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7" r:id="rId4"/>
    <p:sldMasterId id="2147483678" r:id="rId5"/>
    <p:sldMasterId id="2147483679" r:id="rId6"/>
    <p:sldMasterId id="2147483680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</p:sldIdLst>
  <p:sldSz cy="5143500" cx="9144000"/>
  <p:notesSz cx="6858000" cy="9144000"/>
  <p:embeddedFontLst>
    <p:embeddedFont>
      <p:font typeface="Roboto"/>
      <p:regular r:id="rId27"/>
      <p:bold r:id="rId28"/>
      <p:italic r:id="rId29"/>
      <p:boldItalic r:id="rId30"/>
    </p:embeddedFont>
    <p:embeddedFont>
      <p:font typeface="Corbel"/>
      <p:regular r:id="rId31"/>
      <p:bold r:id="rId32"/>
      <p:italic r:id="rId33"/>
      <p:boldItalic r:id="rId34"/>
    </p:embeddedFont>
    <p:embeddedFont>
      <p:font typeface="Open Sans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2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8" Type="http://schemas.openxmlformats.org/officeDocument/2006/relationships/font" Target="fonts/Roboto-bold.fntdata"/><Relationship Id="rId27" Type="http://schemas.openxmlformats.org/officeDocument/2006/relationships/font" Target="fonts/Roboto-regular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font" Target="fonts/Roboto-italic.fntdata"/><Relationship Id="rId7" Type="http://schemas.openxmlformats.org/officeDocument/2006/relationships/slideMaster" Target="slideMasters/slideMaster4.xml"/><Relationship Id="rId8" Type="http://schemas.openxmlformats.org/officeDocument/2006/relationships/notesMaster" Target="notesMasters/notesMaster1.xml"/><Relationship Id="rId31" Type="http://schemas.openxmlformats.org/officeDocument/2006/relationships/font" Target="fonts/Corbel-regular.fntdata"/><Relationship Id="rId30" Type="http://schemas.openxmlformats.org/officeDocument/2006/relationships/font" Target="fonts/Roboto-boldItalic.fntdata"/><Relationship Id="rId11" Type="http://schemas.openxmlformats.org/officeDocument/2006/relationships/slide" Target="slides/slide3.xml"/><Relationship Id="rId33" Type="http://schemas.openxmlformats.org/officeDocument/2006/relationships/font" Target="fonts/Corbel-italic.fntdata"/><Relationship Id="rId10" Type="http://schemas.openxmlformats.org/officeDocument/2006/relationships/slide" Target="slides/slide2.xml"/><Relationship Id="rId32" Type="http://schemas.openxmlformats.org/officeDocument/2006/relationships/font" Target="fonts/Corbel-bold.fntdata"/><Relationship Id="rId13" Type="http://schemas.openxmlformats.org/officeDocument/2006/relationships/slide" Target="slides/slide5.xml"/><Relationship Id="rId35" Type="http://schemas.openxmlformats.org/officeDocument/2006/relationships/font" Target="fonts/OpenSans-regular.fntdata"/><Relationship Id="rId12" Type="http://schemas.openxmlformats.org/officeDocument/2006/relationships/slide" Target="slides/slide4.xml"/><Relationship Id="rId34" Type="http://schemas.openxmlformats.org/officeDocument/2006/relationships/font" Target="fonts/Corbel-boldItalic.fntdata"/><Relationship Id="rId15" Type="http://schemas.openxmlformats.org/officeDocument/2006/relationships/slide" Target="slides/slide7.xml"/><Relationship Id="rId37" Type="http://schemas.openxmlformats.org/officeDocument/2006/relationships/font" Target="fonts/OpenSans-italic.fntdata"/><Relationship Id="rId14" Type="http://schemas.openxmlformats.org/officeDocument/2006/relationships/slide" Target="slides/slide6.xml"/><Relationship Id="rId36" Type="http://schemas.openxmlformats.org/officeDocument/2006/relationships/font" Target="fonts/OpenSans-bold.fntdata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38" Type="http://schemas.openxmlformats.org/officeDocument/2006/relationships/font" Target="fonts/OpenSans-boldItalic.fntdata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f924017f14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rbel"/>
              <a:buNone/>
            </a:pPr>
            <a:r>
              <a:t/>
            </a:r>
            <a:endParaRPr/>
          </a:p>
        </p:txBody>
      </p:sp>
      <p:sp>
        <p:nvSpPr>
          <p:cNvPr id="132" name="Google Shape;132;gf924017f14_0_8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f924017f14_0_9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gf924017f14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rbe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f924017f14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f924017f14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f924017f14_0_29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6" name="Google Shape;246;gf924017f14_0_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rbe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f924017f14_0_9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f924017f14_0_9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f924017f14_0_10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f924017f14_0_10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f924017f14_0_9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f924017f14_0_9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f924017f14_0_14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7" name="Google Shape;447;gf924017f14_0_14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rbe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f924017f14_0_19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f924017f14_0_19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f924017f14_0_16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f924017f14_0_16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f924017f14_0_205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1" name="Google Shape;551;gf924017f14_0_20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rbe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f924017f14_0_20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9" name="Google Shape;559;gf924017f14_0_2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f924017f14_0_24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8" name="Google Shape;618;gf924017f14_0_24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rbe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f924017f14_0_20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" name="Google Shape;626;gf924017f14_0_20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f924017f14_0_24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" name="Google Shape;632;gf924017f14_0_24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f924017f14_0_6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f924017f14_0_6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f924017f14_0_30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3" name="Google Shape;643;gf924017f14_0_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gf924017f14_0_30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Slide">
  <p:cSld name="Cover Slide">
    <p:bg>
      <p:bgPr>
        <a:solidFill>
          <a:schemeClr val="lt1">
            <a:alpha val="0"/>
          </a:schemeClr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con&#10;&#10;Description automatically generated" id="55" name="Google Shape;55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89197" y="103134"/>
            <a:ext cx="3365606" cy="665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5000">
        <p:push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ctr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814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40"/>
              <a:buChar char="•"/>
              <a:defRPr/>
            </a:lvl1pPr>
            <a:lvl2pPr indent="-347344" lvl="1" marL="9144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870"/>
              <a:buChar char="•"/>
              <a:defRPr/>
            </a:lvl2pPr>
            <a:lvl3pPr indent="-336550" lvl="2" marL="1371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00"/>
              <a:buChar char="•"/>
              <a:defRPr/>
            </a:lvl3pPr>
            <a:lvl4pPr indent="-325755" lvl="3" marL="18288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530"/>
              <a:buChar char="•"/>
              <a:defRPr/>
            </a:lvl4pPr>
            <a:lvl5pPr indent="-325754" lvl="4" marL="22860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30"/>
              <a:buChar char="•"/>
              <a:defRPr/>
            </a:lvl5pPr>
            <a:lvl6pPr indent="-355600" lvl="5" marL="2743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indent="-355600" lvl="6" marL="3200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indent="-355600" lvl="7" marL="36576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indent="-355600" lvl="8" marL="41148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ctr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7" name="Google Shape;67;p1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8" name="Google Shape;68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/>
          <p:nvPr>
            <p:ph type="title"/>
          </p:nvPr>
        </p:nvSpPr>
        <p:spPr>
          <a:xfrm>
            <a:off x="457200" y="72933"/>
            <a:ext cx="8229600" cy="5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lvl="0" rtl="0" algn="ctr">
              <a:lnSpc>
                <a:spcPct val="188888"/>
              </a:lnSpc>
              <a:spcBef>
                <a:spcPts val="0"/>
              </a:spcBef>
              <a:spcAft>
                <a:spcPts val="0"/>
              </a:spcAft>
              <a:buClr>
                <a:srgbClr val="1849A2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3505200" y="484889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go Only">
  <p:cSld name="Logo Onl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idx="12" type="sldNum"/>
          </p:nvPr>
        </p:nvSpPr>
        <p:spPr>
          <a:xfrm>
            <a:off x="3505200" y="484889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line and Text">
  <p:cSld name="Headline and 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/>
          <p:nvPr>
            <p:ph idx="1" type="body"/>
          </p:nvPr>
        </p:nvSpPr>
        <p:spPr>
          <a:xfrm>
            <a:off x="436960" y="1625048"/>
            <a:ext cx="8270100" cy="21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l">
              <a:lnSpc>
                <a:spcPct val="11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1pPr>
            <a:lvl2pPr indent="-342900" lvl="1" marL="914400" marR="0" rtl="0" algn="l">
              <a:lnSpc>
                <a:spcPct val="11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lvl2pPr>
            <a:lvl3pPr indent="-342900" lvl="2" marL="1371600" rtl="0" algn="l">
              <a:lnSpc>
                <a:spcPct val="11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11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11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0" type="dt"/>
          </p:nvPr>
        </p:nvSpPr>
        <p:spPr>
          <a:xfrm>
            <a:off x="1602685" y="4789800"/>
            <a:ext cx="720600" cy="9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1" type="ftr"/>
          </p:nvPr>
        </p:nvSpPr>
        <p:spPr>
          <a:xfrm>
            <a:off x="2323377" y="4789800"/>
            <a:ext cx="3589200" cy="9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0"/>
          <p:cNvSpPr txBox="1"/>
          <p:nvPr>
            <p:ph idx="12" type="sldNum"/>
          </p:nvPr>
        </p:nvSpPr>
        <p:spPr>
          <a:xfrm>
            <a:off x="8413297" y="4789800"/>
            <a:ext cx="293700" cy="9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9" name="Google Shape;79;p20"/>
          <p:cNvSpPr txBox="1"/>
          <p:nvPr>
            <p:ph type="title"/>
          </p:nvPr>
        </p:nvSpPr>
        <p:spPr>
          <a:xfrm>
            <a:off x="436960" y="805070"/>
            <a:ext cx="8270100" cy="7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2" type="body"/>
          </p:nvPr>
        </p:nvSpPr>
        <p:spPr>
          <a:xfrm>
            <a:off x="436960" y="406661"/>
            <a:ext cx="4080300" cy="1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 algn="l">
              <a:lnSpc>
                <a:spcPct val="11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>
                <a:solidFill>
                  <a:schemeClr val="dk1"/>
                </a:solidFill>
              </a:defRPr>
            </a:lvl1pPr>
            <a:lvl2pPr indent="-342900" lvl="1" marL="914400" rtl="0" algn="l">
              <a:lnSpc>
                <a:spcPct val="11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11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11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11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ubtitle and Content">
  <p:cSld name="1_Title Subtitle and Conten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1"/>
          <p:cNvSpPr txBox="1"/>
          <p:nvPr>
            <p:ph type="title"/>
          </p:nvPr>
        </p:nvSpPr>
        <p:spPr>
          <a:xfrm>
            <a:off x="685800" y="209971"/>
            <a:ext cx="7772400" cy="61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rtl="0" algn="ctr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1"/>
          <p:cNvSpPr txBox="1"/>
          <p:nvPr>
            <p:ph idx="1" type="body"/>
          </p:nvPr>
        </p:nvSpPr>
        <p:spPr>
          <a:xfrm>
            <a:off x="685800" y="1089316"/>
            <a:ext cx="7772400" cy="34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23850" lvl="0" marL="457200" rtl="0" algn="l">
              <a:spcBef>
                <a:spcPts val="900"/>
              </a:spcBef>
              <a:spcAft>
                <a:spcPts val="0"/>
              </a:spcAft>
              <a:buSzPts val="1500"/>
              <a:buChar char="•"/>
              <a:defRPr/>
            </a:lvl1pPr>
            <a:lvl2pPr indent="-304800" lvl="1" marL="914400" rtl="0" algn="l">
              <a:spcBef>
                <a:spcPts val="900"/>
              </a:spcBef>
              <a:spcAft>
                <a:spcPts val="0"/>
              </a:spcAft>
              <a:buSzPts val="1200"/>
              <a:buChar char="•"/>
              <a:defRPr/>
            </a:lvl2pPr>
            <a:lvl3pPr indent="-304800" lvl="2" marL="1371600" rtl="0" algn="l">
              <a:spcBef>
                <a:spcPts val="900"/>
              </a:spcBef>
              <a:spcAft>
                <a:spcPts val="0"/>
              </a:spcAft>
              <a:buSzPts val="1200"/>
              <a:buChar char="•"/>
              <a:defRPr/>
            </a:lvl3pPr>
            <a:lvl4pPr indent="-304800" lvl="3" marL="1828800" rtl="0" algn="l">
              <a:spcBef>
                <a:spcPts val="900"/>
              </a:spcBef>
              <a:spcAft>
                <a:spcPts val="0"/>
              </a:spcAft>
              <a:buSzPts val="1200"/>
              <a:buChar char="•"/>
              <a:defRPr/>
            </a:lvl4pPr>
            <a:lvl5pPr indent="-304800" lvl="4" marL="2286000" rtl="0" algn="l">
              <a:spcBef>
                <a:spcPts val="900"/>
              </a:spcBef>
              <a:spcAft>
                <a:spcPts val="0"/>
              </a:spcAft>
              <a:buSzPts val="1200"/>
              <a:buChar char="•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685800" y="700088"/>
            <a:ext cx="77724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rtl="0" algn="ctr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sz="1350"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91" name="Google Shape;91;p2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5" name="Google Shape;95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8" name="Google Shape;98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9" name="Google Shape;99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2" name="Google Shape;102;p2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3" name="Google Shape;103;p2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4" name="Google Shape;104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7" name="Google Shape;107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0" name="Google Shape;110;p2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1" name="Google Shape;111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14" name="Google Shape;114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3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18" name="Google Shape;118;p3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19" name="Google Shape;119;p3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0" name="Google Shape;120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23" name="Google Shape;123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6" name="Google Shape;126;p3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7" name="Google Shape;127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3" Type="http://schemas.openxmlformats.org/officeDocument/2006/relationships/theme" Target="../theme/theme2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theme" Target="../theme/theme3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slideLayout" Target="../slideLayouts/slideLayout20.xml"/><Relationship Id="rId3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8.xml"/><Relationship Id="rId12" Type="http://schemas.openxmlformats.org/officeDocument/2006/relationships/theme" Target="../theme/theme4.xml"/><Relationship Id="rId9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5.xml"/><Relationship Id="rId8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52B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onf-mark-white.png" id="52" name="Google Shape;52;p13"/>
          <p:cNvPicPr preferRelativeResize="0"/>
          <p:nvPr/>
        </p:nvPicPr>
        <p:blipFill rotWithShape="1">
          <a:blip r:embed="rId1">
            <a:alphaModFix amt="7000"/>
          </a:blip>
          <a:srcRect b="0" l="0" r="0" t="0"/>
          <a:stretch/>
        </p:blipFill>
        <p:spPr>
          <a:xfrm>
            <a:off x="3000469" y="1457251"/>
            <a:ext cx="3143061" cy="334584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3"/>
          <p:cNvSpPr/>
          <p:nvPr/>
        </p:nvSpPr>
        <p:spPr>
          <a:xfrm rot="-4029563">
            <a:off x="2812055" y="-4232782"/>
            <a:ext cx="3555500" cy="8456204"/>
          </a:xfrm>
          <a:custGeom>
            <a:rect b="b" l="l" r="r" t="t"/>
            <a:pathLst>
              <a:path extrusionOk="0" h="8431866" w="3561638">
                <a:moveTo>
                  <a:pt x="9220" y="0"/>
                </a:moveTo>
                <a:cubicBezTo>
                  <a:pt x="335661" y="756852"/>
                  <a:pt x="3265760" y="7726364"/>
                  <a:pt x="3561638" y="8431866"/>
                </a:cubicBezTo>
                <a:cubicBezTo>
                  <a:pt x="3022602" y="8022640"/>
                  <a:pt x="1401720" y="6055570"/>
                  <a:pt x="815057" y="4637492"/>
                </a:cubicBezTo>
                <a:cubicBezTo>
                  <a:pt x="210830" y="3222158"/>
                  <a:pt x="-54390" y="793975"/>
                  <a:pt x="922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2"/>
  </p:sldLayoutIdLst>
  <mc:AlternateContent>
    <mc:Choice Requires="p14">
      <p:transition spd="slow" p14:dur="5000">
        <p:push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"/>
          <p:cNvSpPr txBox="1"/>
          <p:nvPr>
            <p:ph type="title"/>
          </p:nvPr>
        </p:nvSpPr>
        <p:spPr>
          <a:xfrm>
            <a:off x="457200" y="72933"/>
            <a:ext cx="8229600" cy="5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lvl="0" marR="0" rtl="0" algn="ctr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rgbClr val="1849A2"/>
              </a:buClr>
              <a:buSzPts val="3000"/>
              <a:buFont typeface="Calibri"/>
              <a:buNone/>
              <a:defRPr b="0" i="0" sz="3000" u="none" cap="none" strike="noStrike">
                <a:solidFill>
                  <a:srgbClr val="1849A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8" name="Google Shape;58;p15"/>
          <p:cNvSpPr txBox="1"/>
          <p:nvPr>
            <p:ph idx="1" type="body"/>
          </p:nvPr>
        </p:nvSpPr>
        <p:spPr>
          <a:xfrm>
            <a:off x="457200" y="1097280"/>
            <a:ext cx="8521800" cy="3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814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2040"/>
              <a:buFont typeface="Arial"/>
              <a:buChar char="•"/>
              <a:def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7344" lvl="1" marL="9144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1870"/>
              <a:buFont typeface="Arial"/>
              <a:buChar char="•"/>
              <a:defRPr b="0" i="0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655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/>
              <a:buChar char="•"/>
              <a:defRPr b="0" i="0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25755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25754" lvl="4" marL="22860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Arial"/>
              <a:buChar char="•"/>
              <a:defRPr b="0" i="0" sz="18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59" name="Google Shape;59;p15"/>
          <p:cNvSpPr txBox="1"/>
          <p:nvPr>
            <p:ph idx="12" type="sldNum"/>
          </p:nvPr>
        </p:nvSpPr>
        <p:spPr>
          <a:xfrm>
            <a:off x="3505200" y="484889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Icon&#10;&#10;Description automatically generated" id="60" name="Google Shape;60;p1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8265242" y="4631225"/>
            <a:ext cx="713658" cy="435331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opennetworking.org/news-and-events/blog/sd-ran-updates-software-licensing-policy-trailing-releases-will-be-released-open-source/" TargetMode="External"/><Relationship Id="rId4" Type="http://schemas.openxmlformats.org/officeDocument/2006/relationships/hyperlink" Target="https://wiki.opennetworking.org/display/COM/SD-RAN+1.1+Release" TargetMode="External"/><Relationship Id="rId5" Type="http://schemas.openxmlformats.org/officeDocument/2006/relationships/hyperlink" Target="https://groups.google.com/a/opennetworking.org/g/sdran-dev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4"/>
          <p:cNvSpPr txBox="1"/>
          <p:nvPr/>
        </p:nvSpPr>
        <p:spPr>
          <a:xfrm>
            <a:off x="1796725" y="1270525"/>
            <a:ext cx="57090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venir"/>
              <a:buNone/>
            </a:pPr>
            <a:r>
              <a:rPr lang="en" sz="36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Deutsche Telekom</a:t>
            </a:r>
            <a:r>
              <a:rPr b="0" i="0" lang="en" sz="36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" sz="36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Trial</a:t>
            </a:r>
            <a:endParaRPr b="0" i="0" sz="36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venir"/>
              <a:buNone/>
            </a:pPr>
            <a:r>
              <a:rPr lang="en" sz="20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October 19th</a:t>
            </a:r>
            <a:r>
              <a:rPr b="0" i="0" lang="en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, 2021 | </a:t>
            </a:r>
            <a:r>
              <a:rPr lang="en" sz="20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8-10</a:t>
            </a:r>
            <a:r>
              <a:rPr b="0" i="0" lang="en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am PDT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br>
              <a:rPr b="0" i="0" lang="en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0" i="0" lang="en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34"/>
          <p:cNvSpPr txBox="1"/>
          <p:nvPr/>
        </p:nvSpPr>
        <p:spPr>
          <a:xfrm>
            <a:off x="3186737" y="3336989"/>
            <a:ext cx="2644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venir"/>
              <a:buNone/>
            </a:pPr>
            <a:r>
              <a:rPr b="0" i="0" lang="en" sz="1800" u="none" cap="none" strike="noStrik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Saurav Das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venir"/>
              <a:buNone/>
            </a:pPr>
            <a:r>
              <a:rPr lang="en" sz="18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VP Engineering, </a:t>
            </a:r>
            <a:r>
              <a:rPr b="0" i="0" lang="en" sz="1800" u="none" cap="none" strike="noStrik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ONF</a:t>
            </a:r>
            <a:endParaRPr/>
          </a:p>
        </p:txBody>
      </p:sp>
      <p:sp>
        <p:nvSpPr>
          <p:cNvPr id="136" name="Google Shape;136;p34"/>
          <p:cNvSpPr txBox="1"/>
          <p:nvPr/>
        </p:nvSpPr>
        <p:spPr>
          <a:xfrm>
            <a:off x="2309575" y="2733750"/>
            <a:ext cx="4702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</a:rPr>
              <a:t>A deeper dive into the SD-RAN Project</a:t>
            </a:r>
            <a:endParaRPr sz="2000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2000">
        <p:push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5"/>
          <p:cNvSpPr/>
          <p:nvPr/>
        </p:nvSpPr>
        <p:spPr>
          <a:xfrm>
            <a:off x="1694275" y="1245050"/>
            <a:ext cx="4909800" cy="9021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2" name="Google Shape;14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4800" y="674160"/>
            <a:ext cx="7155458" cy="4200991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35"/>
          <p:cNvSpPr txBox="1"/>
          <p:nvPr>
            <p:ph type="title"/>
          </p:nvPr>
        </p:nvSpPr>
        <p:spPr>
          <a:xfrm>
            <a:off x="457200" y="105210"/>
            <a:ext cx="7675200" cy="532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SD-RAN Project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6"/>
          <p:cNvSpPr txBox="1"/>
          <p:nvPr/>
        </p:nvSpPr>
        <p:spPr>
          <a:xfrm>
            <a:off x="457200" y="105210"/>
            <a:ext cx="7675200" cy="532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1849A2"/>
                </a:solidFill>
                <a:latin typeface="Calibri"/>
                <a:ea typeface="Calibri"/>
                <a:cs typeface="Calibri"/>
                <a:sym typeface="Calibri"/>
              </a:rPr>
              <a:t>SD-RAN’s µONOS-based nRT-RIC</a:t>
            </a:r>
            <a:endParaRPr sz="3000">
              <a:solidFill>
                <a:srgbClr val="1849A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36"/>
          <p:cNvSpPr/>
          <p:nvPr/>
        </p:nvSpPr>
        <p:spPr>
          <a:xfrm>
            <a:off x="2212368" y="1887416"/>
            <a:ext cx="3779100" cy="1477200"/>
          </a:xfrm>
          <a:prstGeom prst="roundRect">
            <a:avLst>
              <a:gd fmla="val 16667" name="adj"/>
            </a:avLst>
          </a:prstGeom>
          <a:solidFill>
            <a:srgbClr val="F3F3F3"/>
          </a:solidFill>
          <a:ln cap="flat" cmpd="sng" w="9525">
            <a:solidFill>
              <a:srgbClr val="595959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150" name="Google Shape;150;p36"/>
          <p:cNvSpPr/>
          <p:nvPr/>
        </p:nvSpPr>
        <p:spPr>
          <a:xfrm>
            <a:off x="4899798" y="3118546"/>
            <a:ext cx="987900" cy="3120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onos-e2t</a:t>
            </a:r>
            <a:endParaRPr sz="800">
              <a:solidFill>
                <a:srgbClr val="1155CC"/>
              </a:solidFill>
            </a:endParaRPr>
          </a:p>
        </p:txBody>
      </p:sp>
      <p:cxnSp>
        <p:nvCxnSpPr>
          <p:cNvPr id="151" name="Google Shape;151;p36"/>
          <p:cNvCxnSpPr>
            <a:stCxn id="152" idx="3"/>
            <a:endCxn id="153" idx="2"/>
          </p:cNvCxnSpPr>
          <p:nvPr/>
        </p:nvCxnSpPr>
        <p:spPr>
          <a:xfrm flipH="1" rot="10800000">
            <a:off x="3257138" y="2063442"/>
            <a:ext cx="1888800" cy="2430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154" name="Google Shape;154;p36"/>
          <p:cNvCxnSpPr>
            <a:stCxn id="150" idx="0"/>
            <a:endCxn id="153" idx="2"/>
          </p:cNvCxnSpPr>
          <p:nvPr/>
        </p:nvCxnSpPr>
        <p:spPr>
          <a:xfrm rot="10800000">
            <a:off x="5145948" y="2063446"/>
            <a:ext cx="247800" cy="10551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155" name="Google Shape;155;p36"/>
          <p:cNvCxnSpPr>
            <a:stCxn id="152" idx="3"/>
            <a:endCxn id="150" idx="0"/>
          </p:cNvCxnSpPr>
          <p:nvPr/>
        </p:nvCxnSpPr>
        <p:spPr>
          <a:xfrm>
            <a:off x="3257138" y="2306442"/>
            <a:ext cx="2136600" cy="8121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152" name="Google Shape;152;p36"/>
          <p:cNvSpPr/>
          <p:nvPr/>
        </p:nvSpPr>
        <p:spPr>
          <a:xfrm>
            <a:off x="2272838" y="2125392"/>
            <a:ext cx="984300" cy="3621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onos-topo (R-NIB)</a:t>
            </a:r>
            <a:endParaRPr sz="800">
              <a:solidFill>
                <a:srgbClr val="1155CC"/>
              </a:solidFill>
            </a:endParaRPr>
          </a:p>
        </p:txBody>
      </p:sp>
      <p:sp>
        <p:nvSpPr>
          <p:cNvPr id="156" name="Google Shape;156;p36"/>
          <p:cNvSpPr/>
          <p:nvPr/>
        </p:nvSpPr>
        <p:spPr>
          <a:xfrm>
            <a:off x="2260813" y="2513188"/>
            <a:ext cx="984300" cy="2346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1155CC"/>
                </a:solidFill>
              </a:rPr>
              <a:t>onos-uenib</a:t>
            </a:r>
            <a:endParaRPr sz="800">
              <a:solidFill>
                <a:srgbClr val="1155CC"/>
              </a:solidFill>
            </a:endParaRPr>
          </a:p>
        </p:txBody>
      </p:sp>
      <p:sp>
        <p:nvSpPr>
          <p:cNvPr id="157" name="Google Shape;157;p36"/>
          <p:cNvSpPr/>
          <p:nvPr/>
        </p:nvSpPr>
        <p:spPr>
          <a:xfrm>
            <a:off x="2260800" y="3038899"/>
            <a:ext cx="984300" cy="2715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onos-cli</a:t>
            </a:r>
            <a:endParaRPr sz="800">
              <a:solidFill>
                <a:srgbClr val="1155CC"/>
              </a:solidFill>
            </a:endParaRPr>
          </a:p>
        </p:txBody>
      </p:sp>
      <p:sp>
        <p:nvSpPr>
          <p:cNvPr id="158" name="Google Shape;158;p36"/>
          <p:cNvSpPr/>
          <p:nvPr/>
        </p:nvSpPr>
        <p:spPr>
          <a:xfrm>
            <a:off x="2272838" y="2773721"/>
            <a:ext cx="984300" cy="2346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atomix</a:t>
            </a:r>
            <a:endParaRPr sz="800">
              <a:solidFill>
                <a:srgbClr val="1155CC"/>
              </a:solidFill>
            </a:endParaRPr>
          </a:p>
        </p:txBody>
      </p:sp>
      <p:sp>
        <p:nvSpPr>
          <p:cNvPr id="153" name="Google Shape;153;p36"/>
          <p:cNvSpPr/>
          <p:nvPr/>
        </p:nvSpPr>
        <p:spPr>
          <a:xfrm>
            <a:off x="4402911" y="1791826"/>
            <a:ext cx="1485900" cy="271500"/>
          </a:xfrm>
          <a:prstGeom prst="roundRect">
            <a:avLst>
              <a:gd fmla="val 16667" name="adj"/>
            </a:avLst>
          </a:prstGeom>
          <a:solidFill>
            <a:srgbClr val="D9D2E9"/>
          </a:solidFill>
          <a:ln cap="flat" cmpd="sng" w="9525">
            <a:solidFill>
              <a:srgbClr val="59595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go-SDK </a:t>
            </a:r>
            <a:endParaRPr sz="800"/>
          </a:p>
        </p:txBody>
      </p:sp>
      <p:sp>
        <p:nvSpPr>
          <p:cNvPr id="159" name="Google Shape;159;p36"/>
          <p:cNvSpPr/>
          <p:nvPr/>
        </p:nvSpPr>
        <p:spPr>
          <a:xfrm>
            <a:off x="3486587" y="3044684"/>
            <a:ext cx="1151100" cy="2715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onos-e2-sm</a:t>
            </a:r>
            <a:endParaRPr sz="800">
              <a:solidFill>
                <a:srgbClr val="1155CC"/>
              </a:solidFill>
            </a:endParaRPr>
          </a:p>
        </p:txBody>
      </p:sp>
      <p:sp>
        <p:nvSpPr>
          <p:cNvPr id="160" name="Google Shape;160;p36"/>
          <p:cNvSpPr/>
          <p:nvPr/>
        </p:nvSpPr>
        <p:spPr>
          <a:xfrm>
            <a:off x="4685955" y="3151362"/>
            <a:ext cx="144900" cy="92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36"/>
          <p:cNvSpPr/>
          <p:nvPr/>
        </p:nvSpPr>
        <p:spPr>
          <a:xfrm>
            <a:off x="2641375" y="1791825"/>
            <a:ext cx="1637400" cy="271500"/>
          </a:xfrm>
          <a:prstGeom prst="roundRect">
            <a:avLst>
              <a:gd fmla="val 16667" name="adj"/>
            </a:avLst>
          </a:prstGeom>
          <a:solidFill>
            <a:srgbClr val="D9D2E9"/>
          </a:solidFill>
          <a:ln cap="flat" cmpd="sng" w="9525">
            <a:solidFill>
              <a:srgbClr val="59595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py-SDK </a:t>
            </a:r>
            <a:endParaRPr sz="800"/>
          </a:p>
        </p:txBody>
      </p:sp>
      <p:cxnSp>
        <p:nvCxnSpPr>
          <p:cNvPr id="162" name="Google Shape;162;p36"/>
          <p:cNvCxnSpPr>
            <a:stCxn id="152" idx="3"/>
          </p:cNvCxnSpPr>
          <p:nvPr/>
        </p:nvCxnSpPr>
        <p:spPr>
          <a:xfrm flipH="1" rot="10800000">
            <a:off x="3257138" y="2088342"/>
            <a:ext cx="447600" cy="2181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163" name="Google Shape;163;p36"/>
          <p:cNvCxnSpPr>
            <a:stCxn id="150" idx="0"/>
          </p:cNvCxnSpPr>
          <p:nvPr/>
        </p:nvCxnSpPr>
        <p:spPr>
          <a:xfrm rot="10800000">
            <a:off x="4240248" y="2079346"/>
            <a:ext cx="1153500" cy="10392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164" name="Google Shape;164;p36"/>
          <p:cNvSpPr/>
          <p:nvPr/>
        </p:nvSpPr>
        <p:spPr>
          <a:xfrm>
            <a:off x="2239380" y="3316853"/>
            <a:ext cx="1182900" cy="2715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onos-operator</a:t>
            </a:r>
            <a:endParaRPr sz="800">
              <a:solidFill>
                <a:srgbClr val="1155CC"/>
              </a:solidFill>
            </a:endParaRPr>
          </a:p>
        </p:txBody>
      </p:sp>
      <p:sp>
        <p:nvSpPr>
          <p:cNvPr id="165" name="Google Shape;165;p36"/>
          <p:cNvSpPr/>
          <p:nvPr/>
        </p:nvSpPr>
        <p:spPr>
          <a:xfrm>
            <a:off x="1646627" y="3678379"/>
            <a:ext cx="611700" cy="289200"/>
          </a:xfrm>
          <a:prstGeom prst="snip1Rect">
            <a:avLst>
              <a:gd fmla="val 16667" name="adj"/>
            </a:avLst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k8s</a:t>
            </a:r>
            <a:endParaRPr sz="800"/>
          </a:p>
        </p:txBody>
      </p:sp>
      <p:sp>
        <p:nvSpPr>
          <p:cNvPr id="166" name="Google Shape;166;p36"/>
          <p:cNvSpPr/>
          <p:nvPr/>
        </p:nvSpPr>
        <p:spPr>
          <a:xfrm>
            <a:off x="1643300" y="4041316"/>
            <a:ext cx="611700" cy="289200"/>
          </a:xfrm>
          <a:prstGeom prst="snip1Rect">
            <a:avLst>
              <a:gd fmla="val 16667" name="adj"/>
            </a:avLst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Helm</a:t>
            </a:r>
            <a:endParaRPr sz="800"/>
          </a:p>
        </p:txBody>
      </p:sp>
      <p:cxnSp>
        <p:nvCxnSpPr>
          <p:cNvPr id="167" name="Google Shape;167;p36"/>
          <p:cNvCxnSpPr>
            <a:stCxn id="165" idx="0"/>
            <a:endCxn id="164" idx="2"/>
          </p:cNvCxnSpPr>
          <p:nvPr/>
        </p:nvCxnSpPr>
        <p:spPr>
          <a:xfrm flipH="1" rot="10800000">
            <a:off x="2258327" y="3588379"/>
            <a:ext cx="572400" cy="234600"/>
          </a:xfrm>
          <a:prstGeom prst="bentConnector2">
            <a:avLst/>
          </a:prstGeom>
          <a:noFill/>
          <a:ln cap="flat" cmpd="sng" w="9525">
            <a:solidFill>
              <a:srgbClr val="595959"/>
            </a:solidFill>
            <a:prstDash val="dot"/>
            <a:round/>
            <a:headEnd len="med" w="med" type="stealth"/>
            <a:tailEnd len="med" w="med" type="stealth"/>
          </a:ln>
        </p:spPr>
      </p:cxnSp>
      <p:sp>
        <p:nvSpPr>
          <p:cNvPr id="168" name="Google Shape;168;p36"/>
          <p:cNvSpPr txBox="1"/>
          <p:nvPr/>
        </p:nvSpPr>
        <p:spPr>
          <a:xfrm>
            <a:off x="3892960" y="2458974"/>
            <a:ext cx="1182900" cy="2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000000"/>
                </a:solidFill>
              </a:rPr>
              <a:t>μONOS-RIC</a:t>
            </a:r>
            <a:endParaRPr sz="900"/>
          </a:p>
        </p:txBody>
      </p:sp>
      <p:cxnSp>
        <p:nvCxnSpPr>
          <p:cNvPr id="169" name="Google Shape;169;p36"/>
          <p:cNvCxnSpPr>
            <a:stCxn id="156" idx="3"/>
            <a:endCxn id="153" idx="2"/>
          </p:cNvCxnSpPr>
          <p:nvPr/>
        </p:nvCxnSpPr>
        <p:spPr>
          <a:xfrm flipH="1" rot="10800000">
            <a:off x="3245113" y="2063188"/>
            <a:ext cx="1900800" cy="5673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170" name="Google Shape;170;p36"/>
          <p:cNvCxnSpPr>
            <a:stCxn id="156" idx="3"/>
          </p:cNvCxnSpPr>
          <p:nvPr/>
        </p:nvCxnSpPr>
        <p:spPr>
          <a:xfrm flipH="1" rot="10800000">
            <a:off x="3245113" y="2088088"/>
            <a:ext cx="459600" cy="5424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171" name="Google Shape;171;p36"/>
          <p:cNvSpPr/>
          <p:nvPr/>
        </p:nvSpPr>
        <p:spPr>
          <a:xfrm>
            <a:off x="5317537" y="2119916"/>
            <a:ext cx="1238700" cy="2967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o</a:t>
            </a:r>
            <a:r>
              <a:rPr lang="en" sz="800">
                <a:solidFill>
                  <a:srgbClr val="1155CC"/>
                </a:solidFill>
              </a:rPr>
              <a:t>nos-config (O1t) </a:t>
            </a:r>
            <a:endParaRPr sz="900">
              <a:solidFill>
                <a:srgbClr val="1155CC"/>
              </a:solidFill>
            </a:endParaRPr>
          </a:p>
        </p:txBody>
      </p:sp>
      <p:sp>
        <p:nvSpPr>
          <p:cNvPr id="172" name="Google Shape;172;p36"/>
          <p:cNvSpPr/>
          <p:nvPr/>
        </p:nvSpPr>
        <p:spPr>
          <a:xfrm>
            <a:off x="5651694" y="2790454"/>
            <a:ext cx="677100" cy="2715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A1t*</a:t>
            </a:r>
            <a:endParaRPr sz="800">
              <a:solidFill>
                <a:srgbClr val="1155CC"/>
              </a:solidFill>
            </a:endParaRPr>
          </a:p>
        </p:txBody>
      </p:sp>
      <p:sp>
        <p:nvSpPr>
          <p:cNvPr id="173" name="Google Shape;173;p36"/>
          <p:cNvSpPr/>
          <p:nvPr/>
        </p:nvSpPr>
        <p:spPr>
          <a:xfrm>
            <a:off x="5345606" y="2456839"/>
            <a:ext cx="1182900" cy="2967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o</a:t>
            </a:r>
            <a:r>
              <a:rPr lang="en" sz="800">
                <a:solidFill>
                  <a:srgbClr val="1155CC"/>
                </a:solidFill>
              </a:rPr>
              <a:t>nos-exporter (O1t) </a:t>
            </a:r>
            <a:endParaRPr sz="900">
              <a:solidFill>
                <a:srgbClr val="1155CC"/>
              </a:solidFill>
            </a:endParaRPr>
          </a:p>
        </p:txBody>
      </p:sp>
      <p:sp>
        <p:nvSpPr>
          <p:cNvPr id="174" name="Google Shape;174;p36"/>
          <p:cNvSpPr txBox="1"/>
          <p:nvPr/>
        </p:nvSpPr>
        <p:spPr>
          <a:xfrm>
            <a:off x="5418850" y="3588350"/>
            <a:ext cx="2036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24292F"/>
                </a:solidFill>
                <a:highlight>
                  <a:srgbClr val="FFFFFF"/>
                </a:highlight>
              </a:rPr>
              <a:t>Intelligent proxy and adapter for managing the interactions between RIC components and RAN nodes</a:t>
            </a:r>
            <a:endParaRPr sz="800">
              <a:solidFill>
                <a:srgbClr val="24292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24292F"/>
                </a:solidFill>
                <a:highlight>
                  <a:srgbClr val="FFFFFF"/>
                </a:highlight>
              </a:rPr>
              <a:t> - </a:t>
            </a:r>
            <a:r>
              <a:rPr lang="en" sz="800">
                <a:solidFill>
                  <a:srgbClr val="24292F"/>
                </a:solidFill>
                <a:highlight>
                  <a:srgbClr val="FFFFFF"/>
                </a:highlight>
              </a:rPr>
              <a:t>Implements E2-AP southbound</a:t>
            </a:r>
            <a:endParaRPr sz="800">
              <a:solidFill>
                <a:srgbClr val="24292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24292F"/>
                </a:solidFill>
                <a:highlight>
                  <a:srgbClr val="FFFFFF"/>
                </a:highlight>
              </a:rPr>
              <a:t> - Coverts ASN ←→ Protobuf</a:t>
            </a:r>
            <a:endParaRPr sz="800">
              <a:solidFill>
                <a:srgbClr val="24292F"/>
              </a:solidFill>
              <a:highlight>
                <a:srgbClr val="FFFFFF"/>
              </a:highlight>
            </a:endParaRPr>
          </a:p>
        </p:txBody>
      </p:sp>
      <p:sp>
        <p:nvSpPr>
          <p:cNvPr id="175" name="Google Shape;175;p36"/>
          <p:cNvSpPr txBox="1"/>
          <p:nvPr/>
        </p:nvSpPr>
        <p:spPr>
          <a:xfrm>
            <a:off x="3592225" y="4354450"/>
            <a:ext cx="20364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24292F"/>
                </a:solidFill>
                <a:highlight>
                  <a:srgbClr val="FFFFFF"/>
                </a:highlight>
              </a:rPr>
              <a:t>Deployed as a plugin to e2t, providing protobuf translations for O-RAN Service Models (SMs), and Go code for ASN.1 PER encoding </a:t>
            </a:r>
            <a:endParaRPr sz="800">
              <a:solidFill>
                <a:srgbClr val="24292F"/>
              </a:solidFill>
              <a:highlight>
                <a:srgbClr val="FFFFFF"/>
              </a:highlight>
            </a:endParaRPr>
          </a:p>
        </p:txBody>
      </p:sp>
      <p:cxnSp>
        <p:nvCxnSpPr>
          <p:cNvPr id="176" name="Google Shape;176;p36"/>
          <p:cNvCxnSpPr/>
          <p:nvPr/>
        </p:nvCxnSpPr>
        <p:spPr>
          <a:xfrm rot="10800000">
            <a:off x="5922975" y="3440150"/>
            <a:ext cx="201600" cy="206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triangle"/>
          </a:ln>
        </p:spPr>
      </p:cxnSp>
      <p:cxnSp>
        <p:nvCxnSpPr>
          <p:cNvPr id="177" name="Google Shape;177;p36"/>
          <p:cNvCxnSpPr>
            <a:stCxn id="175" idx="0"/>
          </p:cNvCxnSpPr>
          <p:nvPr/>
        </p:nvCxnSpPr>
        <p:spPr>
          <a:xfrm rot="10800000">
            <a:off x="4420825" y="3369550"/>
            <a:ext cx="189600" cy="98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triangle"/>
          </a:ln>
        </p:spPr>
      </p:cxnSp>
      <p:sp>
        <p:nvSpPr>
          <p:cNvPr id="178" name="Google Shape;178;p36"/>
          <p:cNvSpPr txBox="1"/>
          <p:nvPr/>
        </p:nvSpPr>
        <p:spPr>
          <a:xfrm>
            <a:off x="2515375" y="546350"/>
            <a:ext cx="3710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849A2"/>
                </a:solidFill>
              </a:rPr>
              <a:t>cloud-native microservices architecture</a:t>
            </a:r>
            <a:endParaRPr>
              <a:solidFill>
                <a:srgbClr val="1849A2"/>
              </a:solidFill>
            </a:endParaRPr>
          </a:p>
        </p:txBody>
      </p:sp>
      <p:sp>
        <p:nvSpPr>
          <p:cNvPr id="179" name="Google Shape;179;p36"/>
          <p:cNvSpPr txBox="1"/>
          <p:nvPr/>
        </p:nvSpPr>
        <p:spPr>
          <a:xfrm>
            <a:off x="6769100" y="1779750"/>
            <a:ext cx="1862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24292F"/>
                </a:solidFill>
                <a:highlight>
                  <a:srgbClr val="FFFFFF"/>
                </a:highlight>
              </a:rPr>
              <a:t>Transactional initial or runtime configuration of ‘targets’ - eg. xApps</a:t>
            </a:r>
            <a:endParaRPr sz="800">
              <a:solidFill>
                <a:srgbClr val="24292F"/>
              </a:solidFill>
              <a:highlight>
                <a:srgbClr val="FFFFFF"/>
              </a:highlight>
            </a:endParaRPr>
          </a:p>
        </p:txBody>
      </p:sp>
      <p:cxnSp>
        <p:nvCxnSpPr>
          <p:cNvPr id="180" name="Google Shape;180;p36"/>
          <p:cNvCxnSpPr>
            <a:stCxn id="179" idx="1"/>
            <a:endCxn id="171" idx="3"/>
          </p:cNvCxnSpPr>
          <p:nvPr/>
        </p:nvCxnSpPr>
        <p:spPr>
          <a:xfrm flipH="1">
            <a:off x="6556100" y="1995300"/>
            <a:ext cx="213000" cy="27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triangle"/>
          </a:ln>
        </p:spPr>
      </p:cxnSp>
      <p:sp>
        <p:nvSpPr>
          <p:cNvPr id="181" name="Google Shape;181;p36"/>
          <p:cNvSpPr txBox="1"/>
          <p:nvPr/>
        </p:nvSpPr>
        <p:spPr>
          <a:xfrm>
            <a:off x="6876125" y="2537050"/>
            <a:ext cx="1739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24292F"/>
                </a:solidFill>
                <a:highlight>
                  <a:srgbClr val="FFFFFF"/>
                </a:highlight>
              </a:rPr>
              <a:t>Scrapes, formats and exports metrics to backend TSDBs</a:t>
            </a:r>
            <a:endParaRPr sz="800">
              <a:solidFill>
                <a:srgbClr val="24292F"/>
              </a:solidFill>
              <a:highlight>
                <a:srgbClr val="FFFFFF"/>
              </a:highlight>
            </a:endParaRPr>
          </a:p>
        </p:txBody>
      </p:sp>
      <p:cxnSp>
        <p:nvCxnSpPr>
          <p:cNvPr id="182" name="Google Shape;182;p36"/>
          <p:cNvCxnSpPr>
            <a:stCxn id="181" idx="1"/>
            <a:endCxn id="173" idx="3"/>
          </p:cNvCxnSpPr>
          <p:nvPr/>
        </p:nvCxnSpPr>
        <p:spPr>
          <a:xfrm rot="10800000">
            <a:off x="6528425" y="2605300"/>
            <a:ext cx="347700" cy="147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triangle"/>
          </a:ln>
        </p:spPr>
      </p:cxnSp>
      <p:cxnSp>
        <p:nvCxnSpPr>
          <p:cNvPr id="183" name="Google Shape;183;p36"/>
          <p:cNvCxnSpPr>
            <a:endCxn id="152" idx="1"/>
          </p:cNvCxnSpPr>
          <p:nvPr/>
        </p:nvCxnSpPr>
        <p:spPr>
          <a:xfrm>
            <a:off x="1764338" y="2064042"/>
            <a:ext cx="508500" cy="24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triangle"/>
          </a:ln>
        </p:spPr>
      </p:cxnSp>
      <p:sp>
        <p:nvSpPr>
          <p:cNvPr id="184" name="Google Shape;184;p36"/>
          <p:cNvSpPr txBox="1"/>
          <p:nvPr/>
        </p:nvSpPr>
        <p:spPr>
          <a:xfrm>
            <a:off x="410100" y="1625700"/>
            <a:ext cx="1739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24292F"/>
                </a:solidFill>
                <a:highlight>
                  <a:srgbClr val="FFFFFF"/>
                </a:highlight>
              </a:rPr>
              <a:t>Provides R-NIB functionality for RAN entities and their relations</a:t>
            </a:r>
            <a:endParaRPr sz="800">
              <a:solidFill>
                <a:srgbClr val="24292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24292F"/>
                </a:solidFill>
                <a:highlight>
                  <a:srgbClr val="FFFFFF"/>
                </a:highlight>
              </a:rPr>
              <a:t>(configured &amp; discovered)</a:t>
            </a:r>
            <a:endParaRPr sz="800">
              <a:solidFill>
                <a:srgbClr val="24292F"/>
              </a:solidFill>
              <a:highlight>
                <a:srgbClr val="FFFFFF"/>
              </a:highlight>
            </a:endParaRPr>
          </a:p>
        </p:txBody>
      </p:sp>
      <p:sp>
        <p:nvSpPr>
          <p:cNvPr id="185" name="Google Shape;185;p36"/>
          <p:cNvSpPr txBox="1"/>
          <p:nvPr/>
        </p:nvSpPr>
        <p:spPr>
          <a:xfrm>
            <a:off x="122725" y="2225175"/>
            <a:ext cx="1739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24292F"/>
                </a:solidFill>
                <a:highlight>
                  <a:srgbClr val="FFFFFF"/>
                </a:highlight>
              </a:rPr>
              <a:t>Tracks information associated with RAN User Elements</a:t>
            </a:r>
            <a:endParaRPr sz="800">
              <a:solidFill>
                <a:srgbClr val="24292F"/>
              </a:solidFill>
              <a:highlight>
                <a:srgbClr val="FFFFFF"/>
              </a:highlight>
            </a:endParaRPr>
          </a:p>
        </p:txBody>
      </p:sp>
      <p:cxnSp>
        <p:nvCxnSpPr>
          <p:cNvPr id="186" name="Google Shape;186;p36"/>
          <p:cNvCxnSpPr>
            <a:stCxn id="185" idx="3"/>
            <a:endCxn id="156" idx="1"/>
          </p:cNvCxnSpPr>
          <p:nvPr/>
        </p:nvCxnSpPr>
        <p:spPr>
          <a:xfrm>
            <a:off x="1862425" y="2440725"/>
            <a:ext cx="398400" cy="189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triangle"/>
          </a:ln>
        </p:spPr>
      </p:cxnSp>
      <p:cxnSp>
        <p:nvCxnSpPr>
          <p:cNvPr id="187" name="Google Shape;187;p36"/>
          <p:cNvCxnSpPr>
            <a:endCxn id="158" idx="1"/>
          </p:cNvCxnSpPr>
          <p:nvPr/>
        </p:nvCxnSpPr>
        <p:spPr>
          <a:xfrm>
            <a:off x="1854938" y="2890721"/>
            <a:ext cx="417900" cy="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triangle"/>
          </a:ln>
        </p:spPr>
      </p:cxnSp>
      <p:sp>
        <p:nvSpPr>
          <p:cNvPr id="188" name="Google Shape;188;p36"/>
          <p:cNvSpPr txBox="1"/>
          <p:nvPr/>
        </p:nvSpPr>
        <p:spPr>
          <a:xfrm>
            <a:off x="0" y="2701650"/>
            <a:ext cx="18624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24292F"/>
                </a:solidFill>
                <a:highlight>
                  <a:srgbClr val="FFFFFF"/>
                </a:highlight>
              </a:rPr>
              <a:t>Data structures and synchronization primitives for building distributed systems - backend databases, replication protocols, etc.</a:t>
            </a:r>
            <a:endParaRPr sz="800">
              <a:solidFill>
                <a:srgbClr val="24292F"/>
              </a:solidFill>
              <a:highlight>
                <a:srgbClr val="FFFFFF"/>
              </a:highlight>
            </a:endParaRPr>
          </a:p>
        </p:txBody>
      </p:sp>
      <p:cxnSp>
        <p:nvCxnSpPr>
          <p:cNvPr id="189" name="Google Shape;189;p36"/>
          <p:cNvCxnSpPr>
            <a:endCxn id="157" idx="1"/>
          </p:cNvCxnSpPr>
          <p:nvPr/>
        </p:nvCxnSpPr>
        <p:spPr>
          <a:xfrm flipH="1" rot="10800000">
            <a:off x="1537500" y="3174649"/>
            <a:ext cx="723300" cy="356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triangle"/>
          </a:ln>
        </p:spPr>
      </p:cxnSp>
      <p:sp>
        <p:nvSpPr>
          <p:cNvPr id="190" name="Google Shape;190;p36"/>
          <p:cNvSpPr txBox="1"/>
          <p:nvPr/>
        </p:nvSpPr>
        <p:spPr>
          <a:xfrm>
            <a:off x="95775" y="3424125"/>
            <a:ext cx="1441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24292F"/>
                </a:solidFill>
                <a:highlight>
                  <a:srgbClr val="FFFFFF"/>
                </a:highlight>
              </a:rPr>
              <a:t>Single CLI executable for multiple subcomponents</a:t>
            </a:r>
            <a:endParaRPr sz="800">
              <a:solidFill>
                <a:srgbClr val="24292F"/>
              </a:solidFill>
              <a:highlight>
                <a:srgbClr val="FFFFFF"/>
              </a:highlight>
            </a:endParaRPr>
          </a:p>
        </p:txBody>
      </p:sp>
      <p:cxnSp>
        <p:nvCxnSpPr>
          <p:cNvPr id="191" name="Google Shape;191;p36"/>
          <p:cNvCxnSpPr/>
          <p:nvPr/>
        </p:nvCxnSpPr>
        <p:spPr>
          <a:xfrm rot="10800000">
            <a:off x="3067575" y="3647000"/>
            <a:ext cx="118200" cy="216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triangle"/>
          </a:ln>
        </p:spPr>
      </p:cxnSp>
      <p:sp>
        <p:nvSpPr>
          <p:cNvPr id="192" name="Google Shape;192;p36"/>
          <p:cNvSpPr txBox="1"/>
          <p:nvPr/>
        </p:nvSpPr>
        <p:spPr>
          <a:xfrm>
            <a:off x="2798500" y="3822963"/>
            <a:ext cx="1441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24292F"/>
                </a:solidFill>
                <a:highlight>
                  <a:srgbClr val="FFFFFF"/>
                </a:highlight>
              </a:rPr>
              <a:t>Extends k8s API with custom resources</a:t>
            </a:r>
            <a:endParaRPr sz="800">
              <a:solidFill>
                <a:srgbClr val="24292F"/>
              </a:solidFill>
              <a:highlight>
                <a:srgbClr val="FFFFFF"/>
              </a:highlight>
            </a:endParaRPr>
          </a:p>
        </p:txBody>
      </p:sp>
      <p:sp>
        <p:nvSpPr>
          <p:cNvPr id="193" name="Google Shape;193;p36"/>
          <p:cNvSpPr/>
          <p:nvPr/>
        </p:nvSpPr>
        <p:spPr>
          <a:xfrm rot="-5400000">
            <a:off x="4176775" y="-135100"/>
            <a:ext cx="137400" cy="3460200"/>
          </a:xfrm>
          <a:prstGeom prst="rightBrace">
            <a:avLst>
              <a:gd fmla="val 50000" name="adj1"/>
              <a:gd fmla="val 49745" name="adj2"/>
            </a:avLst>
          </a:prstGeom>
          <a:noFill/>
          <a:ln cap="flat" cmpd="sng" w="9525">
            <a:solidFill>
              <a:schemeClr val="dk2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36"/>
          <p:cNvSpPr txBox="1"/>
          <p:nvPr/>
        </p:nvSpPr>
        <p:spPr>
          <a:xfrm>
            <a:off x="2601050" y="1087450"/>
            <a:ext cx="3201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24292F"/>
                </a:solidFill>
                <a:highlight>
                  <a:srgbClr val="FFFFFF"/>
                </a:highlight>
              </a:rPr>
              <a:t>app-SDKs are a collection of APIs and tools in different languages that </a:t>
            </a:r>
            <a:r>
              <a:rPr lang="en" sz="800">
                <a:solidFill>
                  <a:srgbClr val="24292F"/>
                </a:solidFill>
                <a:highlight>
                  <a:srgbClr val="FFFFFF"/>
                </a:highlight>
              </a:rPr>
              <a:t>allow</a:t>
            </a:r>
            <a:r>
              <a:rPr lang="en" sz="800">
                <a:solidFill>
                  <a:srgbClr val="24292F"/>
                </a:solidFill>
                <a:highlight>
                  <a:srgbClr val="FFFFFF"/>
                </a:highlight>
              </a:rPr>
              <a:t> xAPPs to interact with RIC platform services</a:t>
            </a:r>
            <a:endParaRPr sz="800">
              <a:solidFill>
                <a:srgbClr val="24292F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7"/>
          <p:cNvSpPr txBox="1"/>
          <p:nvPr/>
        </p:nvSpPr>
        <p:spPr>
          <a:xfrm>
            <a:off x="457200" y="105210"/>
            <a:ext cx="7675200" cy="532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1849A2"/>
                </a:solidFill>
                <a:latin typeface="Calibri"/>
                <a:ea typeface="Calibri"/>
                <a:cs typeface="Calibri"/>
                <a:sym typeface="Calibri"/>
              </a:rPr>
              <a:t>SD-RAN’s µONOS-based nRT-RIC</a:t>
            </a:r>
            <a:endParaRPr sz="3000">
              <a:solidFill>
                <a:srgbClr val="1849A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37"/>
          <p:cNvSpPr/>
          <p:nvPr/>
        </p:nvSpPr>
        <p:spPr>
          <a:xfrm>
            <a:off x="2212368" y="1887416"/>
            <a:ext cx="3779100" cy="1477200"/>
          </a:xfrm>
          <a:prstGeom prst="roundRect">
            <a:avLst>
              <a:gd fmla="val 16667" name="adj"/>
            </a:avLst>
          </a:prstGeom>
          <a:solidFill>
            <a:srgbClr val="F3F3F3"/>
          </a:solidFill>
          <a:ln cap="flat" cmpd="sng" w="9525">
            <a:solidFill>
              <a:srgbClr val="595959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201" name="Google Shape;201;p37"/>
          <p:cNvSpPr/>
          <p:nvPr/>
        </p:nvSpPr>
        <p:spPr>
          <a:xfrm>
            <a:off x="4899798" y="3118546"/>
            <a:ext cx="987900" cy="3120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onos-e2t</a:t>
            </a:r>
            <a:endParaRPr sz="800">
              <a:solidFill>
                <a:srgbClr val="1155CC"/>
              </a:solidFill>
            </a:endParaRPr>
          </a:p>
        </p:txBody>
      </p:sp>
      <p:cxnSp>
        <p:nvCxnSpPr>
          <p:cNvPr id="202" name="Google Shape;202;p37"/>
          <p:cNvCxnSpPr>
            <a:stCxn id="203" idx="3"/>
            <a:endCxn id="204" idx="2"/>
          </p:cNvCxnSpPr>
          <p:nvPr/>
        </p:nvCxnSpPr>
        <p:spPr>
          <a:xfrm flipH="1" rot="10800000">
            <a:off x="3257138" y="2063442"/>
            <a:ext cx="1888800" cy="2430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05" name="Google Shape;205;p37"/>
          <p:cNvCxnSpPr>
            <a:stCxn id="201" idx="0"/>
            <a:endCxn id="204" idx="2"/>
          </p:cNvCxnSpPr>
          <p:nvPr/>
        </p:nvCxnSpPr>
        <p:spPr>
          <a:xfrm rot="10800000">
            <a:off x="5145948" y="2063446"/>
            <a:ext cx="247800" cy="10551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06" name="Google Shape;206;p37"/>
          <p:cNvCxnSpPr>
            <a:stCxn id="203" idx="3"/>
            <a:endCxn id="201" idx="0"/>
          </p:cNvCxnSpPr>
          <p:nvPr/>
        </p:nvCxnSpPr>
        <p:spPr>
          <a:xfrm>
            <a:off x="3257138" y="2306442"/>
            <a:ext cx="2136600" cy="8121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203" name="Google Shape;203;p37"/>
          <p:cNvSpPr/>
          <p:nvPr/>
        </p:nvSpPr>
        <p:spPr>
          <a:xfrm>
            <a:off x="2272838" y="2125392"/>
            <a:ext cx="984300" cy="3621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onos-topo (R-NIB)</a:t>
            </a:r>
            <a:endParaRPr sz="800">
              <a:solidFill>
                <a:srgbClr val="1155CC"/>
              </a:solidFill>
            </a:endParaRPr>
          </a:p>
        </p:txBody>
      </p:sp>
      <p:sp>
        <p:nvSpPr>
          <p:cNvPr id="207" name="Google Shape;207;p37"/>
          <p:cNvSpPr/>
          <p:nvPr/>
        </p:nvSpPr>
        <p:spPr>
          <a:xfrm>
            <a:off x="2260813" y="2513188"/>
            <a:ext cx="984300" cy="2346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1155CC"/>
                </a:solidFill>
              </a:rPr>
              <a:t>onos-uenib</a:t>
            </a:r>
            <a:endParaRPr sz="800">
              <a:solidFill>
                <a:srgbClr val="1155CC"/>
              </a:solidFill>
            </a:endParaRPr>
          </a:p>
        </p:txBody>
      </p:sp>
      <p:sp>
        <p:nvSpPr>
          <p:cNvPr id="208" name="Google Shape;208;p37"/>
          <p:cNvSpPr/>
          <p:nvPr/>
        </p:nvSpPr>
        <p:spPr>
          <a:xfrm>
            <a:off x="2260800" y="3038899"/>
            <a:ext cx="984300" cy="2715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onos-cli</a:t>
            </a:r>
            <a:endParaRPr sz="800">
              <a:solidFill>
                <a:srgbClr val="1155CC"/>
              </a:solidFill>
            </a:endParaRPr>
          </a:p>
        </p:txBody>
      </p:sp>
      <p:sp>
        <p:nvSpPr>
          <p:cNvPr id="209" name="Google Shape;209;p37"/>
          <p:cNvSpPr/>
          <p:nvPr/>
        </p:nvSpPr>
        <p:spPr>
          <a:xfrm>
            <a:off x="2272838" y="2773721"/>
            <a:ext cx="984300" cy="2346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atomix</a:t>
            </a:r>
            <a:endParaRPr sz="800">
              <a:solidFill>
                <a:srgbClr val="1155CC"/>
              </a:solidFill>
            </a:endParaRPr>
          </a:p>
        </p:txBody>
      </p:sp>
      <p:sp>
        <p:nvSpPr>
          <p:cNvPr id="204" name="Google Shape;204;p37"/>
          <p:cNvSpPr/>
          <p:nvPr/>
        </p:nvSpPr>
        <p:spPr>
          <a:xfrm>
            <a:off x="4402911" y="1791826"/>
            <a:ext cx="1485900" cy="271500"/>
          </a:xfrm>
          <a:prstGeom prst="roundRect">
            <a:avLst>
              <a:gd fmla="val 16667" name="adj"/>
            </a:avLst>
          </a:prstGeom>
          <a:solidFill>
            <a:srgbClr val="D9D2E9"/>
          </a:solidFill>
          <a:ln cap="flat" cmpd="sng" w="9525">
            <a:solidFill>
              <a:srgbClr val="59595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go-SDK </a:t>
            </a:r>
            <a:endParaRPr sz="800"/>
          </a:p>
        </p:txBody>
      </p:sp>
      <p:sp>
        <p:nvSpPr>
          <p:cNvPr id="210" name="Google Shape;210;p37"/>
          <p:cNvSpPr/>
          <p:nvPr/>
        </p:nvSpPr>
        <p:spPr>
          <a:xfrm>
            <a:off x="3486587" y="3044684"/>
            <a:ext cx="1151100" cy="2715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onos-e2-sm</a:t>
            </a:r>
            <a:endParaRPr sz="800">
              <a:solidFill>
                <a:srgbClr val="1155CC"/>
              </a:solidFill>
            </a:endParaRPr>
          </a:p>
        </p:txBody>
      </p:sp>
      <p:sp>
        <p:nvSpPr>
          <p:cNvPr id="211" name="Google Shape;211;p37"/>
          <p:cNvSpPr/>
          <p:nvPr/>
        </p:nvSpPr>
        <p:spPr>
          <a:xfrm>
            <a:off x="4685955" y="3151362"/>
            <a:ext cx="144900" cy="92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37"/>
          <p:cNvSpPr/>
          <p:nvPr/>
        </p:nvSpPr>
        <p:spPr>
          <a:xfrm>
            <a:off x="2641375" y="1791825"/>
            <a:ext cx="1637400" cy="271500"/>
          </a:xfrm>
          <a:prstGeom prst="roundRect">
            <a:avLst>
              <a:gd fmla="val 16667" name="adj"/>
            </a:avLst>
          </a:prstGeom>
          <a:solidFill>
            <a:srgbClr val="D9D2E9"/>
          </a:solidFill>
          <a:ln cap="flat" cmpd="sng" w="9525">
            <a:solidFill>
              <a:srgbClr val="59595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py-SDK </a:t>
            </a:r>
            <a:endParaRPr sz="800"/>
          </a:p>
        </p:txBody>
      </p:sp>
      <p:cxnSp>
        <p:nvCxnSpPr>
          <p:cNvPr id="213" name="Google Shape;213;p37"/>
          <p:cNvCxnSpPr>
            <a:stCxn id="203" idx="3"/>
          </p:cNvCxnSpPr>
          <p:nvPr/>
        </p:nvCxnSpPr>
        <p:spPr>
          <a:xfrm flipH="1" rot="10800000">
            <a:off x="3257138" y="2088342"/>
            <a:ext cx="447600" cy="2181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14" name="Google Shape;214;p37"/>
          <p:cNvCxnSpPr>
            <a:stCxn id="201" idx="0"/>
          </p:cNvCxnSpPr>
          <p:nvPr/>
        </p:nvCxnSpPr>
        <p:spPr>
          <a:xfrm rot="10800000">
            <a:off x="4240248" y="2079346"/>
            <a:ext cx="1153500" cy="10392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215" name="Google Shape;215;p37"/>
          <p:cNvSpPr/>
          <p:nvPr/>
        </p:nvSpPr>
        <p:spPr>
          <a:xfrm>
            <a:off x="2239380" y="3316853"/>
            <a:ext cx="1182900" cy="2715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onos-operator</a:t>
            </a:r>
            <a:endParaRPr sz="800">
              <a:solidFill>
                <a:srgbClr val="1155CC"/>
              </a:solidFill>
            </a:endParaRPr>
          </a:p>
        </p:txBody>
      </p:sp>
      <p:sp>
        <p:nvSpPr>
          <p:cNvPr id="216" name="Google Shape;216;p37"/>
          <p:cNvSpPr/>
          <p:nvPr/>
        </p:nvSpPr>
        <p:spPr>
          <a:xfrm>
            <a:off x="1646627" y="3678379"/>
            <a:ext cx="611700" cy="289200"/>
          </a:xfrm>
          <a:prstGeom prst="snip1Rect">
            <a:avLst>
              <a:gd fmla="val 16667" name="adj"/>
            </a:avLst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k8s</a:t>
            </a:r>
            <a:endParaRPr sz="800"/>
          </a:p>
        </p:txBody>
      </p:sp>
      <p:sp>
        <p:nvSpPr>
          <p:cNvPr id="217" name="Google Shape;217;p37"/>
          <p:cNvSpPr/>
          <p:nvPr/>
        </p:nvSpPr>
        <p:spPr>
          <a:xfrm>
            <a:off x="1643300" y="4041316"/>
            <a:ext cx="611700" cy="289200"/>
          </a:xfrm>
          <a:prstGeom prst="snip1Rect">
            <a:avLst>
              <a:gd fmla="val 16667" name="adj"/>
            </a:avLst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Helm</a:t>
            </a:r>
            <a:endParaRPr sz="800"/>
          </a:p>
        </p:txBody>
      </p:sp>
      <p:cxnSp>
        <p:nvCxnSpPr>
          <p:cNvPr id="218" name="Google Shape;218;p37"/>
          <p:cNvCxnSpPr>
            <a:stCxn id="216" idx="0"/>
            <a:endCxn id="215" idx="2"/>
          </p:cNvCxnSpPr>
          <p:nvPr/>
        </p:nvCxnSpPr>
        <p:spPr>
          <a:xfrm flipH="1" rot="10800000">
            <a:off x="2258327" y="3588379"/>
            <a:ext cx="572400" cy="234600"/>
          </a:xfrm>
          <a:prstGeom prst="bentConnector2">
            <a:avLst/>
          </a:prstGeom>
          <a:noFill/>
          <a:ln cap="flat" cmpd="sng" w="9525">
            <a:solidFill>
              <a:srgbClr val="595959"/>
            </a:solidFill>
            <a:prstDash val="dot"/>
            <a:round/>
            <a:headEnd len="med" w="med" type="stealth"/>
            <a:tailEnd len="med" w="med" type="stealth"/>
          </a:ln>
        </p:spPr>
      </p:cxnSp>
      <p:sp>
        <p:nvSpPr>
          <p:cNvPr id="219" name="Google Shape;219;p37"/>
          <p:cNvSpPr txBox="1"/>
          <p:nvPr/>
        </p:nvSpPr>
        <p:spPr>
          <a:xfrm>
            <a:off x="3892960" y="2458974"/>
            <a:ext cx="1182900" cy="2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000000"/>
                </a:solidFill>
              </a:rPr>
              <a:t>μONOS-RIC</a:t>
            </a:r>
            <a:endParaRPr sz="900"/>
          </a:p>
        </p:txBody>
      </p:sp>
      <p:cxnSp>
        <p:nvCxnSpPr>
          <p:cNvPr id="220" name="Google Shape;220;p37"/>
          <p:cNvCxnSpPr>
            <a:stCxn id="207" idx="3"/>
            <a:endCxn id="204" idx="2"/>
          </p:cNvCxnSpPr>
          <p:nvPr/>
        </p:nvCxnSpPr>
        <p:spPr>
          <a:xfrm flipH="1" rot="10800000">
            <a:off x="3245113" y="2063188"/>
            <a:ext cx="1900800" cy="5673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21" name="Google Shape;221;p37"/>
          <p:cNvCxnSpPr>
            <a:stCxn id="207" idx="3"/>
          </p:cNvCxnSpPr>
          <p:nvPr/>
        </p:nvCxnSpPr>
        <p:spPr>
          <a:xfrm flipH="1" rot="10800000">
            <a:off x="3245113" y="2088088"/>
            <a:ext cx="459600" cy="5424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222" name="Google Shape;222;p37"/>
          <p:cNvSpPr/>
          <p:nvPr/>
        </p:nvSpPr>
        <p:spPr>
          <a:xfrm>
            <a:off x="5317537" y="2119916"/>
            <a:ext cx="1238700" cy="2967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onos-config (O1t) </a:t>
            </a:r>
            <a:endParaRPr sz="900">
              <a:solidFill>
                <a:srgbClr val="1155CC"/>
              </a:solidFill>
            </a:endParaRPr>
          </a:p>
        </p:txBody>
      </p:sp>
      <p:sp>
        <p:nvSpPr>
          <p:cNvPr id="223" name="Google Shape;223;p37"/>
          <p:cNvSpPr/>
          <p:nvPr/>
        </p:nvSpPr>
        <p:spPr>
          <a:xfrm>
            <a:off x="5651694" y="2790454"/>
            <a:ext cx="677100" cy="2715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A1t*</a:t>
            </a:r>
            <a:endParaRPr sz="800">
              <a:solidFill>
                <a:srgbClr val="1155CC"/>
              </a:solidFill>
            </a:endParaRPr>
          </a:p>
        </p:txBody>
      </p:sp>
      <p:sp>
        <p:nvSpPr>
          <p:cNvPr id="224" name="Google Shape;224;p37"/>
          <p:cNvSpPr/>
          <p:nvPr/>
        </p:nvSpPr>
        <p:spPr>
          <a:xfrm>
            <a:off x="5345606" y="2456839"/>
            <a:ext cx="1182900" cy="2967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onos-exporter (O1t) </a:t>
            </a:r>
            <a:endParaRPr sz="900">
              <a:solidFill>
                <a:srgbClr val="1155CC"/>
              </a:solidFill>
            </a:endParaRPr>
          </a:p>
        </p:txBody>
      </p:sp>
      <p:sp>
        <p:nvSpPr>
          <p:cNvPr id="225" name="Google Shape;225;p37"/>
          <p:cNvSpPr txBox="1"/>
          <p:nvPr/>
        </p:nvSpPr>
        <p:spPr>
          <a:xfrm>
            <a:off x="2515375" y="546350"/>
            <a:ext cx="3710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849A2"/>
                </a:solidFill>
              </a:rPr>
              <a:t>cloud-native microservices architecture</a:t>
            </a:r>
            <a:endParaRPr>
              <a:solidFill>
                <a:srgbClr val="1849A2"/>
              </a:solidFill>
            </a:endParaRPr>
          </a:p>
        </p:txBody>
      </p:sp>
      <p:sp>
        <p:nvSpPr>
          <p:cNvPr id="226" name="Google Shape;226;p37"/>
          <p:cNvSpPr/>
          <p:nvPr/>
        </p:nvSpPr>
        <p:spPr>
          <a:xfrm>
            <a:off x="2712175" y="1478150"/>
            <a:ext cx="710100" cy="2967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000000"/>
                </a:solidFill>
              </a:rPr>
              <a:t>F</a:t>
            </a:r>
            <a:r>
              <a:rPr lang="en" sz="700"/>
              <a:t>B</a:t>
            </a:r>
            <a:r>
              <a:rPr lang="en" sz="700">
                <a:solidFill>
                  <a:srgbClr val="000000"/>
                </a:solidFill>
              </a:rPr>
              <a:t>- </a:t>
            </a:r>
            <a:r>
              <a:rPr lang="en" sz="700"/>
              <a:t>KPImon</a:t>
            </a:r>
            <a:endParaRPr sz="7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000000"/>
                </a:solidFill>
              </a:rPr>
              <a:t>xApp</a:t>
            </a:r>
            <a:r>
              <a:rPr lang="en" sz="700"/>
              <a:t>^</a:t>
            </a:r>
            <a:r>
              <a:rPr lang="en" sz="700">
                <a:solidFill>
                  <a:srgbClr val="000000"/>
                </a:solidFill>
              </a:rPr>
              <a:t> </a:t>
            </a:r>
            <a:endParaRPr sz="700"/>
          </a:p>
        </p:txBody>
      </p:sp>
      <p:sp>
        <p:nvSpPr>
          <p:cNvPr id="227" name="Google Shape;227;p37"/>
          <p:cNvSpPr/>
          <p:nvPr/>
        </p:nvSpPr>
        <p:spPr>
          <a:xfrm>
            <a:off x="5161775" y="1472600"/>
            <a:ext cx="572400" cy="3078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000000"/>
                </a:solidFill>
              </a:rPr>
              <a:t>PCI</a:t>
            </a:r>
            <a:endParaRPr sz="7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000000"/>
                </a:solidFill>
              </a:rPr>
              <a:t>xApp </a:t>
            </a:r>
            <a:endParaRPr sz="700"/>
          </a:p>
        </p:txBody>
      </p:sp>
      <p:sp>
        <p:nvSpPr>
          <p:cNvPr id="228" name="Google Shape;228;p37"/>
          <p:cNvSpPr/>
          <p:nvPr/>
        </p:nvSpPr>
        <p:spPr>
          <a:xfrm>
            <a:off x="4512800" y="1470650"/>
            <a:ext cx="608400" cy="2967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700">
                <a:solidFill>
                  <a:srgbClr val="000000"/>
                </a:solidFill>
              </a:rPr>
              <a:t>KPImon xApp^ </a:t>
            </a:r>
            <a:endParaRPr sz="700"/>
          </a:p>
        </p:txBody>
      </p:sp>
      <p:sp>
        <p:nvSpPr>
          <p:cNvPr id="229" name="Google Shape;229;p37"/>
          <p:cNvSpPr/>
          <p:nvPr/>
        </p:nvSpPr>
        <p:spPr>
          <a:xfrm>
            <a:off x="4878425" y="1138400"/>
            <a:ext cx="583800" cy="3078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000000"/>
                </a:solidFill>
              </a:rPr>
              <a:t>MLB</a:t>
            </a:r>
            <a:endParaRPr sz="7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000000"/>
                </a:solidFill>
              </a:rPr>
              <a:t>xApp </a:t>
            </a:r>
            <a:endParaRPr sz="700"/>
          </a:p>
        </p:txBody>
      </p:sp>
      <p:sp>
        <p:nvSpPr>
          <p:cNvPr id="230" name="Google Shape;230;p37"/>
          <p:cNvSpPr/>
          <p:nvPr/>
        </p:nvSpPr>
        <p:spPr>
          <a:xfrm>
            <a:off x="3486575" y="1478150"/>
            <a:ext cx="710100" cy="2967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000000"/>
                </a:solidFill>
              </a:rPr>
              <a:t>F</a:t>
            </a:r>
            <a:r>
              <a:rPr lang="en" sz="700"/>
              <a:t>B</a:t>
            </a:r>
            <a:r>
              <a:rPr lang="en" sz="700">
                <a:solidFill>
                  <a:srgbClr val="000000"/>
                </a:solidFill>
              </a:rPr>
              <a:t>-</a:t>
            </a:r>
            <a:r>
              <a:rPr lang="en" sz="700"/>
              <a:t>SON</a:t>
            </a:r>
            <a:endParaRPr sz="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xApp</a:t>
            </a:r>
            <a:r>
              <a:rPr lang="en" sz="700">
                <a:solidFill>
                  <a:schemeClr val="dk1"/>
                </a:solidFill>
              </a:rPr>
              <a:t>^</a:t>
            </a:r>
            <a:endParaRPr sz="700"/>
          </a:p>
        </p:txBody>
      </p:sp>
      <p:sp>
        <p:nvSpPr>
          <p:cNvPr id="231" name="Google Shape;231;p37"/>
          <p:cNvSpPr/>
          <p:nvPr/>
        </p:nvSpPr>
        <p:spPr>
          <a:xfrm>
            <a:off x="3442850" y="946550"/>
            <a:ext cx="797100" cy="2967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AirHop eSON server^</a:t>
            </a:r>
            <a:endParaRPr sz="700"/>
          </a:p>
        </p:txBody>
      </p:sp>
      <p:cxnSp>
        <p:nvCxnSpPr>
          <p:cNvPr id="232" name="Google Shape;232;p37"/>
          <p:cNvCxnSpPr>
            <a:stCxn id="231" idx="2"/>
            <a:endCxn id="230" idx="0"/>
          </p:cNvCxnSpPr>
          <p:nvPr/>
        </p:nvCxnSpPr>
        <p:spPr>
          <a:xfrm>
            <a:off x="3841400" y="1243250"/>
            <a:ext cx="300" cy="23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233" name="Google Shape;233;p37"/>
          <p:cNvSpPr txBox="1"/>
          <p:nvPr/>
        </p:nvSpPr>
        <p:spPr>
          <a:xfrm>
            <a:off x="6114475" y="1280350"/>
            <a:ext cx="1109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^ used in DT-trial</a:t>
            </a:r>
            <a:endParaRPr sz="900"/>
          </a:p>
        </p:txBody>
      </p:sp>
      <p:cxnSp>
        <p:nvCxnSpPr>
          <p:cNvPr id="234" name="Google Shape;234;p37"/>
          <p:cNvCxnSpPr>
            <a:stCxn id="201" idx="2"/>
          </p:cNvCxnSpPr>
          <p:nvPr/>
        </p:nvCxnSpPr>
        <p:spPr>
          <a:xfrm rot="5400000">
            <a:off x="4654098" y="3055996"/>
            <a:ext cx="365100" cy="1114200"/>
          </a:xfrm>
          <a:prstGeom prst="bentConnector2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235" name="Google Shape;235;p37"/>
          <p:cNvCxnSpPr>
            <a:stCxn id="201" idx="2"/>
          </p:cNvCxnSpPr>
          <p:nvPr/>
        </p:nvCxnSpPr>
        <p:spPr>
          <a:xfrm flipH="1" rot="-5400000">
            <a:off x="5745498" y="3078796"/>
            <a:ext cx="365100" cy="1068600"/>
          </a:xfrm>
          <a:prstGeom prst="bentConnector2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236" name="Google Shape;236;p37"/>
          <p:cNvCxnSpPr/>
          <p:nvPr/>
        </p:nvCxnSpPr>
        <p:spPr>
          <a:xfrm>
            <a:off x="4292250" y="3795650"/>
            <a:ext cx="5100" cy="277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237" name="Google Shape;237;p37"/>
          <p:cNvCxnSpPr/>
          <p:nvPr/>
        </p:nvCxnSpPr>
        <p:spPr>
          <a:xfrm>
            <a:off x="5391200" y="3795550"/>
            <a:ext cx="5100" cy="277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238" name="Google Shape;238;p37"/>
          <p:cNvCxnSpPr/>
          <p:nvPr/>
        </p:nvCxnSpPr>
        <p:spPr>
          <a:xfrm>
            <a:off x="6462350" y="3795550"/>
            <a:ext cx="5100" cy="277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239" name="Google Shape;239;p37"/>
          <p:cNvSpPr/>
          <p:nvPr/>
        </p:nvSpPr>
        <p:spPr>
          <a:xfrm>
            <a:off x="4002900" y="4054400"/>
            <a:ext cx="583800" cy="3429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900"/>
              <a:t>4G nodes</a:t>
            </a:r>
            <a:endParaRPr sz="1200"/>
          </a:p>
        </p:txBody>
      </p:sp>
      <p:sp>
        <p:nvSpPr>
          <p:cNvPr id="240" name="Google Shape;240;p37"/>
          <p:cNvSpPr/>
          <p:nvPr/>
        </p:nvSpPr>
        <p:spPr>
          <a:xfrm>
            <a:off x="5101850" y="4072000"/>
            <a:ext cx="583800" cy="3429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900"/>
              <a:t>5</a:t>
            </a:r>
            <a:r>
              <a:rPr lang="en" sz="900"/>
              <a:t>G nodes</a:t>
            </a:r>
            <a:endParaRPr sz="1200"/>
          </a:p>
        </p:txBody>
      </p:sp>
      <p:sp>
        <p:nvSpPr>
          <p:cNvPr id="241" name="Google Shape;241;p37"/>
          <p:cNvSpPr/>
          <p:nvPr/>
        </p:nvSpPr>
        <p:spPr>
          <a:xfrm>
            <a:off x="6172900" y="4072000"/>
            <a:ext cx="677100" cy="3429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900"/>
              <a:t>RANSim</a:t>
            </a:r>
            <a:endParaRPr sz="1200"/>
          </a:p>
        </p:txBody>
      </p:sp>
      <p:sp>
        <p:nvSpPr>
          <p:cNvPr id="242" name="Google Shape;242;p37"/>
          <p:cNvSpPr txBox="1"/>
          <p:nvPr/>
        </p:nvSpPr>
        <p:spPr>
          <a:xfrm>
            <a:off x="6277650" y="3281150"/>
            <a:ext cx="2136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O-RAN </a:t>
            </a:r>
            <a:r>
              <a:rPr lang="en" sz="800">
                <a:solidFill>
                  <a:srgbClr val="000000"/>
                </a:solidFill>
              </a:rPr>
              <a:t>E2AP v1.0.1</a:t>
            </a:r>
            <a:r>
              <a:rPr lang="en" sz="800"/>
              <a:t>, A</a:t>
            </a:r>
            <a:r>
              <a:rPr lang="en" sz="800"/>
              <a:t>SN.1/SCTP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O-RAN KPM 2.0.3 SM</a:t>
            </a:r>
            <a:endParaRPr sz="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RC-PRE 2.0 SM </a:t>
            </a:r>
            <a:endParaRPr sz="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</a:endParaRPr>
          </a:p>
        </p:txBody>
      </p:sp>
      <p:sp>
        <p:nvSpPr>
          <p:cNvPr id="243" name="Google Shape;243;p37"/>
          <p:cNvSpPr txBox="1"/>
          <p:nvPr/>
        </p:nvSpPr>
        <p:spPr>
          <a:xfrm>
            <a:off x="202150" y="913650"/>
            <a:ext cx="2315100" cy="14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RIC platform &amp; app-SDKs allow flexibility in xApp development</a:t>
            </a:r>
            <a:endParaRPr sz="1200"/>
          </a:p>
          <a:p>
            <a:pPr indent="-292100" lvl="0" marL="457200" rtl="0" algn="l">
              <a:spcBef>
                <a:spcPts val="1000"/>
              </a:spcBef>
              <a:spcAft>
                <a:spcPts val="0"/>
              </a:spcAft>
              <a:buSzPts val="1000"/>
              <a:buChar char="-"/>
            </a:pPr>
            <a:r>
              <a:rPr lang="en" sz="1000"/>
              <a:t>Multiple KPM apps</a:t>
            </a:r>
            <a:endParaRPr sz="1000"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-"/>
            </a:pPr>
            <a:r>
              <a:rPr lang="en" sz="1000"/>
              <a:t>Apps can subscribe to multiple SMs</a:t>
            </a:r>
            <a:endParaRPr sz="1000"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-"/>
            </a:pPr>
            <a:r>
              <a:rPr lang="en" sz="1000"/>
              <a:t>Apps can choose not to subscribe to any SM</a:t>
            </a:r>
            <a:endParaRPr sz="1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8"/>
          <p:cNvSpPr/>
          <p:nvPr/>
        </p:nvSpPr>
        <p:spPr>
          <a:xfrm>
            <a:off x="5232350" y="2671625"/>
            <a:ext cx="983100" cy="22035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38"/>
          <p:cNvSpPr/>
          <p:nvPr/>
        </p:nvSpPr>
        <p:spPr>
          <a:xfrm>
            <a:off x="1694275" y="1245050"/>
            <a:ext cx="4909800" cy="9021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0" name="Google Shape;25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4800" y="674160"/>
            <a:ext cx="7155458" cy="4200991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38"/>
          <p:cNvSpPr txBox="1"/>
          <p:nvPr>
            <p:ph type="title"/>
          </p:nvPr>
        </p:nvSpPr>
        <p:spPr>
          <a:xfrm>
            <a:off x="457200" y="105210"/>
            <a:ext cx="7675200" cy="532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SD-RAN Project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9"/>
          <p:cNvSpPr txBox="1"/>
          <p:nvPr>
            <p:ph type="title"/>
          </p:nvPr>
        </p:nvSpPr>
        <p:spPr>
          <a:xfrm>
            <a:off x="377225" y="857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629A"/>
                </a:solidFill>
              </a:rPr>
              <a:t>RAN-Simulator Architecture </a:t>
            </a:r>
            <a:endParaRPr>
              <a:solidFill>
                <a:srgbClr val="00629A"/>
              </a:solidFill>
            </a:endParaRPr>
          </a:p>
        </p:txBody>
      </p:sp>
      <p:grpSp>
        <p:nvGrpSpPr>
          <p:cNvPr id="257" name="Google Shape;257;p39"/>
          <p:cNvGrpSpPr/>
          <p:nvPr/>
        </p:nvGrpSpPr>
        <p:grpSpPr>
          <a:xfrm>
            <a:off x="1633875" y="825250"/>
            <a:ext cx="6404100" cy="3793025"/>
            <a:chOff x="1633875" y="825250"/>
            <a:chExt cx="6404100" cy="3793025"/>
          </a:xfrm>
        </p:grpSpPr>
        <p:sp>
          <p:nvSpPr>
            <p:cNvPr id="258" name="Google Shape;258;p39"/>
            <p:cNvSpPr/>
            <p:nvPr/>
          </p:nvSpPr>
          <p:spPr>
            <a:xfrm>
              <a:off x="2151300" y="1578675"/>
              <a:ext cx="3704100" cy="3039600"/>
            </a:xfrm>
            <a:prstGeom prst="rect">
              <a:avLst/>
            </a:prstGeom>
            <a:solidFill>
              <a:srgbClr val="CFE2F3"/>
            </a:solidFill>
            <a:ln cap="flat" cmpd="sng" w="9525">
              <a:solidFill>
                <a:srgbClr val="666666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39"/>
            <p:cNvSpPr/>
            <p:nvPr/>
          </p:nvSpPr>
          <p:spPr>
            <a:xfrm>
              <a:off x="2333050" y="3724035"/>
              <a:ext cx="3365400" cy="783300"/>
            </a:xfrm>
            <a:prstGeom prst="rect">
              <a:avLst/>
            </a:prstGeom>
            <a:solidFill>
              <a:srgbClr val="D0E0E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39"/>
            <p:cNvSpPr/>
            <p:nvPr/>
          </p:nvSpPr>
          <p:spPr>
            <a:xfrm rot="5400000">
              <a:off x="1188825" y="3361250"/>
              <a:ext cx="1122000" cy="231900"/>
            </a:xfrm>
            <a:prstGeom prst="roundRect">
              <a:avLst>
                <a:gd fmla="val 16667" name="adj"/>
              </a:avLst>
            </a:prstGeom>
            <a:solidFill>
              <a:srgbClr val="D5A6BD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Prometheus</a:t>
              </a:r>
              <a:endParaRPr sz="1200"/>
            </a:p>
          </p:txBody>
        </p:sp>
        <p:sp>
          <p:nvSpPr>
            <p:cNvPr id="261" name="Google Shape;261;p39"/>
            <p:cNvSpPr/>
            <p:nvPr/>
          </p:nvSpPr>
          <p:spPr>
            <a:xfrm>
              <a:off x="2333050" y="1654100"/>
              <a:ext cx="3365400" cy="882300"/>
            </a:xfrm>
            <a:prstGeom prst="rect">
              <a:avLst/>
            </a:prstGeom>
            <a:solidFill>
              <a:srgbClr val="D0E0E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39"/>
            <p:cNvSpPr/>
            <p:nvPr/>
          </p:nvSpPr>
          <p:spPr>
            <a:xfrm>
              <a:off x="6129375" y="2559635"/>
              <a:ext cx="1092150" cy="995922"/>
            </a:xfrm>
            <a:prstGeom prst="flowChartDocument">
              <a:avLst/>
            </a:prstGeom>
            <a:solidFill>
              <a:srgbClr val="CFE2F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/>
                <a:t>RAN Simulation</a:t>
              </a:r>
              <a:endParaRPr sz="10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/>
                <a:t>Model (YAML)</a:t>
              </a:r>
              <a:endParaRPr i="1" sz="8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Nodes, SM IDs</a:t>
              </a:r>
              <a:endParaRPr sz="8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Locations</a:t>
              </a:r>
              <a:endParaRPr sz="8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“Honeycomb   Generator”</a:t>
              </a:r>
              <a:endParaRPr sz="800"/>
            </a:p>
          </p:txBody>
        </p:sp>
        <p:sp>
          <p:nvSpPr>
            <p:cNvPr id="263" name="Google Shape;263;p39"/>
            <p:cNvSpPr/>
            <p:nvPr/>
          </p:nvSpPr>
          <p:spPr>
            <a:xfrm>
              <a:off x="4940250" y="2045975"/>
              <a:ext cx="689400" cy="206700"/>
            </a:xfrm>
            <a:prstGeom prst="rect">
              <a:avLst/>
            </a:prstGeom>
            <a:solidFill>
              <a:srgbClr val="3D85C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E2 Node</a:t>
              </a:r>
              <a:endParaRPr sz="800"/>
            </a:p>
          </p:txBody>
        </p:sp>
        <p:sp>
          <p:nvSpPr>
            <p:cNvPr id="264" name="Google Shape;264;p39"/>
            <p:cNvSpPr/>
            <p:nvPr/>
          </p:nvSpPr>
          <p:spPr>
            <a:xfrm>
              <a:off x="3949650" y="2045975"/>
              <a:ext cx="689400" cy="206700"/>
            </a:xfrm>
            <a:prstGeom prst="rect">
              <a:avLst/>
            </a:prstGeom>
            <a:solidFill>
              <a:srgbClr val="3D85C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E2 Node</a:t>
              </a:r>
              <a:endParaRPr sz="800"/>
            </a:p>
          </p:txBody>
        </p:sp>
        <p:sp>
          <p:nvSpPr>
            <p:cNvPr id="265" name="Google Shape;265;p39"/>
            <p:cNvSpPr/>
            <p:nvPr/>
          </p:nvSpPr>
          <p:spPr>
            <a:xfrm>
              <a:off x="3187650" y="2045975"/>
              <a:ext cx="689400" cy="206700"/>
            </a:xfrm>
            <a:prstGeom prst="rect">
              <a:avLst/>
            </a:prstGeom>
            <a:solidFill>
              <a:srgbClr val="3D85C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E2 Node</a:t>
              </a:r>
              <a:endParaRPr sz="800"/>
            </a:p>
          </p:txBody>
        </p:sp>
        <p:sp>
          <p:nvSpPr>
            <p:cNvPr id="266" name="Google Shape;266;p39"/>
            <p:cNvSpPr/>
            <p:nvPr/>
          </p:nvSpPr>
          <p:spPr>
            <a:xfrm>
              <a:off x="2425650" y="2045975"/>
              <a:ext cx="689400" cy="206700"/>
            </a:xfrm>
            <a:prstGeom prst="rect">
              <a:avLst/>
            </a:prstGeom>
            <a:solidFill>
              <a:srgbClr val="3D85C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E2 Node</a:t>
              </a:r>
              <a:endParaRPr sz="800"/>
            </a:p>
          </p:txBody>
        </p:sp>
        <p:sp>
          <p:nvSpPr>
            <p:cNvPr id="267" name="Google Shape;267;p39"/>
            <p:cNvSpPr/>
            <p:nvPr/>
          </p:nvSpPr>
          <p:spPr>
            <a:xfrm>
              <a:off x="4940250" y="1512575"/>
              <a:ext cx="689400" cy="206700"/>
            </a:xfrm>
            <a:prstGeom prst="rect">
              <a:avLst/>
            </a:prstGeom>
            <a:solidFill>
              <a:srgbClr val="B7B7B7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E2 Agent</a:t>
              </a:r>
              <a:endParaRPr sz="800"/>
            </a:p>
          </p:txBody>
        </p:sp>
        <p:sp>
          <p:nvSpPr>
            <p:cNvPr id="268" name="Google Shape;268;p39"/>
            <p:cNvSpPr/>
            <p:nvPr/>
          </p:nvSpPr>
          <p:spPr>
            <a:xfrm>
              <a:off x="3949650" y="1512575"/>
              <a:ext cx="689400" cy="206700"/>
            </a:xfrm>
            <a:prstGeom prst="rect">
              <a:avLst/>
            </a:prstGeom>
            <a:solidFill>
              <a:srgbClr val="B7B7B7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E2 Agent</a:t>
              </a:r>
              <a:endParaRPr sz="800"/>
            </a:p>
          </p:txBody>
        </p:sp>
        <p:sp>
          <p:nvSpPr>
            <p:cNvPr id="269" name="Google Shape;269;p39"/>
            <p:cNvSpPr/>
            <p:nvPr/>
          </p:nvSpPr>
          <p:spPr>
            <a:xfrm>
              <a:off x="3187650" y="1512575"/>
              <a:ext cx="689400" cy="206700"/>
            </a:xfrm>
            <a:prstGeom prst="rect">
              <a:avLst/>
            </a:prstGeom>
            <a:solidFill>
              <a:srgbClr val="B7B7B7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E2 Agent</a:t>
              </a:r>
              <a:endParaRPr sz="800"/>
            </a:p>
          </p:txBody>
        </p:sp>
        <p:sp>
          <p:nvSpPr>
            <p:cNvPr id="270" name="Google Shape;270;p39"/>
            <p:cNvSpPr/>
            <p:nvPr/>
          </p:nvSpPr>
          <p:spPr>
            <a:xfrm>
              <a:off x="2425650" y="1512575"/>
              <a:ext cx="689400" cy="206700"/>
            </a:xfrm>
            <a:prstGeom prst="rect">
              <a:avLst/>
            </a:prstGeom>
            <a:solidFill>
              <a:srgbClr val="B7B7B7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E2 Agent</a:t>
              </a:r>
              <a:endParaRPr sz="800"/>
            </a:p>
          </p:txBody>
        </p:sp>
        <p:cxnSp>
          <p:nvCxnSpPr>
            <p:cNvPr id="271" name="Google Shape;271;p39"/>
            <p:cNvCxnSpPr>
              <a:stCxn id="262" idx="1"/>
              <a:endCxn id="272" idx="0"/>
            </p:cNvCxnSpPr>
            <p:nvPr/>
          </p:nvCxnSpPr>
          <p:spPr>
            <a:xfrm flipH="1">
              <a:off x="5729175" y="3057596"/>
              <a:ext cx="400200" cy="18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73" name="Google Shape;273;p39"/>
            <p:cNvSpPr/>
            <p:nvPr/>
          </p:nvSpPr>
          <p:spPr>
            <a:xfrm>
              <a:off x="4307260" y="3849706"/>
              <a:ext cx="344400" cy="206700"/>
            </a:xfrm>
            <a:prstGeom prst="rect">
              <a:avLst/>
            </a:prstGeom>
            <a:solidFill>
              <a:srgbClr val="3D85C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UE</a:t>
              </a:r>
              <a:endParaRPr sz="800"/>
            </a:p>
          </p:txBody>
        </p:sp>
        <p:sp>
          <p:nvSpPr>
            <p:cNvPr id="274" name="Google Shape;274;p39"/>
            <p:cNvSpPr/>
            <p:nvPr/>
          </p:nvSpPr>
          <p:spPr>
            <a:xfrm>
              <a:off x="3926260" y="3849706"/>
              <a:ext cx="344400" cy="206700"/>
            </a:xfrm>
            <a:prstGeom prst="rect">
              <a:avLst/>
            </a:prstGeom>
            <a:solidFill>
              <a:srgbClr val="3D85C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UE</a:t>
              </a:r>
              <a:endParaRPr sz="800"/>
            </a:p>
          </p:txBody>
        </p:sp>
        <p:sp>
          <p:nvSpPr>
            <p:cNvPr id="275" name="Google Shape;275;p39"/>
            <p:cNvSpPr/>
            <p:nvPr/>
          </p:nvSpPr>
          <p:spPr>
            <a:xfrm>
              <a:off x="3545260" y="3849706"/>
              <a:ext cx="344400" cy="206700"/>
            </a:xfrm>
            <a:prstGeom prst="rect">
              <a:avLst/>
            </a:prstGeom>
            <a:solidFill>
              <a:srgbClr val="3D85C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UE</a:t>
              </a:r>
              <a:endParaRPr sz="800"/>
            </a:p>
          </p:txBody>
        </p:sp>
        <p:sp>
          <p:nvSpPr>
            <p:cNvPr id="276" name="Google Shape;276;p39"/>
            <p:cNvSpPr/>
            <p:nvPr/>
          </p:nvSpPr>
          <p:spPr>
            <a:xfrm>
              <a:off x="3164260" y="3849706"/>
              <a:ext cx="344400" cy="206700"/>
            </a:xfrm>
            <a:prstGeom prst="rect">
              <a:avLst/>
            </a:prstGeom>
            <a:solidFill>
              <a:srgbClr val="3D85C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UE</a:t>
              </a:r>
              <a:endParaRPr sz="800"/>
            </a:p>
          </p:txBody>
        </p:sp>
        <p:sp>
          <p:nvSpPr>
            <p:cNvPr id="277" name="Google Shape;277;p39"/>
            <p:cNvSpPr/>
            <p:nvPr/>
          </p:nvSpPr>
          <p:spPr>
            <a:xfrm>
              <a:off x="2783260" y="3849706"/>
              <a:ext cx="344400" cy="206700"/>
            </a:xfrm>
            <a:prstGeom prst="rect">
              <a:avLst/>
            </a:prstGeom>
            <a:solidFill>
              <a:srgbClr val="3D85C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UE</a:t>
              </a:r>
              <a:endParaRPr sz="800"/>
            </a:p>
          </p:txBody>
        </p:sp>
        <p:sp>
          <p:nvSpPr>
            <p:cNvPr id="278" name="Google Shape;278;p39"/>
            <p:cNvSpPr/>
            <p:nvPr/>
          </p:nvSpPr>
          <p:spPr>
            <a:xfrm>
              <a:off x="2402260" y="3849706"/>
              <a:ext cx="344400" cy="206700"/>
            </a:xfrm>
            <a:prstGeom prst="rect">
              <a:avLst/>
            </a:prstGeom>
            <a:solidFill>
              <a:srgbClr val="3D85C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UE</a:t>
              </a:r>
              <a:endParaRPr sz="800"/>
            </a:p>
          </p:txBody>
        </p:sp>
        <p:sp>
          <p:nvSpPr>
            <p:cNvPr id="279" name="Google Shape;279;p39"/>
            <p:cNvSpPr/>
            <p:nvPr/>
          </p:nvSpPr>
          <p:spPr>
            <a:xfrm>
              <a:off x="4688260" y="3849706"/>
              <a:ext cx="344400" cy="206700"/>
            </a:xfrm>
            <a:prstGeom prst="rect">
              <a:avLst/>
            </a:prstGeom>
            <a:solidFill>
              <a:srgbClr val="3D85C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UE</a:t>
              </a:r>
              <a:endParaRPr sz="800"/>
            </a:p>
          </p:txBody>
        </p:sp>
        <p:sp>
          <p:nvSpPr>
            <p:cNvPr id="280" name="Google Shape;280;p39"/>
            <p:cNvSpPr/>
            <p:nvPr/>
          </p:nvSpPr>
          <p:spPr>
            <a:xfrm>
              <a:off x="5285325" y="3849706"/>
              <a:ext cx="344400" cy="206700"/>
            </a:xfrm>
            <a:prstGeom prst="rect">
              <a:avLst/>
            </a:prstGeom>
            <a:solidFill>
              <a:srgbClr val="3D85C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UE</a:t>
              </a:r>
              <a:endParaRPr sz="800"/>
            </a:p>
          </p:txBody>
        </p:sp>
        <p:sp>
          <p:nvSpPr>
            <p:cNvPr id="281" name="Google Shape;281;p39"/>
            <p:cNvSpPr/>
            <p:nvPr/>
          </p:nvSpPr>
          <p:spPr>
            <a:xfrm rot="5400000">
              <a:off x="5503025" y="3980700"/>
              <a:ext cx="786300" cy="275700"/>
            </a:xfrm>
            <a:prstGeom prst="rect">
              <a:avLst/>
            </a:prstGeom>
            <a:solidFill>
              <a:srgbClr val="FF99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/>
                <a:t>UE Sim API</a:t>
              </a:r>
              <a:endParaRPr sz="700"/>
            </a:p>
          </p:txBody>
        </p:sp>
        <p:sp>
          <p:nvSpPr>
            <p:cNvPr id="282" name="Google Shape;282;p39"/>
            <p:cNvSpPr/>
            <p:nvPr/>
          </p:nvSpPr>
          <p:spPr>
            <a:xfrm rot="5400000">
              <a:off x="5506475" y="1903400"/>
              <a:ext cx="779400" cy="275700"/>
            </a:xfrm>
            <a:prstGeom prst="rect">
              <a:avLst/>
            </a:prstGeom>
            <a:solidFill>
              <a:srgbClr val="FF99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/>
                <a:t>RAN  Sim API</a:t>
              </a:r>
              <a:endParaRPr sz="700"/>
            </a:p>
          </p:txBody>
        </p:sp>
        <p:cxnSp>
          <p:nvCxnSpPr>
            <p:cNvPr id="283" name="Google Shape;283;p39"/>
            <p:cNvCxnSpPr/>
            <p:nvPr/>
          </p:nvCxnSpPr>
          <p:spPr>
            <a:xfrm rot="10800000">
              <a:off x="6034025" y="2254383"/>
              <a:ext cx="911700" cy="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84" name="Google Shape;284;p39"/>
            <p:cNvCxnSpPr/>
            <p:nvPr/>
          </p:nvCxnSpPr>
          <p:spPr>
            <a:xfrm rot="10800000">
              <a:off x="6034125" y="4269450"/>
              <a:ext cx="905400" cy="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85" name="Google Shape;285;p39"/>
            <p:cNvSpPr txBox="1"/>
            <p:nvPr/>
          </p:nvSpPr>
          <p:spPr>
            <a:xfrm>
              <a:off x="6085200" y="2184258"/>
              <a:ext cx="1575000" cy="26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induce failures, events, etc.</a:t>
              </a:r>
              <a:endParaRPr sz="800"/>
            </a:p>
          </p:txBody>
        </p:sp>
        <p:sp>
          <p:nvSpPr>
            <p:cNvPr id="286" name="Google Shape;286;p39"/>
            <p:cNvSpPr txBox="1"/>
            <p:nvPr/>
          </p:nvSpPr>
          <p:spPr>
            <a:xfrm>
              <a:off x="6089177" y="4196800"/>
              <a:ext cx="1715400" cy="26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control UI counts</a:t>
              </a:r>
              <a:endParaRPr sz="8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induce attach, movement, etc.</a:t>
              </a:r>
              <a:endParaRPr sz="8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manage routes, etc.</a:t>
              </a:r>
              <a:endParaRPr sz="800"/>
            </a:p>
          </p:txBody>
        </p:sp>
        <p:sp>
          <p:nvSpPr>
            <p:cNvPr id="287" name="Google Shape;287;p39"/>
            <p:cNvSpPr/>
            <p:nvPr/>
          </p:nvSpPr>
          <p:spPr>
            <a:xfrm>
              <a:off x="2300725" y="3366525"/>
              <a:ext cx="533700" cy="231900"/>
            </a:xfrm>
            <a:prstGeom prst="rect">
              <a:avLst/>
            </a:prstGeom>
            <a:solidFill>
              <a:srgbClr val="EA9999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Metrics</a:t>
              </a:r>
              <a:endParaRPr sz="800"/>
            </a:p>
          </p:txBody>
        </p:sp>
        <p:cxnSp>
          <p:nvCxnSpPr>
            <p:cNvPr id="288" name="Google Shape;288;p39"/>
            <p:cNvCxnSpPr>
              <a:stCxn id="287" idx="1"/>
              <a:endCxn id="260" idx="0"/>
            </p:cNvCxnSpPr>
            <p:nvPr/>
          </p:nvCxnSpPr>
          <p:spPr>
            <a:xfrm rot="10800000">
              <a:off x="1865725" y="3477075"/>
              <a:ext cx="435000" cy="5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89" name="Google Shape;289;p39"/>
            <p:cNvCxnSpPr/>
            <p:nvPr/>
          </p:nvCxnSpPr>
          <p:spPr>
            <a:xfrm rot="10800000">
              <a:off x="6034125" y="3964650"/>
              <a:ext cx="905400" cy="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cxnSp>
          <p:nvCxnSpPr>
            <p:cNvPr id="290" name="Google Shape;290;p39"/>
            <p:cNvCxnSpPr/>
            <p:nvPr/>
          </p:nvCxnSpPr>
          <p:spPr>
            <a:xfrm rot="10800000">
              <a:off x="6034125" y="1831050"/>
              <a:ext cx="905400" cy="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291" name="Google Shape;291;p39"/>
            <p:cNvSpPr txBox="1"/>
            <p:nvPr/>
          </p:nvSpPr>
          <p:spPr>
            <a:xfrm>
              <a:off x="6085200" y="1803258"/>
              <a:ext cx="1575000" cy="26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Nodes, locations, events</a:t>
              </a:r>
              <a:endParaRPr sz="800"/>
            </a:p>
          </p:txBody>
        </p:sp>
        <p:sp>
          <p:nvSpPr>
            <p:cNvPr id="292" name="Google Shape;292;p39"/>
            <p:cNvSpPr txBox="1"/>
            <p:nvPr/>
          </p:nvSpPr>
          <p:spPr>
            <a:xfrm>
              <a:off x="6085200" y="3885727"/>
              <a:ext cx="1575000" cy="26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UEs &amp; events</a:t>
              </a:r>
              <a:endParaRPr sz="800"/>
            </a:p>
          </p:txBody>
        </p:sp>
        <p:sp>
          <p:nvSpPr>
            <p:cNvPr id="272" name="Google Shape;272;p39"/>
            <p:cNvSpPr/>
            <p:nvPr/>
          </p:nvSpPr>
          <p:spPr>
            <a:xfrm rot="5400000">
              <a:off x="5097875" y="2921575"/>
              <a:ext cx="987000" cy="275700"/>
            </a:xfrm>
            <a:prstGeom prst="rect">
              <a:avLst/>
            </a:prstGeom>
            <a:solidFill>
              <a:srgbClr val="B7B7B7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Loader</a:t>
              </a:r>
              <a:endParaRPr sz="800"/>
            </a:p>
          </p:txBody>
        </p:sp>
        <p:sp>
          <p:nvSpPr>
            <p:cNvPr id="293" name="Google Shape;293;p39"/>
            <p:cNvSpPr/>
            <p:nvPr/>
          </p:nvSpPr>
          <p:spPr>
            <a:xfrm rot="5400000">
              <a:off x="3706025" y="2907625"/>
              <a:ext cx="993300" cy="309900"/>
            </a:xfrm>
            <a:prstGeom prst="rect">
              <a:avLst/>
            </a:prstGeom>
            <a:solidFill>
              <a:srgbClr val="6AA84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RC-PRE SM</a:t>
              </a:r>
              <a:endParaRPr sz="800"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Handler</a:t>
              </a:r>
              <a:endParaRPr sz="800"/>
            </a:p>
          </p:txBody>
        </p:sp>
        <p:sp>
          <p:nvSpPr>
            <p:cNvPr id="294" name="Google Shape;294;p39"/>
            <p:cNvSpPr/>
            <p:nvPr/>
          </p:nvSpPr>
          <p:spPr>
            <a:xfrm rot="5400000">
              <a:off x="4087025" y="2907625"/>
              <a:ext cx="993300" cy="309900"/>
            </a:xfrm>
            <a:prstGeom prst="rect">
              <a:avLst/>
            </a:prstGeom>
            <a:solidFill>
              <a:srgbClr val="6AA84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MHO SM</a:t>
              </a:r>
              <a:endParaRPr sz="800"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Handler</a:t>
              </a:r>
              <a:endParaRPr sz="800"/>
            </a:p>
          </p:txBody>
        </p:sp>
        <p:sp>
          <p:nvSpPr>
            <p:cNvPr id="295" name="Google Shape;295;p39"/>
            <p:cNvSpPr/>
            <p:nvPr/>
          </p:nvSpPr>
          <p:spPr>
            <a:xfrm rot="5400000">
              <a:off x="2563425" y="2907625"/>
              <a:ext cx="993300" cy="309900"/>
            </a:xfrm>
            <a:prstGeom prst="rect">
              <a:avLst/>
            </a:prstGeom>
            <a:solidFill>
              <a:srgbClr val="F6B26B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Mobility </a:t>
              </a:r>
              <a:r>
                <a:rPr lang="en" sz="800"/>
                <a:t>Handler</a:t>
              </a:r>
              <a:endParaRPr sz="800"/>
            </a:p>
          </p:txBody>
        </p:sp>
        <p:sp>
          <p:nvSpPr>
            <p:cNvPr id="296" name="Google Shape;296;p39"/>
            <p:cNvSpPr/>
            <p:nvPr/>
          </p:nvSpPr>
          <p:spPr>
            <a:xfrm rot="5400000">
              <a:off x="2944425" y="2907625"/>
              <a:ext cx="993300" cy="309900"/>
            </a:xfrm>
            <a:prstGeom prst="rect">
              <a:avLst/>
            </a:prstGeom>
            <a:solidFill>
              <a:srgbClr val="F6B26B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Radio Emulation</a:t>
              </a:r>
              <a:endParaRPr sz="800"/>
            </a:p>
          </p:txBody>
        </p:sp>
        <p:sp>
          <p:nvSpPr>
            <p:cNvPr id="297" name="Google Shape;297;p39"/>
            <p:cNvSpPr txBox="1"/>
            <p:nvPr/>
          </p:nvSpPr>
          <p:spPr>
            <a:xfrm>
              <a:off x="4644702" y="2044450"/>
              <a:ext cx="400200" cy="13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...</a:t>
              </a:r>
              <a:endParaRPr sz="800"/>
            </a:p>
          </p:txBody>
        </p:sp>
        <p:sp>
          <p:nvSpPr>
            <p:cNvPr id="298" name="Google Shape;298;p39"/>
            <p:cNvSpPr txBox="1"/>
            <p:nvPr/>
          </p:nvSpPr>
          <p:spPr>
            <a:xfrm>
              <a:off x="4644702" y="1511050"/>
              <a:ext cx="400200" cy="13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...</a:t>
              </a:r>
              <a:endParaRPr sz="800"/>
            </a:p>
          </p:txBody>
        </p:sp>
        <p:sp>
          <p:nvSpPr>
            <p:cNvPr id="299" name="Google Shape;299;p39"/>
            <p:cNvSpPr txBox="1"/>
            <p:nvPr/>
          </p:nvSpPr>
          <p:spPr>
            <a:xfrm>
              <a:off x="5019435" y="3771981"/>
              <a:ext cx="400200" cy="13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...</a:t>
              </a:r>
              <a:endParaRPr sz="800"/>
            </a:p>
          </p:txBody>
        </p:sp>
        <p:sp>
          <p:nvSpPr>
            <p:cNvPr id="300" name="Google Shape;300;p39"/>
            <p:cNvSpPr txBox="1"/>
            <p:nvPr/>
          </p:nvSpPr>
          <p:spPr>
            <a:xfrm rot="5400000">
              <a:off x="4720902" y="3035050"/>
              <a:ext cx="400200" cy="13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...</a:t>
              </a:r>
              <a:endParaRPr sz="800"/>
            </a:p>
          </p:txBody>
        </p:sp>
        <p:sp>
          <p:nvSpPr>
            <p:cNvPr id="301" name="Google Shape;301;p39"/>
            <p:cNvSpPr/>
            <p:nvPr/>
          </p:nvSpPr>
          <p:spPr>
            <a:xfrm>
              <a:off x="3644850" y="826775"/>
              <a:ext cx="689400" cy="206700"/>
            </a:xfrm>
            <a:prstGeom prst="rect">
              <a:avLst/>
            </a:prstGeom>
            <a:solidFill>
              <a:srgbClr val="A2C4C9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E2T</a:t>
              </a:r>
              <a:endParaRPr sz="800"/>
            </a:p>
          </p:txBody>
        </p:sp>
        <p:sp>
          <p:nvSpPr>
            <p:cNvPr id="302" name="Google Shape;302;p39"/>
            <p:cNvSpPr/>
            <p:nvPr/>
          </p:nvSpPr>
          <p:spPr>
            <a:xfrm>
              <a:off x="2882850" y="826775"/>
              <a:ext cx="689400" cy="206700"/>
            </a:xfrm>
            <a:prstGeom prst="rect">
              <a:avLst/>
            </a:prstGeom>
            <a:solidFill>
              <a:srgbClr val="A2C4C9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E2T</a:t>
              </a:r>
              <a:endParaRPr sz="800"/>
            </a:p>
          </p:txBody>
        </p:sp>
        <p:sp>
          <p:nvSpPr>
            <p:cNvPr id="303" name="Google Shape;303;p39"/>
            <p:cNvSpPr/>
            <p:nvPr/>
          </p:nvSpPr>
          <p:spPr>
            <a:xfrm>
              <a:off x="4635450" y="826775"/>
              <a:ext cx="689400" cy="206700"/>
            </a:xfrm>
            <a:prstGeom prst="rect">
              <a:avLst/>
            </a:prstGeom>
            <a:solidFill>
              <a:srgbClr val="A2C4C9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E2T</a:t>
              </a:r>
              <a:endParaRPr sz="800"/>
            </a:p>
          </p:txBody>
        </p:sp>
        <p:sp>
          <p:nvSpPr>
            <p:cNvPr id="304" name="Google Shape;304;p39"/>
            <p:cNvSpPr txBox="1"/>
            <p:nvPr/>
          </p:nvSpPr>
          <p:spPr>
            <a:xfrm>
              <a:off x="4339902" y="825250"/>
              <a:ext cx="400200" cy="13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...</a:t>
              </a:r>
              <a:endParaRPr sz="800"/>
            </a:p>
          </p:txBody>
        </p:sp>
        <p:cxnSp>
          <p:nvCxnSpPr>
            <p:cNvPr id="305" name="Google Shape;305;p39"/>
            <p:cNvCxnSpPr>
              <a:endCxn id="302" idx="2"/>
            </p:cNvCxnSpPr>
            <p:nvPr/>
          </p:nvCxnSpPr>
          <p:spPr>
            <a:xfrm flipH="1" rot="10800000">
              <a:off x="2765550" y="1033475"/>
              <a:ext cx="462000" cy="48240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306" name="Google Shape;306;p39"/>
            <p:cNvCxnSpPr>
              <a:stCxn id="269" idx="0"/>
              <a:endCxn id="301" idx="2"/>
            </p:cNvCxnSpPr>
            <p:nvPr/>
          </p:nvCxnSpPr>
          <p:spPr>
            <a:xfrm flipH="1" rot="10800000">
              <a:off x="3532350" y="1033475"/>
              <a:ext cx="457200" cy="47910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307" name="Google Shape;307;p39"/>
            <p:cNvCxnSpPr>
              <a:stCxn id="268" idx="0"/>
              <a:endCxn id="301" idx="2"/>
            </p:cNvCxnSpPr>
            <p:nvPr/>
          </p:nvCxnSpPr>
          <p:spPr>
            <a:xfrm rot="10800000">
              <a:off x="3989550" y="1033475"/>
              <a:ext cx="304800" cy="47910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308" name="Google Shape;308;p39"/>
            <p:cNvCxnSpPr>
              <a:stCxn id="267" idx="0"/>
              <a:endCxn id="303" idx="2"/>
            </p:cNvCxnSpPr>
            <p:nvPr/>
          </p:nvCxnSpPr>
          <p:spPr>
            <a:xfrm rot="10800000">
              <a:off x="4980150" y="1033475"/>
              <a:ext cx="304800" cy="47910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309" name="Google Shape;309;p39"/>
            <p:cNvSpPr txBox="1"/>
            <p:nvPr/>
          </p:nvSpPr>
          <p:spPr>
            <a:xfrm>
              <a:off x="2332075" y="4229750"/>
              <a:ext cx="3297600" cy="2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800">
                  <a:solidFill>
                    <a:schemeClr val="dk1"/>
                  </a:solidFill>
                </a:rPr>
                <a:t>UE Model (UEs, RRC state, pCell, nCell, routes, RSRP, etc.</a:t>
              </a:r>
              <a:endParaRPr i="1" sz="800">
                <a:solidFill>
                  <a:schemeClr val="dk1"/>
                </a:solidFill>
              </a:endParaRPr>
            </a:p>
          </p:txBody>
        </p:sp>
        <p:sp>
          <p:nvSpPr>
            <p:cNvPr id="310" name="Google Shape;310;p39"/>
            <p:cNvSpPr txBox="1"/>
            <p:nvPr/>
          </p:nvSpPr>
          <p:spPr>
            <a:xfrm>
              <a:off x="2332075" y="1791350"/>
              <a:ext cx="3297600" cy="2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800">
                  <a:solidFill>
                    <a:schemeClr val="dk1"/>
                  </a:solidFill>
                </a:rPr>
                <a:t>RAN Model (nodes, locations, power, E2T bindings, etc.)</a:t>
              </a:r>
              <a:endParaRPr i="1" sz="800">
                <a:solidFill>
                  <a:schemeClr val="dk1"/>
                </a:solidFill>
              </a:endParaRPr>
            </a:p>
          </p:txBody>
        </p:sp>
        <p:sp>
          <p:nvSpPr>
            <p:cNvPr id="311" name="Google Shape;311;p39"/>
            <p:cNvSpPr/>
            <p:nvPr/>
          </p:nvSpPr>
          <p:spPr>
            <a:xfrm rot="5400000">
              <a:off x="6247425" y="2950850"/>
              <a:ext cx="2739600" cy="231900"/>
            </a:xfrm>
            <a:prstGeom prst="roundRect">
              <a:avLst>
                <a:gd fmla="val 16667" name="adj"/>
              </a:avLst>
            </a:prstGeom>
            <a:solidFill>
              <a:srgbClr val="F1C232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ONOS GUI</a:t>
              </a:r>
              <a:endParaRPr sz="1200"/>
            </a:p>
          </p:txBody>
        </p:sp>
        <p:sp>
          <p:nvSpPr>
            <p:cNvPr id="312" name="Google Shape;312;p39"/>
            <p:cNvSpPr/>
            <p:nvPr/>
          </p:nvSpPr>
          <p:spPr>
            <a:xfrm rot="5400000">
              <a:off x="6552225" y="2950850"/>
              <a:ext cx="2739600" cy="231900"/>
            </a:xfrm>
            <a:prstGeom prst="roundRect">
              <a:avLst>
                <a:gd fmla="val 16667" name="adj"/>
              </a:avLst>
            </a:prstGeom>
            <a:solidFill>
              <a:srgbClr val="6FA8DC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ONOS CLI</a:t>
              </a:r>
              <a:endParaRPr sz="1200"/>
            </a:p>
          </p:txBody>
        </p:sp>
        <p:sp>
          <p:nvSpPr>
            <p:cNvPr id="313" name="Google Shape;313;p39"/>
            <p:cNvSpPr txBox="1"/>
            <p:nvPr/>
          </p:nvSpPr>
          <p:spPr>
            <a:xfrm>
              <a:off x="4111301" y="1053850"/>
              <a:ext cx="1079700" cy="26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ASN.1/SCTP</a:t>
              </a:r>
              <a:endParaRPr sz="800"/>
            </a:p>
          </p:txBody>
        </p:sp>
        <p:sp>
          <p:nvSpPr>
            <p:cNvPr id="314" name="Google Shape;314;p39"/>
            <p:cNvSpPr/>
            <p:nvPr/>
          </p:nvSpPr>
          <p:spPr>
            <a:xfrm rot="5400000">
              <a:off x="3325025" y="2902638"/>
              <a:ext cx="993300" cy="309900"/>
            </a:xfrm>
            <a:prstGeom prst="rect">
              <a:avLst/>
            </a:prstGeom>
            <a:solidFill>
              <a:srgbClr val="6AA84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KPM SM</a:t>
              </a:r>
              <a:endParaRPr sz="800"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Handler</a:t>
              </a:r>
              <a:endParaRPr sz="800"/>
            </a:p>
          </p:txBody>
        </p:sp>
        <p:sp>
          <p:nvSpPr>
            <p:cNvPr id="315" name="Google Shape;315;p39"/>
            <p:cNvSpPr/>
            <p:nvPr/>
          </p:nvSpPr>
          <p:spPr>
            <a:xfrm rot="5400000">
              <a:off x="2284775" y="2736600"/>
              <a:ext cx="636300" cy="309900"/>
            </a:xfrm>
            <a:prstGeom prst="rect">
              <a:avLst/>
            </a:prstGeom>
            <a:solidFill>
              <a:srgbClr val="F6B26B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RR</a:t>
              </a:r>
              <a:r>
                <a:rPr lang="en" sz="800"/>
                <a:t>M Lib</a:t>
              </a:r>
              <a:endParaRPr sz="800"/>
            </a:p>
          </p:txBody>
        </p:sp>
        <p:grpSp>
          <p:nvGrpSpPr>
            <p:cNvPr id="316" name="Google Shape;316;p39"/>
            <p:cNvGrpSpPr/>
            <p:nvPr/>
          </p:nvGrpSpPr>
          <p:grpSpPr>
            <a:xfrm>
              <a:off x="2419360" y="2275406"/>
              <a:ext cx="702000" cy="206700"/>
              <a:chOff x="2120860" y="2562731"/>
              <a:chExt cx="702000" cy="206700"/>
            </a:xfrm>
          </p:grpSpPr>
          <p:sp>
            <p:nvSpPr>
              <p:cNvPr id="317" name="Google Shape;317;p39"/>
              <p:cNvSpPr/>
              <p:nvPr/>
            </p:nvSpPr>
            <p:spPr>
              <a:xfrm>
                <a:off x="2120860" y="2562731"/>
                <a:ext cx="344400" cy="206700"/>
              </a:xfrm>
              <a:prstGeom prst="rect">
                <a:avLst/>
              </a:prstGeom>
              <a:solidFill>
                <a:srgbClr val="F4CCCC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700"/>
                  <a:t>Cell</a:t>
                </a:r>
                <a:endParaRPr sz="700"/>
              </a:p>
            </p:txBody>
          </p:sp>
          <p:sp>
            <p:nvSpPr>
              <p:cNvPr id="318" name="Google Shape;318;p39"/>
              <p:cNvSpPr/>
              <p:nvPr/>
            </p:nvSpPr>
            <p:spPr>
              <a:xfrm>
                <a:off x="2478460" y="2562731"/>
                <a:ext cx="344400" cy="206700"/>
              </a:xfrm>
              <a:prstGeom prst="rect">
                <a:avLst/>
              </a:prstGeom>
              <a:solidFill>
                <a:srgbClr val="F4CCCC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700"/>
                  <a:t>Cell</a:t>
                </a:r>
                <a:endParaRPr sz="700"/>
              </a:p>
            </p:txBody>
          </p:sp>
        </p:grpSp>
        <p:grpSp>
          <p:nvGrpSpPr>
            <p:cNvPr id="319" name="Google Shape;319;p39"/>
            <p:cNvGrpSpPr/>
            <p:nvPr/>
          </p:nvGrpSpPr>
          <p:grpSpPr>
            <a:xfrm>
              <a:off x="3181360" y="2275406"/>
              <a:ext cx="702000" cy="206700"/>
              <a:chOff x="2120860" y="2562731"/>
              <a:chExt cx="702000" cy="206700"/>
            </a:xfrm>
          </p:grpSpPr>
          <p:sp>
            <p:nvSpPr>
              <p:cNvPr id="320" name="Google Shape;320;p39"/>
              <p:cNvSpPr/>
              <p:nvPr/>
            </p:nvSpPr>
            <p:spPr>
              <a:xfrm>
                <a:off x="2120860" y="2562731"/>
                <a:ext cx="344400" cy="206700"/>
              </a:xfrm>
              <a:prstGeom prst="rect">
                <a:avLst/>
              </a:prstGeom>
              <a:solidFill>
                <a:srgbClr val="F4CCCC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700"/>
                  <a:t>Cell</a:t>
                </a:r>
                <a:endParaRPr sz="700"/>
              </a:p>
            </p:txBody>
          </p:sp>
          <p:sp>
            <p:nvSpPr>
              <p:cNvPr id="321" name="Google Shape;321;p39"/>
              <p:cNvSpPr/>
              <p:nvPr/>
            </p:nvSpPr>
            <p:spPr>
              <a:xfrm>
                <a:off x="2478460" y="2562731"/>
                <a:ext cx="344400" cy="206700"/>
              </a:xfrm>
              <a:prstGeom prst="rect">
                <a:avLst/>
              </a:prstGeom>
              <a:solidFill>
                <a:srgbClr val="F4CCCC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700"/>
                  <a:t>Cell</a:t>
                </a:r>
                <a:endParaRPr sz="700"/>
              </a:p>
            </p:txBody>
          </p:sp>
        </p:grpSp>
        <p:grpSp>
          <p:nvGrpSpPr>
            <p:cNvPr id="322" name="Google Shape;322;p39"/>
            <p:cNvGrpSpPr/>
            <p:nvPr/>
          </p:nvGrpSpPr>
          <p:grpSpPr>
            <a:xfrm>
              <a:off x="3943360" y="2268356"/>
              <a:ext cx="702000" cy="206700"/>
              <a:chOff x="2120860" y="2562731"/>
              <a:chExt cx="702000" cy="206700"/>
            </a:xfrm>
          </p:grpSpPr>
          <p:sp>
            <p:nvSpPr>
              <p:cNvPr id="323" name="Google Shape;323;p39"/>
              <p:cNvSpPr/>
              <p:nvPr/>
            </p:nvSpPr>
            <p:spPr>
              <a:xfrm>
                <a:off x="2120860" y="2562731"/>
                <a:ext cx="344400" cy="206700"/>
              </a:xfrm>
              <a:prstGeom prst="rect">
                <a:avLst/>
              </a:prstGeom>
              <a:solidFill>
                <a:srgbClr val="F4CCCC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700"/>
                  <a:t>Cell</a:t>
                </a:r>
                <a:endParaRPr sz="700"/>
              </a:p>
            </p:txBody>
          </p:sp>
          <p:sp>
            <p:nvSpPr>
              <p:cNvPr id="324" name="Google Shape;324;p39"/>
              <p:cNvSpPr/>
              <p:nvPr/>
            </p:nvSpPr>
            <p:spPr>
              <a:xfrm>
                <a:off x="2478460" y="2562731"/>
                <a:ext cx="344400" cy="206700"/>
              </a:xfrm>
              <a:prstGeom prst="rect">
                <a:avLst/>
              </a:prstGeom>
              <a:solidFill>
                <a:srgbClr val="F4CCCC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700"/>
                  <a:t>Cell</a:t>
                </a:r>
                <a:endParaRPr sz="700"/>
              </a:p>
            </p:txBody>
          </p:sp>
        </p:grpSp>
        <p:grpSp>
          <p:nvGrpSpPr>
            <p:cNvPr id="325" name="Google Shape;325;p39"/>
            <p:cNvGrpSpPr/>
            <p:nvPr/>
          </p:nvGrpSpPr>
          <p:grpSpPr>
            <a:xfrm>
              <a:off x="4933960" y="2270843"/>
              <a:ext cx="702000" cy="206700"/>
              <a:chOff x="2120860" y="2562731"/>
              <a:chExt cx="702000" cy="206700"/>
            </a:xfrm>
          </p:grpSpPr>
          <p:sp>
            <p:nvSpPr>
              <p:cNvPr id="326" name="Google Shape;326;p39"/>
              <p:cNvSpPr/>
              <p:nvPr/>
            </p:nvSpPr>
            <p:spPr>
              <a:xfrm>
                <a:off x="2120860" y="2562731"/>
                <a:ext cx="344400" cy="206700"/>
              </a:xfrm>
              <a:prstGeom prst="rect">
                <a:avLst/>
              </a:prstGeom>
              <a:solidFill>
                <a:srgbClr val="F4CCCC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700"/>
                  <a:t>Cell</a:t>
                </a:r>
                <a:endParaRPr sz="700"/>
              </a:p>
            </p:txBody>
          </p:sp>
          <p:sp>
            <p:nvSpPr>
              <p:cNvPr id="327" name="Google Shape;327;p39"/>
              <p:cNvSpPr/>
              <p:nvPr/>
            </p:nvSpPr>
            <p:spPr>
              <a:xfrm>
                <a:off x="2478460" y="2562731"/>
                <a:ext cx="344400" cy="206700"/>
              </a:xfrm>
              <a:prstGeom prst="rect">
                <a:avLst/>
              </a:prstGeom>
              <a:solidFill>
                <a:srgbClr val="F4CCCC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700"/>
                  <a:t>Cell</a:t>
                </a:r>
                <a:endParaRPr sz="700"/>
              </a:p>
            </p:txBody>
          </p:sp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0"/>
          <p:cNvSpPr txBox="1"/>
          <p:nvPr>
            <p:ph type="title"/>
          </p:nvPr>
        </p:nvSpPr>
        <p:spPr>
          <a:xfrm>
            <a:off x="562300" y="70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629A"/>
                </a:solidFill>
              </a:rPr>
              <a:t>RAN-Simulator Model and API for Mobile Handover</a:t>
            </a:r>
            <a:endParaRPr>
              <a:solidFill>
                <a:srgbClr val="00629A"/>
              </a:solidFill>
            </a:endParaRPr>
          </a:p>
        </p:txBody>
      </p:sp>
      <p:sp>
        <p:nvSpPr>
          <p:cNvPr id="333" name="Google Shape;333;p40"/>
          <p:cNvSpPr/>
          <p:nvPr/>
        </p:nvSpPr>
        <p:spPr>
          <a:xfrm>
            <a:off x="4759800" y="1552950"/>
            <a:ext cx="1401300" cy="1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Update Event A3 parameters</a:t>
            </a:r>
            <a:endParaRPr sz="700"/>
          </a:p>
        </p:txBody>
      </p:sp>
      <p:sp>
        <p:nvSpPr>
          <p:cNvPr id="334" name="Google Shape;334;p40"/>
          <p:cNvSpPr/>
          <p:nvPr/>
        </p:nvSpPr>
        <p:spPr>
          <a:xfrm>
            <a:off x="4648200" y="1880450"/>
            <a:ext cx="1536300" cy="1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Get/Watch Event A3 parameters</a:t>
            </a:r>
            <a:endParaRPr sz="700"/>
          </a:p>
        </p:txBody>
      </p:sp>
      <p:grpSp>
        <p:nvGrpSpPr>
          <p:cNvPr id="335" name="Google Shape;335;p40"/>
          <p:cNvGrpSpPr/>
          <p:nvPr/>
        </p:nvGrpSpPr>
        <p:grpSpPr>
          <a:xfrm>
            <a:off x="261400" y="702400"/>
            <a:ext cx="6404100" cy="3793025"/>
            <a:chOff x="1633875" y="825250"/>
            <a:chExt cx="6404100" cy="3793025"/>
          </a:xfrm>
        </p:grpSpPr>
        <p:sp>
          <p:nvSpPr>
            <p:cNvPr id="336" name="Google Shape;336;p40"/>
            <p:cNvSpPr/>
            <p:nvPr/>
          </p:nvSpPr>
          <p:spPr>
            <a:xfrm>
              <a:off x="2151300" y="1578675"/>
              <a:ext cx="3704100" cy="3039600"/>
            </a:xfrm>
            <a:prstGeom prst="rect">
              <a:avLst/>
            </a:prstGeom>
            <a:solidFill>
              <a:srgbClr val="CFE2F3"/>
            </a:solidFill>
            <a:ln cap="flat" cmpd="sng" w="9525">
              <a:solidFill>
                <a:srgbClr val="666666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40"/>
            <p:cNvSpPr/>
            <p:nvPr/>
          </p:nvSpPr>
          <p:spPr>
            <a:xfrm>
              <a:off x="2333050" y="3724035"/>
              <a:ext cx="3365400" cy="783300"/>
            </a:xfrm>
            <a:prstGeom prst="rect">
              <a:avLst/>
            </a:prstGeom>
            <a:solidFill>
              <a:srgbClr val="D0E0E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40"/>
            <p:cNvSpPr/>
            <p:nvPr/>
          </p:nvSpPr>
          <p:spPr>
            <a:xfrm rot="5400000">
              <a:off x="1188825" y="3361250"/>
              <a:ext cx="1122000" cy="231900"/>
            </a:xfrm>
            <a:prstGeom prst="roundRect">
              <a:avLst>
                <a:gd fmla="val 16667" name="adj"/>
              </a:avLst>
            </a:prstGeom>
            <a:solidFill>
              <a:srgbClr val="D5A6BD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Prometheus</a:t>
              </a:r>
              <a:endParaRPr sz="1200"/>
            </a:p>
          </p:txBody>
        </p:sp>
        <p:sp>
          <p:nvSpPr>
            <p:cNvPr id="339" name="Google Shape;339;p40"/>
            <p:cNvSpPr/>
            <p:nvPr/>
          </p:nvSpPr>
          <p:spPr>
            <a:xfrm>
              <a:off x="2333050" y="1654100"/>
              <a:ext cx="3365400" cy="882300"/>
            </a:xfrm>
            <a:prstGeom prst="rect">
              <a:avLst/>
            </a:prstGeom>
            <a:solidFill>
              <a:srgbClr val="D0E0E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40"/>
            <p:cNvSpPr/>
            <p:nvPr/>
          </p:nvSpPr>
          <p:spPr>
            <a:xfrm>
              <a:off x="6129375" y="2559635"/>
              <a:ext cx="1092150" cy="995922"/>
            </a:xfrm>
            <a:prstGeom prst="flowChartDocument">
              <a:avLst/>
            </a:prstGeom>
            <a:solidFill>
              <a:srgbClr val="CFE2F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/>
                <a:t>RAN Simulation</a:t>
              </a:r>
              <a:endParaRPr sz="10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/>
                <a:t>Model (YAML)</a:t>
              </a:r>
              <a:endParaRPr sz="10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800"/>
                <a:t>(“static”)</a:t>
              </a:r>
              <a:endParaRPr i="1" sz="8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Nodes, SM IDs</a:t>
              </a:r>
              <a:endParaRPr sz="8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Locations</a:t>
              </a:r>
              <a:endParaRPr sz="800"/>
            </a:p>
          </p:txBody>
        </p:sp>
        <p:sp>
          <p:nvSpPr>
            <p:cNvPr id="341" name="Google Shape;341;p40"/>
            <p:cNvSpPr/>
            <p:nvPr/>
          </p:nvSpPr>
          <p:spPr>
            <a:xfrm>
              <a:off x="4940250" y="2045975"/>
              <a:ext cx="689400" cy="206700"/>
            </a:xfrm>
            <a:prstGeom prst="rect">
              <a:avLst/>
            </a:prstGeom>
            <a:solidFill>
              <a:srgbClr val="3D85C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E2 Node</a:t>
              </a:r>
              <a:endParaRPr sz="800"/>
            </a:p>
          </p:txBody>
        </p:sp>
        <p:sp>
          <p:nvSpPr>
            <p:cNvPr id="342" name="Google Shape;342;p40"/>
            <p:cNvSpPr/>
            <p:nvPr/>
          </p:nvSpPr>
          <p:spPr>
            <a:xfrm>
              <a:off x="3949650" y="2045975"/>
              <a:ext cx="689400" cy="206700"/>
            </a:xfrm>
            <a:prstGeom prst="rect">
              <a:avLst/>
            </a:prstGeom>
            <a:solidFill>
              <a:srgbClr val="3D85C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E2 Node</a:t>
              </a:r>
              <a:endParaRPr sz="800"/>
            </a:p>
          </p:txBody>
        </p:sp>
        <p:sp>
          <p:nvSpPr>
            <p:cNvPr id="343" name="Google Shape;343;p40"/>
            <p:cNvSpPr/>
            <p:nvPr/>
          </p:nvSpPr>
          <p:spPr>
            <a:xfrm>
              <a:off x="3187650" y="2045975"/>
              <a:ext cx="689400" cy="206700"/>
            </a:xfrm>
            <a:prstGeom prst="rect">
              <a:avLst/>
            </a:prstGeom>
            <a:solidFill>
              <a:srgbClr val="3D85C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E2 Node</a:t>
              </a:r>
              <a:endParaRPr sz="800"/>
            </a:p>
          </p:txBody>
        </p:sp>
        <p:sp>
          <p:nvSpPr>
            <p:cNvPr id="344" name="Google Shape;344;p40"/>
            <p:cNvSpPr/>
            <p:nvPr/>
          </p:nvSpPr>
          <p:spPr>
            <a:xfrm>
              <a:off x="2425650" y="2045975"/>
              <a:ext cx="689400" cy="206700"/>
            </a:xfrm>
            <a:prstGeom prst="rect">
              <a:avLst/>
            </a:prstGeom>
            <a:solidFill>
              <a:srgbClr val="3D85C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E2 Node</a:t>
              </a:r>
              <a:endParaRPr sz="800"/>
            </a:p>
          </p:txBody>
        </p:sp>
        <p:sp>
          <p:nvSpPr>
            <p:cNvPr id="345" name="Google Shape;345;p40"/>
            <p:cNvSpPr/>
            <p:nvPr/>
          </p:nvSpPr>
          <p:spPr>
            <a:xfrm>
              <a:off x="4940250" y="1512575"/>
              <a:ext cx="689400" cy="206700"/>
            </a:xfrm>
            <a:prstGeom prst="rect">
              <a:avLst/>
            </a:prstGeom>
            <a:solidFill>
              <a:srgbClr val="B7B7B7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E2 Agent</a:t>
              </a:r>
              <a:endParaRPr sz="800"/>
            </a:p>
          </p:txBody>
        </p:sp>
        <p:sp>
          <p:nvSpPr>
            <p:cNvPr id="346" name="Google Shape;346;p40"/>
            <p:cNvSpPr/>
            <p:nvPr/>
          </p:nvSpPr>
          <p:spPr>
            <a:xfrm>
              <a:off x="3949650" y="1512575"/>
              <a:ext cx="689400" cy="206700"/>
            </a:xfrm>
            <a:prstGeom prst="rect">
              <a:avLst/>
            </a:prstGeom>
            <a:solidFill>
              <a:srgbClr val="B7B7B7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E2 Agent</a:t>
              </a:r>
              <a:endParaRPr sz="800"/>
            </a:p>
          </p:txBody>
        </p:sp>
        <p:sp>
          <p:nvSpPr>
            <p:cNvPr id="347" name="Google Shape;347;p40"/>
            <p:cNvSpPr/>
            <p:nvPr/>
          </p:nvSpPr>
          <p:spPr>
            <a:xfrm>
              <a:off x="3187650" y="1512575"/>
              <a:ext cx="689400" cy="206700"/>
            </a:xfrm>
            <a:prstGeom prst="rect">
              <a:avLst/>
            </a:prstGeom>
            <a:solidFill>
              <a:srgbClr val="B7B7B7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E2 Agent</a:t>
              </a:r>
              <a:endParaRPr sz="800"/>
            </a:p>
          </p:txBody>
        </p:sp>
        <p:sp>
          <p:nvSpPr>
            <p:cNvPr id="348" name="Google Shape;348;p40"/>
            <p:cNvSpPr/>
            <p:nvPr/>
          </p:nvSpPr>
          <p:spPr>
            <a:xfrm>
              <a:off x="2425650" y="1512575"/>
              <a:ext cx="689400" cy="206700"/>
            </a:xfrm>
            <a:prstGeom prst="rect">
              <a:avLst/>
            </a:prstGeom>
            <a:solidFill>
              <a:srgbClr val="B7B7B7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E2 Agent</a:t>
              </a:r>
              <a:endParaRPr sz="800"/>
            </a:p>
          </p:txBody>
        </p:sp>
        <p:cxnSp>
          <p:nvCxnSpPr>
            <p:cNvPr id="349" name="Google Shape;349;p40"/>
            <p:cNvCxnSpPr>
              <a:stCxn id="340" idx="1"/>
              <a:endCxn id="350" idx="0"/>
            </p:cNvCxnSpPr>
            <p:nvPr/>
          </p:nvCxnSpPr>
          <p:spPr>
            <a:xfrm flipH="1">
              <a:off x="5729175" y="3057596"/>
              <a:ext cx="400200" cy="18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351" name="Google Shape;351;p40"/>
            <p:cNvSpPr/>
            <p:nvPr/>
          </p:nvSpPr>
          <p:spPr>
            <a:xfrm>
              <a:off x="4307260" y="3849706"/>
              <a:ext cx="344400" cy="206700"/>
            </a:xfrm>
            <a:prstGeom prst="rect">
              <a:avLst/>
            </a:prstGeom>
            <a:solidFill>
              <a:srgbClr val="3D85C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UE</a:t>
              </a:r>
              <a:endParaRPr sz="800"/>
            </a:p>
          </p:txBody>
        </p:sp>
        <p:sp>
          <p:nvSpPr>
            <p:cNvPr id="352" name="Google Shape;352;p40"/>
            <p:cNvSpPr/>
            <p:nvPr/>
          </p:nvSpPr>
          <p:spPr>
            <a:xfrm>
              <a:off x="3926260" y="3849706"/>
              <a:ext cx="344400" cy="206700"/>
            </a:xfrm>
            <a:prstGeom prst="rect">
              <a:avLst/>
            </a:prstGeom>
            <a:solidFill>
              <a:srgbClr val="3D85C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UE</a:t>
              </a:r>
              <a:endParaRPr sz="800"/>
            </a:p>
          </p:txBody>
        </p:sp>
        <p:sp>
          <p:nvSpPr>
            <p:cNvPr id="353" name="Google Shape;353;p40"/>
            <p:cNvSpPr/>
            <p:nvPr/>
          </p:nvSpPr>
          <p:spPr>
            <a:xfrm>
              <a:off x="3545260" y="3849706"/>
              <a:ext cx="344400" cy="206700"/>
            </a:xfrm>
            <a:prstGeom prst="rect">
              <a:avLst/>
            </a:prstGeom>
            <a:solidFill>
              <a:srgbClr val="3D85C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UE</a:t>
              </a:r>
              <a:endParaRPr sz="800"/>
            </a:p>
          </p:txBody>
        </p:sp>
        <p:sp>
          <p:nvSpPr>
            <p:cNvPr id="354" name="Google Shape;354;p40"/>
            <p:cNvSpPr/>
            <p:nvPr/>
          </p:nvSpPr>
          <p:spPr>
            <a:xfrm>
              <a:off x="3164260" y="3849706"/>
              <a:ext cx="344400" cy="206700"/>
            </a:xfrm>
            <a:prstGeom prst="rect">
              <a:avLst/>
            </a:prstGeom>
            <a:solidFill>
              <a:srgbClr val="3D85C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UE</a:t>
              </a:r>
              <a:endParaRPr sz="800"/>
            </a:p>
          </p:txBody>
        </p:sp>
        <p:sp>
          <p:nvSpPr>
            <p:cNvPr id="355" name="Google Shape;355;p40"/>
            <p:cNvSpPr/>
            <p:nvPr/>
          </p:nvSpPr>
          <p:spPr>
            <a:xfrm>
              <a:off x="2783260" y="3849706"/>
              <a:ext cx="344400" cy="206700"/>
            </a:xfrm>
            <a:prstGeom prst="rect">
              <a:avLst/>
            </a:prstGeom>
            <a:solidFill>
              <a:srgbClr val="3D85C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UE</a:t>
              </a:r>
              <a:endParaRPr sz="800"/>
            </a:p>
          </p:txBody>
        </p:sp>
        <p:sp>
          <p:nvSpPr>
            <p:cNvPr id="356" name="Google Shape;356;p40"/>
            <p:cNvSpPr/>
            <p:nvPr/>
          </p:nvSpPr>
          <p:spPr>
            <a:xfrm>
              <a:off x="2402260" y="3849706"/>
              <a:ext cx="344400" cy="206700"/>
            </a:xfrm>
            <a:prstGeom prst="rect">
              <a:avLst/>
            </a:prstGeom>
            <a:solidFill>
              <a:srgbClr val="3D85C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UE</a:t>
              </a:r>
              <a:endParaRPr sz="800"/>
            </a:p>
          </p:txBody>
        </p:sp>
        <p:sp>
          <p:nvSpPr>
            <p:cNvPr id="357" name="Google Shape;357;p40"/>
            <p:cNvSpPr/>
            <p:nvPr/>
          </p:nvSpPr>
          <p:spPr>
            <a:xfrm>
              <a:off x="4688260" y="3849706"/>
              <a:ext cx="344400" cy="206700"/>
            </a:xfrm>
            <a:prstGeom prst="rect">
              <a:avLst/>
            </a:prstGeom>
            <a:solidFill>
              <a:srgbClr val="3D85C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UE</a:t>
              </a:r>
              <a:endParaRPr sz="800"/>
            </a:p>
          </p:txBody>
        </p:sp>
        <p:sp>
          <p:nvSpPr>
            <p:cNvPr id="358" name="Google Shape;358;p40"/>
            <p:cNvSpPr/>
            <p:nvPr/>
          </p:nvSpPr>
          <p:spPr>
            <a:xfrm>
              <a:off x="5285325" y="3849706"/>
              <a:ext cx="344400" cy="206700"/>
            </a:xfrm>
            <a:prstGeom prst="rect">
              <a:avLst/>
            </a:prstGeom>
            <a:solidFill>
              <a:srgbClr val="3D85C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UE</a:t>
              </a:r>
              <a:endParaRPr sz="800"/>
            </a:p>
          </p:txBody>
        </p:sp>
        <p:sp>
          <p:nvSpPr>
            <p:cNvPr id="359" name="Google Shape;359;p40"/>
            <p:cNvSpPr/>
            <p:nvPr/>
          </p:nvSpPr>
          <p:spPr>
            <a:xfrm rot="5400000">
              <a:off x="5503025" y="3980700"/>
              <a:ext cx="786300" cy="275700"/>
            </a:xfrm>
            <a:prstGeom prst="rect">
              <a:avLst/>
            </a:prstGeom>
            <a:solidFill>
              <a:srgbClr val="FF99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/>
                <a:t>UE Sim API</a:t>
              </a:r>
              <a:endParaRPr sz="700"/>
            </a:p>
          </p:txBody>
        </p:sp>
        <p:sp>
          <p:nvSpPr>
            <p:cNvPr id="360" name="Google Shape;360;p40"/>
            <p:cNvSpPr/>
            <p:nvPr/>
          </p:nvSpPr>
          <p:spPr>
            <a:xfrm rot="5400000">
              <a:off x="5506475" y="1903400"/>
              <a:ext cx="779400" cy="275700"/>
            </a:xfrm>
            <a:prstGeom prst="rect">
              <a:avLst/>
            </a:prstGeom>
            <a:solidFill>
              <a:srgbClr val="FF99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/>
                <a:t>RAN  Sim API</a:t>
              </a:r>
              <a:endParaRPr sz="700"/>
            </a:p>
          </p:txBody>
        </p:sp>
        <p:cxnSp>
          <p:nvCxnSpPr>
            <p:cNvPr id="361" name="Google Shape;361;p40"/>
            <p:cNvCxnSpPr/>
            <p:nvPr/>
          </p:nvCxnSpPr>
          <p:spPr>
            <a:xfrm rot="10800000">
              <a:off x="6034125" y="4269450"/>
              <a:ext cx="905400" cy="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362" name="Google Shape;362;p40"/>
            <p:cNvSpPr txBox="1"/>
            <p:nvPr/>
          </p:nvSpPr>
          <p:spPr>
            <a:xfrm>
              <a:off x="6089177" y="4196800"/>
              <a:ext cx="1715400" cy="26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control UI counts</a:t>
              </a:r>
              <a:endParaRPr sz="8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induce joins, movement, etc.</a:t>
              </a:r>
              <a:endParaRPr sz="8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manage routes, etc.</a:t>
              </a:r>
              <a:endParaRPr sz="800"/>
            </a:p>
          </p:txBody>
        </p:sp>
        <p:sp>
          <p:nvSpPr>
            <p:cNvPr id="363" name="Google Shape;363;p40"/>
            <p:cNvSpPr/>
            <p:nvPr/>
          </p:nvSpPr>
          <p:spPr>
            <a:xfrm>
              <a:off x="2300725" y="3366525"/>
              <a:ext cx="533700" cy="231900"/>
            </a:xfrm>
            <a:prstGeom prst="rect">
              <a:avLst/>
            </a:prstGeom>
            <a:solidFill>
              <a:srgbClr val="EA9999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Metrics</a:t>
              </a:r>
              <a:endParaRPr sz="800"/>
            </a:p>
          </p:txBody>
        </p:sp>
        <p:cxnSp>
          <p:nvCxnSpPr>
            <p:cNvPr id="364" name="Google Shape;364;p40"/>
            <p:cNvCxnSpPr>
              <a:stCxn id="363" idx="1"/>
              <a:endCxn id="338" idx="0"/>
            </p:cNvCxnSpPr>
            <p:nvPr/>
          </p:nvCxnSpPr>
          <p:spPr>
            <a:xfrm rot="10800000">
              <a:off x="1865725" y="3477075"/>
              <a:ext cx="435000" cy="5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365" name="Google Shape;365;p40"/>
            <p:cNvCxnSpPr/>
            <p:nvPr/>
          </p:nvCxnSpPr>
          <p:spPr>
            <a:xfrm rot="10800000">
              <a:off x="6034125" y="3964650"/>
              <a:ext cx="905400" cy="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366" name="Google Shape;366;p40"/>
            <p:cNvSpPr txBox="1"/>
            <p:nvPr/>
          </p:nvSpPr>
          <p:spPr>
            <a:xfrm>
              <a:off x="6085200" y="3885727"/>
              <a:ext cx="1575000" cy="26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UEs &amp; events</a:t>
              </a:r>
              <a:endParaRPr sz="800"/>
            </a:p>
          </p:txBody>
        </p:sp>
        <p:sp>
          <p:nvSpPr>
            <p:cNvPr id="350" name="Google Shape;350;p40"/>
            <p:cNvSpPr/>
            <p:nvPr/>
          </p:nvSpPr>
          <p:spPr>
            <a:xfrm rot="5400000">
              <a:off x="5097875" y="2921575"/>
              <a:ext cx="987000" cy="275700"/>
            </a:xfrm>
            <a:prstGeom prst="rect">
              <a:avLst/>
            </a:prstGeom>
            <a:solidFill>
              <a:srgbClr val="B7B7B7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Loader</a:t>
              </a:r>
              <a:endParaRPr sz="800"/>
            </a:p>
          </p:txBody>
        </p:sp>
        <p:sp>
          <p:nvSpPr>
            <p:cNvPr id="367" name="Google Shape;367;p40"/>
            <p:cNvSpPr/>
            <p:nvPr/>
          </p:nvSpPr>
          <p:spPr>
            <a:xfrm rot="5400000">
              <a:off x="3706025" y="2907625"/>
              <a:ext cx="993300" cy="309900"/>
            </a:xfrm>
            <a:prstGeom prst="rect">
              <a:avLst/>
            </a:prstGeom>
            <a:solidFill>
              <a:srgbClr val="6AA84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RC-PRE SM</a:t>
              </a:r>
              <a:endParaRPr sz="800"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Handler</a:t>
              </a:r>
              <a:endParaRPr sz="800"/>
            </a:p>
          </p:txBody>
        </p:sp>
        <p:sp>
          <p:nvSpPr>
            <p:cNvPr id="368" name="Google Shape;368;p40"/>
            <p:cNvSpPr/>
            <p:nvPr/>
          </p:nvSpPr>
          <p:spPr>
            <a:xfrm rot="5400000">
              <a:off x="4087025" y="2907625"/>
              <a:ext cx="993300" cy="309900"/>
            </a:xfrm>
            <a:prstGeom prst="rect">
              <a:avLst/>
            </a:prstGeom>
            <a:solidFill>
              <a:srgbClr val="6AA84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MHO SM</a:t>
              </a:r>
              <a:endParaRPr sz="800"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Handler</a:t>
              </a:r>
              <a:endParaRPr sz="800"/>
            </a:p>
          </p:txBody>
        </p:sp>
        <p:sp>
          <p:nvSpPr>
            <p:cNvPr id="369" name="Google Shape;369;p40"/>
            <p:cNvSpPr/>
            <p:nvPr/>
          </p:nvSpPr>
          <p:spPr>
            <a:xfrm rot="5400000">
              <a:off x="2563425" y="2907625"/>
              <a:ext cx="993300" cy="309900"/>
            </a:xfrm>
            <a:prstGeom prst="rect">
              <a:avLst/>
            </a:prstGeom>
            <a:solidFill>
              <a:srgbClr val="F6B26B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Mobility Handler</a:t>
              </a:r>
              <a:endParaRPr sz="800"/>
            </a:p>
          </p:txBody>
        </p:sp>
        <p:sp>
          <p:nvSpPr>
            <p:cNvPr id="370" name="Google Shape;370;p40"/>
            <p:cNvSpPr/>
            <p:nvPr/>
          </p:nvSpPr>
          <p:spPr>
            <a:xfrm rot="5400000">
              <a:off x="2944425" y="2907625"/>
              <a:ext cx="993300" cy="309900"/>
            </a:xfrm>
            <a:prstGeom prst="rect">
              <a:avLst/>
            </a:prstGeom>
            <a:solidFill>
              <a:srgbClr val="F6B26B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Radio Emulation</a:t>
              </a:r>
              <a:endParaRPr sz="800"/>
            </a:p>
          </p:txBody>
        </p:sp>
        <p:sp>
          <p:nvSpPr>
            <p:cNvPr id="371" name="Google Shape;371;p40"/>
            <p:cNvSpPr txBox="1"/>
            <p:nvPr/>
          </p:nvSpPr>
          <p:spPr>
            <a:xfrm>
              <a:off x="4644702" y="2044450"/>
              <a:ext cx="400200" cy="13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...</a:t>
              </a:r>
              <a:endParaRPr sz="800"/>
            </a:p>
          </p:txBody>
        </p:sp>
        <p:sp>
          <p:nvSpPr>
            <p:cNvPr id="372" name="Google Shape;372;p40"/>
            <p:cNvSpPr txBox="1"/>
            <p:nvPr/>
          </p:nvSpPr>
          <p:spPr>
            <a:xfrm>
              <a:off x="4644702" y="1511050"/>
              <a:ext cx="400200" cy="13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...</a:t>
              </a:r>
              <a:endParaRPr sz="800"/>
            </a:p>
          </p:txBody>
        </p:sp>
        <p:sp>
          <p:nvSpPr>
            <p:cNvPr id="373" name="Google Shape;373;p40"/>
            <p:cNvSpPr txBox="1"/>
            <p:nvPr/>
          </p:nvSpPr>
          <p:spPr>
            <a:xfrm>
              <a:off x="5019435" y="3771981"/>
              <a:ext cx="400200" cy="13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...</a:t>
              </a:r>
              <a:endParaRPr sz="800"/>
            </a:p>
          </p:txBody>
        </p:sp>
        <p:sp>
          <p:nvSpPr>
            <p:cNvPr id="374" name="Google Shape;374;p40"/>
            <p:cNvSpPr txBox="1"/>
            <p:nvPr/>
          </p:nvSpPr>
          <p:spPr>
            <a:xfrm rot="5400000">
              <a:off x="4720902" y="3035050"/>
              <a:ext cx="400200" cy="13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...</a:t>
              </a:r>
              <a:endParaRPr sz="800"/>
            </a:p>
          </p:txBody>
        </p:sp>
        <p:sp>
          <p:nvSpPr>
            <p:cNvPr id="375" name="Google Shape;375;p40"/>
            <p:cNvSpPr/>
            <p:nvPr/>
          </p:nvSpPr>
          <p:spPr>
            <a:xfrm>
              <a:off x="3644850" y="826775"/>
              <a:ext cx="689400" cy="206700"/>
            </a:xfrm>
            <a:prstGeom prst="rect">
              <a:avLst/>
            </a:prstGeom>
            <a:solidFill>
              <a:srgbClr val="A2C4C9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E2T</a:t>
              </a:r>
              <a:endParaRPr sz="800"/>
            </a:p>
          </p:txBody>
        </p:sp>
        <p:sp>
          <p:nvSpPr>
            <p:cNvPr id="376" name="Google Shape;376;p40"/>
            <p:cNvSpPr/>
            <p:nvPr/>
          </p:nvSpPr>
          <p:spPr>
            <a:xfrm>
              <a:off x="2882850" y="826775"/>
              <a:ext cx="689400" cy="206700"/>
            </a:xfrm>
            <a:prstGeom prst="rect">
              <a:avLst/>
            </a:prstGeom>
            <a:solidFill>
              <a:srgbClr val="A2C4C9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E2T</a:t>
              </a:r>
              <a:endParaRPr sz="800"/>
            </a:p>
          </p:txBody>
        </p:sp>
        <p:sp>
          <p:nvSpPr>
            <p:cNvPr id="377" name="Google Shape;377;p40"/>
            <p:cNvSpPr/>
            <p:nvPr/>
          </p:nvSpPr>
          <p:spPr>
            <a:xfrm>
              <a:off x="4635450" y="826775"/>
              <a:ext cx="689400" cy="206700"/>
            </a:xfrm>
            <a:prstGeom prst="rect">
              <a:avLst/>
            </a:prstGeom>
            <a:solidFill>
              <a:srgbClr val="A2C4C9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E2T</a:t>
              </a:r>
              <a:endParaRPr sz="800"/>
            </a:p>
          </p:txBody>
        </p:sp>
        <p:sp>
          <p:nvSpPr>
            <p:cNvPr id="378" name="Google Shape;378;p40"/>
            <p:cNvSpPr txBox="1"/>
            <p:nvPr/>
          </p:nvSpPr>
          <p:spPr>
            <a:xfrm>
              <a:off x="4339902" y="825250"/>
              <a:ext cx="400200" cy="13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...</a:t>
              </a:r>
              <a:endParaRPr sz="800"/>
            </a:p>
          </p:txBody>
        </p:sp>
        <p:cxnSp>
          <p:nvCxnSpPr>
            <p:cNvPr id="379" name="Google Shape;379;p40"/>
            <p:cNvCxnSpPr>
              <a:endCxn id="376" idx="2"/>
            </p:cNvCxnSpPr>
            <p:nvPr/>
          </p:nvCxnSpPr>
          <p:spPr>
            <a:xfrm flipH="1" rot="10800000">
              <a:off x="2765550" y="1033475"/>
              <a:ext cx="462000" cy="48240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380" name="Google Shape;380;p40"/>
            <p:cNvCxnSpPr>
              <a:stCxn id="347" idx="0"/>
              <a:endCxn id="375" idx="2"/>
            </p:cNvCxnSpPr>
            <p:nvPr/>
          </p:nvCxnSpPr>
          <p:spPr>
            <a:xfrm flipH="1" rot="10800000">
              <a:off x="3532350" y="1033475"/>
              <a:ext cx="457200" cy="47910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381" name="Google Shape;381;p40"/>
            <p:cNvCxnSpPr>
              <a:stCxn id="346" idx="0"/>
              <a:endCxn id="375" idx="2"/>
            </p:cNvCxnSpPr>
            <p:nvPr/>
          </p:nvCxnSpPr>
          <p:spPr>
            <a:xfrm rot="10800000">
              <a:off x="3989550" y="1033475"/>
              <a:ext cx="304800" cy="47910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382" name="Google Shape;382;p40"/>
            <p:cNvCxnSpPr>
              <a:stCxn id="345" idx="0"/>
              <a:endCxn id="377" idx="2"/>
            </p:cNvCxnSpPr>
            <p:nvPr/>
          </p:nvCxnSpPr>
          <p:spPr>
            <a:xfrm rot="10800000">
              <a:off x="4980150" y="1033475"/>
              <a:ext cx="304800" cy="47910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383" name="Google Shape;383;p40"/>
            <p:cNvSpPr txBox="1"/>
            <p:nvPr/>
          </p:nvSpPr>
          <p:spPr>
            <a:xfrm>
              <a:off x="2332075" y="4229750"/>
              <a:ext cx="3297600" cy="2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800">
                  <a:solidFill>
                    <a:schemeClr val="dk1"/>
                  </a:solidFill>
                </a:rPr>
                <a:t>UE Model (UEs, RRC state, pCell, nCell, routes, RSRP, etc.</a:t>
              </a:r>
              <a:endParaRPr i="1" sz="800">
                <a:solidFill>
                  <a:schemeClr val="dk1"/>
                </a:solidFill>
              </a:endParaRPr>
            </a:p>
          </p:txBody>
        </p:sp>
        <p:sp>
          <p:nvSpPr>
            <p:cNvPr id="384" name="Google Shape;384;p40"/>
            <p:cNvSpPr txBox="1"/>
            <p:nvPr/>
          </p:nvSpPr>
          <p:spPr>
            <a:xfrm>
              <a:off x="2332075" y="1791350"/>
              <a:ext cx="3297600" cy="2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800">
                  <a:solidFill>
                    <a:schemeClr val="dk1"/>
                  </a:solidFill>
                </a:rPr>
                <a:t>RAN Model (nodes, locations, power, E2T bindings, etc.)</a:t>
              </a:r>
              <a:endParaRPr i="1" sz="800">
                <a:solidFill>
                  <a:schemeClr val="dk1"/>
                </a:solidFill>
              </a:endParaRPr>
            </a:p>
          </p:txBody>
        </p:sp>
        <p:sp>
          <p:nvSpPr>
            <p:cNvPr id="385" name="Google Shape;385;p40"/>
            <p:cNvSpPr/>
            <p:nvPr/>
          </p:nvSpPr>
          <p:spPr>
            <a:xfrm rot="5400000">
              <a:off x="6247425" y="2950850"/>
              <a:ext cx="2739600" cy="231900"/>
            </a:xfrm>
            <a:prstGeom prst="roundRect">
              <a:avLst>
                <a:gd fmla="val 16667" name="adj"/>
              </a:avLst>
            </a:prstGeom>
            <a:solidFill>
              <a:srgbClr val="F1C232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ONOS GUI</a:t>
              </a:r>
              <a:endParaRPr sz="1200"/>
            </a:p>
          </p:txBody>
        </p:sp>
        <p:sp>
          <p:nvSpPr>
            <p:cNvPr id="386" name="Google Shape;386;p40"/>
            <p:cNvSpPr/>
            <p:nvPr/>
          </p:nvSpPr>
          <p:spPr>
            <a:xfrm rot="5400000">
              <a:off x="6552225" y="2950850"/>
              <a:ext cx="2739600" cy="231900"/>
            </a:xfrm>
            <a:prstGeom prst="roundRect">
              <a:avLst>
                <a:gd fmla="val 16667" name="adj"/>
              </a:avLst>
            </a:prstGeom>
            <a:solidFill>
              <a:srgbClr val="6FA8DC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/>
                <a:t>ONOS CLI</a:t>
              </a:r>
              <a:endParaRPr sz="1200"/>
            </a:p>
          </p:txBody>
        </p:sp>
        <p:sp>
          <p:nvSpPr>
            <p:cNvPr id="387" name="Google Shape;387;p40"/>
            <p:cNvSpPr txBox="1"/>
            <p:nvPr/>
          </p:nvSpPr>
          <p:spPr>
            <a:xfrm>
              <a:off x="4111301" y="1053850"/>
              <a:ext cx="1079700" cy="26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ASN.1/SCTP</a:t>
              </a:r>
              <a:endParaRPr sz="800"/>
            </a:p>
          </p:txBody>
        </p:sp>
        <p:sp>
          <p:nvSpPr>
            <p:cNvPr id="388" name="Google Shape;388;p40"/>
            <p:cNvSpPr/>
            <p:nvPr/>
          </p:nvSpPr>
          <p:spPr>
            <a:xfrm rot="5400000">
              <a:off x="3325025" y="2902638"/>
              <a:ext cx="993300" cy="309900"/>
            </a:xfrm>
            <a:prstGeom prst="rect">
              <a:avLst/>
            </a:prstGeom>
            <a:solidFill>
              <a:srgbClr val="6AA84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KPM SM</a:t>
              </a:r>
              <a:endParaRPr sz="800"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Handler</a:t>
              </a:r>
              <a:endParaRPr sz="800"/>
            </a:p>
          </p:txBody>
        </p:sp>
        <p:sp>
          <p:nvSpPr>
            <p:cNvPr id="389" name="Google Shape;389;p40"/>
            <p:cNvSpPr/>
            <p:nvPr/>
          </p:nvSpPr>
          <p:spPr>
            <a:xfrm rot="5400000">
              <a:off x="2284775" y="2736600"/>
              <a:ext cx="636300" cy="309900"/>
            </a:xfrm>
            <a:prstGeom prst="rect">
              <a:avLst/>
            </a:prstGeom>
            <a:solidFill>
              <a:srgbClr val="F6B26B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RRM Lib</a:t>
              </a:r>
              <a:endParaRPr sz="800"/>
            </a:p>
          </p:txBody>
        </p:sp>
        <p:grpSp>
          <p:nvGrpSpPr>
            <p:cNvPr id="390" name="Google Shape;390;p40"/>
            <p:cNvGrpSpPr/>
            <p:nvPr/>
          </p:nvGrpSpPr>
          <p:grpSpPr>
            <a:xfrm>
              <a:off x="2419360" y="2275406"/>
              <a:ext cx="702000" cy="206700"/>
              <a:chOff x="2120860" y="2562731"/>
              <a:chExt cx="702000" cy="206700"/>
            </a:xfrm>
          </p:grpSpPr>
          <p:sp>
            <p:nvSpPr>
              <p:cNvPr id="391" name="Google Shape;391;p40"/>
              <p:cNvSpPr/>
              <p:nvPr/>
            </p:nvSpPr>
            <p:spPr>
              <a:xfrm>
                <a:off x="2120860" y="2562731"/>
                <a:ext cx="344400" cy="206700"/>
              </a:xfrm>
              <a:prstGeom prst="rect">
                <a:avLst/>
              </a:prstGeom>
              <a:solidFill>
                <a:srgbClr val="F4CCCC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700"/>
                  <a:t>Cell</a:t>
                </a:r>
                <a:endParaRPr sz="700"/>
              </a:p>
            </p:txBody>
          </p:sp>
          <p:sp>
            <p:nvSpPr>
              <p:cNvPr id="392" name="Google Shape;392;p40"/>
              <p:cNvSpPr/>
              <p:nvPr/>
            </p:nvSpPr>
            <p:spPr>
              <a:xfrm>
                <a:off x="2478460" y="2562731"/>
                <a:ext cx="344400" cy="206700"/>
              </a:xfrm>
              <a:prstGeom prst="rect">
                <a:avLst/>
              </a:prstGeom>
              <a:solidFill>
                <a:srgbClr val="F4CCCC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700"/>
                  <a:t>Cell</a:t>
                </a:r>
                <a:endParaRPr sz="700"/>
              </a:p>
            </p:txBody>
          </p:sp>
        </p:grpSp>
        <p:grpSp>
          <p:nvGrpSpPr>
            <p:cNvPr id="393" name="Google Shape;393;p40"/>
            <p:cNvGrpSpPr/>
            <p:nvPr/>
          </p:nvGrpSpPr>
          <p:grpSpPr>
            <a:xfrm>
              <a:off x="3181360" y="2275406"/>
              <a:ext cx="702000" cy="206700"/>
              <a:chOff x="2120860" y="2562731"/>
              <a:chExt cx="702000" cy="206700"/>
            </a:xfrm>
          </p:grpSpPr>
          <p:sp>
            <p:nvSpPr>
              <p:cNvPr id="394" name="Google Shape;394;p40"/>
              <p:cNvSpPr/>
              <p:nvPr/>
            </p:nvSpPr>
            <p:spPr>
              <a:xfrm>
                <a:off x="2120860" y="2562731"/>
                <a:ext cx="344400" cy="206700"/>
              </a:xfrm>
              <a:prstGeom prst="rect">
                <a:avLst/>
              </a:prstGeom>
              <a:solidFill>
                <a:srgbClr val="F4CCCC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700"/>
                  <a:t>Cell</a:t>
                </a:r>
                <a:endParaRPr sz="700"/>
              </a:p>
            </p:txBody>
          </p:sp>
          <p:sp>
            <p:nvSpPr>
              <p:cNvPr id="395" name="Google Shape;395;p40"/>
              <p:cNvSpPr/>
              <p:nvPr/>
            </p:nvSpPr>
            <p:spPr>
              <a:xfrm>
                <a:off x="2478460" y="2562731"/>
                <a:ext cx="344400" cy="206700"/>
              </a:xfrm>
              <a:prstGeom prst="rect">
                <a:avLst/>
              </a:prstGeom>
              <a:solidFill>
                <a:srgbClr val="F4CCCC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700"/>
                  <a:t>Cell</a:t>
                </a:r>
                <a:endParaRPr sz="700"/>
              </a:p>
            </p:txBody>
          </p:sp>
        </p:grpSp>
        <p:grpSp>
          <p:nvGrpSpPr>
            <p:cNvPr id="396" name="Google Shape;396;p40"/>
            <p:cNvGrpSpPr/>
            <p:nvPr/>
          </p:nvGrpSpPr>
          <p:grpSpPr>
            <a:xfrm>
              <a:off x="3943360" y="2268356"/>
              <a:ext cx="702000" cy="206700"/>
              <a:chOff x="2120860" y="2562731"/>
              <a:chExt cx="702000" cy="206700"/>
            </a:xfrm>
          </p:grpSpPr>
          <p:sp>
            <p:nvSpPr>
              <p:cNvPr id="397" name="Google Shape;397;p40"/>
              <p:cNvSpPr/>
              <p:nvPr/>
            </p:nvSpPr>
            <p:spPr>
              <a:xfrm>
                <a:off x="2120860" y="2562731"/>
                <a:ext cx="344400" cy="206700"/>
              </a:xfrm>
              <a:prstGeom prst="rect">
                <a:avLst/>
              </a:prstGeom>
              <a:solidFill>
                <a:srgbClr val="F4CCCC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700"/>
                  <a:t>Cell</a:t>
                </a:r>
                <a:endParaRPr sz="700"/>
              </a:p>
            </p:txBody>
          </p:sp>
          <p:sp>
            <p:nvSpPr>
              <p:cNvPr id="398" name="Google Shape;398;p40"/>
              <p:cNvSpPr/>
              <p:nvPr/>
            </p:nvSpPr>
            <p:spPr>
              <a:xfrm>
                <a:off x="2478460" y="2562731"/>
                <a:ext cx="344400" cy="206700"/>
              </a:xfrm>
              <a:prstGeom prst="rect">
                <a:avLst/>
              </a:prstGeom>
              <a:solidFill>
                <a:srgbClr val="F4CCCC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700"/>
                  <a:t>Cell</a:t>
                </a:r>
                <a:endParaRPr sz="700"/>
              </a:p>
            </p:txBody>
          </p:sp>
        </p:grpSp>
        <p:grpSp>
          <p:nvGrpSpPr>
            <p:cNvPr id="399" name="Google Shape;399;p40"/>
            <p:cNvGrpSpPr/>
            <p:nvPr/>
          </p:nvGrpSpPr>
          <p:grpSpPr>
            <a:xfrm>
              <a:off x="4933960" y="2270843"/>
              <a:ext cx="702000" cy="206700"/>
              <a:chOff x="2120860" y="2562731"/>
              <a:chExt cx="702000" cy="206700"/>
            </a:xfrm>
          </p:grpSpPr>
          <p:sp>
            <p:nvSpPr>
              <p:cNvPr id="400" name="Google Shape;400;p40"/>
              <p:cNvSpPr/>
              <p:nvPr/>
            </p:nvSpPr>
            <p:spPr>
              <a:xfrm>
                <a:off x="2120860" y="2562731"/>
                <a:ext cx="344400" cy="206700"/>
              </a:xfrm>
              <a:prstGeom prst="rect">
                <a:avLst/>
              </a:prstGeom>
              <a:solidFill>
                <a:srgbClr val="F4CCCC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700"/>
                  <a:t>Cell</a:t>
                </a:r>
                <a:endParaRPr sz="700"/>
              </a:p>
            </p:txBody>
          </p:sp>
          <p:sp>
            <p:nvSpPr>
              <p:cNvPr id="401" name="Google Shape;401;p40"/>
              <p:cNvSpPr/>
              <p:nvPr/>
            </p:nvSpPr>
            <p:spPr>
              <a:xfrm>
                <a:off x="2478460" y="2562731"/>
                <a:ext cx="344400" cy="206700"/>
              </a:xfrm>
              <a:prstGeom prst="rect">
                <a:avLst/>
              </a:prstGeom>
              <a:solidFill>
                <a:srgbClr val="F4CCCC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700"/>
                  <a:t>Cell</a:t>
                </a:r>
                <a:endParaRPr sz="700"/>
              </a:p>
            </p:txBody>
          </p:sp>
        </p:grpSp>
      </p:grpSp>
      <p:sp>
        <p:nvSpPr>
          <p:cNvPr id="402" name="Google Shape;402;p40"/>
          <p:cNvSpPr/>
          <p:nvPr/>
        </p:nvSpPr>
        <p:spPr>
          <a:xfrm rot="-5400000">
            <a:off x="5481000" y="867150"/>
            <a:ext cx="135900" cy="17475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40"/>
          <p:cNvSpPr/>
          <p:nvPr/>
        </p:nvSpPr>
        <p:spPr>
          <a:xfrm rot="5400000">
            <a:off x="5484150" y="1178550"/>
            <a:ext cx="135900" cy="17196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40"/>
          <p:cNvSpPr txBox="1"/>
          <p:nvPr/>
        </p:nvSpPr>
        <p:spPr>
          <a:xfrm>
            <a:off x="341225" y="3035400"/>
            <a:ext cx="8741700" cy="2031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onos-cli-594848b59d-k5qsp:~$ onos ransim get cells</a:t>
            </a:r>
            <a:endParaRPr b="1" sz="600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ECGI                #UEs Max UEs    TxDB       Lat       Lng Azimuth     Arc   A3Offset     TTT  A3Hyst CellOffset FreqOffset Color    Neighbors</a:t>
            </a:r>
            <a:endParaRPr b="1" sz="600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343332707639810        0   99999    0.00    52.503    13.454     120     120          5       5       5          5          5 green    343332707639809,343332707639811,343332707639554</a:t>
            </a:r>
            <a:endParaRPr b="1" sz="600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343332707639809        0   99999    0.00    52.503    13.454       0     120          4       4       4          4          4 green    343332707639553,343332707639810,343332707639811</a:t>
            </a:r>
            <a:endParaRPr b="1" sz="600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343332707639553        0   99999    0.00    52.485    13.405       0     120          1       1       1          1          1 green    343332707639555,343332707639809,343332707639554</a:t>
            </a:r>
            <a:endParaRPr b="1" sz="600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343332707639554        0   99999    0.00    52.485    13.405     120     120          2       2       2          2          2 green    343332707639553,343332707639555,343332707639810</a:t>
            </a:r>
            <a:endParaRPr b="1" sz="600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343332707639555        0   99999    0.00    52.485    13.405     240     120          3       3       3          3          3 green    343332707639811,343332707639553,343332707639554</a:t>
            </a:r>
            <a:endParaRPr b="1" sz="600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343332707639811        0   99999    0.00    52.503    13.454     240     120          6       6       6          6          6 green    343332707639555,343332707639809,343332707639810</a:t>
            </a:r>
            <a:endParaRPr b="1" sz="600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onos-cli-594848b59d-k5qsp:~$ onos ransim set cell 343332707639554 --a3-offset 10 --a3-ttt 1024 --a3-hyst 1000 --a3-celloffset 1000 --a3-freqoffset 2000</a:t>
            </a:r>
            <a:endParaRPr b="1" sz="600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Cell 343332707639554 updated</a:t>
            </a:r>
            <a:endParaRPr b="1" sz="600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onos-cli-594848b59d-k5qsp:~$ onos ransim get cells</a:t>
            </a:r>
            <a:endParaRPr b="1" sz="600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ECGI                #UEs Max UEs    TxDB       Lat       Lng Azimuth     Arc   A3Offset     TTT  A3Hyst CellOffset FreqOffset Color    Neighbors</a:t>
            </a:r>
            <a:endParaRPr b="1" sz="600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343332707639810        0   99999    0.00    52.503    13.454     120     120          5       5       5          5          5 green    343332707639809,343332707639811,343332707639554</a:t>
            </a:r>
            <a:endParaRPr b="1" sz="600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343332707639809        0   99999    0.00    52.503    13.454       0     120          4       4       4          4          4 green    343332707639553,343332707639810,343332707639811</a:t>
            </a:r>
            <a:endParaRPr b="1" sz="600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343332707639553        0   99999    0.00    52.485    13.405       0     120          1       1       1          1          1 green    343332707639555,343332707639809,343332707639554</a:t>
            </a:r>
            <a:endParaRPr b="1" sz="600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343332707639554        0   99999    0.00    52.485    13.405     120     120         10    1024    1000       1000       2000 green    343332707639553,343332707639555,343332707639810</a:t>
            </a:r>
            <a:endParaRPr b="1" sz="600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343332707639555        0   99999    0.00    52.485    13.405     240     120          3       3       3          3          3 green    343332707639811,343332707639553,343332707639554</a:t>
            </a:r>
            <a:endParaRPr b="1" sz="600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343332707639811        0   99999    0.00    52.503    13.454     240     120          6       6       6          6          6 green    343332707639555,343332707639809,343332707639810</a:t>
            </a:r>
            <a:endParaRPr b="1" sz="600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05" name="Google Shape;405;p40"/>
          <p:cNvSpPr/>
          <p:nvPr/>
        </p:nvSpPr>
        <p:spPr>
          <a:xfrm rot="10800000">
            <a:off x="1156600" y="2335201"/>
            <a:ext cx="136800" cy="2025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41"/>
          <p:cNvSpPr/>
          <p:nvPr/>
        </p:nvSpPr>
        <p:spPr>
          <a:xfrm>
            <a:off x="391350" y="1198475"/>
            <a:ext cx="2980800" cy="37434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411" name="Google Shape;411;p41"/>
          <p:cNvSpPr/>
          <p:nvPr/>
        </p:nvSpPr>
        <p:spPr>
          <a:xfrm>
            <a:off x="806250" y="2720700"/>
            <a:ext cx="2151000" cy="3354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UE</a:t>
            </a:r>
            <a:endParaRPr sz="1000"/>
          </a:p>
        </p:txBody>
      </p:sp>
      <p:sp>
        <p:nvSpPr>
          <p:cNvPr id="412" name="Google Shape;412;p41"/>
          <p:cNvSpPr/>
          <p:nvPr/>
        </p:nvSpPr>
        <p:spPr>
          <a:xfrm>
            <a:off x="557150" y="1362613"/>
            <a:ext cx="1299300" cy="10419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Candidate serving cells (neighbors)</a:t>
            </a:r>
            <a:endParaRPr sz="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413" name="Google Shape;413;p41"/>
          <p:cNvSpPr/>
          <p:nvPr/>
        </p:nvSpPr>
        <p:spPr>
          <a:xfrm>
            <a:off x="1907050" y="1368963"/>
            <a:ext cx="1299300" cy="10419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Serving cell </a:t>
            </a:r>
            <a:endParaRPr sz="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414" name="Google Shape;414;p41"/>
          <p:cNvSpPr txBox="1"/>
          <p:nvPr>
            <p:ph type="title"/>
          </p:nvPr>
        </p:nvSpPr>
        <p:spPr>
          <a:xfrm>
            <a:off x="557150" y="117875"/>
            <a:ext cx="798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629A"/>
                </a:solidFill>
              </a:rPr>
              <a:t>Measurement and A3 Handover in RAN-Simulator</a:t>
            </a:r>
            <a:endParaRPr>
              <a:solidFill>
                <a:srgbClr val="00629A"/>
              </a:solidFill>
            </a:endParaRPr>
          </a:p>
        </p:txBody>
      </p:sp>
      <p:cxnSp>
        <p:nvCxnSpPr>
          <p:cNvPr id="415" name="Google Shape;415;p41"/>
          <p:cNvCxnSpPr>
            <a:stCxn id="416" idx="2"/>
            <a:endCxn id="417" idx="1"/>
          </p:cNvCxnSpPr>
          <p:nvPr/>
        </p:nvCxnSpPr>
        <p:spPr>
          <a:xfrm>
            <a:off x="1359200" y="2339713"/>
            <a:ext cx="0" cy="381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stealth"/>
          </a:ln>
        </p:spPr>
      </p:cxnSp>
      <p:cxnSp>
        <p:nvCxnSpPr>
          <p:cNvPr id="418" name="Google Shape;418;p41"/>
          <p:cNvCxnSpPr>
            <a:stCxn id="419" idx="2"/>
            <a:endCxn id="420" idx="1"/>
          </p:cNvCxnSpPr>
          <p:nvPr/>
        </p:nvCxnSpPr>
        <p:spPr>
          <a:xfrm flipH="1">
            <a:off x="1206725" y="2187313"/>
            <a:ext cx="3900" cy="53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stealth"/>
          </a:ln>
        </p:spPr>
      </p:cxnSp>
      <p:sp>
        <p:nvSpPr>
          <p:cNvPr id="421" name="Google Shape;421;p41"/>
          <p:cNvSpPr/>
          <p:nvPr/>
        </p:nvSpPr>
        <p:spPr>
          <a:xfrm>
            <a:off x="2158000" y="1851913"/>
            <a:ext cx="797400" cy="3354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Cell</a:t>
            </a:r>
            <a:endParaRPr sz="1000"/>
          </a:p>
        </p:txBody>
      </p:sp>
      <p:sp>
        <p:nvSpPr>
          <p:cNvPr id="422" name="Google Shape;422;p41"/>
          <p:cNvSpPr/>
          <p:nvPr/>
        </p:nvSpPr>
        <p:spPr>
          <a:xfrm>
            <a:off x="311700" y="1198550"/>
            <a:ext cx="3140100" cy="1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/>
              <a:t>Measurement - Update every tick per UE</a:t>
            </a:r>
            <a:endParaRPr sz="1000" u="sng"/>
          </a:p>
        </p:txBody>
      </p:sp>
      <p:sp>
        <p:nvSpPr>
          <p:cNvPr id="423" name="Google Shape;423;p41"/>
          <p:cNvSpPr/>
          <p:nvPr/>
        </p:nvSpPr>
        <p:spPr>
          <a:xfrm rot="5400000">
            <a:off x="953900" y="2761200"/>
            <a:ext cx="201000" cy="1200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lt1"/>
                </a:solidFill>
              </a:rPr>
              <a:t>RSRP</a:t>
            </a:r>
            <a:endParaRPr sz="500">
              <a:solidFill>
                <a:schemeClr val="lt1"/>
              </a:solidFill>
            </a:endParaRPr>
          </a:p>
        </p:txBody>
      </p:sp>
      <p:sp>
        <p:nvSpPr>
          <p:cNvPr id="420" name="Google Shape;420;p41"/>
          <p:cNvSpPr/>
          <p:nvPr/>
        </p:nvSpPr>
        <p:spPr>
          <a:xfrm rot="5400000">
            <a:off x="1106300" y="2761200"/>
            <a:ext cx="201000" cy="1200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lt1"/>
                </a:solidFill>
              </a:rPr>
              <a:t>RSRP</a:t>
            </a:r>
            <a:endParaRPr sz="500">
              <a:solidFill>
                <a:schemeClr val="lt1"/>
              </a:solidFill>
            </a:endParaRPr>
          </a:p>
        </p:txBody>
      </p:sp>
      <p:sp>
        <p:nvSpPr>
          <p:cNvPr id="417" name="Google Shape;417;p41"/>
          <p:cNvSpPr/>
          <p:nvPr/>
        </p:nvSpPr>
        <p:spPr>
          <a:xfrm rot="5400000">
            <a:off x="1258700" y="2761200"/>
            <a:ext cx="201000" cy="1200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lt1"/>
                </a:solidFill>
              </a:rPr>
              <a:t>RSRP</a:t>
            </a:r>
            <a:endParaRPr sz="500">
              <a:solidFill>
                <a:schemeClr val="lt1"/>
              </a:solidFill>
            </a:endParaRPr>
          </a:p>
        </p:txBody>
      </p:sp>
      <p:sp>
        <p:nvSpPr>
          <p:cNvPr id="424" name="Google Shape;424;p41"/>
          <p:cNvSpPr/>
          <p:nvPr/>
        </p:nvSpPr>
        <p:spPr>
          <a:xfrm>
            <a:off x="655700" y="1699513"/>
            <a:ext cx="797400" cy="3354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Cell</a:t>
            </a:r>
            <a:endParaRPr sz="1000"/>
          </a:p>
        </p:txBody>
      </p:sp>
      <p:cxnSp>
        <p:nvCxnSpPr>
          <p:cNvPr id="425" name="Google Shape;425;p41"/>
          <p:cNvCxnSpPr>
            <a:stCxn id="424" idx="2"/>
            <a:endCxn id="423" idx="1"/>
          </p:cNvCxnSpPr>
          <p:nvPr/>
        </p:nvCxnSpPr>
        <p:spPr>
          <a:xfrm>
            <a:off x="1054400" y="2034913"/>
            <a:ext cx="0" cy="68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stealth"/>
          </a:ln>
        </p:spPr>
      </p:cxnSp>
      <p:sp>
        <p:nvSpPr>
          <p:cNvPr id="419" name="Google Shape;419;p41"/>
          <p:cNvSpPr/>
          <p:nvPr/>
        </p:nvSpPr>
        <p:spPr>
          <a:xfrm>
            <a:off x="811925" y="1851913"/>
            <a:ext cx="797400" cy="3354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Cell</a:t>
            </a:r>
            <a:endParaRPr sz="1000"/>
          </a:p>
        </p:txBody>
      </p:sp>
      <p:sp>
        <p:nvSpPr>
          <p:cNvPr id="416" name="Google Shape;416;p41"/>
          <p:cNvSpPr/>
          <p:nvPr/>
        </p:nvSpPr>
        <p:spPr>
          <a:xfrm>
            <a:off x="960500" y="2004313"/>
            <a:ext cx="797400" cy="3354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Cell</a:t>
            </a:r>
            <a:endParaRPr sz="1000"/>
          </a:p>
        </p:txBody>
      </p:sp>
      <p:sp>
        <p:nvSpPr>
          <p:cNvPr id="426" name="Google Shape;426;p41"/>
          <p:cNvSpPr/>
          <p:nvPr/>
        </p:nvSpPr>
        <p:spPr>
          <a:xfrm rot="5400000">
            <a:off x="2456200" y="2761200"/>
            <a:ext cx="201000" cy="1200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lt1"/>
                </a:solidFill>
              </a:rPr>
              <a:t>RSRP</a:t>
            </a:r>
            <a:endParaRPr sz="500">
              <a:solidFill>
                <a:schemeClr val="lt1"/>
              </a:solidFill>
            </a:endParaRPr>
          </a:p>
        </p:txBody>
      </p:sp>
      <p:cxnSp>
        <p:nvCxnSpPr>
          <p:cNvPr id="427" name="Google Shape;427;p41"/>
          <p:cNvCxnSpPr>
            <a:stCxn id="421" idx="2"/>
            <a:endCxn id="426" idx="1"/>
          </p:cNvCxnSpPr>
          <p:nvPr/>
        </p:nvCxnSpPr>
        <p:spPr>
          <a:xfrm>
            <a:off x="2556700" y="2187313"/>
            <a:ext cx="0" cy="53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428" name="Google Shape;428;p41"/>
          <p:cNvSpPr/>
          <p:nvPr/>
        </p:nvSpPr>
        <p:spPr>
          <a:xfrm>
            <a:off x="1483050" y="3209713"/>
            <a:ext cx="797400" cy="3354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Route</a:t>
            </a:r>
            <a:endParaRPr sz="1000"/>
          </a:p>
        </p:txBody>
      </p:sp>
      <p:cxnSp>
        <p:nvCxnSpPr>
          <p:cNvPr id="429" name="Google Shape;429;p41"/>
          <p:cNvCxnSpPr>
            <a:stCxn id="428" idx="0"/>
            <a:endCxn id="411" idx="2"/>
          </p:cNvCxnSpPr>
          <p:nvPr/>
        </p:nvCxnSpPr>
        <p:spPr>
          <a:xfrm rot="10800000">
            <a:off x="1881750" y="3056113"/>
            <a:ext cx="0" cy="153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430" name="Google Shape;430;p41"/>
          <p:cNvSpPr/>
          <p:nvPr/>
        </p:nvSpPr>
        <p:spPr>
          <a:xfrm>
            <a:off x="1359200" y="2485475"/>
            <a:ext cx="1197600" cy="1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Calculate RSRP</a:t>
            </a:r>
            <a:endParaRPr sz="700"/>
          </a:p>
        </p:txBody>
      </p:sp>
      <p:sp>
        <p:nvSpPr>
          <p:cNvPr id="431" name="Google Shape;431;p41"/>
          <p:cNvSpPr/>
          <p:nvPr/>
        </p:nvSpPr>
        <p:spPr>
          <a:xfrm>
            <a:off x="371400" y="4431975"/>
            <a:ext cx="3000600" cy="3354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dash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SM handler </a:t>
            </a:r>
            <a:endParaRPr sz="1000"/>
          </a:p>
        </p:txBody>
      </p:sp>
      <p:cxnSp>
        <p:nvCxnSpPr>
          <p:cNvPr id="432" name="Google Shape;432;p41"/>
          <p:cNvCxnSpPr/>
          <p:nvPr/>
        </p:nvCxnSpPr>
        <p:spPr>
          <a:xfrm flipH="1">
            <a:off x="1205000" y="4767363"/>
            <a:ext cx="1800" cy="297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433" name="Google Shape;433;p41"/>
          <p:cNvCxnSpPr/>
          <p:nvPr/>
        </p:nvCxnSpPr>
        <p:spPr>
          <a:xfrm flipH="1">
            <a:off x="2554000" y="4767363"/>
            <a:ext cx="2700" cy="30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stealth"/>
            <a:tailEnd len="med" w="med" type="none"/>
          </a:ln>
        </p:spPr>
      </p:cxnSp>
      <p:sp>
        <p:nvSpPr>
          <p:cNvPr id="434" name="Google Shape;434;p41"/>
          <p:cNvSpPr/>
          <p:nvPr/>
        </p:nvSpPr>
        <p:spPr>
          <a:xfrm>
            <a:off x="563525" y="4767375"/>
            <a:ext cx="647100" cy="1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Indication</a:t>
            </a:r>
            <a:endParaRPr sz="700"/>
          </a:p>
        </p:txBody>
      </p:sp>
      <p:sp>
        <p:nvSpPr>
          <p:cNvPr id="435" name="Google Shape;435;p41"/>
          <p:cNvSpPr/>
          <p:nvPr/>
        </p:nvSpPr>
        <p:spPr>
          <a:xfrm>
            <a:off x="1907050" y="4767375"/>
            <a:ext cx="647100" cy="1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Control</a:t>
            </a:r>
            <a:endParaRPr sz="700"/>
          </a:p>
        </p:txBody>
      </p:sp>
      <p:cxnSp>
        <p:nvCxnSpPr>
          <p:cNvPr id="436" name="Google Shape;436;p41"/>
          <p:cNvCxnSpPr>
            <a:stCxn id="437" idx="3"/>
            <a:endCxn id="421" idx="3"/>
          </p:cNvCxnSpPr>
          <p:nvPr/>
        </p:nvCxnSpPr>
        <p:spPr>
          <a:xfrm flipH="1" rot="5400000">
            <a:off x="2149900" y="2825113"/>
            <a:ext cx="2027700" cy="416700"/>
          </a:xfrm>
          <a:prstGeom prst="bent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438" name="Google Shape;438;p41"/>
          <p:cNvSpPr/>
          <p:nvPr/>
        </p:nvSpPr>
        <p:spPr>
          <a:xfrm rot="5400000">
            <a:off x="2972000" y="2973325"/>
            <a:ext cx="1049100" cy="1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Update serving cell</a:t>
            </a:r>
            <a:endParaRPr sz="700"/>
          </a:p>
        </p:txBody>
      </p:sp>
      <p:sp>
        <p:nvSpPr>
          <p:cNvPr id="439" name="Google Shape;439;p41"/>
          <p:cNvSpPr/>
          <p:nvPr/>
        </p:nvSpPr>
        <p:spPr>
          <a:xfrm>
            <a:off x="391350" y="3879475"/>
            <a:ext cx="2980800" cy="3354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dash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RRM Library</a:t>
            </a:r>
            <a:endParaRPr sz="1000"/>
          </a:p>
        </p:txBody>
      </p:sp>
      <p:sp>
        <p:nvSpPr>
          <p:cNvPr id="440" name="Google Shape;440;p41"/>
          <p:cNvSpPr/>
          <p:nvPr/>
        </p:nvSpPr>
        <p:spPr>
          <a:xfrm>
            <a:off x="417200" y="3616838"/>
            <a:ext cx="697200" cy="1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REPORT (every tick)</a:t>
            </a:r>
            <a:endParaRPr sz="700"/>
          </a:p>
        </p:txBody>
      </p:sp>
      <p:cxnSp>
        <p:nvCxnSpPr>
          <p:cNvPr id="441" name="Google Shape;441;p41"/>
          <p:cNvCxnSpPr/>
          <p:nvPr/>
        </p:nvCxnSpPr>
        <p:spPr>
          <a:xfrm flipH="1" rot="10800000">
            <a:off x="1146800" y="3076575"/>
            <a:ext cx="15600" cy="80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stealth"/>
            <a:tailEnd len="med" w="med" type="none"/>
          </a:ln>
        </p:spPr>
      </p:cxnSp>
      <p:cxnSp>
        <p:nvCxnSpPr>
          <p:cNvPr id="442" name="Google Shape;442;p41"/>
          <p:cNvCxnSpPr>
            <a:endCxn id="439" idx="2"/>
          </p:cNvCxnSpPr>
          <p:nvPr/>
        </p:nvCxnSpPr>
        <p:spPr>
          <a:xfrm rot="10800000">
            <a:off x="1881750" y="4214875"/>
            <a:ext cx="0" cy="216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stealth"/>
            <a:tailEnd len="med" w="med" type="none"/>
          </a:ln>
        </p:spPr>
      </p:cxnSp>
      <p:sp>
        <p:nvSpPr>
          <p:cNvPr id="443" name="Google Shape;443;p41"/>
          <p:cNvSpPr txBox="1"/>
          <p:nvPr/>
        </p:nvSpPr>
        <p:spPr>
          <a:xfrm>
            <a:off x="3643775" y="989300"/>
            <a:ext cx="5539500" cy="40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600">
                <a:solidFill>
                  <a:srgbClr val="595959"/>
                </a:solidFill>
              </a:rPr>
              <a:t>Measurement</a:t>
            </a:r>
            <a:r>
              <a:rPr b="1" lang="en" sz="1600">
                <a:solidFill>
                  <a:srgbClr val="595959"/>
                </a:solidFill>
              </a:rPr>
              <a:t> - every tick, per UE</a:t>
            </a:r>
            <a:endParaRPr b="1" sz="1600">
              <a:solidFill>
                <a:srgbClr val="595959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</a:pPr>
            <a:r>
              <a:rPr i="1" lang="en" sz="1300">
                <a:solidFill>
                  <a:schemeClr val="dk2"/>
                </a:solidFill>
              </a:rPr>
              <a:t>UE</a:t>
            </a:r>
            <a:r>
              <a:rPr lang="en" sz="1300">
                <a:solidFill>
                  <a:schemeClr val="dk2"/>
                </a:solidFill>
              </a:rPr>
              <a:t>: calculating RSRP every tick</a:t>
            </a:r>
            <a:endParaRPr sz="1300">
              <a:solidFill>
                <a:schemeClr val="dk2"/>
              </a:solidFill>
            </a:endParaRPr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</a:pPr>
            <a:r>
              <a:rPr lang="en" sz="1300">
                <a:solidFill>
                  <a:schemeClr val="dk2"/>
                </a:solidFill>
              </a:rPr>
              <a:t>Moving on a path every tick</a:t>
            </a:r>
            <a:endParaRPr sz="1300">
              <a:solidFill>
                <a:schemeClr val="dk2"/>
              </a:solidFill>
            </a:endParaRPr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</a:pPr>
            <a:r>
              <a:rPr lang="en" sz="1300">
                <a:solidFill>
                  <a:schemeClr val="dk2"/>
                </a:solidFill>
              </a:rPr>
              <a:t>Changing location → changing received signal strength</a:t>
            </a:r>
            <a:endParaRPr sz="1300">
              <a:solidFill>
                <a:schemeClr val="dk2"/>
              </a:solidFill>
            </a:endParaRPr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</a:pPr>
            <a:r>
              <a:rPr lang="en" sz="1300">
                <a:solidFill>
                  <a:schemeClr val="dk2"/>
                </a:solidFill>
              </a:rPr>
              <a:t>⇒ Updating RSRP of serving/neighbor cells every tick</a:t>
            </a:r>
            <a:endParaRPr sz="1300">
              <a:solidFill>
                <a:schemeClr val="dk2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</a:pPr>
            <a:r>
              <a:rPr lang="en" sz="1300">
                <a:solidFill>
                  <a:schemeClr val="dk2"/>
                </a:solidFill>
              </a:rPr>
              <a:t>RSRP calculation based on</a:t>
            </a:r>
            <a:endParaRPr sz="1300">
              <a:solidFill>
                <a:schemeClr val="dk2"/>
              </a:solidFill>
            </a:endParaRPr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</a:pPr>
            <a:r>
              <a:rPr lang="en" sz="1300">
                <a:solidFill>
                  <a:schemeClr val="dk2"/>
                </a:solidFill>
              </a:rPr>
              <a:t>Directional antenna model</a:t>
            </a:r>
            <a:endParaRPr sz="1300">
              <a:solidFill>
                <a:schemeClr val="dk2"/>
              </a:solidFill>
            </a:endParaRPr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</a:pPr>
            <a:r>
              <a:rPr lang="en" sz="1300">
                <a:solidFill>
                  <a:schemeClr val="dk2"/>
                </a:solidFill>
              </a:rPr>
              <a:t>Free space path-loss model</a:t>
            </a:r>
            <a:endParaRPr sz="13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i="1" lang="en" sz="1600">
                <a:solidFill>
                  <a:schemeClr val="dk2"/>
                </a:solidFill>
              </a:rPr>
              <a:t>A3 Handover</a:t>
            </a:r>
            <a:r>
              <a:rPr b="1" lang="en" sz="1600">
                <a:solidFill>
                  <a:schemeClr val="dk2"/>
                </a:solidFill>
              </a:rPr>
              <a:t> - per UE</a:t>
            </a:r>
            <a:endParaRPr b="1" sz="1600">
              <a:solidFill>
                <a:schemeClr val="dk2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</a:pPr>
            <a:r>
              <a:rPr lang="en" sz="1300">
                <a:solidFill>
                  <a:schemeClr val="dk2"/>
                </a:solidFill>
              </a:rPr>
              <a:t>Reporting measurement to “</a:t>
            </a:r>
            <a:r>
              <a:rPr i="1" lang="en" sz="1300">
                <a:solidFill>
                  <a:schemeClr val="dk2"/>
                </a:solidFill>
              </a:rPr>
              <a:t>RRM Library</a:t>
            </a:r>
            <a:r>
              <a:rPr lang="en" sz="1300">
                <a:solidFill>
                  <a:schemeClr val="dk2"/>
                </a:solidFill>
              </a:rPr>
              <a:t>” every tick</a:t>
            </a:r>
            <a:endParaRPr sz="1300">
              <a:solidFill>
                <a:schemeClr val="dk2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</a:pPr>
            <a:r>
              <a:rPr lang="en" sz="1300">
                <a:solidFill>
                  <a:schemeClr val="dk2"/>
                </a:solidFill>
              </a:rPr>
              <a:t>If A3 handover event is generated, then SM handler is informed</a:t>
            </a:r>
            <a:endParaRPr sz="1300">
              <a:solidFill>
                <a:schemeClr val="dk2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</a:pPr>
            <a:r>
              <a:rPr lang="en" sz="1300">
                <a:solidFill>
                  <a:schemeClr val="dk2"/>
                </a:solidFill>
              </a:rPr>
              <a:t>Depending on SM, A3 event parameters can be influenced</a:t>
            </a:r>
            <a:endParaRPr sz="1300">
              <a:solidFill>
                <a:schemeClr val="dk2"/>
              </a:solidFill>
            </a:endParaRPr>
          </a:p>
        </p:txBody>
      </p:sp>
      <p:cxnSp>
        <p:nvCxnSpPr>
          <p:cNvPr id="444" name="Google Shape;444;p41"/>
          <p:cNvCxnSpPr/>
          <p:nvPr/>
        </p:nvCxnSpPr>
        <p:spPr>
          <a:xfrm flipH="1">
            <a:off x="2718000" y="3076425"/>
            <a:ext cx="1200" cy="808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stealth"/>
            <a:tailEnd len="med" w="med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42"/>
          <p:cNvSpPr/>
          <p:nvPr/>
        </p:nvSpPr>
        <p:spPr>
          <a:xfrm>
            <a:off x="4188900" y="2651450"/>
            <a:ext cx="983100" cy="22035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42"/>
          <p:cNvSpPr/>
          <p:nvPr/>
        </p:nvSpPr>
        <p:spPr>
          <a:xfrm rot="-5400000">
            <a:off x="4631500" y="3275425"/>
            <a:ext cx="2223000" cy="9549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42"/>
          <p:cNvSpPr txBox="1"/>
          <p:nvPr>
            <p:ph type="title"/>
          </p:nvPr>
        </p:nvSpPr>
        <p:spPr>
          <a:xfrm>
            <a:off x="457200" y="105210"/>
            <a:ext cx="7675200" cy="532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SD-RAN Project</a:t>
            </a:r>
            <a:endParaRPr/>
          </a:p>
        </p:txBody>
      </p:sp>
      <p:pic>
        <p:nvPicPr>
          <p:cNvPr id="452" name="Google Shape;45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4800" y="674160"/>
            <a:ext cx="7155458" cy="42009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43"/>
          <p:cNvSpPr txBox="1"/>
          <p:nvPr>
            <p:ph type="title"/>
          </p:nvPr>
        </p:nvSpPr>
        <p:spPr>
          <a:xfrm>
            <a:off x="311700" y="9400"/>
            <a:ext cx="8520600" cy="52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629A"/>
                </a:solidFill>
              </a:rPr>
              <a:t>SD-RAN Whitebox LTE - </a:t>
            </a:r>
            <a:r>
              <a:rPr lang="en">
                <a:solidFill>
                  <a:srgbClr val="00629A"/>
                </a:solidFill>
              </a:rPr>
              <a:t>CU/DU/RU &amp; UE</a:t>
            </a:r>
            <a:endParaRPr>
              <a:solidFill>
                <a:srgbClr val="00629A"/>
              </a:solidFill>
            </a:endParaRPr>
          </a:p>
        </p:txBody>
      </p:sp>
      <p:sp>
        <p:nvSpPr>
          <p:cNvPr id="458" name="Google Shape;458;p43"/>
          <p:cNvSpPr/>
          <p:nvPr/>
        </p:nvSpPr>
        <p:spPr>
          <a:xfrm>
            <a:off x="3555373" y="2807345"/>
            <a:ext cx="2414100" cy="7881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19050">
            <a:solidFill>
              <a:srgbClr val="0000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43"/>
          <p:cNvSpPr/>
          <p:nvPr/>
        </p:nvSpPr>
        <p:spPr>
          <a:xfrm>
            <a:off x="422875" y="2659504"/>
            <a:ext cx="737400" cy="4221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USRP</a:t>
            </a:r>
            <a:endParaRPr sz="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B210</a:t>
            </a:r>
            <a:endParaRPr sz="800"/>
          </a:p>
        </p:txBody>
      </p:sp>
      <p:sp>
        <p:nvSpPr>
          <p:cNvPr id="460" name="Google Shape;460;p43"/>
          <p:cNvSpPr txBox="1"/>
          <p:nvPr/>
        </p:nvSpPr>
        <p:spPr>
          <a:xfrm>
            <a:off x="4446454" y="2822940"/>
            <a:ext cx="496500" cy="3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F1-C</a:t>
            </a:r>
            <a:endParaRPr sz="800"/>
          </a:p>
        </p:txBody>
      </p:sp>
      <p:sp>
        <p:nvSpPr>
          <p:cNvPr id="461" name="Google Shape;461;p43"/>
          <p:cNvSpPr txBox="1"/>
          <p:nvPr/>
        </p:nvSpPr>
        <p:spPr>
          <a:xfrm>
            <a:off x="5115600" y="2498648"/>
            <a:ext cx="496500" cy="2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E2</a:t>
            </a:r>
            <a:endParaRPr sz="800"/>
          </a:p>
        </p:txBody>
      </p:sp>
      <p:pic>
        <p:nvPicPr>
          <p:cNvPr id="462" name="Google Shape;462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4497" y="2630198"/>
            <a:ext cx="332623" cy="422021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43"/>
          <p:cNvSpPr/>
          <p:nvPr/>
        </p:nvSpPr>
        <p:spPr>
          <a:xfrm>
            <a:off x="2679975" y="2929679"/>
            <a:ext cx="737400" cy="4221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RU</a:t>
            </a:r>
            <a:endParaRPr b="1" sz="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USRP</a:t>
            </a:r>
            <a:endParaRPr sz="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B210</a:t>
            </a:r>
            <a:endParaRPr sz="800"/>
          </a:p>
        </p:txBody>
      </p:sp>
      <p:pic>
        <p:nvPicPr>
          <p:cNvPr id="464" name="Google Shape;46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9938" y="2929715"/>
            <a:ext cx="332623" cy="422021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43"/>
          <p:cNvSpPr/>
          <p:nvPr/>
        </p:nvSpPr>
        <p:spPr>
          <a:xfrm rot="1792322">
            <a:off x="1550693" y="2878974"/>
            <a:ext cx="785688" cy="218567"/>
          </a:xfrm>
          <a:custGeom>
            <a:rect b="b" l="l" r="r" t="t"/>
            <a:pathLst>
              <a:path extrusionOk="0" h="41523" w="83930">
                <a:moveTo>
                  <a:pt x="0" y="33572"/>
                </a:moveTo>
                <a:lnTo>
                  <a:pt x="44174" y="0"/>
                </a:lnTo>
                <a:lnTo>
                  <a:pt x="42407" y="25621"/>
                </a:lnTo>
                <a:lnTo>
                  <a:pt x="83930" y="0"/>
                </a:lnTo>
                <a:lnTo>
                  <a:pt x="35339" y="41523"/>
                </a:lnTo>
                <a:lnTo>
                  <a:pt x="37106" y="12369"/>
                </a:lnTo>
                <a:close/>
              </a:path>
            </a:pathLst>
          </a:cu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466" name="Google Shape;466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2649" y="3536846"/>
            <a:ext cx="623810" cy="558767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43"/>
          <p:cNvSpPr/>
          <p:nvPr/>
        </p:nvSpPr>
        <p:spPr>
          <a:xfrm>
            <a:off x="4874683" y="2940984"/>
            <a:ext cx="737400" cy="422100"/>
          </a:xfrm>
          <a:prstGeom prst="roundRect">
            <a:avLst>
              <a:gd fmla="val 16667" name="adj"/>
            </a:avLst>
          </a:prstGeom>
          <a:solidFill>
            <a:srgbClr val="9FC5E8"/>
          </a:solidFill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OAI LTE CU</a:t>
            </a:r>
            <a:endParaRPr sz="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(Container)</a:t>
            </a:r>
            <a:endParaRPr sz="800"/>
          </a:p>
        </p:txBody>
      </p:sp>
      <p:sp>
        <p:nvSpPr>
          <p:cNvPr id="468" name="Google Shape;468;p43"/>
          <p:cNvSpPr/>
          <p:nvPr/>
        </p:nvSpPr>
        <p:spPr>
          <a:xfrm>
            <a:off x="4874683" y="2722496"/>
            <a:ext cx="737400" cy="218400"/>
          </a:xfrm>
          <a:prstGeom prst="roundRect">
            <a:avLst>
              <a:gd fmla="val 16667" name="adj"/>
            </a:avLst>
          </a:prstGeom>
          <a:solidFill>
            <a:srgbClr val="FF9900"/>
          </a:solidFill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E2 Agent</a:t>
            </a:r>
            <a:endParaRPr sz="800"/>
          </a:p>
        </p:txBody>
      </p:sp>
      <p:sp>
        <p:nvSpPr>
          <p:cNvPr id="469" name="Google Shape;469;p43"/>
          <p:cNvSpPr/>
          <p:nvPr/>
        </p:nvSpPr>
        <p:spPr>
          <a:xfrm rot="-635547">
            <a:off x="1617244" y="3414603"/>
            <a:ext cx="732817" cy="218503"/>
          </a:xfrm>
          <a:custGeom>
            <a:rect b="b" l="l" r="r" t="t"/>
            <a:pathLst>
              <a:path extrusionOk="0" h="41523" w="83930">
                <a:moveTo>
                  <a:pt x="0" y="33572"/>
                </a:moveTo>
                <a:lnTo>
                  <a:pt x="44174" y="0"/>
                </a:lnTo>
                <a:lnTo>
                  <a:pt x="42407" y="25621"/>
                </a:lnTo>
                <a:lnTo>
                  <a:pt x="83930" y="0"/>
                </a:lnTo>
                <a:lnTo>
                  <a:pt x="35339" y="41523"/>
                </a:lnTo>
                <a:lnTo>
                  <a:pt x="37106" y="12369"/>
                </a:lnTo>
                <a:close/>
              </a:path>
            </a:pathLst>
          </a:cu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70" name="Google Shape;470;p43"/>
          <p:cNvSpPr txBox="1"/>
          <p:nvPr/>
        </p:nvSpPr>
        <p:spPr>
          <a:xfrm>
            <a:off x="337714" y="3649709"/>
            <a:ext cx="737400" cy="3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LTE</a:t>
            </a:r>
            <a:endParaRPr sz="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UE</a:t>
            </a:r>
            <a:endParaRPr sz="800"/>
          </a:p>
        </p:txBody>
      </p:sp>
      <p:sp>
        <p:nvSpPr>
          <p:cNvPr id="471" name="Google Shape;471;p43"/>
          <p:cNvSpPr/>
          <p:nvPr/>
        </p:nvSpPr>
        <p:spPr>
          <a:xfrm>
            <a:off x="4874683" y="2137887"/>
            <a:ext cx="737400" cy="422100"/>
          </a:xfrm>
          <a:prstGeom prst="roundRect">
            <a:avLst>
              <a:gd fmla="val 16667" name="adj"/>
            </a:avLst>
          </a:prstGeom>
          <a:solidFill>
            <a:srgbClr val="FF9900"/>
          </a:solidFill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RIC</a:t>
            </a:r>
            <a:endParaRPr sz="800"/>
          </a:p>
        </p:txBody>
      </p:sp>
      <p:cxnSp>
        <p:nvCxnSpPr>
          <p:cNvPr id="472" name="Google Shape;472;p43"/>
          <p:cNvCxnSpPr>
            <a:stCxn id="471" idx="2"/>
            <a:endCxn id="468" idx="0"/>
          </p:cNvCxnSpPr>
          <p:nvPr/>
        </p:nvCxnSpPr>
        <p:spPr>
          <a:xfrm>
            <a:off x="5243383" y="2559987"/>
            <a:ext cx="0" cy="1626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3" name="Google Shape;473;p43"/>
          <p:cNvCxnSpPr/>
          <p:nvPr/>
        </p:nvCxnSpPr>
        <p:spPr>
          <a:xfrm rot="10800000">
            <a:off x="4440825" y="3042225"/>
            <a:ext cx="4533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4" name="Google Shape;474;p43"/>
          <p:cNvCxnSpPr/>
          <p:nvPr/>
        </p:nvCxnSpPr>
        <p:spPr>
          <a:xfrm>
            <a:off x="4514700" y="3222498"/>
            <a:ext cx="3600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75" name="Google Shape;475;p43"/>
          <p:cNvSpPr txBox="1"/>
          <p:nvPr/>
        </p:nvSpPr>
        <p:spPr>
          <a:xfrm>
            <a:off x="4446459" y="3208181"/>
            <a:ext cx="496500" cy="2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800">
                <a:solidFill>
                  <a:srgbClr val="666666"/>
                </a:solidFill>
              </a:rPr>
              <a:t>F1-U</a:t>
            </a:r>
            <a:endParaRPr i="1" sz="800">
              <a:solidFill>
                <a:srgbClr val="666666"/>
              </a:solidFill>
            </a:endParaRPr>
          </a:p>
        </p:txBody>
      </p:sp>
      <p:sp>
        <p:nvSpPr>
          <p:cNvPr id="476" name="Google Shape;476;p43"/>
          <p:cNvSpPr txBox="1"/>
          <p:nvPr/>
        </p:nvSpPr>
        <p:spPr>
          <a:xfrm>
            <a:off x="5372593" y="3621377"/>
            <a:ext cx="816000" cy="2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(Intel NUC)</a:t>
            </a:r>
            <a:endParaRPr sz="800"/>
          </a:p>
        </p:txBody>
      </p:sp>
      <p:cxnSp>
        <p:nvCxnSpPr>
          <p:cNvPr id="477" name="Google Shape;477;p43"/>
          <p:cNvCxnSpPr>
            <a:stCxn id="478" idx="2"/>
            <a:endCxn id="459" idx="0"/>
          </p:cNvCxnSpPr>
          <p:nvPr/>
        </p:nvCxnSpPr>
        <p:spPr>
          <a:xfrm>
            <a:off x="659000" y="2460151"/>
            <a:ext cx="132600" cy="1995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9" name="Google Shape;479;p43"/>
          <p:cNvCxnSpPr>
            <a:stCxn id="480" idx="1"/>
            <a:endCxn id="463" idx="3"/>
          </p:cNvCxnSpPr>
          <p:nvPr/>
        </p:nvCxnSpPr>
        <p:spPr>
          <a:xfrm rot="10800000">
            <a:off x="3417325" y="3140723"/>
            <a:ext cx="3600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1" name="Google Shape;481;p43"/>
          <p:cNvCxnSpPr/>
          <p:nvPr/>
        </p:nvCxnSpPr>
        <p:spPr>
          <a:xfrm flipH="1" rot="10800000">
            <a:off x="5612103" y="3211993"/>
            <a:ext cx="1725900" cy="105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82" name="Google Shape;482;p43"/>
          <p:cNvSpPr txBox="1"/>
          <p:nvPr/>
        </p:nvSpPr>
        <p:spPr>
          <a:xfrm>
            <a:off x="6226800" y="2822950"/>
            <a:ext cx="496500" cy="2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S1-C</a:t>
            </a:r>
            <a:endParaRPr sz="800"/>
          </a:p>
        </p:txBody>
      </p:sp>
      <p:sp>
        <p:nvSpPr>
          <p:cNvPr id="483" name="Google Shape;483;p43"/>
          <p:cNvSpPr txBox="1"/>
          <p:nvPr/>
        </p:nvSpPr>
        <p:spPr>
          <a:xfrm>
            <a:off x="6226818" y="3005733"/>
            <a:ext cx="496500" cy="3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S1-U</a:t>
            </a:r>
            <a:endParaRPr sz="800"/>
          </a:p>
        </p:txBody>
      </p:sp>
      <p:sp>
        <p:nvSpPr>
          <p:cNvPr id="484" name="Google Shape;484;p43"/>
          <p:cNvSpPr/>
          <p:nvPr/>
        </p:nvSpPr>
        <p:spPr>
          <a:xfrm>
            <a:off x="8084566" y="2909201"/>
            <a:ext cx="728784" cy="474120"/>
          </a:xfrm>
          <a:prstGeom prst="cloud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5" name="Google Shape;485;p43"/>
          <p:cNvCxnSpPr>
            <a:stCxn id="486" idx="3"/>
            <a:endCxn id="484" idx="2"/>
          </p:cNvCxnSpPr>
          <p:nvPr/>
        </p:nvCxnSpPr>
        <p:spPr>
          <a:xfrm>
            <a:off x="7542017" y="3146336"/>
            <a:ext cx="544800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7" name="Google Shape;487;p43"/>
          <p:cNvCxnSpPr/>
          <p:nvPr/>
        </p:nvCxnSpPr>
        <p:spPr>
          <a:xfrm flipH="1" rot="10800000">
            <a:off x="5612078" y="3071106"/>
            <a:ext cx="1725900" cy="105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80" name="Google Shape;480;p43"/>
          <p:cNvSpPr/>
          <p:nvPr/>
        </p:nvSpPr>
        <p:spPr>
          <a:xfrm>
            <a:off x="3777325" y="2929673"/>
            <a:ext cx="737400" cy="422100"/>
          </a:xfrm>
          <a:prstGeom prst="roundRect">
            <a:avLst>
              <a:gd fmla="val 16667" name="adj"/>
            </a:avLst>
          </a:prstGeom>
          <a:solidFill>
            <a:srgbClr val="9FC5E8"/>
          </a:solidFill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OAI LTE DU</a:t>
            </a:r>
            <a:endParaRPr sz="800"/>
          </a:p>
        </p:txBody>
      </p:sp>
      <p:pic>
        <p:nvPicPr>
          <p:cNvPr id="488" name="Google Shape;488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5272" y="3603985"/>
            <a:ext cx="332623" cy="422021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43"/>
          <p:cNvSpPr/>
          <p:nvPr/>
        </p:nvSpPr>
        <p:spPr>
          <a:xfrm>
            <a:off x="6804617" y="2559986"/>
            <a:ext cx="737400" cy="1172700"/>
          </a:xfrm>
          <a:prstGeom prst="roundRect">
            <a:avLst>
              <a:gd fmla="val 16667" name="adj"/>
            </a:avLst>
          </a:prstGeom>
          <a:solidFill>
            <a:srgbClr val="B4A7D6"/>
          </a:solidFill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SD-Core</a:t>
            </a:r>
            <a:endParaRPr sz="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(4G)</a:t>
            </a:r>
            <a:endParaRPr sz="800"/>
          </a:p>
        </p:txBody>
      </p:sp>
      <p:sp>
        <p:nvSpPr>
          <p:cNvPr id="478" name="Google Shape;478;p43"/>
          <p:cNvSpPr/>
          <p:nvPr/>
        </p:nvSpPr>
        <p:spPr>
          <a:xfrm>
            <a:off x="290300" y="2038051"/>
            <a:ext cx="737400" cy="422100"/>
          </a:xfrm>
          <a:prstGeom prst="roundRect">
            <a:avLst>
              <a:gd fmla="val 16667" name="adj"/>
            </a:avLst>
          </a:prstGeom>
          <a:solidFill>
            <a:srgbClr val="9FC5E8"/>
          </a:solidFill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OAI LTE UE</a:t>
            </a:r>
            <a:endParaRPr sz="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(Intel NUC)</a:t>
            </a:r>
            <a:endParaRPr sz="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44"/>
          <p:cNvSpPr/>
          <p:nvPr/>
        </p:nvSpPr>
        <p:spPr>
          <a:xfrm>
            <a:off x="2925275" y="1367725"/>
            <a:ext cx="710100" cy="3402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000000"/>
                </a:solidFill>
              </a:rPr>
              <a:t>F</a:t>
            </a:r>
            <a:r>
              <a:rPr lang="en" sz="700"/>
              <a:t>B</a:t>
            </a:r>
            <a:r>
              <a:rPr lang="en" sz="700">
                <a:solidFill>
                  <a:srgbClr val="000000"/>
                </a:solidFill>
              </a:rPr>
              <a:t>- </a:t>
            </a:r>
            <a:r>
              <a:rPr lang="en" sz="700"/>
              <a:t>KPImon</a:t>
            </a:r>
            <a:endParaRPr sz="7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000000"/>
                </a:solidFill>
              </a:rPr>
              <a:t>xApp </a:t>
            </a:r>
            <a:endParaRPr sz="700"/>
          </a:p>
        </p:txBody>
      </p:sp>
      <p:sp>
        <p:nvSpPr>
          <p:cNvPr id="494" name="Google Shape;494;p44"/>
          <p:cNvSpPr/>
          <p:nvPr/>
        </p:nvSpPr>
        <p:spPr>
          <a:xfrm>
            <a:off x="5052900" y="1216100"/>
            <a:ext cx="488400" cy="3756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PCI</a:t>
            </a:r>
            <a:endParaRPr sz="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xApp </a:t>
            </a:r>
            <a:endParaRPr sz="800"/>
          </a:p>
        </p:txBody>
      </p:sp>
      <p:sp>
        <p:nvSpPr>
          <p:cNvPr id="495" name="Google Shape;495;p44"/>
          <p:cNvSpPr txBox="1"/>
          <p:nvPr/>
        </p:nvSpPr>
        <p:spPr>
          <a:xfrm>
            <a:off x="2563425" y="-15475"/>
            <a:ext cx="4494300" cy="3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629A"/>
                </a:solidFill>
              </a:rPr>
              <a:t>sdRan-in-a-Box (RiaB)</a:t>
            </a:r>
            <a:endParaRPr sz="2800">
              <a:solidFill>
                <a:srgbClr val="00629A"/>
              </a:solidFill>
            </a:endParaRPr>
          </a:p>
        </p:txBody>
      </p:sp>
      <p:sp>
        <p:nvSpPr>
          <p:cNvPr id="496" name="Google Shape;496;p44"/>
          <p:cNvSpPr/>
          <p:nvPr/>
        </p:nvSpPr>
        <p:spPr>
          <a:xfrm>
            <a:off x="2563425" y="4003050"/>
            <a:ext cx="1071900" cy="342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DU / CU (OAI)</a:t>
            </a:r>
            <a:endParaRPr sz="900"/>
          </a:p>
        </p:txBody>
      </p:sp>
      <p:sp>
        <p:nvSpPr>
          <p:cNvPr id="497" name="Google Shape;497;p44"/>
          <p:cNvSpPr/>
          <p:nvPr/>
        </p:nvSpPr>
        <p:spPr>
          <a:xfrm>
            <a:off x="2725375" y="3805950"/>
            <a:ext cx="777300" cy="1971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E2 Agent</a:t>
            </a:r>
            <a:endParaRPr sz="900"/>
          </a:p>
        </p:txBody>
      </p:sp>
      <p:sp>
        <p:nvSpPr>
          <p:cNvPr id="498" name="Google Shape;498;p44"/>
          <p:cNvSpPr/>
          <p:nvPr/>
        </p:nvSpPr>
        <p:spPr>
          <a:xfrm>
            <a:off x="3736300" y="3823125"/>
            <a:ext cx="735900" cy="5898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ONF</a:t>
            </a:r>
            <a:endParaRPr sz="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SD-CORE</a:t>
            </a:r>
            <a:endParaRPr sz="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(4G)</a:t>
            </a:r>
            <a:endParaRPr sz="900"/>
          </a:p>
        </p:txBody>
      </p:sp>
      <p:cxnSp>
        <p:nvCxnSpPr>
          <p:cNvPr id="499" name="Google Shape;499;p44"/>
          <p:cNvCxnSpPr>
            <a:endCxn id="500" idx="1"/>
          </p:cNvCxnSpPr>
          <p:nvPr/>
        </p:nvCxnSpPr>
        <p:spPr>
          <a:xfrm flipH="1" rot="10800000">
            <a:off x="3316225" y="3246050"/>
            <a:ext cx="2802600" cy="22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500" name="Google Shape;500;p44"/>
          <p:cNvSpPr txBox="1"/>
          <p:nvPr/>
        </p:nvSpPr>
        <p:spPr>
          <a:xfrm>
            <a:off x="6118825" y="3074600"/>
            <a:ext cx="9492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E2AP 1.0.1 over</a:t>
            </a:r>
            <a:endParaRPr sz="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ASN.1/SCTP</a:t>
            </a:r>
            <a:endParaRPr sz="800"/>
          </a:p>
        </p:txBody>
      </p:sp>
      <p:sp>
        <p:nvSpPr>
          <p:cNvPr id="501" name="Google Shape;501;p44"/>
          <p:cNvSpPr txBox="1"/>
          <p:nvPr/>
        </p:nvSpPr>
        <p:spPr>
          <a:xfrm>
            <a:off x="2064940" y="3563350"/>
            <a:ext cx="9492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KPM 2.0.3 SM</a:t>
            </a:r>
            <a:endParaRPr sz="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502" name="Google Shape;502;p44"/>
          <p:cNvSpPr/>
          <p:nvPr/>
        </p:nvSpPr>
        <p:spPr>
          <a:xfrm>
            <a:off x="2845350" y="1642375"/>
            <a:ext cx="2726400" cy="1072500"/>
          </a:xfrm>
          <a:prstGeom prst="roundRect">
            <a:avLst>
              <a:gd fmla="val 16667" name="adj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503" name="Google Shape;503;p44"/>
          <p:cNvSpPr/>
          <p:nvPr/>
        </p:nvSpPr>
        <p:spPr>
          <a:xfrm>
            <a:off x="4784175" y="2536200"/>
            <a:ext cx="712800" cy="2265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onos-e2t</a:t>
            </a:r>
            <a:endParaRPr sz="800">
              <a:solidFill>
                <a:srgbClr val="1155CC"/>
              </a:solidFill>
            </a:endParaRPr>
          </a:p>
        </p:txBody>
      </p:sp>
      <p:sp>
        <p:nvSpPr>
          <p:cNvPr id="504" name="Google Shape;504;p44"/>
          <p:cNvSpPr/>
          <p:nvPr/>
        </p:nvSpPr>
        <p:spPr>
          <a:xfrm>
            <a:off x="4425700" y="1216175"/>
            <a:ext cx="608400" cy="3756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1"/>
                </a:solidFill>
              </a:rPr>
              <a:t>KPImon xApp </a:t>
            </a:r>
            <a:endParaRPr sz="800"/>
          </a:p>
        </p:txBody>
      </p:sp>
      <p:cxnSp>
        <p:nvCxnSpPr>
          <p:cNvPr id="505" name="Google Shape;505;p44"/>
          <p:cNvCxnSpPr>
            <a:stCxn id="506" idx="3"/>
            <a:endCxn id="507" idx="2"/>
          </p:cNvCxnSpPr>
          <p:nvPr/>
        </p:nvCxnSpPr>
        <p:spPr>
          <a:xfrm flipH="1" rot="10800000">
            <a:off x="3599075" y="1770150"/>
            <a:ext cx="1362600" cy="176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508" name="Google Shape;508;p44"/>
          <p:cNvCxnSpPr>
            <a:stCxn id="503" idx="0"/>
            <a:endCxn id="507" idx="2"/>
          </p:cNvCxnSpPr>
          <p:nvPr/>
        </p:nvCxnSpPr>
        <p:spPr>
          <a:xfrm rot="10800000">
            <a:off x="4961775" y="1770000"/>
            <a:ext cx="178800" cy="766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509" name="Google Shape;509;p44"/>
          <p:cNvCxnSpPr>
            <a:stCxn id="506" idx="3"/>
            <a:endCxn id="503" idx="0"/>
          </p:cNvCxnSpPr>
          <p:nvPr/>
        </p:nvCxnSpPr>
        <p:spPr>
          <a:xfrm>
            <a:off x="3599075" y="1946550"/>
            <a:ext cx="1541400" cy="589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506" name="Google Shape;506;p44"/>
          <p:cNvSpPr/>
          <p:nvPr/>
        </p:nvSpPr>
        <p:spPr>
          <a:xfrm>
            <a:off x="2888975" y="1815150"/>
            <a:ext cx="710100" cy="2628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onos-topo (R-NIB)</a:t>
            </a:r>
            <a:endParaRPr sz="800">
              <a:solidFill>
                <a:srgbClr val="1155CC"/>
              </a:solidFill>
            </a:endParaRPr>
          </a:p>
        </p:txBody>
      </p:sp>
      <p:sp>
        <p:nvSpPr>
          <p:cNvPr id="510" name="Google Shape;510;p44"/>
          <p:cNvSpPr/>
          <p:nvPr/>
        </p:nvSpPr>
        <p:spPr>
          <a:xfrm>
            <a:off x="2880300" y="2096698"/>
            <a:ext cx="710100" cy="1704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1155CC"/>
                </a:solidFill>
              </a:rPr>
              <a:t>onos-uenib</a:t>
            </a:r>
            <a:endParaRPr sz="800">
              <a:solidFill>
                <a:srgbClr val="1155CC"/>
              </a:solidFill>
            </a:endParaRPr>
          </a:p>
        </p:txBody>
      </p:sp>
      <p:sp>
        <p:nvSpPr>
          <p:cNvPr id="511" name="Google Shape;511;p44"/>
          <p:cNvSpPr/>
          <p:nvPr/>
        </p:nvSpPr>
        <p:spPr>
          <a:xfrm>
            <a:off x="2880291" y="2478375"/>
            <a:ext cx="710100" cy="1971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onos-cli</a:t>
            </a:r>
            <a:endParaRPr sz="800">
              <a:solidFill>
                <a:srgbClr val="1155CC"/>
              </a:solidFill>
            </a:endParaRPr>
          </a:p>
        </p:txBody>
      </p:sp>
      <p:sp>
        <p:nvSpPr>
          <p:cNvPr id="512" name="Google Shape;512;p44"/>
          <p:cNvSpPr/>
          <p:nvPr/>
        </p:nvSpPr>
        <p:spPr>
          <a:xfrm>
            <a:off x="2888975" y="2285850"/>
            <a:ext cx="710100" cy="1704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atomix</a:t>
            </a:r>
            <a:endParaRPr sz="800">
              <a:solidFill>
                <a:srgbClr val="1155CC"/>
              </a:solidFill>
            </a:endParaRPr>
          </a:p>
        </p:txBody>
      </p:sp>
      <p:cxnSp>
        <p:nvCxnSpPr>
          <p:cNvPr id="513" name="Google Shape;513;p44"/>
          <p:cNvCxnSpPr>
            <a:stCxn id="497" idx="0"/>
          </p:cNvCxnSpPr>
          <p:nvPr/>
        </p:nvCxnSpPr>
        <p:spPr>
          <a:xfrm flipH="1" rot="10800000">
            <a:off x="3114025" y="2801550"/>
            <a:ext cx="2158200" cy="100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514" name="Google Shape;514;p44"/>
          <p:cNvSpPr/>
          <p:nvPr/>
        </p:nvSpPr>
        <p:spPr>
          <a:xfrm>
            <a:off x="2080450" y="4003050"/>
            <a:ext cx="441300" cy="342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UE</a:t>
            </a:r>
            <a:endParaRPr sz="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sim</a:t>
            </a:r>
            <a:endParaRPr sz="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(OAI)</a:t>
            </a:r>
            <a:endParaRPr sz="700"/>
          </a:p>
        </p:txBody>
      </p:sp>
      <p:sp>
        <p:nvSpPr>
          <p:cNvPr id="507" name="Google Shape;507;p44"/>
          <p:cNvSpPr/>
          <p:nvPr/>
        </p:nvSpPr>
        <p:spPr>
          <a:xfrm>
            <a:off x="4425700" y="1572975"/>
            <a:ext cx="1071900" cy="197100"/>
          </a:xfrm>
          <a:prstGeom prst="roundRect">
            <a:avLst>
              <a:gd fmla="val 16667" name="adj"/>
            </a:avLst>
          </a:prstGeom>
          <a:solidFill>
            <a:srgbClr val="D9D2E9"/>
          </a:solidFill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go-SDK </a:t>
            </a:r>
            <a:endParaRPr sz="800"/>
          </a:p>
        </p:txBody>
      </p:sp>
      <p:sp>
        <p:nvSpPr>
          <p:cNvPr id="515" name="Google Shape;515;p44"/>
          <p:cNvSpPr/>
          <p:nvPr/>
        </p:nvSpPr>
        <p:spPr>
          <a:xfrm>
            <a:off x="5009358" y="4003050"/>
            <a:ext cx="1441200" cy="342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RANSim</a:t>
            </a:r>
            <a:endParaRPr sz="900"/>
          </a:p>
        </p:txBody>
      </p:sp>
      <p:sp>
        <p:nvSpPr>
          <p:cNvPr id="516" name="Google Shape;516;p44"/>
          <p:cNvSpPr/>
          <p:nvPr/>
        </p:nvSpPr>
        <p:spPr>
          <a:xfrm>
            <a:off x="5330716" y="3805950"/>
            <a:ext cx="813900" cy="1971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E2 Agent(s)</a:t>
            </a:r>
            <a:endParaRPr sz="900"/>
          </a:p>
        </p:txBody>
      </p:sp>
      <p:sp>
        <p:nvSpPr>
          <p:cNvPr id="517" name="Google Shape;517;p44"/>
          <p:cNvSpPr txBox="1"/>
          <p:nvPr/>
        </p:nvSpPr>
        <p:spPr>
          <a:xfrm>
            <a:off x="5987576" y="3726525"/>
            <a:ext cx="9492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KPM 2.0.3 SM </a:t>
            </a:r>
            <a:endParaRPr sz="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cxnSp>
        <p:nvCxnSpPr>
          <p:cNvPr id="518" name="Google Shape;518;p44"/>
          <p:cNvCxnSpPr>
            <a:stCxn id="516" idx="0"/>
          </p:cNvCxnSpPr>
          <p:nvPr/>
        </p:nvCxnSpPr>
        <p:spPr>
          <a:xfrm rot="10800000">
            <a:off x="5287066" y="2737650"/>
            <a:ext cx="450600" cy="106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519" name="Google Shape;519;p44"/>
          <p:cNvCxnSpPr/>
          <p:nvPr/>
        </p:nvCxnSpPr>
        <p:spPr>
          <a:xfrm>
            <a:off x="4561088" y="3309525"/>
            <a:ext cx="10800" cy="181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520" name="Google Shape;520;p44"/>
          <p:cNvSpPr/>
          <p:nvPr/>
        </p:nvSpPr>
        <p:spPr>
          <a:xfrm>
            <a:off x="3764625" y="2482575"/>
            <a:ext cx="830400" cy="1971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onos-e2-sm</a:t>
            </a:r>
            <a:endParaRPr sz="800">
              <a:solidFill>
                <a:srgbClr val="1155CC"/>
              </a:solidFill>
            </a:endParaRPr>
          </a:p>
        </p:txBody>
      </p:sp>
      <p:sp>
        <p:nvSpPr>
          <p:cNvPr id="521" name="Google Shape;521;p44"/>
          <p:cNvSpPr/>
          <p:nvPr/>
        </p:nvSpPr>
        <p:spPr>
          <a:xfrm>
            <a:off x="4629900" y="2560025"/>
            <a:ext cx="104400" cy="672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44"/>
          <p:cNvSpPr/>
          <p:nvPr/>
        </p:nvSpPr>
        <p:spPr>
          <a:xfrm>
            <a:off x="3659525" y="1394600"/>
            <a:ext cx="712800" cy="1971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FB-SON</a:t>
            </a:r>
            <a:r>
              <a:rPr lang="en" sz="800">
                <a:solidFill>
                  <a:schemeClr val="dk1"/>
                </a:solidFill>
              </a:rPr>
              <a:t> </a:t>
            </a:r>
            <a:endParaRPr sz="800"/>
          </a:p>
        </p:txBody>
      </p:sp>
      <p:sp>
        <p:nvSpPr>
          <p:cNvPr id="523" name="Google Shape;523;p44"/>
          <p:cNvSpPr/>
          <p:nvPr/>
        </p:nvSpPr>
        <p:spPr>
          <a:xfrm>
            <a:off x="2973425" y="1572975"/>
            <a:ext cx="1372200" cy="197100"/>
          </a:xfrm>
          <a:prstGeom prst="roundRect">
            <a:avLst>
              <a:gd fmla="val 16667" name="adj"/>
            </a:avLst>
          </a:prstGeom>
          <a:solidFill>
            <a:srgbClr val="D9D2E9"/>
          </a:solidFill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py-SDK </a:t>
            </a:r>
            <a:endParaRPr sz="800"/>
          </a:p>
        </p:txBody>
      </p:sp>
      <p:cxnSp>
        <p:nvCxnSpPr>
          <p:cNvPr id="524" name="Google Shape;524;p44"/>
          <p:cNvCxnSpPr>
            <a:stCxn id="522" idx="0"/>
          </p:cNvCxnSpPr>
          <p:nvPr/>
        </p:nvCxnSpPr>
        <p:spPr>
          <a:xfrm rot="10800000">
            <a:off x="3804125" y="1234100"/>
            <a:ext cx="211800" cy="160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525" name="Google Shape;525;p44"/>
          <p:cNvSpPr/>
          <p:nvPr/>
        </p:nvSpPr>
        <p:spPr>
          <a:xfrm>
            <a:off x="3210525" y="967975"/>
            <a:ext cx="608400" cy="292500"/>
          </a:xfrm>
          <a:prstGeom prst="frame">
            <a:avLst>
              <a:gd fmla="val 12500" name="adj1"/>
            </a:avLst>
          </a:prstGeom>
          <a:solidFill>
            <a:srgbClr val="CC412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526" name="Google Shape;526;p44"/>
          <p:cNvSpPr txBox="1"/>
          <p:nvPr/>
        </p:nvSpPr>
        <p:spPr>
          <a:xfrm>
            <a:off x="3199725" y="985975"/>
            <a:ext cx="71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eSON srv</a:t>
            </a:r>
            <a:endParaRPr sz="800"/>
          </a:p>
        </p:txBody>
      </p:sp>
      <p:sp>
        <p:nvSpPr>
          <p:cNvPr id="527" name="Google Shape;527;p44"/>
          <p:cNvSpPr/>
          <p:nvPr/>
        </p:nvSpPr>
        <p:spPr>
          <a:xfrm>
            <a:off x="3909825" y="970675"/>
            <a:ext cx="410700" cy="2925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testsrv </a:t>
            </a:r>
            <a:endParaRPr sz="800"/>
          </a:p>
        </p:txBody>
      </p:sp>
      <p:cxnSp>
        <p:nvCxnSpPr>
          <p:cNvPr id="528" name="Google Shape;528;p44"/>
          <p:cNvCxnSpPr>
            <a:stCxn id="522" idx="0"/>
            <a:endCxn id="527" idx="2"/>
          </p:cNvCxnSpPr>
          <p:nvPr/>
        </p:nvCxnSpPr>
        <p:spPr>
          <a:xfrm flipH="1" rot="10800000">
            <a:off x="4015925" y="1263200"/>
            <a:ext cx="99300" cy="13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529" name="Google Shape;529;p44"/>
          <p:cNvCxnSpPr>
            <a:stCxn id="506" idx="3"/>
          </p:cNvCxnSpPr>
          <p:nvPr/>
        </p:nvCxnSpPr>
        <p:spPr>
          <a:xfrm flipH="1" rot="10800000">
            <a:off x="3599075" y="1788150"/>
            <a:ext cx="322800" cy="158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530" name="Google Shape;530;p44"/>
          <p:cNvCxnSpPr>
            <a:stCxn id="503" idx="0"/>
          </p:cNvCxnSpPr>
          <p:nvPr/>
        </p:nvCxnSpPr>
        <p:spPr>
          <a:xfrm rot="10800000">
            <a:off x="4308375" y="1781700"/>
            <a:ext cx="832200" cy="754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531" name="Google Shape;531;p44"/>
          <p:cNvSpPr txBox="1"/>
          <p:nvPr/>
        </p:nvSpPr>
        <p:spPr>
          <a:xfrm>
            <a:off x="5987726" y="3563350"/>
            <a:ext cx="9492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RC-PRE 2.0 SM </a:t>
            </a:r>
            <a:endParaRPr sz="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532" name="Google Shape;532;p44"/>
          <p:cNvSpPr/>
          <p:nvPr/>
        </p:nvSpPr>
        <p:spPr>
          <a:xfrm>
            <a:off x="5213550" y="4553525"/>
            <a:ext cx="777300" cy="2925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Honeycombgenerator</a:t>
            </a:r>
            <a:endParaRPr sz="800"/>
          </a:p>
        </p:txBody>
      </p:sp>
      <p:sp>
        <p:nvSpPr>
          <p:cNvPr id="533" name="Google Shape;533;p44"/>
          <p:cNvSpPr/>
          <p:nvPr/>
        </p:nvSpPr>
        <p:spPr>
          <a:xfrm>
            <a:off x="6082350" y="4558975"/>
            <a:ext cx="441300" cy="2925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pci GUI</a:t>
            </a:r>
            <a:endParaRPr sz="800"/>
          </a:p>
        </p:txBody>
      </p:sp>
      <p:cxnSp>
        <p:nvCxnSpPr>
          <p:cNvPr id="534" name="Google Shape;534;p44"/>
          <p:cNvCxnSpPr>
            <a:stCxn id="532" idx="0"/>
          </p:cNvCxnSpPr>
          <p:nvPr/>
        </p:nvCxnSpPr>
        <p:spPr>
          <a:xfrm rot="10800000">
            <a:off x="5599200" y="4348925"/>
            <a:ext cx="3000" cy="204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stealth"/>
          </a:ln>
        </p:spPr>
      </p:cxnSp>
      <p:cxnSp>
        <p:nvCxnSpPr>
          <p:cNvPr id="535" name="Google Shape;535;p44"/>
          <p:cNvCxnSpPr>
            <a:endCxn id="533" idx="0"/>
          </p:cNvCxnSpPr>
          <p:nvPr/>
        </p:nvCxnSpPr>
        <p:spPr>
          <a:xfrm>
            <a:off x="6296700" y="4348975"/>
            <a:ext cx="6300" cy="210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stealth"/>
          </a:ln>
        </p:spPr>
      </p:cxnSp>
      <p:sp>
        <p:nvSpPr>
          <p:cNvPr id="536" name="Google Shape;536;p44"/>
          <p:cNvSpPr/>
          <p:nvPr/>
        </p:nvSpPr>
        <p:spPr>
          <a:xfrm>
            <a:off x="2864838" y="2680175"/>
            <a:ext cx="853200" cy="1971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onos-operator</a:t>
            </a:r>
            <a:endParaRPr sz="800">
              <a:solidFill>
                <a:srgbClr val="1155CC"/>
              </a:solidFill>
            </a:endParaRPr>
          </a:p>
        </p:txBody>
      </p:sp>
      <p:sp>
        <p:nvSpPr>
          <p:cNvPr id="537" name="Google Shape;537;p44"/>
          <p:cNvSpPr/>
          <p:nvPr/>
        </p:nvSpPr>
        <p:spPr>
          <a:xfrm>
            <a:off x="2437200" y="2942650"/>
            <a:ext cx="441300" cy="210000"/>
          </a:xfrm>
          <a:prstGeom prst="snip1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k8s</a:t>
            </a:r>
            <a:endParaRPr sz="800"/>
          </a:p>
        </p:txBody>
      </p:sp>
      <p:sp>
        <p:nvSpPr>
          <p:cNvPr id="538" name="Google Shape;538;p44"/>
          <p:cNvSpPr/>
          <p:nvPr/>
        </p:nvSpPr>
        <p:spPr>
          <a:xfrm>
            <a:off x="2434800" y="3206150"/>
            <a:ext cx="441300" cy="210000"/>
          </a:xfrm>
          <a:prstGeom prst="snip1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Helm</a:t>
            </a:r>
            <a:endParaRPr sz="800"/>
          </a:p>
        </p:txBody>
      </p:sp>
      <p:cxnSp>
        <p:nvCxnSpPr>
          <p:cNvPr id="539" name="Google Shape;539;p44"/>
          <p:cNvCxnSpPr>
            <a:stCxn id="537" idx="0"/>
            <a:endCxn id="536" idx="2"/>
          </p:cNvCxnSpPr>
          <p:nvPr/>
        </p:nvCxnSpPr>
        <p:spPr>
          <a:xfrm flipH="1" rot="10800000">
            <a:off x="2878500" y="2877250"/>
            <a:ext cx="412800" cy="170400"/>
          </a:xfrm>
          <a:prstGeom prst="bentConnector2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stealth"/>
            <a:tailEnd len="med" w="med" type="stealth"/>
          </a:ln>
        </p:spPr>
      </p:cxnSp>
      <p:sp>
        <p:nvSpPr>
          <p:cNvPr id="540" name="Google Shape;540;p44"/>
          <p:cNvSpPr txBox="1"/>
          <p:nvPr/>
        </p:nvSpPr>
        <p:spPr>
          <a:xfrm>
            <a:off x="4057800" y="2057338"/>
            <a:ext cx="853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μONOS-RIC</a:t>
            </a:r>
            <a:endParaRPr sz="900"/>
          </a:p>
        </p:txBody>
      </p:sp>
      <p:cxnSp>
        <p:nvCxnSpPr>
          <p:cNvPr id="541" name="Google Shape;541;p44"/>
          <p:cNvCxnSpPr>
            <a:stCxn id="510" idx="3"/>
            <a:endCxn id="507" idx="2"/>
          </p:cNvCxnSpPr>
          <p:nvPr/>
        </p:nvCxnSpPr>
        <p:spPr>
          <a:xfrm flipH="1" rot="10800000">
            <a:off x="3590400" y="1769998"/>
            <a:ext cx="1371300" cy="41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542" name="Google Shape;542;p44"/>
          <p:cNvCxnSpPr>
            <a:stCxn id="510" idx="3"/>
          </p:cNvCxnSpPr>
          <p:nvPr/>
        </p:nvCxnSpPr>
        <p:spPr>
          <a:xfrm flipH="1" rot="10800000">
            <a:off x="3590400" y="1788298"/>
            <a:ext cx="331500" cy="393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543" name="Google Shape;543;p44"/>
          <p:cNvSpPr/>
          <p:nvPr/>
        </p:nvSpPr>
        <p:spPr>
          <a:xfrm>
            <a:off x="4705675" y="840300"/>
            <a:ext cx="583800" cy="3402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MLB</a:t>
            </a:r>
            <a:endParaRPr sz="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xApp </a:t>
            </a:r>
            <a:endParaRPr sz="800"/>
          </a:p>
        </p:txBody>
      </p:sp>
      <p:sp>
        <p:nvSpPr>
          <p:cNvPr id="544" name="Google Shape;544;p44"/>
          <p:cNvSpPr/>
          <p:nvPr/>
        </p:nvSpPr>
        <p:spPr>
          <a:xfrm>
            <a:off x="5085550" y="1811175"/>
            <a:ext cx="893700" cy="2154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onos-config </a:t>
            </a:r>
            <a:endParaRPr sz="900">
              <a:solidFill>
                <a:srgbClr val="1155CC"/>
              </a:solidFill>
            </a:endParaRPr>
          </a:p>
        </p:txBody>
      </p:sp>
      <p:sp>
        <p:nvSpPr>
          <p:cNvPr id="545" name="Google Shape;545;p44"/>
          <p:cNvSpPr/>
          <p:nvPr/>
        </p:nvSpPr>
        <p:spPr>
          <a:xfrm>
            <a:off x="5326625" y="2297999"/>
            <a:ext cx="488400" cy="1971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A1t*</a:t>
            </a:r>
            <a:endParaRPr sz="800">
              <a:solidFill>
                <a:srgbClr val="1155CC"/>
              </a:solidFill>
            </a:endParaRPr>
          </a:p>
        </p:txBody>
      </p:sp>
      <p:sp>
        <p:nvSpPr>
          <p:cNvPr id="546" name="Google Shape;546;p44"/>
          <p:cNvSpPr/>
          <p:nvPr/>
        </p:nvSpPr>
        <p:spPr>
          <a:xfrm>
            <a:off x="5105800" y="2055788"/>
            <a:ext cx="853200" cy="2154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onos-exporter </a:t>
            </a:r>
            <a:endParaRPr sz="900">
              <a:solidFill>
                <a:srgbClr val="1155CC"/>
              </a:solidFill>
            </a:endParaRPr>
          </a:p>
        </p:txBody>
      </p:sp>
      <p:sp>
        <p:nvSpPr>
          <p:cNvPr id="547" name="Google Shape;547;p44"/>
          <p:cNvSpPr/>
          <p:nvPr/>
        </p:nvSpPr>
        <p:spPr>
          <a:xfrm>
            <a:off x="4626425" y="4445225"/>
            <a:ext cx="488400" cy="2925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93C47D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RRM library</a:t>
            </a:r>
            <a:endParaRPr sz="800"/>
          </a:p>
        </p:txBody>
      </p:sp>
      <p:cxnSp>
        <p:nvCxnSpPr>
          <p:cNvPr id="548" name="Google Shape;548;p44"/>
          <p:cNvCxnSpPr>
            <a:stCxn id="547" idx="0"/>
            <a:endCxn id="515" idx="1"/>
          </p:cNvCxnSpPr>
          <p:nvPr/>
        </p:nvCxnSpPr>
        <p:spPr>
          <a:xfrm rot="-5400000">
            <a:off x="4804625" y="4240625"/>
            <a:ext cx="270600" cy="138600"/>
          </a:xfrm>
          <a:prstGeom prst="bentConnector2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stealth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45"/>
          <p:cNvSpPr/>
          <p:nvPr/>
        </p:nvSpPr>
        <p:spPr>
          <a:xfrm>
            <a:off x="3069250" y="2651125"/>
            <a:ext cx="983100" cy="22035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p45"/>
          <p:cNvSpPr/>
          <p:nvPr/>
        </p:nvSpPr>
        <p:spPr>
          <a:xfrm rot="-5400000">
            <a:off x="3570475" y="3275425"/>
            <a:ext cx="2223000" cy="9549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45"/>
          <p:cNvSpPr txBox="1"/>
          <p:nvPr>
            <p:ph type="title"/>
          </p:nvPr>
        </p:nvSpPr>
        <p:spPr>
          <a:xfrm>
            <a:off x="457200" y="105210"/>
            <a:ext cx="7675200" cy="532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SD-RAN Project</a:t>
            </a:r>
            <a:endParaRPr/>
          </a:p>
        </p:txBody>
      </p:sp>
      <p:pic>
        <p:nvPicPr>
          <p:cNvPr id="556" name="Google Shape;556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4800" y="674160"/>
            <a:ext cx="7155458" cy="42009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1" name="Google Shape;561;p46"/>
          <p:cNvGrpSpPr/>
          <p:nvPr/>
        </p:nvGrpSpPr>
        <p:grpSpPr>
          <a:xfrm>
            <a:off x="897868" y="731250"/>
            <a:ext cx="1315513" cy="737250"/>
            <a:chOff x="4677875" y="970675"/>
            <a:chExt cx="1447050" cy="737250"/>
          </a:xfrm>
        </p:grpSpPr>
        <p:sp>
          <p:nvSpPr>
            <p:cNvPr id="562" name="Google Shape;562;p46"/>
            <p:cNvSpPr/>
            <p:nvPr/>
          </p:nvSpPr>
          <p:spPr>
            <a:xfrm>
              <a:off x="4677875" y="1367725"/>
              <a:ext cx="710100" cy="340200"/>
            </a:xfrm>
            <a:prstGeom prst="roundRect">
              <a:avLst>
                <a:gd fmla="val 16667" name="adj"/>
              </a:avLst>
            </a:prstGeom>
            <a:solidFill>
              <a:srgbClr val="D9EAD3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rgbClr val="000000"/>
                  </a:solidFill>
                </a:rPr>
                <a:t>F</a:t>
              </a:r>
              <a:r>
                <a:rPr lang="en" sz="700"/>
                <a:t>B</a:t>
              </a:r>
              <a:r>
                <a:rPr lang="en" sz="700">
                  <a:solidFill>
                    <a:srgbClr val="000000"/>
                  </a:solidFill>
                </a:rPr>
                <a:t>- </a:t>
              </a:r>
              <a:r>
                <a:rPr lang="en" sz="700"/>
                <a:t>KPImon</a:t>
              </a:r>
              <a:endParaRPr sz="700">
                <a:solidFill>
                  <a:srgbClr val="000000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rgbClr val="000000"/>
                  </a:solidFill>
                </a:rPr>
                <a:t>xApp </a:t>
              </a:r>
              <a:endParaRPr sz="700"/>
            </a:p>
          </p:txBody>
        </p:sp>
        <p:sp>
          <p:nvSpPr>
            <p:cNvPr id="563" name="Google Shape;563;p46"/>
            <p:cNvSpPr/>
            <p:nvPr/>
          </p:nvSpPr>
          <p:spPr>
            <a:xfrm>
              <a:off x="5412125" y="1394600"/>
              <a:ext cx="712800" cy="197100"/>
            </a:xfrm>
            <a:prstGeom prst="roundRect">
              <a:avLst>
                <a:gd fmla="val 16667" name="adj"/>
              </a:avLst>
            </a:prstGeom>
            <a:solidFill>
              <a:srgbClr val="D9EAD3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chemeClr val="dk1"/>
                  </a:solidFill>
                </a:rPr>
                <a:t>FB-SON </a:t>
              </a:r>
              <a:endParaRPr sz="800"/>
            </a:p>
          </p:txBody>
        </p:sp>
        <p:cxnSp>
          <p:nvCxnSpPr>
            <p:cNvPr id="564" name="Google Shape;564;p46"/>
            <p:cNvCxnSpPr>
              <a:stCxn id="563" idx="0"/>
            </p:cNvCxnSpPr>
            <p:nvPr/>
          </p:nvCxnSpPr>
          <p:spPr>
            <a:xfrm rot="10800000">
              <a:off x="5556725" y="1234100"/>
              <a:ext cx="211800" cy="160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565" name="Google Shape;565;p46"/>
            <p:cNvSpPr txBox="1"/>
            <p:nvPr/>
          </p:nvSpPr>
          <p:spPr>
            <a:xfrm>
              <a:off x="4952325" y="985975"/>
              <a:ext cx="7101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/>
                <a:t>eSON srv</a:t>
              </a:r>
              <a:endParaRPr sz="800"/>
            </a:p>
          </p:txBody>
        </p:sp>
        <p:sp>
          <p:nvSpPr>
            <p:cNvPr id="566" name="Google Shape;566;p46"/>
            <p:cNvSpPr/>
            <p:nvPr/>
          </p:nvSpPr>
          <p:spPr>
            <a:xfrm>
              <a:off x="5662428" y="970675"/>
              <a:ext cx="416700" cy="2925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chemeClr val="dk1"/>
                  </a:solidFill>
                </a:rPr>
                <a:t>testsrv </a:t>
              </a:r>
              <a:endParaRPr sz="800"/>
            </a:p>
          </p:txBody>
        </p:sp>
        <p:cxnSp>
          <p:nvCxnSpPr>
            <p:cNvPr id="567" name="Google Shape;567;p46"/>
            <p:cNvCxnSpPr>
              <a:stCxn id="563" idx="0"/>
              <a:endCxn id="566" idx="2"/>
            </p:cNvCxnSpPr>
            <p:nvPr/>
          </p:nvCxnSpPr>
          <p:spPr>
            <a:xfrm flipH="1" rot="10800000">
              <a:off x="5768525" y="1263200"/>
              <a:ext cx="102300" cy="1314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568" name="Google Shape;568;p46"/>
            <p:cNvSpPr/>
            <p:nvPr/>
          </p:nvSpPr>
          <p:spPr>
            <a:xfrm>
              <a:off x="4952330" y="970675"/>
              <a:ext cx="642300" cy="292500"/>
            </a:xfrm>
            <a:prstGeom prst="frame">
              <a:avLst>
                <a:gd fmla="val 12500" name="adj1"/>
              </a:avLst>
            </a:prstGeom>
            <a:solidFill>
              <a:srgbClr val="CC4125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0000"/>
                </a:solidFill>
              </a:endParaRPr>
            </a:p>
          </p:txBody>
        </p:sp>
      </p:grpSp>
      <p:sp>
        <p:nvSpPr>
          <p:cNvPr id="569" name="Google Shape;569;p46"/>
          <p:cNvSpPr/>
          <p:nvPr/>
        </p:nvSpPr>
        <p:spPr>
          <a:xfrm>
            <a:off x="2956525" y="1064550"/>
            <a:ext cx="468600" cy="3273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PCI</a:t>
            </a:r>
            <a:endParaRPr sz="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xApp </a:t>
            </a:r>
            <a:endParaRPr sz="800"/>
          </a:p>
        </p:txBody>
      </p:sp>
      <p:sp>
        <p:nvSpPr>
          <p:cNvPr id="570" name="Google Shape;570;p46"/>
          <p:cNvSpPr/>
          <p:nvPr/>
        </p:nvSpPr>
        <p:spPr>
          <a:xfrm>
            <a:off x="711750" y="1413775"/>
            <a:ext cx="2726400" cy="1072500"/>
          </a:xfrm>
          <a:prstGeom prst="roundRect">
            <a:avLst>
              <a:gd fmla="val 16667" name="adj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571" name="Google Shape;571;p46"/>
          <p:cNvSpPr/>
          <p:nvPr/>
        </p:nvSpPr>
        <p:spPr>
          <a:xfrm>
            <a:off x="3006900" y="1599013"/>
            <a:ext cx="893700" cy="2154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onos-config </a:t>
            </a:r>
            <a:endParaRPr sz="900">
              <a:solidFill>
                <a:srgbClr val="1155CC"/>
              </a:solidFill>
            </a:endParaRPr>
          </a:p>
        </p:txBody>
      </p:sp>
      <p:sp>
        <p:nvSpPr>
          <p:cNvPr id="572" name="Google Shape;572;p46"/>
          <p:cNvSpPr/>
          <p:nvPr/>
        </p:nvSpPr>
        <p:spPr>
          <a:xfrm>
            <a:off x="2650575" y="2307600"/>
            <a:ext cx="712800" cy="2265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onos-e2t</a:t>
            </a:r>
            <a:endParaRPr sz="800">
              <a:solidFill>
                <a:srgbClr val="1155CC"/>
              </a:solidFill>
            </a:endParaRPr>
          </a:p>
        </p:txBody>
      </p:sp>
      <p:sp>
        <p:nvSpPr>
          <p:cNvPr id="573" name="Google Shape;573;p46"/>
          <p:cNvSpPr/>
          <p:nvPr/>
        </p:nvSpPr>
        <p:spPr>
          <a:xfrm>
            <a:off x="2285825" y="1075225"/>
            <a:ext cx="633600" cy="2925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KPImon xApp </a:t>
            </a:r>
            <a:r>
              <a:rPr lang="en" sz="800"/>
              <a:t> </a:t>
            </a:r>
            <a:endParaRPr sz="800"/>
          </a:p>
        </p:txBody>
      </p:sp>
      <p:cxnSp>
        <p:nvCxnSpPr>
          <p:cNvPr id="574" name="Google Shape;574;p46"/>
          <p:cNvCxnSpPr>
            <a:stCxn id="575" idx="3"/>
            <a:endCxn id="576" idx="2"/>
          </p:cNvCxnSpPr>
          <p:nvPr/>
        </p:nvCxnSpPr>
        <p:spPr>
          <a:xfrm flipH="1" rot="10800000">
            <a:off x="1483644" y="1574325"/>
            <a:ext cx="1362600" cy="327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577" name="Google Shape;577;p46"/>
          <p:cNvCxnSpPr>
            <a:stCxn id="572" idx="0"/>
            <a:endCxn id="573" idx="2"/>
          </p:cNvCxnSpPr>
          <p:nvPr/>
        </p:nvCxnSpPr>
        <p:spPr>
          <a:xfrm rot="10800000">
            <a:off x="2602575" y="1367700"/>
            <a:ext cx="404400" cy="939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578" name="Google Shape;578;p46"/>
          <p:cNvCxnSpPr/>
          <p:nvPr/>
        </p:nvCxnSpPr>
        <p:spPr>
          <a:xfrm>
            <a:off x="2871275" y="2967750"/>
            <a:ext cx="583800" cy="7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79" name="Google Shape;579;p46"/>
          <p:cNvSpPr txBox="1"/>
          <p:nvPr/>
        </p:nvSpPr>
        <p:spPr>
          <a:xfrm>
            <a:off x="1938900" y="2802400"/>
            <a:ext cx="9492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E2AP 1.0.1 over ASN.1/SCTP</a:t>
            </a:r>
            <a:endParaRPr sz="800"/>
          </a:p>
        </p:txBody>
      </p:sp>
      <p:sp>
        <p:nvSpPr>
          <p:cNvPr id="580" name="Google Shape;580;p46"/>
          <p:cNvSpPr/>
          <p:nvPr/>
        </p:nvSpPr>
        <p:spPr>
          <a:xfrm>
            <a:off x="3370875" y="3726225"/>
            <a:ext cx="995700" cy="7371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   ONF</a:t>
            </a:r>
            <a:endParaRPr sz="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SD-CORE(5G)</a:t>
            </a:r>
            <a:endParaRPr sz="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SD-Fabric </a:t>
            </a:r>
            <a:endParaRPr sz="900"/>
          </a:p>
        </p:txBody>
      </p:sp>
      <p:sp>
        <p:nvSpPr>
          <p:cNvPr id="581" name="Google Shape;581;p46"/>
          <p:cNvSpPr/>
          <p:nvPr/>
        </p:nvSpPr>
        <p:spPr>
          <a:xfrm>
            <a:off x="3247975" y="2085836"/>
            <a:ext cx="488400" cy="1971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A1t*</a:t>
            </a:r>
            <a:endParaRPr sz="800">
              <a:solidFill>
                <a:srgbClr val="1155CC"/>
              </a:solidFill>
            </a:endParaRPr>
          </a:p>
        </p:txBody>
      </p:sp>
      <p:cxnSp>
        <p:nvCxnSpPr>
          <p:cNvPr id="582" name="Google Shape;582;p46"/>
          <p:cNvCxnSpPr>
            <a:stCxn id="583" idx="2"/>
            <a:endCxn id="572" idx="0"/>
          </p:cNvCxnSpPr>
          <p:nvPr/>
        </p:nvCxnSpPr>
        <p:spPr>
          <a:xfrm>
            <a:off x="1562400" y="1526650"/>
            <a:ext cx="1444500" cy="780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584" name="Google Shape;584;p46"/>
          <p:cNvSpPr/>
          <p:nvPr/>
        </p:nvSpPr>
        <p:spPr>
          <a:xfrm>
            <a:off x="747775" y="1526700"/>
            <a:ext cx="738600" cy="2628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onos-topo (R-NIB)</a:t>
            </a:r>
            <a:endParaRPr sz="800">
              <a:solidFill>
                <a:srgbClr val="1155CC"/>
              </a:solidFill>
            </a:endParaRPr>
          </a:p>
        </p:txBody>
      </p:sp>
      <p:sp>
        <p:nvSpPr>
          <p:cNvPr id="575" name="Google Shape;575;p46"/>
          <p:cNvSpPr/>
          <p:nvPr/>
        </p:nvSpPr>
        <p:spPr>
          <a:xfrm>
            <a:off x="747744" y="1803075"/>
            <a:ext cx="735900" cy="1971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onos-uenib</a:t>
            </a:r>
            <a:endParaRPr sz="800">
              <a:solidFill>
                <a:srgbClr val="1155CC"/>
              </a:solidFill>
            </a:endParaRPr>
          </a:p>
        </p:txBody>
      </p:sp>
      <p:sp>
        <p:nvSpPr>
          <p:cNvPr id="585" name="Google Shape;585;p46"/>
          <p:cNvSpPr/>
          <p:nvPr/>
        </p:nvSpPr>
        <p:spPr>
          <a:xfrm>
            <a:off x="750409" y="2258550"/>
            <a:ext cx="735900" cy="1971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onos-cli</a:t>
            </a:r>
            <a:endParaRPr sz="800">
              <a:solidFill>
                <a:srgbClr val="1155CC"/>
              </a:solidFill>
            </a:endParaRPr>
          </a:p>
        </p:txBody>
      </p:sp>
      <p:sp>
        <p:nvSpPr>
          <p:cNvPr id="586" name="Google Shape;586;p46"/>
          <p:cNvSpPr/>
          <p:nvPr/>
        </p:nvSpPr>
        <p:spPr>
          <a:xfrm>
            <a:off x="747750" y="2030813"/>
            <a:ext cx="735900" cy="1971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atomix</a:t>
            </a:r>
            <a:endParaRPr sz="800">
              <a:solidFill>
                <a:srgbClr val="1155CC"/>
              </a:solidFill>
            </a:endParaRPr>
          </a:p>
        </p:txBody>
      </p:sp>
      <p:sp>
        <p:nvSpPr>
          <p:cNvPr id="576" name="Google Shape;576;p46"/>
          <p:cNvSpPr/>
          <p:nvPr/>
        </p:nvSpPr>
        <p:spPr>
          <a:xfrm>
            <a:off x="2285825" y="1346050"/>
            <a:ext cx="1120800" cy="228300"/>
          </a:xfrm>
          <a:prstGeom prst="roundRect">
            <a:avLst>
              <a:gd fmla="val 16667" name="adj"/>
            </a:avLst>
          </a:prstGeom>
          <a:solidFill>
            <a:srgbClr val="D9D2E9"/>
          </a:solidFill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go-SDK </a:t>
            </a:r>
            <a:endParaRPr sz="800"/>
          </a:p>
        </p:txBody>
      </p:sp>
      <p:sp>
        <p:nvSpPr>
          <p:cNvPr id="587" name="Google Shape;587;p46"/>
          <p:cNvSpPr/>
          <p:nvPr/>
        </p:nvSpPr>
        <p:spPr>
          <a:xfrm>
            <a:off x="1649850" y="2241475"/>
            <a:ext cx="830400" cy="1971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onos-e2-sm</a:t>
            </a:r>
            <a:endParaRPr sz="800">
              <a:solidFill>
                <a:srgbClr val="1155CC"/>
              </a:solidFill>
            </a:endParaRPr>
          </a:p>
        </p:txBody>
      </p:sp>
      <p:sp>
        <p:nvSpPr>
          <p:cNvPr id="588" name="Google Shape;588;p46"/>
          <p:cNvSpPr/>
          <p:nvPr/>
        </p:nvSpPr>
        <p:spPr>
          <a:xfrm>
            <a:off x="2515125" y="2318925"/>
            <a:ext cx="104400" cy="672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46"/>
          <p:cNvSpPr txBox="1"/>
          <p:nvPr/>
        </p:nvSpPr>
        <p:spPr>
          <a:xfrm>
            <a:off x="1895950" y="1800200"/>
            <a:ext cx="853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μONOS-RIC</a:t>
            </a:r>
            <a:endParaRPr sz="900"/>
          </a:p>
        </p:txBody>
      </p:sp>
      <p:sp>
        <p:nvSpPr>
          <p:cNvPr id="590" name="Google Shape;590;p46"/>
          <p:cNvSpPr/>
          <p:nvPr/>
        </p:nvSpPr>
        <p:spPr>
          <a:xfrm>
            <a:off x="1779975" y="4102025"/>
            <a:ext cx="410700" cy="3429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dk1"/>
                </a:solidFill>
              </a:rPr>
              <a:t>RU</a:t>
            </a:r>
            <a:endParaRPr sz="1200"/>
          </a:p>
        </p:txBody>
      </p:sp>
      <p:sp>
        <p:nvSpPr>
          <p:cNvPr id="591" name="Google Shape;591;p46"/>
          <p:cNvSpPr/>
          <p:nvPr/>
        </p:nvSpPr>
        <p:spPr>
          <a:xfrm>
            <a:off x="1117750" y="4160225"/>
            <a:ext cx="153300" cy="262800"/>
          </a:xfrm>
          <a:prstGeom prst="roundRect">
            <a:avLst>
              <a:gd fmla="val 16667" name="adj"/>
            </a:avLst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92" name="Google Shape;592;p46"/>
          <p:cNvGrpSpPr/>
          <p:nvPr/>
        </p:nvGrpSpPr>
        <p:grpSpPr>
          <a:xfrm rot="-335008">
            <a:off x="1101978" y="3976642"/>
            <a:ext cx="643232" cy="746071"/>
            <a:chOff x="1126300" y="2481467"/>
            <a:chExt cx="643204" cy="746038"/>
          </a:xfrm>
        </p:grpSpPr>
        <p:sp>
          <p:nvSpPr>
            <p:cNvPr id="593" name="Google Shape;593;p46"/>
            <p:cNvSpPr/>
            <p:nvPr/>
          </p:nvSpPr>
          <p:spPr>
            <a:xfrm rot="369186">
              <a:off x="1161515" y="2498110"/>
              <a:ext cx="324670" cy="675580"/>
            </a:xfrm>
            <a:prstGeom prst="arc">
              <a:avLst>
                <a:gd fmla="val 20905781" name="adj1"/>
                <a:gd fmla="val 680818" name="adj2"/>
              </a:avLst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46"/>
            <p:cNvSpPr/>
            <p:nvPr/>
          </p:nvSpPr>
          <p:spPr>
            <a:xfrm rot="367791">
              <a:off x="1265002" y="2495427"/>
              <a:ext cx="297803" cy="675580"/>
            </a:xfrm>
            <a:prstGeom prst="arc">
              <a:avLst>
                <a:gd fmla="val 19242160" name="adj1"/>
                <a:gd fmla="val 1301374" name="adj2"/>
              </a:avLst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46"/>
            <p:cNvSpPr/>
            <p:nvPr/>
          </p:nvSpPr>
          <p:spPr>
            <a:xfrm rot="367791">
              <a:off x="1345077" y="2496614"/>
              <a:ext cx="297803" cy="675580"/>
            </a:xfrm>
            <a:prstGeom prst="arc">
              <a:avLst>
                <a:gd fmla="val 18277017" name="adj1"/>
                <a:gd fmla="val 2359010" name="adj2"/>
              </a:avLst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46"/>
            <p:cNvSpPr/>
            <p:nvPr/>
          </p:nvSpPr>
          <p:spPr>
            <a:xfrm rot="367791">
              <a:off x="1436402" y="2537964"/>
              <a:ext cx="297803" cy="675580"/>
            </a:xfrm>
            <a:prstGeom prst="arc">
              <a:avLst>
                <a:gd fmla="val 17312799" name="adj1"/>
                <a:gd fmla="val 3148384" name="adj2"/>
              </a:avLst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7" name="Google Shape;597;p46"/>
          <p:cNvSpPr txBox="1"/>
          <p:nvPr/>
        </p:nvSpPr>
        <p:spPr>
          <a:xfrm>
            <a:off x="619325" y="4160225"/>
            <a:ext cx="569100" cy="2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5G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phone</a:t>
            </a:r>
            <a:endParaRPr sz="800"/>
          </a:p>
        </p:txBody>
      </p:sp>
      <p:sp>
        <p:nvSpPr>
          <p:cNvPr id="598" name="Google Shape;598;p46"/>
          <p:cNvSpPr/>
          <p:nvPr/>
        </p:nvSpPr>
        <p:spPr>
          <a:xfrm>
            <a:off x="2733825" y="3771125"/>
            <a:ext cx="569100" cy="3333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E2 Agent</a:t>
            </a:r>
            <a:endParaRPr sz="900"/>
          </a:p>
        </p:txBody>
      </p:sp>
      <p:sp>
        <p:nvSpPr>
          <p:cNvPr id="599" name="Google Shape;599;p46"/>
          <p:cNvSpPr txBox="1"/>
          <p:nvPr/>
        </p:nvSpPr>
        <p:spPr>
          <a:xfrm>
            <a:off x="1856826" y="3674800"/>
            <a:ext cx="9492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1"/>
                </a:solidFill>
              </a:rPr>
              <a:t>KPM 2.0.3 SM</a:t>
            </a:r>
            <a:endParaRPr sz="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1"/>
                </a:solidFill>
              </a:rPr>
              <a:t>RC-PRE 2.0 SM</a:t>
            </a:r>
            <a:endParaRPr sz="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600" name="Google Shape;600;p46"/>
          <p:cNvSpPr/>
          <p:nvPr/>
        </p:nvSpPr>
        <p:spPr>
          <a:xfrm>
            <a:off x="2255175" y="4102600"/>
            <a:ext cx="410700" cy="3429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dk1"/>
                </a:solidFill>
              </a:rPr>
              <a:t>DU</a:t>
            </a:r>
            <a:endParaRPr sz="1200"/>
          </a:p>
        </p:txBody>
      </p:sp>
      <p:sp>
        <p:nvSpPr>
          <p:cNvPr id="601" name="Google Shape;601;p46"/>
          <p:cNvSpPr/>
          <p:nvPr/>
        </p:nvSpPr>
        <p:spPr>
          <a:xfrm>
            <a:off x="2721575" y="4102025"/>
            <a:ext cx="583800" cy="3429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dk1"/>
                </a:solidFill>
              </a:rPr>
              <a:t>CU</a:t>
            </a:r>
            <a:endParaRPr sz="1200"/>
          </a:p>
        </p:txBody>
      </p:sp>
      <p:cxnSp>
        <p:nvCxnSpPr>
          <p:cNvPr id="602" name="Google Shape;602;p46"/>
          <p:cNvCxnSpPr>
            <a:stCxn id="598" idx="0"/>
            <a:endCxn id="572" idx="2"/>
          </p:cNvCxnSpPr>
          <p:nvPr/>
        </p:nvCxnSpPr>
        <p:spPr>
          <a:xfrm rot="10800000">
            <a:off x="3006975" y="2534225"/>
            <a:ext cx="11400" cy="1236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583" name="Google Shape;583;p46"/>
          <p:cNvSpPr/>
          <p:nvPr/>
        </p:nvSpPr>
        <p:spPr>
          <a:xfrm>
            <a:off x="882450" y="1361650"/>
            <a:ext cx="1359900" cy="165000"/>
          </a:xfrm>
          <a:prstGeom prst="roundRect">
            <a:avLst>
              <a:gd fmla="val 16667" name="adj"/>
            </a:avLst>
          </a:prstGeom>
          <a:solidFill>
            <a:srgbClr val="D9D2E9"/>
          </a:solidFill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py-SDK </a:t>
            </a:r>
            <a:endParaRPr sz="800"/>
          </a:p>
        </p:txBody>
      </p:sp>
      <p:cxnSp>
        <p:nvCxnSpPr>
          <p:cNvPr id="603" name="Google Shape;603;p46"/>
          <p:cNvCxnSpPr>
            <a:stCxn id="575" idx="3"/>
            <a:endCxn id="583" idx="2"/>
          </p:cNvCxnSpPr>
          <p:nvPr/>
        </p:nvCxnSpPr>
        <p:spPr>
          <a:xfrm flipH="1" rot="10800000">
            <a:off x="1483644" y="1526625"/>
            <a:ext cx="78900" cy="375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604" name="Google Shape;604;p46"/>
          <p:cNvCxnSpPr>
            <a:stCxn id="584" idx="3"/>
            <a:endCxn id="583" idx="2"/>
          </p:cNvCxnSpPr>
          <p:nvPr/>
        </p:nvCxnSpPr>
        <p:spPr>
          <a:xfrm flipH="1" rot="10800000">
            <a:off x="1486375" y="1526700"/>
            <a:ext cx="75900" cy="13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605" name="Google Shape;605;p46"/>
          <p:cNvCxnSpPr>
            <a:stCxn id="584" idx="3"/>
            <a:endCxn id="576" idx="2"/>
          </p:cNvCxnSpPr>
          <p:nvPr/>
        </p:nvCxnSpPr>
        <p:spPr>
          <a:xfrm flipH="1" rot="10800000">
            <a:off x="1486375" y="1574400"/>
            <a:ext cx="1359900" cy="83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606" name="Google Shape;606;p46"/>
          <p:cNvCxnSpPr>
            <a:stCxn id="584" idx="3"/>
            <a:endCxn id="572" idx="0"/>
          </p:cNvCxnSpPr>
          <p:nvPr/>
        </p:nvCxnSpPr>
        <p:spPr>
          <a:xfrm>
            <a:off x="1486375" y="1658100"/>
            <a:ext cx="1520700" cy="64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607" name="Google Shape;607;p46"/>
          <p:cNvSpPr/>
          <p:nvPr/>
        </p:nvSpPr>
        <p:spPr>
          <a:xfrm>
            <a:off x="746700" y="2485150"/>
            <a:ext cx="853200" cy="1971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onos-operator</a:t>
            </a:r>
            <a:endParaRPr sz="800">
              <a:solidFill>
                <a:srgbClr val="1155CC"/>
              </a:solidFill>
            </a:endParaRPr>
          </a:p>
        </p:txBody>
      </p:sp>
      <p:sp>
        <p:nvSpPr>
          <p:cNvPr id="608" name="Google Shape;608;p46"/>
          <p:cNvSpPr/>
          <p:nvPr/>
        </p:nvSpPr>
        <p:spPr>
          <a:xfrm>
            <a:off x="609600" y="2813850"/>
            <a:ext cx="441300" cy="210000"/>
          </a:xfrm>
          <a:prstGeom prst="snip1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k8s</a:t>
            </a:r>
            <a:endParaRPr sz="800"/>
          </a:p>
        </p:txBody>
      </p:sp>
      <p:sp>
        <p:nvSpPr>
          <p:cNvPr id="609" name="Google Shape;609;p46"/>
          <p:cNvSpPr/>
          <p:nvPr/>
        </p:nvSpPr>
        <p:spPr>
          <a:xfrm>
            <a:off x="609600" y="3044750"/>
            <a:ext cx="441300" cy="210000"/>
          </a:xfrm>
          <a:prstGeom prst="snip1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Helm</a:t>
            </a:r>
            <a:endParaRPr sz="800"/>
          </a:p>
        </p:txBody>
      </p:sp>
      <p:cxnSp>
        <p:nvCxnSpPr>
          <p:cNvPr id="610" name="Google Shape;610;p46"/>
          <p:cNvCxnSpPr>
            <a:stCxn id="608" idx="0"/>
            <a:endCxn id="607" idx="2"/>
          </p:cNvCxnSpPr>
          <p:nvPr/>
        </p:nvCxnSpPr>
        <p:spPr>
          <a:xfrm flipH="1" rot="10800000">
            <a:off x="1050900" y="2682150"/>
            <a:ext cx="122400" cy="236700"/>
          </a:xfrm>
          <a:prstGeom prst="bentConnector2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stealth"/>
            <a:tailEnd len="med" w="med" type="stealth"/>
          </a:ln>
        </p:spPr>
      </p:cxnSp>
      <p:sp>
        <p:nvSpPr>
          <p:cNvPr id="611" name="Google Shape;611;p46"/>
          <p:cNvSpPr/>
          <p:nvPr/>
        </p:nvSpPr>
        <p:spPr>
          <a:xfrm>
            <a:off x="3027150" y="1843625"/>
            <a:ext cx="853200" cy="2154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55CC"/>
                </a:solidFill>
              </a:rPr>
              <a:t>onos-exporter </a:t>
            </a:r>
            <a:endParaRPr sz="900">
              <a:solidFill>
                <a:srgbClr val="1155CC"/>
              </a:solidFill>
            </a:endParaRPr>
          </a:p>
        </p:txBody>
      </p:sp>
      <p:sp>
        <p:nvSpPr>
          <p:cNvPr id="612" name="Google Shape;612;p46"/>
          <p:cNvSpPr txBox="1"/>
          <p:nvPr/>
        </p:nvSpPr>
        <p:spPr>
          <a:xfrm>
            <a:off x="734400" y="9160"/>
            <a:ext cx="7675200" cy="532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1849A2"/>
                </a:solidFill>
                <a:latin typeface="Calibri"/>
                <a:ea typeface="Calibri"/>
                <a:cs typeface="Calibri"/>
                <a:sym typeface="Calibri"/>
              </a:rPr>
              <a:t>SD-RAN Commercial 5G RU/DU/CU Integration</a:t>
            </a:r>
            <a:endParaRPr sz="3000">
              <a:solidFill>
                <a:srgbClr val="1849A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3" name="Google Shape;613;p46"/>
          <p:cNvSpPr txBox="1"/>
          <p:nvPr/>
        </p:nvSpPr>
        <p:spPr>
          <a:xfrm>
            <a:off x="1562275" y="4579650"/>
            <a:ext cx="229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Foxconn, Intel, Radisys</a:t>
            </a:r>
            <a:endParaRPr/>
          </a:p>
        </p:txBody>
      </p:sp>
      <p:cxnSp>
        <p:nvCxnSpPr>
          <p:cNvPr id="614" name="Google Shape;614;p46"/>
          <p:cNvCxnSpPr/>
          <p:nvPr/>
        </p:nvCxnSpPr>
        <p:spPr>
          <a:xfrm>
            <a:off x="4527650" y="623825"/>
            <a:ext cx="21300" cy="42333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5" name="Google Shape;615;p46"/>
          <p:cNvSpPr txBox="1"/>
          <p:nvPr/>
        </p:nvSpPr>
        <p:spPr>
          <a:xfrm>
            <a:off x="4617325" y="623825"/>
            <a:ext cx="4358100" cy="43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7DAF"/>
                </a:solidFill>
                <a:latin typeface="Open Sans"/>
                <a:ea typeface="Open Sans"/>
                <a:cs typeface="Open Sans"/>
                <a:sym typeface="Open Sans"/>
              </a:rPr>
              <a:t>Integration Labs</a:t>
            </a:r>
            <a:endParaRPr>
              <a:solidFill>
                <a:srgbClr val="007DA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7DAF"/>
              </a:buClr>
              <a:buSzPts val="1400"/>
              <a:buFont typeface="Open Sans"/>
              <a:buChar char="•"/>
            </a:pPr>
            <a:r>
              <a:rPr lang="en">
                <a:solidFill>
                  <a:srgbClr val="007DAF"/>
                </a:solidFill>
                <a:latin typeface="Open Sans"/>
                <a:ea typeface="Open Sans"/>
                <a:cs typeface="Open Sans"/>
                <a:sym typeface="Open Sans"/>
              </a:rPr>
              <a:t>ONF, Menlo Park</a:t>
            </a:r>
            <a:endParaRPr>
              <a:solidFill>
                <a:srgbClr val="007DA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DAF"/>
              </a:buClr>
              <a:buSzPts val="1400"/>
              <a:buFont typeface="Open Sans"/>
              <a:buChar char="–"/>
            </a:pPr>
            <a:r>
              <a:rPr lang="en" sz="1100">
                <a:solidFill>
                  <a:srgbClr val="57565A"/>
                </a:solidFill>
                <a:latin typeface="Open Sans"/>
                <a:ea typeface="Open Sans"/>
                <a:cs typeface="Open Sans"/>
                <a:sym typeface="Open Sans"/>
              </a:rPr>
              <a:t>Radisys containerized CU, DU and UEsim + ONF RIC + ONF test-xApps</a:t>
            </a:r>
            <a:r>
              <a:rPr lang="en" sz="1100">
                <a:solidFill>
                  <a:srgbClr val="57565A"/>
                </a:solidFill>
                <a:latin typeface="Open Sans"/>
                <a:ea typeface="Open Sans"/>
                <a:cs typeface="Open Sans"/>
                <a:sym typeface="Open Sans"/>
              </a:rPr>
              <a:t> + ONF 5G SD-Core</a:t>
            </a:r>
            <a:endParaRPr sz="1100">
              <a:solidFill>
                <a:srgbClr val="57565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7DAF"/>
              </a:buClr>
              <a:buSzPts val="1400"/>
              <a:buFont typeface="Open Sans"/>
              <a:buChar char="•"/>
            </a:pPr>
            <a:r>
              <a:rPr lang="en">
                <a:solidFill>
                  <a:srgbClr val="007DAF"/>
                </a:solidFill>
                <a:latin typeface="Open Sans"/>
                <a:ea typeface="Open Sans"/>
                <a:cs typeface="Open Sans"/>
                <a:sym typeface="Open Sans"/>
              </a:rPr>
              <a:t>Radisys, Bangalore</a:t>
            </a:r>
            <a:endParaRPr>
              <a:solidFill>
                <a:srgbClr val="007DA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DB3C7"/>
              </a:buClr>
              <a:buSzPts val="1100"/>
              <a:buFont typeface="Open Sans"/>
              <a:buChar char="–"/>
            </a:pPr>
            <a:r>
              <a:rPr lang="en" sz="1100">
                <a:solidFill>
                  <a:srgbClr val="57565A"/>
                </a:solidFill>
                <a:latin typeface="Open Sans"/>
                <a:ea typeface="Open Sans"/>
                <a:cs typeface="Open Sans"/>
                <a:sym typeface="Open Sans"/>
              </a:rPr>
              <a:t>Radisys containerized CU, DU and UEsim + ONF RIC + ONF test-xApps + Radisys 5G core</a:t>
            </a:r>
            <a:endParaRPr sz="1100">
              <a:solidFill>
                <a:srgbClr val="57565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7DAF"/>
              </a:buClr>
              <a:buSzPts val="1400"/>
              <a:buFont typeface="Open Sans"/>
              <a:buChar char="•"/>
            </a:pPr>
            <a:r>
              <a:rPr lang="en">
                <a:solidFill>
                  <a:srgbClr val="007DAF"/>
                </a:solidFill>
                <a:latin typeface="Open Sans"/>
                <a:ea typeface="Open Sans"/>
                <a:cs typeface="Open Sans"/>
                <a:sym typeface="Open Sans"/>
              </a:rPr>
              <a:t>Facebook, Menlo Park</a:t>
            </a:r>
            <a:endParaRPr>
              <a:solidFill>
                <a:srgbClr val="007DA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DAF"/>
              </a:buClr>
              <a:buSzPts val="1400"/>
              <a:buFont typeface="Open Sans"/>
              <a:buChar char="–"/>
            </a:pPr>
            <a:r>
              <a:rPr lang="en" sz="1100">
                <a:solidFill>
                  <a:srgbClr val="57565A"/>
                </a:solidFill>
                <a:latin typeface="Open Sans"/>
                <a:ea typeface="Open Sans"/>
                <a:cs typeface="Open Sans"/>
                <a:sym typeface="Open Sans"/>
              </a:rPr>
              <a:t>Foxconn indoor RUs, Radisys/Intel DU server (1st gen) + ONF RIC + FB xApps + AirHop’s eSON server + ONF/Radisys 5G core</a:t>
            </a:r>
            <a:endParaRPr>
              <a:solidFill>
                <a:srgbClr val="007DA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7DAF"/>
              </a:buClr>
              <a:buSzPts val="1400"/>
              <a:buFont typeface="Open Sans"/>
              <a:buChar char="•"/>
            </a:pPr>
            <a:r>
              <a:rPr lang="en">
                <a:solidFill>
                  <a:srgbClr val="007DAF"/>
                </a:solidFill>
                <a:latin typeface="Open Sans"/>
                <a:ea typeface="Open Sans"/>
                <a:cs typeface="Open Sans"/>
                <a:sym typeface="Open Sans"/>
              </a:rPr>
              <a:t>Deutsche Telekom, Berlin</a:t>
            </a:r>
            <a:endParaRPr>
              <a:solidFill>
                <a:srgbClr val="007DA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DAF"/>
              </a:buClr>
              <a:buSzPts val="1400"/>
              <a:buFont typeface="Open Sans"/>
              <a:buChar char="–"/>
            </a:pPr>
            <a:r>
              <a:rPr lang="en" sz="1100">
                <a:solidFill>
                  <a:srgbClr val="57565A"/>
                </a:solidFill>
                <a:latin typeface="Open Sans"/>
                <a:ea typeface="Open Sans"/>
                <a:cs typeface="Open Sans"/>
                <a:sym typeface="Open Sans"/>
              </a:rPr>
              <a:t>Foxconn outdoor RUs, Radisys/Intel DU server (2nd gen) + ONF RIC + ONF &amp; FB xApps + AirHop’s eSON server + ONF Aether (4G &amp; 5G SD-Core + SD-Fabric - P4-UPF &amp; Intel BESS-UPF)</a:t>
            </a:r>
            <a:endParaRPr sz="1100">
              <a:solidFill>
                <a:srgbClr val="57565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57565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47"/>
          <p:cNvSpPr/>
          <p:nvPr/>
        </p:nvSpPr>
        <p:spPr>
          <a:xfrm>
            <a:off x="2061525" y="2187250"/>
            <a:ext cx="4064700" cy="3846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p47"/>
          <p:cNvSpPr/>
          <p:nvPr/>
        </p:nvSpPr>
        <p:spPr>
          <a:xfrm rot="-5400000">
            <a:off x="2439600" y="3256050"/>
            <a:ext cx="2223000" cy="9549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47"/>
          <p:cNvSpPr txBox="1"/>
          <p:nvPr>
            <p:ph type="title"/>
          </p:nvPr>
        </p:nvSpPr>
        <p:spPr>
          <a:xfrm>
            <a:off x="457200" y="105210"/>
            <a:ext cx="7675200" cy="532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SD-RAN Project</a:t>
            </a:r>
            <a:endParaRPr/>
          </a:p>
        </p:txBody>
      </p:sp>
      <p:pic>
        <p:nvPicPr>
          <p:cNvPr id="623" name="Google Shape;623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4800" y="597960"/>
            <a:ext cx="7155458" cy="42009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6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48"/>
          <p:cNvSpPr txBox="1"/>
          <p:nvPr>
            <p:ph type="title"/>
          </p:nvPr>
        </p:nvSpPr>
        <p:spPr>
          <a:xfrm>
            <a:off x="274375" y="0"/>
            <a:ext cx="8520600" cy="572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SD-RAN Releases</a:t>
            </a:r>
            <a:endParaRPr/>
          </a:p>
        </p:txBody>
      </p:sp>
      <p:sp>
        <p:nvSpPr>
          <p:cNvPr id="629" name="Google Shape;629;p48"/>
          <p:cNvSpPr txBox="1"/>
          <p:nvPr/>
        </p:nvSpPr>
        <p:spPr>
          <a:xfrm>
            <a:off x="446475" y="543200"/>
            <a:ext cx="8529000" cy="34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DAF"/>
              </a:buClr>
              <a:buSzPts val="1400"/>
              <a:buFont typeface="Open Sans"/>
              <a:buChar char="•"/>
            </a:pPr>
            <a:r>
              <a:rPr lang="en">
                <a:solidFill>
                  <a:srgbClr val="007DAF"/>
                </a:solidFill>
                <a:latin typeface="Open Sans"/>
                <a:ea typeface="Open Sans"/>
                <a:cs typeface="Open Sans"/>
                <a:sym typeface="Open Sans"/>
              </a:rPr>
              <a:t>SD-RAN v1.0 Released December, 2020</a:t>
            </a:r>
            <a:endParaRPr>
              <a:solidFill>
                <a:srgbClr val="007DA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DAF"/>
              </a:buClr>
              <a:buSzPts val="1400"/>
              <a:buFont typeface="Open Sans"/>
              <a:buChar char="–"/>
            </a:pPr>
            <a:r>
              <a:rPr lang="en" sz="1100">
                <a:solidFill>
                  <a:srgbClr val="57565A"/>
                </a:solidFill>
                <a:latin typeface="Open Sans"/>
                <a:ea typeface="Open Sans"/>
                <a:cs typeface="Open Sans"/>
                <a:sym typeface="Open Sans"/>
              </a:rPr>
              <a:t>Featured first e2e release consistent with O-RAN architecture</a:t>
            </a:r>
            <a:endParaRPr sz="1100">
              <a:solidFill>
                <a:srgbClr val="57565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7565A"/>
              </a:buClr>
              <a:buSzPts val="1100"/>
              <a:buFont typeface="Open Sans"/>
              <a:buChar char="•"/>
            </a:pPr>
            <a:r>
              <a:rPr lang="en" sz="1100">
                <a:solidFill>
                  <a:srgbClr val="57565A"/>
                </a:solidFill>
                <a:latin typeface="Open Sans"/>
                <a:ea typeface="Open Sans"/>
                <a:cs typeface="Open Sans"/>
                <a:sym typeface="Open Sans"/>
              </a:rPr>
              <a:t>RIC &amp; KPM-xApp + RAN-hardware &amp; software (E2 nodes) + Mobile-core</a:t>
            </a:r>
            <a:endParaRPr sz="1100">
              <a:solidFill>
                <a:srgbClr val="57565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7565A"/>
              </a:buClr>
              <a:buSzPts val="1100"/>
              <a:buFont typeface="Open Sans"/>
              <a:buChar char="–"/>
            </a:pPr>
            <a:r>
              <a:rPr lang="en" sz="1100">
                <a:solidFill>
                  <a:srgbClr val="57565A"/>
                </a:solidFill>
                <a:latin typeface="Open Sans"/>
                <a:ea typeface="Open Sans"/>
                <a:cs typeface="Open Sans"/>
                <a:sym typeface="Open Sans"/>
              </a:rPr>
              <a:t>Beginnings of the Go app-SDK</a:t>
            </a:r>
            <a:endParaRPr sz="1100">
              <a:solidFill>
                <a:srgbClr val="57565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7565A"/>
              </a:buClr>
              <a:buSzPts val="1100"/>
              <a:buFont typeface="Open Sans"/>
              <a:buChar char="–"/>
            </a:pPr>
            <a:r>
              <a:rPr lang="en" sz="1100">
                <a:solidFill>
                  <a:srgbClr val="57565A"/>
                </a:solidFill>
                <a:latin typeface="Open Sans"/>
                <a:ea typeface="Open Sans"/>
                <a:cs typeface="Open Sans"/>
                <a:sym typeface="Open Sans"/>
              </a:rPr>
              <a:t>Introduced sdRan-in-a-Box (RiaB) - completely virtualized e2e dev/test environment</a:t>
            </a:r>
            <a:endParaRPr sz="1100">
              <a:solidFill>
                <a:srgbClr val="57565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7DAF"/>
              </a:buClr>
              <a:buSzPts val="1400"/>
              <a:buFont typeface="Open Sans"/>
              <a:buChar char="•"/>
            </a:pPr>
            <a:r>
              <a:rPr lang="en">
                <a:solidFill>
                  <a:srgbClr val="007DAF"/>
                </a:solidFill>
                <a:latin typeface="Open Sans"/>
                <a:ea typeface="Open Sans"/>
                <a:cs typeface="Open Sans"/>
                <a:sym typeface="Open Sans"/>
              </a:rPr>
              <a:t>SD-RAN v1.1 Released March, 2021</a:t>
            </a:r>
            <a:endParaRPr>
              <a:solidFill>
                <a:srgbClr val="007DA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DAF"/>
              </a:buClr>
              <a:buSzPts val="1400"/>
              <a:buFont typeface="Open Sans"/>
              <a:buChar char="–"/>
            </a:pPr>
            <a:r>
              <a:rPr lang="en" sz="1100">
                <a:solidFill>
                  <a:srgbClr val="57565A"/>
                </a:solidFill>
                <a:latin typeface="Open Sans"/>
                <a:ea typeface="Open Sans"/>
                <a:cs typeface="Open Sans"/>
                <a:sym typeface="Open Sans"/>
              </a:rPr>
              <a:t>Featured successful integration with commercial xApp - AirHop’s eSON server</a:t>
            </a:r>
            <a:endParaRPr sz="1100">
              <a:solidFill>
                <a:srgbClr val="57565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7565A"/>
              </a:buClr>
              <a:buSzPts val="1100"/>
              <a:buFont typeface="Open Sans"/>
              <a:buChar char="–"/>
            </a:pPr>
            <a:r>
              <a:rPr lang="en" sz="1100">
                <a:solidFill>
                  <a:srgbClr val="57565A"/>
                </a:solidFill>
                <a:latin typeface="Open Sans"/>
                <a:ea typeface="Open Sans"/>
                <a:cs typeface="Open Sans"/>
                <a:sym typeface="Open Sans"/>
              </a:rPr>
              <a:t>Introduced Python app-SDK contributed by Facebook</a:t>
            </a:r>
            <a:endParaRPr sz="1100">
              <a:solidFill>
                <a:srgbClr val="57565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7565A"/>
              </a:buClr>
              <a:buSzPts val="1100"/>
              <a:buFont typeface="Open Sans"/>
              <a:buChar char="–"/>
            </a:pPr>
            <a:r>
              <a:rPr lang="en" sz="1100">
                <a:solidFill>
                  <a:srgbClr val="57565A"/>
                </a:solidFill>
                <a:latin typeface="Open Sans"/>
                <a:ea typeface="Open Sans"/>
                <a:cs typeface="Open Sans"/>
                <a:sym typeface="Open Sans"/>
              </a:rPr>
              <a:t>Developed new use-case - PCI conflict resolution via pre-standard Service Model - RC-PRE</a:t>
            </a:r>
            <a:endParaRPr sz="1100">
              <a:solidFill>
                <a:srgbClr val="57565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7565A"/>
              </a:buClr>
              <a:buSzPts val="1100"/>
              <a:buFont typeface="Open Sans"/>
              <a:buChar char="–"/>
            </a:pPr>
            <a:r>
              <a:rPr lang="en" sz="1100">
                <a:solidFill>
                  <a:srgbClr val="57565A"/>
                </a:solidFill>
                <a:latin typeface="Open Sans"/>
                <a:ea typeface="Open Sans"/>
                <a:cs typeface="Open Sans"/>
                <a:sym typeface="Open Sans"/>
              </a:rPr>
              <a:t>Introduced O-RAN compliant RAN simulator (RANSim) with E2AP, SMs etc</a:t>
            </a:r>
            <a:endParaRPr sz="1100">
              <a:solidFill>
                <a:srgbClr val="57565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7DAF"/>
              </a:buClr>
              <a:buSzPts val="1400"/>
              <a:buFont typeface="Open Sans"/>
              <a:buChar char="•"/>
            </a:pPr>
            <a:r>
              <a:rPr lang="en">
                <a:solidFill>
                  <a:srgbClr val="007DAF"/>
                </a:solidFill>
                <a:latin typeface="Open Sans"/>
                <a:ea typeface="Open Sans"/>
                <a:cs typeface="Open Sans"/>
                <a:sym typeface="Open Sans"/>
              </a:rPr>
              <a:t>SD-RAN v1.2 Released July, 2021</a:t>
            </a:r>
            <a:endParaRPr>
              <a:solidFill>
                <a:srgbClr val="007DA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DB3C7"/>
              </a:buClr>
              <a:buSzPts val="1100"/>
              <a:buFont typeface="Open Sans"/>
              <a:buChar char="–"/>
            </a:pPr>
            <a:r>
              <a:rPr lang="en" sz="1100">
                <a:solidFill>
                  <a:srgbClr val="57565A"/>
                </a:solidFill>
                <a:latin typeface="Open Sans"/>
                <a:ea typeface="Open Sans"/>
                <a:cs typeface="Open Sans"/>
                <a:sym typeface="Open Sans"/>
              </a:rPr>
              <a:t>Featured successful integration with commercial 5G-NR RAN software (CU/DU) from Radisys</a:t>
            </a:r>
            <a:endParaRPr sz="1100">
              <a:solidFill>
                <a:srgbClr val="57565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7565A"/>
              </a:buClr>
              <a:buSzPts val="1100"/>
              <a:buFont typeface="Open Sans"/>
              <a:buChar char="–"/>
            </a:pPr>
            <a:r>
              <a:rPr lang="en" sz="1100">
                <a:solidFill>
                  <a:srgbClr val="57565A"/>
                </a:solidFill>
                <a:latin typeface="Open Sans"/>
                <a:ea typeface="Open Sans"/>
                <a:cs typeface="Open Sans"/>
                <a:sym typeface="Open Sans"/>
              </a:rPr>
              <a:t>Introduced new use-case implementation - Mobility Load Balancing</a:t>
            </a:r>
            <a:endParaRPr sz="1100">
              <a:solidFill>
                <a:srgbClr val="57565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7565A"/>
              </a:buClr>
              <a:buSzPts val="1100"/>
              <a:buFont typeface="Open Sans"/>
              <a:buChar char="–"/>
            </a:pPr>
            <a:r>
              <a:rPr lang="en" sz="1100">
                <a:solidFill>
                  <a:srgbClr val="57565A"/>
                </a:solidFill>
                <a:latin typeface="Open Sans"/>
                <a:ea typeface="Open Sans"/>
                <a:cs typeface="Open Sans"/>
                <a:sym typeface="Open Sans"/>
              </a:rPr>
              <a:t>Addition of Radio and User-Element Network-Information-Bases (R-NIB &amp; UE-NIB) to RIC platform</a:t>
            </a:r>
            <a:endParaRPr sz="1100">
              <a:solidFill>
                <a:srgbClr val="57565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7565A"/>
              </a:buClr>
              <a:buSzPts val="1100"/>
              <a:buFont typeface="Open Sans"/>
              <a:buChar char="–"/>
            </a:pPr>
            <a:r>
              <a:rPr lang="en" sz="1100">
                <a:solidFill>
                  <a:srgbClr val="57565A"/>
                </a:solidFill>
                <a:latin typeface="Open Sans"/>
                <a:ea typeface="Open Sans"/>
                <a:cs typeface="Open Sans"/>
                <a:sym typeface="Open Sans"/>
              </a:rPr>
              <a:t>Part of DT-Trial in Berlin</a:t>
            </a:r>
            <a:endParaRPr sz="1100">
              <a:solidFill>
                <a:srgbClr val="57565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7DAF"/>
              </a:buClr>
              <a:buSzPts val="1400"/>
              <a:buFont typeface="Open Sans"/>
              <a:buChar char="•"/>
            </a:pPr>
            <a:r>
              <a:rPr lang="en">
                <a:solidFill>
                  <a:srgbClr val="007DAF"/>
                </a:solidFill>
                <a:latin typeface="Open Sans"/>
                <a:ea typeface="Open Sans"/>
                <a:cs typeface="Open Sans"/>
                <a:sym typeface="Open Sans"/>
              </a:rPr>
              <a:t>SD-RAN v1.3 coming Oct, 2021</a:t>
            </a:r>
            <a:endParaRPr>
              <a:solidFill>
                <a:srgbClr val="007DA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7565A"/>
              </a:buClr>
              <a:buSzPts val="1100"/>
              <a:buFont typeface="Open Sans"/>
              <a:buChar char="–"/>
            </a:pPr>
            <a:r>
              <a:rPr lang="en" sz="1100">
                <a:solidFill>
                  <a:srgbClr val="57565A"/>
                </a:solidFill>
                <a:latin typeface="Open Sans"/>
                <a:ea typeface="Open Sans"/>
                <a:cs typeface="Open Sans"/>
                <a:sym typeface="Open Sans"/>
              </a:rPr>
              <a:t>RAN Slicing (4G) &amp; Mobile Handover - new use cases</a:t>
            </a:r>
            <a:endParaRPr sz="1100">
              <a:solidFill>
                <a:srgbClr val="57565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7565A"/>
              </a:buClr>
              <a:buSzPts val="1100"/>
              <a:buFont typeface="Open Sans"/>
              <a:buChar char="–"/>
            </a:pPr>
            <a:r>
              <a:rPr lang="en" sz="1100">
                <a:solidFill>
                  <a:srgbClr val="57565A"/>
                </a:solidFill>
                <a:latin typeface="Open Sans"/>
                <a:ea typeface="Open Sans"/>
                <a:cs typeface="Open Sans"/>
                <a:sym typeface="Open Sans"/>
              </a:rPr>
              <a:t>RIC e2T clustering for HA and Scale</a:t>
            </a:r>
            <a:endParaRPr sz="1100">
              <a:solidFill>
                <a:srgbClr val="57565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7565A"/>
              </a:buClr>
              <a:buSzPts val="1100"/>
              <a:buFont typeface="Open Sans"/>
              <a:buChar char="–"/>
            </a:pPr>
            <a:r>
              <a:rPr lang="en" sz="1100">
                <a:solidFill>
                  <a:srgbClr val="57565A"/>
                </a:solidFill>
                <a:latin typeface="Open Sans"/>
                <a:ea typeface="Open Sans"/>
                <a:cs typeface="Open Sans"/>
                <a:sym typeface="Open Sans"/>
              </a:rPr>
              <a:t>Upgrade to O-RAN E2AP 2.0</a:t>
            </a:r>
            <a:endParaRPr sz="1100">
              <a:solidFill>
                <a:srgbClr val="57565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57565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57565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9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9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9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9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9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9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>
                                            <p:txEl>
                                              <p:pRg end="15" st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9">
                                            <p:txEl>
                                              <p:pRg end="15" st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>
                                            <p:txEl>
                                              <p:pRg end="16" st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9">
                                            <p:txEl>
                                              <p:pRg end="16" st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>
                                            <p:txEl>
                                              <p:pRg end="17" st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9">
                                            <p:txEl>
                                              <p:pRg end="17" st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>
                                            <p:txEl>
                                              <p:pRg end="18" st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9">
                                            <p:txEl>
                                              <p:pRg end="18" st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>
                                            <p:txEl>
                                              <p:pRg end="19" st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9">
                                            <p:txEl>
                                              <p:pRg end="19" st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>
                                            <p:txEl>
                                              <p:pRg end="20" st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9">
                                            <p:txEl>
                                              <p:pRg end="20" st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49"/>
          <p:cNvSpPr txBox="1"/>
          <p:nvPr>
            <p:ph type="title"/>
          </p:nvPr>
        </p:nvSpPr>
        <p:spPr>
          <a:xfrm>
            <a:off x="157075" y="0"/>
            <a:ext cx="85206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SD-RAN Community</a:t>
            </a:r>
            <a:endParaRPr/>
          </a:p>
        </p:txBody>
      </p:sp>
      <p:sp>
        <p:nvSpPr>
          <p:cNvPr id="635" name="Google Shape;635;p49"/>
          <p:cNvSpPr txBox="1"/>
          <p:nvPr/>
        </p:nvSpPr>
        <p:spPr>
          <a:xfrm>
            <a:off x="446475" y="628500"/>
            <a:ext cx="8529000" cy="43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500"/>
              <a:buFont typeface="Open Sans"/>
              <a:buChar char="•"/>
            </a:pPr>
            <a:r>
              <a:rPr lang="en" sz="1500">
                <a:solidFill>
                  <a:srgbClr val="007DAF"/>
                </a:solidFill>
                <a:latin typeface="Open Sans"/>
                <a:ea typeface="Open Sans"/>
                <a:cs typeface="Open Sans"/>
                <a:sym typeface="Open Sans"/>
              </a:rPr>
              <a:t>Understanding Trailing Open-source Releases</a:t>
            </a:r>
            <a:r>
              <a:rPr lang="en" sz="1500">
                <a:solidFill>
                  <a:srgbClr val="0097A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1100">
              <a:solidFill>
                <a:srgbClr val="0097A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100"/>
              <a:buFont typeface="Open Sans"/>
              <a:buChar char="–"/>
            </a:pPr>
            <a:r>
              <a:rPr lang="en" sz="11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Every time SD-RAN publishes ONF member-only release, the previous member-only release is open-sourced (Apache license)</a:t>
            </a:r>
            <a:endParaRPr sz="11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00"/>
              <a:buFont typeface="Open Sans"/>
              <a:buChar char="–"/>
            </a:pPr>
            <a:r>
              <a:rPr lang="en" sz="11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SD-RAN Project moves from Incubation Phase into the Partner Commercialization Phase</a:t>
            </a:r>
            <a:endParaRPr sz="11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00"/>
              <a:buFont typeface="Open Sans"/>
              <a:buChar char="–"/>
            </a:pPr>
            <a:r>
              <a:rPr lang="en" sz="11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Blog post: </a:t>
            </a:r>
            <a:r>
              <a:rPr lang="en" sz="1100" u="sng">
                <a:solidFill>
                  <a:srgbClr val="0097A7"/>
                </a:solid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https://opennetworking.org/news-and-events/blog/sd-ran-updates-software-licensing-policy-trailing-releases-will-be-released-open-source/</a:t>
            </a:r>
            <a:endParaRPr sz="1200">
              <a:solidFill>
                <a:srgbClr val="007DA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7DAF"/>
              </a:buClr>
              <a:buSzPts val="1500"/>
              <a:buFont typeface="Open Sans"/>
              <a:buChar char="•"/>
            </a:pPr>
            <a:r>
              <a:rPr lang="en" sz="1500">
                <a:solidFill>
                  <a:srgbClr val="007DAF"/>
                </a:solidFill>
                <a:latin typeface="Open Sans"/>
                <a:ea typeface="Open Sans"/>
                <a:cs typeface="Open Sans"/>
                <a:sym typeface="Open Sans"/>
              </a:rPr>
              <a:t>SD-RAN v1.1 Open Source Release (Sept, 2021)</a:t>
            </a:r>
            <a:endParaRPr sz="1500">
              <a:solidFill>
                <a:srgbClr val="007DA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100"/>
              <a:buFont typeface="Open Sans"/>
              <a:buChar char="–"/>
            </a:pPr>
            <a:r>
              <a:rPr lang="en" sz="1100" u="sng">
                <a:solidFill>
                  <a:srgbClr val="0097A7"/>
                </a:solid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https://wiki.opennetworking.org/display/COM/SD-RAN+1.1+Release</a:t>
            </a:r>
            <a:endParaRPr sz="11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00"/>
              <a:buFont typeface="Open Sans"/>
              <a:buChar char="–"/>
            </a:pPr>
            <a:r>
              <a:rPr lang="en" sz="11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Key Takeaways</a:t>
            </a:r>
            <a:endParaRPr sz="11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00"/>
              <a:buFont typeface="Open Sans"/>
              <a:buChar char="•"/>
            </a:pPr>
            <a:r>
              <a:rPr lang="en" sz="11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Some open source repos are read-only</a:t>
            </a:r>
            <a:endParaRPr sz="11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00"/>
              <a:buFont typeface="Open Sans"/>
              <a:buChar char="•"/>
            </a:pPr>
            <a:r>
              <a:rPr lang="en" sz="11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Executable binaries are included</a:t>
            </a:r>
            <a:endParaRPr sz="11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00"/>
              <a:buFont typeface="Open Sans"/>
              <a:buChar char="•"/>
            </a:pPr>
            <a:r>
              <a:rPr lang="en" sz="11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Contributions accepted only on master (not in trailing releases)</a:t>
            </a:r>
            <a:endParaRPr sz="11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7DAF"/>
              </a:buClr>
              <a:buSzPts val="1300"/>
              <a:buFont typeface="Open Sans"/>
              <a:buChar char="•"/>
            </a:pPr>
            <a:r>
              <a:rPr lang="en" sz="1500">
                <a:solidFill>
                  <a:srgbClr val="007DAF"/>
                </a:solidFill>
                <a:latin typeface="Open Sans"/>
                <a:ea typeface="Open Sans"/>
                <a:cs typeface="Open Sans"/>
                <a:sym typeface="Open Sans"/>
              </a:rPr>
              <a:t>SD-RAN Community calls and sdran-dev mailing list now open to everyone</a:t>
            </a:r>
            <a:endParaRPr sz="1500">
              <a:solidFill>
                <a:srgbClr val="007DA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100"/>
              <a:buFont typeface="Open Sans"/>
              <a:buChar char="–"/>
            </a:pPr>
            <a:r>
              <a:rPr lang="en" sz="11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Community calls every 1st and 3rd Thursday of the month at 9am PDT</a:t>
            </a:r>
            <a:endParaRPr sz="11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00"/>
              <a:buFont typeface="Open Sans"/>
              <a:buChar char="–"/>
            </a:pPr>
            <a:r>
              <a:rPr lang="en" sz="11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Join sdran-dev mailing list to receive invite to Community call: </a:t>
            </a:r>
            <a:r>
              <a:rPr lang="en" sz="1100" u="sng">
                <a:solidFill>
                  <a:srgbClr val="0052CC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https://groups.google.com/a/opennetworking.org/g/sdran-dev</a:t>
            </a:r>
            <a:endParaRPr sz="1100" u="sng">
              <a:solidFill>
                <a:srgbClr val="0052CC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7DA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7DA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57565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5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5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5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5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5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end="15" st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5">
                                            <p:txEl>
                                              <p:pRg end="15" st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50"/>
          <p:cNvSpPr txBox="1"/>
          <p:nvPr>
            <p:ph type="title"/>
          </p:nvPr>
        </p:nvSpPr>
        <p:spPr>
          <a:xfrm>
            <a:off x="3157207" y="1856250"/>
            <a:ext cx="2829600" cy="71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Backup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51"/>
          <p:cNvSpPr txBox="1"/>
          <p:nvPr>
            <p:ph idx="1" type="body"/>
          </p:nvPr>
        </p:nvSpPr>
        <p:spPr>
          <a:xfrm>
            <a:off x="436960" y="1625047"/>
            <a:ext cx="8270100" cy="29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70000" lnSpcReduction="20000"/>
          </a:bodyPr>
          <a:lstStyle/>
          <a:p>
            <a:pPr indent="-222884" lvl="0" marL="257175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75000"/>
              <a:buFont typeface="Arial"/>
              <a:buChar char="-"/>
            </a:pPr>
            <a:r>
              <a:rPr lang="en">
                <a:solidFill>
                  <a:srgbClr val="0070C0"/>
                </a:solidFill>
              </a:rPr>
              <a:t>RIC abstraction layer</a:t>
            </a:r>
            <a:endParaRPr/>
          </a:p>
          <a:p>
            <a:pPr indent="-222884" lvl="1" marL="600075" rtl="0" algn="l">
              <a:lnSpc>
                <a:spcPct val="110000"/>
              </a:lnSpc>
              <a:spcBef>
                <a:spcPts val="375"/>
              </a:spcBef>
              <a:spcAft>
                <a:spcPts val="0"/>
              </a:spcAft>
              <a:buClr>
                <a:srgbClr val="0070C0"/>
              </a:buClr>
              <a:buSzPct val="81818"/>
              <a:buFont typeface="Arial"/>
              <a:buChar char="-"/>
            </a:pPr>
            <a:r>
              <a:rPr lang="en">
                <a:solidFill>
                  <a:srgbClr val="0070C0"/>
                </a:solidFill>
              </a:rPr>
              <a:t>SDK APIs</a:t>
            </a:r>
            <a:endParaRPr/>
          </a:p>
          <a:p>
            <a:pPr indent="-222884" lvl="1" marL="600075" rtl="0" algn="l">
              <a:lnSpc>
                <a:spcPct val="110000"/>
              </a:lnSpc>
              <a:spcBef>
                <a:spcPts val="375"/>
              </a:spcBef>
              <a:spcAft>
                <a:spcPts val="0"/>
              </a:spcAft>
              <a:buClr>
                <a:srgbClr val="0070C0"/>
              </a:buClr>
              <a:buSzPct val="81818"/>
              <a:buFont typeface="Arial"/>
              <a:buChar char="-"/>
            </a:pPr>
            <a:r>
              <a:rPr lang="en">
                <a:solidFill>
                  <a:srgbClr val="0070C0"/>
                </a:solidFill>
              </a:rPr>
              <a:t>SDK Implementation</a:t>
            </a:r>
            <a:endParaRPr/>
          </a:p>
          <a:p>
            <a:pPr indent="-222884" lvl="0" marL="257175" rtl="0" algn="l">
              <a:lnSpc>
                <a:spcPct val="11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Arial"/>
              <a:buChar char="-"/>
            </a:pPr>
            <a:r>
              <a:rPr lang="en"/>
              <a:t>libraries (e.g. asyncio, Prometheus, HTTP …)</a:t>
            </a:r>
            <a:endParaRPr/>
          </a:p>
          <a:p>
            <a:pPr indent="-222884" lvl="0" marL="257175" rtl="0" algn="l">
              <a:lnSpc>
                <a:spcPct val="11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Arial"/>
              <a:buChar char="-"/>
            </a:pPr>
            <a:r>
              <a:rPr lang="en"/>
              <a:t>test framework</a:t>
            </a:r>
            <a:endParaRPr/>
          </a:p>
          <a:p>
            <a:pPr indent="-222884" lvl="0" marL="257175" rtl="0" algn="l">
              <a:lnSpc>
                <a:spcPct val="11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Arial"/>
              <a:buChar char="-"/>
            </a:pPr>
            <a:r>
              <a:rPr lang="en"/>
              <a:t>logging framework</a:t>
            </a:r>
            <a:endParaRPr/>
          </a:p>
          <a:p>
            <a:pPr indent="-222884" lvl="0" marL="257175" rtl="0" algn="l">
              <a:lnSpc>
                <a:spcPct val="11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Arial"/>
              <a:buChar char="-"/>
            </a:pPr>
            <a:r>
              <a:rPr lang="en"/>
              <a:t>code samples/guides</a:t>
            </a:r>
            <a:endParaRPr/>
          </a:p>
          <a:p>
            <a:pPr indent="-222884" lvl="0" marL="257175" rtl="0" algn="l">
              <a:lnSpc>
                <a:spcPct val="11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Arial"/>
              <a:buChar char="-"/>
            </a:pPr>
            <a:r>
              <a:rPr lang="en"/>
              <a:t>tools for ease of deployment/development</a:t>
            </a:r>
            <a:endParaRPr/>
          </a:p>
          <a:p>
            <a:pPr indent="-142875" lvl="0" marL="257175" rtl="0" algn="l">
              <a:lnSpc>
                <a:spcPct val="11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Arial"/>
              <a:buNone/>
            </a:pPr>
            <a:r>
              <a:t/>
            </a:r>
            <a:endParaRPr>
              <a:solidFill>
                <a:srgbClr val="00629A"/>
              </a:solidFill>
            </a:endParaRPr>
          </a:p>
        </p:txBody>
      </p:sp>
      <p:sp>
        <p:nvSpPr>
          <p:cNvPr id="647" name="Google Shape;647;p51"/>
          <p:cNvSpPr txBox="1"/>
          <p:nvPr>
            <p:ph idx="12" type="sldNum"/>
          </p:nvPr>
        </p:nvSpPr>
        <p:spPr>
          <a:xfrm>
            <a:off x="8413297" y="4789800"/>
            <a:ext cx="293700" cy="9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8" name="Google Shape;648;p51"/>
          <p:cNvSpPr txBox="1"/>
          <p:nvPr>
            <p:ph type="title"/>
          </p:nvPr>
        </p:nvSpPr>
        <p:spPr>
          <a:xfrm>
            <a:off x="436960" y="805070"/>
            <a:ext cx="8270100" cy="7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lang="en"/>
              <a:t>What does the SDK include?</a:t>
            </a:r>
            <a:endParaRPr/>
          </a:p>
        </p:txBody>
      </p:sp>
      <p:sp>
        <p:nvSpPr>
          <p:cNvPr id="649" name="Google Shape;649;p51"/>
          <p:cNvSpPr/>
          <p:nvPr/>
        </p:nvSpPr>
        <p:spPr>
          <a:xfrm>
            <a:off x="3761755" y="1368311"/>
            <a:ext cx="1309500" cy="406500"/>
          </a:xfrm>
          <a:prstGeom prst="rect">
            <a:avLst/>
          </a:prstGeom>
          <a:solidFill>
            <a:schemeClr val="dk1"/>
          </a:solidFill>
          <a:ln cap="flat" cmpd="sng" w="28575">
            <a:solidFill>
              <a:srgbClr val="75141D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SDK APIs</a:t>
            </a:r>
            <a:endParaRPr/>
          </a:p>
        </p:txBody>
      </p:sp>
      <p:sp>
        <p:nvSpPr>
          <p:cNvPr id="650" name="Google Shape;650;p51"/>
          <p:cNvSpPr/>
          <p:nvPr/>
        </p:nvSpPr>
        <p:spPr>
          <a:xfrm>
            <a:off x="3761756" y="1774778"/>
            <a:ext cx="1309500" cy="618300"/>
          </a:xfrm>
          <a:prstGeom prst="rect">
            <a:avLst/>
          </a:prstGeom>
          <a:solidFill>
            <a:schemeClr val="accent3"/>
          </a:solidFill>
          <a:ln cap="flat" cmpd="sng" w="28575">
            <a:solidFill>
              <a:srgbClr val="75141D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SDK </a:t>
            </a:r>
            <a:r>
              <a:rPr lang="en" sz="9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implementation</a:t>
            </a:r>
            <a:endParaRPr/>
          </a:p>
        </p:txBody>
      </p:sp>
      <p:sp>
        <p:nvSpPr>
          <p:cNvPr descr="Helm charts" id="651" name="Google Shape;651;p51"/>
          <p:cNvSpPr/>
          <p:nvPr/>
        </p:nvSpPr>
        <p:spPr>
          <a:xfrm>
            <a:off x="4457700" y="2457450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NF PPT Template 102017">
  <a:themeElements>
    <a:clrScheme name="Custom 108">
      <a:dk1>
        <a:srgbClr val="4B4B4B"/>
      </a:dk1>
      <a:lt1>
        <a:srgbClr val="FFFFFF"/>
      </a:lt1>
      <a:dk2>
        <a:srgbClr val="004B7D"/>
      </a:dk2>
      <a:lt2>
        <a:srgbClr val="FFAF00"/>
      </a:lt2>
      <a:accent1>
        <a:srgbClr val="007DCC"/>
      </a:accent1>
      <a:accent2>
        <a:srgbClr val="CC3333"/>
      </a:accent2>
      <a:accent3>
        <a:srgbClr val="339866"/>
      </a:accent3>
      <a:accent4>
        <a:srgbClr val="664B97"/>
      </a:accent4>
      <a:accent5>
        <a:srgbClr val="00CCFF"/>
      </a:accent5>
      <a:accent6>
        <a:srgbClr val="CC6600"/>
      </a:accent6>
      <a:hlink>
        <a:srgbClr val="004B7D"/>
      </a:hlink>
      <a:folHlink>
        <a:srgbClr val="6666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ONF_100317">
  <a:themeElements>
    <a:clrScheme name="Custom 99">
      <a:dk1>
        <a:srgbClr val="4B4B4B"/>
      </a:dk1>
      <a:lt1>
        <a:srgbClr val="FFFFFF"/>
      </a:lt1>
      <a:dk2>
        <a:srgbClr val="004B7D"/>
      </a:dk2>
      <a:lt2>
        <a:srgbClr val="00CCFF"/>
      </a:lt2>
      <a:accent1>
        <a:srgbClr val="339966"/>
      </a:accent1>
      <a:accent2>
        <a:srgbClr val="CC3333"/>
      </a:accent2>
      <a:accent3>
        <a:srgbClr val="007DCC"/>
      </a:accent3>
      <a:accent4>
        <a:srgbClr val="664B97"/>
      </a:accent4>
      <a:accent5>
        <a:srgbClr val="FFAF00"/>
      </a:accent5>
      <a:accent6>
        <a:srgbClr val="CC6600"/>
      </a:accent6>
      <a:hlink>
        <a:srgbClr val="004B7D"/>
      </a:hlink>
      <a:folHlink>
        <a:srgbClr val="6666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