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6.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7.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8.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9.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11.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2.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0" r:id="rId2"/>
    <p:sldMasterId id="2147483681" r:id="rId3"/>
    <p:sldMasterId id="2147483691" r:id="rId4"/>
    <p:sldMasterId id="2147483706" r:id="rId5"/>
    <p:sldMasterId id="2147483717" r:id="rId6"/>
    <p:sldMasterId id="2147483730" r:id="rId7"/>
    <p:sldMasterId id="2147483744" r:id="rId8"/>
    <p:sldMasterId id="2147483765" r:id="rId9"/>
    <p:sldMasterId id="2147483778" r:id="rId10"/>
    <p:sldMasterId id="2147483789" r:id="rId11"/>
    <p:sldMasterId id="2147483801" r:id="rId12"/>
    <p:sldMasterId id="2147483810" r:id="rId13"/>
  </p:sldMasterIdLst>
  <p:notesMasterIdLst>
    <p:notesMasterId r:id="rId70"/>
  </p:notesMasterIdLst>
  <p:sldIdLst>
    <p:sldId id="257" r:id="rId14"/>
    <p:sldId id="314" r:id="rId15"/>
    <p:sldId id="313" r:id="rId16"/>
    <p:sldId id="277" r:id="rId17"/>
    <p:sldId id="315" r:id="rId18"/>
    <p:sldId id="261" r:id="rId19"/>
    <p:sldId id="264" r:id="rId20"/>
    <p:sldId id="318" r:id="rId21"/>
    <p:sldId id="316" r:id="rId22"/>
    <p:sldId id="319" r:id="rId23"/>
    <p:sldId id="281" r:id="rId24"/>
    <p:sldId id="280" r:id="rId25"/>
    <p:sldId id="282" r:id="rId26"/>
    <p:sldId id="266" r:id="rId27"/>
    <p:sldId id="256" r:id="rId28"/>
    <p:sldId id="321" r:id="rId29"/>
    <p:sldId id="258" r:id="rId30"/>
    <p:sldId id="322" r:id="rId31"/>
    <p:sldId id="1796" r:id="rId32"/>
    <p:sldId id="317" r:id="rId33"/>
    <p:sldId id="301" r:id="rId34"/>
    <p:sldId id="324" r:id="rId35"/>
    <p:sldId id="1784" r:id="rId36"/>
    <p:sldId id="1785" r:id="rId37"/>
    <p:sldId id="283" r:id="rId38"/>
    <p:sldId id="320" r:id="rId39"/>
    <p:sldId id="1787" r:id="rId40"/>
    <p:sldId id="1788" r:id="rId41"/>
    <p:sldId id="1789" r:id="rId42"/>
    <p:sldId id="1791" r:id="rId43"/>
    <p:sldId id="1786" r:id="rId44"/>
    <p:sldId id="302" r:id="rId45"/>
    <p:sldId id="284" r:id="rId46"/>
    <p:sldId id="306" r:id="rId47"/>
    <p:sldId id="305" r:id="rId48"/>
    <p:sldId id="304" r:id="rId49"/>
    <p:sldId id="285" r:id="rId50"/>
    <p:sldId id="286" r:id="rId51"/>
    <p:sldId id="268" r:id="rId52"/>
    <p:sldId id="267" r:id="rId53"/>
    <p:sldId id="1790" r:id="rId54"/>
    <p:sldId id="276" r:id="rId55"/>
    <p:sldId id="263" r:id="rId56"/>
    <p:sldId id="1797" r:id="rId57"/>
    <p:sldId id="1795" r:id="rId58"/>
    <p:sldId id="293" r:id="rId59"/>
    <p:sldId id="265" r:id="rId60"/>
    <p:sldId id="259" r:id="rId61"/>
    <p:sldId id="1792" r:id="rId62"/>
    <p:sldId id="262" r:id="rId63"/>
    <p:sldId id="290" r:id="rId64"/>
    <p:sldId id="1798" r:id="rId65"/>
    <p:sldId id="289" r:id="rId66"/>
    <p:sldId id="291" r:id="rId67"/>
    <p:sldId id="1799" r:id="rId68"/>
    <p:sldId id="274" r:id="rId6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925"/>
  </p:normalViewPr>
  <p:slideViewPr>
    <p:cSldViewPr snapToGrid="0" snapToObjects="1">
      <p:cViewPr varScale="1">
        <p:scale>
          <a:sx n="148" d="100"/>
          <a:sy n="148" d="100"/>
        </p:scale>
        <p:origin x="208" y="112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71" d="100"/>
        <a:sy n="171"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2" Type="http://schemas.openxmlformats.org/officeDocument/2006/relationships/slideMaster" Target="slideMasters/slideMaster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48.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 Type="http://schemas.openxmlformats.org/officeDocument/2006/relationships/slideMaster" Target="slideMasters/slideMaster7.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AE7C4A-3186-9741-88A8-C35A0953C4BE}" type="datetimeFigureOut">
              <a:t>3/6/20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660B80-EC0E-7049-96D3-2F59BEFEDA5F}" type="slidenum">
              <a:t>‹#›</a:t>
            </a:fld>
            <a:endParaRPr lang="en-US"/>
          </a:p>
        </p:txBody>
      </p:sp>
    </p:spTree>
    <p:extLst>
      <p:ext uri="{BB962C8B-B14F-4D97-AF65-F5344CB8AC3E}">
        <p14:creationId xmlns:p14="http://schemas.microsoft.com/office/powerpoint/2010/main" val="231355162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313" name="Google Shape;70;p1:notes"/>
          <p:cNvSpPr txBox="1">
            <a:spLocks noGrp="1"/>
          </p:cNvSpPr>
          <p:nvPr>
            <p:ph type="body" idx="1"/>
          </p:nvPr>
        </p:nvSpPr>
        <p:spPr/>
        <p:txBody>
          <a:bodyPr/>
          <a:lstStyle>
            <a:lvl1pPr>
              <a:defRPr sz="1400">
                <a:solidFill>
                  <a:srgbClr val="000000"/>
                </a:solidFill>
                <a:latin typeface="Arial" charset="0"/>
                <a:ea typeface="ＭＳ Ｐゴシック" charset="0"/>
                <a:sym typeface="Arial" charset="0"/>
              </a:defRPr>
            </a:lvl1pPr>
            <a:lvl2pPr>
              <a:defRPr sz="1400">
                <a:solidFill>
                  <a:srgbClr val="000000"/>
                </a:solidFill>
                <a:latin typeface="Arial" charset="0"/>
                <a:ea typeface="Arial" charset="0"/>
                <a:cs typeface="Arial" charset="0"/>
                <a:sym typeface="Arial" charset="0"/>
              </a:defRPr>
            </a:lvl2pPr>
            <a:lvl3pPr>
              <a:defRPr sz="1400">
                <a:solidFill>
                  <a:srgbClr val="000000"/>
                </a:solidFill>
                <a:latin typeface="Arial" charset="0"/>
                <a:ea typeface="Arial" charset="0"/>
                <a:cs typeface="Arial" charset="0"/>
                <a:sym typeface="Arial" charset="0"/>
              </a:defRPr>
            </a:lvl3pPr>
            <a:lvl4pPr>
              <a:defRPr sz="1400">
                <a:solidFill>
                  <a:srgbClr val="000000"/>
                </a:solidFill>
                <a:latin typeface="Arial" charset="0"/>
                <a:ea typeface="Arial" charset="0"/>
                <a:cs typeface="Arial" charset="0"/>
                <a:sym typeface="Arial" charset="0"/>
              </a:defRPr>
            </a:lvl4pPr>
            <a:lvl5pPr>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9pPr>
          </a:lstStyle>
          <a:p>
            <a:pPr marL="0" indent="0" eaLnBrk="1" hangingPunct="1"/>
            <a:endParaRPr lang="en-US" sz="1200">
              <a:latin typeface="Corbel" charset="0"/>
              <a:cs typeface="Corbel" charset="0"/>
              <a:sym typeface="Corbel" charset="0"/>
            </a:endParaRPr>
          </a:p>
        </p:txBody>
      </p:sp>
      <p:sp>
        <p:nvSpPr>
          <p:cNvPr id="13314" name="Google Shape;71;p1:notes"/>
          <p:cNvSpPr>
            <a:spLocks noGrp="1" noRot="1" noChangeAspect="1" noTextEdit="1"/>
          </p:cNvSpPr>
          <p:nvPr>
            <p:ph type="sldImg" idx="2"/>
          </p:nvPr>
        </p:nvSpPr>
        <p:spPr>
          <a:xfrm>
            <a:off x="381000" y="685800"/>
            <a:ext cx="6096000" cy="3429000"/>
          </a:xfrm>
          <a:noFill/>
          <a:ln>
            <a:headEnd/>
            <a:tailEn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64e7b0878e_1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64e7b0878e_1_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64e7b0878e_1_1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extLst>
      <p:ext uri="{BB962C8B-B14F-4D97-AF65-F5344CB8AC3E}">
        <p14:creationId xmlns:p14="http://schemas.microsoft.com/office/powerpoint/2010/main" val="3804006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64dcf79b09_0_6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64dcf79b09_0_6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a:solidFill>
                  <a:srgbClr val="000000"/>
                </a:solidFill>
              </a:rPr>
              <a:t>ONF is an operator led industry consortium. </a:t>
            </a:r>
            <a:endParaRPr>
              <a:solidFill>
                <a:srgbClr val="000000"/>
              </a:solidFill>
            </a:endParaRPr>
          </a:p>
          <a:p>
            <a:pPr marL="0" lvl="0" indent="0" algn="l" rtl="0">
              <a:lnSpc>
                <a:spcPct val="115000"/>
              </a:lnSpc>
              <a:spcBef>
                <a:spcPts val="0"/>
              </a:spcBef>
              <a:spcAft>
                <a:spcPts val="0"/>
              </a:spcAft>
              <a:buNone/>
            </a:pPr>
            <a:r>
              <a:rPr lang="en-US">
                <a:solidFill>
                  <a:srgbClr val="000000"/>
                </a:solidFill>
              </a:rPr>
              <a:t>And our mission is to transform operator networks and to bring Capex and Opex efficiencies and enable operators to create innovative revenue generating services.</a:t>
            </a:r>
            <a:endParaRPr>
              <a:solidFill>
                <a:srgbClr val="000000"/>
              </a:solidFill>
            </a:endParaRPr>
          </a:p>
          <a:p>
            <a:pPr marL="0" lvl="0" indent="0" algn="l" rtl="0">
              <a:lnSpc>
                <a:spcPct val="115000"/>
              </a:lnSpc>
              <a:spcBef>
                <a:spcPts val="0"/>
              </a:spcBef>
              <a:spcAft>
                <a:spcPts val="0"/>
              </a:spcAft>
              <a:buNone/>
            </a:pPr>
            <a:r>
              <a:rPr lang="en-US">
                <a:solidFill>
                  <a:srgbClr val="000000"/>
                </a:solidFill>
              </a:rPr>
              <a:t>And we achieve our goals by leveraging or building on the architecture innovations such as SDN, NFV and Cloudification as well as Disaggregation and Open Source.</a:t>
            </a:r>
            <a:endParaRPr>
              <a:solidFill>
                <a:srgbClr val="000000"/>
              </a:solidFill>
            </a:endParaRPr>
          </a:p>
          <a:p>
            <a:pPr marL="0" lvl="0" indent="0" algn="l" rtl="0">
              <a:lnSpc>
                <a:spcPct val="115000"/>
              </a:lnSpc>
              <a:spcBef>
                <a:spcPts val="0"/>
              </a:spcBef>
              <a:spcAft>
                <a:spcPts val="0"/>
              </a:spcAft>
              <a:buNone/>
            </a:pPr>
            <a:r>
              <a:rPr lang="en-US">
                <a:solidFill>
                  <a:srgbClr val="000000"/>
                </a:solidFill>
              </a:rPr>
              <a:t>What is important to note is that we are not just about open source or just about SDN or NFV.</a:t>
            </a:r>
            <a:endParaRPr>
              <a:solidFill>
                <a:srgbClr val="000000"/>
              </a:solidFill>
            </a:endParaRPr>
          </a:p>
          <a:p>
            <a:pPr marL="0" lvl="0" indent="0" algn="l" rtl="0">
              <a:lnSpc>
                <a:spcPct val="115000"/>
              </a:lnSpc>
              <a:spcBef>
                <a:spcPts val="0"/>
              </a:spcBef>
              <a:spcAft>
                <a:spcPts val="0"/>
              </a:spcAft>
              <a:buNone/>
            </a:pPr>
            <a:r>
              <a:rPr lang="en-US">
                <a:solidFill>
                  <a:srgbClr val="000000"/>
                </a:solidFill>
              </a:rPr>
              <a:t>We believe if we have to achieve the transformation we all seek, we have to work with and emphasize all these together and that is only way we can succeed with our mission.</a:t>
            </a:r>
            <a:endParaRPr>
              <a:solidFill>
                <a:srgbClr val="000000"/>
              </a:solidFill>
            </a:endParaRPr>
          </a:p>
          <a:p>
            <a:pPr marL="0" lvl="0" indent="0" algn="l" rtl="0">
              <a:lnSpc>
                <a:spcPct val="115000"/>
              </a:lnSpc>
              <a:spcBef>
                <a:spcPts val="0"/>
              </a:spcBef>
              <a:spcAft>
                <a:spcPts val="0"/>
              </a:spcAft>
              <a:buNone/>
            </a:pPr>
            <a:r>
              <a:rPr lang="en-US">
                <a:solidFill>
                  <a:srgbClr val="000000"/>
                </a:solidFill>
              </a:rPr>
              <a:t>And we are very mission oriented in this pursuit.</a:t>
            </a:r>
            <a:endParaRPr>
              <a:solidFill>
                <a:srgbClr val="000000"/>
              </a:solidFill>
            </a:endParaRPr>
          </a:p>
          <a:p>
            <a:pPr marL="0" lvl="0" indent="0" algn="l" rtl="0">
              <a:lnSpc>
                <a:spcPct val="115000"/>
              </a:lnSpc>
              <a:spcBef>
                <a:spcPts val="0"/>
              </a:spcBef>
              <a:spcAft>
                <a:spcPts val="0"/>
              </a:spcAft>
              <a:buNone/>
            </a:pPr>
            <a:r>
              <a:rPr lang="en-US">
                <a:solidFill>
                  <a:srgbClr val="000000"/>
                </a:solidFill>
              </a:rPr>
              <a:t>You can contrast this with other communities that simply focus on open source or bringing developers together without a clear shared mission. </a:t>
            </a:r>
            <a:endParaRPr>
              <a:solidFill>
                <a:srgbClr val="000000"/>
              </a:solidFill>
            </a:endParaRPr>
          </a:p>
          <a:p>
            <a:pPr marL="0" lvl="0" indent="0" algn="l" rtl="0">
              <a:spcBef>
                <a:spcPts val="0"/>
              </a:spcBef>
              <a:spcAft>
                <a:spcPts val="0"/>
              </a:spcAft>
              <a:buNone/>
            </a:pPr>
            <a:endParaRPr/>
          </a:p>
        </p:txBody>
      </p:sp>
      <p:sp>
        <p:nvSpPr>
          <p:cNvPr id="148" name="Google Shape;148;g64dcf79b09_0_61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extLst>
      <p:ext uri="{BB962C8B-B14F-4D97-AF65-F5344CB8AC3E}">
        <p14:creationId xmlns:p14="http://schemas.microsoft.com/office/powerpoint/2010/main" val="1171224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64dcf79b09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457200" lvl="0" indent="-317500" algn="l" rtl="0">
              <a:spcBef>
                <a:spcPts val="0"/>
              </a:spcBef>
              <a:spcAft>
                <a:spcPts val="0"/>
              </a:spcAft>
              <a:buSzPts val="1400"/>
              <a:buChar char="●"/>
            </a:pPr>
            <a:r>
              <a:rPr lang="en-US"/>
              <a:t>The goal of SEBA is that of bringing the benefits of disaggregation and open source to the case of residential access.</a:t>
            </a:r>
            <a:endParaRPr/>
          </a:p>
          <a:p>
            <a:pPr marL="457200" lvl="0" indent="-317500" algn="l" rtl="0">
              <a:spcBef>
                <a:spcPts val="0"/>
              </a:spcBef>
              <a:spcAft>
                <a:spcPts val="0"/>
              </a:spcAft>
              <a:buSzPts val="1400"/>
              <a:buChar char="●"/>
            </a:pPr>
            <a:r>
              <a:rPr lang="en-US"/>
              <a:t>We do this by using SDN principles and whitebox hardware.</a:t>
            </a:r>
            <a:endParaRPr/>
          </a:p>
          <a:p>
            <a:pPr marL="457200" lvl="0" indent="-317500" algn="l" rtl="0">
              <a:spcBef>
                <a:spcPts val="0"/>
              </a:spcBef>
              <a:spcAft>
                <a:spcPts val="0"/>
              </a:spcAft>
              <a:buSzPts val="1400"/>
              <a:buChar char="●"/>
            </a:pPr>
            <a:r>
              <a:rPr lang="en-US"/>
              <a:t>To make this possible we first virtualize the PON network  including the OLT and the ONU using VOLTHA</a:t>
            </a:r>
            <a:endParaRPr/>
          </a:p>
          <a:p>
            <a:pPr marL="457200" lvl="0" indent="-317500" algn="l" rtl="0">
              <a:spcBef>
                <a:spcPts val="0"/>
              </a:spcBef>
              <a:spcAft>
                <a:spcPts val="0"/>
              </a:spcAft>
              <a:buSzPts val="1400"/>
              <a:buChar char="●"/>
            </a:pPr>
            <a:r>
              <a:rPr lang="en-US"/>
              <a:t>We abstract all the internal complexity of the PON network and instead offer an abstraction of an OpenFlow switch</a:t>
            </a:r>
            <a:endParaRPr/>
          </a:p>
          <a:p>
            <a:pPr marL="457200" lvl="0" indent="-317500" algn="l" rtl="0">
              <a:spcBef>
                <a:spcPts val="0"/>
              </a:spcBef>
              <a:spcAft>
                <a:spcPts val="0"/>
              </a:spcAft>
              <a:buSzPts val="1400"/>
              <a:buChar char="●"/>
            </a:pPr>
            <a:r>
              <a:rPr lang="en-US"/>
              <a:t>Second, we disaggregate the ethernet aggregation stage using whitebox switches and Trellis, a set of SDN apps that control a fabric of 1 or more switches</a:t>
            </a:r>
            <a:endParaRPr/>
          </a:p>
          <a:p>
            <a:pPr marL="457200" lvl="0" indent="-317500" algn="l" rtl="0">
              <a:spcBef>
                <a:spcPts val="0"/>
              </a:spcBef>
              <a:spcAft>
                <a:spcPts val="0"/>
              </a:spcAft>
              <a:buSzPts val="1400"/>
              <a:buChar char="●"/>
            </a:pPr>
            <a:r>
              <a:rPr lang="en-US"/>
              <a:t>Finally, the fabric can be extended to include more advanced functions such as BNG</a:t>
            </a:r>
            <a:endParaRPr/>
          </a:p>
          <a:p>
            <a:pPr marL="457200" lvl="0" indent="-317500" algn="l" rtl="0">
              <a:spcBef>
                <a:spcPts val="0"/>
              </a:spcBef>
              <a:spcAft>
                <a:spcPts val="0"/>
              </a:spcAft>
              <a:buSzPts val="1400"/>
              <a:buChar char="●"/>
            </a:pPr>
            <a:r>
              <a:rPr lang="en-US"/>
              <a:t>Let’s have a closer look at each one of these 3 componenets</a:t>
            </a:r>
            <a:endParaRPr/>
          </a:p>
        </p:txBody>
      </p:sp>
      <p:sp>
        <p:nvSpPr>
          <p:cNvPr id="211" name="Google Shape;211;g64dcf79b0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24947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203441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3793" name="Google Shape;365;p11:notes"/>
          <p:cNvSpPr txBox="1">
            <a:spLocks noGrp="1"/>
          </p:cNvSpPr>
          <p:nvPr>
            <p:ph type="body" idx="1"/>
          </p:nvPr>
        </p:nvSpPr>
        <p:spPr/>
        <p:txBody>
          <a:bodyPr/>
          <a:lstStyle>
            <a:lvl1pPr>
              <a:defRPr sz="1400">
                <a:solidFill>
                  <a:srgbClr val="000000"/>
                </a:solidFill>
                <a:latin typeface="Arial" charset="0"/>
                <a:ea typeface="ＭＳ Ｐゴシック" charset="0"/>
                <a:sym typeface="Arial" charset="0"/>
              </a:defRPr>
            </a:lvl1pPr>
            <a:lvl2pPr>
              <a:defRPr sz="1400">
                <a:solidFill>
                  <a:srgbClr val="000000"/>
                </a:solidFill>
                <a:latin typeface="Arial" charset="0"/>
                <a:ea typeface="Arial" charset="0"/>
                <a:cs typeface="Arial" charset="0"/>
                <a:sym typeface="Arial" charset="0"/>
              </a:defRPr>
            </a:lvl2pPr>
            <a:lvl3pPr>
              <a:defRPr sz="1400">
                <a:solidFill>
                  <a:srgbClr val="000000"/>
                </a:solidFill>
                <a:latin typeface="Arial" charset="0"/>
                <a:ea typeface="Arial" charset="0"/>
                <a:cs typeface="Arial" charset="0"/>
                <a:sym typeface="Arial" charset="0"/>
              </a:defRPr>
            </a:lvl3pPr>
            <a:lvl4pPr>
              <a:defRPr sz="1400">
                <a:solidFill>
                  <a:srgbClr val="000000"/>
                </a:solidFill>
                <a:latin typeface="Arial" charset="0"/>
                <a:ea typeface="Arial" charset="0"/>
                <a:cs typeface="Arial" charset="0"/>
                <a:sym typeface="Arial" charset="0"/>
              </a:defRPr>
            </a:lvl4pPr>
            <a:lvl5pPr>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9pPr>
          </a:lstStyle>
          <a:p>
            <a:pPr marL="0" indent="0" eaLnBrk="1" hangingPunct="1"/>
            <a:endParaRPr lang="en-US" sz="1200">
              <a:latin typeface="Corbel" charset="0"/>
              <a:cs typeface="Corbel" charset="0"/>
              <a:sym typeface="Corbel" charset="0"/>
            </a:endParaRPr>
          </a:p>
        </p:txBody>
      </p:sp>
      <p:sp>
        <p:nvSpPr>
          <p:cNvPr id="33794" name="Google Shape;366;p11:notes"/>
          <p:cNvSpPr>
            <a:spLocks noGrp="1" noRot="1" noChangeAspect="1" noTextEdit="1"/>
          </p:cNvSpPr>
          <p:nvPr>
            <p:ph type="sldImg" idx="2"/>
          </p:nvPr>
        </p:nvSpPr>
        <p:spPr>
          <a:xfrm>
            <a:off x="381000" y="685800"/>
            <a:ext cx="6096000" cy="3429000"/>
          </a:xfrm>
          <a:noFill/>
          <a:ln>
            <a:headEnd/>
            <a:tailEnd/>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60256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e8919a28f_1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g7e8919a28f_1_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US"/>
              <a:t>Traditional chassis-based OLT. Has PON mac blades, compute blades, backplane, management system.</a:t>
            </a:r>
            <a:endParaRPr/>
          </a:p>
          <a:p>
            <a:pPr marL="0" lvl="0" indent="0" algn="l" rtl="0">
              <a:spcBef>
                <a:spcPts val="0"/>
              </a:spcBef>
              <a:spcAft>
                <a:spcPts val="0"/>
              </a:spcAft>
              <a:buClr>
                <a:schemeClr val="dk1"/>
              </a:buClr>
              <a:buSzPts val="1200"/>
              <a:buFont typeface="Calibri"/>
              <a:buNone/>
            </a:pPr>
            <a:r>
              <a:rPr lang="en-US"/>
              <a:t>Disagg -- SDNize -- OLT MACs pizza boxes, SW = Voltha manage not just the OLT but also the entire PON. Because OLT use to manage whole PON.</a:t>
            </a:r>
            <a:endParaRPr/>
          </a:p>
          <a:p>
            <a:pPr marL="0" lvl="0" indent="0" algn="l" rtl="0">
              <a:spcBef>
                <a:spcPts val="0"/>
              </a:spcBef>
              <a:spcAft>
                <a:spcPts val="0"/>
              </a:spcAft>
              <a:buClr>
                <a:schemeClr val="dk1"/>
              </a:buClr>
              <a:buSzPts val="1200"/>
              <a:buFont typeface="Calibri"/>
              <a:buNone/>
            </a:pPr>
            <a:r>
              <a:rPr lang="en-US"/>
              <a:t>Because Voltha presents abstraction of PON, can run sdn controller (ONOS) on top</a:t>
            </a:r>
            <a:endParaRPr/>
          </a:p>
        </p:txBody>
      </p:sp>
    </p:spTree>
    <p:extLst>
      <p:ext uri="{BB962C8B-B14F-4D97-AF65-F5344CB8AC3E}">
        <p14:creationId xmlns:p14="http://schemas.microsoft.com/office/powerpoint/2010/main" val="890825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g7c89b7c757_0_1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3" name="Google Shape;633;g7c89b7c757_0_13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331989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740c86f4c1_0_4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740c86f4c1_0_4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11644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740c86f4c1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740c86f4c1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0109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740c86f4c1_0_2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740c86f4c1_0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432903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314265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g7c89b7c757_0_1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3" name="Google Shape;633;g7c89b7c757_0_13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300404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3793" name="Google Shape;365;p11:notes"/>
          <p:cNvSpPr txBox="1">
            <a:spLocks noGrp="1"/>
          </p:cNvSpPr>
          <p:nvPr>
            <p:ph type="body" idx="1"/>
          </p:nvPr>
        </p:nvSpPr>
        <p:spPr/>
        <p:txBody>
          <a:bodyPr/>
          <a:lstStyle>
            <a:lvl1pPr>
              <a:defRPr sz="1400">
                <a:solidFill>
                  <a:srgbClr val="000000"/>
                </a:solidFill>
                <a:latin typeface="Arial" charset="0"/>
                <a:ea typeface="ＭＳ Ｐゴシック" charset="0"/>
                <a:sym typeface="Arial" charset="0"/>
              </a:defRPr>
            </a:lvl1pPr>
            <a:lvl2pPr>
              <a:defRPr sz="1400">
                <a:solidFill>
                  <a:srgbClr val="000000"/>
                </a:solidFill>
                <a:latin typeface="Arial" charset="0"/>
                <a:ea typeface="Arial" charset="0"/>
                <a:cs typeface="Arial" charset="0"/>
                <a:sym typeface="Arial" charset="0"/>
              </a:defRPr>
            </a:lvl2pPr>
            <a:lvl3pPr>
              <a:defRPr sz="1400">
                <a:solidFill>
                  <a:srgbClr val="000000"/>
                </a:solidFill>
                <a:latin typeface="Arial" charset="0"/>
                <a:ea typeface="Arial" charset="0"/>
                <a:cs typeface="Arial" charset="0"/>
                <a:sym typeface="Arial" charset="0"/>
              </a:defRPr>
            </a:lvl3pPr>
            <a:lvl4pPr>
              <a:defRPr sz="1400">
                <a:solidFill>
                  <a:srgbClr val="000000"/>
                </a:solidFill>
                <a:latin typeface="Arial" charset="0"/>
                <a:ea typeface="Arial" charset="0"/>
                <a:cs typeface="Arial" charset="0"/>
                <a:sym typeface="Arial" charset="0"/>
              </a:defRPr>
            </a:lvl4pPr>
            <a:lvl5pPr>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9pPr>
          </a:lstStyle>
          <a:p>
            <a:pPr marL="0" indent="0" eaLnBrk="1" hangingPunct="1"/>
            <a:endParaRPr lang="en-US" sz="1200">
              <a:latin typeface="Corbel" charset="0"/>
              <a:cs typeface="Corbel" charset="0"/>
              <a:sym typeface="Corbel" charset="0"/>
            </a:endParaRPr>
          </a:p>
        </p:txBody>
      </p:sp>
      <p:sp>
        <p:nvSpPr>
          <p:cNvPr id="33794" name="Google Shape;366;p11:notes"/>
          <p:cNvSpPr>
            <a:spLocks noGrp="1" noRot="1" noChangeAspect="1" noTextEdit="1"/>
          </p:cNvSpPr>
          <p:nvPr>
            <p:ph type="sldImg" idx="2"/>
          </p:nvPr>
        </p:nvSpPr>
        <p:spPr>
          <a:xfrm>
            <a:off x="381000" y="685800"/>
            <a:ext cx="6096000" cy="3429000"/>
          </a:xfrm>
          <a:noFill/>
          <a:ln>
            <a:headEnd/>
            <a:tailEnd/>
          </a:ln>
        </p:spPr>
      </p:sp>
    </p:spTree>
    <p:extLst>
      <p:ext uri="{BB962C8B-B14F-4D97-AF65-F5344CB8AC3E}">
        <p14:creationId xmlns:p14="http://schemas.microsoft.com/office/powerpoint/2010/main" val="40702621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7e8919a28f_1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7e8919a28f_1_16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457200" lvl="0" indent="-317500" algn="l" rtl="0">
              <a:spcBef>
                <a:spcPts val="0"/>
              </a:spcBef>
              <a:spcAft>
                <a:spcPts val="0"/>
              </a:spcAft>
              <a:buSzPts val="1400"/>
              <a:buChar char="●"/>
            </a:pPr>
            <a:r>
              <a:rPr lang="en-US"/>
              <a:t>Trellis is a set of SDN apps running on top of ONOS that provide the control plane for a carrier-grade fabric made of whitebox switches running merchant silicon</a:t>
            </a:r>
            <a:endParaRPr/>
          </a:p>
          <a:p>
            <a:pPr marL="457200" lvl="0" indent="-317500" algn="l" rtl="0">
              <a:spcBef>
                <a:spcPts val="0"/>
              </a:spcBef>
              <a:spcAft>
                <a:spcPts val="0"/>
              </a:spcAft>
              <a:buSzPts val="1400"/>
              <a:buChar char="●"/>
            </a:pPr>
            <a:r>
              <a:rPr lang="en-US"/>
              <a:t>It can be used to control only 1 switch, like in this example where a top of rack / leaf is used to forward traffic between some access devices, compute servers, and an upstream router. Trellis provide a set of API that let operators enable capabilities such as bridging, routing, multicast, etc. at the network level.</a:t>
            </a:r>
            <a:endParaRPr/>
          </a:p>
          <a:p>
            <a:pPr marL="457200" lvl="0" indent="-317500" algn="l" rtl="0">
              <a:spcBef>
                <a:spcPts val="0"/>
              </a:spcBef>
              <a:spcAft>
                <a:spcPts val="0"/>
              </a:spcAft>
              <a:buSzPts val="1400"/>
              <a:buChar char="●"/>
            </a:pPr>
            <a:r>
              <a:rPr lang="en-US"/>
              <a:t>Indeed, the same API and apps can be used to control a full blown leaf-spine fabric, with ECMP and N-way redundancy</a:t>
            </a:r>
            <a:endParaRPr/>
          </a:p>
          <a:p>
            <a:pPr marL="457200" lvl="0" indent="-317500" algn="l" rtl="0">
              <a:spcBef>
                <a:spcPts val="0"/>
              </a:spcBef>
              <a:spcAft>
                <a:spcPts val="0"/>
              </a:spcAft>
              <a:buSzPts val="1400"/>
              <a:buChar char="●"/>
            </a:pPr>
            <a:r>
              <a:rPr lang="en-US"/>
              <a:t>...or even a multi-stage fabric where multiple leaf-spines are connected with long-haul optics</a:t>
            </a:r>
            <a:endParaRPr/>
          </a:p>
          <a:p>
            <a:pPr marL="457200" lvl="0" indent="-317500" algn="l" rtl="0">
              <a:spcBef>
                <a:spcPts val="0"/>
              </a:spcBef>
              <a:spcAft>
                <a:spcPts val="0"/>
              </a:spcAft>
              <a:buSzPts val="1400"/>
              <a:buChar char="●"/>
            </a:pPr>
            <a:r>
              <a:rPr lang="en-US"/>
              <a:t>What is more, Trellis supports a number of switches from different vendors, running different ASICs and software stacks. Many of these are OCP compliant.</a:t>
            </a:r>
            <a:endParaRPr/>
          </a:p>
          <a:p>
            <a:pPr marL="457200" lvl="0" indent="-317500" algn="l" rtl="0">
              <a:spcBef>
                <a:spcPts val="0"/>
              </a:spcBef>
              <a:spcAft>
                <a:spcPts val="0"/>
              </a:spcAft>
              <a:buSzPts val="1400"/>
              <a:buChar char="●"/>
            </a:pPr>
            <a:r>
              <a:rPr lang="en-US"/>
              <a:t>Open APIs such as OpenFlow, P4runtime, and gNMI are used to interact with the devices</a:t>
            </a:r>
            <a:endParaRPr/>
          </a:p>
        </p:txBody>
      </p:sp>
      <p:sp>
        <p:nvSpPr>
          <p:cNvPr id="283" name="Google Shape;283;g7e8919a28f_1_165: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1533903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31494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USE CASE 1 </a:t>
            </a:r>
            <a:r>
              <a:rPr lang="mr-IN"/>
              <a:t>–</a:t>
            </a:r>
            <a:r>
              <a:rPr lang="en-US"/>
              <a:t> Distributed</a:t>
            </a:r>
            <a:r>
              <a:rPr lang="en-US" baseline="0"/>
              <a:t> Fabric for Access/Edge Networking</a:t>
            </a:r>
            <a:endParaRPr/>
          </a:p>
        </p:txBody>
      </p:sp>
    </p:spTree>
    <p:extLst>
      <p:ext uri="{BB962C8B-B14F-4D97-AF65-F5344CB8AC3E}">
        <p14:creationId xmlns:p14="http://schemas.microsoft.com/office/powerpoint/2010/main" val="6608009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3793" name="Google Shape;365;p11:notes"/>
          <p:cNvSpPr txBox="1">
            <a:spLocks noGrp="1"/>
          </p:cNvSpPr>
          <p:nvPr>
            <p:ph type="body" idx="1"/>
          </p:nvPr>
        </p:nvSpPr>
        <p:spPr/>
        <p:txBody>
          <a:bodyPr/>
          <a:lstStyle>
            <a:lvl1pPr>
              <a:defRPr sz="1400">
                <a:solidFill>
                  <a:srgbClr val="000000"/>
                </a:solidFill>
                <a:latin typeface="Arial" charset="0"/>
                <a:ea typeface="ＭＳ Ｐゴシック" charset="0"/>
                <a:sym typeface="Arial" charset="0"/>
              </a:defRPr>
            </a:lvl1pPr>
            <a:lvl2pPr>
              <a:defRPr sz="1400">
                <a:solidFill>
                  <a:srgbClr val="000000"/>
                </a:solidFill>
                <a:latin typeface="Arial" charset="0"/>
                <a:ea typeface="Arial" charset="0"/>
                <a:cs typeface="Arial" charset="0"/>
                <a:sym typeface="Arial" charset="0"/>
              </a:defRPr>
            </a:lvl2pPr>
            <a:lvl3pPr>
              <a:defRPr sz="1400">
                <a:solidFill>
                  <a:srgbClr val="000000"/>
                </a:solidFill>
                <a:latin typeface="Arial" charset="0"/>
                <a:ea typeface="Arial" charset="0"/>
                <a:cs typeface="Arial" charset="0"/>
                <a:sym typeface="Arial" charset="0"/>
              </a:defRPr>
            </a:lvl3pPr>
            <a:lvl4pPr>
              <a:defRPr sz="1400">
                <a:solidFill>
                  <a:srgbClr val="000000"/>
                </a:solidFill>
                <a:latin typeface="Arial" charset="0"/>
                <a:ea typeface="Arial" charset="0"/>
                <a:cs typeface="Arial" charset="0"/>
                <a:sym typeface="Arial" charset="0"/>
              </a:defRPr>
            </a:lvl4pPr>
            <a:lvl5pPr>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9pPr>
          </a:lstStyle>
          <a:p>
            <a:pPr marL="0" indent="0" eaLnBrk="1" hangingPunct="1"/>
            <a:endParaRPr lang="en-US" sz="1200">
              <a:latin typeface="Corbel" charset="0"/>
              <a:cs typeface="Corbel" charset="0"/>
              <a:sym typeface="Corbel" charset="0"/>
            </a:endParaRPr>
          </a:p>
        </p:txBody>
      </p:sp>
      <p:sp>
        <p:nvSpPr>
          <p:cNvPr id="33794" name="Google Shape;366;p11:notes"/>
          <p:cNvSpPr>
            <a:spLocks noGrp="1" noRot="1" noChangeAspect="1" noTextEdit="1"/>
          </p:cNvSpPr>
          <p:nvPr>
            <p:ph type="sldImg" idx="2"/>
          </p:nvPr>
        </p:nvSpPr>
        <p:spPr>
          <a:xfrm>
            <a:off x="381000" y="685800"/>
            <a:ext cx="6096000" cy="3429000"/>
          </a:xfrm>
          <a:noFill/>
          <a:ln>
            <a:headEnd/>
            <a:tailEnd/>
          </a:ln>
        </p:spPr>
      </p:sp>
    </p:spTree>
    <p:extLst>
      <p:ext uri="{BB962C8B-B14F-4D97-AF65-F5344CB8AC3E}">
        <p14:creationId xmlns:p14="http://schemas.microsoft.com/office/powerpoint/2010/main" val="14131286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7ebbce576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7ebbce576e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457200" lvl="0" indent="-317500" algn="l" rtl="0">
              <a:spcBef>
                <a:spcPts val="0"/>
              </a:spcBef>
              <a:spcAft>
                <a:spcPts val="0"/>
              </a:spcAft>
              <a:buSzPts val="1400"/>
              <a:buChar char="●"/>
            </a:pPr>
            <a:r>
              <a:rPr lang="en-US"/>
              <a:t>The BNG is a specialized type of router that is responsible of routing subscriber traffic to and from the  operator core network. It performs many functions, such as…</a:t>
            </a:r>
            <a:endParaRPr/>
          </a:p>
          <a:p>
            <a:pPr marL="457200" lvl="0" indent="-317500" algn="l" rtl="0">
              <a:spcBef>
                <a:spcPts val="0"/>
              </a:spcBef>
              <a:spcAft>
                <a:spcPts val="0"/>
              </a:spcAft>
              <a:buSzPts val="1400"/>
              <a:buChar char="●"/>
            </a:pPr>
            <a:r>
              <a:rPr lang="en-US"/>
              <a:t>Similarly to VOLTHA, we disaggregated the BNG black box in two logical pieces: the user plane and the control plane</a:t>
            </a:r>
            <a:endParaRPr/>
          </a:p>
          <a:p>
            <a:pPr marL="457200" lvl="0" indent="-317500" algn="l" rtl="0">
              <a:spcBef>
                <a:spcPts val="0"/>
              </a:spcBef>
              <a:spcAft>
                <a:spcPts val="0"/>
              </a:spcAft>
              <a:buSzPts val="1400"/>
              <a:buChar char="●"/>
            </a:pPr>
            <a:r>
              <a:rPr lang="en-US"/>
              <a:t>For the user plane, which is responsible of processing subscriber data traffic, we re-use the same merchant silicon that is already available in the SEBA pod</a:t>
            </a:r>
            <a:endParaRPr/>
          </a:p>
          <a:p>
            <a:pPr marL="457200" lvl="0" indent="-317500" algn="l" rtl="0">
              <a:spcBef>
                <a:spcPts val="0"/>
              </a:spcBef>
              <a:spcAft>
                <a:spcPts val="0"/>
              </a:spcAft>
              <a:buSzPts val="1400"/>
              <a:buChar char="●"/>
            </a:pPr>
            <a:r>
              <a:rPr lang="en-US"/>
              <a:t>We can use the Tofino ASIC in the fabric switch to perform functions such as routing, PPPoE termination, accounting, etc</a:t>
            </a:r>
            <a:endParaRPr/>
          </a:p>
          <a:p>
            <a:pPr marL="457200" lvl="0" indent="-317500" algn="l" rtl="0">
              <a:spcBef>
                <a:spcPts val="0"/>
              </a:spcBef>
              <a:spcAft>
                <a:spcPts val="0"/>
              </a:spcAft>
              <a:buSzPts val="1400"/>
              <a:buChar char="●"/>
            </a:pPr>
            <a:r>
              <a:rPr lang="en-US"/>
              <a:t>While we can use the Qumran chip inside the OLT to perform  Hierarchical QoS, since this chip is specifically designed for application that requires deep buffering</a:t>
            </a:r>
            <a:endParaRPr/>
          </a:p>
          <a:p>
            <a:pPr marL="457200" lvl="0" indent="-317500" algn="l" rtl="0">
              <a:spcBef>
                <a:spcPts val="0"/>
              </a:spcBef>
              <a:spcAft>
                <a:spcPts val="0"/>
              </a:spcAft>
              <a:buSzPts val="1400"/>
              <a:buChar char="●"/>
            </a:pPr>
            <a:r>
              <a:rPr lang="en-US"/>
              <a:t>The control plane can run as an SDN apps on top of ONOS</a:t>
            </a:r>
            <a:endParaRPr/>
          </a:p>
        </p:txBody>
      </p:sp>
      <p:sp>
        <p:nvSpPr>
          <p:cNvPr id="428" name="Google Shape;428;g7ebbce576e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360512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64dcf79b09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64dcf79b09_0_1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6" name="Google Shape;456;g64dcf79b09_0_12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3799855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g6273c6738e_9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8" name="Google Shape;888;g6273c6738e_9_7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9" name="Google Shape;889;g6273c6738e_9_7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8737028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7a744ead38_7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7a744ead38_7_8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 name="Google Shape;243;g7a744ead38_7_8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a:p>
        </p:txBody>
      </p:sp>
    </p:spTree>
    <p:extLst>
      <p:ext uri="{BB962C8B-B14F-4D97-AF65-F5344CB8AC3E}">
        <p14:creationId xmlns:p14="http://schemas.microsoft.com/office/powerpoint/2010/main" val="2840617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3793" name="Google Shape;365;p11:notes"/>
          <p:cNvSpPr txBox="1">
            <a:spLocks noGrp="1"/>
          </p:cNvSpPr>
          <p:nvPr>
            <p:ph type="body" idx="1"/>
          </p:nvPr>
        </p:nvSpPr>
        <p:spPr/>
        <p:txBody>
          <a:bodyPr/>
          <a:lstStyle>
            <a:lvl1pPr>
              <a:defRPr sz="1400">
                <a:solidFill>
                  <a:srgbClr val="000000"/>
                </a:solidFill>
                <a:latin typeface="Arial" charset="0"/>
                <a:ea typeface="ＭＳ Ｐゴシック" charset="0"/>
                <a:sym typeface="Arial" charset="0"/>
              </a:defRPr>
            </a:lvl1pPr>
            <a:lvl2pPr>
              <a:defRPr sz="1400">
                <a:solidFill>
                  <a:srgbClr val="000000"/>
                </a:solidFill>
                <a:latin typeface="Arial" charset="0"/>
                <a:ea typeface="Arial" charset="0"/>
                <a:cs typeface="Arial" charset="0"/>
                <a:sym typeface="Arial" charset="0"/>
              </a:defRPr>
            </a:lvl2pPr>
            <a:lvl3pPr>
              <a:defRPr sz="1400">
                <a:solidFill>
                  <a:srgbClr val="000000"/>
                </a:solidFill>
                <a:latin typeface="Arial" charset="0"/>
                <a:ea typeface="Arial" charset="0"/>
                <a:cs typeface="Arial" charset="0"/>
                <a:sym typeface="Arial" charset="0"/>
              </a:defRPr>
            </a:lvl3pPr>
            <a:lvl4pPr>
              <a:defRPr sz="1400">
                <a:solidFill>
                  <a:srgbClr val="000000"/>
                </a:solidFill>
                <a:latin typeface="Arial" charset="0"/>
                <a:ea typeface="Arial" charset="0"/>
                <a:cs typeface="Arial" charset="0"/>
                <a:sym typeface="Arial" charset="0"/>
              </a:defRPr>
            </a:lvl4pPr>
            <a:lvl5pPr>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9pPr>
          </a:lstStyle>
          <a:p>
            <a:pPr marL="0" indent="0" eaLnBrk="1" hangingPunct="1"/>
            <a:endParaRPr lang="en-US" sz="1200">
              <a:latin typeface="Corbel" charset="0"/>
              <a:cs typeface="Corbel" charset="0"/>
              <a:sym typeface="Corbel" charset="0"/>
            </a:endParaRPr>
          </a:p>
        </p:txBody>
      </p:sp>
      <p:sp>
        <p:nvSpPr>
          <p:cNvPr id="33794" name="Google Shape;366;p11:notes"/>
          <p:cNvSpPr>
            <a:spLocks noGrp="1" noRot="1" noChangeAspect="1" noTextEdit="1"/>
          </p:cNvSpPr>
          <p:nvPr>
            <p:ph type="sldImg" idx="2"/>
          </p:nvPr>
        </p:nvSpPr>
        <p:spPr>
          <a:xfrm>
            <a:off x="381000" y="685800"/>
            <a:ext cx="6096000" cy="3429000"/>
          </a:xfrm>
          <a:noFill/>
          <a:ln>
            <a:headEnd/>
            <a:tailEnd/>
          </a:ln>
        </p:spPr>
      </p:sp>
    </p:spTree>
    <p:extLst>
      <p:ext uri="{BB962C8B-B14F-4D97-AF65-F5344CB8AC3E}">
        <p14:creationId xmlns:p14="http://schemas.microsoft.com/office/powerpoint/2010/main" val="40454727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g42a738fb1a_0_49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3" name="Google Shape;733;g42a738fb1a_0_4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64dcf79b09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64dcf79b09_0_1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6" name="Google Shape;456;g64dcf79b09_0_12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41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8676261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3793" name="Google Shape;365;p11:notes"/>
          <p:cNvSpPr txBox="1">
            <a:spLocks noGrp="1"/>
          </p:cNvSpPr>
          <p:nvPr>
            <p:ph type="body" idx="1"/>
          </p:nvPr>
        </p:nvSpPr>
        <p:spPr/>
        <p:txBody>
          <a:bodyPr/>
          <a:lstStyle>
            <a:lvl1pPr>
              <a:defRPr sz="1400">
                <a:solidFill>
                  <a:srgbClr val="000000"/>
                </a:solidFill>
                <a:latin typeface="Arial" charset="0"/>
                <a:ea typeface="ＭＳ Ｐゴシック" charset="0"/>
                <a:sym typeface="Arial" charset="0"/>
              </a:defRPr>
            </a:lvl1pPr>
            <a:lvl2pPr>
              <a:defRPr sz="1400">
                <a:solidFill>
                  <a:srgbClr val="000000"/>
                </a:solidFill>
                <a:latin typeface="Arial" charset="0"/>
                <a:ea typeface="Arial" charset="0"/>
                <a:cs typeface="Arial" charset="0"/>
                <a:sym typeface="Arial" charset="0"/>
              </a:defRPr>
            </a:lvl2pPr>
            <a:lvl3pPr>
              <a:defRPr sz="1400">
                <a:solidFill>
                  <a:srgbClr val="000000"/>
                </a:solidFill>
                <a:latin typeface="Arial" charset="0"/>
                <a:ea typeface="Arial" charset="0"/>
                <a:cs typeface="Arial" charset="0"/>
                <a:sym typeface="Arial" charset="0"/>
              </a:defRPr>
            </a:lvl3pPr>
            <a:lvl4pPr>
              <a:defRPr sz="1400">
                <a:solidFill>
                  <a:srgbClr val="000000"/>
                </a:solidFill>
                <a:latin typeface="Arial" charset="0"/>
                <a:ea typeface="Arial" charset="0"/>
                <a:cs typeface="Arial" charset="0"/>
                <a:sym typeface="Arial" charset="0"/>
              </a:defRPr>
            </a:lvl4pPr>
            <a:lvl5pPr>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9pPr>
          </a:lstStyle>
          <a:p>
            <a:pPr marL="0" indent="0" eaLnBrk="1" hangingPunct="1"/>
            <a:endParaRPr lang="en-US" sz="1200">
              <a:latin typeface="Corbel" charset="0"/>
              <a:cs typeface="Corbel" charset="0"/>
              <a:sym typeface="Corbel" charset="0"/>
            </a:endParaRPr>
          </a:p>
        </p:txBody>
      </p:sp>
      <p:sp>
        <p:nvSpPr>
          <p:cNvPr id="33794" name="Google Shape;366;p11:notes"/>
          <p:cNvSpPr>
            <a:spLocks noGrp="1" noRot="1" noChangeAspect="1" noTextEdit="1"/>
          </p:cNvSpPr>
          <p:nvPr>
            <p:ph type="sldImg" idx="2"/>
          </p:nvPr>
        </p:nvSpPr>
        <p:spPr>
          <a:xfrm>
            <a:off x="381000" y="685800"/>
            <a:ext cx="6096000" cy="3429000"/>
          </a:xfrm>
          <a:noFill/>
          <a:ln>
            <a:headEnd/>
            <a:tailEnd/>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7a744ead38_7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7a744ead38_7_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7a744ead38_7_3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a:buSzPts val="1200"/>
            </a:pPr>
            <a:fld id="{00000000-1234-1234-1234-123412341234}" type="slidenum">
              <a:rPr lang="en-US"/>
              <a:pPr>
                <a:buSzPts val="1200"/>
              </a:pPr>
              <a:t>46</a:t>
            </a:fld>
            <a:endParaRPr/>
          </a:p>
        </p:txBody>
      </p:sp>
    </p:spTree>
    <p:extLst>
      <p:ext uri="{BB962C8B-B14F-4D97-AF65-F5344CB8AC3E}">
        <p14:creationId xmlns:p14="http://schemas.microsoft.com/office/powerpoint/2010/main" val="29803889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3793" name="Google Shape;365;p11:notes"/>
          <p:cNvSpPr txBox="1">
            <a:spLocks noGrp="1"/>
          </p:cNvSpPr>
          <p:nvPr>
            <p:ph type="body" idx="1"/>
          </p:nvPr>
        </p:nvSpPr>
        <p:spPr/>
        <p:txBody>
          <a:bodyPr/>
          <a:lstStyle>
            <a:lvl1pPr>
              <a:defRPr sz="1400">
                <a:solidFill>
                  <a:srgbClr val="000000"/>
                </a:solidFill>
                <a:latin typeface="Arial" charset="0"/>
                <a:ea typeface="ＭＳ Ｐゴシック" charset="0"/>
                <a:sym typeface="Arial" charset="0"/>
              </a:defRPr>
            </a:lvl1pPr>
            <a:lvl2pPr>
              <a:defRPr sz="1400">
                <a:solidFill>
                  <a:srgbClr val="000000"/>
                </a:solidFill>
                <a:latin typeface="Arial" charset="0"/>
                <a:ea typeface="Arial" charset="0"/>
                <a:cs typeface="Arial" charset="0"/>
                <a:sym typeface="Arial" charset="0"/>
              </a:defRPr>
            </a:lvl2pPr>
            <a:lvl3pPr>
              <a:defRPr sz="1400">
                <a:solidFill>
                  <a:srgbClr val="000000"/>
                </a:solidFill>
                <a:latin typeface="Arial" charset="0"/>
                <a:ea typeface="Arial" charset="0"/>
                <a:cs typeface="Arial" charset="0"/>
                <a:sym typeface="Arial" charset="0"/>
              </a:defRPr>
            </a:lvl3pPr>
            <a:lvl4pPr>
              <a:defRPr sz="1400">
                <a:solidFill>
                  <a:srgbClr val="000000"/>
                </a:solidFill>
                <a:latin typeface="Arial" charset="0"/>
                <a:ea typeface="Arial" charset="0"/>
                <a:cs typeface="Arial" charset="0"/>
                <a:sym typeface="Arial" charset="0"/>
              </a:defRPr>
            </a:lvl4pPr>
            <a:lvl5pPr>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9pPr>
          </a:lstStyle>
          <a:p>
            <a:pPr marL="0" indent="0" eaLnBrk="1" hangingPunct="1"/>
            <a:endParaRPr lang="en-US" sz="1200">
              <a:latin typeface="Corbel" charset="0"/>
              <a:cs typeface="Corbel" charset="0"/>
              <a:sym typeface="Corbel" charset="0"/>
            </a:endParaRPr>
          </a:p>
        </p:txBody>
      </p:sp>
      <p:sp>
        <p:nvSpPr>
          <p:cNvPr id="33794" name="Google Shape;366;p11:notes"/>
          <p:cNvSpPr>
            <a:spLocks noGrp="1" noRot="1" noChangeAspect="1" noTextEdit="1"/>
          </p:cNvSpPr>
          <p:nvPr>
            <p:ph type="sldImg" idx="2"/>
          </p:nvPr>
        </p:nvSpPr>
        <p:spPr>
          <a:xfrm>
            <a:off x="381000" y="685800"/>
            <a:ext cx="6096000" cy="3429000"/>
          </a:xfrm>
          <a:noFill/>
          <a:ln>
            <a:headEnd/>
            <a:tailEnd/>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7"/>
        <p:cNvGrpSpPr/>
        <p:nvPr/>
      </p:nvGrpSpPr>
      <p:grpSpPr>
        <a:xfrm>
          <a:off x="0" y="0"/>
          <a:ext cx="0" cy="0"/>
          <a:chOff x="0" y="0"/>
          <a:chExt cx="0" cy="0"/>
        </a:xfrm>
      </p:grpSpPr>
      <p:sp>
        <p:nvSpPr>
          <p:cNvPr id="1288" name="Google Shape;1288;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a:t>SEBA is a platform that brings together a number of ONF projects to virtualize residential access</a:t>
            </a:r>
            <a:endParaRPr/>
          </a:p>
          <a:p>
            <a:pPr marL="0" marR="0" lvl="0" indent="0" algn="l" rtl="0">
              <a:lnSpc>
                <a:spcPct val="100000"/>
              </a:lnSpc>
              <a:spcBef>
                <a:spcPts val="0"/>
              </a:spcBef>
              <a:spcAft>
                <a:spcPts val="0"/>
              </a:spcAft>
              <a:buClr>
                <a:srgbClr val="000000"/>
              </a:buClr>
              <a:buSzPts val="1400"/>
              <a:buFont typeface="Arial"/>
              <a:buNone/>
            </a:pPr>
            <a:r>
              <a:rPr lang="en-US"/>
              <a:t>Today we demonstrate the integration of a new project, Stratum</a:t>
            </a:r>
            <a:endParaRPr/>
          </a:p>
        </p:txBody>
      </p:sp>
      <p:sp>
        <p:nvSpPr>
          <p:cNvPr id="1289" name="Google Shape;12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981157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As always, it’s important to translate the input coming from partners’ deployments into requirements, to make the platform better. I’d like to go through some fundamental challenges met with the previous platform, that gave the community some rationale to create the new one.</a:t>
            </a:r>
            <a:br>
              <a:rPr lang="en"/>
            </a:br>
            <a:r>
              <a:rPr lang="en"/>
              <a:t>BULLET EXPLAINATION</a:t>
            </a:r>
            <a:br>
              <a:rPr lang="en"/>
            </a:br>
            <a:r>
              <a:rPr lang="en"/>
              <a:t>* CORD wasn’t really able to distinguish between a deployment and a development workflow. Most of the time software was built as well during the deployment phases, which is unexpected and time consuming</a:t>
            </a:r>
            <a:br>
              <a:rPr lang="en"/>
            </a:br>
            <a:r>
              <a:rPr lang="en"/>
              <a:t>* CORD was spawning VMs during the deployment phase, such requiring either physical machines or VMs</a:t>
            </a:r>
            <a:br>
              <a:rPr lang="en"/>
            </a:br>
            <a:r>
              <a:rPr lang="en"/>
              <a:t>* CORD had to be installed on Ubuntu 16.04</a:t>
            </a:r>
            <a:br>
              <a:rPr lang="en"/>
            </a:br>
            <a:r>
              <a:rPr lang="en"/>
              <a:t>* Offline installation was not officially supported, and anyway quite difficult -&gt; problem for most of the SPs</a:t>
            </a:r>
            <a:br>
              <a:rPr lang="en"/>
            </a:br>
            <a:r>
              <a:rPr lang="en"/>
              <a:t>* CORD installation was monolithic. It was installing OS, configure OS, install components (i.e. ONOS, OpenStack, XOS) and profiles, together in one step</a:t>
            </a:r>
            <a:endParaRPr lang="en-US"/>
          </a:p>
          <a:p>
            <a:pPr marL="457200" lvl="0" indent="-298450" algn="l" rtl="0">
              <a:spcBef>
                <a:spcPts val="0"/>
              </a:spcBef>
              <a:spcAft>
                <a:spcPts val="0"/>
              </a:spcAft>
              <a:buSzPts val="1100"/>
              <a:buChar char="●"/>
            </a:pPr>
            <a:r>
              <a:rPr lang="en-US"/>
              <a:t>As a user, you had to decide what “flavor” (use-case) of CORD to install, at the very beginning of the installation. Want to install R-CORD? Choose it at the beginning. Changed your mind and want to install M-CORD? You’ve to reinstall the entire platform</a:t>
            </a:r>
          </a:p>
          <a:p>
            <a:pPr marL="457200" lvl="0" indent="-298450" algn="l" rtl="0">
              <a:spcBef>
                <a:spcPts val="0"/>
              </a:spcBef>
              <a:spcAft>
                <a:spcPts val="0"/>
              </a:spcAft>
              <a:buSzPts val="1100"/>
              <a:buChar char="●"/>
            </a:pPr>
            <a:r>
              <a:rPr lang="en-US"/>
              <a:t>Over time, users (including developers and QA) asked to be able to run CORD in different environments. For example, on single machines for development vs full clusters for trials and production. The two workflows have diverged quite a lot over time and were considerably different from one each other</a:t>
            </a:r>
          </a:p>
          <a:p>
            <a:pPr marL="457200" lvl="0" indent="-298450" algn="l" rtl="0">
              <a:spcBef>
                <a:spcPts val="0"/>
              </a:spcBef>
              <a:spcAft>
                <a:spcPts val="0"/>
              </a:spcAft>
              <a:buSzPts val="1100"/>
              <a:buChar char="●"/>
            </a:pPr>
            <a:r>
              <a:rPr lang="en-US"/>
              <a:t>Many components were tightly coupled, at the point that it was very difficult to exclude them from the system. Classical example: many SPs use their own infra tools (DNS, system configurator like Puppet). CORD providing these services as well, and this was most of the time an issue</a:t>
            </a:r>
          </a:p>
          <a:p>
            <a:pPr marL="457200" lvl="0" indent="-298450" algn="l" rtl="0">
              <a:spcBef>
                <a:spcPts val="0"/>
              </a:spcBef>
              <a:spcAft>
                <a:spcPts val="0"/>
              </a:spcAft>
              <a:buSzPts val="1100"/>
              <a:buChar char="●"/>
            </a:pPr>
            <a:r>
              <a:rPr lang="en-US"/>
              <a:t>Having scripts to automate processes is important, but it’s also important to find the right balance between automation and make difficult for users what’s under the hood</a:t>
            </a:r>
          </a:p>
          <a:p>
            <a:pPr marL="457200" lvl="0" indent="-298450" algn="l" rtl="0">
              <a:spcBef>
                <a:spcPts val="0"/>
              </a:spcBef>
              <a:spcAft>
                <a:spcPts val="0"/>
              </a:spcAft>
              <a:buSzPts val="1100"/>
              <a:buChar char="●"/>
            </a:pPr>
            <a:r>
              <a:rPr lang="en-US"/>
              <a:t>CORD is an integration of effort, using many components. It has been traditionally released as a whole, even if these components have been historically released by different groups. Often it has been a problem to advance features separately</a:t>
            </a:r>
          </a:p>
          <a:p>
            <a:pPr marL="0" lvl="0" indent="0" algn="l" rtl="0">
              <a:spcBef>
                <a:spcPts val="0"/>
              </a:spcBef>
              <a:spcAft>
                <a:spcPts val="0"/>
              </a:spcAft>
              <a:buNone/>
            </a:pPr>
            <a:endParaRPr/>
          </a:p>
        </p:txBody>
      </p:sp>
    </p:spTree>
    <p:extLst>
      <p:ext uri="{BB962C8B-B14F-4D97-AF65-F5344CB8AC3E}">
        <p14:creationId xmlns:p14="http://schemas.microsoft.com/office/powerpoint/2010/main" val="25553659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571202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472685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660B80-EC0E-7049-96D3-2F59BEFEDA5F}" type="slidenum">
              <a:rPr lang="en-US" smtClean="0"/>
              <a:t>56</a:t>
            </a:fld>
            <a:endParaRPr lang="en-US"/>
          </a:p>
        </p:txBody>
      </p:sp>
    </p:spTree>
    <p:extLst>
      <p:ext uri="{BB962C8B-B14F-4D97-AF65-F5344CB8AC3E}">
        <p14:creationId xmlns:p14="http://schemas.microsoft.com/office/powerpoint/2010/main" val="19844549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Slide">
  <p:cSld name="Cover Slide">
    <p:spTree>
      <p:nvGrpSpPr>
        <p:cNvPr id="1" name="Shape 14"/>
        <p:cNvGrpSpPr/>
        <p:nvPr/>
      </p:nvGrpSpPr>
      <p:grpSpPr>
        <a:xfrm>
          <a:off x="0" y="0"/>
          <a:ext cx="0" cy="0"/>
          <a:chOff x="0" y="0"/>
          <a:chExt cx="0" cy="0"/>
        </a:xfrm>
      </p:grpSpPr>
      <p:sp>
        <p:nvSpPr>
          <p:cNvPr id="4" name="Google Shape;15;p2"/>
          <p:cNvSpPr>
            <a:spLocks noChangeArrowheads="1"/>
          </p:cNvSpPr>
          <p:nvPr/>
        </p:nvSpPr>
        <p:spPr bwMode="auto">
          <a:xfrm>
            <a:off x="0" y="0"/>
            <a:ext cx="9144000" cy="5143500"/>
          </a:xfrm>
          <a:prstGeom prst="rect">
            <a:avLst/>
          </a:prstGeom>
          <a:solidFill>
            <a:srgbClr val="052B6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1425" tIns="45700" rIns="91425" bIns="45700" anchor="ctr"/>
          <a:lstStyle/>
          <a:p>
            <a:pPr algn="ctr" defTabSz="914400" fontAlgn="base">
              <a:spcBef>
                <a:spcPct val="0"/>
              </a:spcBef>
              <a:spcAft>
                <a:spcPct val="0"/>
              </a:spcAft>
            </a:pPr>
            <a:endParaRPr lang="en-US">
              <a:solidFill>
                <a:srgbClr val="FFFFFF"/>
              </a:solidFill>
              <a:latin typeface="Calibri" charset="0"/>
              <a:ea typeface="ＭＳ Ｐゴシック" charset="0"/>
              <a:cs typeface="Calibri" charset="0"/>
              <a:sym typeface="Calibri" charset="0"/>
            </a:endParaRPr>
          </a:p>
        </p:txBody>
      </p:sp>
      <p:pic>
        <p:nvPicPr>
          <p:cNvPr id="5" name="Picture 6" descr="onf-mark-white.png"/>
          <p:cNvPicPr>
            <a:picLocks noChangeAspect="1"/>
          </p:cNvPicPr>
          <p:nvPr/>
        </p:nvPicPr>
        <p:blipFill>
          <a:blip r:embed="rId2">
            <a:alphaModFix amt="7000"/>
            <a:extLst>
              <a:ext uri="{28A0092B-C50C-407E-A947-70E740481C1C}">
                <a14:useLocalDpi xmlns:a14="http://schemas.microsoft.com/office/drawing/2010/main" val="0"/>
              </a:ext>
            </a:extLst>
          </a:blip>
          <a:srcRect/>
          <a:stretch>
            <a:fillRect/>
          </a:stretch>
        </p:blipFill>
        <p:spPr bwMode="auto">
          <a:xfrm>
            <a:off x="1249363" y="-871538"/>
            <a:ext cx="6543675" cy="6964363"/>
          </a:xfrm>
          <a:prstGeom prst="rect">
            <a:avLst/>
          </a:prstGeom>
          <a:noFill/>
          <a:ln>
            <a:noFill/>
          </a:ln>
          <a:extLst>
            <a:ext uri="{909E8E84-426E-40dd-AFC4-6F175D3DCCD1}">
              <a14:hiddenFill xmlns:a14="http://schemas.microsoft.com/office/drawing/2010/main" xmlns="">
                <a:solidFill>
                  <a:srgbClr val="FFFFFF">
                    <a:alpha val="7001"/>
                  </a:srgbClr>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6" descr="ONF_DARK-BKGD.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78213" y="187325"/>
            <a:ext cx="2170112" cy="1462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 name="Google Shape;18;p2"/>
          <p:cNvSpPr txBox="1">
            <a:spLocks noGrp="1"/>
          </p:cNvSpPr>
          <p:nvPr>
            <p:ph type="ctrTitle"/>
          </p:nvPr>
        </p:nvSpPr>
        <p:spPr>
          <a:xfrm>
            <a:off x="445181" y="2118167"/>
            <a:ext cx="8293326" cy="710370"/>
          </a:xfrm>
          <a:prstGeom prst="rect">
            <a:avLst/>
          </a:prstGeom>
          <a:noFill/>
          <a:ln>
            <a:noFill/>
          </a:ln>
        </p:spPr>
        <p:txBody>
          <a:bodyPr spcFirstLastPara="1"/>
          <a:lstStyle>
            <a:lvl1pPr marR="0" lvl="0" algn="ctr" rtl="0">
              <a:lnSpc>
                <a:spcPct val="106250"/>
              </a:lnSpc>
              <a:spcBef>
                <a:spcPts val="0"/>
              </a:spcBef>
              <a:spcAft>
                <a:spcPts val="0"/>
              </a:spcAft>
              <a:buClr>
                <a:schemeClr val="lt1"/>
              </a:buClr>
              <a:buSzPts val="3200"/>
              <a:buFont typeface="Calibri"/>
              <a:buNone/>
              <a:defRPr sz="32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
        <p:nvSpPr>
          <p:cNvPr id="19" name="Google Shape;19;p2"/>
          <p:cNvSpPr txBox="1">
            <a:spLocks noGrp="1"/>
          </p:cNvSpPr>
          <p:nvPr>
            <p:ph type="subTitle" idx="1"/>
          </p:nvPr>
        </p:nvSpPr>
        <p:spPr>
          <a:xfrm>
            <a:off x="454702" y="2896097"/>
            <a:ext cx="8293329" cy="424057"/>
          </a:xfrm>
          <a:prstGeom prst="rect">
            <a:avLst/>
          </a:prstGeom>
          <a:noFill/>
          <a:ln>
            <a:noFill/>
          </a:ln>
        </p:spPr>
        <p:txBody>
          <a:bodyPr spcFirstLastPara="1"/>
          <a:lstStyle>
            <a:lvl1pPr marR="0" lvl="0" algn="ctr" rtl="0">
              <a:lnSpc>
                <a:spcPct val="100000"/>
              </a:lnSpc>
              <a:spcBef>
                <a:spcPts val="800"/>
              </a:spcBef>
              <a:spcAft>
                <a:spcPts val="0"/>
              </a:spcAft>
              <a:buClr>
                <a:schemeClr val="accent5"/>
              </a:buClr>
              <a:buSzPts val="1700"/>
              <a:buFont typeface="Arial"/>
              <a:buNone/>
              <a:defRPr sz="2000" b="0" i="0" u="none" strike="noStrike" cap="none">
                <a:solidFill>
                  <a:srgbClr val="FFFFFF"/>
                </a:solidFill>
                <a:latin typeface="Calibri"/>
                <a:ea typeface="Calibri"/>
                <a:cs typeface="Calibri"/>
                <a:sym typeface="Calibri"/>
              </a:defRPr>
            </a:lvl1pPr>
            <a:lvl2pPr marR="0" lvl="1" algn="ctr" rtl="0">
              <a:lnSpc>
                <a:spcPct val="100000"/>
              </a:lnSpc>
              <a:spcBef>
                <a:spcPts val="700"/>
              </a:spcBef>
              <a:spcAft>
                <a:spcPts val="0"/>
              </a:spcAft>
              <a:buClr>
                <a:schemeClr val="accent5"/>
              </a:buClr>
              <a:buSzPts val="1870"/>
              <a:buFont typeface="Arial"/>
              <a:buNone/>
              <a:defRPr sz="2200" b="0" i="0" u="none" strike="noStrike" cap="none">
                <a:solidFill>
                  <a:srgbClr val="949494"/>
                </a:solidFill>
                <a:latin typeface="Calibri"/>
                <a:ea typeface="Calibri"/>
                <a:cs typeface="Calibri"/>
                <a:sym typeface="Calibri"/>
              </a:defRPr>
            </a:lvl2pPr>
            <a:lvl3pPr marR="0" lvl="2" algn="ctr" rtl="0">
              <a:lnSpc>
                <a:spcPct val="100000"/>
              </a:lnSpc>
              <a:spcBef>
                <a:spcPts val="600"/>
              </a:spcBef>
              <a:spcAft>
                <a:spcPts val="0"/>
              </a:spcAft>
              <a:buClr>
                <a:schemeClr val="accent5"/>
              </a:buClr>
              <a:buSzPts val="1700"/>
              <a:buFont typeface="Arial"/>
              <a:buNone/>
              <a:defRPr sz="2000" b="0" i="0" u="none" strike="noStrike" cap="none">
                <a:solidFill>
                  <a:srgbClr val="949494"/>
                </a:solidFill>
                <a:latin typeface="Calibri"/>
                <a:ea typeface="Calibri"/>
                <a:cs typeface="Calibri"/>
                <a:sym typeface="Calibri"/>
              </a:defRPr>
            </a:lvl3pPr>
            <a:lvl4pPr marR="0" lvl="3" algn="ctr" rtl="0">
              <a:lnSpc>
                <a:spcPct val="100000"/>
              </a:lnSpc>
              <a:spcBef>
                <a:spcPts val="500"/>
              </a:spcBef>
              <a:spcAft>
                <a:spcPts val="0"/>
              </a:spcAft>
              <a:buClr>
                <a:schemeClr val="accent5"/>
              </a:buClr>
              <a:buSzPts val="1530"/>
              <a:buFont typeface="Arial"/>
              <a:buNone/>
              <a:defRPr sz="1800" b="0" i="0" u="none" strike="noStrike" cap="none">
                <a:solidFill>
                  <a:srgbClr val="949494"/>
                </a:solidFill>
                <a:latin typeface="Calibri"/>
                <a:ea typeface="Calibri"/>
                <a:cs typeface="Calibri"/>
                <a:sym typeface="Calibri"/>
              </a:defRPr>
            </a:lvl4pPr>
            <a:lvl5pPr marR="0" lvl="4" algn="ctr" rtl="0">
              <a:spcBef>
                <a:spcPts val="800"/>
              </a:spcBef>
              <a:spcAft>
                <a:spcPts val="0"/>
              </a:spcAft>
              <a:buClr>
                <a:schemeClr val="lt2"/>
              </a:buClr>
              <a:buSzPts val="1530"/>
              <a:buFont typeface="Arial"/>
              <a:buNone/>
              <a:defRPr sz="1800" b="0" i="0" u="none" strike="noStrike" cap="none">
                <a:solidFill>
                  <a:srgbClr val="949494"/>
                </a:solidFill>
                <a:latin typeface="Corbel"/>
                <a:ea typeface="Corbel"/>
                <a:cs typeface="Corbel"/>
                <a:sym typeface="Corbel"/>
              </a:defRPr>
            </a:lvl5pPr>
            <a:lvl6pPr marR="0" lvl="5"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6pPr>
            <a:lvl7pPr marR="0" lvl="6"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7pPr>
            <a:lvl8pPr marR="0" lvl="7"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8pPr>
            <a:lvl9pPr marR="0" lvl="8"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9pPr>
          </a:lstStyle>
          <a:p>
            <a:r>
              <a:rPr lang="en-US"/>
              <a:t>Click to edit Master subtitle style</a:t>
            </a:r>
            <a:endParaRPr/>
          </a:p>
        </p:txBody>
      </p:sp>
    </p:spTree>
    <p:extLst>
      <p:ext uri="{BB962C8B-B14F-4D97-AF65-F5344CB8AC3E}">
        <p14:creationId xmlns:p14="http://schemas.microsoft.com/office/powerpoint/2010/main" val="3179691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ogo Only">
  <p:cSld name="Logo Only">
    <p:spTree>
      <p:nvGrpSpPr>
        <p:cNvPr id="1" name="Shape 31"/>
        <p:cNvGrpSpPr/>
        <p:nvPr/>
      </p:nvGrpSpPr>
      <p:grpSpPr>
        <a:xfrm>
          <a:off x="0" y="0"/>
          <a:ext cx="0" cy="0"/>
          <a:chOff x="0" y="0"/>
          <a:chExt cx="0" cy="0"/>
        </a:xfrm>
      </p:grpSpPr>
      <p:sp>
        <p:nvSpPr>
          <p:cNvPr id="3" name="Google Shape;67;p10"/>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defTabSz="914400" fontAlgn="base">
              <a:spcBef>
                <a:spcPct val="0"/>
              </a:spcBef>
              <a:spcAft>
                <a:spcPct val="0"/>
              </a:spcAft>
              <a:defRPr/>
            </a:pPr>
            <a:fld id="{D8E6C150-524A-9A40-95D2-2104EA57E476}" type="slidenum">
              <a:rPr lang="en-US"/>
              <a:pPr defTabSz="914400" fontAlgn="base">
                <a:spcBef>
                  <a:spcPct val="0"/>
                </a:spcBef>
                <a:spcAft>
                  <a:spcPct val="0"/>
                </a:spcAft>
                <a:defRPr/>
              </a:pPr>
              <a:t>‹#›</a:t>
            </a:fld>
            <a:endParaRPr lang="en-US"/>
          </a:p>
        </p:txBody>
      </p:sp>
    </p:spTree>
    <p:extLst>
      <p:ext uri="{BB962C8B-B14F-4D97-AF65-F5344CB8AC3E}">
        <p14:creationId xmlns:p14="http://schemas.microsoft.com/office/powerpoint/2010/main" val="2679926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userDrawn="1">
  <p:cSld name="Title and Content">
    <p:spTree>
      <p:nvGrpSpPr>
        <p:cNvPr id="1" name="Shape 36"/>
        <p:cNvGrpSpPr/>
        <p:nvPr/>
      </p:nvGrpSpPr>
      <p:grpSpPr>
        <a:xfrm>
          <a:off x="0" y="0"/>
          <a:ext cx="0" cy="0"/>
          <a:chOff x="0" y="0"/>
          <a:chExt cx="0" cy="0"/>
        </a:xfrm>
      </p:grpSpPr>
      <p:sp>
        <p:nvSpPr>
          <p:cNvPr id="38" name="Google Shape;38;p5"/>
          <p:cNvSpPr txBox="1">
            <a:spLocks noGrp="1"/>
          </p:cNvSpPr>
          <p:nvPr>
            <p:ph type="body" idx="1"/>
          </p:nvPr>
        </p:nvSpPr>
        <p:spPr>
          <a:xfrm>
            <a:off x="457200" y="1097280"/>
            <a:ext cx="8521700" cy="3411220"/>
          </a:xfrm>
          <a:prstGeom prst="rect">
            <a:avLst/>
          </a:prstGeom>
          <a:noFill/>
          <a:ln>
            <a:noFill/>
          </a:ln>
        </p:spPr>
        <p:txBody>
          <a:bodyPr spcFirstLastPara="1"/>
          <a:lstStyle>
            <a:lvl1pPr marL="457200" marR="0" lvl="0" indent="-358140" algn="l" rtl="0">
              <a:lnSpc>
                <a:spcPct val="100000"/>
              </a:lnSpc>
              <a:spcBef>
                <a:spcPts val="800"/>
              </a:spcBef>
              <a:spcAft>
                <a:spcPts val="0"/>
              </a:spcAft>
              <a:buClr>
                <a:schemeClr val="accent5"/>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5" name="Google Shape;67;p10"/>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defTabSz="914400" fontAlgn="base">
              <a:spcBef>
                <a:spcPct val="0"/>
              </a:spcBef>
              <a:spcAft>
                <a:spcPct val="0"/>
              </a:spcAft>
              <a:defRPr/>
            </a:pPr>
            <a:fld id="{D8E6C150-524A-9A40-95D2-2104EA57E476}" type="slidenum">
              <a:rPr lang="en-US"/>
              <a:pPr defTabSz="914400" fontAlgn="base">
                <a:spcBef>
                  <a:spcPct val="0"/>
                </a:spcBef>
                <a:spcAft>
                  <a:spcPct val="0"/>
                </a:spcAft>
                <a:defRPr/>
              </a:pPr>
              <a:t>‹#›</a:t>
            </a:fld>
            <a:endParaRPr lang="en-US"/>
          </a:p>
        </p:txBody>
      </p:sp>
      <p:sp>
        <p:nvSpPr>
          <p:cNvPr id="6" name="Google Shape;34;p4"/>
          <p:cNvSpPr txBox="1">
            <a:spLocks noGrp="1"/>
          </p:cNvSpPr>
          <p:nvPr>
            <p:ph type="title"/>
          </p:nvPr>
        </p:nvSpPr>
        <p:spPr>
          <a:xfrm>
            <a:off x="457200" y="72933"/>
            <a:ext cx="8229600" cy="532624"/>
          </a:xfrm>
          <a:prstGeom prst="rect">
            <a:avLst/>
          </a:prstGeom>
          <a:noFill/>
          <a:ln>
            <a:noFill/>
          </a:ln>
        </p:spPr>
        <p:txBody>
          <a:bodyPr spcFirstLastPara="1"/>
          <a:lstStyle>
            <a:lvl1pPr marR="0" lvl="0" algn="ctr" rtl="0">
              <a:lnSpc>
                <a:spcPts val="3400"/>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Tree>
    <p:extLst>
      <p:ext uri="{BB962C8B-B14F-4D97-AF65-F5344CB8AC3E}">
        <p14:creationId xmlns:p14="http://schemas.microsoft.com/office/powerpoint/2010/main" val="1022111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2-column content" userDrawn="1">
  <p:cSld name="Title, 2-column content">
    <p:spTree>
      <p:nvGrpSpPr>
        <p:cNvPr id="1" name="Shape 40"/>
        <p:cNvGrpSpPr/>
        <p:nvPr/>
      </p:nvGrpSpPr>
      <p:grpSpPr>
        <a:xfrm>
          <a:off x="0" y="0"/>
          <a:ext cx="0" cy="0"/>
          <a:chOff x="0" y="0"/>
          <a:chExt cx="0" cy="0"/>
        </a:xfrm>
      </p:grpSpPr>
      <p:sp>
        <p:nvSpPr>
          <p:cNvPr id="43" name="Google Shape;43;p6"/>
          <p:cNvSpPr txBox="1">
            <a:spLocks noGrp="1"/>
          </p:cNvSpPr>
          <p:nvPr>
            <p:ph type="body" idx="1"/>
          </p:nvPr>
        </p:nvSpPr>
        <p:spPr>
          <a:xfrm>
            <a:off x="457199" y="1097280"/>
            <a:ext cx="4275667" cy="3411220"/>
          </a:xfrm>
          <a:prstGeom prst="rect">
            <a:avLst/>
          </a:prstGeom>
          <a:noFill/>
          <a:ln>
            <a:noFill/>
          </a:ln>
        </p:spPr>
        <p:txBody>
          <a:bodyPr spcFirstLastPara="1"/>
          <a:lstStyle>
            <a:lvl1pPr marL="457200" marR="0" lvl="0" indent="-347345" algn="l" rtl="0">
              <a:lnSpc>
                <a:spcPct val="100000"/>
              </a:lnSpc>
              <a:spcBef>
                <a:spcPts val="8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1pPr>
            <a:lvl2pPr marL="914400" marR="0" lvl="1" indent="-336550" algn="l" rtl="0">
              <a:lnSpc>
                <a:spcPct val="100000"/>
              </a:lnSpc>
              <a:spcBef>
                <a:spcPts val="7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2pPr>
            <a:lvl3pPr marL="1371600" marR="0" lvl="2" indent="-325755" algn="l" rtl="0">
              <a:lnSpc>
                <a:spcPct val="100000"/>
              </a:lnSpc>
              <a:spcBef>
                <a:spcPts val="6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3pPr>
            <a:lvl4pPr marL="1828800" marR="0" lvl="3" indent="-314960" algn="l" rtl="0">
              <a:lnSpc>
                <a:spcPct val="100000"/>
              </a:lnSpc>
              <a:spcBef>
                <a:spcPts val="500"/>
              </a:spcBef>
              <a:spcAft>
                <a:spcPts val="0"/>
              </a:spcAft>
              <a:buClr>
                <a:schemeClr val="accent5"/>
              </a:buClr>
              <a:buSzPts val="1360"/>
              <a:buFont typeface="Arial"/>
              <a:buChar char="•"/>
              <a:defRPr sz="16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44" name="Google Shape;44;p6"/>
          <p:cNvSpPr txBox="1">
            <a:spLocks noGrp="1"/>
          </p:cNvSpPr>
          <p:nvPr>
            <p:ph type="body" idx="2"/>
          </p:nvPr>
        </p:nvSpPr>
        <p:spPr>
          <a:xfrm>
            <a:off x="4732866" y="1097280"/>
            <a:ext cx="4275667" cy="3411220"/>
          </a:xfrm>
          <a:prstGeom prst="rect">
            <a:avLst/>
          </a:prstGeom>
          <a:noFill/>
          <a:ln>
            <a:noFill/>
          </a:ln>
        </p:spPr>
        <p:txBody>
          <a:bodyPr spcFirstLastPara="1"/>
          <a:lstStyle>
            <a:lvl1pPr marL="457200" marR="0" lvl="0" indent="-347345" algn="l" rtl="0">
              <a:lnSpc>
                <a:spcPct val="100000"/>
              </a:lnSpc>
              <a:spcBef>
                <a:spcPts val="8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1pPr>
            <a:lvl2pPr marL="914400" marR="0" lvl="1" indent="-336550" algn="l" rtl="0">
              <a:lnSpc>
                <a:spcPct val="100000"/>
              </a:lnSpc>
              <a:spcBef>
                <a:spcPts val="7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2pPr>
            <a:lvl3pPr marL="1371600" marR="0" lvl="2" indent="-325755" algn="l" rtl="0">
              <a:lnSpc>
                <a:spcPct val="100000"/>
              </a:lnSpc>
              <a:spcBef>
                <a:spcPts val="6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3pPr>
            <a:lvl4pPr marL="1828800" marR="0" lvl="3" indent="-314960" algn="l" rtl="0">
              <a:lnSpc>
                <a:spcPct val="100000"/>
              </a:lnSpc>
              <a:spcBef>
                <a:spcPts val="500"/>
              </a:spcBef>
              <a:spcAft>
                <a:spcPts val="0"/>
              </a:spcAft>
              <a:buClr>
                <a:schemeClr val="accent5"/>
              </a:buClr>
              <a:buSzPts val="1360"/>
              <a:buFont typeface="Arial"/>
              <a:buChar char="•"/>
              <a:defRPr sz="16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 name="Google Shape;67;p10"/>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defTabSz="914400" fontAlgn="base">
              <a:spcBef>
                <a:spcPct val="0"/>
              </a:spcBef>
              <a:spcAft>
                <a:spcPct val="0"/>
              </a:spcAft>
              <a:defRPr/>
            </a:pPr>
            <a:fld id="{D8E6C150-524A-9A40-95D2-2104EA57E476}" type="slidenum">
              <a:rPr lang="en-US"/>
              <a:pPr defTabSz="914400" fontAlgn="base">
                <a:spcBef>
                  <a:spcPct val="0"/>
                </a:spcBef>
                <a:spcAft>
                  <a:spcPct val="0"/>
                </a:spcAft>
                <a:defRPr/>
              </a:pPr>
              <a:t>‹#›</a:t>
            </a:fld>
            <a:endParaRPr lang="en-US"/>
          </a:p>
        </p:txBody>
      </p:sp>
      <p:sp>
        <p:nvSpPr>
          <p:cNvPr id="7" name="Google Shape;34;p4"/>
          <p:cNvSpPr txBox="1">
            <a:spLocks noGrp="1"/>
          </p:cNvSpPr>
          <p:nvPr>
            <p:ph type="title"/>
          </p:nvPr>
        </p:nvSpPr>
        <p:spPr>
          <a:xfrm>
            <a:off x="457200" y="72933"/>
            <a:ext cx="8229600" cy="532624"/>
          </a:xfrm>
          <a:prstGeom prst="rect">
            <a:avLst/>
          </a:prstGeom>
          <a:noFill/>
          <a:ln>
            <a:noFill/>
          </a:ln>
        </p:spPr>
        <p:txBody>
          <a:bodyPr spcFirstLastPara="1"/>
          <a:lstStyle>
            <a:lvl1pPr marR="0" lvl="0" algn="ctr" rtl="0">
              <a:lnSpc>
                <a:spcPts val="3400"/>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Tree>
    <p:extLst>
      <p:ext uri="{BB962C8B-B14F-4D97-AF65-F5344CB8AC3E}">
        <p14:creationId xmlns:p14="http://schemas.microsoft.com/office/powerpoint/2010/main" val="4157452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ubtitle, 2-column content" userDrawn="1">
  <p:cSld name="Title, Subtitle, 2-column content">
    <p:spTree>
      <p:nvGrpSpPr>
        <p:cNvPr id="1" name="Shape 45"/>
        <p:cNvGrpSpPr/>
        <p:nvPr/>
      </p:nvGrpSpPr>
      <p:grpSpPr>
        <a:xfrm>
          <a:off x="0" y="0"/>
          <a:ext cx="0" cy="0"/>
          <a:chOff x="0" y="0"/>
          <a:chExt cx="0" cy="0"/>
        </a:xfrm>
      </p:grpSpPr>
      <p:sp>
        <p:nvSpPr>
          <p:cNvPr id="48" name="Google Shape;48;p7"/>
          <p:cNvSpPr txBox="1">
            <a:spLocks noGrp="1"/>
          </p:cNvSpPr>
          <p:nvPr>
            <p:ph type="body" idx="1"/>
          </p:nvPr>
        </p:nvSpPr>
        <p:spPr>
          <a:xfrm>
            <a:off x="457200" y="537368"/>
            <a:ext cx="8229600" cy="427642"/>
          </a:xfrm>
          <a:prstGeom prst="rect">
            <a:avLst/>
          </a:prstGeom>
          <a:noFill/>
          <a:ln>
            <a:noFill/>
          </a:ln>
        </p:spPr>
        <p:txBody>
          <a:bodyPr spcFirstLastPara="1"/>
          <a:lstStyle>
            <a:lvl1pPr marL="457200" marR="0" lvl="0" indent="-228600" algn="ctr" rtl="0">
              <a:lnSpc>
                <a:spcPct val="100000"/>
              </a:lnSpc>
              <a:spcBef>
                <a:spcPts val="800"/>
              </a:spcBef>
              <a:spcAft>
                <a:spcPts val="0"/>
              </a:spcAft>
              <a:buClr>
                <a:schemeClr val="accent5"/>
              </a:buClr>
              <a:buSzPts val="1870"/>
              <a:buFont typeface="Arial"/>
              <a:buNone/>
              <a:defRPr sz="2200" b="0" i="0" u="none" strike="noStrike" cap="none">
                <a:solidFill>
                  <a:srgbClr val="007DCC"/>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49" name="Google Shape;49;p7"/>
          <p:cNvSpPr txBox="1">
            <a:spLocks noGrp="1"/>
          </p:cNvSpPr>
          <p:nvPr>
            <p:ph type="body" idx="2"/>
          </p:nvPr>
        </p:nvSpPr>
        <p:spPr>
          <a:xfrm>
            <a:off x="457199" y="1097280"/>
            <a:ext cx="4275667" cy="3411220"/>
          </a:xfrm>
          <a:prstGeom prst="rect">
            <a:avLst/>
          </a:prstGeom>
          <a:noFill/>
          <a:ln>
            <a:noFill/>
          </a:ln>
        </p:spPr>
        <p:txBody>
          <a:bodyPr spcFirstLastPara="1"/>
          <a:lstStyle>
            <a:lvl1pPr marL="457200" marR="0" lvl="0" indent="-347345" algn="l" rtl="0">
              <a:lnSpc>
                <a:spcPct val="100000"/>
              </a:lnSpc>
              <a:spcBef>
                <a:spcPts val="8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1pPr>
            <a:lvl2pPr marL="914400" marR="0" lvl="1" indent="-336550" algn="l" rtl="0">
              <a:lnSpc>
                <a:spcPct val="100000"/>
              </a:lnSpc>
              <a:spcBef>
                <a:spcPts val="7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2pPr>
            <a:lvl3pPr marL="1371600" marR="0" lvl="2" indent="-325755" algn="l" rtl="0">
              <a:lnSpc>
                <a:spcPct val="100000"/>
              </a:lnSpc>
              <a:spcBef>
                <a:spcPts val="6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3pPr>
            <a:lvl4pPr marL="1828800" marR="0" lvl="3" indent="-314960" algn="l" rtl="0">
              <a:lnSpc>
                <a:spcPct val="100000"/>
              </a:lnSpc>
              <a:spcBef>
                <a:spcPts val="500"/>
              </a:spcBef>
              <a:spcAft>
                <a:spcPts val="0"/>
              </a:spcAft>
              <a:buClr>
                <a:schemeClr val="accent5"/>
              </a:buClr>
              <a:buSzPts val="1360"/>
              <a:buFont typeface="Arial"/>
              <a:buChar char="•"/>
              <a:defRPr sz="16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50" name="Google Shape;50;p7"/>
          <p:cNvSpPr txBox="1">
            <a:spLocks noGrp="1"/>
          </p:cNvSpPr>
          <p:nvPr>
            <p:ph type="body" idx="3"/>
          </p:nvPr>
        </p:nvSpPr>
        <p:spPr>
          <a:xfrm>
            <a:off x="4732866" y="1097280"/>
            <a:ext cx="4275667" cy="3411220"/>
          </a:xfrm>
          <a:prstGeom prst="rect">
            <a:avLst/>
          </a:prstGeom>
          <a:noFill/>
          <a:ln>
            <a:noFill/>
          </a:ln>
        </p:spPr>
        <p:txBody>
          <a:bodyPr spcFirstLastPara="1"/>
          <a:lstStyle>
            <a:lvl1pPr marL="457200" marR="0" lvl="0" indent="-347345" algn="l" rtl="0">
              <a:lnSpc>
                <a:spcPct val="100000"/>
              </a:lnSpc>
              <a:spcBef>
                <a:spcPts val="8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1pPr>
            <a:lvl2pPr marL="914400" marR="0" lvl="1" indent="-336550" algn="l" rtl="0">
              <a:lnSpc>
                <a:spcPct val="100000"/>
              </a:lnSpc>
              <a:spcBef>
                <a:spcPts val="7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2pPr>
            <a:lvl3pPr marL="1371600" marR="0" lvl="2" indent="-325755" algn="l" rtl="0">
              <a:lnSpc>
                <a:spcPct val="100000"/>
              </a:lnSpc>
              <a:spcBef>
                <a:spcPts val="6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3pPr>
            <a:lvl4pPr marL="1828800" marR="0" lvl="3" indent="-314960" algn="l" rtl="0">
              <a:lnSpc>
                <a:spcPct val="100000"/>
              </a:lnSpc>
              <a:spcBef>
                <a:spcPts val="500"/>
              </a:spcBef>
              <a:spcAft>
                <a:spcPts val="0"/>
              </a:spcAft>
              <a:buClr>
                <a:schemeClr val="accent5"/>
              </a:buClr>
              <a:buSzPts val="1360"/>
              <a:buFont typeface="Arial"/>
              <a:buChar char="•"/>
              <a:defRPr sz="16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7" name="Google Shape;67;p10"/>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defTabSz="914400" fontAlgn="base">
              <a:spcBef>
                <a:spcPct val="0"/>
              </a:spcBef>
              <a:spcAft>
                <a:spcPct val="0"/>
              </a:spcAft>
              <a:defRPr/>
            </a:pPr>
            <a:fld id="{D8E6C150-524A-9A40-95D2-2104EA57E476}" type="slidenum">
              <a:rPr lang="en-US"/>
              <a:pPr defTabSz="914400" fontAlgn="base">
                <a:spcBef>
                  <a:spcPct val="0"/>
                </a:spcBef>
                <a:spcAft>
                  <a:spcPct val="0"/>
                </a:spcAft>
                <a:defRPr/>
              </a:pPr>
              <a:t>‹#›</a:t>
            </a:fld>
            <a:endParaRPr lang="en-US"/>
          </a:p>
        </p:txBody>
      </p:sp>
      <p:sp>
        <p:nvSpPr>
          <p:cNvPr id="8" name="Google Shape;34;p4"/>
          <p:cNvSpPr txBox="1">
            <a:spLocks noGrp="1"/>
          </p:cNvSpPr>
          <p:nvPr>
            <p:ph type="title"/>
          </p:nvPr>
        </p:nvSpPr>
        <p:spPr>
          <a:xfrm>
            <a:off x="457200" y="72933"/>
            <a:ext cx="8229600" cy="532624"/>
          </a:xfrm>
          <a:prstGeom prst="rect">
            <a:avLst/>
          </a:prstGeom>
          <a:noFill/>
          <a:ln>
            <a:noFill/>
          </a:ln>
        </p:spPr>
        <p:txBody>
          <a:bodyPr spcFirstLastPara="1"/>
          <a:lstStyle>
            <a:lvl1pPr marR="0" lvl="0" algn="ctr" rtl="0">
              <a:lnSpc>
                <a:spcPts val="3400"/>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Tree>
    <p:extLst>
      <p:ext uri="{BB962C8B-B14F-4D97-AF65-F5344CB8AC3E}">
        <p14:creationId xmlns:p14="http://schemas.microsoft.com/office/powerpoint/2010/main" val="2379269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ubtitle and Content" userDrawn="1">
  <p:cSld name="Title, Subtitle and Content">
    <p:spTree>
      <p:nvGrpSpPr>
        <p:cNvPr id="1" name="Shape 60"/>
        <p:cNvGrpSpPr/>
        <p:nvPr/>
      </p:nvGrpSpPr>
      <p:grpSpPr>
        <a:xfrm>
          <a:off x="0" y="0"/>
          <a:ext cx="0" cy="0"/>
          <a:chOff x="0" y="0"/>
          <a:chExt cx="0" cy="0"/>
        </a:xfrm>
      </p:grpSpPr>
      <p:sp>
        <p:nvSpPr>
          <p:cNvPr id="62" name="Google Shape;62;p9"/>
          <p:cNvSpPr txBox="1">
            <a:spLocks noGrp="1"/>
          </p:cNvSpPr>
          <p:nvPr>
            <p:ph type="body" idx="1"/>
          </p:nvPr>
        </p:nvSpPr>
        <p:spPr>
          <a:xfrm>
            <a:off x="457200" y="1097280"/>
            <a:ext cx="8521700" cy="3411220"/>
          </a:xfrm>
          <a:prstGeom prst="rect">
            <a:avLst/>
          </a:prstGeom>
          <a:noFill/>
          <a:ln>
            <a:noFill/>
          </a:ln>
        </p:spPr>
        <p:txBody>
          <a:bodyPr spcFirstLastPara="1"/>
          <a:lstStyle>
            <a:lvl1pPr marL="457200" marR="0" lvl="0" indent="-358140" algn="l" rtl="0">
              <a:lnSpc>
                <a:spcPct val="100000"/>
              </a:lnSpc>
              <a:spcBef>
                <a:spcPts val="800"/>
              </a:spcBef>
              <a:spcAft>
                <a:spcPts val="0"/>
              </a:spcAft>
              <a:buClr>
                <a:schemeClr val="accent5"/>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4" name="Google Shape;64;p9"/>
          <p:cNvSpPr txBox="1">
            <a:spLocks noGrp="1"/>
          </p:cNvSpPr>
          <p:nvPr>
            <p:ph type="body" idx="2"/>
          </p:nvPr>
        </p:nvSpPr>
        <p:spPr>
          <a:xfrm>
            <a:off x="457200" y="537368"/>
            <a:ext cx="8229600" cy="427642"/>
          </a:xfrm>
          <a:prstGeom prst="rect">
            <a:avLst/>
          </a:prstGeom>
          <a:noFill/>
          <a:ln>
            <a:noFill/>
          </a:ln>
        </p:spPr>
        <p:txBody>
          <a:bodyPr spcFirstLastPara="1"/>
          <a:lstStyle>
            <a:lvl1pPr marL="457200" marR="0" lvl="0" indent="-228600" algn="ctr" rtl="0">
              <a:lnSpc>
                <a:spcPct val="100000"/>
              </a:lnSpc>
              <a:spcBef>
                <a:spcPts val="800"/>
              </a:spcBef>
              <a:spcAft>
                <a:spcPts val="0"/>
              </a:spcAft>
              <a:buClr>
                <a:schemeClr val="accent5"/>
              </a:buClr>
              <a:buSzPts val="1870"/>
              <a:buFont typeface="Arial"/>
              <a:buNone/>
              <a:defRPr sz="2200" b="0" i="0" u="none" strike="noStrike" cap="none">
                <a:solidFill>
                  <a:srgbClr val="007DCC"/>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5" name="Google Shape;63;p9"/>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defTabSz="914400" fontAlgn="base">
              <a:spcBef>
                <a:spcPct val="0"/>
              </a:spcBef>
              <a:spcAft>
                <a:spcPct val="0"/>
              </a:spcAft>
              <a:defRPr/>
            </a:pPr>
            <a:fld id="{AB4D3122-C24D-0F47-8F93-2018897F4E38}" type="slidenum">
              <a:rPr lang="en-US"/>
              <a:pPr defTabSz="914400" fontAlgn="base">
                <a:spcBef>
                  <a:spcPct val="0"/>
                </a:spcBef>
                <a:spcAft>
                  <a:spcPct val="0"/>
                </a:spcAft>
                <a:defRPr/>
              </a:pPr>
              <a:t>‹#›</a:t>
            </a:fld>
            <a:endParaRPr lang="en-US"/>
          </a:p>
        </p:txBody>
      </p:sp>
      <p:sp>
        <p:nvSpPr>
          <p:cNvPr id="7" name="Google Shape;34;p4"/>
          <p:cNvSpPr txBox="1">
            <a:spLocks noGrp="1"/>
          </p:cNvSpPr>
          <p:nvPr>
            <p:ph type="title"/>
          </p:nvPr>
        </p:nvSpPr>
        <p:spPr>
          <a:xfrm>
            <a:off x="457200" y="72933"/>
            <a:ext cx="8229600" cy="532624"/>
          </a:xfrm>
          <a:prstGeom prst="rect">
            <a:avLst/>
          </a:prstGeom>
          <a:noFill/>
          <a:ln>
            <a:noFill/>
          </a:ln>
        </p:spPr>
        <p:txBody>
          <a:bodyPr spcFirstLastPara="1"/>
          <a:lstStyle>
            <a:lvl1pPr marR="0" lvl="0" algn="ctr" rtl="0">
              <a:lnSpc>
                <a:spcPts val="3400"/>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Tree>
    <p:extLst>
      <p:ext uri="{BB962C8B-B14F-4D97-AF65-F5344CB8AC3E}">
        <p14:creationId xmlns:p14="http://schemas.microsoft.com/office/powerpoint/2010/main" val="146130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Subtitle" userDrawn="1">
  <p:cSld name="Title and Subtitle">
    <p:spTree>
      <p:nvGrpSpPr>
        <p:cNvPr id="1" name="Shape 65"/>
        <p:cNvGrpSpPr/>
        <p:nvPr/>
      </p:nvGrpSpPr>
      <p:grpSpPr>
        <a:xfrm>
          <a:off x="0" y="0"/>
          <a:ext cx="0" cy="0"/>
          <a:chOff x="0" y="0"/>
          <a:chExt cx="0" cy="0"/>
        </a:xfrm>
      </p:grpSpPr>
      <p:sp>
        <p:nvSpPr>
          <p:cNvPr id="68" name="Google Shape;68;p10"/>
          <p:cNvSpPr txBox="1">
            <a:spLocks noGrp="1"/>
          </p:cNvSpPr>
          <p:nvPr>
            <p:ph type="body" idx="1"/>
          </p:nvPr>
        </p:nvSpPr>
        <p:spPr>
          <a:xfrm>
            <a:off x="457200" y="544603"/>
            <a:ext cx="8229600" cy="427642"/>
          </a:xfrm>
          <a:prstGeom prst="rect">
            <a:avLst/>
          </a:prstGeom>
          <a:noFill/>
          <a:ln>
            <a:noFill/>
          </a:ln>
        </p:spPr>
        <p:txBody>
          <a:bodyPr spcFirstLastPara="1"/>
          <a:lstStyle>
            <a:lvl1pPr marL="457200" marR="0" lvl="0" indent="-228600" algn="ctr" rtl="0">
              <a:lnSpc>
                <a:spcPct val="100000"/>
              </a:lnSpc>
              <a:spcBef>
                <a:spcPts val="800"/>
              </a:spcBef>
              <a:spcAft>
                <a:spcPts val="0"/>
              </a:spcAft>
              <a:buClr>
                <a:schemeClr val="accent5"/>
              </a:buClr>
              <a:buSzPts val="1870"/>
              <a:buFont typeface="Arial"/>
              <a:buNone/>
              <a:defRPr sz="2200" b="0" i="0" u="none" strike="noStrike" cap="none">
                <a:solidFill>
                  <a:srgbClr val="007DCC"/>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4" name="Google Shape;67;p10"/>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defTabSz="914400" fontAlgn="base">
              <a:spcBef>
                <a:spcPct val="0"/>
              </a:spcBef>
              <a:spcAft>
                <a:spcPct val="0"/>
              </a:spcAft>
              <a:defRPr/>
            </a:pPr>
            <a:fld id="{D8E6C150-524A-9A40-95D2-2104EA57E476}" type="slidenum">
              <a:rPr lang="en-US"/>
              <a:pPr defTabSz="914400" fontAlgn="base">
                <a:spcBef>
                  <a:spcPct val="0"/>
                </a:spcBef>
                <a:spcAft>
                  <a:spcPct val="0"/>
                </a:spcAft>
                <a:defRPr/>
              </a:pPr>
              <a:t>‹#›</a:t>
            </a:fld>
            <a:endParaRPr lang="en-US"/>
          </a:p>
        </p:txBody>
      </p:sp>
      <p:sp>
        <p:nvSpPr>
          <p:cNvPr id="5" name="Google Shape;34;p4"/>
          <p:cNvSpPr txBox="1">
            <a:spLocks noGrp="1"/>
          </p:cNvSpPr>
          <p:nvPr>
            <p:ph type="title"/>
          </p:nvPr>
        </p:nvSpPr>
        <p:spPr>
          <a:xfrm>
            <a:off x="457200" y="72933"/>
            <a:ext cx="8229600" cy="532624"/>
          </a:xfrm>
          <a:prstGeom prst="rect">
            <a:avLst/>
          </a:prstGeom>
          <a:noFill/>
          <a:ln>
            <a:noFill/>
          </a:ln>
        </p:spPr>
        <p:txBody>
          <a:bodyPr spcFirstLastPara="1"/>
          <a:lstStyle>
            <a:lvl1pPr marR="0" lvl="0" algn="ctr" rtl="0">
              <a:lnSpc>
                <a:spcPts val="3400"/>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Tree>
    <p:extLst>
      <p:ext uri="{BB962C8B-B14F-4D97-AF65-F5344CB8AC3E}">
        <p14:creationId xmlns:p14="http://schemas.microsoft.com/office/powerpoint/2010/main" val="4037185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4" name="Rectangle 3"/>
          <p:cNvSpPr/>
          <p:nvPr userDrawn="1"/>
        </p:nvSpPr>
        <p:spPr>
          <a:xfrm>
            <a:off x="0" y="2284205"/>
            <a:ext cx="9144000" cy="2859315"/>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sym typeface="Arial"/>
            </a:endParaRPr>
          </a:p>
        </p:txBody>
      </p:sp>
      <p:sp>
        <p:nvSpPr>
          <p:cNvPr id="2" name="Title 1"/>
          <p:cNvSpPr>
            <a:spLocks noGrp="1"/>
          </p:cNvSpPr>
          <p:nvPr>
            <p:ph type="ctrTitle"/>
          </p:nvPr>
        </p:nvSpPr>
        <p:spPr>
          <a:xfrm>
            <a:off x="445181" y="2626894"/>
            <a:ext cx="8293326" cy="537754"/>
          </a:xfrm>
        </p:spPr>
        <p:txBody>
          <a:bodyPr/>
          <a:lstStyle>
            <a:lvl1pP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454715" y="3404829"/>
            <a:ext cx="8293329" cy="424057"/>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6" name="Picture 5" descr="ONF_WITH-GRADI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87525" y="295730"/>
            <a:ext cx="2546597" cy="1750786"/>
          </a:xfrm>
          <a:prstGeom prst="rect">
            <a:avLst/>
          </a:prstGeom>
        </p:spPr>
      </p:pic>
      <p:sp>
        <p:nvSpPr>
          <p:cNvPr id="5" name="Rectangle 4"/>
          <p:cNvSpPr/>
          <p:nvPr userDrawn="1"/>
        </p:nvSpPr>
        <p:spPr>
          <a:xfrm>
            <a:off x="7757926" y="130632"/>
            <a:ext cx="1291771" cy="8490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sym typeface="Arial"/>
            </a:endParaRPr>
          </a:p>
        </p:txBody>
      </p:sp>
      <p:cxnSp>
        <p:nvCxnSpPr>
          <p:cNvPr id="16" name="Straight Connector 15"/>
          <p:cNvCxnSpPr/>
          <p:nvPr userDrawn="1"/>
        </p:nvCxnSpPr>
        <p:spPr>
          <a:xfrm>
            <a:off x="0" y="228418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1534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1_Section Opener Slide">
    <p:spTree>
      <p:nvGrpSpPr>
        <p:cNvPr id="1" name=""/>
        <p:cNvGrpSpPr/>
        <p:nvPr/>
      </p:nvGrpSpPr>
      <p:grpSpPr>
        <a:xfrm>
          <a:off x="0" y="0"/>
          <a:ext cx="0" cy="0"/>
          <a:chOff x="0" y="0"/>
          <a:chExt cx="0" cy="0"/>
        </a:xfrm>
      </p:grpSpPr>
      <p:sp>
        <p:nvSpPr>
          <p:cNvPr id="4" name="Rectangle 3"/>
          <p:cNvSpPr/>
          <p:nvPr userDrawn="1"/>
        </p:nvSpPr>
        <p:spPr>
          <a:xfrm>
            <a:off x="0" y="1355586"/>
            <a:ext cx="9144000" cy="2471173"/>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sym typeface="Arial"/>
            </a:endParaRPr>
          </a:p>
        </p:txBody>
      </p:sp>
      <p:sp>
        <p:nvSpPr>
          <p:cNvPr id="2" name="Title 1"/>
          <p:cNvSpPr>
            <a:spLocks noGrp="1"/>
          </p:cNvSpPr>
          <p:nvPr>
            <p:ph type="ctrTitle"/>
          </p:nvPr>
        </p:nvSpPr>
        <p:spPr>
          <a:xfrm>
            <a:off x="442006" y="1670434"/>
            <a:ext cx="8431550" cy="537754"/>
          </a:xfrm>
        </p:spPr>
        <p:txBody>
          <a:bodyPr/>
          <a:lstStyle>
            <a:lvl1pP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451534" y="2452727"/>
            <a:ext cx="8431553" cy="1374047"/>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0"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rgbClr val="A6A6A6"/>
                </a:solidFill>
                <a:latin typeface="Corbel"/>
                <a:cs typeface="Corbel"/>
              </a:defRPr>
            </a:lvl1pPr>
          </a:lstStyle>
          <a:p>
            <a:fld id="{C921E2DF-5279-024C-809C-CD16853F95A6}" type="slidenum">
              <a:rPr lang="en-US"/>
              <a:pPr/>
              <a:t>‹#›</a:t>
            </a:fld>
            <a:endParaRPr lang="en-US"/>
          </a:p>
        </p:txBody>
      </p:sp>
      <p:cxnSp>
        <p:nvCxnSpPr>
          <p:cNvPr id="8" name="Straight Connector 7"/>
          <p:cNvCxnSpPr/>
          <p:nvPr userDrawn="1"/>
        </p:nvCxnSpPr>
        <p:spPr>
          <a:xfrm>
            <a:off x="0" y="1355581"/>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0" y="383122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3043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94" y="72933"/>
            <a:ext cx="8531225" cy="532624"/>
          </a:xfrm>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a:xfrm>
            <a:off x="457200" y="1097280"/>
            <a:ext cx="8521700" cy="3411220"/>
          </a:xfrm>
        </p:spPr>
        <p:txBody>
          <a:bodyPr/>
          <a:lstStyle>
            <a:lvl1pPr>
              <a:lnSpc>
                <a:spcPts val="3000"/>
              </a:lnSpc>
              <a:defRPr/>
            </a:lvl1pPr>
            <a:lvl2pPr>
              <a:lnSpc>
                <a:spcPts val="2600"/>
              </a:lnSpc>
              <a:defRPr/>
            </a:lvl2pPr>
            <a:lvl3pPr>
              <a:lnSpc>
                <a:spcPts val="2400"/>
              </a:lnSpc>
              <a:buClr>
                <a:schemeClr val="bg2"/>
              </a:buClr>
              <a:defRPr/>
            </a:lvl3pPr>
            <a:lvl4pPr>
              <a:lnSpc>
                <a:spcPts val="2200"/>
              </a:lnSpc>
              <a:buClr>
                <a:schemeClr val="accent5"/>
              </a:buClr>
              <a:defRPr/>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4183131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3"/>
            <a:ext cx="7340600" cy="532624"/>
          </a:xfrm>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a:xfrm>
            <a:off x="457200" y="1097280"/>
            <a:ext cx="8521700" cy="3411220"/>
          </a:xfrm>
        </p:spPr>
        <p:txBody>
          <a:bodyPr/>
          <a:lstStyle>
            <a:lvl3pPr>
              <a:buClr>
                <a:schemeClr val="bg2"/>
              </a:buClr>
              <a:defRPr/>
            </a:lvl3pPr>
            <a:lvl4pPr>
              <a:buClr>
                <a:schemeClr val="accent5"/>
              </a:buClr>
              <a:defRPr/>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37368"/>
            <a:ext cx="7340600"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28697740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7378486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3"/>
            <a:ext cx="8476192" cy="532624"/>
          </a:xfrm>
        </p:spPr>
        <p:txBody>
          <a:bodyPr/>
          <a:lstStyle>
            <a:lvl1pPr>
              <a:defRPr>
                <a:solidFill>
                  <a:schemeClr val="tx2"/>
                </a:solidFill>
              </a:defRPr>
            </a:lvl1pPr>
          </a:lstStyle>
          <a:p>
            <a:r>
              <a:rPr lang="en-US"/>
              <a:t>Click to edit Master title style</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44603"/>
            <a:ext cx="8471826"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11103437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ogo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3649019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ONOS">
    <p:spTree>
      <p:nvGrpSpPr>
        <p:cNvPr id="1" name="Shape 32"/>
        <p:cNvGrpSpPr/>
        <p:nvPr/>
      </p:nvGrpSpPr>
      <p:grpSpPr>
        <a:xfrm>
          <a:off x="0" y="0"/>
          <a:ext cx="0" cy="0"/>
          <a:chOff x="0" y="0"/>
          <a:chExt cx="0" cy="0"/>
        </a:xfrm>
      </p:grpSpPr>
      <p:sp>
        <p:nvSpPr>
          <p:cNvPr id="33" name="Shape 33"/>
          <p:cNvSpPr txBox="1"/>
          <p:nvPr/>
        </p:nvSpPr>
        <p:spPr>
          <a:xfrm>
            <a:off x="8472454" y="4663218"/>
            <a:ext cx="548703" cy="393637"/>
          </a:xfrm>
          <a:prstGeom prst="rect">
            <a:avLst/>
          </a:prstGeom>
          <a:noFill/>
          <a:ln>
            <a:noFill/>
          </a:ln>
        </p:spPr>
        <p:txBody>
          <a:bodyPr lIns="91425" tIns="91425" rIns="91425" bIns="91425" anchor="ctr" anchorCtr="0">
            <a:noAutofit/>
          </a:bodyPr>
          <a:lstStyle/>
          <a:p>
            <a:pPr algn="r">
              <a:buClr>
                <a:srgbClr val="595959"/>
              </a:buClr>
              <a:buSzPct val="25000"/>
              <a:buFont typeface="Helvetica Neue"/>
              <a:buNone/>
            </a:pPr>
            <a:fld id="{00000000-1234-1234-1234-123412341234}" type="slidenum">
              <a:rPr lang="en" sz="1000">
                <a:solidFill>
                  <a:srgbClr val="595959"/>
                </a:solidFill>
                <a:latin typeface="Helvetica Neue"/>
                <a:ea typeface="Helvetica Neue"/>
                <a:cs typeface="Helvetica Neue"/>
                <a:sym typeface="Helvetica Neue"/>
              </a:rPr>
              <a:pPr algn="r">
                <a:buClr>
                  <a:srgbClr val="595959"/>
                </a:buClr>
                <a:buSzPct val="25000"/>
                <a:buFont typeface="Helvetica Neue"/>
                <a:buNone/>
              </a:pPr>
              <a:t>‹#›</a:t>
            </a:fld>
            <a:endParaRPr lang="en" sz="1000">
              <a:solidFill>
                <a:srgbClr val="595959"/>
              </a:solidFill>
              <a:latin typeface="Helvetica Neue"/>
              <a:ea typeface="Helvetica Neue"/>
              <a:cs typeface="Helvetica Neue"/>
              <a:sym typeface="Helvetica Neue"/>
            </a:endParaRPr>
          </a:p>
        </p:txBody>
      </p:sp>
      <p:pic>
        <p:nvPicPr>
          <p:cNvPr id="34" name="Shape 34"/>
          <p:cNvPicPr preferRelativeResize="0"/>
          <p:nvPr/>
        </p:nvPicPr>
        <p:blipFill rotWithShape="1">
          <a:blip r:embed="rId2">
            <a:alphaModFix/>
          </a:blip>
          <a:srcRect/>
          <a:stretch/>
        </p:blipFill>
        <p:spPr>
          <a:xfrm>
            <a:off x="7944773" y="-13877"/>
            <a:ext cx="596100" cy="615300"/>
          </a:xfrm>
          <a:prstGeom prst="rect">
            <a:avLst/>
          </a:prstGeom>
          <a:noFill/>
          <a:ln>
            <a:noFill/>
          </a:ln>
        </p:spPr>
      </p:pic>
      <p:sp>
        <p:nvSpPr>
          <p:cNvPr id="35" name="Shape 35"/>
          <p:cNvSpPr txBox="1">
            <a:spLocks noGrp="1"/>
          </p:cNvSpPr>
          <p:nvPr>
            <p:ph type="ctrTitle"/>
          </p:nvPr>
        </p:nvSpPr>
        <p:spPr>
          <a:xfrm>
            <a:off x="109175" y="59417"/>
            <a:ext cx="7776600" cy="500107"/>
          </a:xfrm>
          <a:prstGeom prst="rect">
            <a:avLst/>
          </a:prstGeom>
          <a:noFill/>
          <a:ln>
            <a:noFill/>
          </a:ln>
        </p:spPr>
        <p:txBody>
          <a:bodyPr lIns="34275" tIns="34275" rIns="34275" bIns="34275" anchor="ctr" anchorCtr="0"/>
          <a:lstStyle>
            <a:lvl1pPr marL="0" marR="0" lvl="0" indent="0" algn="l" rtl="0">
              <a:lnSpc>
                <a:spcPct val="100000"/>
              </a:lnSpc>
              <a:spcBef>
                <a:spcPts val="0"/>
              </a:spcBef>
              <a:spcAft>
                <a:spcPts val="0"/>
              </a:spcAft>
              <a:buClr>
                <a:srgbClr val="FFFFFF"/>
              </a:buClr>
              <a:buSzPct val="25000"/>
              <a:buFont typeface="Droid Sans"/>
              <a:buNone/>
              <a:defRPr sz="2800" b="1" i="0" u="none" strike="noStrike" cap="none">
                <a:solidFill>
                  <a:srgbClr val="FFFFFF"/>
                </a:solidFill>
                <a:latin typeface="Droid Sans"/>
                <a:ea typeface="Droid Sans"/>
                <a:cs typeface="Droid Sans"/>
                <a:sym typeface="Droid Sans"/>
              </a:defRPr>
            </a:lvl1pPr>
            <a:lvl2pPr lvl="1" indent="0" rtl="0">
              <a:spcBef>
                <a:spcPts val="0"/>
              </a:spcBef>
              <a:buSzPct val="25000"/>
              <a:buNone/>
              <a:defRPr sz="5200">
                <a:solidFill>
                  <a:srgbClr val="FFFFFF"/>
                </a:solidFill>
              </a:defRPr>
            </a:lvl2pPr>
            <a:lvl3pPr lvl="2" indent="0" rtl="0">
              <a:spcBef>
                <a:spcPts val="0"/>
              </a:spcBef>
              <a:buSzPct val="25000"/>
              <a:buNone/>
              <a:defRPr sz="5200">
                <a:solidFill>
                  <a:srgbClr val="FFFFFF"/>
                </a:solidFill>
              </a:defRPr>
            </a:lvl3pPr>
            <a:lvl4pPr lvl="3" indent="0" rtl="0">
              <a:spcBef>
                <a:spcPts val="0"/>
              </a:spcBef>
              <a:buSzPct val="25000"/>
              <a:buNone/>
              <a:defRPr sz="5200">
                <a:solidFill>
                  <a:srgbClr val="FFFFFF"/>
                </a:solidFill>
              </a:defRPr>
            </a:lvl4pPr>
            <a:lvl5pPr lvl="4" indent="0" rtl="0">
              <a:spcBef>
                <a:spcPts val="0"/>
              </a:spcBef>
              <a:buSzPct val="25000"/>
              <a:buNone/>
              <a:defRPr sz="5200">
                <a:solidFill>
                  <a:srgbClr val="FFFFFF"/>
                </a:solidFill>
              </a:defRPr>
            </a:lvl5pPr>
            <a:lvl6pPr lvl="5" indent="0" rtl="0">
              <a:spcBef>
                <a:spcPts val="0"/>
              </a:spcBef>
              <a:buSzPct val="25000"/>
              <a:buNone/>
              <a:defRPr sz="5200">
                <a:solidFill>
                  <a:srgbClr val="FFFFFF"/>
                </a:solidFill>
              </a:defRPr>
            </a:lvl6pPr>
            <a:lvl7pPr lvl="6" indent="0" rtl="0">
              <a:spcBef>
                <a:spcPts val="0"/>
              </a:spcBef>
              <a:buSzPct val="25000"/>
              <a:buNone/>
              <a:defRPr sz="5200">
                <a:solidFill>
                  <a:srgbClr val="FFFFFF"/>
                </a:solidFill>
              </a:defRPr>
            </a:lvl7pPr>
            <a:lvl8pPr lvl="7" indent="0" rtl="0">
              <a:spcBef>
                <a:spcPts val="0"/>
              </a:spcBef>
              <a:buSzPct val="25000"/>
              <a:buNone/>
              <a:defRPr sz="5200">
                <a:solidFill>
                  <a:srgbClr val="FFFFFF"/>
                </a:solidFill>
              </a:defRPr>
            </a:lvl8pPr>
            <a:lvl9pPr lvl="8" indent="0" rtl="0">
              <a:spcBef>
                <a:spcPts val="0"/>
              </a:spcBef>
              <a:buSzPct val="25000"/>
              <a:buNone/>
              <a:defRPr sz="5200">
                <a:solidFill>
                  <a:srgbClr val="FFFFFF"/>
                </a:solidFill>
              </a:defRPr>
            </a:lvl9pPr>
          </a:lstStyle>
          <a:p>
            <a:endParaRPr/>
          </a:p>
        </p:txBody>
      </p:sp>
    </p:spTree>
    <p:extLst>
      <p:ext uri="{BB962C8B-B14F-4D97-AF65-F5344CB8AC3E}">
        <p14:creationId xmlns:p14="http://schemas.microsoft.com/office/powerpoint/2010/main" val="13947253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4" name="Google Shape;24;p4"/>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fld id="{00000000-1234-1234-1234-123412341234}" type="slidenum">
              <a:rPr lang="en"/>
              <a:pPr/>
              <a:t>‹#›</a:t>
            </a:fld>
            <a:endParaRPr/>
          </a:p>
        </p:txBody>
      </p:sp>
    </p:spTree>
    <p:extLst>
      <p:ext uri="{BB962C8B-B14F-4D97-AF65-F5344CB8AC3E}">
        <p14:creationId xmlns:p14="http://schemas.microsoft.com/office/powerpoint/2010/main" val="1485259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39"/>
        <p:cNvGrpSpPr/>
        <p:nvPr/>
      </p:nvGrpSpPr>
      <p:grpSpPr>
        <a:xfrm>
          <a:off x="0" y="0"/>
          <a:ext cx="0" cy="0"/>
          <a:chOff x="0" y="0"/>
          <a:chExt cx="0" cy="0"/>
        </a:xfrm>
      </p:grpSpPr>
      <p:sp>
        <p:nvSpPr>
          <p:cNvPr id="40" name="Google Shape;40;p70"/>
          <p:cNvSpPr txBox="1">
            <a:spLocks noGrp="1"/>
          </p:cNvSpPr>
          <p:nvPr>
            <p:ph type="title"/>
          </p:nvPr>
        </p:nvSpPr>
        <p:spPr>
          <a:xfrm>
            <a:off x="457200" y="72934"/>
            <a:ext cx="8229600" cy="697591"/>
          </a:xfrm>
          <a:prstGeom prst="rect">
            <a:avLst/>
          </a:prstGeom>
          <a:noFill/>
          <a:ln>
            <a:noFill/>
          </a:ln>
        </p:spPr>
        <p:txBody>
          <a:bodyPr spcFirstLastPara="1" wrap="square" lIns="91400" tIns="91400" rIns="91400" bIns="91400" anchor="t" anchorCtr="0">
            <a:spAutoFit/>
          </a:bodyPr>
          <a:lstStyle>
            <a:lvl1pPr marR="0" lvl="0" algn="ctr">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41" name="Google Shape;41;p70"/>
          <p:cNvSpPr txBox="1">
            <a:spLocks noGrp="1"/>
          </p:cNvSpPr>
          <p:nvPr>
            <p:ph type="sldNum" idx="12"/>
          </p:nvPr>
        </p:nvSpPr>
        <p:spPr>
          <a:xfrm>
            <a:off x="3505200" y="4848891"/>
            <a:ext cx="2133600" cy="273900"/>
          </a:xfrm>
          <a:prstGeom prst="rect">
            <a:avLst/>
          </a:prstGeom>
          <a:noFill/>
          <a:ln>
            <a:noFill/>
          </a:ln>
        </p:spPr>
        <p:txBody>
          <a:bodyPr spcFirstLastPara="1" wrap="square" lIns="91400" tIns="45675" rIns="91400" bIns="45675" anchor="ctr" anchorCtr="0">
            <a:noAutofit/>
          </a:bodyPr>
          <a:lstStyle>
            <a:lvl1pPr marL="0" marR="0" lvl="0"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1pPr>
            <a:lvl2pPr marL="0" marR="0" lvl="1"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2pPr>
            <a:lvl3pPr marL="0" marR="0" lvl="2"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3pPr>
            <a:lvl4pPr marL="0" marR="0" lvl="3"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4pPr>
            <a:lvl5pPr marL="0" marR="0" lvl="4"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5pPr>
            <a:lvl6pPr marL="0" marR="0" lvl="5"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6pPr>
            <a:lvl7pPr marL="0" marR="0" lvl="6"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7pPr>
            <a:lvl8pPr marL="0" marR="0" lvl="7"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8pPr>
            <a:lvl9pPr marL="0" marR="0" lvl="8"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36855211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ver Slide">
  <p:cSld name="Cover Slide">
    <p:spTree>
      <p:nvGrpSpPr>
        <p:cNvPr id="1" name="Shape 14"/>
        <p:cNvGrpSpPr/>
        <p:nvPr/>
      </p:nvGrpSpPr>
      <p:grpSpPr>
        <a:xfrm>
          <a:off x="0" y="0"/>
          <a:ext cx="0" cy="0"/>
          <a:chOff x="0" y="0"/>
          <a:chExt cx="0" cy="0"/>
        </a:xfrm>
      </p:grpSpPr>
      <p:sp>
        <p:nvSpPr>
          <p:cNvPr id="4" name="Google Shape;15;p2"/>
          <p:cNvSpPr>
            <a:spLocks noChangeArrowheads="1"/>
          </p:cNvSpPr>
          <p:nvPr/>
        </p:nvSpPr>
        <p:spPr bwMode="auto">
          <a:xfrm>
            <a:off x="0" y="0"/>
            <a:ext cx="9144000" cy="5143500"/>
          </a:xfrm>
          <a:prstGeom prst="rect">
            <a:avLst/>
          </a:prstGeom>
          <a:solidFill>
            <a:srgbClr val="052B6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1425" tIns="45700" rIns="91425" bIns="45700" anchor="ctr"/>
          <a:lstStyle/>
          <a:p>
            <a:pPr algn="ctr" defTabSz="914400" fontAlgn="base">
              <a:spcBef>
                <a:spcPct val="0"/>
              </a:spcBef>
              <a:spcAft>
                <a:spcPct val="0"/>
              </a:spcAft>
            </a:pPr>
            <a:endParaRPr lang="en-US">
              <a:solidFill>
                <a:srgbClr val="FFFFFF"/>
              </a:solidFill>
              <a:latin typeface="Calibri" charset="0"/>
              <a:ea typeface="ＭＳ Ｐゴシック" charset="0"/>
              <a:cs typeface="Calibri" charset="0"/>
              <a:sym typeface="Calibri" charset="0"/>
            </a:endParaRPr>
          </a:p>
        </p:txBody>
      </p:sp>
      <p:pic>
        <p:nvPicPr>
          <p:cNvPr id="5" name="Picture 6" descr="onf-mark-white.png"/>
          <p:cNvPicPr>
            <a:picLocks noChangeAspect="1"/>
          </p:cNvPicPr>
          <p:nvPr/>
        </p:nvPicPr>
        <p:blipFill>
          <a:blip r:embed="rId2">
            <a:alphaModFix amt="7000"/>
            <a:extLst>
              <a:ext uri="{28A0092B-C50C-407E-A947-70E740481C1C}">
                <a14:useLocalDpi xmlns:a14="http://schemas.microsoft.com/office/drawing/2010/main" val="0"/>
              </a:ext>
            </a:extLst>
          </a:blip>
          <a:srcRect/>
          <a:stretch>
            <a:fillRect/>
          </a:stretch>
        </p:blipFill>
        <p:spPr bwMode="auto">
          <a:xfrm>
            <a:off x="1249363" y="-871538"/>
            <a:ext cx="6543675" cy="6964363"/>
          </a:xfrm>
          <a:prstGeom prst="rect">
            <a:avLst/>
          </a:prstGeom>
          <a:noFill/>
          <a:ln>
            <a:noFill/>
          </a:ln>
          <a:extLst>
            <a:ext uri="{909E8E84-426E-40dd-AFC4-6F175D3DCCD1}">
              <a14:hiddenFill xmlns:a14="http://schemas.microsoft.com/office/drawing/2010/main" xmlns="">
                <a:solidFill>
                  <a:srgbClr val="FFFFFF">
                    <a:alpha val="7001"/>
                  </a:srgbClr>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6" descr="ONF_DARK-BKGD.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78213" y="187325"/>
            <a:ext cx="2170112" cy="1462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 name="Google Shape;18;p2"/>
          <p:cNvSpPr txBox="1">
            <a:spLocks noGrp="1"/>
          </p:cNvSpPr>
          <p:nvPr>
            <p:ph type="ctrTitle"/>
          </p:nvPr>
        </p:nvSpPr>
        <p:spPr>
          <a:xfrm>
            <a:off x="445181" y="2118167"/>
            <a:ext cx="8293326" cy="710370"/>
          </a:xfrm>
          <a:prstGeom prst="rect">
            <a:avLst/>
          </a:prstGeom>
          <a:noFill/>
          <a:ln>
            <a:noFill/>
          </a:ln>
        </p:spPr>
        <p:txBody>
          <a:bodyPr spcFirstLastPara="1"/>
          <a:lstStyle>
            <a:lvl1pPr marR="0" lvl="0" algn="ctr" rtl="0">
              <a:lnSpc>
                <a:spcPct val="106250"/>
              </a:lnSpc>
              <a:spcBef>
                <a:spcPts val="0"/>
              </a:spcBef>
              <a:spcAft>
                <a:spcPts val="0"/>
              </a:spcAft>
              <a:buClr>
                <a:schemeClr val="lt1"/>
              </a:buClr>
              <a:buSzPts val="3200"/>
              <a:buFont typeface="Calibri"/>
              <a:buNone/>
              <a:defRPr sz="32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
        <p:nvSpPr>
          <p:cNvPr id="19" name="Google Shape;19;p2"/>
          <p:cNvSpPr txBox="1">
            <a:spLocks noGrp="1"/>
          </p:cNvSpPr>
          <p:nvPr>
            <p:ph type="subTitle" idx="1"/>
          </p:nvPr>
        </p:nvSpPr>
        <p:spPr>
          <a:xfrm>
            <a:off x="454702" y="2896097"/>
            <a:ext cx="8293329" cy="424057"/>
          </a:xfrm>
          <a:prstGeom prst="rect">
            <a:avLst/>
          </a:prstGeom>
          <a:noFill/>
          <a:ln>
            <a:noFill/>
          </a:ln>
        </p:spPr>
        <p:txBody>
          <a:bodyPr spcFirstLastPara="1"/>
          <a:lstStyle>
            <a:lvl1pPr marR="0" lvl="0" algn="ctr" rtl="0">
              <a:lnSpc>
                <a:spcPct val="100000"/>
              </a:lnSpc>
              <a:spcBef>
                <a:spcPts val="800"/>
              </a:spcBef>
              <a:spcAft>
                <a:spcPts val="0"/>
              </a:spcAft>
              <a:buClr>
                <a:schemeClr val="accent5"/>
              </a:buClr>
              <a:buSzPts val="1700"/>
              <a:buFont typeface="Arial"/>
              <a:buNone/>
              <a:defRPr sz="2000" b="0" i="0" u="none" strike="noStrike" cap="none">
                <a:solidFill>
                  <a:srgbClr val="FFFFFF"/>
                </a:solidFill>
                <a:latin typeface="Calibri"/>
                <a:ea typeface="Calibri"/>
                <a:cs typeface="Calibri"/>
                <a:sym typeface="Calibri"/>
              </a:defRPr>
            </a:lvl1pPr>
            <a:lvl2pPr marR="0" lvl="1" algn="ctr" rtl="0">
              <a:lnSpc>
                <a:spcPct val="100000"/>
              </a:lnSpc>
              <a:spcBef>
                <a:spcPts val="700"/>
              </a:spcBef>
              <a:spcAft>
                <a:spcPts val="0"/>
              </a:spcAft>
              <a:buClr>
                <a:schemeClr val="accent5"/>
              </a:buClr>
              <a:buSzPts val="1870"/>
              <a:buFont typeface="Arial"/>
              <a:buNone/>
              <a:defRPr sz="2200" b="0" i="0" u="none" strike="noStrike" cap="none">
                <a:solidFill>
                  <a:srgbClr val="949494"/>
                </a:solidFill>
                <a:latin typeface="Calibri"/>
                <a:ea typeface="Calibri"/>
                <a:cs typeface="Calibri"/>
                <a:sym typeface="Calibri"/>
              </a:defRPr>
            </a:lvl2pPr>
            <a:lvl3pPr marR="0" lvl="2" algn="ctr" rtl="0">
              <a:lnSpc>
                <a:spcPct val="100000"/>
              </a:lnSpc>
              <a:spcBef>
                <a:spcPts val="600"/>
              </a:spcBef>
              <a:spcAft>
                <a:spcPts val="0"/>
              </a:spcAft>
              <a:buClr>
                <a:schemeClr val="accent5"/>
              </a:buClr>
              <a:buSzPts val="1700"/>
              <a:buFont typeface="Arial"/>
              <a:buNone/>
              <a:defRPr sz="2000" b="0" i="0" u="none" strike="noStrike" cap="none">
                <a:solidFill>
                  <a:srgbClr val="949494"/>
                </a:solidFill>
                <a:latin typeface="Calibri"/>
                <a:ea typeface="Calibri"/>
                <a:cs typeface="Calibri"/>
                <a:sym typeface="Calibri"/>
              </a:defRPr>
            </a:lvl3pPr>
            <a:lvl4pPr marR="0" lvl="3" algn="ctr" rtl="0">
              <a:lnSpc>
                <a:spcPct val="100000"/>
              </a:lnSpc>
              <a:spcBef>
                <a:spcPts val="500"/>
              </a:spcBef>
              <a:spcAft>
                <a:spcPts val="0"/>
              </a:spcAft>
              <a:buClr>
                <a:schemeClr val="accent5"/>
              </a:buClr>
              <a:buSzPts val="1530"/>
              <a:buFont typeface="Arial"/>
              <a:buNone/>
              <a:defRPr sz="1800" b="0" i="0" u="none" strike="noStrike" cap="none">
                <a:solidFill>
                  <a:srgbClr val="949494"/>
                </a:solidFill>
                <a:latin typeface="Calibri"/>
                <a:ea typeface="Calibri"/>
                <a:cs typeface="Calibri"/>
                <a:sym typeface="Calibri"/>
              </a:defRPr>
            </a:lvl4pPr>
            <a:lvl5pPr marR="0" lvl="4" algn="ctr" rtl="0">
              <a:spcBef>
                <a:spcPts val="800"/>
              </a:spcBef>
              <a:spcAft>
                <a:spcPts val="0"/>
              </a:spcAft>
              <a:buClr>
                <a:schemeClr val="lt2"/>
              </a:buClr>
              <a:buSzPts val="1530"/>
              <a:buFont typeface="Arial"/>
              <a:buNone/>
              <a:defRPr sz="1800" b="0" i="0" u="none" strike="noStrike" cap="none">
                <a:solidFill>
                  <a:srgbClr val="949494"/>
                </a:solidFill>
                <a:latin typeface="Corbel"/>
                <a:ea typeface="Corbel"/>
                <a:cs typeface="Corbel"/>
                <a:sym typeface="Corbel"/>
              </a:defRPr>
            </a:lvl5pPr>
            <a:lvl6pPr marR="0" lvl="5"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6pPr>
            <a:lvl7pPr marR="0" lvl="6"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7pPr>
            <a:lvl8pPr marR="0" lvl="7"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8pPr>
            <a:lvl9pPr marR="0" lvl="8"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9pPr>
          </a:lstStyle>
          <a:p>
            <a:r>
              <a:rPr lang="en-US"/>
              <a:t>Click to edit Master subtitle style</a:t>
            </a:r>
            <a:endParaRPr/>
          </a:p>
        </p:txBody>
      </p:sp>
    </p:spTree>
    <p:extLst>
      <p:ext uri="{BB962C8B-B14F-4D97-AF65-F5344CB8AC3E}">
        <p14:creationId xmlns:p14="http://schemas.microsoft.com/office/powerpoint/2010/main" val="40903522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3"/>
        <p:cNvGrpSpPr/>
        <p:nvPr/>
      </p:nvGrpSpPr>
      <p:grpSpPr>
        <a:xfrm>
          <a:off x="0" y="0"/>
          <a:ext cx="0" cy="0"/>
          <a:chOff x="0" y="0"/>
          <a:chExt cx="0" cy="0"/>
        </a:xfrm>
      </p:grpSpPr>
      <p:sp>
        <p:nvSpPr>
          <p:cNvPr id="34" name="Google Shape;34;p4"/>
          <p:cNvSpPr txBox="1">
            <a:spLocks noGrp="1"/>
          </p:cNvSpPr>
          <p:nvPr>
            <p:ph type="title"/>
          </p:nvPr>
        </p:nvSpPr>
        <p:spPr>
          <a:xfrm>
            <a:off x="457200" y="72933"/>
            <a:ext cx="8229600" cy="532624"/>
          </a:xfrm>
          <a:prstGeom prst="rect">
            <a:avLst/>
          </a:prstGeom>
          <a:noFill/>
          <a:ln>
            <a:noFill/>
          </a:ln>
        </p:spPr>
        <p:txBody>
          <a:bodyPr spcFirstLastPara="1"/>
          <a:lstStyle>
            <a:lvl1pPr marR="0" lvl="0" algn="ctr" rtl="0">
              <a:lnSpc>
                <a:spcPts val="3400"/>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
        <p:nvSpPr>
          <p:cNvPr id="4" name="Google Shape;67;p10"/>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defTabSz="914400" fontAlgn="base">
              <a:spcBef>
                <a:spcPct val="0"/>
              </a:spcBef>
              <a:spcAft>
                <a:spcPct val="0"/>
              </a:spcAft>
              <a:defRPr/>
            </a:pPr>
            <a:fld id="{D8E6C150-524A-9A40-95D2-2104EA57E476}" type="slidenum">
              <a:rPr lang="en-US"/>
              <a:pPr defTabSz="914400" fontAlgn="base">
                <a:spcBef>
                  <a:spcPct val="0"/>
                </a:spcBef>
                <a:spcAft>
                  <a:spcPct val="0"/>
                </a:spcAft>
                <a:defRPr/>
              </a:pPr>
              <a:t>‹#›</a:t>
            </a:fld>
            <a:endParaRPr lang="en-US"/>
          </a:p>
        </p:txBody>
      </p:sp>
    </p:spTree>
    <p:extLst>
      <p:ext uri="{BB962C8B-B14F-4D97-AF65-F5344CB8AC3E}">
        <p14:creationId xmlns:p14="http://schemas.microsoft.com/office/powerpoint/2010/main" val="21051125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userDrawn="1">
  <p:cSld name="Title and Content">
    <p:spTree>
      <p:nvGrpSpPr>
        <p:cNvPr id="1" name="Shape 36"/>
        <p:cNvGrpSpPr/>
        <p:nvPr/>
      </p:nvGrpSpPr>
      <p:grpSpPr>
        <a:xfrm>
          <a:off x="0" y="0"/>
          <a:ext cx="0" cy="0"/>
          <a:chOff x="0" y="0"/>
          <a:chExt cx="0" cy="0"/>
        </a:xfrm>
      </p:grpSpPr>
      <p:sp>
        <p:nvSpPr>
          <p:cNvPr id="38" name="Google Shape;38;p5"/>
          <p:cNvSpPr txBox="1">
            <a:spLocks noGrp="1"/>
          </p:cNvSpPr>
          <p:nvPr>
            <p:ph type="body" idx="1"/>
          </p:nvPr>
        </p:nvSpPr>
        <p:spPr>
          <a:xfrm>
            <a:off x="457200" y="1097280"/>
            <a:ext cx="8521700" cy="3411220"/>
          </a:xfrm>
          <a:prstGeom prst="rect">
            <a:avLst/>
          </a:prstGeom>
          <a:noFill/>
          <a:ln>
            <a:noFill/>
          </a:ln>
        </p:spPr>
        <p:txBody>
          <a:bodyPr spcFirstLastPara="1"/>
          <a:lstStyle>
            <a:lvl1pPr marL="457200" marR="0" lvl="0" indent="-358140" algn="l" rtl="0">
              <a:lnSpc>
                <a:spcPct val="100000"/>
              </a:lnSpc>
              <a:spcBef>
                <a:spcPts val="800"/>
              </a:spcBef>
              <a:spcAft>
                <a:spcPts val="0"/>
              </a:spcAft>
              <a:buClr>
                <a:schemeClr val="accent5"/>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5" name="Google Shape;67;p10"/>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defTabSz="914400" fontAlgn="base">
              <a:spcBef>
                <a:spcPct val="0"/>
              </a:spcBef>
              <a:spcAft>
                <a:spcPct val="0"/>
              </a:spcAft>
              <a:defRPr/>
            </a:pPr>
            <a:fld id="{D8E6C150-524A-9A40-95D2-2104EA57E476}" type="slidenum">
              <a:rPr lang="en-US"/>
              <a:pPr defTabSz="914400" fontAlgn="base">
                <a:spcBef>
                  <a:spcPct val="0"/>
                </a:spcBef>
                <a:spcAft>
                  <a:spcPct val="0"/>
                </a:spcAft>
                <a:defRPr/>
              </a:pPr>
              <a:t>‹#›</a:t>
            </a:fld>
            <a:endParaRPr lang="en-US"/>
          </a:p>
        </p:txBody>
      </p:sp>
      <p:sp>
        <p:nvSpPr>
          <p:cNvPr id="6" name="Google Shape;34;p4"/>
          <p:cNvSpPr txBox="1">
            <a:spLocks noGrp="1"/>
          </p:cNvSpPr>
          <p:nvPr>
            <p:ph type="title"/>
          </p:nvPr>
        </p:nvSpPr>
        <p:spPr>
          <a:xfrm>
            <a:off x="457200" y="72933"/>
            <a:ext cx="8229600" cy="532624"/>
          </a:xfrm>
          <a:prstGeom prst="rect">
            <a:avLst/>
          </a:prstGeom>
          <a:noFill/>
          <a:ln>
            <a:noFill/>
          </a:ln>
        </p:spPr>
        <p:txBody>
          <a:bodyPr spcFirstLastPara="1"/>
          <a:lstStyle>
            <a:lvl1pPr marR="0" lvl="0" algn="ctr" rtl="0">
              <a:lnSpc>
                <a:spcPts val="3400"/>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Tree>
    <p:extLst>
      <p:ext uri="{BB962C8B-B14F-4D97-AF65-F5344CB8AC3E}">
        <p14:creationId xmlns:p14="http://schemas.microsoft.com/office/powerpoint/2010/main" val="1522522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2-column content" userDrawn="1">
  <p:cSld name="Title, 2-column content">
    <p:spTree>
      <p:nvGrpSpPr>
        <p:cNvPr id="1" name="Shape 40"/>
        <p:cNvGrpSpPr/>
        <p:nvPr/>
      </p:nvGrpSpPr>
      <p:grpSpPr>
        <a:xfrm>
          <a:off x="0" y="0"/>
          <a:ext cx="0" cy="0"/>
          <a:chOff x="0" y="0"/>
          <a:chExt cx="0" cy="0"/>
        </a:xfrm>
      </p:grpSpPr>
      <p:sp>
        <p:nvSpPr>
          <p:cNvPr id="43" name="Google Shape;43;p6"/>
          <p:cNvSpPr txBox="1">
            <a:spLocks noGrp="1"/>
          </p:cNvSpPr>
          <p:nvPr>
            <p:ph type="body" idx="1"/>
          </p:nvPr>
        </p:nvSpPr>
        <p:spPr>
          <a:xfrm>
            <a:off x="457199" y="1097280"/>
            <a:ext cx="4275667" cy="3411220"/>
          </a:xfrm>
          <a:prstGeom prst="rect">
            <a:avLst/>
          </a:prstGeom>
          <a:noFill/>
          <a:ln>
            <a:noFill/>
          </a:ln>
        </p:spPr>
        <p:txBody>
          <a:bodyPr spcFirstLastPara="1"/>
          <a:lstStyle>
            <a:lvl1pPr marL="457200" marR="0" lvl="0" indent="-347345" algn="l" rtl="0">
              <a:lnSpc>
                <a:spcPct val="100000"/>
              </a:lnSpc>
              <a:spcBef>
                <a:spcPts val="8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1pPr>
            <a:lvl2pPr marL="914400" marR="0" lvl="1" indent="-336550" algn="l" rtl="0">
              <a:lnSpc>
                <a:spcPct val="100000"/>
              </a:lnSpc>
              <a:spcBef>
                <a:spcPts val="7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2pPr>
            <a:lvl3pPr marL="1371600" marR="0" lvl="2" indent="-325755" algn="l" rtl="0">
              <a:lnSpc>
                <a:spcPct val="100000"/>
              </a:lnSpc>
              <a:spcBef>
                <a:spcPts val="6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3pPr>
            <a:lvl4pPr marL="1828800" marR="0" lvl="3" indent="-314960" algn="l" rtl="0">
              <a:lnSpc>
                <a:spcPct val="100000"/>
              </a:lnSpc>
              <a:spcBef>
                <a:spcPts val="500"/>
              </a:spcBef>
              <a:spcAft>
                <a:spcPts val="0"/>
              </a:spcAft>
              <a:buClr>
                <a:schemeClr val="accent5"/>
              </a:buClr>
              <a:buSzPts val="1360"/>
              <a:buFont typeface="Arial"/>
              <a:buChar char="•"/>
              <a:defRPr sz="16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44" name="Google Shape;44;p6"/>
          <p:cNvSpPr txBox="1">
            <a:spLocks noGrp="1"/>
          </p:cNvSpPr>
          <p:nvPr>
            <p:ph type="body" idx="2"/>
          </p:nvPr>
        </p:nvSpPr>
        <p:spPr>
          <a:xfrm>
            <a:off x="4732866" y="1097280"/>
            <a:ext cx="4275667" cy="3411220"/>
          </a:xfrm>
          <a:prstGeom prst="rect">
            <a:avLst/>
          </a:prstGeom>
          <a:noFill/>
          <a:ln>
            <a:noFill/>
          </a:ln>
        </p:spPr>
        <p:txBody>
          <a:bodyPr spcFirstLastPara="1"/>
          <a:lstStyle>
            <a:lvl1pPr marL="457200" marR="0" lvl="0" indent="-347345" algn="l" rtl="0">
              <a:lnSpc>
                <a:spcPct val="100000"/>
              </a:lnSpc>
              <a:spcBef>
                <a:spcPts val="8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1pPr>
            <a:lvl2pPr marL="914400" marR="0" lvl="1" indent="-336550" algn="l" rtl="0">
              <a:lnSpc>
                <a:spcPct val="100000"/>
              </a:lnSpc>
              <a:spcBef>
                <a:spcPts val="7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2pPr>
            <a:lvl3pPr marL="1371600" marR="0" lvl="2" indent="-325755" algn="l" rtl="0">
              <a:lnSpc>
                <a:spcPct val="100000"/>
              </a:lnSpc>
              <a:spcBef>
                <a:spcPts val="6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3pPr>
            <a:lvl4pPr marL="1828800" marR="0" lvl="3" indent="-314960" algn="l" rtl="0">
              <a:lnSpc>
                <a:spcPct val="100000"/>
              </a:lnSpc>
              <a:spcBef>
                <a:spcPts val="500"/>
              </a:spcBef>
              <a:spcAft>
                <a:spcPts val="0"/>
              </a:spcAft>
              <a:buClr>
                <a:schemeClr val="accent5"/>
              </a:buClr>
              <a:buSzPts val="1360"/>
              <a:buFont typeface="Arial"/>
              <a:buChar char="•"/>
              <a:defRPr sz="16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 name="Google Shape;67;p10"/>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defTabSz="914400" fontAlgn="base">
              <a:spcBef>
                <a:spcPct val="0"/>
              </a:spcBef>
              <a:spcAft>
                <a:spcPct val="0"/>
              </a:spcAft>
              <a:defRPr/>
            </a:pPr>
            <a:fld id="{D8E6C150-524A-9A40-95D2-2104EA57E476}" type="slidenum">
              <a:rPr lang="en-US"/>
              <a:pPr defTabSz="914400" fontAlgn="base">
                <a:spcBef>
                  <a:spcPct val="0"/>
                </a:spcBef>
                <a:spcAft>
                  <a:spcPct val="0"/>
                </a:spcAft>
                <a:defRPr/>
              </a:pPr>
              <a:t>‹#›</a:t>
            </a:fld>
            <a:endParaRPr lang="en-US"/>
          </a:p>
        </p:txBody>
      </p:sp>
      <p:sp>
        <p:nvSpPr>
          <p:cNvPr id="7" name="Google Shape;34;p4"/>
          <p:cNvSpPr txBox="1">
            <a:spLocks noGrp="1"/>
          </p:cNvSpPr>
          <p:nvPr>
            <p:ph type="title"/>
          </p:nvPr>
        </p:nvSpPr>
        <p:spPr>
          <a:xfrm>
            <a:off x="457200" y="72933"/>
            <a:ext cx="8229600" cy="532624"/>
          </a:xfrm>
          <a:prstGeom prst="rect">
            <a:avLst/>
          </a:prstGeom>
          <a:noFill/>
          <a:ln>
            <a:noFill/>
          </a:ln>
        </p:spPr>
        <p:txBody>
          <a:bodyPr spcFirstLastPara="1"/>
          <a:lstStyle>
            <a:lvl1pPr marR="0" lvl="0" algn="ctr" rtl="0">
              <a:lnSpc>
                <a:spcPts val="3400"/>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Tree>
    <p:extLst>
      <p:ext uri="{BB962C8B-B14F-4D97-AF65-F5344CB8AC3E}">
        <p14:creationId xmlns:p14="http://schemas.microsoft.com/office/powerpoint/2010/main" val="16704885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ubtitle, 2-column content" userDrawn="1">
  <p:cSld name="Title, Subtitle, 2-column content">
    <p:spTree>
      <p:nvGrpSpPr>
        <p:cNvPr id="1" name="Shape 45"/>
        <p:cNvGrpSpPr/>
        <p:nvPr/>
      </p:nvGrpSpPr>
      <p:grpSpPr>
        <a:xfrm>
          <a:off x="0" y="0"/>
          <a:ext cx="0" cy="0"/>
          <a:chOff x="0" y="0"/>
          <a:chExt cx="0" cy="0"/>
        </a:xfrm>
      </p:grpSpPr>
      <p:sp>
        <p:nvSpPr>
          <p:cNvPr id="48" name="Google Shape;48;p7"/>
          <p:cNvSpPr txBox="1">
            <a:spLocks noGrp="1"/>
          </p:cNvSpPr>
          <p:nvPr>
            <p:ph type="body" idx="1"/>
          </p:nvPr>
        </p:nvSpPr>
        <p:spPr>
          <a:xfrm>
            <a:off x="457200" y="537368"/>
            <a:ext cx="8229600" cy="427642"/>
          </a:xfrm>
          <a:prstGeom prst="rect">
            <a:avLst/>
          </a:prstGeom>
          <a:noFill/>
          <a:ln>
            <a:noFill/>
          </a:ln>
        </p:spPr>
        <p:txBody>
          <a:bodyPr spcFirstLastPara="1"/>
          <a:lstStyle>
            <a:lvl1pPr marL="457200" marR="0" lvl="0" indent="-228600" algn="ctr" rtl="0">
              <a:lnSpc>
                <a:spcPct val="100000"/>
              </a:lnSpc>
              <a:spcBef>
                <a:spcPts val="800"/>
              </a:spcBef>
              <a:spcAft>
                <a:spcPts val="0"/>
              </a:spcAft>
              <a:buClr>
                <a:schemeClr val="accent5"/>
              </a:buClr>
              <a:buSzPts val="1870"/>
              <a:buFont typeface="Arial"/>
              <a:buNone/>
              <a:defRPr sz="2200" b="0" i="0" u="none" strike="noStrike" cap="none">
                <a:solidFill>
                  <a:srgbClr val="007DCC"/>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49" name="Google Shape;49;p7"/>
          <p:cNvSpPr txBox="1">
            <a:spLocks noGrp="1"/>
          </p:cNvSpPr>
          <p:nvPr>
            <p:ph type="body" idx="2"/>
          </p:nvPr>
        </p:nvSpPr>
        <p:spPr>
          <a:xfrm>
            <a:off x="457199" y="1097280"/>
            <a:ext cx="4275667" cy="3411220"/>
          </a:xfrm>
          <a:prstGeom prst="rect">
            <a:avLst/>
          </a:prstGeom>
          <a:noFill/>
          <a:ln>
            <a:noFill/>
          </a:ln>
        </p:spPr>
        <p:txBody>
          <a:bodyPr spcFirstLastPara="1"/>
          <a:lstStyle>
            <a:lvl1pPr marL="457200" marR="0" lvl="0" indent="-347345" algn="l" rtl="0">
              <a:lnSpc>
                <a:spcPct val="100000"/>
              </a:lnSpc>
              <a:spcBef>
                <a:spcPts val="8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1pPr>
            <a:lvl2pPr marL="914400" marR="0" lvl="1" indent="-336550" algn="l" rtl="0">
              <a:lnSpc>
                <a:spcPct val="100000"/>
              </a:lnSpc>
              <a:spcBef>
                <a:spcPts val="7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2pPr>
            <a:lvl3pPr marL="1371600" marR="0" lvl="2" indent="-325755" algn="l" rtl="0">
              <a:lnSpc>
                <a:spcPct val="100000"/>
              </a:lnSpc>
              <a:spcBef>
                <a:spcPts val="6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3pPr>
            <a:lvl4pPr marL="1828800" marR="0" lvl="3" indent="-314960" algn="l" rtl="0">
              <a:lnSpc>
                <a:spcPct val="100000"/>
              </a:lnSpc>
              <a:spcBef>
                <a:spcPts val="500"/>
              </a:spcBef>
              <a:spcAft>
                <a:spcPts val="0"/>
              </a:spcAft>
              <a:buClr>
                <a:schemeClr val="accent5"/>
              </a:buClr>
              <a:buSzPts val="1360"/>
              <a:buFont typeface="Arial"/>
              <a:buChar char="•"/>
              <a:defRPr sz="16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50" name="Google Shape;50;p7"/>
          <p:cNvSpPr txBox="1">
            <a:spLocks noGrp="1"/>
          </p:cNvSpPr>
          <p:nvPr>
            <p:ph type="body" idx="3"/>
          </p:nvPr>
        </p:nvSpPr>
        <p:spPr>
          <a:xfrm>
            <a:off x="4732866" y="1097280"/>
            <a:ext cx="4275667" cy="3411220"/>
          </a:xfrm>
          <a:prstGeom prst="rect">
            <a:avLst/>
          </a:prstGeom>
          <a:noFill/>
          <a:ln>
            <a:noFill/>
          </a:ln>
        </p:spPr>
        <p:txBody>
          <a:bodyPr spcFirstLastPara="1"/>
          <a:lstStyle>
            <a:lvl1pPr marL="457200" marR="0" lvl="0" indent="-347345" algn="l" rtl="0">
              <a:lnSpc>
                <a:spcPct val="100000"/>
              </a:lnSpc>
              <a:spcBef>
                <a:spcPts val="8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1pPr>
            <a:lvl2pPr marL="914400" marR="0" lvl="1" indent="-336550" algn="l" rtl="0">
              <a:lnSpc>
                <a:spcPct val="100000"/>
              </a:lnSpc>
              <a:spcBef>
                <a:spcPts val="7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2pPr>
            <a:lvl3pPr marL="1371600" marR="0" lvl="2" indent="-325755" algn="l" rtl="0">
              <a:lnSpc>
                <a:spcPct val="100000"/>
              </a:lnSpc>
              <a:spcBef>
                <a:spcPts val="6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3pPr>
            <a:lvl4pPr marL="1828800" marR="0" lvl="3" indent="-314960" algn="l" rtl="0">
              <a:lnSpc>
                <a:spcPct val="100000"/>
              </a:lnSpc>
              <a:spcBef>
                <a:spcPts val="500"/>
              </a:spcBef>
              <a:spcAft>
                <a:spcPts val="0"/>
              </a:spcAft>
              <a:buClr>
                <a:schemeClr val="accent5"/>
              </a:buClr>
              <a:buSzPts val="1360"/>
              <a:buFont typeface="Arial"/>
              <a:buChar char="•"/>
              <a:defRPr sz="16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7" name="Google Shape;67;p10"/>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defTabSz="914400" fontAlgn="base">
              <a:spcBef>
                <a:spcPct val="0"/>
              </a:spcBef>
              <a:spcAft>
                <a:spcPct val="0"/>
              </a:spcAft>
              <a:defRPr/>
            </a:pPr>
            <a:fld id="{D8E6C150-524A-9A40-95D2-2104EA57E476}" type="slidenum">
              <a:rPr lang="en-US"/>
              <a:pPr defTabSz="914400" fontAlgn="base">
                <a:spcBef>
                  <a:spcPct val="0"/>
                </a:spcBef>
                <a:spcAft>
                  <a:spcPct val="0"/>
                </a:spcAft>
                <a:defRPr/>
              </a:pPr>
              <a:t>‹#›</a:t>
            </a:fld>
            <a:endParaRPr lang="en-US"/>
          </a:p>
        </p:txBody>
      </p:sp>
      <p:sp>
        <p:nvSpPr>
          <p:cNvPr id="8" name="Google Shape;34;p4"/>
          <p:cNvSpPr txBox="1">
            <a:spLocks noGrp="1"/>
          </p:cNvSpPr>
          <p:nvPr>
            <p:ph type="title"/>
          </p:nvPr>
        </p:nvSpPr>
        <p:spPr>
          <a:xfrm>
            <a:off x="457200" y="72933"/>
            <a:ext cx="8229600" cy="532624"/>
          </a:xfrm>
          <a:prstGeom prst="rect">
            <a:avLst/>
          </a:prstGeom>
          <a:noFill/>
          <a:ln>
            <a:noFill/>
          </a:ln>
        </p:spPr>
        <p:txBody>
          <a:bodyPr spcFirstLastPara="1"/>
          <a:lstStyle>
            <a:lvl1pPr marR="0" lvl="0" algn="ctr" rtl="0">
              <a:lnSpc>
                <a:spcPts val="3400"/>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Tree>
    <p:extLst>
      <p:ext uri="{BB962C8B-B14F-4D97-AF65-F5344CB8AC3E}">
        <p14:creationId xmlns:p14="http://schemas.microsoft.com/office/powerpoint/2010/main" val="15229970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Section Opener Slide" type="title">
  <p:cSld name="1_Section Opener Slide">
    <p:spTree>
      <p:nvGrpSpPr>
        <p:cNvPr id="1" name="Shape 51"/>
        <p:cNvGrpSpPr/>
        <p:nvPr/>
      </p:nvGrpSpPr>
      <p:grpSpPr>
        <a:xfrm>
          <a:off x="0" y="0"/>
          <a:ext cx="0" cy="0"/>
          <a:chOff x="0" y="0"/>
          <a:chExt cx="0" cy="0"/>
        </a:xfrm>
      </p:grpSpPr>
      <p:sp>
        <p:nvSpPr>
          <p:cNvPr id="4" name="Google Shape;15;p2"/>
          <p:cNvSpPr>
            <a:spLocks noChangeArrowheads="1"/>
          </p:cNvSpPr>
          <p:nvPr/>
        </p:nvSpPr>
        <p:spPr bwMode="auto">
          <a:xfrm>
            <a:off x="0" y="1350963"/>
            <a:ext cx="9144000" cy="2481262"/>
          </a:xfrm>
          <a:prstGeom prst="rect">
            <a:avLst/>
          </a:prstGeom>
          <a:solidFill>
            <a:srgbClr val="052B6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1425" tIns="45700" rIns="91425" bIns="45700" anchor="ctr"/>
          <a:lstStyle/>
          <a:p>
            <a:pPr algn="ctr" defTabSz="914400" fontAlgn="base">
              <a:spcBef>
                <a:spcPct val="0"/>
              </a:spcBef>
              <a:spcAft>
                <a:spcPct val="0"/>
              </a:spcAft>
            </a:pPr>
            <a:endParaRPr lang="en-US">
              <a:solidFill>
                <a:srgbClr val="FFFFFF"/>
              </a:solidFill>
              <a:latin typeface="Calibri" charset="0"/>
              <a:ea typeface="ＭＳ Ｐゴシック" charset="0"/>
              <a:cs typeface="Calibri" charset="0"/>
              <a:sym typeface="Calibri" charset="0"/>
            </a:endParaRPr>
          </a:p>
        </p:txBody>
      </p:sp>
      <p:pic>
        <p:nvPicPr>
          <p:cNvPr id="5" name="Picture 6" descr="onf-mark-white.png"/>
          <p:cNvPicPr>
            <a:picLocks noChangeAspect="1"/>
          </p:cNvPicPr>
          <p:nvPr/>
        </p:nvPicPr>
        <p:blipFill>
          <a:blip r:embed="rId2">
            <a:alphaModFix amt="7000"/>
            <a:extLst>
              <a:ext uri="{28A0092B-C50C-407E-A947-70E740481C1C}">
                <a14:useLocalDpi xmlns:a14="http://schemas.microsoft.com/office/drawing/2010/main" val="0"/>
              </a:ext>
            </a:extLst>
          </a:blip>
          <a:srcRect/>
          <a:stretch>
            <a:fillRect/>
          </a:stretch>
        </p:blipFill>
        <p:spPr bwMode="auto">
          <a:xfrm>
            <a:off x="1249363" y="-871538"/>
            <a:ext cx="6543675" cy="6964363"/>
          </a:xfrm>
          <a:prstGeom prst="rect">
            <a:avLst/>
          </a:prstGeom>
          <a:noFill/>
          <a:ln>
            <a:noFill/>
          </a:ln>
          <a:extLst>
            <a:ext uri="{909E8E84-426E-40dd-AFC4-6F175D3DCCD1}">
              <a14:hiddenFill xmlns:a14="http://schemas.microsoft.com/office/drawing/2010/main" xmlns="">
                <a:solidFill>
                  <a:srgbClr val="FFFFFF">
                    <a:alpha val="7001"/>
                  </a:srgbClr>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6" name="Google Shape;56;p8"/>
          <p:cNvCxnSpPr>
            <a:cxnSpLocks noChangeShapeType="1"/>
          </p:cNvCxnSpPr>
          <p:nvPr/>
        </p:nvCxnSpPr>
        <p:spPr bwMode="auto">
          <a:xfrm>
            <a:off x="0" y="1355725"/>
            <a:ext cx="9144000" cy="0"/>
          </a:xfrm>
          <a:prstGeom prst="straightConnector1">
            <a:avLst/>
          </a:prstGeom>
          <a:noFill/>
          <a:ln w="12700">
            <a:solidFill>
              <a:schemeClr val="accent2"/>
            </a:solidFill>
            <a:round/>
            <a:headEnd type="none" w="sm" len="sm"/>
            <a:tailEnd type="none" w="sm" len="sm"/>
          </a:ln>
          <a:extLst>
            <a:ext uri="{909E8E84-426E-40dd-AFC4-6F175D3DCCD1}">
              <a14:hiddenFill xmlns:a14="http://schemas.microsoft.com/office/drawing/2010/main" xmlns="">
                <a:noFill/>
              </a14:hiddenFill>
            </a:ext>
          </a:extLst>
        </p:spPr>
      </p:cxnSp>
      <p:cxnSp>
        <p:nvCxnSpPr>
          <p:cNvPr id="7" name="Google Shape;57;p8"/>
          <p:cNvCxnSpPr>
            <a:cxnSpLocks noChangeShapeType="1"/>
          </p:cNvCxnSpPr>
          <p:nvPr/>
        </p:nvCxnSpPr>
        <p:spPr bwMode="auto">
          <a:xfrm>
            <a:off x="0" y="3830638"/>
            <a:ext cx="9144000" cy="0"/>
          </a:xfrm>
          <a:prstGeom prst="straightConnector1">
            <a:avLst/>
          </a:prstGeom>
          <a:noFill/>
          <a:ln w="12700">
            <a:solidFill>
              <a:schemeClr val="accent2"/>
            </a:solidFill>
            <a:round/>
            <a:headEnd type="none" w="sm" len="sm"/>
            <a:tailEnd type="none" w="sm" len="sm"/>
          </a:ln>
          <a:extLst>
            <a:ext uri="{909E8E84-426E-40dd-AFC4-6F175D3DCCD1}">
              <a14:hiddenFill xmlns:a14="http://schemas.microsoft.com/office/drawing/2010/main" xmlns="">
                <a:noFill/>
              </a14:hiddenFill>
            </a:ext>
          </a:extLst>
        </p:spPr>
      </p:cxnSp>
      <p:pic>
        <p:nvPicPr>
          <p:cNvPr id="8" name="Google Shape;58;p8" descr="ONF_WITH-GRADIENT.png"/>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4938" y="295275"/>
            <a:ext cx="1244600" cy="85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Google Shape;59;p8"/>
          <p:cNvSpPr txBox="1">
            <a:spLocks noChangeArrowheads="1"/>
          </p:cNvSpPr>
          <p:nvPr/>
        </p:nvSpPr>
        <p:spPr bwMode="auto">
          <a:xfrm>
            <a:off x="8069263" y="4775200"/>
            <a:ext cx="1074737" cy="3683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1425" tIns="45700" rIns="91425" bIns="45700" anchor="ctr"/>
          <a:lstStyle>
            <a:lvl1pPr eaLnBrk="0" hangingPunct="0">
              <a:buClr>
                <a:srgbClr val="000000"/>
              </a:buClr>
              <a:buFont typeface="Arial" charset="0"/>
              <a:defRPr sz="1400">
                <a:solidFill>
                  <a:srgbClr val="000000"/>
                </a:solidFill>
                <a:latin typeface="Arial" charset="0"/>
                <a:ea typeface="ＭＳ Ｐゴシック" charset="0"/>
                <a:cs typeface="Arial" charset="0"/>
                <a:sym typeface="Arial"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algn="ctr" defTabSz="914400" eaLnBrk="1" fontAlgn="base" hangingPunct="1">
              <a:spcBef>
                <a:spcPct val="0"/>
              </a:spcBef>
              <a:spcAft>
                <a:spcPct val="0"/>
              </a:spcAft>
              <a:defRPr/>
            </a:pPr>
            <a:endParaRPr lang="en-US" sz="800">
              <a:solidFill>
                <a:srgbClr val="A6A6A6"/>
              </a:solidFill>
              <a:latin typeface="Corbel" charset="0"/>
              <a:cs typeface="Corbel" charset="0"/>
              <a:sym typeface="Corbel" charset="0"/>
            </a:endParaRPr>
          </a:p>
        </p:txBody>
      </p:sp>
      <p:sp>
        <p:nvSpPr>
          <p:cNvPr id="53" name="Google Shape;53;p8"/>
          <p:cNvSpPr txBox="1">
            <a:spLocks noGrp="1"/>
          </p:cNvSpPr>
          <p:nvPr>
            <p:ph type="ctrTitle"/>
          </p:nvPr>
        </p:nvSpPr>
        <p:spPr>
          <a:xfrm>
            <a:off x="457200" y="1670434"/>
            <a:ext cx="8229600" cy="714713"/>
          </a:xfrm>
          <a:prstGeom prst="rect">
            <a:avLst/>
          </a:prstGeom>
          <a:noFill/>
          <a:ln>
            <a:noFill/>
          </a:ln>
        </p:spPr>
        <p:txBody>
          <a:bodyPr spcFirstLastPara="1"/>
          <a:lstStyle>
            <a:lvl1pPr marR="0" lvl="0" algn="ctr" rtl="0">
              <a:lnSpc>
                <a:spcPct val="106250"/>
              </a:lnSpc>
              <a:spcBef>
                <a:spcPts val="0"/>
              </a:spcBef>
              <a:spcAft>
                <a:spcPts val="0"/>
              </a:spcAft>
              <a:buClr>
                <a:schemeClr val="lt1"/>
              </a:buClr>
              <a:buSzPts val="3200"/>
              <a:buFont typeface="Calibri"/>
              <a:buNone/>
              <a:defRPr sz="32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
        <p:nvSpPr>
          <p:cNvPr id="54" name="Google Shape;54;p8"/>
          <p:cNvSpPr txBox="1">
            <a:spLocks noGrp="1"/>
          </p:cNvSpPr>
          <p:nvPr>
            <p:ph type="subTitle" idx="1"/>
          </p:nvPr>
        </p:nvSpPr>
        <p:spPr>
          <a:xfrm>
            <a:off x="457201" y="2452707"/>
            <a:ext cx="8229600" cy="1374047"/>
          </a:xfrm>
          <a:prstGeom prst="rect">
            <a:avLst/>
          </a:prstGeom>
          <a:noFill/>
          <a:ln>
            <a:noFill/>
          </a:ln>
        </p:spPr>
        <p:txBody>
          <a:bodyPr spcFirstLastPara="1"/>
          <a:lstStyle>
            <a:lvl1pPr marR="0" lvl="0" algn="ctr" rtl="0">
              <a:lnSpc>
                <a:spcPct val="100000"/>
              </a:lnSpc>
              <a:spcBef>
                <a:spcPts val="800"/>
              </a:spcBef>
              <a:spcAft>
                <a:spcPts val="0"/>
              </a:spcAft>
              <a:buClr>
                <a:schemeClr val="accent5"/>
              </a:buClr>
              <a:buSzPts val="1700"/>
              <a:buFont typeface="Arial"/>
              <a:buNone/>
              <a:defRPr sz="2000" b="0" i="0" u="none" strike="noStrike" cap="none">
                <a:solidFill>
                  <a:srgbClr val="FFFFFF"/>
                </a:solidFill>
                <a:latin typeface="Calibri"/>
                <a:ea typeface="Calibri"/>
                <a:cs typeface="Calibri"/>
                <a:sym typeface="Calibri"/>
              </a:defRPr>
            </a:lvl1pPr>
            <a:lvl2pPr marR="0" lvl="1" algn="ctr" rtl="0">
              <a:lnSpc>
                <a:spcPct val="100000"/>
              </a:lnSpc>
              <a:spcBef>
                <a:spcPts val="700"/>
              </a:spcBef>
              <a:spcAft>
                <a:spcPts val="0"/>
              </a:spcAft>
              <a:buClr>
                <a:schemeClr val="accent5"/>
              </a:buClr>
              <a:buSzPts val="1870"/>
              <a:buFont typeface="Arial"/>
              <a:buNone/>
              <a:defRPr sz="2200" b="0" i="0" u="none" strike="noStrike" cap="none">
                <a:solidFill>
                  <a:srgbClr val="949494"/>
                </a:solidFill>
                <a:latin typeface="Calibri"/>
                <a:ea typeface="Calibri"/>
                <a:cs typeface="Calibri"/>
                <a:sym typeface="Calibri"/>
              </a:defRPr>
            </a:lvl2pPr>
            <a:lvl3pPr marR="0" lvl="2" algn="ctr" rtl="0">
              <a:lnSpc>
                <a:spcPct val="100000"/>
              </a:lnSpc>
              <a:spcBef>
                <a:spcPts val="600"/>
              </a:spcBef>
              <a:spcAft>
                <a:spcPts val="0"/>
              </a:spcAft>
              <a:buClr>
                <a:schemeClr val="accent5"/>
              </a:buClr>
              <a:buSzPts val="1700"/>
              <a:buFont typeface="Arial"/>
              <a:buNone/>
              <a:defRPr sz="2000" b="0" i="0" u="none" strike="noStrike" cap="none">
                <a:solidFill>
                  <a:srgbClr val="949494"/>
                </a:solidFill>
                <a:latin typeface="Calibri"/>
                <a:ea typeface="Calibri"/>
                <a:cs typeface="Calibri"/>
                <a:sym typeface="Calibri"/>
              </a:defRPr>
            </a:lvl3pPr>
            <a:lvl4pPr marR="0" lvl="3" algn="ctr" rtl="0">
              <a:lnSpc>
                <a:spcPct val="100000"/>
              </a:lnSpc>
              <a:spcBef>
                <a:spcPts val="500"/>
              </a:spcBef>
              <a:spcAft>
                <a:spcPts val="0"/>
              </a:spcAft>
              <a:buClr>
                <a:schemeClr val="accent5"/>
              </a:buClr>
              <a:buSzPts val="1530"/>
              <a:buFont typeface="Arial"/>
              <a:buNone/>
              <a:defRPr sz="1800" b="0" i="0" u="none" strike="noStrike" cap="none">
                <a:solidFill>
                  <a:srgbClr val="949494"/>
                </a:solidFill>
                <a:latin typeface="Calibri"/>
                <a:ea typeface="Calibri"/>
                <a:cs typeface="Calibri"/>
                <a:sym typeface="Calibri"/>
              </a:defRPr>
            </a:lvl4pPr>
            <a:lvl5pPr marR="0" lvl="4" algn="ctr" rtl="0">
              <a:spcBef>
                <a:spcPts val="800"/>
              </a:spcBef>
              <a:spcAft>
                <a:spcPts val="0"/>
              </a:spcAft>
              <a:buClr>
                <a:schemeClr val="lt2"/>
              </a:buClr>
              <a:buSzPts val="1530"/>
              <a:buFont typeface="Arial"/>
              <a:buNone/>
              <a:defRPr sz="1800" b="0" i="0" u="none" strike="noStrike" cap="none">
                <a:solidFill>
                  <a:srgbClr val="949494"/>
                </a:solidFill>
                <a:latin typeface="Corbel"/>
                <a:ea typeface="Corbel"/>
                <a:cs typeface="Corbel"/>
                <a:sym typeface="Corbel"/>
              </a:defRPr>
            </a:lvl5pPr>
            <a:lvl6pPr marR="0" lvl="5"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6pPr>
            <a:lvl7pPr marR="0" lvl="6"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7pPr>
            <a:lvl8pPr marR="0" lvl="7"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8pPr>
            <a:lvl9pPr marR="0" lvl="8"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9pPr>
          </a:lstStyle>
          <a:p>
            <a:r>
              <a:rPr lang="en-US"/>
              <a:t>Click to edit Master subtitle style</a:t>
            </a:r>
            <a:endParaRPr/>
          </a:p>
        </p:txBody>
      </p:sp>
      <p:sp>
        <p:nvSpPr>
          <p:cNvPr id="10" name="Google Shape;55;p8"/>
          <p:cNvSpPr txBox="1">
            <a:spLocks noGrp="1"/>
          </p:cNvSpPr>
          <p:nvPr userDrawn="1">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6A6A6"/>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defTabSz="914400" fontAlgn="base">
              <a:spcBef>
                <a:spcPct val="0"/>
              </a:spcBef>
              <a:spcAft>
                <a:spcPct val="0"/>
              </a:spcAft>
              <a:defRPr/>
            </a:pPr>
            <a:fld id="{9A8119B6-9EE5-5840-A88D-DC7583D0E06F}" type="slidenum">
              <a:rPr lang="en-US"/>
              <a:pPr defTabSz="914400" fontAlgn="base">
                <a:spcBef>
                  <a:spcPct val="0"/>
                </a:spcBef>
                <a:spcAft>
                  <a:spcPct val="0"/>
                </a:spcAft>
                <a:defRPr/>
              </a:pPr>
              <a:t>‹#›</a:t>
            </a:fld>
            <a:endParaRPr lang="en-US"/>
          </a:p>
        </p:txBody>
      </p:sp>
      <p:pic>
        <p:nvPicPr>
          <p:cNvPr id="11" name="Google Shape;13;p1" descr="ONF_NO-TAG_WITH-GRADIENT.png"/>
          <p:cNvPicPr preferRelativeResize="0"/>
          <p:nvPr userDrawn="1"/>
        </p:nvPicPr>
        <p:blipFill rotWithShape="1">
          <a:blip r:embed="rId4">
            <a:alphaModFix/>
          </a:blip>
          <a:srcRect t="62874" b="-4253"/>
          <a:stretch/>
        </p:blipFill>
        <p:spPr>
          <a:xfrm>
            <a:off x="8111068" y="4846320"/>
            <a:ext cx="914400" cy="228600"/>
          </a:xfrm>
          <a:prstGeom prst="rect">
            <a:avLst/>
          </a:prstGeom>
          <a:noFill/>
          <a:ln>
            <a:noFill/>
          </a:ln>
        </p:spPr>
      </p:pic>
    </p:spTree>
    <p:extLst>
      <p:ext uri="{BB962C8B-B14F-4D97-AF65-F5344CB8AC3E}">
        <p14:creationId xmlns:p14="http://schemas.microsoft.com/office/powerpoint/2010/main" val="6202516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ubtitle and Content" userDrawn="1">
  <p:cSld name="Title, Subtitle and Content">
    <p:spTree>
      <p:nvGrpSpPr>
        <p:cNvPr id="1" name="Shape 60"/>
        <p:cNvGrpSpPr/>
        <p:nvPr/>
      </p:nvGrpSpPr>
      <p:grpSpPr>
        <a:xfrm>
          <a:off x="0" y="0"/>
          <a:ext cx="0" cy="0"/>
          <a:chOff x="0" y="0"/>
          <a:chExt cx="0" cy="0"/>
        </a:xfrm>
      </p:grpSpPr>
      <p:sp>
        <p:nvSpPr>
          <p:cNvPr id="62" name="Google Shape;62;p9"/>
          <p:cNvSpPr txBox="1">
            <a:spLocks noGrp="1"/>
          </p:cNvSpPr>
          <p:nvPr>
            <p:ph type="body" idx="1"/>
          </p:nvPr>
        </p:nvSpPr>
        <p:spPr>
          <a:xfrm>
            <a:off x="457200" y="1097280"/>
            <a:ext cx="8521700" cy="3411220"/>
          </a:xfrm>
          <a:prstGeom prst="rect">
            <a:avLst/>
          </a:prstGeom>
          <a:noFill/>
          <a:ln>
            <a:noFill/>
          </a:ln>
        </p:spPr>
        <p:txBody>
          <a:bodyPr spcFirstLastPara="1"/>
          <a:lstStyle>
            <a:lvl1pPr marL="457200" marR="0" lvl="0" indent="-358140" algn="l" rtl="0">
              <a:lnSpc>
                <a:spcPct val="100000"/>
              </a:lnSpc>
              <a:spcBef>
                <a:spcPts val="800"/>
              </a:spcBef>
              <a:spcAft>
                <a:spcPts val="0"/>
              </a:spcAft>
              <a:buClr>
                <a:schemeClr val="accent5"/>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4" name="Google Shape;64;p9"/>
          <p:cNvSpPr txBox="1">
            <a:spLocks noGrp="1"/>
          </p:cNvSpPr>
          <p:nvPr>
            <p:ph type="body" idx="2"/>
          </p:nvPr>
        </p:nvSpPr>
        <p:spPr>
          <a:xfrm>
            <a:off x="457200" y="537368"/>
            <a:ext cx="8229600" cy="427642"/>
          </a:xfrm>
          <a:prstGeom prst="rect">
            <a:avLst/>
          </a:prstGeom>
          <a:noFill/>
          <a:ln>
            <a:noFill/>
          </a:ln>
        </p:spPr>
        <p:txBody>
          <a:bodyPr spcFirstLastPara="1"/>
          <a:lstStyle>
            <a:lvl1pPr marL="457200" marR="0" lvl="0" indent="-228600" algn="ctr" rtl="0">
              <a:lnSpc>
                <a:spcPct val="100000"/>
              </a:lnSpc>
              <a:spcBef>
                <a:spcPts val="800"/>
              </a:spcBef>
              <a:spcAft>
                <a:spcPts val="0"/>
              </a:spcAft>
              <a:buClr>
                <a:schemeClr val="accent5"/>
              </a:buClr>
              <a:buSzPts val="1870"/>
              <a:buFont typeface="Arial"/>
              <a:buNone/>
              <a:defRPr sz="2200" b="0" i="0" u="none" strike="noStrike" cap="none">
                <a:solidFill>
                  <a:srgbClr val="007DCC"/>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5" name="Google Shape;63;p9"/>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defTabSz="914400" fontAlgn="base">
              <a:spcBef>
                <a:spcPct val="0"/>
              </a:spcBef>
              <a:spcAft>
                <a:spcPct val="0"/>
              </a:spcAft>
              <a:defRPr/>
            </a:pPr>
            <a:fld id="{AB4D3122-C24D-0F47-8F93-2018897F4E38}" type="slidenum">
              <a:rPr lang="en-US"/>
              <a:pPr defTabSz="914400" fontAlgn="base">
                <a:spcBef>
                  <a:spcPct val="0"/>
                </a:spcBef>
                <a:spcAft>
                  <a:spcPct val="0"/>
                </a:spcAft>
                <a:defRPr/>
              </a:pPr>
              <a:t>‹#›</a:t>
            </a:fld>
            <a:endParaRPr lang="en-US"/>
          </a:p>
        </p:txBody>
      </p:sp>
      <p:sp>
        <p:nvSpPr>
          <p:cNvPr id="7" name="Google Shape;34;p4"/>
          <p:cNvSpPr txBox="1">
            <a:spLocks noGrp="1"/>
          </p:cNvSpPr>
          <p:nvPr>
            <p:ph type="title"/>
          </p:nvPr>
        </p:nvSpPr>
        <p:spPr>
          <a:xfrm>
            <a:off x="457200" y="72933"/>
            <a:ext cx="8229600" cy="532624"/>
          </a:xfrm>
          <a:prstGeom prst="rect">
            <a:avLst/>
          </a:prstGeom>
          <a:noFill/>
          <a:ln>
            <a:noFill/>
          </a:ln>
        </p:spPr>
        <p:txBody>
          <a:bodyPr spcFirstLastPara="1"/>
          <a:lstStyle>
            <a:lvl1pPr marR="0" lvl="0" algn="ctr" rtl="0">
              <a:lnSpc>
                <a:spcPts val="3400"/>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Tree>
    <p:extLst>
      <p:ext uri="{BB962C8B-B14F-4D97-AF65-F5344CB8AC3E}">
        <p14:creationId xmlns:p14="http://schemas.microsoft.com/office/powerpoint/2010/main" val="16534092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Subtitle" userDrawn="1">
  <p:cSld name="Title and Subtitle">
    <p:spTree>
      <p:nvGrpSpPr>
        <p:cNvPr id="1" name="Shape 65"/>
        <p:cNvGrpSpPr/>
        <p:nvPr/>
      </p:nvGrpSpPr>
      <p:grpSpPr>
        <a:xfrm>
          <a:off x="0" y="0"/>
          <a:ext cx="0" cy="0"/>
          <a:chOff x="0" y="0"/>
          <a:chExt cx="0" cy="0"/>
        </a:xfrm>
      </p:grpSpPr>
      <p:sp>
        <p:nvSpPr>
          <p:cNvPr id="68" name="Google Shape;68;p10"/>
          <p:cNvSpPr txBox="1">
            <a:spLocks noGrp="1"/>
          </p:cNvSpPr>
          <p:nvPr>
            <p:ph type="body" idx="1"/>
          </p:nvPr>
        </p:nvSpPr>
        <p:spPr>
          <a:xfrm>
            <a:off x="457200" y="544603"/>
            <a:ext cx="8229600" cy="427642"/>
          </a:xfrm>
          <a:prstGeom prst="rect">
            <a:avLst/>
          </a:prstGeom>
          <a:noFill/>
          <a:ln>
            <a:noFill/>
          </a:ln>
        </p:spPr>
        <p:txBody>
          <a:bodyPr spcFirstLastPara="1"/>
          <a:lstStyle>
            <a:lvl1pPr marL="457200" marR="0" lvl="0" indent="-228600" algn="ctr" rtl="0">
              <a:lnSpc>
                <a:spcPct val="100000"/>
              </a:lnSpc>
              <a:spcBef>
                <a:spcPts val="800"/>
              </a:spcBef>
              <a:spcAft>
                <a:spcPts val="0"/>
              </a:spcAft>
              <a:buClr>
                <a:schemeClr val="accent5"/>
              </a:buClr>
              <a:buSzPts val="1870"/>
              <a:buFont typeface="Arial"/>
              <a:buNone/>
              <a:defRPr sz="2200" b="0" i="0" u="none" strike="noStrike" cap="none">
                <a:solidFill>
                  <a:srgbClr val="007DCC"/>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4" name="Google Shape;67;p10"/>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defTabSz="914400" fontAlgn="base">
              <a:spcBef>
                <a:spcPct val="0"/>
              </a:spcBef>
              <a:spcAft>
                <a:spcPct val="0"/>
              </a:spcAft>
              <a:defRPr/>
            </a:pPr>
            <a:fld id="{D8E6C150-524A-9A40-95D2-2104EA57E476}" type="slidenum">
              <a:rPr lang="en-US"/>
              <a:pPr defTabSz="914400" fontAlgn="base">
                <a:spcBef>
                  <a:spcPct val="0"/>
                </a:spcBef>
                <a:spcAft>
                  <a:spcPct val="0"/>
                </a:spcAft>
                <a:defRPr/>
              </a:pPr>
              <a:t>‹#›</a:t>
            </a:fld>
            <a:endParaRPr lang="en-US"/>
          </a:p>
        </p:txBody>
      </p:sp>
      <p:sp>
        <p:nvSpPr>
          <p:cNvPr id="5" name="Google Shape;34;p4"/>
          <p:cNvSpPr txBox="1">
            <a:spLocks noGrp="1"/>
          </p:cNvSpPr>
          <p:nvPr>
            <p:ph type="title"/>
          </p:nvPr>
        </p:nvSpPr>
        <p:spPr>
          <a:xfrm>
            <a:off x="457200" y="72933"/>
            <a:ext cx="8229600" cy="532624"/>
          </a:xfrm>
          <a:prstGeom prst="rect">
            <a:avLst/>
          </a:prstGeom>
          <a:noFill/>
          <a:ln>
            <a:noFill/>
          </a:ln>
        </p:spPr>
        <p:txBody>
          <a:bodyPr spcFirstLastPara="1"/>
          <a:lstStyle>
            <a:lvl1pPr marR="0" lvl="0" algn="ctr" rtl="0">
              <a:lnSpc>
                <a:spcPts val="3400"/>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Tree>
    <p:extLst>
      <p:ext uri="{BB962C8B-B14F-4D97-AF65-F5344CB8AC3E}">
        <p14:creationId xmlns:p14="http://schemas.microsoft.com/office/powerpoint/2010/main" val="40575357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ubtitle and Content">
  <p:cSld name="Title, Subtitle and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rgbClr val="007DAF"/>
              </a:buClr>
              <a:buSzPts val="3000"/>
              <a:buFont typeface="Calibri"/>
              <a:buNone/>
              <a:defRPr sz="3000" b="0" i="0" u="none" strike="noStrike" cap="none">
                <a:solidFill>
                  <a:srgbClr val="007DAF"/>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5" name="Google Shape;35;p6"/>
          <p:cNvSpPr txBox="1">
            <a:spLocks noGrp="1"/>
          </p:cNvSpPr>
          <p:nvPr>
            <p:ph type="body" idx="1"/>
          </p:nvPr>
        </p:nvSpPr>
        <p:spPr>
          <a:xfrm>
            <a:off x="457200" y="1097280"/>
            <a:ext cx="8521800" cy="3411300"/>
          </a:xfrm>
          <a:prstGeom prst="rect">
            <a:avLst/>
          </a:prstGeom>
          <a:noFill/>
          <a:ln>
            <a:noFill/>
          </a:ln>
        </p:spPr>
        <p:txBody>
          <a:bodyPr spcFirstLastPara="1" wrap="square" lIns="91425" tIns="91425" rIns="91425" bIns="91425" anchor="t" anchorCtr="0"/>
          <a:lstStyle>
            <a:lvl1pPr marL="457200" marR="0" lvl="0" indent="-358140" algn="l" rtl="0">
              <a:lnSpc>
                <a:spcPct val="100000"/>
              </a:lnSpc>
              <a:spcBef>
                <a:spcPts val="800"/>
              </a:spcBef>
              <a:spcAft>
                <a:spcPts val="0"/>
              </a:spcAft>
              <a:buClr>
                <a:schemeClr val="lt2"/>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 name="Google Shape;36;p6"/>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fld id="{00000000-1234-1234-1234-123412341234}" type="slidenum">
              <a:rPr lang="en"/>
              <a:pPr/>
              <a:t>‹#›</a:t>
            </a:fld>
            <a:endParaRPr/>
          </a:p>
        </p:txBody>
      </p:sp>
      <p:sp>
        <p:nvSpPr>
          <p:cNvPr id="37" name="Google Shape;37;p6"/>
          <p:cNvSpPr txBox="1">
            <a:spLocks noGrp="1"/>
          </p:cNvSpPr>
          <p:nvPr>
            <p:ph type="body" idx="2"/>
          </p:nvPr>
        </p:nvSpPr>
        <p:spPr>
          <a:xfrm>
            <a:off x="457200" y="537368"/>
            <a:ext cx="8229600" cy="427500"/>
          </a:xfrm>
          <a:prstGeom prst="rect">
            <a:avLst/>
          </a:prstGeom>
          <a:noFill/>
          <a:ln>
            <a:noFill/>
          </a:ln>
        </p:spPr>
        <p:txBody>
          <a:bodyPr spcFirstLastPara="1" wrap="square" lIns="91425" tIns="91425" rIns="91425" bIns="91425" anchor="t" anchorCtr="0"/>
          <a:lstStyle>
            <a:lvl1pPr marL="457200" marR="0" lvl="0" indent="-228600" algn="ctr" rtl="0">
              <a:lnSpc>
                <a:spcPct val="100000"/>
              </a:lnSpc>
              <a:spcBef>
                <a:spcPts val="800"/>
              </a:spcBef>
              <a:spcAft>
                <a:spcPts val="0"/>
              </a:spcAft>
              <a:buClr>
                <a:schemeClr val="lt2"/>
              </a:buClr>
              <a:buSzPts val="1870"/>
              <a:buFont typeface="Arial"/>
              <a:buNone/>
              <a:defRPr sz="2200" b="0" i="0" u="none" strike="noStrike" cap="none">
                <a:solidFill>
                  <a:srgbClr val="007DAF"/>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6496509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Subtitle">
  <p:cSld name="Title and Subtitle">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rgbClr val="007DAF"/>
              </a:buClr>
              <a:buSzPts val="3000"/>
              <a:buFont typeface="Calibri"/>
              <a:buNone/>
              <a:defRPr sz="3000" b="0" i="0" u="none" strike="noStrike" cap="none">
                <a:solidFill>
                  <a:srgbClr val="007DAF"/>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0" name="Google Shape;40;p7"/>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fld id="{00000000-1234-1234-1234-123412341234}" type="slidenum">
              <a:rPr lang="en"/>
              <a:pPr/>
              <a:t>‹#›</a:t>
            </a:fld>
            <a:endParaRPr/>
          </a:p>
        </p:txBody>
      </p:sp>
      <p:sp>
        <p:nvSpPr>
          <p:cNvPr id="41" name="Google Shape;41;p7"/>
          <p:cNvSpPr txBox="1">
            <a:spLocks noGrp="1"/>
          </p:cNvSpPr>
          <p:nvPr>
            <p:ph type="body" idx="1"/>
          </p:nvPr>
        </p:nvSpPr>
        <p:spPr>
          <a:xfrm>
            <a:off x="457200" y="544603"/>
            <a:ext cx="8229600" cy="427500"/>
          </a:xfrm>
          <a:prstGeom prst="rect">
            <a:avLst/>
          </a:prstGeom>
          <a:noFill/>
          <a:ln>
            <a:noFill/>
          </a:ln>
        </p:spPr>
        <p:txBody>
          <a:bodyPr spcFirstLastPara="1" wrap="square" lIns="91425" tIns="91425" rIns="91425" bIns="91425" anchor="t" anchorCtr="0"/>
          <a:lstStyle>
            <a:lvl1pPr marL="457200" marR="0" lvl="0" indent="-228600" algn="ctr" rtl="0">
              <a:lnSpc>
                <a:spcPct val="100000"/>
              </a:lnSpc>
              <a:spcBef>
                <a:spcPts val="800"/>
              </a:spcBef>
              <a:spcAft>
                <a:spcPts val="0"/>
              </a:spcAft>
              <a:buClr>
                <a:schemeClr val="lt2"/>
              </a:buClr>
              <a:buSzPts val="1870"/>
              <a:buFont typeface="Arial"/>
              <a:buNone/>
              <a:defRPr sz="2200" b="0" i="0" u="none" strike="noStrike" cap="none">
                <a:solidFill>
                  <a:srgbClr val="007DAF"/>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9116949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Logo Only">
  <p:cSld name="Logo Only">
    <p:spTree>
      <p:nvGrpSpPr>
        <p:cNvPr id="1" name="Shape 42"/>
        <p:cNvGrpSpPr/>
        <p:nvPr/>
      </p:nvGrpSpPr>
      <p:grpSpPr>
        <a:xfrm>
          <a:off x="0" y="0"/>
          <a:ext cx="0" cy="0"/>
          <a:chOff x="0" y="0"/>
          <a:chExt cx="0" cy="0"/>
        </a:xfrm>
      </p:grpSpPr>
      <p:sp>
        <p:nvSpPr>
          <p:cNvPr id="43" name="Google Shape;43;p8"/>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fld id="{00000000-1234-1234-1234-123412341234}" type="slidenum">
              <a:rPr lang="en"/>
              <a:pPr/>
              <a:t>‹#›</a:t>
            </a:fld>
            <a:endParaRPr/>
          </a:p>
        </p:txBody>
      </p:sp>
    </p:spTree>
    <p:extLst>
      <p:ext uri="{BB962C8B-B14F-4D97-AF65-F5344CB8AC3E}">
        <p14:creationId xmlns:p14="http://schemas.microsoft.com/office/powerpoint/2010/main" val="12387918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47676" y="72933"/>
            <a:ext cx="8531225" cy="532624"/>
          </a:xfrm>
          <a:prstGeom prst="rect">
            <a:avLst/>
          </a:prstGeom>
          <a:noFill/>
          <a:ln>
            <a:noFill/>
          </a:ln>
        </p:spPr>
        <p:txBody>
          <a:bodyPr spcFirstLastPara="1" wrap="square" lIns="91425" tIns="45700" rIns="91425" bIns="45700" anchor="t" anchorCtr="0">
            <a:noAutofit/>
          </a:bodyPr>
          <a:lstStyle>
            <a:lvl1pPr marR="0" lvl="0" algn="l" rtl="0">
              <a:lnSpc>
                <a:spcPct val="113333"/>
              </a:lnSpc>
              <a:spcBef>
                <a:spcPts val="0"/>
              </a:spcBef>
              <a:spcAft>
                <a:spcPts val="0"/>
              </a:spcAft>
              <a:buClr>
                <a:schemeClr val="dk2"/>
              </a:buClr>
              <a:buSzPts val="3000"/>
              <a:buFont typeface="Corbel"/>
              <a:buNone/>
              <a:defRPr sz="3000" b="0" i="0" u="none" strike="noStrike" cap="none">
                <a:solidFill>
                  <a:schemeClr val="dk2"/>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3" name="Google Shape;23;p3"/>
          <p:cNvSpPr txBox="1">
            <a:spLocks noGrp="1"/>
          </p:cNvSpPr>
          <p:nvPr>
            <p:ph type="body" idx="1"/>
          </p:nvPr>
        </p:nvSpPr>
        <p:spPr>
          <a:xfrm>
            <a:off x="457200" y="1097280"/>
            <a:ext cx="8521700" cy="3411220"/>
          </a:xfrm>
          <a:prstGeom prst="rect">
            <a:avLst/>
          </a:prstGeom>
          <a:noFill/>
          <a:ln>
            <a:noFill/>
          </a:ln>
        </p:spPr>
        <p:txBody>
          <a:bodyPr spcFirstLastPara="1" wrap="square" lIns="91425" tIns="45700" rIns="91425" bIns="45700" anchor="t" anchorCtr="0">
            <a:noAutofit/>
          </a:bodyPr>
          <a:lstStyle>
            <a:lvl1pPr marL="457200" marR="0" lvl="0" indent="-358140" algn="l" rtl="0">
              <a:lnSpc>
                <a:spcPct val="125000"/>
              </a:lnSpc>
              <a:spcBef>
                <a:spcPts val="800"/>
              </a:spcBef>
              <a:spcAft>
                <a:spcPts val="0"/>
              </a:spcAft>
              <a:buClr>
                <a:schemeClr val="lt2"/>
              </a:buClr>
              <a:buSzPts val="2040"/>
              <a:buFont typeface="Arial"/>
              <a:buChar char="•"/>
              <a:defRPr sz="2400" b="0" i="0" u="none" strike="noStrike" cap="none">
                <a:solidFill>
                  <a:srgbClr val="595959"/>
                </a:solidFill>
                <a:latin typeface="Corbel"/>
                <a:ea typeface="Corbel"/>
                <a:cs typeface="Corbel"/>
                <a:sym typeface="Corbel"/>
              </a:defRPr>
            </a:lvl1pPr>
            <a:lvl2pPr marL="914400" marR="0" lvl="1" indent="-312419" algn="l" rtl="0">
              <a:lnSpc>
                <a:spcPct val="118181"/>
              </a:lnSpc>
              <a:spcBef>
                <a:spcPts val="800"/>
              </a:spcBef>
              <a:spcAft>
                <a:spcPts val="0"/>
              </a:spcAft>
              <a:buClr>
                <a:schemeClr val="accent5"/>
              </a:buClr>
              <a:buSzPts val="1320"/>
              <a:buFont typeface="Noto Sans Symbols"/>
              <a:buChar char="▪"/>
              <a:defRPr sz="2200" b="0" i="0" u="none" strike="noStrike" cap="none">
                <a:solidFill>
                  <a:srgbClr val="595959"/>
                </a:solidFill>
                <a:latin typeface="Corbel"/>
                <a:ea typeface="Corbel"/>
                <a:cs typeface="Corbel"/>
                <a:sym typeface="Corbel"/>
              </a:defRPr>
            </a:lvl2pPr>
            <a:lvl3pPr marL="1371600" marR="0" lvl="2" indent="-336550" algn="l" rtl="0">
              <a:lnSpc>
                <a:spcPct val="120000"/>
              </a:lnSpc>
              <a:spcBef>
                <a:spcPts val="800"/>
              </a:spcBef>
              <a:spcAft>
                <a:spcPts val="0"/>
              </a:spcAft>
              <a:buClr>
                <a:schemeClr val="lt2"/>
              </a:buClr>
              <a:buSzPts val="1700"/>
              <a:buFont typeface="Arial"/>
              <a:buChar char="•"/>
              <a:defRPr sz="2000" b="0" i="0" u="none" strike="noStrike" cap="none">
                <a:solidFill>
                  <a:srgbClr val="595959"/>
                </a:solidFill>
                <a:latin typeface="Corbel"/>
                <a:ea typeface="Corbel"/>
                <a:cs typeface="Corbel"/>
                <a:sym typeface="Corbel"/>
              </a:defRPr>
            </a:lvl3pPr>
            <a:lvl4pPr marL="1828800" marR="0" lvl="3" indent="-297180" algn="l" rtl="0">
              <a:lnSpc>
                <a:spcPct val="122222"/>
              </a:lnSpc>
              <a:spcBef>
                <a:spcPts val="800"/>
              </a:spcBef>
              <a:spcAft>
                <a:spcPts val="0"/>
              </a:spcAft>
              <a:buClr>
                <a:schemeClr val="accent5"/>
              </a:buClr>
              <a:buSzPts val="1080"/>
              <a:buFont typeface="Noto Sans Symbols"/>
              <a:buChar char="▪"/>
              <a:defRPr sz="1800" b="0" i="0" u="none" strike="noStrike" cap="none">
                <a:solidFill>
                  <a:srgbClr val="595959"/>
                </a:solidFill>
                <a:latin typeface="Corbel"/>
                <a:ea typeface="Corbel"/>
                <a:cs typeface="Corbel"/>
                <a:sym typeface="Corbel"/>
              </a:defRPr>
            </a:lvl4pPr>
            <a:lvl5pPr marL="2286000" marR="0" lvl="4" indent="-325754" algn="l" rtl="0">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4" name="Google Shape;24;p3"/>
          <p:cNvSpPr txBox="1">
            <a:spLocks noGrp="1"/>
          </p:cNvSpPr>
          <p:nvPr>
            <p:ph type="sldNum" idx="12"/>
          </p:nvPr>
        </p:nvSpPr>
        <p:spPr>
          <a:xfrm>
            <a:off x="3505200" y="4851021"/>
            <a:ext cx="2133600" cy="273844"/>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828588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39"/>
        <p:cNvGrpSpPr/>
        <p:nvPr/>
      </p:nvGrpSpPr>
      <p:grpSpPr>
        <a:xfrm>
          <a:off x="0" y="0"/>
          <a:ext cx="0" cy="0"/>
          <a:chOff x="0" y="0"/>
          <a:chExt cx="0" cy="0"/>
        </a:xfrm>
      </p:grpSpPr>
      <p:sp>
        <p:nvSpPr>
          <p:cNvPr id="40" name="Google Shape;40;p70"/>
          <p:cNvSpPr txBox="1">
            <a:spLocks noGrp="1"/>
          </p:cNvSpPr>
          <p:nvPr>
            <p:ph type="title"/>
          </p:nvPr>
        </p:nvSpPr>
        <p:spPr>
          <a:xfrm>
            <a:off x="457200" y="72934"/>
            <a:ext cx="8229600" cy="697591"/>
          </a:xfrm>
          <a:prstGeom prst="rect">
            <a:avLst/>
          </a:prstGeom>
          <a:noFill/>
          <a:ln>
            <a:noFill/>
          </a:ln>
        </p:spPr>
        <p:txBody>
          <a:bodyPr spcFirstLastPara="1" wrap="square" lIns="91400" tIns="91400" rIns="91400" bIns="91400" anchor="t" anchorCtr="0">
            <a:spAutoFit/>
          </a:bodyPr>
          <a:lstStyle>
            <a:lvl1pPr marR="0" lvl="0" algn="ctr">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41" name="Google Shape;41;p70"/>
          <p:cNvSpPr txBox="1">
            <a:spLocks noGrp="1"/>
          </p:cNvSpPr>
          <p:nvPr>
            <p:ph type="sldNum" idx="12"/>
          </p:nvPr>
        </p:nvSpPr>
        <p:spPr>
          <a:xfrm>
            <a:off x="3505200" y="4848891"/>
            <a:ext cx="2133600" cy="273900"/>
          </a:xfrm>
          <a:prstGeom prst="rect">
            <a:avLst/>
          </a:prstGeom>
          <a:noFill/>
          <a:ln>
            <a:noFill/>
          </a:ln>
        </p:spPr>
        <p:txBody>
          <a:bodyPr spcFirstLastPara="1" wrap="square" lIns="91400" tIns="45675" rIns="91400" bIns="45675" anchor="ctr" anchorCtr="0">
            <a:noAutofit/>
          </a:bodyPr>
          <a:lstStyle>
            <a:lvl1pPr marL="0" marR="0" lvl="0"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1pPr>
            <a:lvl2pPr marL="0" marR="0" lvl="1"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2pPr>
            <a:lvl3pPr marL="0" marR="0" lvl="2"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3pPr>
            <a:lvl4pPr marL="0" marR="0" lvl="3"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4pPr>
            <a:lvl5pPr marL="0" marR="0" lvl="4"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5pPr>
            <a:lvl6pPr marL="0" marR="0" lvl="5"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6pPr>
            <a:lvl7pPr marL="0" marR="0" lvl="6"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7pPr>
            <a:lvl8pPr marL="0" marR="0" lvl="7"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8pPr>
            <a:lvl9pPr marL="0" marR="0" lvl="8"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287914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4" name="Rectangle 3"/>
          <p:cNvSpPr/>
          <p:nvPr userDrawn="1"/>
        </p:nvSpPr>
        <p:spPr>
          <a:xfrm>
            <a:off x="0" y="2284205"/>
            <a:ext cx="9144000" cy="2859315"/>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sym typeface="Arial"/>
            </a:endParaRPr>
          </a:p>
        </p:txBody>
      </p:sp>
      <p:sp>
        <p:nvSpPr>
          <p:cNvPr id="2" name="Title 1"/>
          <p:cNvSpPr>
            <a:spLocks noGrp="1"/>
          </p:cNvSpPr>
          <p:nvPr>
            <p:ph type="ctrTitle"/>
          </p:nvPr>
        </p:nvSpPr>
        <p:spPr>
          <a:xfrm>
            <a:off x="445181" y="2626894"/>
            <a:ext cx="8293326" cy="537754"/>
          </a:xfrm>
        </p:spPr>
        <p:txBody>
          <a:bodyPr/>
          <a:lstStyle>
            <a:lvl1pP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454715" y="3404829"/>
            <a:ext cx="8293329" cy="424057"/>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6" name="Picture 5" descr="ONF_WITH-GRADI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87525" y="295730"/>
            <a:ext cx="2546597" cy="1750786"/>
          </a:xfrm>
          <a:prstGeom prst="rect">
            <a:avLst/>
          </a:prstGeom>
        </p:spPr>
      </p:pic>
      <p:sp>
        <p:nvSpPr>
          <p:cNvPr id="5" name="Rectangle 4"/>
          <p:cNvSpPr/>
          <p:nvPr userDrawn="1"/>
        </p:nvSpPr>
        <p:spPr>
          <a:xfrm>
            <a:off x="7757926" y="130632"/>
            <a:ext cx="1291771" cy="8490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sym typeface="Arial"/>
            </a:endParaRPr>
          </a:p>
        </p:txBody>
      </p:sp>
      <p:cxnSp>
        <p:nvCxnSpPr>
          <p:cNvPr id="16" name="Straight Connector 15"/>
          <p:cNvCxnSpPr/>
          <p:nvPr userDrawn="1"/>
        </p:nvCxnSpPr>
        <p:spPr>
          <a:xfrm>
            <a:off x="0" y="228418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20917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1_Section Opener Slide">
    <p:spTree>
      <p:nvGrpSpPr>
        <p:cNvPr id="1" name=""/>
        <p:cNvGrpSpPr/>
        <p:nvPr/>
      </p:nvGrpSpPr>
      <p:grpSpPr>
        <a:xfrm>
          <a:off x="0" y="0"/>
          <a:ext cx="0" cy="0"/>
          <a:chOff x="0" y="0"/>
          <a:chExt cx="0" cy="0"/>
        </a:xfrm>
      </p:grpSpPr>
      <p:sp>
        <p:nvSpPr>
          <p:cNvPr id="4" name="Rectangle 3"/>
          <p:cNvSpPr/>
          <p:nvPr userDrawn="1"/>
        </p:nvSpPr>
        <p:spPr>
          <a:xfrm>
            <a:off x="0" y="1355586"/>
            <a:ext cx="9144000" cy="2471173"/>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sym typeface="Arial"/>
            </a:endParaRPr>
          </a:p>
        </p:txBody>
      </p:sp>
      <p:sp>
        <p:nvSpPr>
          <p:cNvPr id="2" name="Title 1"/>
          <p:cNvSpPr>
            <a:spLocks noGrp="1"/>
          </p:cNvSpPr>
          <p:nvPr>
            <p:ph type="ctrTitle"/>
          </p:nvPr>
        </p:nvSpPr>
        <p:spPr>
          <a:xfrm>
            <a:off x="442006" y="1670434"/>
            <a:ext cx="8431550" cy="537754"/>
          </a:xfrm>
        </p:spPr>
        <p:txBody>
          <a:bodyPr/>
          <a:lstStyle>
            <a:lvl1pP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451534" y="2452727"/>
            <a:ext cx="8431553" cy="1374047"/>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0"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rgbClr val="A6A6A6"/>
                </a:solidFill>
                <a:latin typeface="Corbel"/>
                <a:cs typeface="Corbel"/>
              </a:defRPr>
            </a:lvl1pPr>
          </a:lstStyle>
          <a:p>
            <a:fld id="{C921E2DF-5279-024C-809C-CD16853F95A6}" type="slidenum">
              <a:rPr lang="en-US"/>
              <a:pPr/>
              <a:t>‹#›</a:t>
            </a:fld>
            <a:endParaRPr lang="en-US"/>
          </a:p>
        </p:txBody>
      </p:sp>
      <p:cxnSp>
        <p:nvCxnSpPr>
          <p:cNvPr id="8" name="Straight Connector 7"/>
          <p:cNvCxnSpPr/>
          <p:nvPr userDrawn="1"/>
        </p:nvCxnSpPr>
        <p:spPr>
          <a:xfrm>
            <a:off x="0" y="1355581"/>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0" y="383122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0402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94" y="72933"/>
            <a:ext cx="8531225" cy="532624"/>
          </a:xfrm>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a:xfrm>
            <a:off x="457200" y="1097280"/>
            <a:ext cx="8521700" cy="3411220"/>
          </a:xfrm>
        </p:spPr>
        <p:txBody>
          <a:bodyPr/>
          <a:lstStyle>
            <a:lvl1pPr>
              <a:lnSpc>
                <a:spcPts val="3000"/>
              </a:lnSpc>
              <a:defRPr/>
            </a:lvl1pPr>
            <a:lvl2pPr>
              <a:lnSpc>
                <a:spcPts val="2600"/>
              </a:lnSpc>
              <a:defRPr/>
            </a:lvl2pPr>
            <a:lvl3pPr>
              <a:lnSpc>
                <a:spcPts val="2400"/>
              </a:lnSpc>
              <a:buClr>
                <a:schemeClr val="bg2"/>
              </a:buClr>
              <a:defRPr/>
            </a:lvl3pPr>
            <a:lvl4pPr>
              <a:lnSpc>
                <a:spcPts val="2200"/>
              </a:lnSpc>
              <a:buClr>
                <a:schemeClr val="accent5"/>
              </a:buClr>
              <a:defRPr/>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40754858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3"/>
            <a:ext cx="7340600" cy="532624"/>
          </a:xfrm>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a:xfrm>
            <a:off x="457200" y="1097280"/>
            <a:ext cx="8521700" cy="3411220"/>
          </a:xfrm>
        </p:spPr>
        <p:txBody>
          <a:bodyPr/>
          <a:lstStyle>
            <a:lvl3pPr>
              <a:buClr>
                <a:schemeClr val="bg2"/>
              </a:buClr>
              <a:defRPr/>
            </a:lvl3pPr>
            <a:lvl4pPr>
              <a:buClr>
                <a:schemeClr val="accent5"/>
              </a:buClr>
              <a:defRPr/>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37368"/>
            <a:ext cx="7340600"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36415784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4710009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3"/>
            <a:ext cx="8476192" cy="532624"/>
          </a:xfrm>
        </p:spPr>
        <p:txBody>
          <a:bodyPr/>
          <a:lstStyle>
            <a:lvl1pPr>
              <a:defRPr>
                <a:solidFill>
                  <a:schemeClr val="tx2"/>
                </a:solidFill>
              </a:defRPr>
            </a:lvl1pPr>
          </a:lstStyle>
          <a:p>
            <a:r>
              <a:rPr lang="en-US"/>
              <a:t>Click to edit Master title style</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44603"/>
            <a:ext cx="8471826"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17698075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ogo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0585360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ONOS">
    <p:spTree>
      <p:nvGrpSpPr>
        <p:cNvPr id="1" name="Shape 32"/>
        <p:cNvGrpSpPr/>
        <p:nvPr/>
      </p:nvGrpSpPr>
      <p:grpSpPr>
        <a:xfrm>
          <a:off x="0" y="0"/>
          <a:ext cx="0" cy="0"/>
          <a:chOff x="0" y="0"/>
          <a:chExt cx="0" cy="0"/>
        </a:xfrm>
      </p:grpSpPr>
      <p:sp>
        <p:nvSpPr>
          <p:cNvPr id="33" name="Shape 33"/>
          <p:cNvSpPr txBox="1"/>
          <p:nvPr/>
        </p:nvSpPr>
        <p:spPr>
          <a:xfrm>
            <a:off x="8472454" y="4663218"/>
            <a:ext cx="548703" cy="393637"/>
          </a:xfrm>
          <a:prstGeom prst="rect">
            <a:avLst/>
          </a:prstGeom>
          <a:noFill/>
          <a:ln>
            <a:noFill/>
          </a:ln>
        </p:spPr>
        <p:txBody>
          <a:bodyPr lIns="91425" tIns="91425" rIns="91425" bIns="91425" anchor="ctr" anchorCtr="0">
            <a:noAutofit/>
          </a:bodyPr>
          <a:lstStyle/>
          <a:p>
            <a:pPr algn="r">
              <a:buClr>
                <a:srgbClr val="595959"/>
              </a:buClr>
              <a:buSzPct val="25000"/>
              <a:buFont typeface="Helvetica Neue"/>
              <a:buNone/>
            </a:pPr>
            <a:fld id="{00000000-1234-1234-1234-123412341234}" type="slidenum">
              <a:rPr lang="en" sz="1000">
                <a:solidFill>
                  <a:srgbClr val="595959"/>
                </a:solidFill>
                <a:latin typeface="Helvetica Neue"/>
                <a:ea typeface="Helvetica Neue"/>
                <a:cs typeface="Helvetica Neue"/>
                <a:sym typeface="Helvetica Neue"/>
              </a:rPr>
              <a:pPr algn="r">
                <a:buClr>
                  <a:srgbClr val="595959"/>
                </a:buClr>
                <a:buSzPct val="25000"/>
                <a:buFont typeface="Helvetica Neue"/>
                <a:buNone/>
              </a:pPr>
              <a:t>‹#›</a:t>
            </a:fld>
            <a:endParaRPr lang="en" sz="1000">
              <a:solidFill>
                <a:srgbClr val="595959"/>
              </a:solidFill>
              <a:latin typeface="Helvetica Neue"/>
              <a:ea typeface="Helvetica Neue"/>
              <a:cs typeface="Helvetica Neue"/>
              <a:sym typeface="Helvetica Neue"/>
            </a:endParaRPr>
          </a:p>
        </p:txBody>
      </p:sp>
      <p:pic>
        <p:nvPicPr>
          <p:cNvPr id="34" name="Shape 34"/>
          <p:cNvPicPr preferRelativeResize="0"/>
          <p:nvPr/>
        </p:nvPicPr>
        <p:blipFill rotWithShape="1">
          <a:blip r:embed="rId2">
            <a:alphaModFix/>
          </a:blip>
          <a:srcRect/>
          <a:stretch/>
        </p:blipFill>
        <p:spPr>
          <a:xfrm>
            <a:off x="7944773" y="-13877"/>
            <a:ext cx="596100" cy="615300"/>
          </a:xfrm>
          <a:prstGeom prst="rect">
            <a:avLst/>
          </a:prstGeom>
          <a:noFill/>
          <a:ln>
            <a:noFill/>
          </a:ln>
        </p:spPr>
      </p:pic>
      <p:sp>
        <p:nvSpPr>
          <p:cNvPr id="35" name="Shape 35"/>
          <p:cNvSpPr txBox="1">
            <a:spLocks noGrp="1"/>
          </p:cNvSpPr>
          <p:nvPr>
            <p:ph type="ctrTitle"/>
          </p:nvPr>
        </p:nvSpPr>
        <p:spPr>
          <a:xfrm>
            <a:off x="109175" y="59417"/>
            <a:ext cx="7776600" cy="500107"/>
          </a:xfrm>
          <a:prstGeom prst="rect">
            <a:avLst/>
          </a:prstGeom>
          <a:noFill/>
          <a:ln>
            <a:noFill/>
          </a:ln>
        </p:spPr>
        <p:txBody>
          <a:bodyPr lIns="34275" tIns="34275" rIns="34275" bIns="34275" anchor="ctr" anchorCtr="0"/>
          <a:lstStyle>
            <a:lvl1pPr marL="0" marR="0" lvl="0" indent="0" algn="l" rtl="0">
              <a:lnSpc>
                <a:spcPct val="100000"/>
              </a:lnSpc>
              <a:spcBef>
                <a:spcPts val="0"/>
              </a:spcBef>
              <a:spcAft>
                <a:spcPts val="0"/>
              </a:spcAft>
              <a:buClr>
                <a:srgbClr val="FFFFFF"/>
              </a:buClr>
              <a:buSzPct val="25000"/>
              <a:buFont typeface="Droid Sans"/>
              <a:buNone/>
              <a:defRPr sz="2800" b="1" i="0" u="none" strike="noStrike" cap="none">
                <a:solidFill>
                  <a:srgbClr val="FFFFFF"/>
                </a:solidFill>
                <a:latin typeface="Droid Sans"/>
                <a:ea typeface="Droid Sans"/>
                <a:cs typeface="Droid Sans"/>
                <a:sym typeface="Droid Sans"/>
              </a:defRPr>
            </a:lvl1pPr>
            <a:lvl2pPr lvl="1" indent="0" rtl="0">
              <a:spcBef>
                <a:spcPts val="0"/>
              </a:spcBef>
              <a:buSzPct val="25000"/>
              <a:buNone/>
              <a:defRPr sz="5200">
                <a:solidFill>
                  <a:srgbClr val="FFFFFF"/>
                </a:solidFill>
              </a:defRPr>
            </a:lvl2pPr>
            <a:lvl3pPr lvl="2" indent="0" rtl="0">
              <a:spcBef>
                <a:spcPts val="0"/>
              </a:spcBef>
              <a:buSzPct val="25000"/>
              <a:buNone/>
              <a:defRPr sz="5200">
                <a:solidFill>
                  <a:srgbClr val="FFFFFF"/>
                </a:solidFill>
              </a:defRPr>
            </a:lvl3pPr>
            <a:lvl4pPr lvl="3" indent="0" rtl="0">
              <a:spcBef>
                <a:spcPts val="0"/>
              </a:spcBef>
              <a:buSzPct val="25000"/>
              <a:buNone/>
              <a:defRPr sz="5200">
                <a:solidFill>
                  <a:srgbClr val="FFFFFF"/>
                </a:solidFill>
              </a:defRPr>
            </a:lvl4pPr>
            <a:lvl5pPr lvl="4" indent="0" rtl="0">
              <a:spcBef>
                <a:spcPts val="0"/>
              </a:spcBef>
              <a:buSzPct val="25000"/>
              <a:buNone/>
              <a:defRPr sz="5200">
                <a:solidFill>
                  <a:srgbClr val="FFFFFF"/>
                </a:solidFill>
              </a:defRPr>
            </a:lvl5pPr>
            <a:lvl6pPr lvl="5" indent="0" rtl="0">
              <a:spcBef>
                <a:spcPts val="0"/>
              </a:spcBef>
              <a:buSzPct val="25000"/>
              <a:buNone/>
              <a:defRPr sz="5200">
                <a:solidFill>
                  <a:srgbClr val="FFFFFF"/>
                </a:solidFill>
              </a:defRPr>
            </a:lvl6pPr>
            <a:lvl7pPr lvl="6" indent="0" rtl="0">
              <a:spcBef>
                <a:spcPts val="0"/>
              </a:spcBef>
              <a:buSzPct val="25000"/>
              <a:buNone/>
              <a:defRPr sz="5200">
                <a:solidFill>
                  <a:srgbClr val="FFFFFF"/>
                </a:solidFill>
              </a:defRPr>
            </a:lvl7pPr>
            <a:lvl8pPr lvl="7" indent="0" rtl="0">
              <a:spcBef>
                <a:spcPts val="0"/>
              </a:spcBef>
              <a:buSzPct val="25000"/>
              <a:buNone/>
              <a:defRPr sz="5200">
                <a:solidFill>
                  <a:srgbClr val="FFFFFF"/>
                </a:solidFill>
              </a:defRPr>
            </a:lvl8pPr>
            <a:lvl9pPr lvl="8" indent="0" rtl="0">
              <a:spcBef>
                <a:spcPts val="0"/>
              </a:spcBef>
              <a:buSzPct val="25000"/>
              <a:buNone/>
              <a:defRPr sz="5200">
                <a:solidFill>
                  <a:srgbClr val="FFFFFF"/>
                </a:solidFill>
              </a:defRPr>
            </a:lvl9pPr>
          </a:lstStyle>
          <a:p>
            <a:endParaRPr/>
          </a:p>
        </p:txBody>
      </p:sp>
    </p:spTree>
    <p:extLst>
      <p:ext uri="{BB962C8B-B14F-4D97-AF65-F5344CB8AC3E}">
        <p14:creationId xmlns:p14="http://schemas.microsoft.com/office/powerpoint/2010/main" val="18231681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4" name="Google Shape;24;p4"/>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fld id="{00000000-1234-1234-1234-123412341234}" type="slidenum">
              <a:rPr lang="en"/>
              <a:pPr/>
              <a:t>‹#›</a:t>
            </a:fld>
            <a:endParaRPr/>
          </a:p>
        </p:txBody>
      </p:sp>
    </p:spTree>
    <p:extLst>
      <p:ext uri="{BB962C8B-B14F-4D97-AF65-F5344CB8AC3E}">
        <p14:creationId xmlns:p14="http://schemas.microsoft.com/office/powerpoint/2010/main" val="24383598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Logo Only">
  <p:cSld name="1_Logo Only">
    <p:spTree>
      <p:nvGrpSpPr>
        <p:cNvPr id="1" name="Shape 42"/>
        <p:cNvGrpSpPr/>
        <p:nvPr/>
      </p:nvGrpSpPr>
      <p:grpSpPr>
        <a:xfrm>
          <a:off x="0" y="0"/>
          <a:ext cx="0" cy="0"/>
          <a:chOff x="0" y="0"/>
          <a:chExt cx="0" cy="0"/>
        </a:xfrm>
      </p:grpSpPr>
      <p:sp>
        <p:nvSpPr>
          <p:cNvPr id="43" name="Google Shape;43;p8"/>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fld id="{00000000-1234-1234-1234-123412341234}" type="slidenum">
              <a:rPr lang="en"/>
              <a:pPr/>
              <a:t>‹#›</a:t>
            </a:fld>
            <a:endParaRPr/>
          </a:p>
        </p:txBody>
      </p:sp>
    </p:spTree>
    <p:extLst>
      <p:ext uri="{BB962C8B-B14F-4D97-AF65-F5344CB8AC3E}">
        <p14:creationId xmlns:p14="http://schemas.microsoft.com/office/powerpoint/2010/main" val="39578695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1" indent="0" algn="ctr">
              <a:buNone/>
              <a:defRPr>
                <a:solidFill>
                  <a:schemeClr val="tx1">
                    <a:tint val="75000"/>
                  </a:schemeClr>
                </a:solidFill>
              </a:defRPr>
            </a:lvl2pPr>
            <a:lvl3pPr marL="914364"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323647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200887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85"/>
            <a:ext cx="7772400" cy="1021557"/>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1" indent="0">
              <a:buNone/>
              <a:defRPr sz="1800">
                <a:solidFill>
                  <a:schemeClr val="tx1">
                    <a:tint val="75000"/>
                  </a:schemeClr>
                </a:solidFill>
              </a:defRPr>
            </a:lvl2pPr>
            <a:lvl3pPr marL="914364" indent="0">
              <a:buNone/>
              <a:defRPr sz="1600">
                <a:solidFill>
                  <a:schemeClr val="tx1">
                    <a:tint val="75000"/>
                  </a:schemeClr>
                </a:solidFill>
              </a:defRPr>
            </a:lvl3pPr>
            <a:lvl4pPr marL="1371545" indent="0">
              <a:buNone/>
              <a:defRPr sz="1400">
                <a:solidFill>
                  <a:schemeClr val="tx1">
                    <a:tint val="75000"/>
                  </a:schemeClr>
                </a:solidFill>
              </a:defRPr>
            </a:lvl4pPr>
            <a:lvl5pPr marL="1828727" indent="0">
              <a:buNone/>
              <a:defRPr sz="1400">
                <a:solidFill>
                  <a:schemeClr val="tx1">
                    <a:tint val="75000"/>
                  </a:schemeClr>
                </a:solidFill>
              </a:defRPr>
            </a:lvl5pPr>
            <a:lvl6pPr marL="2285909" indent="0">
              <a:buNone/>
              <a:defRPr sz="1400">
                <a:solidFill>
                  <a:schemeClr val="tx1">
                    <a:tint val="75000"/>
                  </a:schemeClr>
                </a:solidFill>
              </a:defRPr>
            </a:lvl6pPr>
            <a:lvl7pPr marL="2743090" indent="0">
              <a:buNone/>
              <a:defRPr sz="1400">
                <a:solidFill>
                  <a:schemeClr val="tx1">
                    <a:tint val="75000"/>
                  </a:schemeClr>
                </a:solidFill>
              </a:defRPr>
            </a:lvl7pPr>
            <a:lvl8pPr marL="3200272" indent="0">
              <a:buNone/>
              <a:defRPr sz="1400">
                <a:solidFill>
                  <a:schemeClr val="tx1">
                    <a:tint val="75000"/>
                  </a:schemeClr>
                </a:solidFill>
              </a:defRPr>
            </a:lvl8pPr>
            <a:lvl9pPr marL="3657454"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674904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000130"/>
            <a:ext cx="4038600" cy="282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00130"/>
            <a:ext cx="4038600" cy="282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482310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81" indent="0">
              <a:buNone/>
              <a:defRPr sz="2000" b="1"/>
            </a:lvl2pPr>
            <a:lvl3pPr marL="914364"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9" y="1151335"/>
            <a:ext cx="4041775" cy="479822"/>
          </a:xfrm>
        </p:spPr>
        <p:txBody>
          <a:bodyPr anchor="b"/>
          <a:lstStyle>
            <a:lvl1pPr marL="0" indent="0">
              <a:buNone/>
              <a:defRPr sz="2400" b="1"/>
            </a:lvl1pPr>
            <a:lvl2pPr marL="457181" indent="0">
              <a:buNone/>
              <a:defRPr sz="2000" b="1"/>
            </a:lvl2pPr>
            <a:lvl3pPr marL="914364"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9"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930216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7748902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16383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9"/>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181" indent="0">
              <a:buNone/>
              <a:defRPr sz="1200"/>
            </a:lvl2pPr>
            <a:lvl3pPr marL="914364" indent="0">
              <a:buNone/>
              <a:defRPr sz="1000"/>
            </a:lvl3pPr>
            <a:lvl4pPr marL="1371545" indent="0">
              <a:buNone/>
              <a:defRPr sz="900"/>
            </a:lvl4pPr>
            <a:lvl5pPr marL="1828727" indent="0">
              <a:buNone/>
              <a:defRPr sz="900"/>
            </a:lvl5pPr>
            <a:lvl6pPr marL="2285909" indent="0">
              <a:buNone/>
              <a:defRPr sz="900"/>
            </a:lvl6pPr>
            <a:lvl7pPr marL="2743090" indent="0">
              <a:buNone/>
              <a:defRPr sz="900"/>
            </a:lvl7pPr>
            <a:lvl8pPr marL="3200272" indent="0">
              <a:buNone/>
              <a:defRPr sz="900"/>
            </a:lvl8pPr>
            <a:lvl9pPr marL="3657454"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2443120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81" indent="0">
              <a:buNone/>
              <a:defRPr sz="2800"/>
            </a:lvl2pPr>
            <a:lvl3pPr marL="914364" indent="0">
              <a:buNone/>
              <a:defRPr sz="2400"/>
            </a:lvl3pPr>
            <a:lvl4pPr marL="1371545" indent="0">
              <a:buNone/>
              <a:defRPr sz="2000"/>
            </a:lvl4pPr>
            <a:lvl5pPr marL="1828727" indent="0">
              <a:buNone/>
              <a:defRPr sz="2000"/>
            </a:lvl5pPr>
            <a:lvl6pPr marL="2285909" indent="0">
              <a:buNone/>
              <a:defRPr sz="2000"/>
            </a:lvl6pPr>
            <a:lvl7pPr marL="2743090" indent="0">
              <a:buNone/>
              <a:defRPr sz="2000"/>
            </a:lvl7pPr>
            <a:lvl8pPr marL="3200272" indent="0">
              <a:buNone/>
              <a:defRPr sz="2000"/>
            </a:lvl8pPr>
            <a:lvl9pPr marL="3657454" indent="0">
              <a:buNone/>
              <a:defRPr sz="2000"/>
            </a:lvl9pPr>
          </a:lstStyle>
          <a:p>
            <a:endParaRPr lang="en-US"/>
          </a:p>
        </p:txBody>
      </p:sp>
      <p:sp>
        <p:nvSpPr>
          <p:cNvPr id="4" name="Text Placeholder 3"/>
          <p:cNvSpPr>
            <a:spLocks noGrp="1"/>
          </p:cNvSpPr>
          <p:nvPr>
            <p:ph type="body" sz="half" idx="2"/>
          </p:nvPr>
        </p:nvSpPr>
        <p:spPr>
          <a:xfrm>
            <a:off x="1792288" y="4025504"/>
            <a:ext cx="5486400" cy="603646"/>
          </a:xfrm>
        </p:spPr>
        <p:txBody>
          <a:bodyPr/>
          <a:lstStyle>
            <a:lvl1pPr marL="0" indent="0">
              <a:buNone/>
              <a:defRPr sz="1400"/>
            </a:lvl1pPr>
            <a:lvl2pPr marL="457181" indent="0">
              <a:buNone/>
              <a:defRPr sz="1200"/>
            </a:lvl2pPr>
            <a:lvl3pPr marL="914364" indent="0">
              <a:buNone/>
              <a:defRPr sz="1000"/>
            </a:lvl3pPr>
            <a:lvl4pPr marL="1371545" indent="0">
              <a:buNone/>
              <a:defRPr sz="900"/>
            </a:lvl4pPr>
            <a:lvl5pPr marL="1828727" indent="0">
              <a:buNone/>
              <a:defRPr sz="900"/>
            </a:lvl5pPr>
            <a:lvl6pPr marL="2285909" indent="0">
              <a:buNone/>
              <a:defRPr sz="900"/>
            </a:lvl6pPr>
            <a:lvl7pPr marL="2743090" indent="0">
              <a:buNone/>
              <a:defRPr sz="900"/>
            </a:lvl7pPr>
            <a:lvl8pPr marL="3200272" indent="0">
              <a:buNone/>
              <a:defRPr sz="900"/>
            </a:lvl8pPr>
            <a:lvl9pPr marL="3657454"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847478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505794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71450"/>
            <a:ext cx="2057400" cy="3657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71450"/>
            <a:ext cx="6019800" cy="3657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4414089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0" y="1"/>
            <a:ext cx="1828800" cy="4900246"/>
          </a:xfrm>
        </p:spPr>
        <p:txBody>
          <a:bodyPr/>
          <a:lstStyle/>
          <a:p>
            <a:r>
              <a:rPr lang="en-US"/>
              <a:t>Click icon to add picture</a:t>
            </a:r>
          </a:p>
        </p:txBody>
      </p:sp>
      <p:sp>
        <p:nvSpPr>
          <p:cNvPr id="3" name="Content Placeholder 2"/>
          <p:cNvSpPr>
            <a:spLocks noGrp="1"/>
          </p:cNvSpPr>
          <p:nvPr>
            <p:ph idx="1" hasCustomPrompt="1"/>
          </p:nvPr>
        </p:nvSpPr>
        <p:spPr>
          <a:xfrm>
            <a:off x="2051228" y="858796"/>
            <a:ext cx="6798515" cy="3840206"/>
          </a:xfrm>
        </p:spPr>
        <p:txBody>
          <a:bodyPr/>
          <a:lstStyle>
            <a:lvl1pPr>
              <a:spcAft>
                <a:spcPts val="234"/>
              </a:spcAft>
              <a:buClr>
                <a:srgbClr val="DE1C4B"/>
              </a:buClr>
              <a:defRPr sz="1900">
                <a:solidFill>
                  <a:schemeClr val="tx2">
                    <a:lumMod val="90000"/>
                    <a:lumOff val="10000"/>
                  </a:schemeClr>
                </a:solidFill>
              </a:defRPr>
            </a:lvl1pPr>
            <a:lvl2pPr>
              <a:spcAft>
                <a:spcPts val="234"/>
              </a:spcAft>
              <a:buClr>
                <a:srgbClr val="DE1C4B"/>
              </a:buClr>
              <a:defRPr sz="1400">
                <a:solidFill>
                  <a:schemeClr val="tx2">
                    <a:lumMod val="90000"/>
                    <a:lumOff val="10000"/>
                  </a:schemeClr>
                </a:solidFill>
              </a:defRPr>
            </a:lvl2pPr>
            <a:lvl3pPr>
              <a:spcAft>
                <a:spcPts val="234"/>
              </a:spcAft>
              <a:buClr>
                <a:srgbClr val="DE1C4B"/>
              </a:buClr>
              <a:defRPr sz="1200">
                <a:solidFill>
                  <a:schemeClr val="tx2">
                    <a:lumMod val="90000"/>
                    <a:lumOff val="10000"/>
                  </a:schemeClr>
                </a:solidFill>
              </a:defRPr>
            </a:lvl3pPr>
            <a:lvl4pPr>
              <a:spcAft>
                <a:spcPts val="234"/>
              </a:spcAft>
              <a:buClr>
                <a:srgbClr val="DE1C4B"/>
              </a:buClr>
              <a:defRPr sz="1100">
                <a:solidFill>
                  <a:schemeClr val="tx2">
                    <a:lumMod val="90000"/>
                    <a:lumOff val="10000"/>
                  </a:schemeClr>
                </a:solidFill>
              </a:defRPr>
            </a:lvl4pPr>
            <a:lvl5pPr>
              <a:spcAft>
                <a:spcPts val="234"/>
              </a:spcAft>
              <a:buClr>
                <a:srgbClr val="DE1C4B"/>
              </a:buClr>
              <a:defRPr sz="900">
                <a:solidFill>
                  <a:schemeClr val="tx2">
                    <a:lumMod val="90000"/>
                    <a:lumOff val="1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4903462"/>
            <a:ext cx="9144000" cy="244659"/>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defTabSz="457181"/>
            <a:endParaRPr lang="en-US">
              <a:solidFill>
                <a:prstClr val="white"/>
              </a:solidFill>
              <a:latin typeface="Calibri"/>
              <a:sym typeface="Arial"/>
            </a:endParaRPr>
          </a:p>
        </p:txBody>
      </p:sp>
      <p:sp>
        <p:nvSpPr>
          <p:cNvPr id="8" name="Footer Placeholder 4"/>
          <p:cNvSpPr>
            <a:spLocks noGrp="1"/>
          </p:cNvSpPr>
          <p:nvPr>
            <p:ph type="ftr" sz="quarter" idx="11"/>
          </p:nvPr>
        </p:nvSpPr>
        <p:spPr>
          <a:xfrm>
            <a:off x="0" y="4889987"/>
            <a:ext cx="3429000" cy="273844"/>
          </a:xfrm>
        </p:spPr>
        <p:txBody>
          <a:bodyPr lIns="213962"/>
          <a:lstStyle>
            <a:lvl1pPr algn="l">
              <a:defRPr sz="800">
                <a:solidFill>
                  <a:schemeClr val="tx1"/>
                </a:solidFill>
                <a:latin typeface="Arial" panose="020B0604020202020204" pitchFamily="34" charset="0"/>
                <a:cs typeface="Arial" panose="020B0604020202020204" pitchFamily="34" charset="0"/>
              </a:defRPr>
            </a:lvl1pPr>
          </a:lstStyle>
          <a:p>
            <a:r>
              <a:rPr lang="en-US">
                <a:solidFill>
                  <a:prstClr val="black"/>
                </a:solidFill>
              </a:rPr>
              <a:t>Radisys Corporation -  CONFIDENTIAL</a:t>
            </a:r>
            <a:endParaRPr lang="en-US" dirty="0">
              <a:solidFill>
                <a:prstClr val="black"/>
              </a:solidFill>
            </a:endParaRPr>
          </a:p>
        </p:txBody>
      </p:sp>
      <p:sp>
        <p:nvSpPr>
          <p:cNvPr id="10" name="TextBox 9"/>
          <p:cNvSpPr txBox="1"/>
          <p:nvPr userDrawn="1"/>
        </p:nvSpPr>
        <p:spPr>
          <a:xfrm>
            <a:off x="8202168" y="4939716"/>
            <a:ext cx="804672" cy="195129"/>
          </a:xfrm>
          <a:prstGeom prst="rect">
            <a:avLst/>
          </a:prstGeom>
          <a:noFill/>
        </p:spPr>
        <p:txBody>
          <a:bodyPr wrap="square" lIns="71320" tIns="35661" rIns="71320" bIns="35661" rtlCol="0">
            <a:spAutoFit/>
          </a:bodyPr>
          <a:lstStyle/>
          <a:p>
            <a:pPr algn="r" defTabSz="457181"/>
            <a:fld id="{1A1FECE1-0BD3-D343-939B-B1E74A9862C0}" type="slidenum">
              <a:rPr lang="en-US" sz="800">
                <a:solidFill>
                  <a:prstClr val="black"/>
                </a:solidFill>
                <a:latin typeface="Calibri"/>
                <a:ea typeface="Arial"/>
                <a:cs typeface="Arial"/>
                <a:sym typeface="Arial"/>
              </a:rPr>
              <a:pPr algn="r" defTabSz="457181"/>
              <a:t>‹#›</a:t>
            </a:fld>
            <a:endParaRPr lang="en-US" sz="800" dirty="0">
              <a:solidFill>
                <a:prstClr val="black"/>
              </a:solidFill>
              <a:latin typeface="Calibri"/>
              <a:ea typeface="Arial"/>
              <a:cs typeface="Arial"/>
              <a:sym typeface="Aria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21856" y="69422"/>
            <a:ext cx="2169442" cy="424849"/>
          </a:xfrm>
          <a:prstGeom prst="rect">
            <a:avLst/>
          </a:prstGeom>
        </p:spPr>
      </p:pic>
      <p:sp>
        <p:nvSpPr>
          <p:cNvPr id="15" name="Title 1"/>
          <p:cNvSpPr>
            <a:spLocks noGrp="1"/>
          </p:cNvSpPr>
          <p:nvPr>
            <p:ph type="title"/>
          </p:nvPr>
        </p:nvSpPr>
        <p:spPr>
          <a:xfrm>
            <a:off x="1841164" y="86500"/>
            <a:ext cx="4955059" cy="476149"/>
          </a:xfrm>
        </p:spPr>
        <p:txBody>
          <a:bodyPr lIns="213962">
            <a:normAutofit/>
          </a:bodyPr>
          <a:lstStyle>
            <a:lvl1pPr>
              <a:defRPr sz="1900" b="1">
                <a:solidFill>
                  <a:srgbClr val="000000"/>
                </a:solidFill>
              </a:defRPr>
            </a:lvl1pPr>
          </a:lstStyle>
          <a:p>
            <a:r>
              <a:rPr lang="en-US"/>
              <a:t>Click to edit Master title style</a:t>
            </a:r>
            <a:endParaRPr lang="en-US" dirty="0"/>
          </a:p>
        </p:txBody>
      </p:sp>
      <p:sp>
        <p:nvSpPr>
          <p:cNvPr id="5" name="Text Placeholder 4"/>
          <p:cNvSpPr>
            <a:spLocks noGrp="1"/>
          </p:cNvSpPr>
          <p:nvPr>
            <p:ph type="body" sz="quarter" idx="13"/>
          </p:nvPr>
        </p:nvSpPr>
        <p:spPr>
          <a:xfrm>
            <a:off x="1980668" y="601825"/>
            <a:ext cx="6871751" cy="230933"/>
          </a:xfrm>
        </p:spPr>
        <p:txBody>
          <a:bodyPr>
            <a:normAutofit/>
          </a:bodyPr>
          <a:lstStyle>
            <a:lvl1pPr marL="0" indent="0">
              <a:buNone/>
              <a:defRPr sz="1400">
                <a:solidFill>
                  <a:srgbClr val="DD1C4E"/>
                </a:solidFill>
              </a:defRPr>
            </a:lvl1pPr>
          </a:lstStyle>
          <a:p>
            <a:pPr lvl="0"/>
            <a:r>
              <a:rPr lang="en-US"/>
              <a:t>Edit Master text styles</a:t>
            </a:r>
          </a:p>
        </p:txBody>
      </p:sp>
    </p:spTree>
    <p:extLst>
      <p:ext uri="{BB962C8B-B14F-4D97-AF65-F5344CB8AC3E}">
        <p14:creationId xmlns:p14="http://schemas.microsoft.com/office/powerpoint/2010/main" val="5088494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536">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1" indent="0" algn="ctr">
              <a:buNone/>
              <a:defRPr>
                <a:solidFill>
                  <a:schemeClr val="tx1">
                    <a:tint val="75000"/>
                  </a:schemeClr>
                </a:solidFill>
              </a:defRPr>
            </a:lvl2pPr>
            <a:lvl3pPr marL="914364"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605274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0509745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85"/>
            <a:ext cx="7772400" cy="1021557"/>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1" indent="0">
              <a:buNone/>
              <a:defRPr sz="1800">
                <a:solidFill>
                  <a:schemeClr val="tx1">
                    <a:tint val="75000"/>
                  </a:schemeClr>
                </a:solidFill>
              </a:defRPr>
            </a:lvl2pPr>
            <a:lvl3pPr marL="914364" indent="0">
              <a:buNone/>
              <a:defRPr sz="1600">
                <a:solidFill>
                  <a:schemeClr val="tx1">
                    <a:tint val="75000"/>
                  </a:schemeClr>
                </a:solidFill>
              </a:defRPr>
            </a:lvl3pPr>
            <a:lvl4pPr marL="1371545" indent="0">
              <a:buNone/>
              <a:defRPr sz="1400">
                <a:solidFill>
                  <a:schemeClr val="tx1">
                    <a:tint val="75000"/>
                  </a:schemeClr>
                </a:solidFill>
              </a:defRPr>
            </a:lvl4pPr>
            <a:lvl5pPr marL="1828727" indent="0">
              <a:buNone/>
              <a:defRPr sz="1400">
                <a:solidFill>
                  <a:schemeClr val="tx1">
                    <a:tint val="75000"/>
                  </a:schemeClr>
                </a:solidFill>
              </a:defRPr>
            </a:lvl5pPr>
            <a:lvl6pPr marL="2285909" indent="0">
              <a:buNone/>
              <a:defRPr sz="1400">
                <a:solidFill>
                  <a:schemeClr val="tx1">
                    <a:tint val="75000"/>
                  </a:schemeClr>
                </a:solidFill>
              </a:defRPr>
            </a:lvl6pPr>
            <a:lvl7pPr marL="2743090" indent="0">
              <a:buNone/>
              <a:defRPr sz="1400">
                <a:solidFill>
                  <a:schemeClr val="tx1">
                    <a:tint val="75000"/>
                  </a:schemeClr>
                </a:solidFill>
              </a:defRPr>
            </a:lvl7pPr>
            <a:lvl8pPr marL="3200272" indent="0">
              <a:buNone/>
              <a:defRPr sz="1400">
                <a:solidFill>
                  <a:schemeClr val="tx1">
                    <a:tint val="75000"/>
                  </a:schemeClr>
                </a:solidFill>
              </a:defRPr>
            </a:lvl8pPr>
            <a:lvl9pPr marL="3657454"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181638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000130"/>
            <a:ext cx="4038600" cy="282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00130"/>
            <a:ext cx="4038600" cy="282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2414335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81" indent="0">
              <a:buNone/>
              <a:defRPr sz="2000" b="1"/>
            </a:lvl2pPr>
            <a:lvl3pPr marL="914364"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9" y="1151335"/>
            <a:ext cx="4041775" cy="479822"/>
          </a:xfrm>
        </p:spPr>
        <p:txBody>
          <a:bodyPr anchor="b"/>
          <a:lstStyle>
            <a:lvl1pPr marL="0" indent="0">
              <a:buNone/>
              <a:defRPr sz="2400" b="1"/>
            </a:lvl1pPr>
            <a:lvl2pPr marL="457181" indent="0">
              <a:buNone/>
              <a:defRPr sz="2000" b="1"/>
            </a:lvl2pPr>
            <a:lvl3pPr marL="914364"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9"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340612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837080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3256124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9"/>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181" indent="0">
              <a:buNone/>
              <a:defRPr sz="1200"/>
            </a:lvl2pPr>
            <a:lvl3pPr marL="914364" indent="0">
              <a:buNone/>
              <a:defRPr sz="1000"/>
            </a:lvl3pPr>
            <a:lvl4pPr marL="1371545" indent="0">
              <a:buNone/>
              <a:defRPr sz="900"/>
            </a:lvl4pPr>
            <a:lvl5pPr marL="1828727" indent="0">
              <a:buNone/>
              <a:defRPr sz="900"/>
            </a:lvl5pPr>
            <a:lvl6pPr marL="2285909" indent="0">
              <a:buNone/>
              <a:defRPr sz="900"/>
            </a:lvl6pPr>
            <a:lvl7pPr marL="2743090" indent="0">
              <a:buNone/>
              <a:defRPr sz="900"/>
            </a:lvl7pPr>
            <a:lvl8pPr marL="3200272" indent="0">
              <a:buNone/>
              <a:defRPr sz="900"/>
            </a:lvl8pPr>
            <a:lvl9pPr marL="3657454"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481176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81" indent="0">
              <a:buNone/>
              <a:defRPr sz="2800"/>
            </a:lvl2pPr>
            <a:lvl3pPr marL="914364" indent="0">
              <a:buNone/>
              <a:defRPr sz="2400"/>
            </a:lvl3pPr>
            <a:lvl4pPr marL="1371545" indent="0">
              <a:buNone/>
              <a:defRPr sz="2000"/>
            </a:lvl4pPr>
            <a:lvl5pPr marL="1828727" indent="0">
              <a:buNone/>
              <a:defRPr sz="2000"/>
            </a:lvl5pPr>
            <a:lvl6pPr marL="2285909" indent="0">
              <a:buNone/>
              <a:defRPr sz="2000"/>
            </a:lvl6pPr>
            <a:lvl7pPr marL="2743090" indent="0">
              <a:buNone/>
              <a:defRPr sz="2000"/>
            </a:lvl7pPr>
            <a:lvl8pPr marL="3200272" indent="0">
              <a:buNone/>
              <a:defRPr sz="2000"/>
            </a:lvl8pPr>
            <a:lvl9pPr marL="3657454" indent="0">
              <a:buNone/>
              <a:defRPr sz="2000"/>
            </a:lvl9pPr>
          </a:lstStyle>
          <a:p>
            <a:endParaRPr lang="en-US"/>
          </a:p>
        </p:txBody>
      </p:sp>
      <p:sp>
        <p:nvSpPr>
          <p:cNvPr id="4" name="Text Placeholder 3"/>
          <p:cNvSpPr>
            <a:spLocks noGrp="1"/>
          </p:cNvSpPr>
          <p:nvPr>
            <p:ph type="body" sz="half" idx="2"/>
          </p:nvPr>
        </p:nvSpPr>
        <p:spPr>
          <a:xfrm>
            <a:off x="1792288" y="4025504"/>
            <a:ext cx="5486400" cy="603646"/>
          </a:xfrm>
        </p:spPr>
        <p:txBody>
          <a:bodyPr/>
          <a:lstStyle>
            <a:lvl1pPr marL="0" indent="0">
              <a:buNone/>
              <a:defRPr sz="1400"/>
            </a:lvl1pPr>
            <a:lvl2pPr marL="457181" indent="0">
              <a:buNone/>
              <a:defRPr sz="1200"/>
            </a:lvl2pPr>
            <a:lvl3pPr marL="914364" indent="0">
              <a:buNone/>
              <a:defRPr sz="1000"/>
            </a:lvl3pPr>
            <a:lvl4pPr marL="1371545" indent="0">
              <a:buNone/>
              <a:defRPr sz="900"/>
            </a:lvl4pPr>
            <a:lvl5pPr marL="1828727" indent="0">
              <a:buNone/>
              <a:defRPr sz="900"/>
            </a:lvl5pPr>
            <a:lvl6pPr marL="2285909" indent="0">
              <a:buNone/>
              <a:defRPr sz="900"/>
            </a:lvl6pPr>
            <a:lvl7pPr marL="2743090" indent="0">
              <a:buNone/>
              <a:defRPr sz="900"/>
            </a:lvl7pPr>
            <a:lvl8pPr marL="3200272" indent="0">
              <a:buNone/>
              <a:defRPr sz="900"/>
            </a:lvl8pPr>
            <a:lvl9pPr marL="3657454"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0448226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622213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71450"/>
            <a:ext cx="2057400" cy="3657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71450"/>
            <a:ext cx="6019800" cy="3657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885684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0" y="1"/>
            <a:ext cx="1828800" cy="4900246"/>
          </a:xfrm>
        </p:spPr>
        <p:txBody>
          <a:bodyPr/>
          <a:lstStyle/>
          <a:p>
            <a:r>
              <a:rPr lang="en-US"/>
              <a:t>Click icon to add picture</a:t>
            </a:r>
          </a:p>
        </p:txBody>
      </p:sp>
      <p:sp>
        <p:nvSpPr>
          <p:cNvPr id="3" name="Content Placeholder 2"/>
          <p:cNvSpPr>
            <a:spLocks noGrp="1"/>
          </p:cNvSpPr>
          <p:nvPr>
            <p:ph idx="1" hasCustomPrompt="1"/>
          </p:nvPr>
        </p:nvSpPr>
        <p:spPr>
          <a:xfrm>
            <a:off x="2051228" y="858796"/>
            <a:ext cx="6798515" cy="3840206"/>
          </a:xfrm>
        </p:spPr>
        <p:txBody>
          <a:bodyPr/>
          <a:lstStyle>
            <a:lvl1pPr>
              <a:spcAft>
                <a:spcPts val="234"/>
              </a:spcAft>
              <a:buClr>
                <a:srgbClr val="DE1C4B"/>
              </a:buClr>
              <a:defRPr sz="1900">
                <a:solidFill>
                  <a:schemeClr val="tx2">
                    <a:lumMod val="90000"/>
                    <a:lumOff val="10000"/>
                  </a:schemeClr>
                </a:solidFill>
              </a:defRPr>
            </a:lvl1pPr>
            <a:lvl2pPr>
              <a:spcAft>
                <a:spcPts val="234"/>
              </a:spcAft>
              <a:buClr>
                <a:srgbClr val="DE1C4B"/>
              </a:buClr>
              <a:defRPr sz="1400">
                <a:solidFill>
                  <a:schemeClr val="tx2">
                    <a:lumMod val="90000"/>
                    <a:lumOff val="10000"/>
                  </a:schemeClr>
                </a:solidFill>
              </a:defRPr>
            </a:lvl2pPr>
            <a:lvl3pPr>
              <a:spcAft>
                <a:spcPts val="234"/>
              </a:spcAft>
              <a:buClr>
                <a:srgbClr val="DE1C4B"/>
              </a:buClr>
              <a:defRPr sz="1200">
                <a:solidFill>
                  <a:schemeClr val="tx2">
                    <a:lumMod val="90000"/>
                    <a:lumOff val="10000"/>
                  </a:schemeClr>
                </a:solidFill>
              </a:defRPr>
            </a:lvl3pPr>
            <a:lvl4pPr>
              <a:spcAft>
                <a:spcPts val="234"/>
              </a:spcAft>
              <a:buClr>
                <a:srgbClr val="DE1C4B"/>
              </a:buClr>
              <a:defRPr sz="1100">
                <a:solidFill>
                  <a:schemeClr val="tx2">
                    <a:lumMod val="90000"/>
                    <a:lumOff val="10000"/>
                  </a:schemeClr>
                </a:solidFill>
              </a:defRPr>
            </a:lvl4pPr>
            <a:lvl5pPr>
              <a:spcAft>
                <a:spcPts val="234"/>
              </a:spcAft>
              <a:buClr>
                <a:srgbClr val="DE1C4B"/>
              </a:buClr>
              <a:defRPr sz="900">
                <a:solidFill>
                  <a:schemeClr val="tx2">
                    <a:lumMod val="90000"/>
                    <a:lumOff val="1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4903462"/>
            <a:ext cx="9144000" cy="244659"/>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defTabSz="457181"/>
            <a:endParaRPr lang="en-US">
              <a:solidFill>
                <a:prstClr val="white"/>
              </a:solidFill>
              <a:latin typeface="Calibri"/>
              <a:sym typeface="Arial"/>
            </a:endParaRPr>
          </a:p>
        </p:txBody>
      </p:sp>
      <p:sp>
        <p:nvSpPr>
          <p:cNvPr id="8" name="Footer Placeholder 4"/>
          <p:cNvSpPr>
            <a:spLocks noGrp="1"/>
          </p:cNvSpPr>
          <p:nvPr>
            <p:ph type="ftr" sz="quarter" idx="11"/>
          </p:nvPr>
        </p:nvSpPr>
        <p:spPr>
          <a:xfrm>
            <a:off x="0" y="4889987"/>
            <a:ext cx="3429000" cy="273844"/>
          </a:xfrm>
        </p:spPr>
        <p:txBody>
          <a:bodyPr lIns="213962"/>
          <a:lstStyle>
            <a:lvl1pPr algn="l">
              <a:defRPr sz="800">
                <a:solidFill>
                  <a:schemeClr val="tx1"/>
                </a:solidFill>
                <a:latin typeface="Arial" panose="020B0604020202020204" pitchFamily="34" charset="0"/>
                <a:cs typeface="Arial" panose="020B0604020202020204" pitchFamily="34" charset="0"/>
              </a:defRPr>
            </a:lvl1pPr>
          </a:lstStyle>
          <a:p>
            <a:r>
              <a:rPr lang="en-US">
                <a:solidFill>
                  <a:prstClr val="black"/>
                </a:solidFill>
              </a:rPr>
              <a:t>Radisys Corporation -  CONFIDENTIAL</a:t>
            </a:r>
            <a:endParaRPr lang="en-US" dirty="0">
              <a:solidFill>
                <a:prstClr val="black"/>
              </a:solidFill>
            </a:endParaRPr>
          </a:p>
        </p:txBody>
      </p:sp>
      <p:sp>
        <p:nvSpPr>
          <p:cNvPr id="10" name="TextBox 9"/>
          <p:cNvSpPr txBox="1"/>
          <p:nvPr userDrawn="1"/>
        </p:nvSpPr>
        <p:spPr>
          <a:xfrm>
            <a:off x="8202168" y="4939716"/>
            <a:ext cx="804672" cy="195129"/>
          </a:xfrm>
          <a:prstGeom prst="rect">
            <a:avLst/>
          </a:prstGeom>
          <a:noFill/>
        </p:spPr>
        <p:txBody>
          <a:bodyPr wrap="square" lIns="71320" tIns="35661" rIns="71320" bIns="35661" rtlCol="0">
            <a:spAutoFit/>
          </a:bodyPr>
          <a:lstStyle/>
          <a:p>
            <a:pPr algn="r" defTabSz="457181"/>
            <a:fld id="{1A1FECE1-0BD3-D343-939B-B1E74A9862C0}" type="slidenum">
              <a:rPr lang="en-US" sz="800">
                <a:solidFill>
                  <a:prstClr val="black"/>
                </a:solidFill>
                <a:latin typeface="Calibri"/>
                <a:ea typeface="Arial"/>
                <a:cs typeface="Arial"/>
                <a:sym typeface="Arial"/>
              </a:rPr>
              <a:pPr algn="r" defTabSz="457181"/>
              <a:t>‹#›</a:t>
            </a:fld>
            <a:endParaRPr lang="en-US" sz="800" dirty="0">
              <a:solidFill>
                <a:prstClr val="black"/>
              </a:solidFill>
              <a:latin typeface="Calibri"/>
              <a:ea typeface="Arial"/>
              <a:cs typeface="Arial"/>
              <a:sym typeface="Aria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21856" y="69422"/>
            <a:ext cx="2169442" cy="424849"/>
          </a:xfrm>
          <a:prstGeom prst="rect">
            <a:avLst/>
          </a:prstGeom>
        </p:spPr>
      </p:pic>
      <p:sp>
        <p:nvSpPr>
          <p:cNvPr id="15" name="Title 1"/>
          <p:cNvSpPr>
            <a:spLocks noGrp="1"/>
          </p:cNvSpPr>
          <p:nvPr>
            <p:ph type="title"/>
          </p:nvPr>
        </p:nvSpPr>
        <p:spPr>
          <a:xfrm>
            <a:off x="1841164" y="86500"/>
            <a:ext cx="4955059" cy="476149"/>
          </a:xfrm>
        </p:spPr>
        <p:txBody>
          <a:bodyPr lIns="213962">
            <a:normAutofit/>
          </a:bodyPr>
          <a:lstStyle>
            <a:lvl1pPr>
              <a:defRPr sz="1900" b="1">
                <a:solidFill>
                  <a:srgbClr val="000000"/>
                </a:solidFill>
              </a:defRPr>
            </a:lvl1pPr>
          </a:lstStyle>
          <a:p>
            <a:r>
              <a:rPr lang="en-US"/>
              <a:t>Click to edit Master title style</a:t>
            </a:r>
            <a:endParaRPr lang="en-US" dirty="0"/>
          </a:p>
        </p:txBody>
      </p:sp>
      <p:sp>
        <p:nvSpPr>
          <p:cNvPr id="5" name="Text Placeholder 4"/>
          <p:cNvSpPr>
            <a:spLocks noGrp="1"/>
          </p:cNvSpPr>
          <p:nvPr>
            <p:ph type="body" sz="quarter" idx="13"/>
          </p:nvPr>
        </p:nvSpPr>
        <p:spPr>
          <a:xfrm>
            <a:off x="1980668" y="601825"/>
            <a:ext cx="6871751" cy="230933"/>
          </a:xfrm>
        </p:spPr>
        <p:txBody>
          <a:bodyPr>
            <a:normAutofit/>
          </a:bodyPr>
          <a:lstStyle>
            <a:lvl1pPr marL="0" indent="0">
              <a:buNone/>
              <a:defRPr sz="1400">
                <a:solidFill>
                  <a:srgbClr val="DD1C4E"/>
                </a:solidFill>
              </a:defRPr>
            </a:lvl1pPr>
          </a:lstStyle>
          <a:p>
            <a:pPr lvl="0"/>
            <a:r>
              <a:rPr lang="en-US"/>
              <a:t>Edit Master text styles</a:t>
            </a:r>
          </a:p>
        </p:txBody>
      </p:sp>
    </p:spTree>
    <p:extLst>
      <p:ext uri="{BB962C8B-B14F-4D97-AF65-F5344CB8AC3E}">
        <p14:creationId xmlns:p14="http://schemas.microsoft.com/office/powerpoint/2010/main" val="14856991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536">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4" name="Google Shape;24;p4"/>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31084531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9EBD0F0-094C-B843-B82F-D7D1B10D0BBE}"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544C60-6F7B-7542-87CE-5C18AAD8678F}"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851714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EBD0F0-094C-B843-B82F-D7D1B10D0BBE}"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544C60-6F7B-7542-87CE-5C18AAD8678F}"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7968469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EBD0F0-094C-B843-B82F-D7D1B10D0BBE}"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544C60-6F7B-7542-87CE-5C18AAD8678F}"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3487769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9EBD0F0-094C-B843-B82F-D7D1B10D0BBE}"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5544C60-6F7B-7542-87CE-5C18AAD8678F}"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0530008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9EBD0F0-094C-B843-B82F-D7D1B10D0BBE}"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5544C60-6F7B-7542-87CE-5C18AAD8678F}"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782335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9EBD0F0-094C-B843-B82F-D7D1B10D0BBE}"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5544C60-6F7B-7542-87CE-5C18AAD8678F}"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1932262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EBD0F0-094C-B843-B82F-D7D1B10D0BBE}"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5544C60-6F7B-7542-87CE-5C18AAD8678F}"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3769722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9EBD0F0-094C-B843-B82F-D7D1B10D0BBE}"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5544C60-6F7B-7542-87CE-5C18AAD8678F}"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1245995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9EBD0F0-094C-B843-B82F-D7D1B10D0BBE}"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5544C60-6F7B-7542-87CE-5C18AAD8678F}"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157916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EBD0F0-094C-B843-B82F-D7D1B10D0BBE}"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544C60-6F7B-7542-87CE-5C18AAD8678F}"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5763801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3"/>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3"/>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EBD0F0-094C-B843-B82F-D7D1B10D0BBE}"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544C60-6F7B-7542-87CE-5C18AAD8678F}"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2745717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6A82411-7A90-494A-BCD3-DB0A068679E7}"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7E9E9EA9-FBD2-234D-91E4-87837774CA81}"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9621447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A82411-7A90-494A-BCD3-DB0A068679E7}"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7E9E9EA9-FBD2-234D-91E4-87837774CA81}"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1773229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A82411-7A90-494A-BCD3-DB0A068679E7}"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7E9E9EA9-FBD2-234D-91E4-87837774CA81}"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6973834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A82411-7A90-494A-BCD3-DB0A068679E7}"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7E9E9EA9-FBD2-234D-91E4-87837774CA81}"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2194807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A82411-7A90-494A-BCD3-DB0A068679E7}"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7E9E9EA9-FBD2-234D-91E4-87837774CA81}"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7583757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A82411-7A90-494A-BCD3-DB0A068679E7}"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7E9E9EA9-FBD2-234D-91E4-87837774CA81}"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5801521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A82411-7A90-494A-BCD3-DB0A068679E7}"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7E9E9EA9-FBD2-234D-91E4-87837774CA81}"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7836668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6A82411-7A90-494A-BCD3-DB0A068679E7}"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7E9E9EA9-FBD2-234D-91E4-87837774CA81}"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481790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6A82411-7A90-494A-BCD3-DB0A068679E7}"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7E9E9EA9-FBD2-234D-91E4-87837774CA81}"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754380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A82411-7A90-494A-BCD3-DB0A068679E7}"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7E9E9EA9-FBD2-234D-91E4-87837774CA81}"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8943269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A82411-7A90-494A-BCD3-DB0A068679E7}"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7E9E9EA9-FBD2-234D-91E4-87837774CA81}"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2486585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4" name="Google Shape;24;p4"/>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fld id="{00000000-1234-1234-1234-123412341234}" type="slidenum">
              <a:rPr lang="en"/>
              <a:pPr/>
              <a:t>‹#›</a:t>
            </a:fld>
            <a:endParaRPr/>
          </a:p>
        </p:txBody>
      </p:sp>
    </p:spTree>
    <p:extLst>
      <p:ext uri="{BB962C8B-B14F-4D97-AF65-F5344CB8AC3E}">
        <p14:creationId xmlns:p14="http://schemas.microsoft.com/office/powerpoint/2010/main" val="262548418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51"/>
        <p:cNvGrpSpPr/>
        <p:nvPr/>
      </p:nvGrpSpPr>
      <p:grpSpPr>
        <a:xfrm>
          <a:off x="0" y="0"/>
          <a:ext cx="0" cy="0"/>
          <a:chOff x="0" y="0"/>
          <a:chExt cx="0" cy="0"/>
        </a:xfrm>
      </p:grpSpPr>
      <p:sp>
        <p:nvSpPr>
          <p:cNvPr id="52" name="Google Shape;52;p10"/>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noAutofit/>
          </a:bodyPr>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3" name="Google Shape;53;p10"/>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Clr>
                <a:srgbClr val="A5A5A5"/>
              </a:buClr>
              <a:buSzPts val="800"/>
              <a:buFont typeface="Calibri"/>
              <a:buNone/>
              <a:defRPr sz="800">
                <a:solidFill>
                  <a:srgbClr val="A5A5A5"/>
                </a:solidFill>
                <a:latin typeface="Calibri"/>
                <a:ea typeface="Calibri"/>
                <a:cs typeface="Calibri"/>
                <a:sym typeface="Calibri"/>
              </a:defRPr>
            </a:lvl1pPr>
            <a:lvl2pPr marL="0" marR="0" lvl="1" indent="0" algn="ctr" rtl="0">
              <a:spcBef>
                <a:spcPts val="0"/>
              </a:spcBef>
              <a:buClr>
                <a:srgbClr val="A5A5A5"/>
              </a:buClr>
              <a:buSzPts val="800"/>
              <a:buFont typeface="Calibri"/>
              <a:buNone/>
              <a:defRPr sz="800">
                <a:solidFill>
                  <a:srgbClr val="A5A5A5"/>
                </a:solidFill>
                <a:latin typeface="Calibri"/>
                <a:ea typeface="Calibri"/>
                <a:cs typeface="Calibri"/>
                <a:sym typeface="Calibri"/>
              </a:defRPr>
            </a:lvl2pPr>
            <a:lvl3pPr marL="0" marR="0" lvl="2" indent="0" algn="ctr" rtl="0">
              <a:spcBef>
                <a:spcPts val="0"/>
              </a:spcBef>
              <a:buClr>
                <a:srgbClr val="A5A5A5"/>
              </a:buClr>
              <a:buSzPts val="800"/>
              <a:buFont typeface="Calibri"/>
              <a:buNone/>
              <a:defRPr sz="800">
                <a:solidFill>
                  <a:srgbClr val="A5A5A5"/>
                </a:solidFill>
                <a:latin typeface="Calibri"/>
                <a:ea typeface="Calibri"/>
                <a:cs typeface="Calibri"/>
                <a:sym typeface="Calibri"/>
              </a:defRPr>
            </a:lvl3pPr>
            <a:lvl4pPr marL="0" marR="0" lvl="3" indent="0" algn="ctr" rtl="0">
              <a:spcBef>
                <a:spcPts val="0"/>
              </a:spcBef>
              <a:buClr>
                <a:srgbClr val="A5A5A5"/>
              </a:buClr>
              <a:buSzPts val="800"/>
              <a:buFont typeface="Calibri"/>
              <a:buNone/>
              <a:defRPr sz="800">
                <a:solidFill>
                  <a:srgbClr val="A5A5A5"/>
                </a:solidFill>
                <a:latin typeface="Calibri"/>
                <a:ea typeface="Calibri"/>
                <a:cs typeface="Calibri"/>
                <a:sym typeface="Calibri"/>
              </a:defRPr>
            </a:lvl4pPr>
            <a:lvl5pPr marL="0" marR="0" lvl="4" indent="0" algn="ctr" rtl="0">
              <a:spcBef>
                <a:spcPts val="0"/>
              </a:spcBef>
              <a:buClr>
                <a:srgbClr val="A5A5A5"/>
              </a:buClr>
              <a:buSzPts val="800"/>
              <a:buFont typeface="Calibri"/>
              <a:buNone/>
              <a:defRPr sz="800">
                <a:solidFill>
                  <a:srgbClr val="A5A5A5"/>
                </a:solidFill>
                <a:latin typeface="Calibri"/>
                <a:ea typeface="Calibri"/>
                <a:cs typeface="Calibri"/>
                <a:sym typeface="Calibri"/>
              </a:defRPr>
            </a:lvl5pPr>
            <a:lvl6pPr marL="0" marR="0" lvl="5" indent="0" algn="ctr" rtl="0">
              <a:spcBef>
                <a:spcPts val="0"/>
              </a:spcBef>
              <a:buClr>
                <a:srgbClr val="A5A5A5"/>
              </a:buClr>
              <a:buSzPts val="800"/>
              <a:buFont typeface="Calibri"/>
              <a:buNone/>
              <a:defRPr sz="800">
                <a:solidFill>
                  <a:srgbClr val="A5A5A5"/>
                </a:solidFill>
                <a:latin typeface="Calibri"/>
                <a:ea typeface="Calibri"/>
                <a:cs typeface="Calibri"/>
                <a:sym typeface="Calibri"/>
              </a:defRPr>
            </a:lvl6pPr>
            <a:lvl7pPr marL="0" marR="0" lvl="6" indent="0" algn="ctr" rtl="0">
              <a:spcBef>
                <a:spcPts val="0"/>
              </a:spcBef>
              <a:buClr>
                <a:srgbClr val="A5A5A5"/>
              </a:buClr>
              <a:buSzPts val="800"/>
              <a:buFont typeface="Calibri"/>
              <a:buNone/>
              <a:defRPr sz="800">
                <a:solidFill>
                  <a:srgbClr val="A5A5A5"/>
                </a:solidFill>
                <a:latin typeface="Calibri"/>
                <a:ea typeface="Calibri"/>
                <a:cs typeface="Calibri"/>
                <a:sym typeface="Calibri"/>
              </a:defRPr>
            </a:lvl7pPr>
            <a:lvl8pPr marL="0" marR="0" lvl="7" indent="0" algn="ctr" rtl="0">
              <a:spcBef>
                <a:spcPts val="0"/>
              </a:spcBef>
              <a:buClr>
                <a:srgbClr val="A5A5A5"/>
              </a:buClr>
              <a:buSzPts val="800"/>
              <a:buFont typeface="Calibri"/>
              <a:buNone/>
              <a:defRPr sz="800">
                <a:solidFill>
                  <a:srgbClr val="A5A5A5"/>
                </a:solidFill>
                <a:latin typeface="Calibri"/>
                <a:ea typeface="Calibri"/>
                <a:cs typeface="Calibri"/>
                <a:sym typeface="Calibri"/>
              </a:defRPr>
            </a:lvl8pPr>
            <a:lvl9pPr marL="0" marR="0" lvl="8" indent="0" algn="ctr" rtl="0">
              <a:spcBef>
                <a:spcPts val="0"/>
              </a:spcBef>
              <a:buClr>
                <a:srgbClr val="A5A5A5"/>
              </a:buClr>
              <a:buSzPts val="800"/>
              <a:buFont typeface="Calibri"/>
              <a:buNone/>
              <a:defRPr sz="800">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9773177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Cover Slide">
  <p:cSld name="Cover Slide">
    <p:spTree>
      <p:nvGrpSpPr>
        <p:cNvPr id="1" name="Shape 54"/>
        <p:cNvGrpSpPr/>
        <p:nvPr/>
      </p:nvGrpSpPr>
      <p:grpSpPr>
        <a:xfrm>
          <a:off x="0" y="0"/>
          <a:ext cx="0" cy="0"/>
          <a:chOff x="0" y="0"/>
          <a:chExt cx="0" cy="0"/>
        </a:xfrm>
      </p:grpSpPr>
      <p:sp>
        <p:nvSpPr>
          <p:cNvPr id="55" name="Google Shape;55;p11"/>
          <p:cNvSpPr/>
          <p:nvPr/>
        </p:nvSpPr>
        <p:spPr>
          <a:xfrm>
            <a:off x="0" y="2284205"/>
            <a:ext cx="9144000" cy="2859300"/>
          </a:xfrm>
          <a:prstGeom prst="rect">
            <a:avLst/>
          </a:prstGeom>
          <a:gradFill>
            <a:gsLst>
              <a:gs pos="0">
                <a:schemeClr val="dk2"/>
              </a:gs>
              <a:gs pos="100000">
                <a:schemeClr val="lt2"/>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56" name="Google Shape;56;p11"/>
          <p:cNvSpPr txBox="1">
            <a:spLocks noGrp="1"/>
          </p:cNvSpPr>
          <p:nvPr>
            <p:ph type="ctrTitle"/>
          </p:nvPr>
        </p:nvSpPr>
        <p:spPr>
          <a:xfrm>
            <a:off x="445181" y="2626894"/>
            <a:ext cx="8293200" cy="537900"/>
          </a:xfrm>
          <a:prstGeom prst="rect">
            <a:avLst/>
          </a:prstGeom>
          <a:noFill/>
          <a:ln>
            <a:noFill/>
          </a:ln>
        </p:spPr>
        <p:txBody>
          <a:bodyPr spcFirstLastPara="1" wrap="square" lIns="91425" tIns="45700" rIns="91425" bIns="45700" anchor="t" anchorCtr="0">
            <a:noAutofit/>
          </a:bodyPr>
          <a:lstStyle>
            <a:lvl1pPr lvl="0" algn="l" rtl="0">
              <a:lnSpc>
                <a:spcPct val="106250"/>
              </a:lnSpc>
              <a:spcBef>
                <a:spcPts val="0"/>
              </a:spcBef>
              <a:spcAft>
                <a:spcPts val="0"/>
              </a:spcAft>
              <a:buClr>
                <a:schemeClr val="lt1"/>
              </a:buClr>
              <a:buSzPts val="3200"/>
              <a:buFont typeface="Corbel"/>
              <a:buNone/>
              <a:defRPr sz="3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7" name="Google Shape;57;p11"/>
          <p:cNvSpPr txBox="1">
            <a:spLocks noGrp="1"/>
          </p:cNvSpPr>
          <p:nvPr>
            <p:ph type="subTitle" idx="1"/>
          </p:nvPr>
        </p:nvSpPr>
        <p:spPr>
          <a:xfrm>
            <a:off x="454715" y="3404829"/>
            <a:ext cx="8293200" cy="424200"/>
          </a:xfrm>
          <a:prstGeom prst="rect">
            <a:avLst/>
          </a:prstGeom>
          <a:noFill/>
          <a:ln>
            <a:noFill/>
          </a:ln>
        </p:spPr>
        <p:txBody>
          <a:bodyPr spcFirstLastPara="1" wrap="square" lIns="91425" tIns="45700" rIns="91425" bIns="45700" anchor="t" anchorCtr="0">
            <a:noAutofit/>
          </a:bodyPr>
          <a:lstStyle>
            <a:lvl1pPr lvl="0" algn="l" rtl="0">
              <a:lnSpc>
                <a:spcPct val="150000"/>
              </a:lnSpc>
              <a:spcBef>
                <a:spcPts val="800"/>
              </a:spcBef>
              <a:spcAft>
                <a:spcPts val="0"/>
              </a:spcAft>
              <a:buSzPts val="1700"/>
              <a:buNone/>
              <a:defRPr sz="2000">
                <a:solidFill>
                  <a:srgbClr val="FFFFFF"/>
                </a:solidFill>
              </a:defRPr>
            </a:lvl1pPr>
            <a:lvl2pPr lvl="1" algn="ctr" rtl="0">
              <a:lnSpc>
                <a:spcPct val="118181"/>
              </a:lnSpc>
              <a:spcBef>
                <a:spcPts val="800"/>
              </a:spcBef>
              <a:spcAft>
                <a:spcPts val="0"/>
              </a:spcAft>
              <a:buSzPts val="1320"/>
              <a:buNone/>
              <a:defRPr>
                <a:solidFill>
                  <a:srgbClr val="949494"/>
                </a:solidFill>
              </a:defRPr>
            </a:lvl2pPr>
            <a:lvl3pPr lvl="2" algn="ctr" rtl="0">
              <a:lnSpc>
                <a:spcPct val="120000"/>
              </a:lnSpc>
              <a:spcBef>
                <a:spcPts val="800"/>
              </a:spcBef>
              <a:spcAft>
                <a:spcPts val="0"/>
              </a:spcAft>
              <a:buSzPts val="1700"/>
              <a:buNone/>
              <a:defRPr>
                <a:solidFill>
                  <a:srgbClr val="949494"/>
                </a:solidFill>
              </a:defRPr>
            </a:lvl3pPr>
            <a:lvl4pPr lvl="3" algn="ctr" rtl="0">
              <a:lnSpc>
                <a:spcPct val="122222"/>
              </a:lnSpc>
              <a:spcBef>
                <a:spcPts val="800"/>
              </a:spcBef>
              <a:spcAft>
                <a:spcPts val="0"/>
              </a:spcAft>
              <a:buSzPts val="1080"/>
              <a:buNone/>
              <a:defRPr>
                <a:solidFill>
                  <a:srgbClr val="949494"/>
                </a:solidFill>
              </a:defRPr>
            </a:lvl4pPr>
            <a:lvl5pPr lvl="4" algn="ctr" rtl="0">
              <a:spcBef>
                <a:spcPts val="800"/>
              </a:spcBef>
              <a:spcAft>
                <a:spcPts val="0"/>
              </a:spcAft>
              <a:buSzPts val="1530"/>
              <a:buNone/>
              <a:defRPr>
                <a:solidFill>
                  <a:srgbClr val="949494"/>
                </a:solidFill>
              </a:defRPr>
            </a:lvl5pPr>
            <a:lvl6pPr lvl="5" algn="ctr" rtl="0">
              <a:spcBef>
                <a:spcPts val="400"/>
              </a:spcBef>
              <a:spcAft>
                <a:spcPts val="0"/>
              </a:spcAft>
              <a:buClr>
                <a:srgbClr val="949494"/>
              </a:buClr>
              <a:buSzPts val="2000"/>
              <a:buNone/>
              <a:defRPr>
                <a:solidFill>
                  <a:srgbClr val="949494"/>
                </a:solidFill>
              </a:defRPr>
            </a:lvl6pPr>
            <a:lvl7pPr lvl="6" algn="ctr" rtl="0">
              <a:spcBef>
                <a:spcPts val="400"/>
              </a:spcBef>
              <a:spcAft>
                <a:spcPts val="0"/>
              </a:spcAft>
              <a:buClr>
                <a:srgbClr val="949494"/>
              </a:buClr>
              <a:buSzPts val="2000"/>
              <a:buNone/>
              <a:defRPr>
                <a:solidFill>
                  <a:srgbClr val="949494"/>
                </a:solidFill>
              </a:defRPr>
            </a:lvl7pPr>
            <a:lvl8pPr lvl="7" algn="ctr" rtl="0">
              <a:spcBef>
                <a:spcPts val="400"/>
              </a:spcBef>
              <a:spcAft>
                <a:spcPts val="0"/>
              </a:spcAft>
              <a:buClr>
                <a:srgbClr val="949494"/>
              </a:buClr>
              <a:buSzPts val="2000"/>
              <a:buNone/>
              <a:defRPr>
                <a:solidFill>
                  <a:srgbClr val="949494"/>
                </a:solidFill>
              </a:defRPr>
            </a:lvl8pPr>
            <a:lvl9pPr lvl="8" algn="ctr" rtl="0">
              <a:spcBef>
                <a:spcPts val="400"/>
              </a:spcBef>
              <a:spcAft>
                <a:spcPts val="0"/>
              </a:spcAft>
              <a:buClr>
                <a:srgbClr val="949494"/>
              </a:buClr>
              <a:buSzPts val="2000"/>
              <a:buNone/>
              <a:defRPr>
                <a:solidFill>
                  <a:srgbClr val="949494"/>
                </a:solidFill>
              </a:defRPr>
            </a:lvl9pPr>
          </a:lstStyle>
          <a:p>
            <a:endParaRPr/>
          </a:p>
        </p:txBody>
      </p:sp>
      <p:pic>
        <p:nvPicPr>
          <p:cNvPr id="58" name="Google Shape;58;p11" descr="ONF_WITH-GRADIENT.png"/>
          <p:cNvPicPr preferRelativeResize="0"/>
          <p:nvPr/>
        </p:nvPicPr>
        <p:blipFill rotWithShape="1">
          <a:blip r:embed="rId2">
            <a:alphaModFix/>
          </a:blip>
          <a:srcRect/>
          <a:stretch/>
        </p:blipFill>
        <p:spPr>
          <a:xfrm>
            <a:off x="3287525" y="295730"/>
            <a:ext cx="2546597" cy="1750786"/>
          </a:xfrm>
          <a:prstGeom prst="rect">
            <a:avLst/>
          </a:prstGeom>
          <a:noFill/>
          <a:ln>
            <a:noFill/>
          </a:ln>
        </p:spPr>
      </p:pic>
      <p:sp>
        <p:nvSpPr>
          <p:cNvPr id="59" name="Google Shape;59;p11"/>
          <p:cNvSpPr/>
          <p:nvPr/>
        </p:nvSpPr>
        <p:spPr>
          <a:xfrm>
            <a:off x="7757926" y="130632"/>
            <a:ext cx="1291800" cy="849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cxnSp>
        <p:nvCxnSpPr>
          <p:cNvPr id="60" name="Google Shape;60;p11"/>
          <p:cNvCxnSpPr/>
          <p:nvPr/>
        </p:nvCxnSpPr>
        <p:spPr>
          <a:xfrm>
            <a:off x="0" y="2284185"/>
            <a:ext cx="9144000" cy="0"/>
          </a:xfrm>
          <a:prstGeom prst="straightConnector1">
            <a:avLst/>
          </a:prstGeom>
          <a:noFill/>
          <a:ln w="12700" cap="flat" cmpd="sng">
            <a:solidFill>
              <a:schemeClr val="accent2"/>
            </a:solidFill>
            <a:prstDash val="solid"/>
            <a:round/>
            <a:headEnd type="none" w="sm" len="sm"/>
            <a:tailEnd type="none" w="sm" len="sm"/>
          </a:ln>
        </p:spPr>
      </p:cxnSp>
    </p:spTree>
    <p:extLst>
      <p:ext uri="{BB962C8B-B14F-4D97-AF65-F5344CB8AC3E}">
        <p14:creationId xmlns:p14="http://schemas.microsoft.com/office/powerpoint/2010/main" val="256469542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1_Section Opener Slide" type="title">
  <p:cSld name="1_Section Opener Slide">
    <p:spTree>
      <p:nvGrpSpPr>
        <p:cNvPr id="1" name="Shape 61"/>
        <p:cNvGrpSpPr/>
        <p:nvPr/>
      </p:nvGrpSpPr>
      <p:grpSpPr>
        <a:xfrm>
          <a:off x="0" y="0"/>
          <a:ext cx="0" cy="0"/>
          <a:chOff x="0" y="0"/>
          <a:chExt cx="0" cy="0"/>
        </a:xfrm>
      </p:grpSpPr>
      <p:sp>
        <p:nvSpPr>
          <p:cNvPr id="62" name="Google Shape;62;p12"/>
          <p:cNvSpPr/>
          <p:nvPr/>
        </p:nvSpPr>
        <p:spPr>
          <a:xfrm>
            <a:off x="0" y="1355586"/>
            <a:ext cx="9144000" cy="2471100"/>
          </a:xfrm>
          <a:prstGeom prst="rect">
            <a:avLst/>
          </a:prstGeom>
          <a:gradFill>
            <a:gsLst>
              <a:gs pos="0">
                <a:schemeClr val="dk2"/>
              </a:gs>
              <a:gs pos="100000">
                <a:schemeClr val="lt2"/>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63" name="Google Shape;63;p12"/>
          <p:cNvSpPr txBox="1">
            <a:spLocks noGrp="1"/>
          </p:cNvSpPr>
          <p:nvPr>
            <p:ph type="ctrTitle"/>
          </p:nvPr>
        </p:nvSpPr>
        <p:spPr>
          <a:xfrm>
            <a:off x="442006" y="1670434"/>
            <a:ext cx="8431500" cy="537900"/>
          </a:xfrm>
          <a:prstGeom prst="rect">
            <a:avLst/>
          </a:prstGeom>
          <a:noFill/>
          <a:ln>
            <a:noFill/>
          </a:ln>
        </p:spPr>
        <p:txBody>
          <a:bodyPr spcFirstLastPara="1" wrap="square" lIns="91425" tIns="45700" rIns="91425" bIns="45700" anchor="t" anchorCtr="0">
            <a:noAutofit/>
          </a:bodyPr>
          <a:lstStyle>
            <a:lvl1pPr lvl="0" algn="l" rtl="0">
              <a:lnSpc>
                <a:spcPct val="106250"/>
              </a:lnSpc>
              <a:spcBef>
                <a:spcPts val="0"/>
              </a:spcBef>
              <a:spcAft>
                <a:spcPts val="0"/>
              </a:spcAft>
              <a:buClr>
                <a:schemeClr val="lt1"/>
              </a:buClr>
              <a:buSzPts val="3200"/>
              <a:buFont typeface="Corbel"/>
              <a:buNone/>
              <a:defRPr sz="3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4" name="Google Shape;64;p12"/>
          <p:cNvSpPr txBox="1">
            <a:spLocks noGrp="1"/>
          </p:cNvSpPr>
          <p:nvPr>
            <p:ph type="subTitle" idx="1"/>
          </p:nvPr>
        </p:nvSpPr>
        <p:spPr>
          <a:xfrm>
            <a:off x="451534" y="2452727"/>
            <a:ext cx="8431500" cy="1374000"/>
          </a:xfrm>
          <a:prstGeom prst="rect">
            <a:avLst/>
          </a:prstGeom>
          <a:noFill/>
          <a:ln>
            <a:noFill/>
          </a:ln>
        </p:spPr>
        <p:txBody>
          <a:bodyPr spcFirstLastPara="1" wrap="square" lIns="91425" tIns="45700" rIns="91425" bIns="45700" anchor="t" anchorCtr="0">
            <a:noAutofit/>
          </a:bodyPr>
          <a:lstStyle>
            <a:lvl1pPr lvl="0" algn="l" rtl="0">
              <a:lnSpc>
                <a:spcPct val="150000"/>
              </a:lnSpc>
              <a:spcBef>
                <a:spcPts val="800"/>
              </a:spcBef>
              <a:spcAft>
                <a:spcPts val="0"/>
              </a:spcAft>
              <a:buSzPts val="1700"/>
              <a:buNone/>
              <a:defRPr sz="2000">
                <a:solidFill>
                  <a:srgbClr val="FFFFFF"/>
                </a:solidFill>
              </a:defRPr>
            </a:lvl1pPr>
            <a:lvl2pPr lvl="1" algn="ctr" rtl="0">
              <a:lnSpc>
                <a:spcPct val="118181"/>
              </a:lnSpc>
              <a:spcBef>
                <a:spcPts val="800"/>
              </a:spcBef>
              <a:spcAft>
                <a:spcPts val="0"/>
              </a:spcAft>
              <a:buSzPts val="1320"/>
              <a:buNone/>
              <a:defRPr>
                <a:solidFill>
                  <a:srgbClr val="949494"/>
                </a:solidFill>
              </a:defRPr>
            </a:lvl2pPr>
            <a:lvl3pPr lvl="2" algn="ctr" rtl="0">
              <a:lnSpc>
                <a:spcPct val="120000"/>
              </a:lnSpc>
              <a:spcBef>
                <a:spcPts val="800"/>
              </a:spcBef>
              <a:spcAft>
                <a:spcPts val="0"/>
              </a:spcAft>
              <a:buSzPts val="1700"/>
              <a:buNone/>
              <a:defRPr>
                <a:solidFill>
                  <a:srgbClr val="949494"/>
                </a:solidFill>
              </a:defRPr>
            </a:lvl3pPr>
            <a:lvl4pPr lvl="3" algn="ctr" rtl="0">
              <a:lnSpc>
                <a:spcPct val="122222"/>
              </a:lnSpc>
              <a:spcBef>
                <a:spcPts val="800"/>
              </a:spcBef>
              <a:spcAft>
                <a:spcPts val="0"/>
              </a:spcAft>
              <a:buSzPts val="1080"/>
              <a:buNone/>
              <a:defRPr>
                <a:solidFill>
                  <a:srgbClr val="949494"/>
                </a:solidFill>
              </a:defRPr>
            </a:lvl4pPr>
            <a:lvl5pPr lvl="4" algn="ctr" rtl="0">
              <a:spcBef>
                <a:spcPts val="800"/>
              </a:spcBef>
              <a:spcAft>
                <a:spcPts val="0"/>
              </a:spcAft>
              <a:buSzPts val="1530"/>
              <a:buNone/>
              <a:defRPr>
                <a:solidFill>
                  <a:srgbClr val="949494"/>
                </a:solidFill>
              </a:defRPr>
            </a:lvl5pPr>
            <a:lvl6pPr lvl="5" algn="ctr" rtl="0">
              <a:spcBef>
                <a:spcPts val="400"/>
              </a:spcBef>
              <a:spcAft>
                <a:spcPts val="0"/>
              </a:spcAft>
              <a:buClr>
                <a:srgbClr val="949494"/>
              </a:buClr>
              <a:buSzPts val="2000"/>
              <a:buNone/>
              <a:defRPr>
                <a:solidFill>
                  <a:srgbClr val="949494"/>
                </a:solidFill>
              </a:defRPr>
            </a:lvl6pPr>
            <a:lvl7pPr lvl="6" algn="ctr" rtl="0">
              <a:spcBef>
                <a:spcPts val="400"/>
              </a:spcBef>
              <a:spcAft>
                <a:spcPts val="0"/>
              </a:spcAft>
              <a:buClr>
                <a:srgbClr val="949494"/>
              </a:buClr>
              <a:buSzPts val="2000"/>
              <a:buNone/>
              <a:defRPr>
                <a:solidFill>
                  <a:srgbClr val="949494"/>
                </a:solidFill>
              </a:defRPr>
            </a:lvl7pPr>
            <a:lvl8pPr lvl="7" algn="ctr" rtl="0">
              <a:spcBef>
                <a:spcPts val="400"/>
              </a:spcBef>
              <a:spcAft>
                <a:spcPts val="0"/>
              </a:spcAft>
              <a:buClr>
                <a:srgbClr val="949494"/>
              </a:buClr>
              <a:buSzPts val="2000"/>
              <a:buNone/>
              <a:defRPr>
                <a:solidFill>
                  <a:srgbClr val="949494"/>
                </a:solidFill>
              </a:defRPr>
            </a:lvl8pPr>
            <a:lvl9pPr lvl="8" algn="ctr" rtl="0">
              <a:spcBef>
                <a:spcPts val="400"/>
              </a:spcBef>
              <a:spcAft>
                <a:spcPts val="0"/>
              </a:spcAft>
              <a:buClr>
                <a:srgbClr val="949494"/>
              </a:buClr>
              <a:buSzPts val="2000"/>
              <a:buNone/>
              <a:defRPr>
                <a:solidFill>
                  <a:srgbClr val="949494"/>
                </a:solidFill>
              </a:defRPr>
            </a:lvl9pPr>
          </a:lstStyle>
          <a:p>
            <a:endParaRPr/>
          </a:p>
        </p:txBody>
      </p:sp>
      <p:sp>
        <p:nvSpPr>
          <p:cNvPr id="65" name="Google Shape;65;p12"/>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lvl="0" indent="0" algn="ctr" rtl="0">
              <a:spcBef>
                <a:spcPts val="0"/>
              </a:spcBef>
              <a:buNone/>
              <a:defRPr sz="800">
                <a:solidFill>
                  <a:srgbClr val="A6A6A6"/>
                </a:solidFill>
                <a:latin typeface="Corbel"/>
                <a:ea typeface="Corbel"/>
                <a:cs typeface="Corbel"/>
                <a:sym typeface="Corbel"/>
              </a:defRPr>
            </a:lvl1pPr>
            <a:lvl2pPr marL="0" lvl="1" indent="0" algn="ctr" rtl="0">
              <a:spcBef>
                <a:spcPts val="0"/>
              </a:spcBef>
              <a:buNone/>
              <a:defRPr sz="800">
                <a:solidFill>
                  <a:srgbClr val="A6A6A6"/>
                </a:solidFill>
                <a:latin typeface="Corbel"/>
                <a:ea typeface="Corbel"/>
                <a:cs typeface="Corbel"/>
                <a:sym typeface="Corbel"/>
              </a:defRPr>
            </a:lvl2pPr>
            <a:lvl3pPr marL="0" lvl="2" indent="0" algn="ctr" rtl="0">
              <a:spcBef>
                <a:spcPts val="0"/>
              </a:spcBef>
              <a:buNone/>
              <a:defRPr sz="800">
                <a:solidFill>
                  <a:srgbClr val="A6A6A6"/>
                </a:solidFill>
                <a:latin typeface="Corbel"/>
                <a:ea typeface="Corbel"/>
                <a:cs typeface="Corbel"/>
                <a:sym typeface="Corbel"/>
              </a:defRPr>
            </a:lvl3pPr>
            <a:lvl4pPr marL="0" lvl="3" indent="0" algn="ctr" rtl="0">
              <a:spcBef>
                <a:spcPts val="0"/>
              </a:spcBef>
              <a:buNone/>
              <a:defRPr sz="800">
                <a:solidFill>
                  <a:srgbClr val="A6A6A6"/>
                </a:solidFill>
                <a:latin typeface="Corbel"/>
                <a:ea typeface="Corbel"/>
                <a:cs typeface="Corbel"/>
                <a:sym typeface="Corbel"/>
              </a:defRPr>
            </a:lvl4pPr>
            <a:lvl5pPr marL="0" lvl="4" indent="0" algn="ctr" rtl="0">
              <a:spcBef>
                <a:spcPts val="0"/>
              </a:spcBef>
              <a:buNone/>
              <a:defRPr sz="800">
                <a:solidFill>
                  <a:srgbClr val="A6A6A6"/>
                </a:solidFill>
                <a:latin typeface="Corbel"/>
                <a:ea typeface="Corbel"/>
                <a:cs typeface="Corbel"/>
                <a:sym typeface="Corbel"/>
              </a:defRPr>
            </a:lvl5pPr>
            <a:lvl6pPr marL="0" lvl="5" indent="0" algn="ctr" rtl="0">
              <a:spcBef>
                <a:spcPts val="0"/>
              </a:spcBef>
              <a:buNone/>
              <a:defRPr sz="800">
                <a:solidFill>
                  <a:srgbClr val="A6A6A6"/>
                </a:solidFill>
                <a:latin typeface="Corbel"/>
                <a:ea typeface="Corbel"/>
                <a:cs typeface="Corbel"/>
                <a:sym typeface="Corbel"/>
              </a:defRPr>
            </a:lvl6pPr>
            <a:lvl7pPr marL="0" lvl="6" indent="0" algn="ctr" rtl="0">
              <a:spcBef>
                <a:spcPts val="0"/>
              </a:spcBef>
              <a:buNone/>
              <a:defRPr sz="800">
                <a:solidFill>
                  <a:srgbClr val="A6A6A6"/>
                </a:solidFill>
                <a:latin typeface="Corbel"/>
                <a:ea typeface="Corbel"/>
                <a:cs typeface="Corbel"/>
                <a:sym typeface="Corbel"/>
              </a:defRPr>
            </a:lvl7pPr>
            <a:lvl8pPr marL="0" lvl="7" indent="0" algn="ctr" rtl="0">
              <a:spcBef>
                <a:spcPts val="0"/>
              </a:spcBef>
              <a:buNone/>
              <a:defRPr sz="800">
                <a:solidFill>
                  <a:srgbClr val="A6A6A6"/>
                </a:solidFill>
                <a:latin typeface="Corbel"/>
                <a:ea typeface="Corbel"/>
                <a:cs typeface="Corbel"/>
                <a:sym typeface="Corbel"/>
              </a:defRPr>
            </a:lvl8pPr>
            <a:lvl9pPr marL="0" lvl="8" indent="0" algn="ctr" rtl="0">
              <a:spcBef>
                <a:spcPts val="0"/>
              </a:spcBef>
              <a:buNone/>
              <a:defRPr sz="800">
                <a:solidFill>
                  <a:srgbClr val="A6A6A6"/>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cxnSp>
        <p:nvCxnSpPr>
          <p:cNvPr id="66" name="Google Shape;66;p12"/>
          <p:cNvCxnSpPr/>
          <p:nvPr/>
        </p:nvCxnSpPr>
        <p:spPr>
          <a:xfrm>
            <a:off x="0" y="1355581"/>
            <a:ext cx="9144000" cy="0"/>
          </a:xfrm>
          <a:prstGeom prst="straightConnector1">
            <a:avLst/>
          </a:prstGeom>
          <a:noFill/>
          <a:ln w="12700" cap="flat" cmpd="sng">
            <a:solidFill>
              <a:schemeClr val="accent2"/>
            </a:solidFill>
            <a:prstDash val="solid"/>
            <a:round/>
            <a:headEnd type="none" w="sm" len="sm"/>
            <a:tailEnd type="none" w="sm" len="sm"/>
          </a:ln>
        </p:spPr>
      </p:cxnSp>
      <p:cxnSp>
        <p:nvCxnSpPr>
          <p:cNvPr id="67" name="Google Shape;67;p12"/>
          <p:cNvCxnSpPr/>
          <p:nvPr/>
        </p:nvCxnSpPr>
        <p:spPr>
          <a:xfrm>
            <a:off x="0" y="3831225"/>
            <a:ext cx="9144000" cy="0"/>
          </a:xfrm>
          <a:prstGeom prst="straightConnector1">
            <a:avLst/>
          </a:prstGeom>
          <a:noFill/>
          <a:ln w="12700" cap="flat" cmpd="sng">
            <a:solidFill>
              <a:schemeClr val="accent2"/>
            </a:solidFill>
            <a:prstDash val="solid"/>
            <a:round/>
            <a:headEnd type="none" w="sm" len="sm"/>
            <a:tailEnd type="none" w="sm" len="sm"/>
          </a:ln>
        </p:spPr>
      </p:cxnSp>
    </p:spTree>
    <p:extLst>
      <p:ext uri="{BB962C8B-B14F-4D97-AF65-F5344CB8AC3E}">
        <p14:creationId xmlns:p14="http://schemas.microsoft.com/office/powerpoint/2010/main" val="96172036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68"/>
        <p:cNvGrpSpPr/>
        <p:nvPr/>
      </p:nvGrpSpPr>
      <p:grpSpPr>
        <a:xfrm>
          <a:off x="0" y="0"/>
          <a:ext cx="0" cy="0"/>
          <a:chOff x="0" y="0"/>
          <a:chExt cx="0" cy="0"/>
        </a:xfrm>
      </p:grpSpPr>
      <p:sp>
        <p:nvSpPr>
          <p:cNvPr id="69" name="Google Shape;69;p13"/>
          <p:cNvSpPr txBox="1">
            <a:spLocks noGrp="1"/>
          </p:cNvSpPr>
          <p:nvPr>
            <p:ph type="title"/>
          </p:nvPr>
        </p:nvSpPr>
        <p:spPr>
          <a:xfrm>
            <a:off x="447694" y="72933"/>
            <a:ext cx="8531100" cy="532500"/>
          </a:xfrm>
          <a:prstGeom prst="rect">
            <a:avLst/>
          </a:prstGeom>
          <a:noFill/>
          <a:ln>
            <a:noFill/>
          </a:ln>
        </p:spPr>
        <p:txBody>
          <a:bodyPr spcFirstLastPara="1" wrap="square" lIns="91425" tIns="45700" rIns="91425" bIns="45700" anchor="t" anchorCtr="0">
            <a:noAutofit/>
          </a:bodyPr>
          <a:lstStyle>
            <a:lvl1pPr lvl="0" algn="l" rtl="0">
              <a:lnSpc>
                <a:spcPct val="113333"/>
              </a:lnSpc>
              <a:spcBef>
                <a:spcPts val="0"/>
              </a:spcBef>
              <a:spcAft>
                <a:spcPts val="0"/>
              </a:spcAft>
              <a:buClr>
                <a:schemeClr val="dk2"/>
              </a:buClr>
              <a:buSzPts val="3000"/>
              <a:buFont typeface="Corbel"/>
              <a:buNone/>
              <a:defRPr>
                <a:solidFill>
                  <a:schemeClr val="dk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0" name="Google Shape;70;p13"/>
          <p:cNvSpPr txBox="1">
            <a:spLocks noGrp="1"/>
          </p:cNvSpPr>
          <p:nvPr>
            <p:ph type="body" idx="1"/>
          </p:nvPr>
        </p:nvSpPr>
        <p:spPr>
          <a:xfrm>
            <a:off x="457200" y="1097280"/>
            <a:ext cx="8521800" cy="3411300"/>
          </a:xfrm>
          <a:prstGeom prst="rect">
            <a:avLst/>
          </a:prstGeom>
          <a:noFill/>
          <a:ln>
            <a:noFill/>
          </a:ln>
        </p:spPr>
        <p:txBody>
          <a:bodyPr spcFirstLastPara="1" wrap="square" lIns="91425" tIns="45700" rIns="91425" bIns="45700" anchor="t" anchorCtr="0">
            <a:noAutofit/>
          </a:bodyPr>
          <a:lstStyle>
            <a:lvl1pPr marL="457200" lvl="0" indent="-358140" algn="l" rtl="0">
              <a:lnSpc>
                <a:spcPct val="125000"/>
              </a:lnSpc>
              <a:spcBef>
                <a:spcPts val="800"/>
              </a:spcBef>
              <a:spcAft>
                <a:spcPts val="0"/>
              </a:spcAft>
              <a:buSzPts val="2040"/>
              <a:buChar char="•"/>
              <a:defRPr/>
            </a:lvl1pPr>
            <a:lvl2pPr marL="914400" lvl="1" indent="-312419" algn="l" rtl="0">
              <a:lnSpc>
                <a:spcPct val="118181"/>
              </a:lnSpc>
              <a:spcBef>
                <a:spcPts val="800"/>
              </a:spcBef>
              <a:spcAft>
                <a:spcPts val="0"/>
              </a:spcAft>
              <a:buSzPts val="1320"/>
              <a:buChar char="▪"/>
              <a:defRPr/>
            </a:lvl2pPr>
            <a:lvl3pPr marL="1371600" lvl="2" indent="-336550" algn="l" rtl="0">
              <a:lnSpc>
                <a:spcPct val="120000"/>
              </a:lnSpc>
              <a:spcBef>
                <a:spcPts val="800"/>
              </a:spcBef>
              <a:spcAft>
                <a:spcPts val="0"/>
              </a:spcAft>
              <a:buClr>
                <a:schemeClr val="lt2"/>
              </a:buClr>
              <a:buSzPts val="1700"/>
              <a:buChar char="•"/>
              <a:defRPr/>
            </a:lvl3pPr>
            <a:lvl4pPr marL="1828800" lvl="3" indent="-297180" algn="l" rtl="0">
              <a:lnSpc>
                <a:spcPct val="122222"/>
              </a:lnSpc>
              <a:spcBef>
                <a:spcPts val="800"/>
              </a:spcBef>
              <a:spcAft>
                <a:spcPts val="0"/>
              </a:spcAft>
              <a:buClr>
                <a:schemeClr val="accent5"/>
              </a:buClr>
              <a:buSzPts val="1080"/>
              <a:buChar char="▪"/>
              <a:defRPr/>
            </a:lvl4pPr>
            <a:lvl5pPr marL="2286000" lvl="4" indent="-325754" algn="l" rtl="0">
              <a:spcBef>
                <a:spcPts val="800"/>
              </a:spcBef>
              <a:spcAft>
                <a:spcPts val="0"/>
              </a:spcAft>
              <a:buClr>
                <a:schemeClr val="lt2"/>
              </a:buClr>
              <a:buSzPts val="153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71" name="Google Shape;71;p13"/>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lvl="0" indent="0" algn="ctr" rtl="0">
              <a:spcBef>
                <a:spcPts val="0"/>
              </a:spcBef>
              <a:buNone/>
              <a:defRPr sz="800">
                <a:solidFill>
                  <a:srgbClr val="A5A5A5"/>
                </a:solidFill>
                <a:latin typeface="Corbel"/>
                <a:ea typeface="Corbel"/>
                <a:cs typeface="Corbel"/>
                <a:sym typeface="Corbel"/>
              </a:defRPr>
            </a:lvl1pPr>
            <a:lvl2pPr marL="0" lvl="1" indent="0" algn="ctr" rtl="0">
              <a:spcBef>
                <a:spcPts val="0"/>
              </a:spcBef>
              <a:buNone/>
              <a:defRPr sz="800">
                <a:solidFill>
                  <a:srgbClr val="A5A5A5"/>
                </a:solidFill>
                <a:latin typeface="Corbel"/>
                <a:ea typeface="Corbel"/>
                <a:cs typeface="Corbel"/>
                <a:sym typeface="Corbel"/>
              </a:defRPr>
            </a:lvl2pPr>
            <a:lvl3pPr marL="0" lvl="2" indent="0" algn="ctr" rtl="0">
              <a:spcBef>
                <a:spcPts val="0"/>
              </a:spcBef>
              <a:buNone/>
              <a:defRPr sz="800">
                <a:solidFill>
                  <a:srgbClr val="A5A5A5"/>
                </a:solidFill>
                <a:latin typeface="Corbel"/>
                <a:ea typeface="Corbel"/>
                <a:cs typeface="Corbel"/>
                <a:sym typeface="Corbel"/>
              </a:defRPr>
            </a:lvl3pPr>
            <a:lvl4pPr marL="0" lvl="3" indent="0" algn="ctr" rtl="0">
              <a:spcBef>
                <a:spcPts val="0"/>
              </a:spcBef>
              <a:buNone/>
              <a:defRPr sz="800">
                <a:solidFill>
                  <a:srgbClr val="A5A5A5"/>
                </a:solidFill>
                <a:latin typeface="Corbel"/>
                <a:ea typeface="Corbel"/>
                <a:cs typeface="Corbel"/>
                <a:sym typeface="Corbel"/>
              </a:defRPr>
            </a:lvl4pPr>
            <a:lvl5pPr marL="0" lvl="4" indent="0" algn="ctr" rtl="0">
              <a:spcBef>
                <a:spcPts val="0"/>
              </a:spcBef>
              <a:buNone/>
              <a:defRPr sz="800">
                <a:solidFill>
                  <a:srgbClr val="A5A5A5"/>
                </a:solidFill>
                <a:latin typeface="Corbel"/>
                <a:ea typeface="Corbel"/>
                <a:cs typeface="Corbel"/>
                <a:sym typeface="Corbel"/>
              </a:defRPr>
            </a:lvl5pPr>
            <a:lvl6pPr marL="0" lvl="5" indent="0" algn="ctr" rtl="0">
              <a:spcBef>
                <a:spcPts val="0"/>
              </a:spcBef>
              <a:buNone/>
              <a:defRPr sz="800">
                <a:solidFill>
                  <a:srgbClr val="A5A5A5"/>
                </a:solidFill>
                <a:latin typeface="Corbel"/>
                <a:ea typeface="Corbel"/>
                <a:cs typeface="Corbel"/>
                <a:sym typeface="Corbel"/>
              </a:defRPr>
            </a:lvl6pPr>
            <a:lvl7pPr marL="0" lvl="6" indent="0" algn="ctr" rtl="0">
              <a:spcBef>
                <a:spcPts val="0"/>
              </a:spcBef>
              <a:buNone/>
              <a:defRPr sz="800">
                <a:solidFill>
                  <a:srgbClr val="A5A5A5"/>
                </a:solidFill>
                <a:latin typeface="Corbel"/>
                <a:ea typeface="Corbel"/>
                <a:cs typeface="Corbel"/>
                <a:sym typeface="Corbel"/>
              </a:defRPr>
            </a:lvl7pPr>
            <a:lvl8pPr marL="0" lvl="7" indent="0" algn="ctr" rtl="0">
              <a:spcBef>
                <a:spcPts val="0"/>
              </a:spcBef>
              <a:buNone/>
              <a:defRPr sz="800">
                <a:solidFill>
                  <a:srgbClr val="A5A5A5"/>
                </a:solidFill>
                <a:latin typeface="Corbel"/>
                <a:ea typeface="Corbel"/>
                <a:cs typeface="Corbel"/>
                <a:sym typeface="Corbel"/>
              </a:defRPr>
            </a:lvl8pPr>
            <a:lvl9pPr marL="0" lvl="8" indent="0" algn="ctr" rtl="0">
              <a:spcBef>
                <a:spcPts val="0"/>
              </a:spcBef>
              <a:buNone/>
              <a:defRPr sz="800">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2800581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itle, Subtitle and Content">
  <p:cSld name="Title, Subtitle and Content">
    <p:spTree>
      <p:nvGrpSpPr>
        <p:cNvPr id="1" name="Shape 72"/>
        <p:cNvGrpSpPr/>
        <p:nvPr/>
      </p:nvGrpSpPr>
      <p:grpSpPr>
        <a:xfrm>
          <a:off x="0" y="0"/>
          <a:ext cx="0" cy="0"/>
          <a:chOff x="0" y="0"/>
          <a:chExt cx="0" cy="0"/>
        </a:xfrm>
      </p:grpSpPr>
      <p:sp>
        <p:nvSpPr>
          <p:cNvPr id="73" name="Google Shape;73;p14"/>
          <p:cNvSpPr txBox="1">
            <a:spLocks noGrp="1"/>
          </p:cNvSpPr>
          <p:nvPr>
            <p:ph type="title"/>
          </p:nvPr>
        </p:nvSpPr>
        <p:spPr>
          <a:xfrm>
            <a:off x="447675" y="72933"/>
            <a:ext cx="7340700" cy="532500"/>
          </a:xfrm>
          <a:prstGeom prst="rect">
            <a:avLst/>
          </a:prstGeom>
          <a:noFill/>
          <a:ln>
            <a:noFill/>
          </a:ln>
        </p:spPr>
        <p:txBody>
          <a:bodyPr spcFirstLastPara="1" wrap="square" lIns="91425" tIns="45700" rIns="91425" bIns="45700" anchor="t" anchorCtr="0">
            <a:noAutofit/>
          </a:bodyPr>
          <a:lstStyle>
            <a:lvl1pPr lvl="0" algn="l" rtl="0">
              <a:lnSpc>
                <a:spcPct val="113333"/>
              </a:lnSpc>
              <a:spcBef>
                <a:spcPts val="0"/>
              </a:spcBef>
              <a:spcAft>
                <a:spcPts val="0"/>
              </a:spcAft>
              <a:buClr>
                <a:schemeClr val="dk2"/>
              </a:buClr>
              <a:buSzPts val="3000"/>
              <a:buFont typeface="Corbel"/>
              <a:buNone/>
              <a:defRPr>
                <a:solidFill>
                  <a:schemeClr val="dk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4" name="Google Shape;74;p14"/>
          <p:cNvSpPr txBox="1">
            <a:spLocks noGrp="1"/>
          </p:cNvSpPr>
          <p:nvPr>
            <p:ph type="body" idx="1"/>
          </p:nvPr>
        </p:nvSpPr>
        <p:spPr>
          <a:xfrm>
            <a:off x="457200" y="1097280"/>
            <a:ext cx="8521800" cy="3411300"/>
          </a:xfrm>
          <a:prstGeom prst="rect">
            <a:avLst/>
          </a:prstGeom>
          <a:noFill/>
          <a:ln>
            <a:noFill/>
          </a:ln>
        </p:spPr>
        <p:txBody>
          <a:bodyPr spcFirstLastPara="1" wrap="square" lIns="91425" tIns="45700" rIns="91425" bIns="45700" anchor="t" anchorCtr="0">
            <a:noAutofit/>
          </a:bodyPr>
          <a:lstStyle>
            <a:lvl1pPr marL="457200" lvl="0" indent="-325755" algn="l" rtl="0">
              <a:lnSpc>
                <a:spcPct val="166666"/>
              </a:lnSpc>
              <a:spcBef>
                <a:spcPts val="800"/>
              </a:spcBef>
              <a:spcAft>
                <a:spcPts val="0"/>
              </a:spcAft>
              <a:buSzPts val="1530"/>
              <a:buChar char="•"/>
              <a:defRPr/>
            </a:lvl1pPr>
            <a:lvl2pPr marL="914400" lvl="1" indent="-297180" algn="l" rtl="0">
              <a:lnSpc>
                <a:spcPct val="144444"/>
              </a:lnSpc>
              <a:spcBef>
                <a:spcPts val="800"/>
              </a:spcBef>
              <a:spcAft>
                <a:spcPts val="0"/>
              </a:spcAft>
              <a:buSzPts val="1080"/>
              <a:buChar char="▪"/>
              <a:defRPr/>
            </a:lvl2pPr>
            <a:lvl3pPr marL="1371600" lvl="2" indent="-336550" algn="l" rtl="0">
              <a:lnSpc>
                <a:spcPct val="120000"/>
              </a:lnSpc>
              <a:spcBef>
                <a:spcPts val="800"/>
              </a:spcBef>
              <a:spcAft>
                <a:spcPts val="0"/>
              </a:spcAft>
              <a:buClr>
                <a:schemeClr val="lt2"/>
              </a:buClr>
              <a:buSzPts val="1700"/>
              <a:buChar char="•"/>
              <a:defRPr/>
            </a:lvl3pPr>
            <a:lvl4pPr marL="1828800" lvl="3" indent="-297180" algn="l" rtl="0">
              <a:lnSpc>
                <a:spcPct val="122222"/>
              </a:lnSpc>
              <a:spcBef>
                <a:spcPts val="800"/>
              </a:spcBef>
              <a:spcAft>
                <a:spcPts val="0"/>
              </a:spcAft>
              <a:buClr>
                <a:schemeClr val="accent5"/>
              </a:buClr>
              <a:buSzPts val="1080"/>
              <a:buChar char="▪"/>
              <a:defRPr/>
            </a:lvl4pPr>
            <a:lvl5pPr marL="2286000" lvl="4" indent="-325754" algn="l" rtl="0">
              <a:spcBef>
                <a:spcPts val="800"/>
              </a:spcBef>
              <a:spcAft>
                <a:spcPts val="0"/>
              </a:spcAft>
              <a:buClr>
                <a:schemeClr val="lt2"/>
              </a:buClr>
              <a:buSzPts val="153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75" name="Google Shape;75;p14"/>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lvl="0" indent="0" algn="ctr" rtl="0">
              <a:spcBef>
                <a:spcPts val="0"/>
              </a:spcBef>
              <a:buNone/>
              <a:defRPr sz="800">
                <a:solidFill>
                  <a:srgbClr val="A5A5A5"/>
                </a:solidFill>
                <a:latin typeface="Corbel"/>
                <a:ea typeface="Corbel"/>
                <a:cs typeface="Corbel"/>
                <a:sym typeface="Corbel"/>
              </a:defRPr>
            </a:lvl1pPr>
            <a:lvl2pPr marL="0" lvl="1" indent="0" algn="ctr" rtl="0">
              <a:spcBef>
                <a:spcPts val="0"/>
              </a:spcBef>
              <a:buNone/>
              <a:defRPr sz="800">
                <a:solidFill>
                  <a:srgbClr val="A5A5A5"/>
                </a:solidFill>
                <a:latin typeface="Corbel"/>
                <a:ea typeface="Corbel"/>
                <a:cs typeface="Corbel"/>
                <a:sym typeface="Corbel"/>
              </a:defRPr>
            </a:lvl2pPr>
            <a:lvl3pPr marL="0" lvl="2" indent="0" algn="ctr" rtl="0">
              <a:spcBef>
                <a:spcPts val="0"/>
              </a:spcBef>
              <a:buNone/>
              <a:defRPr sz="800">
                <a:solidFill>
                  <a:srgbClr val="A5A5A5"/>
                </a:solidFill>
                <a:latin typeface="Corbel"/>
                <a:ea typeface="Corbel"/>
                <a:cs typeface="Corbel"/>
                <a:sym typeface="Corbel"/>
              </a:defRPr>
            </a:lvl3pPr>
            <a:lvl4pPr marL="0" lvl="3" indent="0" algn="ctr" rtl="0">
              <a:spcBef>
                <a:spcPts val="0"/>
              </a:spcBef>
              <a:buNone/>
              <a:defRPr sz="800">
                <a:solidFill>
                  <a:srgbClr val="A5A5A5"/>
                </a:solidFill>
                <a:latin typeface="Corbel"/>
                <a:ea typeface="Corbel"/>
                <a:cs typeface="Corbel"/>
                <a:sym typeface="Corbel"/>
              </a:defRPr>
            </a:lvl4pPr>
            <a:lvl5pPr marL="0" lvl="4" indent="0" algn="ctr" rtl="0">
              <a:spcBef>
                <a:spcPts val="0"/>
              </a:spcBef>
              <a:buNone/>
              <a:defRPr sz="800">
                <a:solidFill>
                  <a:srgbClr val="A5A5A5"/>
                </a:solidFill>
                <a:latin typeface="Corbel"/>
                <a:ea typeface="Corbel"/>
                <a:cs typeface="Corbel"/>
                <a:sym typeface="Corbel"/>
              </a:defRPr>
            </a:lvl5pPr>
            <a:lvl6pPr marL="0" lvl="5" indent="0" algn="ctr" rtl="0">
              <a:spcBef>
                <a:spcPts val="0"/>
              </a:spcBef>
              <a:buNone/>
              <a:defRPr sz="800">
                <a:solidFill>
                  <a:srgbClr val="A5A5A5"/>
                </a:solidFill>
                <a:latin typeface="Corbel"/>
                <a:ea typeface="Corbel"/>
                <a:cs typeface="Corbel"/>
                <a:sym typeface="Corbel"/>
              </a:defRPr>
            </a:lvl6pPr>
            <a:lvl7pPr marL="0" lvl="6" indent="0" algn="ctr" rtl="0">
              <a:spcBef>
                <a:spcPts val="0"/>
              </a:spcBef>
              <a:buNone/>
              <a:defRPr sz="800">
                <a:solidFill>
                  <a:srgbClr val="A5A5A5"/>
                </a:solidFill>
                <a:latin typeface="Corbel"/>
                <a:ea typeface="Corbel"/>
                <a:cs typeface="Corbel"/>
                <a:sym typeface="Corbel"/>
              </a:defRPr>
            </a:lvl7pPr>
            <a:lvl8pPr marL="0" lvl="7" indent="0" algn="ctr" rtl="0">
              <a:spcBef>
                <a:spcPts val="0"/>
              </a:spcBef>
              <a:buNone/>
              <a:defRPr sz="800">
                <a:solidFill>
                  <a:srgbClr val="A5A5A5"/>
                </a:solidFill>
                <a:latin typeface="Corbel"/>
                <a:ea typeface="Corbel"/>
                <a:cs typeface="Corbel"/>
                <a:sym typeface="Corbel"/>
              </a:defRPr>
            </a:lvl8pPr>
            <a:lvl9pPr marL="0" lvl="8" indent="0" algn="ctr" rtl="0">
              <a:spcBef>
                <a:spcPts val="0"/>
              </a:spcBef>
              <a:buNone/>
              <a:defRPr sz="800">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
        <p:nvSpPr>
          <p:cNvPr id="76" name="Google Shape;76;p14"/>
          <p:cNvSpPr txBox="1">
            <a:spLocks noGrp="1"/>
          </p:cNvSpPr>
          <p:nvPr>
            <p:ph type="body" idx="2"/>
          </p:nvPr>
        </p:nvSpPr>
        <p:spPr>
          <a:xfrm>
            <a:off x="452041" y="537368"/>
            <a:ext cx="7340700" cy="427500"/>
          </a:xfrm>
          <a:prstGeom prst="rect">
            <a:avLst/>
          </a:prstGeom>
          <a:noFill/>
          <a:ln>
            <a:noFill/>
          </a:ln>
        </p:spPr>
        <p:txBody>
          <a:bodyPr spcFirstLastPara="1" wrap="square" lIns="91425" tIns="45700" rIns="91425" bIns="45700" anchor="t" anchorCtr="0">
            <a:noAutofit/>
          </a:bodyPr>
          <a:lstStyle>
            <a:lvl1pPr marL="457200" lvl="0" indent="-228600" algn="l" rtl="0">
              <a:lnSpc>
                <a:spcPct val="136363"/>
              </a:lnSpc>
              <a:spcBef>
                <a:spcPts val="800"/>
              </a:spcBef>
              <a:spcAft>
                <a:spcPts val="0"/>
              </a:spcAft>
              <a:buSzPts val="1870"/>
              <a:buFont typeface="Corbel"/>
              <a:buNone/>
              <a:defRPr sz="2200">
                <a:solidFill>
                  <a:schemeClr val="dk2"/>
                </a:solidFill>
              </a:defRPr>
            </a:lvl1pPr>
            <a:lvl2pPr marL="914400" lvl="1" indent="-297180" algn="l" rtl="0">
              <a:lnSpc>
                <a:spcPct val="144444"/>
              </a:lnSpc>
              <a:spcBef>
                <a:spcPts val="800"/>
              </a:spcBef>
              <a:spcAft>
                <a:spcPts val="0"/>
              </a:spcAft>
              <a:buSzPts val="1080"/>
              <a:buChar char="▪"/>
              <a:defRPr/>
            </a:lvl2pPr>
            <a:lvl3pPr marL="1371600" lvl="2" indent="-325755" algn="l" rtl="0">
              <a:lnSpc>
                <a:spcPct val="133333"/>
              </a:lnSpc>
              <a:spcBef>
                <a:spcPts val="800"/>
              </a:spcBef>
              <a:spcAft>
                <a:spcPts val="0"/>
              </a:spcAft>
              <a:buSzPts val="1530"/>
              <a:buChar char="•"/>
              <a:defRPr/>
            </a:lvl3pPr>
            <a:lvl4pPr marL="1828800" lvl="3" indent="-297180" algn="l" rtl="0">
              <a:lnSpc>
                <a:spcPct val="122222"/>
              </a:lnSpc>
              <a:spcBef>
                <a:spcPts val="800"/>
              </a:spcBef>
              <a:spcAft>
                <a:spcPts val="0"/>
              </a:spcAft>
              <a:buSzPts val="1080"/>
              <a:buChar char="▪"/>
              <a:defRPr/>
            </a:lvl4pPr>
            <a:lvl5pPr marL="2286000" lvl="4" indent="-325754" algn="l" rtl="0">
              <a:spcBef>
                <a:spcPts val="800"/>
              </a:spcBef>
              <a:spcAft>
                <a:spcPts val="0"/>
              </a:spcAft>
              <a:buSzPts val="153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28325584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77"/>
        <p:cNvGrpSpPr/>
        <p:nvPr/>
      </p:nvGrpSpPr>
      <p:grpSpPr>
        <a:xfrm>
          <a:off x="0" y="0"/>
          <a:ext cx="0" cy="0"/>
          <a:chOff x="0" y="0"/>
          <a:chExt cx="0" cy="0"/>
        </a:xfrm>
      </p:grpSpPr>
      <p:sp>
        <p:nvSpPr>
          <p:cNvPr id="78" name="Google Shape;78;p15"/>
          <p:cNvSpPr txBox="1">
            <a:spLocks noGrp="1"/>
          </p:cNvSpPr>
          <p:nvPr>
            <p:ph type="title"/>
          </p:nvPr>
        </p:nvSpPr>
        <p:spPr>
          <a:xfrm>
            <a:off x="447675" y="72933"/>
            <a:ext cx="8521800" cy="532500"/>
          </a:xfrm>
          <a:prstGeom prst="rect">
            <a:avLst/>
          </a:prstGeom>
          <a:noFill/>
          <a:ln>
            <a:noFill/>
          </a:ln>
        </p:spPr>
        <p:txBody>
          <a:bodyPr spcFirstLastPara="1" wrap="square" lIns="91425" tIns="45700" rIns="91425" bIns="45700" anchor="t" anchorCtr="0">
            <a:noAutofit/>
          </a:bodyPr>
          <a:lstStyle>
            <a:lvl1pPr lvl="0" algn="l" rtl="0">
              <a:lnSpc>
                <a:spcPct val="188888"/>
              </a:lnSpc>
              <a:spcBef>
                <a:spcPts val="0"/>
              </a:spcBef>
              <a:spcAft>
                <a:spcPts val="0"/>
              </a:spcAft>
              <a:buClr>
                <a:srgbClr val="004B7D"/>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9" name="Google Shape;79;p15"/>
          <p:cNvSpPr txBox="1">
            <a:spLocks noGrp="1"/>
          </p:cNvSpPr>
          <p:nvPr>
            <p:ph type="sldNum" idx="12"/>
          </p:nvPr>
        </p:nvSpPr>
        <p:spPr>
          <a:xfrm>
            <a:off x="3505200" y="4848894"/>
            <a:ext cx="2133600" cy="273900"/>
          </a:xfrm>
          <a:prstGeom prst="rect">
            <a:avLst/>
          </a:prstGeom>
          <a:noFill/>
          <a:ln>
            <a:noFill/>
          </a:ln>
        </p:spPr>
        <p:txBody>
          <a:bodyPr spcFirstLastPara="1" wrap="square" lIns="91425" tIns="45700" rIns="91425" bIns="45700" anchor="ctr" anchorCtr="0">
            <a:noAutofit/>
          </a:bodyPr>
          <a:lstStyle>
            <a:lvl1pPr marL="0" lvl="0" indent="0" algn="ctr" rtl="0">
              <a:spcBef>
                <a:spcPts val="0"/>
              </a:spcBef>
              <a:buNone/>
              <a:defRPr>
                <a:solidFill>
                  <a:srgbClr val="A5A5A5"/>
                </a:solidFill>
              </a:defRPr>
            </a:lvl1pPr>
            <a:lvl2pPr marL="0" lvl="1" indent="0" algn="ctr" rtl="0">
              <a:spcBef>
                <a:spcPts val="0"/>
              </a:spcBef>
              <a:buNone/>
              <a:defRPr>
                <a:solidFill>
                  <a:srgbClr val="A5A5A5"/>
                </a:solidFill>
              </a:defRPr>
            </a:lvl2pPr>
            <a:lvl3pPr marL="0" lvl="2" indent="0" algn="ctr" rtl="0">
              <a:spcBef>
                <a:spcPts val="0"/>
              </a:spcBef>
              <a:buNone/>
              <a:defRPr>
                <a:solidFill>
                  <a:srgbClr val="A5A5A5"/>
                </a:solidFill>
              </a:defRPr>
            </a:lvl3pPr>
            <a:lvl4pPr marL="0" lvl="3" indent="0" algn="ctr" rtl="0">
              <a:spcBef>
                <a:spcPts val="0"/>
              </a:spcBef>
              <a:buNone/>
              <a:defRPr>
                <a:solidFill>
                  <a:srgbClr val="A5A5A5"/>
                </a:solidFill>
              </a:defRPr>
            </a:lvl4pPr>
            <a:lvl5pPr marL="0" lvl="4" indent="0" algn="ctr" rtl="0">
              <a:spcBef>
                <a:spcPts val="0"/>
              </a:spcBef>
              <a:buNone/>
              <a:defRPr>
                <a:solidFill>
                  <a:srgbClr val="A5A5A5"/>
                </a:solidFill>
              </a:defRPr>
            </a:lvl5pPr>
            <a:lvl6pPr marL="0" lvl="5" indent="0" algn="ctr" rtl="0">
              <a:spcBef>
                <a:spcPts val="0"/>
              </a:spcBef>
              <a:buNone/>
              <a:defRPr>
                <a:solidFill>
                  <a:srgbClr val="A5A5A5"/>
                </a:solidFill>
              </a:defRPr>
            </a:lvl6pPr>
            <a:lvl7pPr marL="0" lvl="6" indent="0" algn="ctr" rtl="0">
              <a:spcBef>
                <a:spcPts val="0"/>
              </a:spcBef>
              <a:buNone/>
              <a:defRPr>
                <a:solidFill>
                  <a:srgbClr val="A5A5A5"/>
                </a:solidFill>
              </a:defRPr>
            </a:lvl7pPr>
            <a:lvl8pPr marL="0" lvl="7" indent="0" algn="ctr" rtl="0">
              <a:spcBef>
                <a:spcPts val="0"/>
              </a:spcBef>
              <a:buNone/>
              <a:defRPr>
                <a:solidFill>
                  <a:srgbClr val="A5A5A5"/>
                </a:solidFill>
              </a:defRPr>
            </a:lvl8pPr>
            <a:lvl9pPr marL="0" lvl="8" indent="0" algn="ctr" rtl="0">
              <a:spcBef>
                <a:spcPts val="0"/>
              </a:spcBef>
              <a:buNone/>
              <a:defRPr>
                <a:solidFill>
                  <a:srgbClr val="A5A5A5"/>
                </a:solidFil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6010019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itle and Subtitle">
  <p:cSld name="Title and Subtitle">
    <p:spTree>
      <p:nvGrpSpPr>
        <p:cNvPr id="1" name="Shape 80"/>
        <p:cNvGrpSpPr/>
        <p:nvPr/>
      </p:nvGrpSpPr>
      <p:grpSpPr>
        <a:xfrm>
          <a:off x="0" y="0"/>
          <a:ext cx="0" cy="0"/>
          <a:chOff x="0" y="0"/>
          <a:chExt cx="0" cy="0"/>
        </a:xfrm>
      </p:grpSpPr>
      <p:sp>
        <p:nvSpPr>
          <p:cNvPr id="81" name="Google Shape;81;p16"/>
          <p:cNvSpPr txBox="1">
            <a:spLocks noGrp="1"/>
          </p:cNvSpPr>
          <p:nvPr>
            <p:ph type="title"/>
          </p:nvPr>
        </p:nvSpPr>
        <p:spPr>
          <a:xfrm>
            <a:off x="447675" y="72933"/>
            <a:ext cx="8476200" cy="532500"/>
          </a:xfrm>
          <a:prstGeom prst="rect">
            <a:avLst/>
          </a:prstGeom>
          <a:noFill/>
          <a:ln>
            <a:noFill/>
          </a:ln>
        </p:spPr>
        <p:txBody>
          <a:bodyPr spcFirstLastPara="1" wrap="square" lIns="91425" tIns="45700" rIns="91425" bIns="45700" anchor="t" anchorCtr="0">
            <a:noAutofit/>
          </a:bodyPr>
          <a:lstStyle>
            <a:lvl1pPr lvl="0" algn="l" rtl="0">
              <a:lnSpc>
                <a:spcPct val="113333"/>
              </a:lnSpc>
              <a:spcBef>
                <a:spcPts val="0"/>
              </a:spcBef>
              <a:spcAft>
                <a:spcPts val="0"/>
              </a:spcAft>
              <a:buClr>
                <a:schemeClr val="dk2"/>
              </a:buClr>
              <a:buSzPts val="3000"/>
              <a:buFont typeface="Corbel"/>
              <a:buNone/>
              <a:defRPr>
                <a:solidFill>
                  <a:schemeClr val="dk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2" name="Google Shape;82;p16"/>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lvl="0" indent="0" algn="ctr" rtl="0">
              <a:spcBef>
                <a:spcPts val="0"/>
              </a:spcBef>
              <a:buNone/>
              <a:defRPr sz="800">
                <a:solidFill>
                  <a:srgbClr val="A5A5A5"/>
                </a:solidFill>
                <a:latin typeface="Corbel"/>
                <a:ea typeface="Corbel"/>
                <a:cs typeface="Corbel"/>
                <a:sym typeface="Corbel"/>
              </a:defRPr>
            </a:lvl1pPr>
            <a:lvl2pPr marL="0" lvl="1" indent="0" algn="ctr" rtl="0">
              <a:spcBef>
                <a:spcPts val="0"/>
              </a:spcBef>
              <a:buNone/>
              <a:defRPr sz="800">
                <a:solidFill>
                  <a:srgbClr val="A5A5A5"/>
                </a:solidFill>
                <a:latin typeface="Corbel"/>
                <a:ea typeface="Corbel"/>
                <a:cs typeface="Corbel"/>
                <a:sym typeface="Corbel"/>
              </a:defRPr>
            </a:lvl2pPr>
            <a:lvl3pPr marL="0" lvl="2" indent="0" algn="ctr" rtl="0">
              <a:spcBef>
                <a:spcPts val="0"/>
              </a:spcBef>
              <a:buNone/>
              <a:defRPr sz="800">
                <a:solidFill>
                  <a:srgbClr val="A5A5A5"/>
                </a:solidFill>
                <a:latin typeface="Corbel"/>
                <a:ea typeface="Corbel"/>
                <a:cs typeface="Corbel"/>
                <a:sym typeface="Corbel"/>
              </a:defRPr>
            </a:lvl3pPr>
            <a:lvl4pPr marL="0" lvl="3" indent="0" algn="ctr" rtl="0">
              <a:spcBef>
                <a:spcPts val="0"/>
              </a:spcBef>
              <a:buNone/>
              <a:defRPr sz="800">
                <a:solidFill>
                  <a:srgbClr val="A5A5A5"/>
                </a:solidFill>
                <a:latin typeface="Corbel"/>
                <a:ea typeface="Corbel"/>
                <a:cs typeface="Corbel"/>
                <a:sym typeface="Corbel"/>
              </a:defRPr>
            </a:lvl4pPr>
            <a:lvl5pPr marL="0" lvl="4" indent="0" algn="ctr" rtl="0">
              <a:spcBef>
                <a:spcPts val="0"/>
              </a:spcBef>
              <a:buNone/>
              <a:defRPr sz="800">
                <a:solidFill>
                  <a:srgbClr val="A5A5A5"/>
                </a:solidFill>
                <a:latin typeface="Corbel"/>
                <a:ea typeface="Corbel"/>
                <a:cs typeface="Corbel"/>
                <a:sym typeface="Corbel"/>
              </a:defRPr>
            </a:lvl5pPr>
            <a:lvl6pPr marL="0" lvl="5" indent="0" algn="ctr" rtl="0">
              <a:spcBef>
                <a:spcPts val="0"/>
              </a:spcBef>
              <a:buNone/>
              <a:defRPr sz="800">
                <a:solidFill>
                  <a:srgbClr val="A5A5A5"/>
                </a:solidFill>
                <a:latin typeface="Corbel"/>
                <a:ea typeface="Corbel"/>
                <a:cs typeface="Corbel"/>
                <a:sym typeface="Corbel"/>
              </a:defRPr>
            </a:lvl6pPr>
            <a:lvl7pPr marL="0" lvl="6" indent="0" algn="ctr" rtl="0">
              <a:spcBef>
                <a:spcPts val="0"/>
              </a:spcBef>
              <a:buNone/>
              <a:defRPr sz="800">
                <a:solidFill>
                  <a:srgbClr val="A5A5A5"/>
                </a:solidFill>
                <a:latin typeface="Corbel"/>
                <a:ea typeface="Corbel"/>
                <a:cs typeface="Corbel"/>
                <a:sym typeface="Corbel"/>
              </a:defRPr>
            </a:lvl7pPr>
            <a:lvl8pPr marL="0" lvl="7" indent="0" algn="ctr" rtl="0">
              <a:spcBef>
                <a:spcPts val="0"/>
              </a:spcBef>
              <a:buNone/>
              <a:defRPr sz="800">
                <a:solidFill>
                  <a:srgbClr val="A5A5A5"/>
                </a:solidFill>
                <a:latin typeface="Corbel"/>
                <a:ea typeface="Corbel"/>
                <a:cs typeface="Corbel"/>
                <a:sym typeface="Corbel"/>
              </a:defRPr>
            </a:lvl8pPr>
            <a:lvl9pPr marL="0" lvl="8" indent="0" algn="ctr" rtl="0">
              <a:spcBef>
                <a:spcPts val="0"/>
              </a:spcBef>
              <a:buNone/>
              <a:defRPr sz="800">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
        <p:nvSpPr>
          <p:cNvPr id="83" name="Google Shape;83;p16"/>
          <p:cNvSpPr txBox="1">
            <a:spLocks noGrp="1"/>
          </p:cNvSpPr>
          <p:nvPr>
            <p:ph type="body" idx="1"/>
          </p:nvPr>
        </p:nvSpPr>
        <p:spPr>
          <a:xfrm>
            <a:off x="452041" y="544603"/>
            <a:ext cx="8471700" cy="427500"/>
          </a:xfrm>
          <a:prstGeom prst="rect">
            <a:avLst/>
          </a:prstGeom>
          <a:noFill/>
          <a:ln>
            <a:noFill/>
          </a:ln>
        </p:spPr>
        <p:txBody>
          <a:bodyPr spcFirstLastPara="1" wrap="square" lIns="91425" tIns="45700" rIns="91425" bIns="45700" anchor="t" anchorCtr="0">
            <a:noAutofit/>
          </a:bodyPr>
          <a:lstStyle>
            <a:lvl1pPr marL="457200" lvl="0" indent="-228600" algn="l" rtl="0">
              <a:lnSpc>
                <a:spcPct val="136363"/>
              </a:lnSpc>
              <a:spcBef>
                <a:spcPts val="800"/>
              </a:spcBef>
              <a:spcAft>
                <a:spcPts val="0"/>
              </a:spcAft>
              <a:buSzPts val="1870"/>
              <a:buFont typeface="Corbel"/>
              <a:buNone/>
              <a:defRPr sz="2200">
                <a:solidFill>
                  <a:schemeClr val="dk2"/>
                </a:solidFill>
              </a:defRPr>
            </a:lvl1pPr>
            <a:lvl2pPr marL="914400" lvl="1" indent="-297180" algn="l" rtl="0">
              <a:lnSpc>
                <a:spcPct val="144444"/>
              </a:lnSpc>
              <a:spcBef>
                <a:spcPts val="800"/>
              </a:spcBef>
              <a:spcAft>
                <a:spcPts val="0"/>
              </a:spcAft>
              <a:buSzPts val="1080"/>
              <a:buChar char="▪"/>
              <a:defRPr/>
            </a:lvl2pPr>
            <a:lvl3pPr marL="1371600" lvl="2" indent="-325755" algn="l" rtl="0">
              <a:lnSpc>
                <a:spcPct val="133333"/>
              </a:lnSpc>
              <a:spcBef>
                <a:spcPts val="800"/>
              </a:spcBef>
              <a:spcAft>
                <a:spcPts val="0"/>
              </a:spcAft>
              <a:buSzPts val="1530"/>
              <a:buChar char="•"/>
              <a:defRPr/>
            </a:lvl3pPr>
            <a:lvl4pPr marL="1828800" lvl="3" indent="-297180" algn="l" rtl="0">
              <a:lnSpc>
                <a:spcPct val="122222"/>
              </a:lnSpc>
              <a:spcBef>
                <a:spcPts val="800"/>
              </a:spcBef>
              <a:spcAft>
                <a:spcPts val="0"/>
              </a:spcAft>
              <a:buSzPts val="1080"/>
              <a:buChar char="▪"/>
              <a:defRPr/>
            </a:lvl4pPr>
            <a:lvl5pPr marL="2286000" lvl="4" indent="-325754" algn="l" rtl="0">
              <a:spcBef>
                <a:spcPts val="800"/>
              </a:spcBef>
              <a:spcAft>
                <a:spcPts val="0"/>
              </a:spcAft>
              <a:buSzPts val="153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8848471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Logo Only">
  <p:cSld name="Logo Only">
    <p:spTree>
      <p:nvGrpSpPr>
        <p:cNvPr id="1" name="Shape 84"/>
        <p:cNvGrpSpPr/>
        <p:nvPr/>
      </p:nvGrpSpPr>
      <p:grpSpPr>
        <a:xfrm>
          <a:off x="0" y="0"/>
          <a:ext cx="0" cy="0"/>
          <a:chOff x="0" y="0"/>
          <a:chExt cx="0" cy="0"/>
        </a:xfrm>
      </p:grpSpPr>
      <p:sp>
        <p:nvSpPr>
          <p:cNvPr id="85" name="Google Shape;85;p17"/>
          <p:cNvSpPr txBox="1">
            <a:spLocks noGrp="1"/>
          </p:cNvSpPr>
          <p:nvPr>
            <p:ph type="sldNum" idx="12"/>
          </p:nvPr>
        </p:nvSpPr>
        <p:spPr>
          <a:xfrm>
            <a:off x="3505200" y="4848894"/>
            <a:ext cx="2133600" cy="273900"/>
          </a:xfrm>
          <a:prstGeom prst="rect">
            <a:avLst/>
          </a:prstGeom>
          <a:noFill/>
          <a:ln>
            <a:noFill/>
          </a:ln>
        </p:spPr>
        <p:txBody>
          <a:bodyPr spcFirstLastPara="1" wrap="square" lIns="91425" tIns="45700" rIns="91425" bIns="45700" anchor="ctr" anchorCtr="0">
            <a:noAutofit/>
          </a:bodyPr>
          <a:lstStyle>
            <a:lvl1pPr marL="0" lvl="0" indent="0" algn="ctr" rtl="0">
              <a:spcBef>
                <a:spcPts val="0"/>
              </a:spcBef>
              <a:buNone/>
              <a:defRPr>
                <a:solidFill>
                  <a:srgbClr val="A5A5A5"/>
                </a:solidFill>
              </a:defRPr>
            </a:lvl1pPr>
            <a:lvl2pPr marL="0" lvl="1" indent="0" algn="ctr" rtl="0">
              <a:spcBef>
                <a:spcPts val="0"/>
              </a:spcBef>
              <a:buNone/>
              <a:defRPr>
                <a:solidFill>
                  <a:srgbClr val="A5A5A5"/>
                </a:solidFill>
              </a:defRPr>
            </a:lvl2pPr>
            <a:lvl3pPr marL="0" lvl="2" indent="0" algn="ctr" rtl="0">
              <a:spcBef>
                <a:spcPts val="0"/>
              </a:spcBef>
              <a:buNone/>
              <a:defRPr>
                <a:solidFill>
                  <a:srgbClr val="A5A5A5"/>
                </a:solidFill>
              </a:defRPr>
            </a:lvl3pPr>
            <a:lvl4pPr marL="0" lvl="3" indent="0" algn="ctr" rtl="0">
              <a:spcBef>
                <a:spcPts val="0"/>
              </a:spcBef>
              <a:buNone/>
              <a:defRPr>
                <a:solidFill>
                  <a:srgbClr val="A5A5A5"/>
                </a:solidFill>
              </a:defRPr>
            </a:lvl4pPr>
            <a:lvl5pPr marL="0" lvl="4" indent="0" algn="ctr" rtl="0">
              <a:spcBef>
                <a:spcPts val="0"/>
              </a:spcBef>
              <a:buNone/>
              <a:defRPr>
                <a:solidFill>
                  <a:srgbClr val="A5A5A5"/>
                </a:solidFill>
              </a:defRPr>
            </a:lvl5pPr>
            <a:lvl6pPr marL="0" lvl="5" indent="0" algn="ctr" rtl="0">
              <a:spcBef>
                <a:spcPts val="0"/>
              </a:spcBef>
              <a:buNone/>
              <a:defRPr>
                <a:solidFill>
                  <a:srgbClr val="A5A5A5"/>
                </a:solidFill>
              </a:defRPr>
            </a:lvl6pPr>
            <a:lvl7pPr marL="0" lvl="6" indent="0" algn="ctr" rtl="0">
              <a:spcBef>
                <a:spcPts val="0"/>
              </a:spcBef>
              <a:buNone/>
              <a:defRPr>
                <a:solidFill>
                  <a:srgbClr val="A5A5A5"/>
                </a:solidFill>
              </a:defRPr>
            </a:lvl7pPr>
            <a:lvl8pPr marL="0" lvl="7" indent="0" algn="ctr" rtl="0">
              <a:spcBef>
                <a:spcPts val="0"/>
              </a:spcBef>
              <a:buNone/>
              <a:defRPr>
                <a:solidFill>
                  <a:srgbClr val="A5A5A5"/>
                </a:solidFill>
              </a:defRPr>
            </a:lvl8pPr>
            <a:lvl9pPr marL="0" lvl="8" indent="0" algn="ctr" rtl="0">
              <a:spcBef>
                <a:spcPts val="0"/>
              </a:spcBef>
              <a:buNone/>
              <a:defRPr>
                <a:solidFill>
                  <a:srgbClr val="A5A5A5"/>
                </a:solidFil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0510626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ONOS">
  <p:cSld name="ONOS">
    <p:spTree>
      <p:nvGrpSpPr>
        <p:cNvPr id="1" name="Shape 86"/>
        <p:cNvGrpSpPr/>
        <p:nvPr/>
      </p:nvGrpSpPr>
      <p:grpSpPr>
        <a:xfrm>
          <a:off x="0" y="0"/>
          <a:ext cx="0" cy="0"/>
          <a:chOff x="0" y="0"/>
          <a:chExt cx="0" cy="0"/>
        </a:xfrm>
      </p:grpSpPr>
      <p:sp>
        <p:nvSpPr>
          <p:cNvPr id="87" name="Google Shape;87;p18"/>
          <p:cNvSpPr txBox="1"/>
          <p:nvPr/>
        </p:nvSpPr>
        <p:spPr>
          <a:xfrm>
            <a:off x="8472454" y="4663218"/>
            <a:ext cx="548700" cy="393600"/>
          </a:xfrm>
          <a:prstGeom prst="rect">
            <a:avLst/>
          </a:prstGeom>
          <a:noFill/>
          <a:ln>
            <a:noFill/>
          </a:ln>
        </p:spPr>
        <p:txBody>
          <a:bodyPr spcFirstLastPara="1" wrap="square" lIns="91425" tIns="91425" rIns="91425" bIns="91425" anchor="ctr" anchorCtr="0">
            <a:noAutofit/>
          </a:bodyPr>
          <a:lstStyle/>
          <a:p>
            <a:pPr marL="0" marR="0" lvl="0" indent="0" algn="r" rtl="0">
              <a:spcBef>
                <a:spcPts val="0"/>
              </a:spcBef>
              <a:spcAft>
                <a:spcPts val="0"/>
              </a:spcAft>
              <a:buClr>
                <a:srgbClr val="595959"/>
              </a:buClr>
              <a:buSzPts val="250"/>
              <a:buFont typeface="Helvetica Neue"/>
              <a:buNone/>
            </a:pPr>
            <a:fld id="{00000000-1234-1234-1234-123412341234}" type="slidenum">
              <a:rPr lang="en-US" sz="1000">
                <a:solidFill>
                  <a:srgbClr val="595959"/>
                </a:solidFill>
                <a:latin typeface="Helvetica Neue"/>
                <a:ea typeface="Helvetica Neue"/>
                <a:cs typeface="Helvetica Neue"/>
                <a:sym typeface="Helvetica Neue"/>
              </a:rPr>
              <a:t>‹#›</a:t>
            </a:fld>
            <a:endParaRPr sz="1000">
              <a:solidFill>
                <a:srgbClr val="595959"/>
              </a:solidFill>
              <a:latin typeface="Helvetica Neue"/>
              <a:ea typeface="Helvetica Neue"/>
              <a:cs typeface="Helvetica Neue"/>
              <a:sym typeface="Helvetica Neue"/>
            </a:endParaRPr>
          </a:p>
        </p:txBody>
      </p:sp>
      <p:pic>
        <p:nvPicPr>
          <p:cNvPr id="88" name="Google Shape;88;p18"/>
          <p:cNvPicPr preferRelativeResize="0"/>
          <p:nvPr/>
        </p:nvPicPr>
        <p:blipFill rotWithShape="1">
          <a:blip r:embed="rId2">
            <a:alphaModFix/>
          </a:blip>
          <a:srcRect/>
          <a:stretch/>
        </p:blipFill>
        <p:spPr>
          <a:xfrm>
            <a:off x="7944773" y="-13877"/>
            <a:ext cx="596100" cy="615300"/>
          </a:xfrm>
          <a:prstGeom prst="rect">
            <a:avLst/>
          </a:prstGeom>
          <a:noFill/>
          <a:ln>
            <a:noFill/>
          </a:ln>
        </p:spPr>
      </p:pic>
      <p:sp>
        <p:nvSpPr>
          <p:cNvPr id="89" name="Google Shape;89;p18"/>
          <p:cNvSpPr txBox="1">
            <a:spLocks noGrp="1"/>
          </p:cNvSpPr>
          <p:nvPr>
            <p:ph type="ctrTitle"/>
          </p:nvPr>
        </p:nvSpPr>
        <p:spPr>
          <a:xfrm>
            <a:off x="109175" y="59417"/>
            <a:ext cx="7776600" cy="500100"/>
          </a:xfrm>
          <a:prstGeom prst="rect">
            <a:avLst/>
          </a:prstGeom>
          <a:noFill/>
          <a:ln>
            <a:noFill/>
          </a:ln>
        </p:spPr>
        <p:txBody>
          <a:bodyPr spcFirstLastPara="1" wrap="square" lIns="34275" tIns="34275" rIns="34275" bIns="34275" anchor="ctr" anchorCtr="0">
            <a:noAutofit/>
          </a:bodyPr>
          <a:lstStyle>
            <a:lvl1pPr marR="0" lvl="0" algn="l" rtl="0">
              <a:lnSpc>
                <a:spcPct val="100000"/>
              </a:lnSpc>
              <a:spcBef>
                <a:spcPts val="0"/>
              </a:spcBef>
              <a:spcAft>
                <a:spcPts val="0"/>
              </a:spcAft>
              <a:buClr>
                <a:srgbClr val="FFFFFF"/>
              </a:buClr>
              <a:buSzPts val="700"/>
              <a:buFont typeface="Arial"/>
              <a:buNone/>
              <a:defRPr sz="2800" b="1" i="0" u="none" strike="noStrike" cap="none">
                <a:solidFill>
                  <a:srgbClr val="FFFFFF"/>
                </a:solidFill>
                <a:latin typeface="Arial"/>
                <a:ea typeface="Arial"/>
                <a:cs typeface="Arial"/>
                <a:sym typeface="Arial"/>
              </a:defRPr>
            </a:lvl1pPr>
            <a:lvl2pPr lvl="1" rtl="0">
              <a:spcBef>
                <a:spcPts val="0"/>
              </a:spcBef>
              <a:spcAft>
                <a:spcPts val="0"/>
              </a:spcAft>
              <a:buClr>
                <a:srgbClr val="FFFFFF"/>
              </a:buClr>
              <a:buSzPts val="1300"/>
              <a:buNone/>
              <a:defRPr sz="5200">
                <a:solidFill>
                  <a:srgbClr val="FFFFFF"/>
                </a:solidFill>
              </a:defRPr>
            </a:lvl2pPr>
            <a:lvl3pPr lvl="2" rtl="0">
              <a:spcBef>
                <a:spcPts val="0"/>
              </a:spcBef>
              <a:spcAft>
                <a:spcPts val="0"/>
              </a:spcAft>
              <a:buClr>
                <a:srgbClr val="FFFFFF"/>
              </a:buClr>
              <a:buSzPts val="1300"/>
              <a:buNone/>
              <a:defRPr sz="5200">
                <a:solidFill>
                  <a:srgbClr val="FFFFFF"/>
                </a:solidFill>
              </a:defRPr>
            </a:lvl3pPr>
            <a:lvl4pPr lvl="3" rtl="0">
              <a:spcBef>
                <a:spcPts val="0"/>
              </a:spcBef>
              <a:spcAft>
                <a:spcPts val="0"/>
              </a:spcAft>
              <a:buClr>
                <a:srgbClr val="FFFFFF"/>
              </a:buClr>
              <a:buSzPts val="1300"/>
              <a:buNone/>
              <a:defRPr sz="5200">
                <a:solidFill>
                  <a:srgbClr val="FFFFFF"/>
                </a:solidFill>
              </a:defRPr>
            </a:lvl4pPr>
            <a:lvl5pPr lvl="4" rtl="0">
              <a:spcBef>
                <a:spcPts val="0"/>
              </a:spcBef>
              <a:spcAft>
                <a:spcPts val="0"/>
              </a:spcAft>
              <a:buClr>
                <a:srgbClr val="FFFFFF"/>
              </a:buClr>
              <a:buSzPts val="1300"/>
              <a:buNone/>
              <a:defRPr sz="5200">
                <a:solidFill>
                  <a:srgbClr val="FFFFFF"/>
                </a:solidFill>
              </a:defRPr>
            </a:lvl5pPr>
            <a:lvl6pPr lvl="5" rtl="0">
              <a:spcBef>
                <a:spcPts val="0"/>
              </a:spcBef>
              <a:spcAft>
                <a:spcPts val="0"/>
              </a:spcAft>
              <a:buClr>
                <a:srgbClr val="FFFFFF"/>
              </a:buClr>
              <a:buSzPts val="1300"/>
              <a:buNone/>
              <a:defRPr sz="5200">
                <a:solidFill>
                  <a:srgbClr val="FFFFFF"/>
                </a:solidFill>
              </a:defRPr>
            </a:lvl6pPr>
            <a:lvl7pPr lvl="6" rtl="0">
              <a:spcBef>
                <a:spcPts val="0"/>
              </a:spcBef>
              <a:spcAft>
                <a:spcPts val="0"/>
              </a:spcAft>
              <a:buClr>
                <a:srgbClr val="FFFFFF"/>
              </a:buClr>
              <a:buSzPts val="1300"/>
              <a:buNone/>
              <a:defRPr sz="5200">
                <a:solidFill>
                  <a:srgbClr val="FFFFFF"/>
                </a:solidFill>
              </a:defRPr>
            </a:lvl7pPr>
            <a:lvl8pPr lvl="7" rtl="0">
              <a:spcBef>
                <a:spcPts val="0"/>
              </a:spcBef>
              <a:spcAft>
                <a:spcPts val="0"/>
              </a:spcAft>
              <a:buClr>
                <a:srgbClr val="FFFFFF"/>
              </a:buClr>
              <a:buSzPts val="1300"/>
              <a:buNone/>
              <a:defRPr sz="5200">
                <a:solidFill>
                  <a:srgbClr val="FFFFFF"/>
                </a:solidFill>
              </a:defRPr>
            </a:lvl8pPr>
            <a:lvl9pPr lvl="8" rtl="0">
              <a:spcBef>
                <a:spcPts val="0"/>
              </a:spcBef>
              <a:spcAft>
                <a:spcPts val="0"/>
              </a:spcAft>
              <a:buClr>
                <a:srgbClr val="FFFFFF"/>
              </a:buClr>
              <a:buSzPts val="1300"/>
              <a:buNone/>
              <a:defRPr sz="5200">
                <a:solidFill>
                  <a:srgbClr val="FFFFFF"/>
                </a:solidFill>
              </a:defRPr>
            </a:lvl9pPr>
          </a:lstStyle>
          <a:p>
            <a:endParaRPr/>
          </a:p>
        </p:txBody>
      </p:sp>
    </p:spTree>
    <p:extLst>
      <p:ext uri="{BB962C8B-B14F-4D97-AF65-F5344CB8AC3E}">
        <p14:creationId xmlns:p14="http://schemas.microsoft.com/office/powerpoint/2010/main" val="93050754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311700" y="445025"/>
            <a:ext cx="8520600" cy="572700"/>
          </a:xfrm>
          <a:prstGeom prst="rect">
            <a:avLst/>
          </a:prstGeom>
        </p:spPr>
        <p:txBody>
          <a:bodyPr spcFirstLastPara="1" wrap="square" lIns="91425" tIns="45700" rIns="91425" bIns="45700" anchor="t" anchorCtr="0">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2" name="Google Shape;92;p19"/>
          <p:cNvSpPr txBox="1">
            <a:spLocks noGrp="1"/>
          </p:cNvSpPr>
          <p:nvPr>
            <p:ph type="body" idx="1"/>
          </p:nvPr>
        </p:nvSpPr>
        <p:spPr>
          <a:xfrm>
            <a:off x="311700" y="1152475"/>
            <a:ext cx="8520600" cy="3416400"/>
          </a:xfrm>
          <a:prstGeom prst="rect">
            <a:avLst/>
          </a:prstGeom>
        </p:spPr>
        <p:txBody>
          <a:bodyPr spcFirstLastPara="1" wrap="square" lIns="91425" tIns="45700" rIns="91425" bIns="45700" anchor="t" anchorCtr="0">
            <a:noAutofit/>
          </a:bodyPr>
          <a:lstStyle>
            <a:lvl1pPr marL="457200" lvl="0" indent="-358140" rtl="0">
              <a:spcBef>
                <a:spcPts val="800"/>
              </a:spcBef>
              <a:spcAft>
                <a:spcPts val="0"/>
              </a:spcAft>
              <a:buSzPts val="2040"/>
              <a:buChar char="•"/>
              <a:defRPr/>
            </a:lvl1pPr>
            <a:lvl2pPr marL="914400" lvl="1" indent="-312419" rtl="0">
              <a:spcBef>
                <a:spcPts val="800"/>
              </a:spcBef>
              <a:spcAft>
                <a:spcPts val="0"/>
              </a:spcAft>
              <a:buSzPts val="1320"/>
              <a:buChar char="▪"/>
              <a:defRPr/>
            </a:lvl2pPr>
            <a:lvl3pPr marL="1371600" lvl="2" indent="-336550" rtl="0">
              <a:spcBef>
                <a:spcPts val="800"/>
              </a:spcBef>
              <a:spcAft>
                <a:spcPts val="0"/>
              </a:spcAft>
              <a:buSzPts val="1700"/>
              <a:buChar char="•"/>
              <a:defRPr/>
            </a:lvl3pPr>
            <a:lvl4pPr marL="1828800" lvl="3" indent="-297180" rtl="0">
              <a:spcBef>
                <a:spcPts val="800"/>
              </a:spcBef>
              <a:spcAft>
                <a:spcPts val="0"/>
              </a:spcAft>
              <a:buSzPts val="1080"/>
              <a:buChar char="▪"/>
              <a:defRPr/>
            </a:lvl4pPr>
            <a:lvl5pPr marL="2286000" lvl="4" indent="-325754" rtl="0">
              <a:spcBef>
                <a:spcPts val="800"/>
              </a:spcBef>
              <a:spcAft>
                <a:spcPts val="0"/>
              </a:spcAft>
              <a:buSzPts val="1530"/>
              <a:buChar char="•"/>
              <a:defRPr/>
            </a:lvl5pPr>
            <a:lvl6pPr marL="2743200" lvl="5" indent="-355600" rtl="0">
              <a:spcBef>
                <a:spcPts val="400"/>
              </a:spcBef>
              <a:spcAft>
                <a:spcPts val="0"/>
              </a:spcAft>
              <a:buSzPts val="2000"/>
              <a:buChar char="•"/>
              <a:defRPr/>
            </a:lvl6pPr>
            <a:lvl7pPr marL="3200400" lvl="6" indent="-355600" rtl="0">
              <a:spcBef>
                <a:spcPts val="400"/>
              </a:spcBef>
              <a:spcAft>
                <a:spcPts val="0"/>
              </a:spcAft>
              <a:buSzPts val="2000"/>
              <a:buChar char="•"/>
              <a:defRPr/>
            </a:lvl7pPr>
            <a:lvl8pPr marL="3657600" lvl="7" indent="-355600" rtl="0">
              <a:spcBef>
                <a:spcPts val="400"/>
              </a:spcBef>
              <a:spcAft>
                <a:spcPts val="0"/>
              </a:spcAft>
              <a:buSzPts val="2000"/>
              <a:buChar char="•"/>
              <a:defRPr/>
            </a:lvl8pPr>
            <a:lvl9pPr marL="4114800" lvl="8" indent="-355600" rtl="0">
              <a:spcBef>
                <a:spcPts val="400"/>
              </a:spcBef>
              <a:spcAft>
                <a:spcPts val="0"/>
              </a:spcAft>
              <a:buSzPts val="2000"/>
              <a:buChar char="•"/>
              <a:defRPr/>
            </a:lvl9pPr>
          </a:lstStyle>
          <a:p>
            <a:endParaRPr/>
          </a:p>
        </p:txBody>
      </p:sp>
      <p:sp>
        <p:nvSpPr>
          <p:cNvPr id="93" name="Google Shape;93;p19"/>
          <p:cNvSpPr txBox="1">
            <a:spLocks noGrp="1"/>
          </p:cNvSpPr>
          <p:nvPr>
            <p:ph type="sldNum" idx="12"/>
          </p:nvPr>
        </p:nvSpPr>
        <p:spPr>
          <a:xfrm>
            <a:off x="8472458" y="4663217"/>
            <a:ext cx="548700" cy="3936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4936965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62360364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71535261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60123674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13233024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34646764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05487065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22179731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81509171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20813691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21064549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9150197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Cover Slide">
  <p:cSld name="Cover Slide">
    <p:spTree>
      <p:nvGrpSpPr>
        <p:cNvPr id="1" name="Shape 14"/>
        <p:cNvGrpSpPr/>
        <p:nvPr/>
      </p:nvGrpSpPr>
      <p:grpSpPr>
        <a:xfrm>
          <a:off x="0" y="0"/>
          <a:ext cx="0" cy="0"/>
          <a:chOff x="0" y="0"/>
          <a:chExt cx="0" cy="0"/>
        </a:xfrm>
      </p:grpSpPr>
      <p:sp>
        <p:nvSpPr>
          <p:cNvPr id="15" name="Google Shape;15;p2"/>
          <p:cNvSpPr/>
          <p:nvPr/>
        </p:nvSpPr>
        <p:spPr>
          <a:xfrm>
            <a:off x="0" y="2284186"/>
            <a:ext cx="9144000" cy="2859315"/>
          </a:xfrm>
          <a:prstGeom prst="rect">
            <a:avLst/>
          </a:prstGeom>
          <a:gradFill>
            <a:gsLst>
              <a:gs pos="0">
                <a:schemeClr val="dk2"/>
              </a:gs>
              <a:gs pos="100000">
                <a:schemeClr val="lt2"/>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 name="Google Shape;16;p2"/>
          <p:cNvSpPr txBox="1">
            <a:spLocks noGrp="1"/>
          </p:cNvSpPr>
          <p:nvPr>
            <p:ph type="ctrTitle"/>
          </p:nvPr>
        </p:nvSpPr>
        <p:spPr>
          <a:xfrm>
            <a:off x="445181" y="2626894"/>
            <a:ext cx="8293326" cy="537754"/>
          </a:xfrm>
          <a:prstGeom prst="rect">
            <a:avLst/>
          </a:prstGeom>
          <a:noFill/>
          <a:ln>
            <a:noFill/>
          </a:ln>
        </p:spPr>
        <p:txBody>
          <a:bodyPr spcFirstLastPara="1" wrap="square" lIns="91425" tIns="45700" rIns="91425" bIns="45700" anchor="t" anchorCtr="0">
            <a:noAutofit/>
          </a:bodyPr>
          <a:lstStyle>
            <a:lvl1pPr marR="0" lvl="0" algn="l" rtl="0">
              <a:lnSpc>
                <a:spcPct val="106250"/>
              </a:lnSpc>
              <a:spcBef>
                <a:spcPts val="0"/>
              </a:spcBef>
              <a:spcAft>
                <a:spcPts val="0"/>
              </a:spcAft>
              <a:buClr>
                <a:schemeClr val="lt1"/>
              </a:buClr>
              <a:buSzPts val="3200"/>
              <a:buFont typeface="Corbel"/>
              <a:buNone/>
              <a:defRPr sz="3200" b="0" i="0" u="none" strike="noStrike" cap="none">
                <a:solidFill>
                  <a:schemeClr val="lt1"/>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7" name="Google Shape;17;p2"/>
          <p:cNvSpPr txBox="1">
            <a:spLocks noGrp="1"/>
          </p:cNvSpPr>
          <p:nvPr>
            <p:ph type="subTitle" idx="1"/>
          </p:nvPr>
        </p:nvSpPr>
        <p:spPr>
          <a:xfrm>
            <a:off x="454704" y="3404825"/>
            <a:ext cx="8293329" cy="424057"/>
          </a:xfrm>
          <a:prstGeom prst="rect">
            <a:avLst/>
          </a:prstGeom>
          <a:noFill/>
          <a:ln>
            <a:noFill/>
          </a:ln>
        </p:spPr>
        <p:txBody>
          <a:bodyPr spcFirstLastPara="1" wrap="square" lIns="91425" tIns="45700" rIns="91425" bIns="45700" anchor="t" anchorCtr="0">
            <a:noAutofit/>
          </a:bodyPr>
          <a:lstStyle>
            <a:lvl1pPr marR="0" lvl="0" algn="l" rtl="0">
              <a:lnSpc>
                <a:spcPct val="150000"/>
              </a:lnSpc>
              <a:spcBef>
                <a:spcPts val="800"/>
              </a:spcBef>
              <a:spcAft>
                <a:spcPts val="0"/>
              </a:spcAft>
              <a:buClr>
                <a:schemeClr val="lt2"/>
              </a:buClr>
              <a:buSzPts val="1700"/>
              <a:buFont typeface="Arial"/>
              <a:buNone/>
              <a:defRPr sz="2000" b="0" i="0" u="none" strike="noStrike" cap="none">
                <a:solidFill>
                  <a:srgbClr val="FFFFFF"/>
                </a:solidFill>
                <a:latin typeface="Corbel"/>
                <a:ea typeface="Corbel"/>
                <a:cs typeface="Corbel"/>
                <a:sym typeface="Corbel"/>
              </a:defRPr>
            </a:lvl1pPr>
            <a:lvl2pPr marR="0" lvl="1" algn="ctr" rtl="0">
              <a:lnSpc>
                <a:spcPct val="118181"/>
              </a:lnSpc>
              <a:spcBef>
                <a:spcPts val="800"/>
              </a:spcBef>
              <a:spcAft>
                <a:spcPts val="0"/>
              </a:spcAft>
              <a:buClr>
                <a:schemeClr val="accent5"/>
              </a:buClr>
              <a:buSzPts val="1320"/>
              <a:buFont typeface="Noto Sans Symbols"/>
              <a:buNone/>
              <a:defRPr sz="2200" b="0" i="0" u="none" strike="noStrike" cap="none">
                <a:solidFill>
                  <a:srgbClr val="949494"/>
                </a:solidFill>
                <a:latin typeface="Corbel"/>
                <a:ea typeface="Corbel"/>
                <a:cs typeface="Corbel"/>
                <a:sym typeface="Corbel"/>
              </a:defRPr>
            </a:lvl2pPr>
            <a:lvl3pPr marR="0" lvl="2" algn="ctr" rtl="0">
              <a:lnSpc>
                <a:spcPct val="120000"/>
              </a:lnSpc>
              <a:spcBef>
                <a:spcPts val="800"/>
              </a:spcBef>
              <a:spcAft>
                <a:spcPts val="0"/>
              </a:spcAft>
              <a:buClr>
                <a:schemeClr val="lt2"/>
              </a:buClr>
              <a:buSzPts val="1700"/>
              <a:buFont typeface="Arial"/>
              <a:buNone/>
              <a:defRPr sz="2000" b="0" i="0" u="none" strike="noStrike" cap="none">
                <a:solidFill>
                  <a:srgbClr val="949494"/>
                </a:solidFill>
                <a:latin typeface="Corbel"/>
                <a:ea typeface="Corbel"/>
                <a:cs typeface="Corbel"/>
                <a:sym typeface="Corbel"/>
              </a:defRPr>
            </a:lvl3pPr>
            <a:lvl4pPr marR="0" lvl="3" algn="ctr" rtl="0">
              <a:lnSpc>
                <a:spcPct val="122222"/>
              </a:lnSpc>
              <a:spcBef>
                <a:spcPts val="800"/>
              </a:spcBef>
              <a:spcAft>
                <a:spcPts val="0"/>
              </a:spcAft>
              <a:buClr>
                <a:schemeClr val="accent5"/>
              </a:buClr>
              <a:buSzPts val="1080"/>
              <a:buFont typeface="Noto Sans Symbols"/>
              <a:buNone/>
              <a:defRPr sz="1800" b="0" i="0" u="none" strike="noStrike" cap="none">
                <a:solidFill>
                  <a:srgbClr val="949494"/>
                </a:solidFill>
                <a:latin typeface="Corbel"/>
                <a:ea typeface="Corbel"/>
                <a:cs typeface="Corbel"/>
                <a:sym typeface="Corbel"/>
              </a:defRPr>
            </a:lvl4pPr>
            <a:lvl5pPr marR="0" lvl="4" algn="ctr" rtl="0">
              <a:lnSpc>
                <a:spcPct val="100000"/>
              </a:lnSpc>
              <a:spcBef>
                <a:spcPts val="800"/>
              </a:spcBef>
              <a:spcAft>
                <a:spcPts val="0"/>
              </a:spcAft>
              <a:buClr>
                <a:schemeClr val="lt2"/>
              </a:buClr>
              <a:buSzPts val="1530"/>
              <a:buFont typeface="Arial"/>
              <a:buNone/>
              <a:defRPr sz="1800" b="0" i="0" u="none" strike="noStrike" cap="none">
                <a:solidFill>
                  <a:srgbClr val="949494"/>
                </a:solidFill>
                <a:latin typeface="Corbel"/>
                <a:ea typeface="Corbel"/>
                <a:cs typeface="Corbel"/>
                <a:sym typeface="Corbel"/>
              </a:defRPr>
            </a:lvl5pPr>
            <a:lvl6pPr marR="0" lvl="5" algn="ctr" rtl="0">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6pPr>
            <a:lvl7pPr marR="0" lvl="6" algn="ctr" rtl="0">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7pPr>
            <a:lvl8pPr marR="0" lvl="7" algn="ctr" rtl="0">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8pPr>
            <a:lvl9pPr marR="0" lvl="8" algn="ctr" rtl="0">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9pPr>
          </a:lstStyle>
          <a:p>
            <a:endParaRPr/>
          </a:p>
        </p:txBody>
      </p:sp>
      <p:pic>
        <p:nvPicPr>
          <p:cNvPr id="18" name="Google Shape;18;p2" descr="ONF_WITH-GRADIENT.png"/>
          <p:cNvPicPr preferRelativeResize="0"/>
          <p:nvPr/>
        </p:nvPicPr>
        <p:blipFill rotWithShape="1">
          <a:blip r:embed="rId2">
            <a:alphaModFix/>
          </a:blip>
          <a:srcRect/>
          <a:stretch/>
        </p:blipFill>
        <p:spPr>
          <a:xfrm>
            <a:off x="3287487" y="295731"/>
            <a:ext cx="2546597" cy="1750786"/>
          </a:xfrm>
          <a:prstGeom prst="rect">
            <a:avLst/>
          </a:prstGeom>
          <a:noFill/>
          <a:ln>
            <a:noFill/>
          </a:ln>
        </p:spPr>
      </p:pic>
      <p:sp>
        <p:nvSpPr>
          <p:cNvPr id="19" name="Google Shape;19;p2"/>
          <p:cNvSpPr/>
          <p:nvPr/>
        </p:nvSpPr>
        <p:spPr>
          <a:xfrm>
            <a:off x="7757888" y="130630"/>
            <a:ext cx="1291800" cy="849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20" name="Google Shape;20;p2"/>
          <p:cNvCxnSpPr/>
          <p:nvPr/>
        </p:nvCxnSpPr>
        <p:spPr>
          <a:xfrm>
            <a:off x="0" y="2284185"/>
            <a:ext cx="9144000" cy="0"/>
          </a:xfrm>
          <a:prstGeom prst="straightConnector1">
            <a:avLst/>
          </a:prstGeom>
          <a:noFill/>
          <a:ln w="12700" cap="flat" cmpd="sng">
            <a:solidFill>
              <a:schemeClr val="accent2"/>
            </a:solidFill>
            <a:prstDash val="solid"/>
            <a:round/>
            <a:headEnd type="none" w="sm" len="sm"/>
            <a:tailEnd type="none" w="sm" len="sm"/>
          </a:ln>
        </p:spPr>
      </p:cxnSp>
    </p:spTree>
    <p:extLst>
      <p:ext uri="{BB962C8B-B14F-4D97-AF65-F5344CB8AC3E}">
        <p14:creationId xmlns:p14="http://schemas.microsoft.com/office/powerpoint/2010/main" val="321457057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47676" y="72933"/>
            <a:ext cx="8531225" cy="532624"/>
          </a:xfrm>
          <a:prstGeom prst="rect">
            <a:avLst/>
          </a:prstGeom>
          <a:noFill/>
          <a:ln>
            <a:noFill/>
          </a:ln>
        </p:spPr>
        <p:txBody>
          <a:bodyPr spcFirstLastPara="1" wrap="square" lIns="91425" tIns="45700" rIns="91425" bIns="45700" anchor="t" anchorCtr="0">
            <a:noAutofit/>
          </a:bodyPr>
          <a:lstStyle>
            <a:lvl1pPr marR="0" lvl="0" algn="l" rtl="0">
              <a:lnSpc>
                <a:spcPct val="113333"/>
              </a:lnSpc>
              <a:spcBef>
                <a:spcPts val="0"/>
              </a:spcBef>
              <a:spcAft>
                <a:spcPts val="0"/>
              </a:spcAft>
              <a:buClr>
                <a:schemeClr val="dk2"/>
              </a:buClr>
              <a:buSzPts val="3000"/>
              <a:buFont typeface="Corbel"/>
              <a:buNone/>
              <a:defRPr sz="3000" b="0" i="0" u="none" strike="noStrike" cap="none">
                <a:solidFill>
                  <a:schemeClr val="dk2"/>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3" name="Google Shape;23;p3"/>
          <p:cNvSpPr txBox="1">
            <a:spLocks noGrp="1"/>
          </p:cNvSpPr>
          <p:nvPr>
            <p:ph type="body" idx="1"/>
          </p:nvPr>
        </p:nvSpPr>
        <p:spPr>
          <a:xfrm>
            <a:off x="457200" y="1097280"/>
            <a:ext cx="8521700" cy="3411220"/>
          </a:xfrm>
          <a:prstGeom prst="rect">
            <a:avLst/>
          </a:prstGeom>
          <a:noFill/>
          <a:ln>
            <a:noFill/>
          </a:ln>
        </p:spPr>
        <p:txBody>
          <a:bodyPr spcFirstLastPara="1" wrap="square" lIns="91425" tIns="45700" rIns="91425" bIns="45700" anchor="t" anchorCtr="0">
            <a:noAutofit/>
          </a:bodyPr>
          <a:lstStyle>
            <a:lvl1pPr marL="457200" marR="0" lvl="0" indent="-358140" algn="l" rtl="0">
              <a:lnSpc>
                <a:spcPct val="125000"/>
              </a:lnSpc>
              <a:spcBef>
                <a:spcPts val="800"/>
              </a:spcBef>
              <a:spcAft>
                <a:spcPts val="0"/>
              </a:spcAft>
              <a:buClr>
                <a:schemeClr val="lt2"/>
              </a:buClr>
              <a:buSzPts val="2040"/>
              <a:buFont typeface="Arial"/>
              <a:buChar char="•"/>
              <a:defRPr sz="2400" b="0" i="0" u="none" strike="noStrike" cap="none">
                <a:solidFill>
                  <a:srgbClr val="595959"/>
                </a:solidFill>
                <a:latin typeface="Corbel"/>
                <a:ea typeface="Corbel"/>
                <a:cs typeface="Corbel"/>
                <a:sym typeface="Corbel"/>
              </a:defRPr>
            </a:lvl1pPr>
            <a:lvl2pPr marL="914400" marR="0" lvl="1" indent="-312419" algn="l" rtl="0">
              <a:lnSpc>
                <a:spcPct val="118181"/>
              </a:lnSpc>
              <a:spcBef>
                <a:spcPts val="800"/>
              </a:spcBef>
              <a:spcAft>
                <a:spcPts val="0"/>
              </a:spcAft>
              <a:buClr>
                <a:schemeClr val="accent5"/>
              </a:buClr>
              <a:buSzPts val="1320"/>
              <a:buFont typeface="Noto Sans Symbols"/>
              <a:buChar char="▪"/>
              <a:defRPr sz="2200" b="0" i="0" u="none" strike="noStrike" cap="none">
                <a:solidFill>
                  <a:srgbClr val="595959"/>
                </a:solidFill>
                <a:latin typeface="Corbel"/>
                <a:ea typeface="Corbel"/>
                <a:cs typeface="Corbel"/>
                <a:sym typeface="Corbel"/>
              </a:defRPr>
            </a:lvl2pPr>
            <a:lvl3pPr marL="1371600" marR="0" lvl="2" indent="-336550" algn="l" rtl="0">
              <a:lnSpc>
                <a:spcPct val="120000"/>
              </a:lnSpc>
              <a:spcBef>
                <a:spcPts val="800"/>
              </a:spcBef>
              <a:spcAft>
                <a:spcPts val="0"/>
              </a:spcAft>
              <a:buClr>
                <a:schemeClr val="lt2"/>
              </a:buClr>
              <a:buSzPts val="1700"/>
              <a:buFont typeface="Arial"/>
              <a:buChar char="•"/>
              <a:defRPr sz="2000" b="0" i="0" u="none" strike="noStrike" cap="none">
                <a:solidFill>
                  <a:srgbClr val="595959"/>
                </a:solidFill>
                <a:latin typeface="Corbel"/>
                <a:ea typeface="Corbel"/>
                <a:cs typeface="Corbel"/>
                <a:sym typeface="Corbel"/>
              </a:defRPr>
            </a:lvl3pPr>
            <a:lvl4pPr marL="1828800" marR="0" lvl="3" indent="-297180" algn="l" rtl="0">
              <a:lnSpc>
                <a:spcPct val="122222"/>
              </a:lnSpc>
              <a:spcBef>
                <a:spcPts val="800"/>
              </a:spcBef>
              <a:spcAft>
                <a:spcPts val="0"/>
              </a:spcAft>
              <a:buClr>
                <a:schemeClr val="accent5"/>
              </a:buClr>
              <a:buSzPts val="1080"/>
              <a:buFont typeface="Noto Sans Symbols"/>
              <a:buChar char="▪"/>
              <a:defRPr sz="1800" b="0" i="0" u="none" strike="noStrike" cap="none">
                <a:solidFill>
                  <a:srgbClr val="595959"/>
                </a:solidFill>
                <a:latin typeface="Corbel"/>
                <a:ea typeface="Corbel"/>
                <a:cs typeface="Corbel"/>
                <a:sym typeface="Corbel"/>
              </a:defRPr>
            </a:lvl4pPr>
            <a:lvl5pPr marL="2286000" marR="0" lvl="4" indent="-325754" algn="l" rtl="0">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4" name="Google Shape;24;p3"/>
          <p:cNvSpPr txBox="1">
            <a:spLocks noGrp="1"/>
          </p:cNvSpPr>
          <p:nvPr>
            <p:ph type="sldNum" idx="12"/>
          </p:nvPr>
        </p:nvSpPr>
        <p:spPr>
          <a:xfrm>
            <a:off x="3505200" y="4851021"/>
            <a:ext cx="2133600" cy="273844"/>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7558783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1_Section Opener Slide" type="title">
  <p:cSld name="1_Section Opener Slide">
    <p:spTree>
      <p:nvGrpSpPr>
        <p:cNvPr id="1" name="Shape 25"/>
        <p:cNvGrpSpPr/>
        <p:nvPr/>
      </p:nvGrpSpPr>
      <p:grpSpPr>
        <a:xfrm>
          <a:off x="0" y="0"/>
          <a:ext cx="0" cy="0"/>
          <a:chOff x="0" y="0"/>
          <a:chExt cx="0" cy="0"/>
        </a:xfrm>
      </p:grpSpPr>
      <p:sp>
        <p:nvSpPr>
          <p:cNvPr id="26" name="Google Shape;26;p4"/>
          <p:cNvSpPr/>
          <p:nvPr/>
        </p:nvSpPr>
        <p:spPr>
          <a:xfrm>
            <a:off x="0" y="1355582"/>
            <a:ext cx="9144000" cy="2471173"/>
          </a:xfrm>
          <a:prstGeom prst="rect">
            <a:avLst/>
          </a:prstGeom>
          <a:gradFill>
            <a:gsLst>
              <a:gs pos="0">
                <a:schemeClr val="dk2"/>
              </a:gs>
              <a:gs pos="100000">
                <a:schemeClr val="lt2"/>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 name="Google Shape;27;p4"/>
          <p:cNvSpPr txBox="1">
            <a:spLocks noGrp="1"/>
          </p:cNvSpPr>
          <p:nvPr>
            <p:ph type="ctrTitle"/>
          </p:nvPr>
        </p:nvSpPr>
        <p:spPr>
          <a:xfrm>
            <a:off x="442006" y="1670434"/>
            <a:ext cx="8431550" cy="537754"/>
          </a:xfrm>
          <a:prstGeom prst="rect">
            <a:avLst/>
          </a:prstGeom>
          <a:noFill/>
          <a:ln>
            <a:noFill/>
          </a:ln>
        </p:spPr>
        <p:txBody>
          <a:bodyPr spcFirstLastPara="1" wrap="square" lIns="91425" tIns="45700" rIns="91425" bIns="45700" anchor="t" anchorCtr="0">
            <a:noAutofit/>
          </a:bodyPr>
          <a:lstStyle>
            <a:lvl1pPr marR="0" lvl="0" algn="l" rtl="0">
              <a:lnSpc>
                <a:spcPct val="106250"/>
              </a:lnSpc>
              <a:spcBef>
                <a:spcPts val="0"/>
              </a:spcBef>
              <a:spcAft>
                <a:spcPts val="0"/>
              </a:spcAft>
              <a:buClr>
                <a:schemeClr val="lt1"/>
              </a:buClr>
              <a:buSzPts val="3200"/>
              <a:buFont typeface="Corbel"/>
              <a:buNone/>
              <a:defRPr sz="3200" b="0" i="0" u="none" strike="noStrike" cap="none">
                <a:solidFill>
                  <a:schemeClr val="lt1"/>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8" name="Google Shape;28;p4"/>
          <p:cNvSpPr txBox="1">
            <a:spLocks noGrp="1"/>
          </p:cNvSpPr>
          <p:nvPr>
            <p:ph type="subTitle" idx="1"/>
          </p:nvPr>
        </p:nvSpPr>
        <p:spPr>
          <a:xfrm>
            <a:off x="451529" y="2452708"/>
            <a:ext cx="8431553" cy="1374047"/>
          </a:xfrm>
          <a:prstGeom prst="rect">
            <a:avLst/>
          </a:prstGeom>
          <a:noFill/>
          <a:ln>
            <a:noFill/>
          </a:ln>
        </p:spPr>
        <p:txBody>
          <a:bodyPr spcFirstLastPara="1" wrap="square" lIns="91425" tIns="45700" rIns="91425" bIns="45700" anchor="t" anchorCtr="0">
            <a:noAutofit/>
          </a:bodyPr>
          <a:lstStyle>
            <a:lvl1pPr marR="0" lvl="0" algn="l" rtl="0">
              <a:lnSpc>
                <a:spcPct val="150000"/>
              </a:lnSpc>
              <a:spcBef>
                <a:spcPts val="800"/>
              </a:spcBef>
              <a:spcAft>
                <a:spcPts val="0"/>
              </a:spcAft>
              <a:buClr>
                <a:schemeClr val="lt2"/>
              </a:buClr>
              <a:buSzPts val="1700"/>
              <a:buFont typeface="Arial"/>
              <a:buNone/>
              <a:defRPr sz="2000" b="0" i="0" u="none" strike="noStrike" cap="none">
                <a:solidFill>
                  <a:srgbClr val="FFFFFF"/>
                </a:solidFill>
                <a:latin typeface="Corbel"/>
                <a:ea typeface="Corbel"/>
                <a:cs typeface="Corbel"/>
                <a:sym typeface="Corbel"/>
              </a:defRPr>
            </a:lvl1pPr>
            <a:lvl2pPr marR="0" lvl="1" algn="ctr" rtl="0">
              <a:lnSpc>
                <a:spcPct val="118181"/>
              </a:lnSpc>
              <a:spcBef>
                <a:spcPts val="800"/>
              </a:spcBef>
              <a:spcAft>
                <a:spcPts val="0"/>
              </a:spcAft>
              <a:buClr>
                <a:schemeClr val="accent5"/>
              </a:buClr>
              <a:buSzPts val="1320"/>
              <a:buFont typeface="Noto Sans Symbols"/>
              <a:buNone/>
              <a:defRPr sz="2200" b="0" i="0" u="none" strike="noStrike" cap="none">
                <a:solidFill>
                  <a:srgbClr val="949494"/>
                </a:solidFill>
                <a:latin typeface="Corbel"/>
                <a:ea typeface="Corbel"/>
                <a:cs typeface="Corbel"/>
                <a:sym typeface="Corbel"/>
              </a:defRPr>
            </a:lvl2pPr>
            <a:lvl3pPr marR="0" lvl="2" algn="ctr" rtl="0">
              <a:lnSpc>
                <a:spcPct val="120000"/>
              </a:lnSpc>
              <a:spcBef>
                <a:spcPts val="800"/>
              </a:spcBef>
              <a:spcAft>
                <a:spcPts val="0"/>
              </a:spcAft>
              <a:buClr>
                <a:schemeClr val="lt2"/>
              </a:buClr>
              <a:buSzPts val="1700"/>
              <a:buFont typeface="Arial"/>
              <a:buNone/>
              <a:defRPr sz="2000" b="0" i="0" u="none" strike="noStrike" cap="none">
                <a:solidFill>
                  <a:srgbClr val="949494"/>
                </a:solidFill>
                <a:latin typeface="Corbel"/>
                <a:ea typeface="Corbel"/>
                <a:cs typeface="Corbel"/>
                <a:sym typeface="Corbel"/>
              </a:defRPr>
            </a:lvl3pPr>
            <a:lvl4pPr marR="0" lvl="3" algn="ctr" rtl="0">
              <a:lnSpc>
                <a:spcPct val="122222"/>
              </a:lnSpc>
              <a:spcBef>
                <a:spcPts val="800"/>
              </a:spcBef>
              <a:spcAft>
                <a:spcPts val="0"/>
              </a:spcAft>
              <a:buClr>
                <a:schemeClr val="accent5"/>
              </a:buClr>
              <a:buSzPts val="1080"/>
              <a:buFont typeface="Noto Sans Symbols"/>
              <a:buNone/>
              <a:defRPr sz="1800" b="0" i="0" u="none" strike="noStrike" cap="none">
                <a:solidFill>
                  <a:srgbClr val="949494"/>
                </a:solidFill>
                <a:latin typeface="Corbel"/>
                <a:ea typeface="Corbel"/>
                <a:cs typeface="Corbel"/>
                <a:sym typeface="Corbel"/>
              </a:defRPr>
            </a:lvl4pPr>
            <a:lvl5pPr marR="0" lvl="4" algn="ctr" rtl="0">
              <a:lnSpc>
                <a:spcPct val="100000"/>
              </a:lnSpc>
              <a:spcBef>
                <a:spcPts val="800"/>
              </a:spcBef>
              <a:spcAft>
                <a:spcPts val="0"/>
              </a:spcAft>
              <a:buClr>
                <a:schemeClr val="lt2"/>
              </a:buClr>
              <a:buSzPts val="1530"/>
              <a:buFont typeface="Arial"/>
              <a:buNone/>
              <a:defRPr sz="1800" b="0" i="0" u="none" strike="noStrike" cap="none">
                <a:solidFill>
                  <a:srgbClr val="949494"/>
                </a:solidFill>
                <a:latin typeface="Corbel"/>
                <a:ea typeface="Corbel"/>
                <a:cs typeface="Corbel"/>
                <a:sym typeface="Corbel"/>
              </a:defRPr>
            </a:lvl5pPr>
            <a:lvl6pPr marR="0" lvl="5" algn="ctr" rtl="0">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6pPr>
            <a:lvl7pPr marR="0" lvl="6" algn="ctr" rtl="0">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7pPr>
            <a:lvl8pPr marR="0" lvl="7" algn="ctr" rtl="0">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8pPr>
            <a:lvl9pPr marR="0" lvl="8" algn="ctr" rtl="0">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9pPr>
          </a:lstStyle>
          <a:p>
            <a:endParaRPr/>
          </a:p>
        </p:txBody>
      </p:sp>
      <p:sp>
        <p:nvSpPr>
          <p:cNvPr id="29" name="Google Shape;29;p4"/>
          <p:cNvSpPr txBox="1">
            <a:spLocks noGrp="1"/>
          </p:cNvSpPr>
          <p:nvPr>
            <p:ph type="sldNum" idx="12"/>
          </p:nvPr>
        </p:nvSpPr>
        <p:spPr>
          <a:xfrm>
            <a:off x="3505200" y="4851021"/>
            <a:ext cx="2133600" cy="273844"/>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cxnSp>
        <p:nvCxnSpPr>
          <p:cNvPr id="30" name="Google Shape;30;p4"/>
          <p:cNvCxnSpPr/>
          <p:nvPr/>
        </p:nvCxnSpPr>
        <p:spPr>
          <a:xfrm>
            <a:off x="0" y="1355581"/>
            <a:ext cx="9144000" cy="0"/>
          </a:xfrm>
          <a:prstGeom prst="straightConnector1">
            <a:avLst/>
          </a:prstGeom>
          <a:noFill/>
          <a:ln w="12700" cap="flat" cmpd="sng">
            <a:solidFill>
              <a:schemeClr val="accent2"/>
            </a:solidFill>
            <a:prstDash val="solid"/>
            <a:round/>
            <a:headEnd type="none" w="sm" len="sm"/>
            <a:tailEnd type="none" w="sm" len="sm"/>
          </a:ln>
        </p:spPr>
      </p:cxnSp>
      <p:cxnSp>
        <p:nvCxnSpPr>
          <p:cNvPr id="31" name="Google Shape;31;p4"/>
          <p:cNvCxnSpPr/>
          <p:nvPr/>
        </p:nvCxnSpPr>
        <p:spPr>
          <a:xfrm>
            <a:off x="0" y="3831225"/>
            <a:ext cx="9144000" cy="0"/>
          </a:xfrm>
          <a:prstGeom prst="straightConnector1">
            <a:avLst/>
          </a:prstGeom>
          <a:noFill/>
          <a:ln w="12700" cap="flat" cmpd="sng">
            <a:solidFill>
              <a:schemeClr val="accent2"/>
            </a:solidFill>
            <a:prstDash val="solid"/>
            <a:round/>
            <a:headEnd type="none" w="sm" len="sm"/>
            <a:tailEnd type="none" w="sm" len="sm"/>
          </a:ln>
        </p:spPr>
      </p:cxnSp>
    </p:spTree>
    <p:extLst>
      <p:ext uri="{BB962C8B-B14F-4D97-AF65-F5344CB8AC3E}">
        <p14:creationId xmlns:p14="http://schemas.microsoft.com/office/powerpoint/2010/main" val="154762197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Title, Subtitle and Content">
  <p:cSld name="Title, Subtitle and Content">
    <p:spTree>
      <p:nvGrpSpPr>
        <p:cNvPr id="1" name="Shape 32"/>
        <p:cNvGrpSpPr/>
        <p:nvPr/>
      </p:nvGrpSpPr>
      <p:grpSpPr>
        <a:xfrm>
          <a:off x="0" y="0"/>
          <a:ext cx="0" cy="0"/>
          <a:chOff x="0" y="0"/>
          <a:chExt cx="0" cy="0"/>
        </a:xfrm>
      </p:grpSpPr>
      <p:sp>
        <p:nvSpPr>
          <p:cNvPr id="33" name="Google Shape;33;p5"/>
          <p:cNvSpPr txBox="1">
            <a:spLocks noGrp="1"/>
          </p:cNvSpPr>
          <p:nvPr>
            <p:ph type="title"/>
          </p:nvPr>
        </p:nvSpPr>
        <p:spPr>
          <a:xfrm>
            <a:off x="447675" y="72934"/>
            <a:ext cx="7340600" cy="532624"/>
          </a:xfrm>
          <a:prstGeom prst="rect">
            <a:avLst/>
          </a:prstGeom>
          <a:noFill/>
          <a:ln>
            <a:noFill/>
          </a:ln>
        </p:spPr>
        <p:txBody>
          <a:bodyPr spcFirstLastPara="1" wrap="square" lIns="91425" tIns="45700" rIns="91425" bIns="45700" anchor="t" anchorCtr="0">
            <a:noAutofit/>
          </a:bodyPr>
          <a:lstStyle>
            <a:lvl1pPr marR="0" lvl="0" algn="l" rtl="0">
              <a:lnSpc>
                <a:spcPct val="113333"/>
              </a:lnSpc>
              <a:spcBef>
                <a:spcPts val="0"/>
              </a:spcBef>
              <a:spcAft>
                <a:spcPts val="0"/>
              </a:spcAft>
              <a:buClr>
                <a:schemeClr val="dk2"/>
              </a:buClr>
              <a:buSzPts val="3000"/>
              <a:buFont typeface="Corbel"/>
              <a:buNone/>
              <a:defRPr sz="3000" b="0" i="0" u="none" strike="noStrike" cap="none">
                <a:solidFill>
                  <a:schemeClr val="dk2"/>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4" name="Google Shape;34;p5"/>
          <p:cNvSpPr txBox="1">
            <a:spLocks noGrp="1"/>
          </p:cNvSpPr>
          <p:nvPr>
            <p:ph type="body" idx="1"/>
          </p:nvPr>
        </p:nvSpPr>
        <p:spPr>
          <a:xfrm>
            <a:off x="457200" y="1097280"/>
            <a:ext cx="8521700" cy="3411220"/>
          </a:xfrm>
          <a:prstGeom prst="rect">
            <a:avLst/>
          </a:prstGeom>
          <a:noFill/>
          <a:ln>
            <a:noFill/>
          </a:ln>
        </p:spPr>
        <p:txBody>
          <a:bodyPr spcFirstLastPara="1" wrap="square" lIns="91425" tIns="45700" rIns="91425" bIns="45700" anchor="t" anchorCtr="0">
            <a:noAutofit/>
          </a:bodyPr>
          <a:lstStyle>
            <a:lvl1pPr marL="457200" marR="0" lvl="0" indent="-358140" algn="l" rtl="0">
              <a:lnSpc>
                <a:spcPct val="125000"/>
              </a:lnSpc>
              <a:spcBef>
                <a:spcPts val="800"/>
              </a:spcBef>
              <a:spcAft>
                <a:spcPts val="0"/>
              </a:spcAft>
              <a:buClr>
                <a:schemeClr val="lt2"/>
              </a:buClr>
              <a:buSzPts val="2040"/>
              <a:buFont typeface="Arial"/>
              <a:buChar char="•"/>
              <a:defRPr sz="2400" b="0" i="0" u="none" strike="noStrike" cap="none">
                <a:solidFill>
                  <a:srgbClr val="595959"/>
                </a:solidFill>
                <a:latin typeface="Corbel"/>
                <a:ea typeface="Corbel"/>
                <a:cs typeface="Corbel"/>
                <a:sym typeface="Corbel"/>
              </a:defRPr>
            </a:lvl1pPr>
            <a:lvl2pPr marL="914400" marR="0" lvl="1" indent="-312419" algn="l" rtl="0">
              <a:lnSpc>
                <a:spcPct val="118181"/>
              </a:lnSpc>
              <a:spcBef>
                <a:spcPts val="800"/>
              </a:spcBef>
              <a:spcAft>
                <a:spcPts val="0"/>
              </a:spcAft>
              <a:buClr>
                <a:schemeClr val="accent5"/>
              </a:buClr>
              <a:buSzPts val="1320"/>
              <a:buFont typeface="Noto Sans Symbols"/>
              <a:buChar char="▪"/>
              <a:defRPr sz="2200" b="0" i="0" u="none" strike="noStrike" cap="none">
                <a:solidFill>
                  <a:srgbClr val="595959"/>
                </a:solidFill>
                <a:latin typeface="Corbel"/>
                <a:ea typeface="Corbel"/>
                <a:cs typeface="Corbel"/>
                <a:sym typeface="Corbel"/>
              </a:defRPr>
            </a:lvl2pPr>
            <a:lvl3pPr marL="1371600" marR="0" lvl="2" indent="-336550" algn="l" rtl="0">
              <a:lnSpc>
                <a:spcPct val="120000"/>
              </a:lnSpc>
              <a:spcBef>
                <a:spcPts val="800"/>
              </a:spcBef>
              <a:spcAft>
                <a:spcPts val="0"/>
              </a:spcAft>
              <a:buClr>
                <a:schemeClr val="lt2"/>
              </a:buClr>
              <a:buSzPts val="1700"/>
              <a:buFont typeface="Arial"/>
              <a:buChar char="•"/>
              <a:defRPr sz="2000" b="0" i="0" u="none" strike="noStrike" cap="none">
                <a:solidFill>
                  <a:srgbClr val="595959"/>
                </a:solidFill>
                <a:latin typeface="Corbel"/>
                <a:ea typeface="Corbel"/>
                <a:cs typeface="Corbel"/>
                <a:sym typeface="Corbel"/>
              </a:defRPr>
            </a:lvl3pPr>
            <a:lvl4pPr marL="1828800" marR="0" lvl="3" indent="-297180" algn="l" rtl="0">
              <a:lnSpc>
                <a:spcPct val="122222"/>
              </a:lnSpc>
              <a:spcBef>
                <a:spcPts val="800"/>
              </a:spcBef>
              <a:spcAft>
                <a:spcPts val="0"/>
              </a:spcAft>
              <a:buClr>
                <a:schemeClr val="accent5"/>
              </a:buClr>
              <a:buSzPts val="1080"/>
              <a:buFont typeface="Noto Sans Symbols"/>
              <a:buChar char="▪"/>
              <a:defRPr sz="1800" b="0" i="0" u="none" strike="noStrike" cap="none">
                <a:solidFill>
                  <a:srgbClr val="595959"/>
                </a:solidFill>
                <a:latin typeface="Corbel"/>
                <a:ea typeface="Corbel"/>
                <a:cs typeface="Corbel"/>
                <a:sym typeface="Corbel"/>
              </a:defRPr>
            </a:lvl4pPr>
            <a:lvl5pPr marL="2286000" marR="0" lvl="4" indent="-325754" algn="l" rtl="0">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5" name="Google Shape;35;p5"/>
          <p:cNvSpPr txBox="1">
            <a:spLocks noGrp="1"/>
          </p:cNvSpPr>
          <p:nvPr>
            <p:ph type="sldNum" idx="12"/>
          </p:nvPr>
        </p:nvSpPr>
        <p:spPr>
          <a:xfrm>
            <a:off x="3505200" y="4851021"/>
            <a:ext cx="2133600" cy="273844"/>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
        <p:nvSpPr>
          <p:cNvPr id="36" name="Google Shape;36;p5"/>
          <p:cNvSpPr txBox="1">
            <a:spLocks noGrp="1"/>
          </p:cNvSpPr>
          <p:nvPr>
            <p:ph type="body" idx="2"/>
          </p:nvPr>
        </p:nvSpPr>
        <p:spPr>
          <a:xfrm>
            <a:off x="452041" y="537369"/>
            <a:ext cx="7340600" cy="4276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36363"/>
              </a:lnSpc>
              <a:spcBef>
                <a:spcPts val="800"/>
              </a:spcBef>
              <a:spcAft>
                <a:spcPts val="0"/>
              </a:spcAft>
              <a:buClr>
                <a:schemeClr val="lt2"/>
              </a:buClr>
              <a:buSzPts val="1870"/>
              <a:buFont typeface="Arial"/>
              <a:buNone/>
              <a:defRPr sz="2200" b="0" i="0" u="none" strike="noStrike" cap="none">
                <a:solidFill>
                  <a:schemeClr val="dk2"/>
                </a:solidFill>
                <a:latin typeface="Corbel"/>
                <a:ea typeface="Corbel"/>
                <a:cs typeface="Corbel"/>
                <a:sym typeface="Corbel"/>
              </a:defRPr>
            </a:lvl1pPr>
            <a:lvl2pPr marL="914400" marR="0" lvl="1" indent="-312419" algn="l" rtl="0">
              <a:lnSpc>
                <a:spcPct val="118181"/>
              </a:lnSpc>
              <a:spcBef>
                <a:spcPts val="800"/>
              </a:spcBef>
              <a:spcAft>
                <a:spcPts val="0"/>
              </a:spcAft>
              <a:buClr>
                <a:schemeClr val="accent5"/>
              </a:buClr>
              <a:buSzPts val="1320"/>
              <a:buFont typeface="Noto Sans Symbols"/>
              <a:buChar char="▪"/>
              <a:defRPr sz="2200" b="0" i="0" u="none" strike="noStrike" cap="none">
                <a:solidFill>
                  <a:srgbClr val="595959"/>
                </a:solidFill>
                <a:latin typeface="Corbel"/>
                <a:ea typeface="Corbel"/>
                <a:cs typeface="Corbel"/>
                <a:sym typeface="Corbel"/>
              </a:defRPr>
            </a:lvl2pPr>
            <a:lvl3pPr marL="1371600" marR="0" lvl="2" indent="-336550" algn="l" rtl="0">
              <a:lnSpc>
                <a:spcPct val="120000"/>
              </a:lnSpc>
              <a:spcBef>
                <a:spcPts val="800"/>
              </a:spcBef>
              <a:spcAft>
                <a:spcPts val="0"/>
              </a:spcAft>
              <a:buClr>
                <a:schemeClr val="lt2"/>
              </a:buClr>
              <a:buSzPts val="1700"/>
              <a:buFont typeface="Arial"/>
              <a:buChar char="•"/>
              <a:defRPr sz="2000" b="0" i="0" u="none" strike="noStrike" cap="none">
                <a:solidFill>
                  <a:srgbClr val="595959"/>
                </a:solidFill>
                <a:latin typeface="Corbel"/>
                <a:ea typeface="Corbel"/>
                <a:cs typeface="Corbel"/>
                <a:sym typeface="Corbel"/>
              </a:defRPr>
            </a:lvl3pPr>
            <a:lvl4pPr marL="1828800" marR="0" lvl="3" indent="-297180" algn="l" rtl="0">
              <a:lnSpc>
                <a:spcPct val="122222"/>
              </a:lnSpc>
              <a:spcBef>
                <a:spcPts val="800"/>
              </a:spcBef>
              <a:spcAft>
                <a:spcPts val="0"/>
              </a:spcAft>
              <a:buClr>
                <a:schemeClr val="accent5"/>
              </a:buClr>
              <a:buSzPts val="1080"/>
              <a:buFont typeface="Noto Sans Symbols"/>
              <a:buChar char="▪"/>
              <a:defRPr sz="1800" b="0" i="0" u="none" strike="noStrike" cap="none">
                <a:solidFill>
                  <a:srgbClr val="595959"/>
                </a:solidFill>
                <a:latin typeface="Corbel"/>
                <a:ea typeface="Corbel"/>
                <a:cs typeface="Corbel"/>
                <a:sym typeface="Corbel"/>
              </a:defRPr>
            </a:lvl4pPr>
            <a:lvl5pPr marL="2286000" marR="0" lvl="4" indent="-325754" algn="l" rtl="0">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2558292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447675" y="72933"/>
            <a:ext cx="8521700" cy="532624"/>
          </a:xfrm>
          <a:prstGeom prst="rect">
            <a:avLst/>
          </a:prstGeom>
          <a:noFill/>
          <a:ln>
            <a:noFill/>
          </a:ln>
        </p:spPr>
        <p:txBody>
          <a:bodyPr spcFirstLastPara="1" wrap="square" lIns="91425" tIns="45700" rIns="91425" bIns="45700" anchor="t" anchorCtr="0">
            <a:noAutofit/>
          </a:bodyPr>
          <a:lstStyle>
            <a:lvl1pPr marR="0" lvl="0" algn="l" rtl="0">
              <a:lnSpc>
                <a:spcPct val="113333"/>
              </a:lnSpc>
              <a:spcBef>
                <a:spcPts val="0"/>
              </a:spcBef>
              <a:spcAft>
                <a:spcPts val="0"/>
              </a:spcAft>
              <a:buClr>
                <a:srgbClr val="004B7D"/>
              </a:buClr>
              <a:buSzPts val="3000"/>
              <a:buFont typeface="Corbel"/>
              <a:buNone/>
              <a:defRPr sz="3000" b="0" i="0" u="none" strike="noStrike" cap="none">
                <a:solidFill>
                  <a:srgbClr val="004B7D"/>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9" name="Google Shape;39;p6"/>
          <p:cNvSpPr txBox="1">
            <a:spLocks noGrp="1"/>
          </p:cNvSpPr>
          <p:nvPr>
            <p:ph type="sldNum" idx="12"/>
          </p:nvPr>
        </p:nvSpPr>
        <p:spPr>
          <a:xfrm>
            <a:off x="3505200" y="4848891"/>
            <a:ext cx="2133600" cy="273844"/>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623926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Title and Subtitle">
  <p:cSld name="Title and Subtitle">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47675" y="72934"/>
            <a:ext cx="8476192" cy="532624"/>
          </a:xfrm>
          <a:prstGeom prst="rect">
            <a:avLst/>
          </a:prstGeom>
          <a:noFill/>
          <a:ln>
            <a:noFill/>
          </a:ln>
        </p:spPr>
        <p:txBody>
          <a:bodyPr spcFirstLastPara="1" wrap="square" lIns="91425" tIns="45700" rIns="91425" bIns="45700" anchor="t" anchorCtr="0">
            <a:noAutofit/>
          </a:bodyPr>
          <a:lstStyle>
            <a:lvl1pPr marR="0" lvl="0" algn="l" rtl="0">
              <a:lnSpc>
                <a:spcPct val="113333"/>
              </a:lnSpc>
              <a:spcBef>
                <a:spcPts val="0"/>
              </a:spcBef>
              <a:spcAft>
                <a:spcPts val="0"/>
              </a:spcAft>
              <a:buClr>
                <a:schemeClr val="dk2"/>
              </a:buClr>
              <a:buSzPts val="3000"/>
              <a:buFont typeface="Corbel"/>
              <a:buNone/>
              <a:defRPr sz="3000" b="0" i="0" u="none" strike="noStrike" cap="none">
                <a:solidFill>
                  <a:schemeClr val="dk2"/>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2" name="Google Shape;42;p7"/>
          <p:cNvSpPr txBox="1">
            <a:spLocks noGrp="1"/>
          </p:cNvSpPr>
          <p:nvPr>
            <p:ph type="sldNum" idx="12"/>
          </p:nvPr>
        </p:nvSpPr>
        <p:spPr>
          <a:xfrm>
            <a:off x="3505200" y="4851021"/>
            <a:ext cx="2133600" cy="273844"/>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
        <p:nvSpPr>
          <p:cNvPr id="43" name="Google Shape;43;p7"/>
          <p:cNvSpPr txBox="1">
            <a:spLocks noGrp="1"/>
          </p:cNvSpPr>
          <p:nvPr>
            <p:ph type="body" idx="1"/>
          </p:nvPr>
        </p:nvSpPr>
        <p:spPr>
          <a:xfrm>
            <a:off x="452041" y="544604"/>
            <a:ext cx="8471826" cy="4276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36363"/>
              </a:lnSpc>
              <a:spcBef>
                <a:spcPts val="800"/>
              </a:spcBef>
              <a:spcAft>
                <a:spcPts val="0"/>
              </a:spcAft>
              <a:buClr>
                <a:schemeClr val="lt2"/>
              </a:buClr>
              <a:buSzPts val="1870"/>
              <a:buFont typeface="Arial"/>
              <a:buNone/>
              <a:defRPr sz="2200" b="0" i="0" u="none" strike="noStrike" cap="none">
                <a:solidFill>
                  <a:schemeClr val="dk2"/>
                </a:solidFill>
                <a:latin typeface="Corbel"/>
                <a:ea typeface="Corbel"/>
                <a:cs typeface="Corbel"/>
                <a:sym typeface="Corbel"/>
              </a:defRPr>
            </a:lvl1pPr>
            <a:lvl2pPr marL="914400" marR="0" lvl="1" indent="-312419" algn="l" rtl="0">
              <a:lnSpc>
                <a:spcPct val="118181"/>
              </a:lnSpc>
              <a:spcBef>
                <a:spcPts val="800"/>
              </a:spcBef>
              <a:spcAft>
                <a:spcPts val="0"/>
              </a:spcAft>
              <a:buClr>
                <a:schemeClr val="accent5"/>
              </a:buClr>
              <a:buSzPts val="1320"/>
              <a:buFont typeface="Noto Sans Symbols"/>
              <a:buChar char="▪"/>
              <a:defRPr sz="2200" b="0" i="0" u="none" strike="noStrike" cap="none">
                <a:solidFill>
                  <a:srgbClr val="595959"/>
                </a:solidFill>
                <a:latin typeface="Corbel"/>
                <a:ea typeface="Corbel"/>
                <a:cs typeface="Corbel"/>
                <a:sym typeface="Corbel"/>
              </a:defRPr>
            </a:lvl2pPr>
            <a:lvl3pPr marL="1371600" marR="0" lvl="2" indent="-336550" algn="l" rtl="0">
              <a:lnSpc>
                <a:spcPct val="120000"/>
              </a:lnSpc>
              <a:spcBef>
                <a:spcPts val="800"/>
              </a:spcBef>
              <a:spcAft>
                <a:spcPts val="0"/>
              </a:spcAft>
              <a:buClr>
                <a:schemeClr val="lt2"/>
              </a:buClr>
              <a:buSzPts val="1700"/>
              <a:buFont typeface="Arial"/>
              <a:buChar char="•"/>
              <a:defRPr sz="2000" b="0" i="0" u="none" strike="noStrike" cap="none">
                <a:solidFill>
                  <a:srgbClr val="595959"/>
                </a:solidFill>
                <a:latin typeface="Corbel"/>
                <a:ea typeface="Corbel"/>
                <a:cs typeface="Corbel"/>
                <a:sym typeface="Corbel"/>
              </a:defRPr>
            </a:lvl3pPr>
            <a:lvl4pPr marL="1828800" marR="0" lvl="3" indent="-297180" algn="l" rtl="0">
              <a:lnSpc>
                <a:spcPct val="122222"/>
              </a:lnSpc>
              <a:spcBef>
                <a:spcPts val="800"/>
              </a:spcBef>
              <a:spcAft>
                <a:spcPts val="0"/>
              </a:spcAft>
              <a:buClr>
                <a:schemeClr val="accent5"/>
              </a:buClr>
              <a:buSzPts val="1080"/>
              <a:buFont typeface="Noto Sans Symbols"/>
              <a:buChar char="▪"/>
              <a:defRPr sz="1800" b="0" i="0" u="none" strike="noStrike" cap="none">
                <a:solidFill>
                  <a:srgbClr val="595959"/>
                </a:solidFill>
                <a:latin typeface="Corbel"/>
                <a:ea typeface="Corbel"/>
                <a:cs typeface="Corbel"/>
                <a:sym typeface="Corbel"/>
              </a:defRPr>
            </a:lvl4pPr>
            <a:lvl5pPr marL="2286000" marR="0" lvl="4" indent="-325754" algn="l" rtl="0">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35012997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Logo Only">
  <p:cSld name="Logo Only">
    <p:spTree>
      <p:nvGrpSpPr>
        <p:cNvPr id="1" name="Shape 44"/>
        <p:cNvGrpSpPr/>
        <p:nvPr/>
      </p:nvGrpSpPr>
      <p:grpSpPr>
        <a:xfrm>
          <a:off x="0" y="0"/>
          <a:ext cx="0" cy="0"/>
          <a:chOff x="0" y="0"/>
          <a:chExt cx="0" cy="0"/>
        </a:xfrm>
      </p:grpSpPr>
      <p:sp>
        <p:nvSpPr>
          <p:cNvPr id="45" name="Google Shape;45;p8"/>
          <p:cNvSpPr txBox="1">
            <a:spLocks noGrp="1"/>
          </p:cNvSpPr>
          <p:nvPr>
            <p:ph type="sldNum" idx="12"/>
          </p:nvPr>
        </p:nvSpPr>
        <p:spPr>
          <a:xfrm>
            <a:off x="3505200" y="4848891"/>
            <a:ext cx="2133600" cy="273844"/>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4163572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4" name="Google Shape;24;p4"/>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92802659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Title, Subtitle and Content">
  <p:cSld name="Title, Subtitle and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rgbClr val="007DAF"/>
              </a:buClr>
              <a:buSzPts val="3000"/>
              <a:buFont typeface="Calibri"/>
              <a:buNone/>
              <a:defRPr sz="3000" b="0" i="0" u="none" strike="noStrike" cap="none">
                <a:solidFill>
                  <a:srgbClr val="007DAF"/>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5" name="Google Shape;35;p6"/>
          <p:cNvSpPr txBox="1">
            <a:spLocks noGrp="1"/>
          </p:cNvSpPr>
          <p:nvPr>
            <p:ph type="body" idx="1"/>
          </p:nvPr>
        </p:nvSpPr>
        <p:spPr>
          <a:xfrm>
            <a:off x="457200" y="1097280"/>
            <a:ext cx="8521800" cy="3411300"/>
          </a:xfrm>
          <a:prstGeom prst="rect">
            <a:avLst/>
          </a:prstGeom>
          <a:noFill/>
          <a:ln>
            <a:noFill/>
          </a:ln>
        </p:spPr>
        <p:txBody>
          <a:bodyPr spcFirstLastPara="1" wrap="square" lIns="91425" tIns="91425" rIns="91425" bIns="91425" anchor="t" anchorCtr="0"/>
          <a:lstStyle>
            <a:lvl1pPr marL="457200" marR="0" lvl="0" indent="-358140" algn="l" rtl="0">
              <a:lnSpc>
                <a:spcPct val="100000"/>
              </a:lnSpc>
              <a:spcBef>
                <a:spcPts val="800"/>
              </a:spcBef>
              <a:spcAft>
                <a:spcPts val="0"/>
              </a:spcAft>
              <a:buClr>
                <a:schemeClr val="lt2"/>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 name="Google Shape;36;p6"/>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
              <a:t>‹#›</a:t>
            </a:fld>
            <a:endParaRPr/>
          </a:p>
        </p:txBody>
      </p:sp>
      <p:sp>
        <p:nvSpPr>
          <p:cNvPr id="37" name="Google Shape;37;p6"/>
          <p:cNvSpPr txBox="1">
            <a:spLocks noGrp="1"/>
          </p:cNvSpPr>
          <p:nvPr>
            <p:ph type="body" idx="2"/>
          </p:nvPr>
        </p:nvSpPr>
        <p:spPr>
          <a:xfrm>
            <a:off x="457200" y="537368"/>
            <a:ext cx="8229600" cy="427500"/>
          </a:xfrm>
          <a:prstGeom prst="rect">
            <a:avLst/>
          </a:prstGeom>
          <a:noFill/>
          <a:ln>
            <a:noFill/>
          </a:ln>
        </p:spPr>
        <p:txBody>
          <a:bodyPr spcFirstLastPara="1" wrap="square" lIns="91425" tIns="91425" rIns="91425" bIns="91425" anchor="t" anchorCtr="0"/>
          <a:lstStyle>
            <a:lvl1pPr marL="457200" marR="0" lvl="0" indent="-228600" algn="ctr" rtl="0">
              <a:lnSpc>
                <a:spcPct val="100000"/>
              </a:lnSpc>
              <a:spcBef>
                <a:spcPts val="800"/>
              </a:spcBef>
              <a:spcAft>
                <a:spcPts val="0"/>
              </a:spcAft>
              <a:buClr>
                <a:schemeClr val="lt2"/>
              </a:buClr>
              <a:buSzPts val="1870"/>
              <a:buFont typeface="Arial"/>
              <a:buNone/>
              <a:defRPr sz="2200" b="0" i="0" u="none" strike="noStrike" cap="none">
                <a:solidFill>
                  <a:srgbClr val="007DAF"/>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50340001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Title and Subtitle">
  <p:cSld name="Title and Subtitle">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rgbClr val="007DAF"/>
              </a:buClr>
              <a:buSzPts val="3000"/>
              <a:buFont typeface="Calibri"/>
              <a:buNone/>
              <a:defRPr sz="3000" b="0" i="0" u="none" strike="noStrike" cap="none">
                <a:solidFill>
                  <a:srgbClr val="007DAF"/>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0" name="Google Shape;40;p7"/>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
              <a:t>‹#›</a:t>
            </a:fld>
            <a:endParaRPr/>
          </a:p>
        </p:txBody>
      </p:sp>
      <p:sp>
        <p:nvSpPr>
          <p:cNvPr id="41" name="Google Shape;41;p7"/>
          <p:cNvSpPr txBox="1">
            <a:spLocks noGrp="1"/>
          </p:cNvSpPr>
          <p:nvPr>
            <p:ph type="body" idx="1"/>
          </p:nvPr>
        </p:nvSpPr>
        <p:spPr>
          <a:xfrm>
            <a:off x="457200" y="544603"/>
            <a:ext cx="8229600" cy="427500"/>
          </a:xfrm>
          <a:prstGeom prst="rect">
            <a:avLst/>
          </a:prstGeom>
          <a:noFill/>
          <a:ln>
            <a:noFill/>
          </a:ln>
        </p:spPr>
        <p:txBody>
          <a:bodyPr spcFirstLastPara="1" wrap="square" lIns="91425" tIns="91425" rIns="91425" bIns="91425" anchor="t" anchorCtr="0"/>
          <a:lstStyle>
            <a:lvl1pPr marL="457200" marR="0" lvl="0" indent="-228600" algn="ctr" rtl="0">
              <a:lnSpc>
                <a:spcPct val="100000"/>
              </a:lnSpc>
              <a:spcBef>
                <a:spcPts val="800"/>
              </a:spcBef>
              <a:spcAft>
                <a:spcPts val="0"/>
              </a:spcAft>
              <a:buClr>
                <a:schemeClr val="lt2"/>
              </a:buClr>
              <a:buSzPts val="1870"/>
              <a:buFont typeface="Arial"/>
              <a:buNone/>
              <a:defRPr sz="2200" b="0" i="0" u="none" strike="noStrike" cap="none">
                <a:solidFill>
                  <a:srgbClr val="007DAF"/>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50091269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Logo Only">
  <p:cSld name="Logo Only">
    <p:spTree>
      <p:nvGrpSpPr>
        <p:cNvPr id="1" name="Shape 42"/>
        <p:cNvGrpSpPr/>
        <p:nvPr/>
      </p:nvGrpSpPr>
      <p:grpSpPr>
        <a:xfrm>
          <a:off x="0" y="0"/>
          <a:ext cx="0" cy="0"/>
          <a:chOff x="0" y="0"/>
          <a:chExt cx="0" cy="0"/>
        </a:xfrm>
      </p:grpSpPr>
      <p:sp>
        <p:nvSpPr>
          <p:cNvPr id="43" name="Google Shape;43;p8"/>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483476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image" Target="../media/image1.pn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theme" Target="../theme/theme2.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10" Type="http://schemas.openxmlformats.org/officeDocument/2006/relationships/image" Target="../media/image1.png"/><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8.xml"/><Relationship Id="rId7" Type="http://schemas.openxmlformats.org/officeDocument/2006/relationships/image" Target="../media/image6.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4.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image" Target="../media/image1.pn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theme" Target="../theme/theme5.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6.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theme" Target="../theme/theme8.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theme" Target="../theme/theme9.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image" Target="../media/image1.png"/><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theme" Target="../theme/theme10.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6.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theme" Target="../theme/theme11.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s>
</file>

<file path=ppt/slideMasters/_rels/slideMaster12.xml.rels><?xml version="1.0" encoding="UTF-8" standalone="yes"?>
<Relationships xmlns="http://schemas.openxmlformats.org/package/2006/relationships"><Relationship Id="rId8" Type="http://schemas.openxmlformats.org/officeDocument/2006/relationships/theme" Target="../theme/theme12.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5" Type="http://schemas.openxmlformats.org/officeDocument/2006/relationships/slideLayout" Target="../slideLayouts/slideLayout114.xml"/><Relationship Id="rId4" Type="http://schemas.openxmlformats.org/officeDocument/2006/relationships/slideLayout" Target="../slideLayouts/slideLayout113.xml"/><Relationship Id="rId9" Type="http://schemas.openxmlformats.org/officeDocument/2006/relationships/image" Target="../media/image1.png"/></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119.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image" Target="../media/image6.png"/><Relationship Id="rId5" Type="http://schemas.openxmlformats.org/officeDocument/2006/relationships/theme" Target="../theme/theme13.xml"/><Relationship Id="rId4" Type="http://schemas.openxmlformats.org/officeDocument/2006/relationships/slideLayout" Target="../slideLayouts/slideLayout1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Google Shape;13;p1" descr="ONF_NO-TAG_WITH-GRADIENT.png"/>
          <p:cNvPicPr preferRelativeResize="0"/>
          <p:nvPr userDrawn="1"/>
        </p:nvPicPr>
        <p:blipFill rotWithShape="1">
          <a:blip r:embed="rId9">
            <a:alphaModFix/>
          </a:blip>
          <a:srcRect t="62874" b="-4253"/>
          <a:stretch/>
        </p:blipFill>
        <p:spPr>
          <a:xfrm>
            <a:off x="8111068" y="4846320"/>
            <a:ext cx="914400" cy="228600"/>
          </a:xfrm>
          <a:prstGeom prst="rect">
            <a:avLst/>
          </a:prstGeom>
          <a:noFill/>
          <a:ln>
            <a:noFill/>
          </a:ln>
        </p:spPr>
      </p:pic>
    </p:spTree>
    <p:extLst>
      <p:ext uri="{BB962C8B-B14F-4D97-AF65-F5344CB8AC3E}">
        <p14:creationId xmlns:p14="http://schemas.microsoft.com/office/powerpoint/2010/main" val="1010838220"/>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8" r:id="rId6"/>
    <p:sldLayoutId id="2147483669" r:id="rId7"/>
  </p:sldLayoutIdLst>
  <p:hf hdr="0" ftr="0" dt="0"/>
  <p:txStyles>
    <p:title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charset="0"/>
        <a:defRPr sz="1400">
          <a:solidFill>
            <a:srgbClr val="000000"/>
          </a:solidFill>
          <a:latin typeface="Arial"/>
          <a:ea typeface="ＭＳ Ｐゴシック" charset="0"/>
          <a:cs typeface="Arial"/>
          <a:sym typeface="Arial" charset="0"/>
        </a:defRPr>
      </a:lvl1pPr>
      <a:lvl2pPr lvl="1" algn="l" rtl="0" eaLnBrk="1" fontAlgn="base" hangingPunct="1">
        <a:spcBef>
          <a:spcPct val="0"/>
        </a:spcBef>
        <a:spcAft>
          <a:spcPct val="0"/>
        </a:spcAft>
        <a:buClr>
          <a:srgbClr val="000000"/>
        </a:buClr>
        <a:buFont typeface="Arial" charset="0"/>
        <a:defRPr sz="1400">
          <a:solidFill>
            <a:srgbClr val="000000"/>
          </a:solidFill>
          <a:latin typeface="Arial"/>
          <a:ea typeface="ＭＳ Ｐゴシック" charset="0"/>
          <a:cs typeface="Arial"/>
          <a:sym typeface="Arial" charset="0"/>
        </a:defRPr>
      </a:lvl2pPr>
      <a:lvl3pPr lvl="2" algn="l" rtl="0" eaLnBrk="1" fontAlgn="base" hangingPunct="1">
        <a:spcBef>
          <a:spcPct val="0"/>
        </a:spcBef>
        <a:spcAft>
          <a:spcPct val="0"/>
        </a:spcAft>
        <a:buClr>
          <a:srgbClr val="000000"/>
        </a:buClr>
        <a:buFont typeface="Arial" charset="0"/>
        <a:defRPr sz="1400">
          <a:solidFill>
            <a:srgbClr val="000000"/>
          </a:solidFill>
          <a:latin typeface="Arial"/>
          <a:ea typeface="ＭＳ Ｐゴシック" charset="0"/>
          <a:cs typeface="Arial"/>
          <a:sym typeface="Arial" charset="0"/>
        </a:defRPr>
      </a:lvl3pPr>
      <a:lvl4pPr lvl="3" algn="l" rtl="0" eaLnBrk="1" fontAlgn="base" hangingPunct="1">
        <a:spcBef>
          <a:spcPct val="0"/>
        </a:spcBef>
        <a:spcAft>
          <a:spcPct val="0"/>
        </a:spcAft>
        <a:buClr>
          <a:srgbClr val="000000"/>
        </a:buClr>
        <a:buFont typeface="Arial" charset="0"/>
        <a:defRPr sz="1400">
          <a:solidFill>
            <a:srgbClr val="000000"/>
          </a:solidFill>
          <a:latin typeface="Arial"/>
          <a:ea typeface="ＭＳ Ｐゴシック" charset="0"/>
          <a:cs typeface="Arial"/>
          <a:sym typeface="Arial" charset="0"/>
        </a:defRPr>
      </a:lvl4pPr>
      <a:lvl5pPr lvl="4" algn="l" rtl="0" eaLnBrk="1" fontAlgn="base" hangingPunct="1">
        <a:spcBef>
          <a:spcPct val="0"/>
        </a:spcBef>
        <a:spcAft>
          <a:spcPct val="0"/>
        </a:spcAft>
        <a:buClr>
          <a:srgbClr val="000000"/>
        </a:buClr>
        <a:buFont typeface="Arial" charset="0"/>
        <a:defRPr sz="1400">
          <a:solidFill>
            <a:srgbClr val="000000"/>
          </a:solidFill>
          <a:latin typeface="Arial"/>
          <a:ea typeface="ＭＳ Ｐゴシック" charset="0"/>
          <a:cs typeface="Arial"/>
          <a:sym typeface="Arial" charset="0"/>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342900" indent="-342900" algn="l" rtl="0" eaLnBrk="1" fontAlgn="base" hangingPunct="1">
        <a:spcBef>
          <a:spcPct val="0"/>
        </a:spcBef>
        <a:spcAft>
          <a:spcPct val="0"/>
        </a:spcAft>
        <a:buClr>
          <a:srgbClr val="000000"/>
        </a:buClr>
        <a:buFont typeface="Arial" charset="0"/>
        <a:defRPr sz="1400">
          <a:solidFill>
            <a:srgbClr val="000000"/>
          </a:solidFill>
          <a:latin typeface="Arial"/>
          <a:ea typeface="ＭＳ Ｐゴシック" charset="0"/>
          <a:cs typeface="Arial"/>
          <a:sym typeface="Arial" charset="0"/>
        </a:defRPr>
      </a:lvl1pPr>
      <a:lvl2pPr marL="742950" lvl="1" indent="-285750" algn="l" rtl="0" eaLnBrk="1" fontAlgn="base" hangingPunct="1">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marL="1143000" lvl="2" indent="-228600" algn="l" rtl="0" eaLnBrk="1" fontAlgn="base" hangingPunct="1">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marL="1600200" lvl="3" indent="-228600" algn="l" rtl="0" eaLnBrk="1" fontAlgn="base" hangingPunct="1">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marL="2057400" lvl="4" indent="-228600" algn="l" rtl="0" eaLnBrk="1" fontAlgn="base" hangingPunct="1">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7675" y="72933"/>
            <a:ext cx="8521700" cy="532624"/>
          </a:xfrm>
          <a:prstGeom prst="rect">
            <a:avLst/>
          </a:prstGeom>
        </p:spPr>
        <p:txBody>
          <a:bodyPr vert="horz" wrap="square" lIns="91440" tIns="45720" rIns="91440" bIns="45720" rtlCol="0" anchor="t" anchorCtr="0">
            <a:spAutoFit/>
          </a:bodyPr>
          <a:lstStyle/>
          <a:p>
            <a:r>
              <a:rPr lang="en-US"/>
              <a:t>Click to edit Master title style</a:t>
            </a:r>
          </a:p>
        </p:txBody>
      </p:sp>
      <p:sp>
        <p:nvSpPr>
          <p:cNvPr id="3" name="Text Placeholder 2"/>
          <p:cNvSpPr>
            <a:spLocks noGrp="1"/>
          </p:cNvSpPr>
          <p:nvPr>
            <p:ph type="body" idx="1"/>
          </p:nvPr>
        </p:nvSpPr>
        <p:spPr>
          <a:xfrm>
            <a:off x="457200" y="1097280"/>
            <a:ext cx="8521700" cy="34112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Slide Number Placeholder 12"/>
          <p:cNvSpPr>
            <a:spLocks noGrp="1"/>
          </p:cNvSpPr>
          <p:nvPr>
            <p:ph type="sldNum" sz="quarter" idx="4"/>
          </p:nvPr>
        </p:nvSpPr>
        <p:spPr>
          <a:xfrm>
            <a:off x="3505200" y="4848894"/>
            <a:ext cx="2133600" cy="273844"/>
          </a:xfrm>
          <a:prstGeom prst="rect">
            <a:avLst/>
          </a:prstGeom>
        </p:spPr>
        <p:txBody>
          <a:bodyPr vert="horz" lIns="91440" tIns="45720" rIns="91440" bIns="45720" rtlCol="0" anchor="ctr"/>
          <a:lstStyle>
            <a:lvl1pPr algn="ctr">
              <a:defRPr sz="800">
                <a:solidFill>
                  <a:schemeClr val="bg1">
                    <a:lumMod val="65000"/>
                  </a:schemeClr>
                </a:solidFill>
                <a:latin typeface="Corbel"/>
                <a:cs typeface="Corbel"/>
              </a:defRPr>
            </a:lvl1pPr>
          </a:lstStyle>
          <a:p>
            <a:fld id="{C921E2DF-5279-024C-809C-CD16853F95A6}" type="slidenum">
              <a:rPr lang="en-US">
                <a:solidFill>
                  <a:srgbClr val="FFFFFF">
                    <a:lumMod val="65000"/>
                  </a:srgbClr>
                </a:solidFill>
                <a:ea typeface="Arial"/>
                <a:sym typeface="Arial"/>
              </a:rPr>
              <a:pPr/>
              <a:t>‹#›</a:t>
            </a:fld>
            <a:endParaRPr lang="en-US">
              <a:solidFill>
                <a:srgbClr val="FFFFFF">
                  <a:lumMod val="65000"/>
                </a:srgbClr>
              </a:solidFill>
              <a:ea typeface="Arial"/>
              <a:sym typeface="Arial"/>
            </a:endParaRPr>
          </a:p>
        </p:txBody>
      </p:sp>
      <p:pic>
        <p:nvPicPr>
          <p:cNvPr id="11" name="Picture 10" descr="ONF_NO-TAG_WITH-GRADIENT.png"/>
          <p:cNvPicPr>
            <a:picLocks noChangeAspect="1"/>
          </p:cNvPicPr>
          <p:nvPr userDrawn="1"/>
        </p:nvPicPr>
        <p:blipFill rotWithShape="1">
          <a:blip r:embed="rId12">
            <a:extLst>
              <a:ext uri="{28A0092B-C50C-407E-A947-70E740481C1C}">
                <a14:useLocalDpi xmlns:a14="http://schemas.microsoft.com/office/drawing/2010/main" val="0"/>
              </a:ext>
            </a:extLst>
          </a:blip>
          <a:srcRect t="62874" b="-4254"/>
          <a:stretch/>
        </p:blipFill>
        <p:spPr>
          <a:xfrm>
            <a:off x="8111068" y="4846320"/>
            <a:ext cx="914400" cy="228600"/>
          </a:xfrm>
          <a:prstGeom prst="rect">
            <a:avLst/>
          </a:prstGeom>
        </p:spPr>
      </p:pic>
    </p:spTree>
    <p:extLst>
      <p:ext uri="{BB962C8B-B14F-4D97-AF65-F5344CB8AC3E}">
        <p14:creationId xmlns:p14="http://schemas.microsoft.com/office/powerpoint/2010/main" val="773941793"/>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815" r:id="rId10"/>
  </p:sldLayoutIdLst>
  <p:hf hdr="0" ftr="0"/>
  <p:txStyles>
    <p:titleStyle>
      <a:lvl1pPr algn="l" defTabSz="457200" rtl="0" eaLnBrk="1" latinLnBrk="0" hangingPunct="1">
        <a:lnSpc>
          <a:spcPts val="3400"/>
        </a:lnSpc>
        <a:spcBef>
          <a:spcPct val="0"/>
        </a:spcBef>
        <a:buNone/>
        <a:defRPr sz="3000" b="0" i="0" kern="1200">
          <a:solidFill>
            <a:srgbClr val="004B7D"/>
          </a:solidFill>
          <a:latin typeface="Corbel"/>
          <a:ea typeface="+mj-ea"/>
          <a:cs typeface="Corbel"/>
        </a:defRPr>
      </a:lvl1pPr>
    </p:titleStyle>
    <p:bodyStyle>
      <a:lvl1pPr marL="219456" indent="-219456" algn="l" defTabSz="457200" rtl="0" eaLnBrk="1" latinLnBrk="0" hangingPunct="1">
        <a:lnSpc>
          <a:spcPts val="3000"/>
        </a:lnSpc>
        <a:spcBef>
          <a:spcPts val="800"/>
        </a:spcBef>
        <a:buClr>
          <a:schemeClr val="bg2"/>
        </a:buClr>
        <a:buSzPct val="85000"/>
        <a:buFont typeface="Arial"/>
        <a:buChar char="•"/>
        <a:defRPr sz="2400" kern="1200">
          <a:solidFill>
            <a:srgbClr val="595959"/>
          </a:solidFill>
          <a:latin typeface="Corbel"/>
          <a:ea typeface="+mn-ea"/>
          <a:cs typeface="Corbel"/>
        </a:defRPr>
      </a:lvl1pPr>
      <a:lvl2pPr marL="411480" indent="-182880" algn="l" defTabSz="457200" rtl="0" eaLnBrk="1" latinLnBrk="0" hangingPunct="1">
        <a:lnSpc>
          <a:spcPts val="2600"/>
        </a:lnSpc>
        <a:spcBef>
          <a:spcPts val="800"/>
        </a:spcBef>
        <a:buClr>
          <a:schemeClr val="accent5"/>
        </a:buClr>
        <a:buSzPct val="60000"/>
        <a:buFont typeface="Wingdings" charset="2"/>
        <a:buChar char="§"/>
        <a:defRPr sz="2200" kern="1200">
          <a:solidFill>
            <a:srgbClr val="595959"/>
          </a:solidFill>
          <a:latin typeface="Corbel"/>
          <a:ea typeface="+mn-ea"/>
          <a:cs typeface="Corbel"/>
        </a:defRPr>
      </a:lvl2pPr>
      <a:lvl3pPr marL="612648" indent="-182880" algn="l" defTabSz="457200" rtl="0" eaLnBrk="1" latinLnBrk="0" hangingPunct="1">
        <a:lnSpc>
          <a:spcPts val="2400"/>
        </a:lnSpc>
        <a:spcBef>
          <a:spcPts val="800"/>
        </a:spcBef>
        <a:buClr>
          <a:schemeClr val="bg2"/>
        </a:buClr>
        <a:buSzPct val="85000"/>
        <a:buFont typeface="Arial"/>
        <a:buChar char="•"/>
        <a:defRPr sz="2000" kern="1200">
          <a:solidFill>
            <a:srgbClr val="595959"/>
          </a:solidFill>
          <a:latin typeface="Corbel"/>
          <a:ea typeface="+mn-ea"/>
          <a:cs typeface="Corbel"/>
        </a:defRPr>
      </a:lvl3pPr>
      <a:lvl4pPr marL="768096" indent="-164592" algn="l" defTabSz="457200" rtl="0" eaLnBrk="1" latinLnBrk="0" hangingPunct="1">
        <a:lnSpc>
          <a:spcPts val="2200"/>
        </a:lnSpc>
        <a:spcBef>
          <a:spcPts val="800"/>
        </a:spcBef>
        <a:buClr>
          <a:schemeClr val="accent5"/>
        </a:buClr>
        <a:buSzPct val="60000"/>
        <a:buFont typeface="Wingdings" charset="2"/>
        <a:buChar char="§"/>
        <a:defRPr sz="1800" kern="1200">
          <a:solidFill>
            <a:srgbClr val="595959"/>
          </a:solidFill>
          <a:latin typeface="Corbel"/>
          <a:ea typeface="+mn-ea"/>
          <a:cs typeface="Corbel"/>
        </a:defRPr>
      </a:lvl4pPr>
      <a:lvl5pPr marL="914400" indent="-137160" algn="l" defTabSz="457200" rtl="0" eaLnBrk="1" latinLnBrk="0" hangingPunct="1">
        <a:spcBef>
          <a:spcPts val="800"/>
        </a:spcBef>
        <a:buClr>
          <a:schemeClr val="bg2"/>
        </a:buClr>
        <a:buSzPct val="85000"/>
        <a:buFont typeface="Arial"/>
        <a:buChar char="•"/>
        <a:defRPr sz="1800" kern="1200">
          <a:solidFill>
            <a:srgbClr val="595959"/>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Google Shape;13;p1" descr="ONF_NO-TAG_WITH-GRADIENT.png"/>
          <p:cNvPicPr preferRelativeResize="0"/>
          <p:nvPr userDrawn="1"/>
        </p:nvPicPr>
        <p:blipFill rotWithShape="1">
          <a:blip r:embed="rId10">
            <a:alphaModFix/>
          </a:blip>
          <a:srcRect t="62874" b="-4253"/>
          <a:stretch/>
        </p:blipFill>
        <p:spPr>
          <a:xfrm>
            <a:off x="8111068" y="4846320"/>
            <a:ext cx="914400" cy="228600"/>
          </a:xfrm>
          <a:prstGeom prst="rect">
            <a:avLst/>
          </a:prstGeom>
          <a:noFill/>
          <a:ln>
            <a:noFill/>
          </a:ln>
        </p:spPr>
      </p:pic>
    </p:spTree>
    <p:extLst>
      <p:ext uri="{BB962C8B-B14F-4D97-AF65-F5344CB8AC3E}">
        <p14:creationId xmlns:p14="http://schemas.microsoft.com/office/powerpoint/2010/main" val="3872891424"/>
      </p:ext>
    </p:extLst>
  </p:cSld>
  <p:clrMap bg1="lt1" tx1="dk1" bg2="dk2" tx2="lt2" accent1="accent1" accent2="accent2" accent3="accent3" accent4="accent4" accent5="accent5" accent6="accent6" hlink="hlink" folHlink="folHlink"/>
  <p:sldLayoutIdLst>
    <p:sldLayoutId id="2147483682" r:id="rId1"/>
    <p:sldLayoutId id="2147483684" r:id="rId2"/>
    <p:sldLayoutId id="2147483685" r:id="rId3"/>
    <p:sldLayoutId id="2147483686" r:id="rId4"/>
    <p:sldLayoutId id="2147483687" r:id="rId5"/>
    <p:sldLayoutId id="2147483688" r:id="rId6"/>
    <p:sldLayoutId id="2147483689" r:id="rId7"/>
    <p:sldLayoutId id="2147483690" r:id="rId8"/>
  </p:sldLayoutIdLst>
  <p:hf hdr="0" ftr="0" dt="0"/>
  <p:txStyles>
    <p:title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charset="0"/>
        <a:defRPr sz="1400">
          <a:solidFill>
            <a:srgbClr val="000000"/>
          </a:solidFill>
          <a:latin typeface="Arial"/>
          <a:ea typeface="ＭＳ Ｐゴシック" charset="0"/>
          <a:cs typeface="Arial"/>
          <a:sym typeface="Arial" charset="0"/>
        </a:defRPr>
      </a:lvl1pPr>
      <a:lvl2pPr lvl="1" algn="l" rtl="0" eaLnBrk="1" fontAlgn="base" hangingPunct="1">
        <a:spcBef>
          <a:spcPct val="0"/>
        </a:spcBef>
        <a:spcAft>
          <a:spcPct val="0"/>
        </a:spcAft>
        <a:buClr>
          <a:srgbClr val="000000"/>
        </a:buClr>
        <a:buFont typeface="Arial" charset="0"/>
        <a:defRPr sz="1400">
          <a:solidFill>
            <a:srgbClr val="000000"/>
          </a:solidFill>
          <a:latin typeface="Arial"/>
          <a:ea typeface="ＭＳ Ｐゴシック" charset="0"/>
          <a:cs typeface="Arial"/>
          <a:sym typeface="Arial" charset="0"/>
        </a:defRPr>
      </a:lvl2pPr>
      <a:lvl3pPr lvl="2" algn="l" rtl="0" eaLnBrk="1" fontAlgn="base" hangingPunct="1">
        <a:spcBef>
          <a:spcPct val="0"/>
        </a:spcBef>
        <a:spcAft>
          <a:spcPct val="0"/>
        </a:spcAft>
        <a:buClr>
          <a:srgbClr val="000000"/>
        </a:buClr>
        <a:buFont typeface="Arial" charset="0"/>
        <a:defRPr sz="1400">
          <a:solidFill>
            <a:srgbClr val="000000"/>
          </a:solidFill>
          <a:latin typeface="Arial"/>
          <a:ea typeface="ＭＳ Ｐゴシック" charset="0"/>
          <a:cs typeface="Arial"/>
          <a:sym typeface="Arial" charset="0"/>
        </a:defRPr>
      </a:lvl3pPr>
      <a:lvl4pPr lvl="3" algn="l" rtl="0" eaLnBrk="1" fontAlgn="base" hangingPunct="1">
        <a:spcBef>
          <a:spcPct val="0"/>
        </a:spcBef>
        <a:spcAft>
          <a:spcPct val="0"/>
        </a:spcAft>
        <a:buClr>
          <a:srgbClr val="000000"/>
        </a:buClr>
        <a:buFont typeface="Arial" charset="0"/>
        <a:defRPr sz="1400">
          <a:solidFill>
            <a:srgbClr val="000000"/>
          </a:solidFill>
          <a:latin typeface="Arial"/>
          <a:ea typeface="ＭＳ Ｐゴシック" charset="0"/>
          <a:cs typeface="Arial"/>
          <a:sym typeface="Arial" charset="0"/>
        </a:defRPr>
      </a:lvl4pPr>
      <a:lvl5pPr lvl="4" algn="l" rtl="0" eaLnBrk="1" fontAlgn="base" hangingPunct="1">
        <a:spcBef>
          <a:spcPct val="0"/>
        </a:spcBef>
        <a:spcAft>
          <a:spcPct val="0"/>
        </a:spcAft>
        <a:buClr>
          <a:srgbClr val="000000"/>
        </a:buClr>
        <a:buFont typeface="Arial" charset="0"/>
        <a:defRPr sz="1400">
          <a:solidFill>
            <a:srgbClr val="000000"/>
          </a:solidFill>
          <a:latin typeface="Arial"/>
          <a:ea typeface="ＭＳ Ｐゴシック" charset="0"/>
          <a:cs typeface="Arial"/>
          <a:sym typeface="Arial" charset="0"/>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342900" indent="-342900" algn="l" rtl="0" eaLnBrk="1" fontAlgn="base" hangingPunct="1">
        <a:spcBef>
          <a:spcPct val="0"/>
        </a:spcBef>
        <a:spcAft>
          <a:spcPct val="0"/>
        </a:spcAft>
        <a:buClr>
          <a:srgbClr val="000000"/>
        </a:buClr>
        <a:buFont typeface="Arial" charset="0"/>
        <a:defRPr sz="1400">
          <a:solidFill>
            <a:srgbClr val="000000"/>
          </a:solidFill>
          <a:latin typeface="Arial"/>
          <a:ea typeface="ＭＳ Ｐゴシック" charset="0"/>
          <a:cs typeface="Arial"/>
          <a:sym typeface="Arial" charset="0"/>
        </a:defRPr>
      </a:lvl1pPr>
      <a:lvl2pPr marL="742950" lvl="1" indent="-285750" algn="l" rtl="0" eaLnBrk="1" fontAlgn="base" hangingPunct="1">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marL="1143000" lvl="2" indent="-228600" algn="l" rtl="0" eaLnBrk="1" fontAlgn="base" hangingPunct="1">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marL="1600200" lvl="3" indent="-228600" algn="l" rtl="0" eaLnBrk="1" fontAlgn="base" hangingPunct="1">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marL="2057400" lvl="4" indent="-228600" algn="l" rtl="0" eaLnBrk="1" fontAlgn="base" hangingPunct="1">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097280"/>
            <a:ext cx="8521800" cy="3411300"/>
          </a:xfrm>
          <a:prstGeom prst="rect">
            <a:avLst/>
          </a:prstGeom>
          <a:noFill/>
          <a:ln>
            <a:noFill/>
          </a:ln>
        </p:spPr>
        <p:txBody>
          <a:bodyPr spcFirstLastPara="1" wrap="square" lIns="91425" tIns="91425" rIns="91425" bIns="91425" anchor="t" anchorCtr="0"/>
          <a:lstStyle>
            <a:lvl1pPr marL="457200" marR="0" lvl="0" indent="-358140" algn="l" rtl="0">
              <a:lnSpc>
                <a:spcPct val="100000"/>
              </a:lnSpc>
              <a:spcBef>
                <a:spcPts val="800"/>
              </a:spcBef>
              <a:spcAft>
                <a:spcPts val="0"/>
              </a:spcAft>
              <a:buClr>
                <a:schemeClr val="lt2"/>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b="0" i="0" u="none" strike="noStrike" cap="none">
                <a:solidFill>
                  <a:srgbClr val="A5A5A5"/>
                </a:solidFill>
                <a:latin typeface="Calibri"/>
                <a:ea typeface="Calibri"/>
                <a:cs typeface="Calibri"/>
                <a:sym typeface="Calibri"/>
              </a:defRPr>
            </a:lvl1pPr>
            <a:lvl2pPr marL="0" marR="0" lvl="1" indent="0" algn="ctr" rtl="0">
              <a:spcBef>
                <a:spcPts val="0"/>
              </a:spcBef>
              <a:buNone/>
              <a:defRPr sz="800" b="0" i="0" u="none" strike="noStrike" cap="none">
                <a:solidFill>
                  <a:srgbClr val="A5A5A5"/>
                </a:solidFill>
                <a:latin typeface="Calibri"/>
                <a:ea typeface="Calibri"/>
                <a:cs typeface="Calibri"/>
                <a:sym typeface="Calibri"/>
              </a:defRPr>
            </a:lvl2pPr>
            <a:lvl3pPr marL="0" marR="0" lvl="2" indent="0" algn="ctr" rtl="0">
              <a:spcBef>
                <a:spcPts val="0"/>
              </a:spcBef>
              <a:buNone/>
              <a:defRPr sz="800" b="0" i="0" u="none" strike="noStrike" cap="none">
                <a:solidFill>
                  <a:srgbClr val="A5A5A5"/>
                </a:solidFill>
                <a:latin typeface="Calibri"/>
                <a:ea typeface="Calibri"/>
                <a:cs typeface="Calibri"/>
                <a:sym typeface="Calibri"/>
              </a:defRPr>
            </a:lvl3pPr>
            <a:lvl4pPr marL="0" marR="0" lvl="3" indent="0" algn="ctr" rtl="0">
              <a:spcBef>
                <a:spcPts val="0"/>
              </a:spcBef>
              <a:buNone/>
              <a:defRPr sz="800" b="0" i="0" u="none" strike="noStrike" cap="none">
                <a:solidFill>
                  <a:srgbClr val="A5A5A5"/>
                </a:solidFill>
                <a:latin typeface="Calibri"/>
                <a:ea typeface="Calibri"/>
                <a:cs typeface="Calibri"/>
                <a:sym typeface="Calibri"/>
              </a:defRPr>
            </a:lvl4pPr>
            <a:lvl5pPr marL="0" marR="0" lvl="4" indent="0" algn="ctr" rtl="0">
              <a:spcBef>
                <a:spcPts val="0"/>
              </a:spcBef>
              <a:buNone/>
              <a:defRPr sz="800" b="0" i="0" u="none" strike="noStrike" cap="none">
                <a:solidFill>
                  <a:srgbClr val="A5A5A5"/>
                </a:solidFill>
                <a:latin typeface="Calibri"/>
                <a:ea typeface="Calibri"/>
                <a:cs typeface="Calibri"/>
                <a:sym typeface="Calibri"/>
              </a:defRPr>
            </a:lvl5pPr>
            <a:lvl6pPr marL="0" marR="0" lvl="5" indent="0" algn="ctr" rtl="0">
              <a:spcBef>
                <a:spcPts val="0"/>
              </a:spcBef>
              <a:buNone/>
              <a:defRPr sz="800" b="0" i="0" u="none" strike="noStrike" cap="none">
                <a:solidFill>
                  <a:srgbClr val="A5A5A5"/>
                </a:solidFill>
                <a:latin typeface="Calibri"/>
                <a:ea typeface="Calibri"/>
                <a:cs typeface="Calibri"/>
                <a:sym typeface="Calibri"/>
              </a:defRPr>
            </a:lvl6pPr>
            <a:lvl7pPr marL="0" marR="0" lvl="6" indent="0" algn="ctr" rtl="0">
              <a:spcBef>
                <a:spcPts val="0"/>
              </a:spcBef>
              <a:buNone/>
              <a:defRPr sz="800" b="0" i="0" u="none" strike="noStrike" cap="none">
                <a:solidFill>
                  <a:srgbClr val="A5A5A5"/>
                </a:solidFill>
                <a:latin typeface="Calibri"/>
                <a:ea typeface="Calibri"/>
                <a:cs typeface="Calibri"/>
                <a:sym typeface="Calibri"/>
              </a:defRPr>
            </a:lvl7pPr>
            <a:lvl8pPr marL="0" marR="0" lvl="7" indent="0" algn="ctr" rtl="0">
              <a:spcBef>
                <a:spcPts val="0"/>
              </a:spcBef>
              <a:buNone/>
              <a:defRPr sz="800" b="0" i="0" u="none" strike="noStrike" cap="none">
                <a:solidFill>
                  <a:srgbClr val="A5A5A5"/>
                </a:solidFill>
                <a:latin typeface="Calibri"/>
                <a:ea typeface="Calibri"/>
                <a:cs typeface="Calibri"/>
                <a:sym typeface="Calibri"/>
              </a:defRPr>
            </a:lvl8pPr>
            <a:lvl9pPr marL="0" marR="0" lvl="8" indent="0" algn="ctr" rtl="0">
              <a:spcBef>
                <a:spcPts val="0"/>
              </a:spcBef>
              <a:buNone/>
              <a:defRPr sz="800" b="0" i="0" u="none" strike="noStrike" cap="none">
                <a:solidFill>
                  <a:srgbClr val="A5A5A5"/>
                </a:solidFill>
                <a:latin typeface="Calibri"/>
                <a:ea typeface="Calibri"/>
                <a:cs typeface="Calibri"/>
                <a:sym typeface="Calibri"/>
              </a:defRPr>
            </a:lvl9pPr>
          </a:lstStyle>
          <a:p>
            <a:pPr defTabSz="914400">
              <a:buClr>
                <a:srgbClr val="000000"/>
              </a:buClr>
              <a:buFont typeface="Arial"/>
              <a:buNone/>
            </a:pPr>
            <a:fld id="{00000000-1234-1234-1234-123412341234}" type="slidenum">
              <a:rPr lang="en" kern="0"/>
              <a:pPr defTabSz="914400">
                <a:buClr>
                  <a:srgbClr val="000000"/>
                </a:buClr>
                <a:buFont typeface="Arial"/>
                <a:buNone/>
              </a:pPr>
              <a:t>‹#›</a:t>
            </a:fld>
            <a:endParaRPr kern="0"/>
          </a:p>
        </p:txBody>
      </p:sp>
      <p:pic>
        <p:nvPicPr>
          <p:cNvPr id="9" name="Google Shape;9;p1"/>
          <p:cNvPicPr preferRelativeResize="0"/>
          <p:nvPr/>
        </p:nvPicPr>
        <p:blipFill>
          <a:blip r:embed="rId7">
            <a:alphaModFix/>
          </a:blip>
          <a:stretch>
            <a:fillRect/>
          </a:stretch>
        </p:blipFill>
        <p:spPr>
          <a:xfrm>
            <a:off x="8064600" y="4697888"/>
            <a:ext cx="914400" cy="292608"/>
          </a:xfrm>
          <a:prstGeom prst="rect">
            <a:avLst/>
          </a:prstGeom>
          <a:noFill/>
          <a:ln>
            <a:noFill/>
          </a:ln>
        </p:spPr>
      </p:pic>
    </p:spTree>
    <p:extLst>
      <p:ext uri="{BB962C8B-B14F-4D97-AF65-F5344CB8AC3E}">
        <p14:creationId xmlns:p14="http://schemas.microsoft.com/office/powerpoint/2010/main" val="1822654388"/>
      </p:ext>
    </p:extLst>
  </p:cSld>
  <p:clrMap bg1="lt1" tx1="dk1" bg2="dk2" tx2="lt2" accent1="accent1" accent2="accent2" accent3="accent3" accent4="accent4" accent5="accent5" accent6="accent6" hlink="hlink" folHlink="folHlink"/>
  <p:sldLayoutIdLst>
    <p:sldLayoutId id="2147483693" r:id="rId1"/>
    <p:sldLayoutId id="2147483694" r:id="rId2"/>
    <p:sldLayoutId id="2147483695" r:id="rId3"/>
    <p:sldLayoutId id="2147483777" r:id="rId4"/>
    <p:sldLayoutId id="2147483809"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7675" y="72933"/>
            <a:ext cx="8521700" cy="532624"/>
          </a:xfrm>
          <a:prstGeom prst="rect">
            <a:avLst/>
          </a:prstGeom>
        </p:spPr>
        <p:txBody>
          <a:bodyPr vert="horz" wrap="square" lIns="91440" tIns="45720" rIns="91440" bIns="45720" rtlCol="0" anchor="t" anchorCtr="0">
            <a:spAutoFit/>
          </a:bodyPr>
          <a:lstStyle/>
          <a:p>
            <a:r>
              <a:rPr lang="en-US"/>
              <a:t>Click to edit Master title style</a:t>
            </a:r>
          </a:p>
        </p:txBody>
      </p:sp>
      <p:sp>
        <p:nvSpPr>
          <p:cNvPr id="3" name="Text Placeholder 2"/>
          <p:cNvSpPr>
            <a:spLocks noGrp="1"/>
          </p:cNvSpPr>
          <p:nvPr>
            <p:ph type="body" idx="1"/>
          </p:nvPr>
        </p:nvSpPr>
        <p:spPr>
          <a:xfrm>
            <a:off x="457200" y="1097280"/>
            <a:ext cx="8521700" cy="34112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Slide Number Placeholder 12"/>
          <p:cNvSpPr>
            <a:spLocks noGrp="1"/>
          </p:cNvSpPr>
          <p:nvPr>
            <p:ph type="sldNum" sz="quarter" idx="4"/>
          </p:nvPr>
        </p:nvSpPr>
        <p:spPr>
          <a:xfrm>
            <a:off x="3505200" y="4848894"/>
            <a:ext cx="2133600" cy="273844"/>
          </a:xfrm>
          <a:prstGeom prst="rect">
            <a:avLst/>
          </a:prstGeom>
        </p:spPr>
        <p:txBody>
          <a:bodyPr vert="horz" lIns="91440" tIns="45720" rIns="91440" bIns="45720" rtlCol="0" anchor="ctr"/>
          <a:lstStyle>
            <a:lvl1pPr algn="ctr">
              <a:defRPr sz="800">
                <a:solidFill>
                  <a:schemeClr val="bg1">
                    <a:lumMod val="65000"/>
                  </a:schemeClr>
                </a:solidFill>
                <a:latin typeface="Corbel"/>
                <a:cs typeface="Corbel"/>
              </a:defRPr>
            </a:lvl1pPr>
          </a:lstStyle>
          <a:p>
            <a:fld id="{C921E2DF-5279-024C-809C-CD16853F95A6}" type="slidenum">
              <a:rPr lang="en-US">
                <a:solidFill>
                  <a:srgbClr val="FFFFFF">
                    <a:lumMod val="65000"/>
                  </a:srgbClr>
                </a:solidFill>
                <a:ea typeface="Arial"/>
                <a:sym typeface="Arial"/>
              </a:rPr>
              <a:pPr/>
              <a:t>‹#›</a:t>
            </a:fld>
            <a:endParaRPr lang="en-US">
              <a:solidFill>
                <a:srgbClr val="FFFFFF">
                  <a:lumMod val="65000"/>
                </a:srgbClr>
              </a:solidFill>
              <a:ea typeface="Arial"/>
              <a:sym typeface="Arial"/>
            </a:endParaRPr>
          </a:p>
        </p:txBody>
      </p:sp>
      <p:pic>
        <p:nvPicPr>
          <p:cNvPr id="11" name="Picture 10" descr="ONF_NO-TAG_WITH-GRADIENT.png"/>
          <p:cNvPicPr>
            <a:picLocks noChangeAspect="1"/>
          </p:cNvPicPr>
          <p:nvPr userDrawn="1"/>
        </p:nvPicPr>
        <p:blipFill rotWithShape="1">
          <a:blip r:embed="rId12">
            <a:extLst>
              <a:ext uri="{28A0092B-C50C-407E-A947-70E740481C1C}">
                <a14:useLocalDpi xmlns:a14="http://schemas.microsoft.com/office/drawing/2010/main" val="0"/>
              </a:ext>
            </a:extLst>
          </a:blip>
          <a:srcRect t="62874" b="-4254"/>
          <a:stretch/>
        </p:blipFill>
        <p:spPr>
          <a:xfrm>
            <a:off x="8111068" y="4846320"/>
            <a:ext cx="914400" cy="228600"/>
          </a:xfrm>
          <a:prstGeom prst="rect">
            <a:avLst/>
          </a:prstGeom>
        </p:spPr>
      </p:pic>
    </p:spTree>
    <p:extLst>
      <p:ext uri="{BB962C8B-B14F-4D97-AF65-F5344CB8AC3E}">
        <p14:creationId xmlns:p14="http://schemas.microsoft.com/office/powerpoint/2010/main" val="1271062313"/>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Lst>
  <p:hf hdr="0" ftr="0"/>
  <p:txStyles>
    <p:titleStyle>
      <a:lvl1pPr algn="l" defTabSz="457200" rtl="0" eaLnBrk="1" latinLnBrk="0" hangingPunct="1">
        <a:lnSpc>
          <a:spcPts val="3400"/>
        </a:lnSpc>
        <a:spcBef>
          <a:spcPct val="0"/>
        </a:spcBef>
        <a:buNone/>
        <a:defRPr sz="3000" b="0" i="0" kern="1200">
          <a:solidFill>
            <a:srgbClr val="004B7D"/>
          </a:solidFill>
          <a:latin typeface="Corbel"/>
          <a:ea typeface="+mj-ea"/>
          <a:cs typeface="Corbel"/>
        </a:defRPr>
      </a:lvl1pPr>
    </p:titleStyle>
    <p:bodyStyle>
      <a:lvl1pPr marL="219456" indent="-219456" algn="l" defTabSz="457200" rtl="0" eaLnBrk="1" latinLnBrk="0" hangingPunct="1">
        <a:lnSpc>
          <a:spcPts val="3000"/>
        </a:lnSpc>
        <a:spcBef>
          <a:spcPts val="800"/>
        </a:spcBef>
        <a:buClr>
          <a:schemeClr val="bg2"/>
        </a:buClr>
        <a:buSzPct val="85000"/>
        <a:buFont typeface="Arial"/>
        <a:buChar char="•"/>
        <a:defRPr sz="2400" kern="1200">
          <a:solidFill>
            <a:srgbClr val="595959"/>
          </a:solidFill>
          <a:latin typeface="Corbel"/>
          <a:ea typeface="+mn-ea"/>
          <a:cs typeface="Corbel"/>
        </a:defRPr>
      </a:lvl1pPr>
      <a:lvl2pPr marL="411480" indent="-182880" algn="l" defTabSz="457200" rtl="0" eaLnBrk="1" latinLnBrk="0" hangingPunct="1">
        <a:lnSpc>
          <a:spcPts val="2600"/>
        </a:lnSpc>
        <a:spcBef>
          <a:spcPts val="800"/>
        </a:spcBef>
        <a:buClr>
          <a:schemeClr val="accent5"/>
        </a:buClr>
        <a:buSzPct val="60000"/>
        <a:buFont typeface="Wingdings" charset="2"/>
        <a:buChar char="§"/>
        <a:defRPr sz="2200" kern="1200">
          <a:solidFill>
            <a:srgbClr val="595959"/>
          </a:solidFill>
          <a:latin typeface="Corbel"/>
          <a:ea typeface="+mn-ea"/>
          <a:cs typeface="Corbel"/>
        </a:defRPr>
      </a:lvl2pPr>
      <a:lvl3pPr marL="612648" indent="-182880" algn="l" defTabSz="457200" rtl="0" eaLnBrk="1" latinLnBrk="0" hangingPunct="1">
        <a:lnSpc>
          <a:spcPts val="2400"/>
        </a:lnSpc>
        <a:spcBef>
          <a:spcPts val="800"/>
        </a:spcBef>
        <a:buClr>
          <a:schemeClr val="bg2"/>
        </a:buClr>
        <a:buSzPct val="85000"/>
        <a:buFont typeface="Arial"/>
        <a:buChar char="•"/>
        <a:defRPr sz="2000" kern="1200">
          <a:solidFill>
            <a:srgbClr val="595959"/>
          </a:solidFill>
          <a:latin typeface="Corbel"/>
          <a:ea typeface="+mn-ea"/>
          <a:cs typeface="Corbel"/>
        </a:defRPr>
      </a:lvl3pPr>
      <a:lvl4pPr marL="768096" indent="-164592" algn="l" defTabSz="457200" rtl="0" eaLnBrk="1" latinLnBrk="0" hangingPunct="1">
        <a:lnSpc>
          <a:spcPts val="2200"/>
        </a:lnSpc>
        <a:spcBef>
          <a:spcPts val="800"/>
        </a:spcBef>
        <a:buClr>
          <a:schemeClr val="accent5"/>
        </a:buClr>
        <a:buSzPct val="60000"/>
        <a:buFont typeface="Wingdings" charset="2"/>
        <a:buChar char="§"/>
        <a:defRPr sz="1800" kern="1200">
          <a:solidFill>
            <a:srgbClr val="595959"/>
          </a:solidFill>
          <a:latin typeface="Corbel"/>
          <a:ea typeface="+mn-ea"/>
          <a:cs typeface="Corbel"/>
        </a:defRPr>
      </a:lvl4pPr>
      <a:lvl5pPr marL="914400" indent="-137160" algn="l" defTabSz="457200" rtl="0" eaLnBrk="1" latinLnBrk="0" hangingPunct="1">
        <a:spcBef>
          <a:spcPts val="800"/>
        </a:spcBef>
        <a:buClr>
          <a:schemeClr val="bg2"/>
        </a:buClr>
        <a:buSzPct val="85000"/>
        <a:buFont typeface="Arial"/>
        <a:buChar char="•"/>
        <a:defRPr sz="1800" kern="1200">
          <a:solidFill>
            <a:srgbClr val="595959"/>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36" tIns="45718" rIns="91436" bIns="45718"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472"/>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5"/>
            <a:ext cx="2133600" cy="273844"/>
          </a:xfrm>
          <a:prstGeom prst="rect">
            <a:avLst/>
          </a:prstGeom>
        </p:spPr>
        <p:txBody>
          <a:bodyPr vert="horz" lIns="91436" tIns="45718" rIns="91436" bIns="45718" rtlCol="0" anchor="ctr"/>
          <a:lstStyle>
            <a:lvl1pPr algn="l">
              <a:defRPr sz="1200">
                <a:solidFill>
                  <a:schemeClr val="tx1">
                    <a:tint val="75000"/>
                  </a:schemeClr>
                </a:solidFill>
              </a:defRPr>
            </a:lvl1pPr>
          </a:lstStyle>
          <a:p>
            <a:pPr defTabSz="457181"/>
            <a:fld id="{0B1DCCFD-FDB7-5F4E-955D-9A0812BCE1B4}" type="datetimeFigureOut">
              <a:rPr lang="en-US">
                <a:solidFill>
                  <a:prstClr val="black">
                    <a:tint val="75000"/>
                  </a:prstClr>
                </a:solidFill>
                <a:latin typeface="Calibri"/>
                <a:ea typeface="Arial"/>
                <a:cs typeface="Arial"/>
                <a:sym typeface="Arial"/>
              </a:rPr>
              <a:pPr defTabSz="457181"/>
              <a:t>3/6/20</a:t>
            </a:fld>
            <a:endParaRPr lang="en-US">
              <a:solidFill>
                <a:prstClr val="black">
                  <a:tint val="75000"/>
                </a:prstClr>
              </a:solidFill>
              <a:latin typeface="Calibri"/>
              <a:ea typeface="Arial"/>
              <a:cs typeface="Arial"/>
              <a:sym typeface="Arial"/>
            </a:endParaRPr>
          </a:p>
        </p:txBody>
      </p:sp>
      <p:sp>
        <p:nvSpPr>
          <p:cNvPr id="5" name="Footer Placeholder 4"/>
          <p:cNvSpPr>
            <a:spLocks noGrp="1"/>
          </p:cNvSpPr>
          <p:nvPr>
            <p:ph type="ftr" sz="quarter" idx="3"/>
          </p:nvPr>
        </p:nvSpPr>
        <p:spPr>
          <a:xfrm>
            <a:off x="3124200" y="4767265"/>
            <a:ext cx="2895600" cy="273844"/>
          </a:xfrm>
          <a:prstGeom prst="rect">
            <a:avLst/>
          </a:prstGeom>
        </p:spPr>
        <p:txBody>
          <a:bodyPr vert="horz" lIns="91436" tIns="45718" rIns="91436" bIns="45718" rtlCol="0" anchor="ctr"/>
          <a:lstStyle>
            <a:lvl1pPr algn="ctr">
              <a:defRPr sz="1200">
                <a:solidFill>
                  <a:schemeClr val="tx1">
                    <a:tint val="75000"/>
                  </a:schemeClr>
                </a:solidFill>
              </a:defRPr>
            </a:lvl1pPr>
          </a:lstStyle>
          <a:p>
            <a:pPr defTabSz="457181"/>
            <a:endParaRPr lang="en-US">
              <a:solidFill>
                <a:prstClr val="black">
                  <a:tint val="75000"/>
                </a:prstClr>
              </a:solidFill>
              <a:latin typeface="Calibri"/>
              <a:ea typeface="Arial"/>
              <a:cs typeface="Arial"/>
              <a:sym typeface="Arial"/>
            </a:endParaRPr>
          </a:p>
        </p:txBody>
      </p:sp>
      <p:sp>
        <p:nvSpPr>
          <p:cNvPr id="6" name="Slide Number Placeholder 5"/>
          <p:cNvSpPr>
            <a:spLocks noGrp="1"/>
          </p:cNvSpPr>
          <p:nvPr>
            <p:ph type="sldNum" sz="quarter" idx="4"/>
          </p:nvPr>
        </p:nvSpPr>
        <p:spPr>
          <a:xfrm>
            <a:off x="6553200" y="4767265"/>
            <a:ext cx="2133600" cy="273844"/>
          </a:xfrm>
          <a:prstGeom prst="rect">
            <a:avLst/>
          </a:prstGeom>
        </p:spPr>
        <p:txBody>
          <a:bodyPr vert="horz" lIns="91436" tIns="45718" rIns="91436" bIns="45718" rtlCol="0" anchor="ctr"/>
          <a:lstStyle>
            <a:lvl1pPr algn="r">
              <a:defRPr sz="1200">
                <a:solidFill>
                  <a:schemeClr val="tx1">
                    <a:tint val="75000"/>
                  </a:schemeClr>
                </a:solidFill>
              </a:defRPr>
            </a:lvl1pPr>
          </a:lstStyle>
          <a:p>
            <a:pPr defTabSz="457181"/>
            <a:fld id="{CC4CE3F4-385D-AC4C-A6DA-46D34BEFBCC0}" type="slidenum">
              <a:rPr>
                <a:solidFill>
                  <a:prstClr val="black">
                    <a:tint val="75000"/>
                  </a:prstClr>
                </a:solidFill>
                <a:latin typeface="Calibri"/>
                <a:ea typeface="Arial"/>
                <a:cs typeface="Arial"/>
                <a:sym typeface="Arial"/>
              </a:rPr>
              <a:pPr defTabSz="457181"/>
              <a:t>‹#›</a:t>
            </a:fld>
            <a:endParaRPr lang="en-US">
              <a:solidFill>
                <a:prstClr val="black">
                  <a:tint val="75000"/>
                </a:prstClr>
              </a:solidFill>
              <a:latin typeface="Calibri"/>
              <a:ea typeface="Arial"/>
              <a:cs typeface="Arial"/>
              <a:sym typeface="Arial"/>
            </a:endParaRPr>
          </a:p>
        </p:txBody>
      </p:sp>
    </p:spTree>
    <p:extLst>
      <p:ext uri="{BB962C8B-B14F-4D97-AF65-F5344CB8AC3E}">
        <p14:creationId xmlns:p14="http://schemas.microsoft.com/office/powerpoint/2010/main" val="638044478"/>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Lst>
  <p:txStyles>
    <p:titleStyle>
      <a:lvl1pPr algn="ctr" defTabSz="457181" rtl="0" eaLnBrk="1" latinLnBrk="0" hangingPunct="1">
        <a:spcBef>
          <a:spcPct val="0"/>
        </a:spcBef>
        <a:buNone/>
        <a:defRPr sz="4400" kern="1200">
          <a:solidFill>
            <a:schemeClr val="tx1"/>
          </a:solidFill>
          <a:latin typeface="+mj-lt"/>
          <a:ea typeface="+mj-ea"/>
          <a:cs typeface="+mj-cs"/>
        </a:defRPr>
      </a:lvl1pPr>
    </p:titleStyle>
    <p:bodyStyle>
      <a:lvl1pPr marL="342886" indent="-342886" algn="l" defTabSz="457181" rtl="0" eaLnBrk="1" latinLnBrk="0" hangingPunct="1">
        <a:spcBef>
          <a:spcPct val="20000"/>
        </a:spcBef>
        <a:buFont typeface="Arial"/>
        <a:buChar char="•"/>
        <a:defRPr sz="3200" kern="1200">
          <a:solidFill>
            <a:schemeClr val="tx1"/>
          </a:solidFill>
          <a:latin typeface="+mn-lt"/>
          <a:ea typeface="+mn-ea"/>
          <a:cs typeface="+mn-cs"/>
        </a:defRPr>
      </a:lvl1pPr>
      <a:lvl2pPr marL="742920" indent="-285739" algn="l" defTabSz="457181" rtl="0" eaLnBrk="1" latinLnBrk="0" hangingPunct="1">
        <a:spcBef>
          <a:spcPct val="20000"/>
        </a:spcBef>
        <a:buFont typeface="Arial"/>
        <a:buChar char="–"/>
        <a:defRPr sz="2800" kern="1200">
          <a:solidFill>
            <a:schemeClr val="tx1"/>
          </a:solidFill>
          <a:latin typeface="+mn-lt"/>
          <a:ea typeface="+mn-ea"/>
          <a:cs typeface="+mn-cs"/>
        </a:defRPr>
      </a:lvl2pPr>
      <a:lvl3pPr marL="1142954" indent="-228591" algn="l" defTabSz="457181" rtl="0" eaLnBrk="1" latinLnBrk="0" hangingPunct="1">
        <a:spcBef>
          <a:spcPct val="20000"/>
        </a:spcBef>
        <a:buFont typeface="Arial"/>
        <a:buChar char="•"/>
        <a:defRPr sz="2400" kern="1200">
          <a:solidFill>
            <a:schemeClr val="tx1"/>
          </a:solidFill>
          <a:latin typeface="+mn-lt"/>
          <a:ea typeface="+mn-ea"/>
          <a:cs typeface="+mn-cs"/>
        </a:defRPr>
      </a:lvl3pPr>
      <a:lvl4pPr marL="1600136" indent="-228591" algn="l" defTabSz="457181" rtl="0" eaLnBrk="1" latinLnBrk="0" hangingPunct="1">
        <a:spcBef>
          <a:spcPct val="20000"/>
        </a:spcBef>
        <a:buFont typeface="Arial"/>
        <a:buChar char="–"/>
        <a:defRPr sz="2000" kern="1200">
          <a:solidFill>
            <a:schemeClr val="tx1"/>
          </a:solidFill>
          <a:latin typeface="+mn-lt"/>
          <a:ea typeface="+mn-ea"/>
          <a:cs typeface="+mn-cs"/>
        </a:defRPr>
      </a:lvl4pPr>
      <a:lvl5pPr marL="2057318" indent="-228591" algn="l" defTabSz="457181" rtl="0" eaLnBrk="1" latinLnBrk="0" hangingPunct="1">
        <a:spcBef>
          <a:spcPct val="20000"/>
        </a:spcBef>
        <a:buFont typeface="Arial"/>
        <a:buChar char="»"/>
        <a:defRPr sz="2000" kern="1200">
          <a:solidFill>
            <a:schemeClr val="tx1"/>
          </a:solidFill>
          <a:latin typeface="+mn-lt"/>
          <a:ea typeface="+mn-ea"/>
          <a:cs typeface="+mn-cs"/>
        </a:defRPr>
      </a:lvl5pPr>
      <a:lvl6pPr marL="2514499" indent="-228591" algn="l" defTabSz="457181" rtl="0" eaLnBrk="1" latinLnBrk="0" hangingPunct="1">
        <a:spcBef>
          <a:spcPct val="20000"/>
        </a:spcBef>
        <a:buFont typeface="Arial"/>
        <a:buChar char="•"/>
        <a:defRPr sz="2000" kern="1200">
          <a:solidFill>
            <a:schemeClr val="tx1"/>
          </a:solidFill>
          <a:latin typeface="+mn-lt"/>
          <a:ea typeface="+mn-ea"/>
          <a:cs typeface="+mn-cs"/>
        </a:defRPr>
      </a:lvl6pPr>
      <a:lvl7pPr marL="2971681" indent="-228591" algn="l" defTabSz="457181" rtl="0" eaLnBrk="1" latinLnBrk="0" hangingPunct="1">
        <a:spcBef>
          <a:spcPct val="20000"/>
        </a:spcBef>
        <a:buFont typeface="Arial"/>
        <a:buChar char="•"/>
        <a:defRPr sz="2000" kern="1200">
          <a:solidFill>
            <a:schemeClr val="tx1"/>
          </a:solidFill>
          <a:latin typeface="+mn-lt"/>
          <a:ea typeface="+mn-ea"/>
          <a:cs typeface="+mn-cs"/>
        </a:defRPr>
      </a:lvl7pPr>
      <a:lvl8pPr marL="3428863" indent="-228591" algn="l" defTabSz="457181" rtl="0" eaLnBrk="1" latinLnBrk="0" hangingPunct="1">
        <a:spcBef>
          <a:spcPct val="20000"/>
        </a:spcBef>
        <a:buFont typeface="Arial"/>
        <a:buChar char="•"/>
        <a:defRPr sz="2000" kern="1200">
          <a:solidFill>
            <a:schemeClr val="tx1"/>
          </a:solidFill>
          <a:latin typeface="+mn-lt"/>
          <a:ea typeface="+mn-ea"/>
          <a:cs typeface="+mn-cs"/>
        </a:defRPr>
      </a:lvl8pPr>
      <a:lvl9pPr marL="3886044" indent="-228591" algn="l" defTabSz="45718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1" rtl="0" eaLnBrk="1" latinLnBrk="0" hangingPunct="1">
        <a:defRPr sz="1800" kern="1200">
          <a:solidFill>
            <a:schemeClr val="tx1"/>
          </a:solidFill>
          <a:latin typeface="+mn-lt"/>
          <a:ea typeface="+mn-ea"/>
          <a:cs typeface="+mn-cs"/>
        </a:defRPr>
      </a:lvl1pPr>
      <a:lvl2pPr marL="457181" algn="l" defTabSz="457181" rtl="0" eaLnBrk="1" latinLnBrk="0" hangingPunct="1">
        <a:defRPr sz="1800" kern="1200">
          <a:solidFill>
            <a:schemeClr val="tx1"/>
          </a:solidFill>
          <a:latin typeface="+mn-lt"/>
          <a:ea typeface="+mn-ea"/>
          <a:cs typeface="+mn-cs"/>
        </a:defRPr>
      </a:lvl2pPr>
      <a:lvl3pPr marL="914364" algn="l" defTabSz="457181" rtl="0" eaLnBrk="1" latinLnBrk="0" hangingPunct="1">
        <a:defRPr sz="1800" kern="1200">
          <a:solidFill>
            <a:schemeClr val="tx1"/>
          </a:solidFill>
          <a:latin typeface="+mn-lt"/>
          <a:ea typeface="+mn-ea"/>
          <a:cs typeface="+mn-cs"/>
        </a:defRPr>
      </a:lvl3pPr>
      <a:lvl4pPr marL="1371545" algn="l" defTabSz="457181" rtl="0" eaLnBrk="1" latinLnBrk="0" hangingPunct="1">
        <a:defRPr sz="1800" kern="1200">
          <a:solidFill>
            <a:schemeClr val="tx1"/>
          </a:solidFill>
          <a:latin typeface="+mn-lt"/>
          <a:ea typeface="+mn-ea"/>
          <a:cs typeface="+mn-cs"/>
        </a:defRPr>
      </a:lvl4pPr>
      <a:lvl5pPr marL="1828727" algn="l" defTabSz="457181" rtl="0" eaLnBrk="1" latinLnBrk="0" hangingPunct="1">
        <a:defRPr sz="1800" kern="1200">
          <a:solidFill>
            <a:schemeClr val="tx1"/>
          </a:solidFill>
          <a:latin typeface="+mn-lt"/>
          <a:ea typeface="+mn-ea"/>
          <a:cs typeface="+mn-cs"/>
        </a:defRPr>
      </a:lvl5pPr>
      <a:lvl6pPr marL="2285909" algn="l" defTabSz="457181" rtl="0" eaLnBrk="1" latinLnBrk="0" hangingPunct="1">
        <a:defRPr sz="1800" kern="1200">
          <a:solidFill>
            <a:schemeClr val="tx1"/>
          </a:solidFill>
          <a:latin typeface="+mn-lt"/>
          <a:ea typeface="+mn-ea"/>
          <a:cs typeface="+mn-cs"/>
        </a:defRPr>
      </a:lvl6pPr>
      <a:lvl7pPr marL="2743090" algn="l" defTabSz="457181" rtl="0" eaLnBrk="1" latinLnBrk="0" hangingPunct="1">
        <a:defRPr sz="1800" kern="1200">
          <a:solidFill>
            <a:schemeClr val="tx1"/>
          </a:solidFill>
          <a:latin typeface="+mn-lt"/>
          <a:ea typeface="+mn-ea"/>
          <a:cs typeface="+mn-cs"/>
        </a:defRPr>
      </a:lvl7pPr>
      <a:lvl8pPr marL="3200272" algn="l" defTabSz="457181" rtl="0" eaLnBrk="1" latinLnBrk="0" hangingPunct="1">
        <a:defRPr sz="1800" kern="1200">
          <a:solidFill>
            <a:schemeClr val="tx1"/>
          </a:solidFill>
          <a:latin typeface="+mn-lt"/>
          <a:ea typeface="+mn-ea"/>
          <a:cs typeface="+mn-cs"/>
        </a:defRPr>
      </a:lvl8pPr>
      <a:lvl9pPr marL="3657454" algn="l" defTabSz="457181"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36" tIns="45718" rIns="91436" bIns="45718"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472"/>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5"/>
            <a:ext cx="2133600" cy="273844"/>
          </a:xfrm>
          <a:prstGeom prst="rect">
            <a:avLst/>
          </a:prstGeom>
        </p:spPr>
        <p:txBody>
          <a:bodyPr vert="horz" lIns="91436" tIns="45718" rIns="91436" bIns="45718" rtlCol="0" anchor="ctr"/>
          <a:lstStyle>
            <a:lvl1pPr algn="l">
              <a:defRPr sz="1200">
                <a:solidFill>
                  <a:schemeClr val="tx1">
                    <a:tint val="75000"/>
                  </a:schemeClr>
                </a:solidFill>
              </a:defRPr>
            </a:lvl1pPr>
          </a:lstStyle>
          <a:p>
            <a:pPr defTabSz="457181"/>
            <a:fld id="{0B1DCCFD-FDB7-5F4E-955D-9A0812BCE1B4}" type="datetimeFigureOut">
              <a:rPr lang="en-US">
                <a:solidFill>
                  <a:prstClr val="black">
                    <a:tint val="75000"/>
                  </a:prstClr>
                </a:solidFill>
                <a:latin typeface="Calibri"/>
                <a:ea typeface="Arial"/>
                <a:cs typeface="Arial"/>
                <a:sym typeface="Arial"/>
              </a:rPr>
              <a:pPr defTabSz="457181"/>
              <a:t>3/6/20</a:t>
            </a:fld>
            <a:endParaRPr lang="en-US">
              <a:solidFill>
                <a:prstClr val="black">
                  <a:tint val="75000"/>
                </a:prstClr>
              </a:solidFill>
              <a:latin typeface="Calibri"/>
              <a:ea typeface="Arial"/>
              <a:cs typeface="Arial"/>
              <a:sym typeface="Arial"/>
            </a:endParaRPr>
          </a:p>
        </p:txBody>
      </p:sp>
      <p:sp>
        <p:nvSpPr>
          <p:cNvPr id="5" name="Footer Placeholder 4"/>
          <p:cNvSpPr>
            <a:spLocks noGrp="1"/>
          </p:cNvSpPr>
          <p:nvPr>
            <p:ph type="ftr" sz="quarter" idx="3"/>
          </p:nvPr>
        </p:nvSpPr>
        <p:spPr>
          <a:xfrm>
            <a:off x="3124200" y="4767265"/>
            <a:ext cx="2895600" cy="273844"/>
          </a:xfrm>
          <a:prstGeom prst="rect">
            <a:avLst/>
          </a:prstGeom>
        </p:spPr>
        <p:txBody>
          <a:bodyPr vert="horz" lIns="91436" tIns="45718" rIns="91436" bIns="45718" rtlCol="0" anchor="ctr"/>
          <a:lstStyle>
            <a:lvl1pPr algn="ctr">
              <a:defRPr sz="1200">
                <a:solidFill>
                  <a:schemeClr val="tx1">
                    <a:tint val="75000"/>
                  </a:schemeClr>
                </a:solidFill>
              </a:defRPr>
            </a:lvl1pPr>
          </a:lstStyle>
          <a:p>
            <a:pPr defTabSz="457181"/>
            <a:endParaRPr lang="en-US">
              <a:solidFill>
                <a:prstClr val="black">
                  <a:tint val="75000"/>
                </a:prstClr>
              </a:solidFill>
              <a:latin typeface="Calibri"/>
              <a:ea typeface="Arial"/>
              <a:cs typeface="Arial"/>
              <a:sym typeface="Arial"/>
            </a:endParaRPr>
          </a:p>
        </p:txBody>
      </p:sp>
      <p:sp>
        <p:nvSpPr>
          <p:cNvPr id="6" name="Slide Number Placeholder 5"/>
          <p:cNvSpPr>
            <a:spLocks noGrp="1"/>
          </p:cNvSpPr>
          <p:nvPr>
            <p:ph type="sldNum" sz="quarter" idx="4"/>
          </p:nvPr>
        </p:nvSpPr>
        <p:spPr>
          <a:xfrm>
            <a:off x="6553200" y="4767265"/>
            <a:ext cx="2133600" cy="273844"/>
          </a:xfrm>
          <a:prstGeom prst="rect">
            <a:avLst/>
          </a:prstGeom>
        </p:spPr>
        <p:txBody>
          <a:bodyPr vert="horz" lIns="91436" tIns="45718" rIns="91436" bIns="45718" rtlCol="0" anchor="ctr"/>
          <a:lstStyle>
            <a:lvl1pPr algn="r">
              <a:defRPr sz="1200">
                <a:solidFill>
                  <a:schemeClr val="tx1">
                    <a:tint val="75000"/>
                  </a:schemeClr>
                </a:solidFill>
              </a:defRPr>
            </a:lvl1pPr>
          </a:lstStyle>
          <a:p>
            <a:pPr defTabSz="457181"/>
            <a:fld id="{CC4CE3F4-385D-AC4C-A6DA-46D34BEFBCC0}" type="slidenum">
              <a:rPr>
                <a:solidFill>
                  <a:prstClr val="black">
                    <a:tint val="75000"/>
                  </a:prstClr>
                </a:solidFill>
                <a:latin typeface="Calibri"/>
                <a:ea typeface="Arial"/>
                <a:cs typeface="Arial"/>
                <a:sym typeface="Arial"/>
              </a:rPr>
              <a:pPr defTabSz="457181"/>
              <a:t>‹#›</a:t>
            </a:fld>
            <a:endParaRPr lang="en-US">
              <a:solidFill>
                <a:prstClr val="black">
                  <a:tint val="75000"/>
                </a:prstClr>
              </a:solidFill>
              <a:latin typeface="Calibri"/>
              <a:ea typeface="Arial"/>
              <a:cs typeface="Arial"/>
              <a:sym typeface="Arial"/>
            </a:endParaRPr>
          </a:p>
        </p:txBody>
      </p:sp>
    </p:spTree>
    <p:extLst>
      <p:ext uri="{BB962C8B-B14F-4D97-AF65-F5344CB8AC3E}">
        <p14:creationId xmlns:p14="http://schemas.microsoft.com/office/powerpoint/2010/main" val="4493151"/>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Lst>
  <p:txStyles>
    <p:titleStyle>
      <a:lvl1pPr algn="ctr" defTabSz="457181" rtl="0" eaLnBrk="1" latinLnBrk="0" hangingPunct="1">
        <a:spcBef>
          <a:spcPct val="0"/>
        </a:spcBef>
        <a:buNone/>
        <a:defRPr sz="4400" kern="1200">
          <a:solidFill>
            <a:schemeClr val="tx1"/>
          </a:solidFill>
          <a:latin typeface="+mj-lt"/>
          <a:ea typeface="+mj-ea"/>
          <a:cs typeface="+mj-cs"/>
        </a:defRPr>
      </a:lvl1pPr>
    </p:titleStyle>
    <p:bodyStyle>
      <a:lvl1pPr marL="342886" indent="-342886" algn="l" defTabSz="457181" rtl="0" eaLnBrk="1" latinLnBrk="0" hangingPunct="1">
        <a:spcBef>
          <a:spcPct val="20000"/>
        </a:spcBef>
        <a:buFont typeface="Arial"/>
        <a:buChar char="•"/>
        <a:defRPr sz="3200" kern="1200">
          <a:solidFill>
            <a:schemeClr val="tx1"/>
          </a:solidFill>
          <a:latin typeface="+mn-lt"/>
          <a:ea typeface="+mn-ea"/>
          <a:cs typeface="+mn-cs"/>
        </a:defRPr>
      </a:lvl1pPr>
      <a:lvl2pPr marL="742920" indent="-285739" algn="l" defTabSz="457181" rtl="0" eaLnBrk="1" latinLnBrk="0" hangingPunct="1">
        <a:spcBef>
          <a:spcPct val="20000"/>
        </a:spcBef>
        <a:buFont typeface="Arial"/>
        <a:buChar char="–"/>
        <a:defRPr sz="2800" kern="1200">
          <a:solidFill>
            <a:schemeClr val="tx1"/>
          </a:solidFill>
          <a:latin typeface="+mn-lt"/>
          <a:ea typeface="+mn-ea"/>
          <a:cs typeface="+mn-cs"/>
        </a:defRPr>
      </a:lvl2pPr>
      <a:lvl3pPr marL="1142954" indent="-228591" algn="l" defTabSz="457181" rtl="0" eaLnBrk="1" latinLnBrk="0" hangingPunct="1">
        <a:spcBef>
          <a:spcPct val="20000"/>
        </a:spcBef>
        <a:buFont typeface="Arial"/>
        <a:buChar char="•"/>
        <a:defRPr sz="2400" kern="1200">
          <a:solidFill>
            <a:schemeClr val="tx1"/>
          </a:solidFill>
          <a:latin typeface="+mn-lt"/>
          <a:ea typeface="+mn-ea"/>
          <a:cs typeface="+mn-cs"/>
        </a:defRPr>
      </a:lvl3pPr>
      <a:lvl4pPr marL="1600136" indent="-228591" algn="l" defTabSz="457181" rtl="0" eaLnBrk="1" latinLnBrk="0" hangingPunct="1">
        <a:spcBef>
          <a:spcPct val="20000"/>
        </a:spcBef>
        <a:buFont typeface="Arial"/>
        <a:buChar char="–"/>
        <a:defRPr sz="2000" kern="1200">
          <a:solidFill>
            <a:schemeClr val="tx1"/>
          </a:solidFill>
          <a:latin typeface="+mn-lt"/>
          <a:ea typeface="+mn-ea"/>
          <a:cs typeface="+mn-cs"/>
        </a:defRPr>
      </a:lvl4pPr>
      <a:lvl5pPr marL="2057318" indent="-228591" algn="l" defTabSz="457181" rtl="0" eaLnBrk="1" latinLnBrk="0" hangingPunct="1">
        <a:spcBef>
          <a:spcPct val="20000"/>
        </a:spcBef>
        <a:buFont typeface="Arial"/>
        <a:buChar char="»"/>
        <a:defRPr sz="2000" kern="1200">
          <a:solidFill>
            <a:schemeClr val="tx1"/>
          </a:solidFill>
          <a:latin typeface="+mn-lt"/>
          <a:ea typeface="+mn-ea"/>
          <a:cs typeface="+mn-cs"/>
        </a:defRPr>
      </a:lvl5pPr>
      <a:lvl6pPr marL="2514499" indent="-228591" algn="l" defTabSz="457181" rtl="0" eaLnBrk="1" latinLnBrk="0" hangingPunct="1">
        <a:spcBef>
          <a:spcPct val="20000"/>
        </a:spcBef>
        <a:buFont typeface="Arial"/>
        <a:buChar char="•"/>
        <a:defRPr sz="2000" kern="1200">
          <a:solidFill>
            <a:schemeClr val="tx1"/>
          </a:solidFill>
          <a:latin typeface="+mn-lt"/>
          <a:ea typeface="+mn-ea"/>
          <a:cs typeface="+mn-cs"/>
        </a:defRPr>
      </a:lvl6pPr>
      <a:lvl7pPr marL="2971681" indent="-228591" algn="l" defTabSz="457181" rtl="0" eaLnBrk="1" latinLnBrk="0" hangingPunct="1">
        <a:spcBef>
          <a:spcPct val="20000"/>
        </a:spcBef>
        <a:buFont typeface="Arial"/>
        <a:buChar char="•"/>
        <a:defRPr sz="2000" kern="1200">
          <a:solidFill>
            <a:schemeClr val="tx1"/>
          </a:solidFill>
          <a:latin typeface="+mn-lt"/>
          <a:ea typeface="+mn-ea"/>
          <a:cs typeface="+mn-cs"/>
        </a:defRPr>
      </a:lvl7pPr>
      <a:lvl8pPr marL="3428863" indent="-228591" algn="l" defTabSz="457181" rtl="0" eaLnBrk="1" latinLnBrk="0" hangingPunct="1">
        <a:spcBef>
          <a:spcPct val="20000"/>
        </a:spcBef>
        <a:buFont typeface="Arial"/>
        <a:buChar char="•"/>
        <a:defRPr sz="2000" kern="1200">
          <a:solidFill>
            <a:schemeClr val="tx1"/>
          </a:solidFill>
          <a:latin typeface="+mn-lt"/>
          <a:ea typeface="+mn-ea"/>
          <a:cs typeface="+mn-cs"/>
        </a:defRPr>
      </a:lvl8pPr>
      <a:lvl9pPr marL="3886044" indent="-228591" algn="l" defTabSz="45718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1" rtl="0" eaLnBrk="1" latinLnBrk="0" hangingPunct="1">
        <a:defRPr sz="1800" kern="1200">
          <a:solidFill>
            <a:schemeClr val="tx1"/>
          </a:solidFill>
          <a:latin typeface="+mn-lt"/>
          <a:ea typeface="+mn-ea"/>
          <a:cs typeface="+mn-cs"/>
        </a:defRPr>
      </a:lvl1pPr>
      <a:lvl2pPr marL="457181" algn="l" defTabSz="457181" rtl="0" eaLnBrk="1" latinLnBrk="0" hangingPunct="1">
        <a:defRPr sz="1800" kern="1200">
          <a:solidFill>
            <a:schemeClr val="tx1"/>
          </a:solidFill>
          <a:latin typeface="+mn-lt"/>
          <a:ea typeface="+mn-ea"/>
          <a:cs typeface="+mn-cs"/>
        </a:defRPr>
      </a:lvl2pPr>
      <a:lvl3pPr marL="914364" algn="l" defTabSz="457181" rtl="0" eaLnBrk="1" latinLnBrk="0" hangingPunct="1">
        <a:defRPr sz="1800" kern="1200">
          <a:solidFill>
            <a:schemeClr val="tx1"/>
          </a:solidFill>
          <a:latin typeface="+mn-lt"/>
          <a:ea typeface="+mn-ea"/>
          <a:cs typeface="+mn-cs"/>
        </a:defRPr>
      </a:lvl3pPr>
      <a:lvl4pPr marL="1371545" algn="l" defTabSz="457181" rtl="0" eaLnBrk="1" latinLnBrk="0" hangingPunct="1">
        <a:defRPr sz="1800" kern="1200">
          <a:solidFill>
            <a:schemeClr val="tx1"/>
          </a:solidFill>
          <a:latin typeface="+mn-lt"/>
          <a:ea typeface="+mn-ea"/>
          <a:cs typeface="+mn-cs"/>
        </a:defRPr>
      </a:lvl4pPr>
      <a:lvl5pPr marL="1828727" algn="l" defTabSz="457181" rtl="0" eaLnBrk="1" latinLnBrk="0" hangingPunct="1">
        <a:defRPr sz="1800" kern="1200">
          <a:solidFill>
            <a:schemeClr val="tx1"/>
          </a:solidFill>
          <a:latin typeface="+mn-lt"/>
          <a:ea typeface="+mn-ea"/>
          <a:cs typeface="+mn-cs"/>
        </a:defRPr>
      </a:lvl5pPr>
      <a:lvl6pPr marL="2285909" algn="l" defTabSz="457181" rtl="0" eaLnBrk="1" latinLnBrk="0" hangingPunct="1">
        <a:defRPr sz="1800" kern="1200">
          <a:solidFill>
            <a:schemeClr val="tx1"/>
          </a:solidFill>
          <a:latin typeface="+mn-lt"/>
          <a:ea typeface="+mn-ea"/>
          <a:cs typeface="+mn-cs"/>
        </a:defRPr>
      </a:lvl6pPr>
      <a:lvl7pPr marL="2743090" algn="l" defTabSz="457181" rtl="0" eaLnBrk="1" latinLnBrk="0" hangingPunct="1">
        <a:defRPr sz="1800" kern="1200">
          <a:solidFill>
            <a:schemeClr val="tx1"/>
          </a:solidFill>
          <a:latin typeface="+mn-lt"/>
          <a:ea typeface="+mn-ea"/>
          <a:cs typeface="+mn-cs"/>
        </a:defRPr>
      </a:lvl7pPr>
      <a:lvl8pPr marL="3200272" algn="l" defTabSz="457181" rtl="0" eaLnBrk="1" latinLnBrk="0" hangingPunct="1">
        <a:defRPr sz="1800" kern="1200">
          <a:solidFill>
            <a:schemeClr val="tx1"/>
          </a:solidFill>
          <a:latin typeface="+mn-lt"/>
          <a:ea typeface="+mn-ea"/>
          <a:cs typeface="+mn-cs"/>
        </a:defRPr>
      </a:lvl8pPr>
      <a:lvl9pPr marL="3657454" algn="l" defTabSz="457181"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9EBD0F0-094C-B843-B82F-D7D1B10D0BBE}" type="datetimeFigureOut">
              <a:rPr lang="en-US">
                <a:solidFill>
                  <a:prstClr val="black">
                    <a:tint val="75000"/>
                  </a:prstClr>
                </a:solidFill>
                <a:latin typeface="Calibri"/>
                <a:ea typeface="Arial"/>
                <a:cs typeface="Arial"/>
                <a:sym typeface="Arial"/>
              </a:rPr>
              <a:pPr/>
              <a:t>3/6/20</a:t>
            </a:fld>
            <a:endParaRPr lang="en-US">
              <a:solidFill>
                <a:prstClr val="black">
                  <a:tint val="75000"/>
                </a:prstClr>
              </a:solidFill>
              <a:latin typeface="Calibri"/>
              <a:ea typeface="Arial"/>
              <a:cs typeface="Arial"/>
              <a:sym typeface="Aria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a typeface="Arial"/>
              <a:cs typeface="Arial"/>
              <a:sym typeface="Aria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5544C60-6F7B-7542-87CE-5C18AAD8678F}" type="slidenum">
              <a:rPr>
                <a:solidFill>
                  <a:prstClr val="black">
                    <a:tint val="75000"/>
                  </a:prstClr>
                </a:solidFill>
                <a:latin typeface="Calibri"/>
                <a:ea typeface="Arial"/>
                <a:cs typeface="Arial"/>
                <a:sym typeface="Arial"/>
              </a:rPr>
              <a:pPr/>
              <a:t>‹#›</a:t>
            </a:fld>
            <a:endParaRPr lang="en-US">
              <a:solidFill>
                <a:prstClr val="black">
                  <a:tint val="75000"/>
                </a:prstClr>
              </a:solidFill>
              <a:latin typeface="Calibri"/>
              <a:ea typeface="Arial"/>
              <a:cs typeface="Arial"/>
              <a:sym typeface="Arial"/>
            </a:endParaRPr>
          </a:p>
        </p:txBody>
      </p:sp>
    </p:spTree>
    <p:extLst>
      <p:ext uri="{BB962C8B-B14F-4D97-AF65-F5344CB8AC3E}">
        <p14:creationId xmlns:p14="http://schemas.microsoft.com/office/powerpoint/2010/main" val="106995669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6A82411-7A90-494A-BCD3-DB0A068679E7}" type="datetimeFigureOut">
              <a:rPr lang="en-US">
                <a:solidFill>
                  <a:prstClr val="black">
                    <a:tint val="75000"/>
                  </a:prstClr>
                </a:solidFill>
                <a:latin typeface="Calibri"/>
              </a:rPr>
              <a:pPr/>
              <a:t>3/6/20</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E9E9EA9-FBD2-234D-91E4-87837774CA81}"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76579715"/>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816"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p9"/>
          <p:cNvSpPr txBox="1">
            <a:spLocks noGrp="1"/>
          </p:cNvSpPr>
          <p:nvPr>
            <p:ph type="title"/>
          </p:nvPr>
        </p:nvSpPr>
        <p:spPr>
          <a:xfrm>
            <a:off x="447675" y="72933"/>
            <a:ext cx="8521800" cy="532500"/>
          </a:xfrm>
          <a:prstGeom prst="rect">
            <a:avLst/>
          </a:prstGeom>
          <a:noFill/>
          <a:ln>
            <a:noFill/>
          </a:ln>
        </p:spPr>
        <p:txBody>
          <a:bodyPr spcFirstLastPara="1" wrap="square" lIns="91425" tIns="45700" rIns="91425" bIns="45700" anchor="t" anchorCtr="0">
            <a:noAutofit/>
          </a:bodyPr>
          <a:lstStyle>
            <a:lvl1pPr marR="0" lvl="0" algn="l" rtl="0">
              <a:lnSpc>
                <a:spcPct val="113333"/>
              </a:lnSpc>
              <a:spcBef>
                <a:spcPts val="0"/>
              </a:spcBef>
              <a:spcAft>
                <a:spcPts val="0"/>
              </a:spcAft>
              <a:buClr>
                <a:srgbClr val="004B7D"/>
              </a:buClr>
              <a:buSzPts val="3000"/>
              <a:buFont typeface="Corbel"/>
              <a:buNone/>
              <a:defRPr sz="3000" b="0" i="0" u="none" strike="noStrike" cap="none">
                <a:solidFill>
                  <a:srgbClr val="004B7D"/>
                </a:solidFill>
                <a:latin typeface="Corbel"/>
                <a:ea typeface="Corbel"/>
                <a:cs typeface="Corbel"/>
                <a:sym typeface="Corbe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8" name="Google Shape;48;p9"/>
          <p:cNvSpPr txBox="1">
            <a:spLocks noGrp="1"/>
          </p:cNvSpPr>
          <p:nvPr>
            <p:ph type="body" idx="1"/>
          </p:nvPr>
        </p:nvSpPr>
        <p:spPr>
          <a:xfrm>
            <a:off x="457200" y="1097280"/>
            <a:ext cx="8521800" cy="3411300"/>
          </a:xfrm>
          <a:prstGeom prst="rect">
            <a:avLst/>
          </a:prstGeom>
          <a:noFill/>
          <a:ln>
            <a:noFill/>
          </a:ln>
        </p:spPr>
        <p:txBody>
          <a:bodyPr spcFirstLastPara="1" wrap="square" lIns="91425" tIns="45700" rIns="91425" bIns="45700" anchor="t" anchorCtr="0">
            <a:noAutofit/>
          </a:bodyPr>
          <a:lstStyle>
            <a:lvl1pPr marL="457200" marR="0" lvl="0" indent="-358140" algn="l" rtl="0">
              <a:lnSpc>
                <a:spcPct val="125000"/>
              </a:lnSpc>
              <a:spcBef>
                <a:spcPts val="800"/>
              </a:spcBef>
              <a:spcAft>
                <a:spcPts val="0"/>
              </a:spcAft>
              <a:buClr>
                <a:schemeClr val="lt2"/>
              </a:buClr>
              <a:buSzPts val="2040"/>
              <a:buFont typeface="Arial"/>
              <a:buChar char="•"/>
              <a:defRPr sz="2400" b="0" i="0" u="none" strike="noStrike" cap="none">
                <a:solidFill>
                  <a:srgbClr val="595959"/>
                </a:solidFill>
                <a:latin typeface="Corbel"/>
                <a:ea typeface="Corbel"/>
                <a:cs typeface="Corbel"/>
                <a:sym typeface="Corbel"/>
              </a:defRPr>
            </a:lvl1pPr>
            <a:lvl2pPr marL="914400" marR="0" lvl="1" indent="-312419" algn="l" rtl="0">
              <a:lnSpc>
                <a:spcPct val="118181"/>
              </a:lnSpc>
              <a:spcBef>
                <a:spcPts val="800"/>
              </a:spcBef>
              <a:spcAft>
                <a:spcPts val="0"/>
              </a:spcAft>
              <a:buClr>
                <a:schemeClr val="accent5"/>
              </a:buClr>
              <a:buSzPts val="1320"/>
              <a:buFont typeface="Noto Sans Symbols"/>
              <a:buChar char="▪"/>
              <a:defRPr sz="2200" b="0" i="0" u="none" strike="noStrike" cap="none">
                <a:solidFill>
                  <a:srgbClr val="595959"/>
                </a:solidFill>
                <a:latin typeface="Corbel"/>
                <a:ea typeface="Corbel"/>
                <a:cs typeface="Corbel"/>
                <a:sym typeface="Corbel"/>
              </a:defRPr>
            </a:lvl2pPr>
            <a:lvl3pPr marL="1371600" marR="0" lvl="2" indent="-336550" algn="l" rtl="0">
              <a:lnSpc>
                <a:spcPct val="120000"/>
              </a:lnSpc>
              <a:spcBef>
                <a:spcPts val="800"/>
              </a:spcBef>
              <a:spcAft>
                <a:spcPts val="0"/>
              </a:spcAft>
              <a:buClr>
                <a:schemeClr val="lt2"/>
              </a:buClr>
              <a:buSzPts val="1700"/>
              <a:buFont typeface="Arial"/>
              <a:buChar char="•"/>
              <a:defRPr sz="2000" b="0" i="0" u="none" strike="noStrike" cap="none">
                <a:solidFill>
                  <a:srgbClr val="595959"/>
                </a:solidFill>
                <a:latin typeface="Corbel"/>
                <a:ea typeface="Corbel"/>
                <a:cs typeface="Corbel"/>
                <a:sym typeface="Corbel"/>
              </a:defRPr>
            </a:lvl3pPr>
            <a:lvl4pPr marL="1828800" marR="0" lvl="3" indent="-297180" algn="l" rtl="0">
              <a:lnSpc>
                <a:spcPct val="122222"/>
              </a:lnSpc>
              <a:spcBef>
                <a:spcPts val="800"/>
              </a:spcBef>
              <a:spcAft>
                <a:spcPts val="0"/>
              </a:spcAft>
              <a:buClr>
                <a:schemeClr val="accent5"/>
              </a:buClr>
              <a:buSzPts val="1080"/>
              <a:buFont typeface="Noto Sans Symbols"/>
              <a:buChar char="▪"/>
              <a:defRPr sz="1800" b="0" i="0" u="none" strike="noStrike" cap="none">
                <a:solidFill>
                  <a:srgbClr val="595959"/>
                </a:solidFill>
                <a:latin typeface="Corbel"/>
                <a:ea typeface="Corbel"/>
                <a:cs typeface="Corbel"/>
                <a:sym typeface="Corbel"/>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p9"/>
          <p:cNvSpPr txBox="1">
            <a:spLocks noGrp="1"/>
          </p:cNvSpPr>
          <p:nvPr>
            <p:ph type="sldNum" idx="12"/>
          </p:nvPr>
        </p:nvSpPr>
        <p:spPr>
          <a:xfrm>
            <a:off x="3505200" y="4848894"/>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orbel"/>
                <a:ea typeface="Corbel"/>
                <a:cs typeface="Corbel"/>
                <a:sym typeface="Corbel"/>
              </a:defRPr>
            </a:lvl1pPr>
            <a:lvl2pPr marL="0" marR="0" lvl="1" indent="0" algn="ctr" rtl="0">
              <a:spcBef>
                <a:spcPts val="0"/>
              </a:spcBef>
              <a:buNone/>
              <a:defRPr sz="800">
                <a:solidFill>
                  <a:srgbClr val="A5A5A5"/>
                </a:solidFill>
                <a:latin typeface="Corbel"/>
                <a:ea typeface="Corbel"/>
                <a:cs typeface="Corbel"/>
                <a:sym typeface="Corbel"/>
              </a:defRPr>
            </a:lvl2pPr>
            <a:lvl3pPr marL="0" marR="0" lvl="2" indent="0" algn="ctr" rtl="0">
              <a:spcBef>
                <a:spcPts val="0"/>
              </a:spcBef>
              <a:buNone/>
              <a:defRPr sz="800">
                <a:solidFill>
                  <a:srgbClr val="A5A5A5"/>
                </a:solidFill>
                <a:latin typeface="Corbel"/>
                <a:ea typeface="Corbel"/>
                <a:cs typeface="Corbel"/>
                <a:sym typeface="Corbel"/>
              </a:defRPr>
            </a:lvl3pPr>
            <a:lvl4pPr marL="0" marR="0" lvl="3" indent="0" algn="ctr" rtl="0">
              <a:spcBef>
                <a:spcPts val="0"/>
              </a:spcBef>
              <a:buNone/>
              <a:defRPr sz="800">
                <a:solidFill>
                  <a:srgbClr val="A5A5A5"/>
                </a:solidFill>
                <a:latin typeface="Corbel"/>
                <a:ea typeface="Corbel"/>
                <a:cs typeface="Corbel"/>
                <a:sym typeface="Corbel"/>
              </a:defRPr>
            </a:lvl4pPr>
            <a:lvl5pPr marL="0" marR="0" lvl="4" indent="0" algn="ctr" rtl="0">
              <a:spcBef>
                <a:spcPts val="0"/>
              </a:spcBef>
              <a:buNone/>
              <a:defRPr sz="800">
                <a:solidFill>
                  <a:srgbClr val="A5A5A5"/>
                </a:solidFill>
                <a:latin typeface="Corbel"/>
                <a:ea typeface="Corbel"/>
                <a:cs typeface="Corbel"/>
                <a:sym typeface="Corbel"/>
              </a:defRPr>
            </a:lvl5pPr>
            <a:lvl6pPr marL="0" marR="0" lvl="5" indent="0" algn="ctr" rtl="0">
              <a:spcBef>
                <a:spcPts val="0"/>
              </a:spcBef>
              <a:buNone/>
              <a:defRPr sz="800">
                <a:solidFill>
                  <a:srgbClr val="A5A5A5"/>
                </a:solidFill>
                <a:latin typeface="Corbel"/>
                <a:ea typeface="Corbel"/>
                <a:cs typeface="Corbel"/>
                <a:sym typeface="Corbel"/>
              </a:defRPr>
            </a:lvl6pPr>
            <a:lvl7pPr marL="0" marR="0" lvl="6" indent="0" algn="ctr" rtl="0">
              <a:spcBef>
                <a:spcPts val="0"/>
              </a:spcBef>
              <a:buNone/>
              <a:defRPr sz="800">
                <a:solidFill>
                  <a:srgbClr val="A5A5A5"/>
                </a:solidFill>
                <a:latin typeface="Corbel"/>
                <a:ea typeface="Corbel"/>
                <a:cs typeface="Corbel"/>
                <a:sym typeface="Corbel"/>
              </a:defRPr>
            </a:lvl7pPr>
            <a:lvl8pPr marL="0" marR="0" lvl="7" indent="0" algn="ctr" rtl="0">
              <a:spcBef>
                <a:spcPts val="0"/>
              </a:spcBef>
              <a:buNone/>
              <a:defRPr sz="800">
                <a:solidFill>
                  <a:srgbClr val="A5A5A5"/>
                </a:solidFill>
                <a:latin typeface="Corbel"/>
                <a:ea typeface="Corbel"/>
                <a:cs typeface="Corbel"/>
                <a:sym typeface="Corbel"/>
              </a:defRPr>
            </a:lvl8pPr>
            <a:lvl9pPr marL="0" marR="0" lvl="8" indent="0" algn="ctr" rtl="0">
              <a:spcBef>
                <a:spcPts val="0"/>
              </a:spcBef>
              <a:buNone/>
              <a:defRPr sz="800">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pic>
        <p:nvPicPr>
          <p:cNvPr id="50" name="Google Shape;50;p9" descr="ONF_NO-TAG_WITH-GRADIENT.png"/>
          <p:cNvPicPr preferRelativeResize="0"/>
          <p:nvPr/>
        </p:nvPicPr>
        <p:blipFill rotWithShape="1">
          <a:blip r:embed="rId12">
            <a:alphaModFix/>
          </a:blip>
          <a:srcRect t="62873" b="-4253"/>
          <a:stretch/>
        </p:blipFill>
        <p:spPr>
          <a:xfrm>
            <a:off x="8111068" y="4846320"/>
            <a:ext cx="914400" cy="228600"/>
          </a:xfrm>
          <a:prstGeom prst="rect">
            <a:avLst/>
          </a:prstGeom>
          <a:noFill/>
          <a:ln>
            <a:noFill/>
          </a:ln>
        </p:spPr>
      </p:pic>
    </p:spTree>
    <p:extLst>
      <p:ext uri="{BB962C8B-B14F-4D97-AF65-F5344CB8AC3E}">
        <p14:creationId xmlns:p14="http://schemas.microsoft.com/office/powerpoint/2010/main" val="2471318161"/>
      </p:ext>
    </p:extLst>
  </p:cSld>
  <p:clrMap bg1="lt1" tx1="dk1" bg2="dk2" tx2="lt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191182943"/>
      </p:ext>
    </p:extLst>
  </p:cSld>
  <p:clrMap bg1="lt1" tx1="dk1" bg2="dk2" tx2="lt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47675" y="72933"/>
            <a:ext cx="8521700" cy="532624"/>
          </a:xfrm>
          <a:prstGeom prst="rect">
            <a:avLst/>
          </a:prstGeom>
          <a:noFill/>
          <a:ln>
            <a:noFill/>
          </a:ln>
        </p:spPr>
        <p:txBody>
          <a:bodyPr spcFirstLastPara="1" wrap="square" lIns="91425" tIns="45700" rIns="91425" bIns="45700" anchor="t" anchorCtr="0">
            <a:noAutofit/>
          </a:bodyPr>
          <a:lstStyle>
            <a:lvl1pPr marR="0" lvl="0" algn="l" rtl="0">
              <a:lnSpc>
                <a:spcPct val="113333"/>
              </a:lnSpc>
              <a:spcBef>
                <a:spcPts val="0"/>
              </a:spcBef>
              <a:spcAft>
                <a:spcPts val="0"/>
              </a:spcAft>
              <a:buClr>
                <a:srgbClr val="004B7D"/>
              </a:buClr>
              <a:buSzPts val="3000"/>
              <a:buFont typeface="Corbel"/>
              <a:buNone/>
              <a:defRPr sz="3000" b="0" i="0" u="none" strike="noStrike" cap="none">
                <a:solidFill>
                  <a:srgbClr val="004B7D"/>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457200" y="1097280"/>
            <a:ext cx="8521700" cy="3411220"/>
          </a:xfrm>
          <a:prstGeom prst="rect">
            <a:avLst/>
          </a:prstGeom>
          <a:noFill/>
          <a:ln>
            <a:noFill/>
          </a:ln>
        </p:spPr>
        <p:txBody>
          <a:bodyPr spcFirstLastPara="1" wrap="square" lIns="91425" tIns="45700" rIns="91425" bIns="45700" anchor="t" anchorCtr="0">
            <a:noAutofit/>
          </a:bodyPr>
          <a:lstStyle>
            <a:lvl1pPr marL="457200" marR="0" lvl="0" indent="-358140" algn="l" rtl="0">
              <a:lnSpc>
                <a:spcPct val="125000"/>
              </a:lnSpc>
              <a:spcBef>
                <a:spcPts val="800"/>
              </a:spcBef>
              <a:spcAft>
                <a:spcPts val="0"/>
              </a:spcAft>
              <a:buClr>
                <a:schemeClr val="lt2"/>
              </a:buClr>
              <a:buSzPts val="2040"/>
              <a:buFont typeface="Arial"/>
              <a:buChar char="•"/>
              <a:defRPr sz="2400" b="0" i="0" u="none" strike="noStrike" cap="none">
                <a:solidFill>
                  <a:srgbClr val="595959"/>
                </a:solidFill>
                <a:latin typeface="Corbel"/>
                <a:ea typeface="Corbel"/>
                <a:cs typeface="Corbel"/>
                <a:sym typeface="Corbel"/>
              </a:defRPr>
            </a:lvl1pPr>
            <a:lvl2pPr marL="914400" marR="0" lvl="1" indent="-312419" algn="l" rtl="0">
              <a:lnSpc>
                <a:spcPct val="118181"/>
              </a:lnSpc>
              <a:spcBef>
                <a:spcPts val="800"/>
              </a:spcBef>
              <a:spcAft>
                <a:spcPts val="0"/>
              </a:spcAft>
              <a:buClr>
                <a:schemeClr val="accent5"/>
              </a:buClr>
              <a:buSzPts val="1320"/>
              <a:buFont typeface="Noto Sans Symbols"/>
              <a:buChar char="▪"/>
              <a:defRPr sz="2200" b="0" i="0" u="none" strike="noStrike" cap="none">
                <a:solidFill>
                  <a:srgbClr val="595959"/>
                </a:solidFill>
                <a:latin typeface="Corbel"/>
                <a:ea typeface="Corbel"/>
                <a:cs typeface="Corbel"/>
                <a:sym typeface="Corbel"/>
              </a:defRPr>
            </a:lvl2pPr>
            <a:lvl3pPr marL="1371600" marR="0" lvl="2" indent="-336550" algn="l" rtl="0">
              <a:lnSpc>
                <a:spcPct val="120000"/>
              </a:lnSpc>
              <a:spcBef>
                <a:spcPts val="800"/>
              </a:spcBef>
              <a:spcAft>
                <a:spcPts val="0"/>
              </a:spcAft>
              <a:buClr>
                <a:schemeClr val="lt2"/>
              </a:buClr>
              <a:buSzPts val="1700"/>
              <a:buFont typeface="Arial"/>
              <a:buChar char="•"/>
              <a:defRPr sz="2000" b="0" i="0" u="none" strike="noStrike" cap="none">
                <a:solidFill>
                  <a:srgbClr val="595959"/>
                </a:solidFill>
                <a:latin typeface="Corbel"/>
                <a:ea typeface="Corbel"/>
                <a:cs typeface="Corbel"/>
                <a:sym typeface="Corbel"/>
              </a:defRPr>
            </a:lvl3pPr>
            <a:lvl4pPr marL="1828800" marR="0" lvl="3" indent="-297180" algn="l" rtl="0">
              <a:lnSpc>
                <a:spcPct val="122222"/>
              </a:lnSpc>
              <a:spcBef>
                <a:spcPts val="800"/>
              </a:spcBef>
              <a:spcAft>
                <a:spcPts val="0"/>
              </a:spcAft>
              <a:buClr>
                <a:schemeClr val="accent5"/>
              </a:buClr>
              <a:buSzPts val="1080"/>
              <a:buFont typeface="Noto Sans Symbols"/>
              <a:buChar char="▪"/>
              <a:defRPr sz="1800" b="0" i="0" u="none" strike="noStrike" cap="none">
                <a:solidFill>
                  <a:srgbClr val="595959"/>
                </a:solidFill>
                <a:latin typeface="Corbel"/>
                <a:ea typeface="Corbel"/>
                <a:cs typeface="Corbel"/>
                <a:sym typeface="Corbel"/>
              </a:defRPr>
            </a:lvl4pPr>
            <a:lvl5pPr marL="2286000" marR="0" lvl="4" indent="-325754" algn="l" rtl="0">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sldNum" idx="12"/>
          </p:nvPr>
        </p:nvSpPr>
        <p:spPr>
          <a:xfrm>
            <a:off x="3505200" y="4848891"/>
            <a:ext cx="2133600" cy="273844"/>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pic>
        <p:nvPicPr>
          <p:cNvPr id="13" name="Google Shape;13;p1" descr="ONF_NO-TAG_WITH-GRADIENT.png"/>
          <p:cNvPicPr preferRelativeResize="0"/>
          <p:nvPr/>
        </p:nvPicPr>
        <p:blipFill rotWithShape="1">
          <a:blip r:embed="rId9">
            <a:alphaModFix/>
          </a:blip>
          <a:srcRect t="62874" b="-4252"/>
          <a:stretch/>
        </p:blipFill>
        <p:spPr>
          <a:xfrm>
            <a:off x="8111068" y="4846320"/>
            <a:ext cx="914400" cy="228600"/>
          </a:xfrm>
          <a:prstGeom prst="rect">
            <a:avLst/>
          </a:prstGeom>
          <a:noFill/>
          <a:ln>
            <a:noFill/>
          </a:ln>
        </p:spPr>
      </p:pic>
    </p:spTree>
    <p:extLst>
      <p:ext uri="{BB962C8B-B14F-4D97-AF65-F5344CB8AC3E}">
        <p14:creationId xmlns:p14="http://schemas.microsoft.com/office/powerpoint/2010/main" val="4127492972"/>
      </p:ext>
    </p:extLst>
  </p:cSld>
  <p:clrMap bg1="lt1" tx1="dk1" bg2="dk2" tx2="lt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097280"/>
            <a:ext cx="8521800" cy="3411300"/>
          </a:xfrm>
          <a:prstGeom prst="rect">
            <a:avLst/>
          </a:prstGeom>
          <a:noFill/>
          <a:ln>
            <a:noFill/>
          </a:ln>
        </p:spPr>
        <p:txBody>
          <a:bodyPr spcFirstLastPara="1" wrap="square" lIns="91425" tIns="91425" rIns="91425" bIns="91425" anchor="t" anchorCtr="0"/>
          <a:lstStyle>
            <a:lvl1pPr marL="457200" marR="0" lvl="0" indent="-358140" algn="l" rtl="0">
              <a:lnSpc>
                <a:spcPct val="100000"/>
              </a:lnSpc>
              <a:spcBef>
                <a:spcPts val="800"/>
              </a:spcBef>
              <a:spcAft>
                <a:spcPts val="0"/>
              </a:spcAft>
              <a:buClr>
                <a:schemeClr val="lt2"/>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b="0" i="0" u="none" strike="noStrike" cap="none">
                <a:solidFill>
                  <a:srgbClr val="A5A5A5"/>
                </a:solidFill>
                <a:latin typeface="Calibri"/>
                <a:ea typeface="Calibri"/>
                <a:cs typeface="Calibri"/>
                <a:sym typeface="Calibri"/>
              </a:defRPr>
            </a:lvl1pPr>
            <a:lvl2pPr marL="0" marR="0" lvl="1" indent="0" algn="ctr" rtl="0">
              <a:spcBef>
                <a:spcPts val="0"/>
              </a:spcBef>
              <a:buNone/>
              <a:defRPr sz="800" b="0" i="0" u="none" strike="noStrike" cap="none">
                <a:solidFill>
                  <a:srgbClr val="A5A5A5"/>
                </a:solidFill>
                <a:latin typeface="Calibri"/>
                <a:ea typeface="Calibri"/>
                <a:cs typeface="Calibri"/>
                <a:sym typeface="Calibri"/>
              </a:defRPr>
            </a:lvl2pPr>
            <a:lvl3pPr marL="0" marR="0" lvl="2" indent="0" algn="ctr" rtl="0">
              <a:spcBef>
                <a:spcPts val="0"/>
              </a:spcBef>
              <a:buNone/>
              <a:defRPr sz="800" b="0" i="0" u="none" strike="noStrike" cap="none">
                <a:solidFill>
                  <a:srgbClr val="A5A5A5"/>
                </a:solidFill>
                <a:latin typeface="Calibri"/>
                <a:ea typeface="Calibri"/>
                <a:cs typeface="Calibri"/>
                <a:sym typeface="Calibri"/>
              </a:defRPr>
            </a:lvl3pPr>
            <a:lvl4pPr marL="0" marR="0" lvl="3" indent="0" algn="ctr" rtl="0">
              <a:spcBef>
                <a:spcPts val="0"/>
              </a:spcBef>
              <a:buNone/>
              <a:defRPr sz="800" b="0" i="0" u="none" strike="noStrike" cap="none">
                <a:solidFill>
                  <a:srgbClr val="A5A5A5"/>
                </a:solidFill>
                <a:latin typeface="Calibri"/>
                <a:ea typeface="Calibri"/>
                <a:cs typeface="Calibri"/>
                <a:sym typeface="Calibri"/>
              </a:defRPr>
            </a:lvl4pPr>
            <a:lvl5pPr marL="0" marR="0" lvl="4" indent="0" algn="ctr" rtl="0">
              <a:spcBef>
                <a:spcPts val="0"/>
              </a:spcBef>
              <a:buNone/>
              <a:defRPr sz="800" b="0" i="0" u="none" strike="noStrike" cap="none">
                <a:solidFill>
                  <a:srgbClr val="A5A5A5"/>
                </a:solidFill>
                <a:latin typeface="Calibri"/>
                <a:ea typeface="Calibri"/>
                <a:cs typeface="Calibri"/>
                <a:sym typeface="Calibri"/>
              </a:defRPr>
            </a:lvl5pPr>
            <a:lvl6pPr marL="0" marR="0" lvl="5" indent="0" algn="ctr" rtl="0">
              <a:spcBef>
                <a:spcPts val="0"/>
              </a:spcBef>
              <a:buNone/>
              <a:defRPr sz="800" b="0" i="0" u="none" strike="noStrike" cap="none">
                <a:solidFill>
                  <a:srgbClr val="A5A5A5"/>
                </a:solidFill>
                <a:latin typeface="Calibri"/>
                <a:ea typeface="Calibri"/>
                <a:cs typeface="Calibri"/>
                <a:sym typeface="Calibri"/>
              </a:defRPr>
            </a:lvl6pPr>
            <a:lvl7pPr marL="0" marR="0" lvl="6" indent="0" algn="ctr" rtl="0">
              <a:spcBef>
                <a:spcPts val="0"/>
              </a:spcBef>
              <a:buNone/>
              <a:defRPr sz="800" b="0" i="0" u="none" strike="noStrike" cap="none">
                <a:solidFill>
                  <a:srgbClr val="A5A5A5"/>
                </a:solidFill>
                <a:latin typeface="Calibri"/>
                <a:ea typeface="Calibri"/>
                <a:cs typeface="Calibri"/>
                <a:sym typeface="Calibri"/>
              </a:defRPr>
            </a:lvl7pPr>
            <a:lvl8pPr marL="0" marR="0" lvl="7" indent="0" algn="ctr" rtl="0">
              <a:spcBef>
                <a:spcPts val="0"/>
              </a:spcBef>
              <a:buNone/>
              <a:defRPr sz="800" b="0" i="0" u="none" strike="noStrike" cap="none">
                <a:solidFill>
                  <a:srgbClr val="A5A5A5"/>
                </a:solidFill>
                <a:latin typeface="Calibri"/>
                <a:ea typeface="Calibri"/>
                <a:cs typeface="Calibri"/>
                <a:sym typeface="Calibri"/>
              </a:defRPr>
            </a:lvl8pPr>
            <a:lvl9pPr marL="0" marR="0" lvl="8" indent="0" algn="ctr" rtl="0">
              <a:spcBef>
                <a:spcPts val="0"/>
              </a:spcBef>
              <a:buNone/>
              <a:defRPr sz="800" b="0" i="0" u="none" strike="noStrike" cap="none">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
              <a:t>‹#›</a:t>
            </a:fld>
            <a:endParaRPr/>
          </a:p>
        </p:txBody>
      </p:sp>
      <p:pic>
        <p:nvPicPr>
          <p:cNvPr id="9" name="Google Shape;9;p1"/>
          <p:cNvPicPr preferRelativeResize="0"/>
          <p:nvPr/>
        </p:nvPicPr>
        <p:blipFill>
          <a:blip r:embed="rId6">
            <a:alphaModFix/>
          </a:blip>
          <a:stretch>
            <a:fillRect/>
          </a:stretch>
        </p:blipFill>
        <p:spPr>
          <a:xfrm>
            <a:off x="8064600" y="4697888"/>
            <a:ext cx="914400" cy="292608"/>
          </a:xfrm>
          <a:prstGeom prst="rect">
            <a:avLst/>
          </a:prstGeom>
          <a:noFill/>
          <a:ln>
            <a:noFill/>
          </a:ln>
        </p:spPr>
      </p:pic>
    </p:spTree>
    <p:extLst>
      <p:ext uri="{BB962C8B-B14F-4D97-AF65-F5344CB8AC3E}">
        <p14:creationId xmlns:p14="http://schemas.microsoft.com/office/powerpoint/2010/main" val="1192472426"/>
      </p:ext>
    </p:extLst>
  </p:cSld>
  <p:clrMap bg1="lt1" tx1="dk1" bg2="dk2" tx2="lt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14.png"/><Relationship Id="rId5" Type="http://schemas.openxmlformats.org/officeDocument/2006/relationships/image" Target="../media/image13.jp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image" Target="../media/image14.png"/><Relationship Id="rId5" Type="http://schemas.openxmlformats.org/officeDocument/2006/relationships/image" Target="../media/image13.jp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9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39.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6.xml"/><Relationship Id="rId6" Type="http://schemas.openxmlformats.org/officeDocument/2006/relationships/image" Target="../media/image14.png"/><Relationship Id="rId5" Type="http://schemas.openxmlformats.org/officeDocument/2006/relationships/image" Target="../media/image13.jp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9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89.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89.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65.xml"/><Relationship Id="rId5" Type="http://schemas.openxmlformats.org/officeDocument/2006/relationships/image" Target="../media/image23.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11.xml"/><Relationship Id="rId6" Type="http://schemas.openxmlformats.org/officeDocument/2006/relationships/image" Target="../media/image28.png"/><Relationship Id="rId5" Type="http://schemas.openxmlformats.org/officeDocument/2006/relationships/image" Target="../media/image18.png"/><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4.xml"/><Relationship Id="rId1" Type="http://schemas.openxmlformats.org/officeDocument/2006/relationships/slideLayout" Target="../slideLayouts/slideLayout111.xml"/><Relationship Id="rId6" Type="http://schemas.openxmlformats.org/officeDocument/2006/relationships/image" Target="../media/image10.png"/><Relationship Id="rId5" Type="http://schemas.openxmlformats.org/officeDocument/2006/relationships/image" Target="../media/image30.pn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1.xml"/></Relationships>
</file>

<file path=ppt/slides/_rels/slide3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1.jpg"/><Relationship Id="rId7"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30.xml"/><Relationship Id="rId6" Type="http://schemas.openxmlformats.org/officeDocument/2006/relationships/image" Target="../media/image32.jpg"/><Relationship Id="rId5" Type="http://schemas.openxmlformats.org/officeDocument/2006/relationships/hyperlink" Target="https://docs.google.com/presentation/d/1jjpDLeUoj0BIatpueBbvTyEXsmwv6oCHvqgs5SqJxc8/edit#slide=id.g64e7b0878e_1_22" TargetMode="External"/><Relationship Id="rId4" Type="http://schemas.openxmlformats.org/officeDocument/2006/relationships/hyperlink" Target="https://www.opennetworking.org/events/bbwf-2019/"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16.xml"/><Relationship Id="rId6" Type="http://schemas.openxmlformats.org/officeDocument/2006/relationships/image" Target="../media/image14.png"/><Relationship Id="rId5" Type="http://schemas.openxmlformats.org/officeDocument/2006/relationships/image" Target="../media/image13.jpg"/><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jpg"/><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7.xml"/></Relationships>
</file>

<file path=ppt/slides/_rels/slide3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6.xml"/></Relationships>
</file>

<file path=ppt/slides/_rels/slide3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9.xml"/><Relationship Id="rId1" Type="http://schemas.openxmlformats.org/officeDocument/2006/relationships/slideLayout" Target="../slideLayouts/slideLayout28.xml"/><Relationship Id="rId4" Type="http://schemas.openxmlformats.org/officeDocument/2006/relationships/image" Target="../media/image10.png"/></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6.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0.xml"/><Relationship Id="rId1" Type="http://schemas.openxmlformats.org/officeDocument/2006/relationships/slideLayout" Target="../slideLayouts/slideLayout111.xml"/><Relationship Id="rId6" Type="http://schemas.openxmlformats.org/officeDocument/2006/relationships/image" Target="../media/image10.png"/><Relationship Id="rId5" Type="http://schemas.openxmlformats.org/officeDocument/2006/relationships/image" Target="../media/image30.png"/><Relationship Id="rId4" Type="http://schemas.openxmlformats.org/officeDocument/2006/relationships/image" Target="../media/image29.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18" Type="http://schemas.openxmlformats.org/officeDocument/2006/relationships/image" Target="../media/image49.png"/><Relationship Id="rId3" Type="http://schemas.openxmlformats.org/officeDocument/2006/relationships/image" Target="../media/image18.png"/><Relationship Id="rId21" Type="http://schemas.openxmlformats.org/officeDocument/2006/relationships/image" Target="../media/image52.png"/><Relationship Id="rId7" Type="http://schemas.openxmlformats.org/officeDocument/2006/relationships/image" Target="../media/image39.png"/><Relationship Id="rId12" Type="http://schemas.openxmlformats.org/officeDocument/2006/relationships/image" Target="../media/image44.png"/><Relationship Id="rId17" Type="http://schemas.openxmlformats.org/officeDocument/2006/relationships/image" Target="../media/image16.png"/><Relationship Id="rId25" Type="http://schemas.openxmlformats.org/officeDocument/2006/relationships/image" Target="../media/image10.png"/><Relationship Id="rId2" Type="http://schemas.openxmlformats.org/officeDocument/2006/relationships/notesSlide" Target="../notesSlides/notesSlide32.xml"/><Relationship Id="rId16" Type="http://schemas.openxmlformats.org/officeDocument/2006/relationships/image" Target="../media/image48.png"/><Relationship Id="rId20" Type="http://schemas.openxmlformats.org/officeDocument/2006/relationships/image" Target="../media/image51.png"/><Relationship Id="rId1" Type="http://schemas.openxmlformats.org/officeDocument/2006/relationships/slideLayout" Target="../slideLayouts/slideLayout16.xml"/><Relationship Id="rId6" Type="http://schemas.openxmlformats.org/officeDocument/2006/relationships/image" Target="../media/image38.png"/><Relationship Id="rId11" Type="http://schemas.openxmlformats.org/officeDocument/2006/relationships/image" Target="../media/image43.png"/><Relationship Id="rId24" Type="http://schemas.openxmlformats.org/officeDocument/2006/relationships/image" Target="../media/image55.png"/><Relationship Id="rId5" Type="http://schemas.openxmlformats.org/officeDocument/2006/relationships/image" Target="../media/image37.png"/><Relationship Id="rId15" Type="http://schemas.openxmlformats.org/officeDocument/2006/relationships/image" Target="../media/image47.png"/><Relationship Id="rId23" Type="http://schemas.openxmlformats.org/officeDocument/2006/relationships/image" Target="../media/image54.png"/><Relationship Id="rId10" Type="http://schemas.openxmlformats.org/officeDocument/2006/relationships/image" Target="../media/image42.png"/><Relationship Id="rId19" Type="http://schemas.openxmlformats.org/officeDocument/2006/relationships/image" Target="../media/image50.png"/><Relationship Id="rId4" Type="http://schemas.openxmlformats.org/officeDocument/2006/relationships/image" Target="../media/image36.jpg"/><Relationship Id="rId9" Type="http://schemas.openxmlformats.org/officeDocument/2006/relationships/image" Target="../media/image41.png"/><Relationship Id="rId14" Type="http://schemas.openxmlformats.org/officeDocument/2006/relationships/image" Target="../media/image46.png"/><Relationship Id="rId22" Type="http://schemas.openxmlformats.org/officeDocument/2006/relationships/image" Target="../media/image53.png"/></Relationships>
</file>

<file path=ppt/slides/_rels/slide4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39.png"/><Relationship Id="rId3" Type="http://schemas.openxmlformats.org/officeDocument/2006/relationships/image" Target="../media/image55.png"/><Relationship Id="rId7" Type="http://schemas.openxmlformats.org/officeDocument/2006/relationships/image" Target="../media/image52.png"/><Relationship Id="rId12" Type="http://schemas.openxmlformats.org/officeDocument/2006/relationships/image" Target="../media/image58.tiff"/><Relationship Id="rId2" Type="http://schemas.openxmlformats.org/officeDocument/2006/relationships/image" Target="../media/image51.png"/><Relationship Id="rId1" Type="http://schemas.openxmlformats.org/officeDocument/2006/relationships/slideLayout" Target="../slideLayouts/slideLayout16.xml"/><Relationship Id="rId6" Type="http://schemas.openxmlformats.org/officeDocument/2006/relationships/image" Target="../media/image36.jpg"/><Relationship Id="rId11" Type="http://schemas.openxmlformats.org/officeDocument/2006/relationships/image" Target="../media/image43.png"/><Relationship Id="rId5" Type="http://schemas.openxmlformats.org/officeDocument/2006/relationships/image" Target="../media/image44.png"/><Relationship Id="rId10" Type="http://schemas.openxmlformats.org/officeDocument/2006/relationships/image" Target="../media/image10.png"/><Relationship Id="rId4" Type="http://schemas.openxmlformats.org/officeDocument/2006/relationships/image" Target="../media/image37.png"/><Relationship Id="rId9" Type="http://schemas.openxmlformats.org/officeDocument/2006/relationships/image" Target="../media/image57.png"/></Relationships>
</file>

<file path=ppt/slides/_rels/slide4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3.xml"/><Relationship Id="rId1" Type="http://schemas.openxmlformats.org/officeDocument/2006/relationships/slideLayout" Target="../slideLayouts/slideLayout17.xml"/><Relationship Id="rId5" Type="http://schemas.openxmlformats.org/officeDocument/2006/relationships/image" Target="../media/image10.png"/><Relationship Id="rId4" Type="http://schemas.openxmlformats.org/officeDocument/2006/relationships/image" Target="../media/image60.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3.xml"/></Relationships>
</file>

<file path=ppt/slides/_rels/slide4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6.xml"/><Relationship Id="rId6" Type="http://schemas.openxmlformats.org/officeDocument/2006/relationships/image" Target="../media/image12.png"/><Relationship Id="rId5" Type="http://schemas.openxmlformats.org/officeDocument/2006/relationships/image" Target="../media/image64.png"/><Relationship Id="rId4" Type="http://schemas.openxmlformats.org/officeDocument/2006/relationships/image" Target="../media/image63.png"/></Relationships>
</file>

<file path=ppt/slides/_rels/slide49.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111.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s>
</file>

<file path=ppt/slides/_rels/slide5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6.xml"/><Relationship Id="rId1" Type="http://schemas.openxmlformats.org/officeDocument/2006/relationships/slideLayout" Target="../slideLayouts/slideLayout16.xml"/><Relationship Id="rId4" Type="http://schemas.openxmlformats.org/officeDocument/2006/relationships/image" Target="../media/image10.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0.xml"/></Relationships>
</file>

<file path=ppt/slides/_rels/slide5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8.xml"/><Relationship Id="rId1" Type="http://schemas.openxmlformats.org/officeDocument/2006/relationships/slideLayout" Target="../slideLayouts/slideLayout117.xml"/><Relationship Id="rId6" Type="http://schemas.openxmlformats.org/officeDocument/2006/relationships/image" Target="../media/image14.png"/><Relationship Id="rId5" Type="http://schemas.openxmlformats.org/officeDocument/2006/relationships/image" Target="../media/image13.jpg"/><Relationship Id="rId4" Type="http://schemas.openxmlformats.org/officeDocument/2006/relationships/image" Target="../media/image12.png"/></Relationships>
</file>

<file path=ppt/slides/_rels/slide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8.xml"/></Relationships>
</file>

<file path=ppt/slides/_rels/slide5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13.jpg"/><Relationship Id="rId1" Type="http://schemas.openxmlformats.org/officeDocument/2006/relationships/slideLayout" Target="../slideLayouts/slideLayout77.xml"/><Relationship Id="rId4" Type="http://schemas.openxmlformats.org/officeDocument/2006/relationships/image" Target="../media/image1.png"/></Relationships>
</file>

<file path=ppt/slides/_rels/slide5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9.xml"/><Relationship Id="rId1" Type="http://schemas.openxmlformats.org/officeDocument/2006/relationships/slideLayout" Target="../slideLayouts/slideLayout88.xml"/><Relationship Id="rId6" Type="http://schemas.openxmlformats.org/officeDocument/2006/relationships/image" Target="../media/image14.png"/><Relationship Id="rId5" Type="http://schemas.openxmlformats.org/officeDocument/2006/relationships/image" Target="../media/image13.jpg"/><Relationship Id="rId4" Type="http://schemas.openxmlformats.org/officeDocument/2006/relationships/image" Target="../media/image12.png"/></Relationships>
</file>

<file path=ppt/slides/_rels/slide56.xml.rels><?xml version="1.0" encoding="UTF-8" standalone="yes"?>
<Relationships xmlns="http://schemas.openxmlformats.org/package/2006/relationships"><Relationship Id="rId3" Type="http://schemas.openxmlformats.org/officeDocument/2006/relationships/hyperlink" Target="https://calendar.google.com/calendar/embed?src=admin@opencord.org&amp;ctz=America/Los_Angeles" TargetMode="External"/><Relationship Id="rId2" Type="http://schemas.openxmlformats.org/officeDocument/2006/relationships/notesSlide" Target="../notesSlides/notesSlide40.xml"/><Relationship Id="rId1" Type="http://schemas.openxmlformats.org/officeDocument/2006/relationships/slideLayout" Target="../slideLayouts/slideLayout16.xml"/><Relationship Id="rId6" Type="http://schemas.openxmlformats.org/officeDocument/2006/relationships/image" Target="../media/image10.png"/><Relationship Id="rId5" Type="http://schemas.openxmlformats.org/officeDocument/2006/relationships/hyperlink" Target="https://guide.opencord.org/cord-7.0/prereqs/hardware.html" TargetMode="External"/><Relationship Id="rId4" Type="http://schemas.openxmlformats.org/officeDocument/2006/relationships/hyperlink" Target="https://guide.opencord.org/cord-7.0/profiles/seba/B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Google Shape;73;p11"/>
          <p:cNvSpPr txBox="1">
            <a:spLocks noGrp="1"/>
          </p:cNvSpPr>
          <p:nvPr>
            <p:ph type="ctrTitle"/>
          </p:nvPr>
        </p:nvSpPr>
        <p:spPr>
          <a:xfrm>
            <a:off x="460375" y="1972236"/>
            <a:ext cx="8294688" cy="711200"/>
          </a:xfrm>
        </p:spPr>
        <p:txBody>
          <a:bodyPr/>
          <a:lstStyle/>
          <a:p>
            <a:pPr>
              <a:lnSpc>
                <a:spcPct val="106000"/>
              </a:lnSpc>
              <a:spcBef>
                <a:spcPct val="0"/>
              </a:spcBef>
              <a:spcAft>
                <a:spcPct val="0"/>
              </a:spcAft>
              <a:buClr>
                <a:srgbClr val="FFFFFF"/>
              </a:buClr>
              <a:buSzTx/>
            </a:pPr>
            <a:r>
              <a:rPr lang="en-US" dirty="0"/>
              <a:t>Telco Cloudification: From Open CORD</a:t>
            </a:r>
            <a:br>
              <a:rPr lang="en-US" dirty="0"/>
            </a:br>
            <a:r>
              <a:rPr lang="en-US" dirty="0"/>
              <a:t>to SDN Enabled Broadband Access (SEBA)</a:t>
            </a:r>
            <a:endParaRPr lang="en-US" dirty="0">
              <a:solidFill>
                <a:srgbClr val="FFFFFF"/>
              </a:solidFill>
              <a:latin typeface="Calibri" charset="0"/>
              <a:ea typeface="ＭＳ Ｐゴシック" charset="0"/>
              <a:cs typeface="Calibri" charset="0"/>
              <a:sym typeface="Calibri" charset="0"/>
            </a:endParaRPr>
          </a:p>
        </p:txBody>
      </p:sp>
      <p:sp>
        <p:nvSpPr>
          <p:cNvPr id="12290" name="Google Shape;74;p11"/>
          <p:cNvSpPr txBox="1">
            <a:spLocks noGrp="1"/>
          </p:cNvSpPr>
          <p:nvPr>
            <p:ph type="subTitle" idx="1"/>
          </p:nvPr>
        </p:nvSpPr>
        <p:spPr>
          <a:xfrm>
            <a:off x="382541" y="3275619"/>
            <a:ext cx="8294688" cy="423863"/>
          </a:xfrm>
        </p:spPr>
        <p:txBody>
          <a:bodyPr/>
          <a:lstStyle>
            <a:lvl1pPr algn="ctr">
              <a:defRPr sz="1400">
                <a:solidFill>
                  <a:srgbClr val="000000"/>
                </a:solidFill>
                <a:latin typeface="Arial" charset="0"/>
                <a:ea typeface="ＭＳ Ｐゴシック" charset="0"/>
                <a:sym typeface="Arial" charset="0"/>
              </a:defRPr>
            </a:lvl1pPr>
            <a:lvl2pPr algn="ctr">
              <a:defRPr sz="1400">
                <a:solidFill>
                  <a:srgbClr val="000000"/>
                </a:solidFill>
                <a:latin typeface="Arial" charset="0"/>
                <a:ea typeface="Arial" charset="0"/>
                <a:cs typeface="Arial" charset="0"/>
                <a:sym typeface="Arial" charset="0"/>
              </a:defRPr>
            </a:lvl2pPr>
            <a:lvl3pPr algn="ctr">
              <a:defRPr sz="1400">
                <a:solidFill>
                  <a:srgbClr val="000000"/>
                </a:solidFill>
                <a:latin typeface="Arial" charset="0"/>
                <a:ea typeface="Arial" charset="0"/>
                <a:cs typeface="Arial" charset="0"/>
                <a:sym typeface="Arial" charset="0"/>
              </a:defRPr>
            </a:lvl3pPr>
            <a:lvl4pPr algn="ctr">
              <a:defRPr sz="1400">
                <a:solidFill>
                  <a:srgbClr val="000000"/>
                </a:solidFill>
                <a:latin typeface="Arial" charset="0"/>
                <a:ea typeface="Arial" charset="0"/>
                <a:cs typeface="Arial" charset="0"/>
                <a:sym typeface="Arial" charset="0"/>
              </a:defRPr>
            </a:lvl4pPr>
            <a:lvl5pPr algn="ctr">
              <a:defRPr sz="1400">
                <a:solidFill>
                  <a:srgbClr val="000000"/>
                </a:solidFill>
                <a:latin typeface="Arial" charset="0"/>
                <a:ea typeface="Arial" charset="0"/>
                <a:cs typeface="Arial" charset="0"/>
                <a:sym typeface="Arial" charset="0"/>
              </a:defRPr>
            </a:lvl5pPr>
            <a:lvl6pPr marL="2514600" indent="-228600" algn="ctr"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6pPr>
            <a:lvl7pPr marL="2971800" indent="-228600" algn="ctr"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7pPr>
            <a:lvl8pPr marL="3429000" indent="-228600" algn="ctr"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8pPr>
            <a:lvl9pPr marL="3886200" indent="-228600" algn="ctr"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9pPr>
          </a:lstStyle>
          <a:p>
            <a:pPr marL="0" indent="0" eaLnBrk="1" hangingPunct="1">
              <a:spcBef>
                <a:spcPct val="0"/>
              </a:spcBef>
              <a:spcAft>
                <a:spcPct val="0"/>
              </a:spcAft>
              <a:buClr>
                <a:srgbClr val="00CCFF"/>
              </a:buClr>
              <a:buSzTx/>
              <a:buFont typeface="Arial" charset="0"/>
              <a:buNone/>
            </a:pPr>
            <a:r>
              <a:rPr lang="en-US" sz="2000" dirty="0">
                <a:solidFill>
                  <a:srgbClr val="FFFFFF"/>
                </a:solidFill>
                <a:latin typeface="Calibri" charset="0"/>
                <a:cs typeface="Calibri" charset="0"/>
                <a:sym typeface="Calibri" charset="0"/>
              </a:rPr>
              <a:t>Saurav Das</a:t>
            </a:r>
          </a:p>
          <a:p>
            <a:pPr marL="0" indent="0" eaLnBrk="1" hangingPunct="1">
              <a:spcBef>
                <a:spcPct val="0"/>
              </a:spcBef>
              <a:spcAft>
                <a:spcPct val="0"/>
              </a:spcAft>
              <a:buClr>
                <a:srgbClr val="00CCFF"/>
              </a:buClr>
              <a:buSzTx/>
              <a:buFont typeface="Arial" charset="0"/>
              <a:buNone/>
            </a:pPr>
            <a:r>
              <a:rPr lang="en-US" sz="2000" dirty="0">
                <a:solidFill>
                  <a:srgbClr val="FFFFFF"/>
                </a:solidFill>
                <a:latin typeface="Calibri" charset="0"/>
                <a:cs typeface="Calibri" charset="0"/>
                <a:sym typeface="Calibri" charset="0"/>
              </a:rPr>
              <a:t>VP of Engineering, ONF</a:t>
            </a:r>
          </a:p>
        </p:txBody>
      </p:sp>
      <p:sp>
        <p:nvSpPr>
          <p:cNvPr id="12291" name="Google Shape;75;p11"/>
          <p:cNvSpPr txBox="1">
            <a:spLocks noChangeArrowheads="1"/>
          </p:cNvSpPr>
          <p:nvPr/>
        </p:nvSpPr>
        <p:spPr bwMode="auto">
          <a:xfrm>
            <a:off x="447629" y="4291666"/>
            <a:ext cx="8229600" cy="277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algn="ctr" defTabSz="914400" eaLnBrk="1" fontAlgn="base" hangingPunct="1">
              <a:spcBef>
                <a:spcPct val="0"/>
              </a:spcBef>
              <a:spcAft>
                <a:spcPct val="0"/>
              </a:spcAft>
              <a:buClr>
                <a:srgbClr val="000000"/>
              </a:buClr>
              <a:buFont typeface="Arial" charset="0"/>
              <a:buNone/>
            </a:pPr>
            <a:r>
              <a:rPr lang="en-US" sz="1600" dirty="0">
                <a:solidFill>
                  <a:srgbClr val="FFFFFF"/>
                </a:solidFill>
                <a:latin typeface="Calibri" charset="0"/>
                <a:cs typeface="Calibri" charset="0"/>
                <a:sym typeface="Calibri" charset="0"/>
              </a:rPr>
              <a:t>OFC Tutorial</a:t>
            </a:r>
          </a:p>
          <a:p>
            <a:pPr algn="ctr" defTabSz="914400" eaLnBrk="1" fontAlgn="base" hangingPunct="1">
              <a:spcBef>
                <a:spcPct val="0"/>
              </a:spcBef>
              <a:spcAft>
                <a:spcPct val="0"/>
              </a:spcAft>
              <a:buClr>
                <a:srgbClr val="000000"/>
              </a:buClr>
              <a:buFont typeface="Arial" charset="0"/>
              <a:buNone/>
            </a:pPr>
            <a:r>
              <a:rPr lang="en-US" sz="1600" dirty="0">
                <a:solidFill>
                  <a:srgbClr val="FFFFFF"/>
                </a:solidFill>
                <a:latin typeface="Calibri" charset="0"/>
                <a:cs typeface="Calibri" charset="0"/>
                <a:sym typeface="Calibri" charset="0"/>
              </a:rPr>
              <a:t>March 9th, 2020</a:t>
            </a:r>
          </a:p>
        </p:txBody>
      </p:sp>
    </p:spTree>
    <p:extLst>
      <p:ext uri="{BB962C8B-B14F-4D97-AF65-F5344CB8AC3E}">
        <p14:creationId xmlns:p14="http://schemas.microsoft.com/office/powerpoint/2010/main" val="633775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35"/>
          <p:cNvSpPr txBox="1">
            <a:spLocks noGrp="1"/>
          </p:cNvSpPr>
          <p:nvPr>
            <p:ph type="title"/>
          </p:nvPr>
        </p:nvSpPr>
        <p:spPr>
          <a:xfrm>
            <a:off x="109182" y="72933"/>
            <a:ext cx="8869594" cy="532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dirty="0">
                <a:latin typeface="Calibri"/>
                <a:ea typeface="Calibri"/>
                <a:cs typeface="Calibri"/>
                <a:sym typeface="Calibri"/>
              </a:rPr>
              <a:t>ONF: Operator Led, Curated Open Source Community </a:t>
            </a:r>
            <a:endParaRPr b="1" dirty="0">
              <a:latin typeface="Calibri"/>
              <a:ea typeface="Calibri"/>
              <a:cs typeface="Calibri"/>
              <a:sym typeface="Calibri"/>
            </a:endParaRPr>
          </a:p>
          <a:p>
            <a:pPr marL="0" lvl="0" indent="0" algn="l" rtl="0">
              <a:spcBef>
                <a:spcPts val="0"/>
              </a:spcBef>
              <a:spcAft>
                <a:spcPts val="0"/>
              </a:spcAft>
              <a:buNone/>
            </a:pPr>
            <a:endParaRPr b="1" dirty="0">
              <a:latin typeface="Calibri"/>
              <a:ea typeface="Calibri"/>
              <a:cs typeface="Calibri"/>
              <a:sym typeface="Calibri"/>
            </a:endParaRPr>
          </a:p>
        </p:txBody>
      </p:sp>
      <p:sp>
        <p:nvSpPr>
          <p:cNvPr id="168" name="Google Shape;168;p35"/>
          <p:cNvSpPr txBox="1">
            <a:spLocks noGrp="1"/>
          </p:cNvSpPr>
          <p:nvPr>
            <p:ph type="sldNum" idx="12"/>
          </p:nvPr>
        </p:nvSpPr>
        <p:spPr>
          <a:xfrm>
            <a:off x="3505200" y="4851021"/>
            <a:ext cx="2133600" cy="27384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9pPr>
          </a:lstStyle>
          <a:p>
            <a:pPr marL="0" lvl="0" indent="0" algn="ctr" rtl="0">
              <a:spcBef>
                <a:spcPts val="0"/>
              </a:spcBef>
              <a:spcAft>
                <a:spcPts val="0"/>
              </a:spcAft>
              <a:buClr>
                <a:srgbClr val="000000"/>
              </a:buClr>
              <a:buSzPts val="800"/>
              <a:buFont typeface="Arial"/>
              <a:buNone/>
            </a:pPr>
            <a:fld id="{00000000-1234-1234-1234-123412341234}" type="slidenum">
              <a:rPr lang="en-US" smtClean="0"/>
              <a:pPr marL="0" lvl="0" indent="0" algn="ctr" rtl="0">
                <a:spcBef>
                  <a:spcPts val="0"/>
                </a:spcBef>
                <a:spcAft>
                  <a:spcPts val="0"/>
                </a:spcAft>
                <a:buClr>
                  <a:srgbClr val="000000"/>
                </a:buClr>
                <a:buSzPts val="800"/>
                <a:buFont typeface="Arial"/>
                <a:buNone/>
              </a:pPr>
              <a:t>2</a:t>
            </a:fld>
            <a:endParaRPr/>
          </a:p>
        </p:txBody>
      </p:sp>
      <p:pic>
        <p:nvPicPr>
          <p:cNvPr id="169" name="Google Shape;169;p35"/>
          <p:cNvPicPr preferRelativeResize="0"/>
          <p:nvPr/>
        </p:nvPicPr>
        <p:blipFill>
          <a:blip r:embed="rId3">
            <a:alphaModFix/>
          </a:blip>
          <a:stretch>
            <a:fillRect/>
          </a:stretch>
        </p:blipFill>
        <p:spPr>
          <a:xfrm>
            <a:off x="230875" y="681625"/>
            <a:ext cx="8682262" cy="4093201"/>
          </a:xfrm>
          <a:prstGeom prst="rect">
            <a:avLst/>
          </a:prstGeom>
          <a:noFill/>
          <a:ln>
            <a:noFill/>
          </a:ln>
        </p:spPr>
      </p:pic>
    </p:spTree>
    <p:extLst>
      <p:ext uri="{BB962C8B-B14F-4D97-AF65-F5344CB8AC3E}">
        <p14:creationId xmlns:p14="http://schemas.microsoft.com/office/powerpoint/2010/main" val="1895061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1" name="Google Shape;151;p33"/>
          <p:cNvSpPr txBox="1">
            <a:spLocks noGrp="1"/>
          </p:cNvSpPr>
          <p:nvPr>
            <p:ph type="sldNum" idx="12"/>
          </p:nvPr>
        </p:nvSpPr>
        <p:spPr>
          <a:xfrm>
            <a:off x="3505200" y="4851021"/>
            <a:ext cx="2133600" cy="27384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9pPr>
          </a:lstStyle>
          <a:p>
            <a:pPr marL="0" lvl="0" indent="0" algn="ctr" rtl="0">
              <a:spcBef>
                <a:spcPts val="0"/>
              </a:spcBef>
              <a:spcAft>
                <a:spcPts val="0"/>
              </a:spcAft>
              <a:buClr>
                <a:srgbClr val="000000"/>
              </a:buClr>
              <a:buSzPts val="800"/>
              <a:buFont typeface="Arial"/>
              <a:buNone/>
            </a:pPr>
            <a:fld id="{00000000-1234-1234-1234-123412341234}" type="slidenum">
              <a:rPr lang="en-US" smtClean="0"/>
              <a:pPr marL="0" lvl="0" indent="0" algn="ctr" rtl="0">
                <a:spcBef>
                  <a:spcPts val="0"/>
                </a:spcBef>
                <a:spcAft>
                  <a:spcPts val="0"/>
                </a:spcAft>
                <a:buClr>
                  <a:srgbClr val="000000"/>
                </a:buClr>
                <a:buSzPts val="800"/>
                <a:buFont typeface="Arial"/>
                <a:buNone/>
              </a:pPr>
              <a:t>3</a:t>
            </a:fld>
            <a:endParaRPr>
              <a:solidFill>
                <a:srgbClr val="A5A5A5"/>
              </a:solidFill>
            </a:endParaRPr>
          </a:p>
        </p:txBody>
      </p:sp>
      <p:pic>
        <p:nvPicPr>
          <p:cNvPr id="152" name="Google Shape;152;p33"/>
          <p:cNvPicPr preferRelativeResize="0"/>
          <p:nvPr/>
        </p:nvPicPr>
        <p:blipFill rotWithShape="1">
          <a:blip r:embed="rId3">
            <a:alphaModFix/>
          </a:blip>
          <a:srcRect r="149"/>
          <a:stretch/>
        </p:blipFill>
        <p:spPr>
          <a:xfrm>
            <a:off x="152400" y="757825"/>
            <a:ext cx="8826376" cy="3919125"/>
          </a:xfrm>
          <a:prstGeom prst="rect">
            <a:avLst/>
          </a:prstGeom>
          <a:noFill/>
          <a:ln>
            <a:noFill/>
          </a:ln>
        </p:spPr>
      </p:pic>
      <p:sp>
        <p:nvSpPr>
          <p:cNvPr id="6" name="Title 1">
            <a:extLst>
              <a:ext uri="{FF2B5EF4-FFF2-40B4-BE49-F238E27FC236}">
                <a16:creationId xmlns:a16="http://schemas.microsoft.com/office/drawing/2014/main" id="{F25D3F8D-3D2C-1647-81C6-B35C053FA104}"/>
              </a:ext>
            </a:extLst>
          </p:cNvPr>
          <p:cNvSpPr txBox="1">
            <a:spLocks/>
          </p:cNvSpPr>
          <p:nvPr/>
        </p:nvSpPr>
        <p:spPr>
          <a:xfrm>
            <a:off x="533505" y="57235"/>
            <a:ext cx="8229600" cy="60119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a:solidFill>
                  <a:srgbClr val="4F81BD"/>
                </a:solidFill>
                <a:latin typeface="Calibri"/>
                <a:sym typeface="Arial"/>
              </a:rPr>
              <a:t>ONF’s Operator Led Mission</a:t>
            </a:r>
          </a:p>
        </p:txBody>
      </p:sp>
    </p:spTree>
    <p:extLst>
      <p:ext uri="{BB962C8B-B14F-4D97-AF65-F5344CB8AC3E}">
        <p14:creationId xmlns:p14="http://schemas.microsoft.com/office/powerpoint/2010/main" val="2525662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33505" y="57235"/>
            <a:ext cx="8229600" cy="60119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a:solidFill>
                  <a:srgbClr val="4F81BD"/>
                </a:solidFill>
                <a:latin typeface="Calibri"/>
                <a:sym typeface="Arial"/>
              </a:rPr>
              <a:t>Traditional Broadband Access</a:t>
            </a:r>
          </a:p>
        </p:txBody>
      </p:sp>
      <p:sp>
        <p:nvSpPr>
          <p:cNvPr id="5" name="Rectangle 4"/>
          <p:cNvSpPr/>
          <p:nvPr/>
        </p:nvSpPr>
        <p:spPr>
          <a:xfrm>
            <a:off x="663379" y="1506072"/>
            <a:ext cx="1741296" cy="2089350"/>
          </a:xfrm>
          <a:prstGeom prst="rect">
            <a:avLst/>
          </a:prstGeom>
          <a:solidFill>
            <a:srgbClr val="D6E6F2"/>
          </a:solidFill>
          <a:ln w="38100" cmpd="sng">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sz="1600" dirty="0">
                <a:solidFill>
                  <a:srgbClr val="000000"/>
                </a:solidFill>
                <a:latin typeface="Arial"/>
                <a:sym typeface="Arial"/>
              </a:rPr>
              <a:t>Residence</a:t>
            </a:r>
          </a:p>
        </p:txBody>
      </p:sp>
      <p:sp>
        <p:nvSpPr>
          <p:cNvPr id="6" name="Rectangle 5"/>
          <p:cNvSpPr/>
          <p:nvPr/>
        </p:nvSpPr>
        <p:spPr>
          <a:xfrm>
            <a:off x="3174114" y="1506034"/>
            <a:ext cx="3453031" cy="2089350"/>
          </a:xfrm>
          <a:prstGeom prst="rect">
            <a:avLst/>
          </a:prstGeom>
          <a:solidFill>
            <a:srgbClr val="D6E6F2"/>
          </a:solidFill>
          <a:ln w="38100" cmpd="sng">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sz="1600" dirty="0">
                <a:solidFill>
                  <a:srgbClr val="000000"/>
                </a:solidFill>
                <a:latin typeface="Arial"/>
                <a:sym typeface="Arial"/>
              </a:rPr>
              <a:t>Central Office</a:t>
            </a:r>
          </a:p>
        </p:txBody>
      </p:sp>
      <p:sp>
        <p:nvSpPr>
          <p:cNvPr id="7" name="Rounded Rectangle 6"/>
          <p:cNvSpPr/>
          <p:nvPr/>
        </p:nvSpPr>
        <p:spPr>
          <a:xfrm>
            <a:off x="887404" y="2917157"/>
            <a:ext cx="570695"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latin typeface="Calibri"/>
                <a:cs typeface="Calibri"/>
                <a:sym typeface="Arial"/>
              </a:rPr>
              <a:t>RG</a:t>
            </a:r>
          </a:p>
        </p:txBody>
      </p:sp>
      <p:sp>
        <p:nvSpPr>
          <p:cNvPr id="8" name="Rounded Rectangle 7"/>
          <p:cNvSpPr/>
          <p:nvPr/>
        </p:nvSpPr>
        <p:spPr>
          <a:xfrm>
            <a:off x="1630818" y="2917157"/>
            <a:ext cx="578882" cy="409241"/>
          </a:xfrm>
          <a:prstGeom prst="roundRect">
            <a:avLst/>
          </a:prstGeom>
          <a:solidFill>
            <a:schemeClr val="tx1">
              <a:lumMod val="50000"/>
              <a:lumOff val="50000"/>
            </a:schemeClr>
          </a:solidFill>
          <a:ln>
            <a:solidFill>
              <a:srgbClr val="333333"/>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latin typeface="Calibri"/>
                <a:cs typeface="Calibri"/>
                <a:sym typeface="Arial"/>
              </a:rPr>
              <a:t>ONU</a:t>
            </a:r>
          </a:p>
        </p:txBody>
      </p:sp>
      <p:sp>
        <p:nvSpPr>
          <p:cNvPr id="9" name="Rounded Rectangle 8"/>
          <p:cNvSpPr/>
          <p:nvPr/>
        </p:nvSpPr>
        <p:spPr>
          <a:xfrm>
            <a:off x="3375129" y="2917157"/>
            <a:ext cx="585448"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latin typeface="Calibri"/>
                <a:cs typeface="Calibri"/>
                <a:sym typeface="Arial"/>
              </a:rPr>
              <a:t>OLT</a:t>
            </a:r>
          </a:p>
        </p:txBody>
      </p:sp>
      <p:sp>
        <p:nvSpPr>
          <p:cNvPr id="10" name="Rounded Rectangle 9"/>
          <p:cNvSpPr/>
          <p:nvPr/>
        </p:nvSpPr>
        <p:spPr>
          <a:xfrm>
            <a:off x="4453501" y="2917157"/>
            <a:ext cx="627322" cy="409241"/>
          </a:xfrm>
          <a:prstGeom prst="roundRect">
            <a:avLst/>
          </a:prstGeom>
          <a:solidFill>
            <a:schemeClr val="tx1">
              <a:lumMod val="50000"/>
              <a:lumOff val="50000"/>
            </a:schemeClr>
          </a:solidFill>
          <a:ln>
            <a:solidFill>
              <a:srgbClr val="333333"/>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0000"/>
              </a:lnSpc>
            </a:pPr>
            <a:r>
              <a:rPr lang="en-US" sz="1400" dirty="0">
                <a:solidFill>
                  <a:srgbClr val="FFFFFF"/>
                </a:solidFill>
                <a:latin typeface="Calibri"/>
                <a:cs typeface="Calibri"/>
                <a:sym typeface="Arial"/>
              </a:rPr>
              <a:t>ETH AGG</a:t>
            </a:r>
          </a:p>
        </p:txBody>
      </p:sp>
      <p:sp>
        <p:nvSpPr>
          <p:cNvPr id="11" name="Rounded Rectangle 10"/>
          <p:cNvSpPr/>
          <p:nvPr/>
        </p:nvSpPr>
        <p:spPr>
          <a:xfrm>
            <a:off x="5652069" y="2919505"/>
            <a:ext cx="574879"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latin typeface="Calibri"/>
                <a:cs typeface="Calibri"/>
                <a:sym typeface="Arial"/>
              </a:rPr>
              <a:t>BNG</a:t>
            </a:r>
          </a:p>
        </p:txBody>
      </p:sp>
      <p:cxnSp>
        <p:nvCxnSpPr>
          <p:cNvPr id="12" name="Straight Connector 11"/>
          <p:cNvCxnSpPr>
            <a:stCxn id="11" idx="3"/>
            <a:endCxn id="17" idx="2"/>
          </p:cNvCxnSpPr>
          <p:nvPr/>
        </p:nvCxnSpPr>
        <p:spPr>
          <a:xfrm flipV="1">
            <a:off x="6226931" y="3118428"/>
            <a:ext cx="707760" cy="5698"/>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a:stCxn id="10" idx="3"/>
            <a:endCxn id="11" idx="1"/>
          </p:cNvCxnSpPr>
          <p:nvPr/>
        </p:nvCxnSpPr>
        <p:spPr>
          <a:xfrm>
            <a:off x="5080846" y="3121778"/>
            <a:ext cx="571229" cy="2348"/>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a:stCxn id="9" idx="3"/>
            <a:endCxn id="10" idx="1"/>
          </p:cNvCxnSpPr>
          <p:nvPr/>
        </p:nvCxnSpPr>
        <p:spPr>
          <a:xfrm>
            <a:off x="3960577" y="3121778"/>
            <a:ext cx="492924"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a:stCxn id="8" idx="3"/>
            <a:endCxn id="9" idx="1"/>
          </p:cNvCxnSpPr>
          <p:nvPr/>
        </p:nvCxnSpPr>
        <p:spPr>
          <a:xfrm>
            <a:off x="2209700" y="3121778"/>
            <a:ext cx="1165429"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7" idx="3"/>
            <a:endCxn id="8" idx="1"/>
          </p:cNvCxnSpPr>
          <p:nvPr/>
        </p:nvCxnSpPr>
        <p:spPr>
          <a:xfrm>
            <a:off x="1458194" y="3121777"/>
            <a:ext cx="172721"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sp>
        <p:nvSpPr>
          <p:cNvPr id="17" name="Cloud 16"/>
          <p:cNvSpPr/>
          <p:nvPr/>
        </p:nvSpPr>
        <p:spPr>
          <a:xfrm>
            <a:off x="6929299" y="2419533"/>
            <a:ext cx="1739039" cy="1397790"/>
          </a:xfrm>
          <a:prstGeom prst="cloud">
            <a:avLst/>
          </a:prstGeom>
          <a:solidFill>
            <a:schemeClr val="tx1">
              <a:lumMod val="50000"/>
              <a:lumOff val="50000"/>
            </a:schemeClr>
          </a:solid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0000"/>
              </a:lnSpc>
            </a:pPr>
            <a:r>
              <a:rPr lang="en-US" sz="1600" dirty="0">
                <a:solidFill>
                  <a:srgbClr val="FFFFFF"/>
                </a:solidFill>
                <a:latin typeface="Calibri"/>
                <a:cs typeface="Calibri"/>
                <a:sym typeface="Arial"/>
              </a:rPr>
              <a:t>Backbone</a:t>
            </a:r>
          </a:p>
          <a:p>
            <a:pPr algn="ctr">
              <a:lnSpc>
                <a:spcPct val="80000"/>
              </a:lnSpc>
            </a:pPr>
            <a:r>
              <a:rPr lang="en-US" sz="1600" dirty="0">
                <a:solidFill>
                  <a:srgbClr val="FFFFFF"/>
                </a:solidFill>
                <a:latin typeface="Calibri"/>
                <a:cs typeface="Calibri"/>
                <a:sym typeface="Arial"/>
              </a:rPr>
              <a:t>Network</a:t>
            </a:r>
          </a:p>
        </p:txBody>
      </p:sp>
      <p:sp>
        <p:nvSpPr>
          <p:cNvPr id="18" name="TextBox 17"/>
          <p:cNvSpPr txBox="1"/>
          <p:nvPr/>
        </p:nvSpPr>
        <p:spPr>
          <a:xfrm>
            <a:off x="2516859" y="3908439"/>
            <a:ext cx="3651548" cy="923330"/>
          </a:xfrm>
          <a:prstGeom prst="rect">
            <a:avLst/>
          </a:prstGeom>
          <a:noFill/>
        </p:spPr>
        <p:txBody>
          <a:bodyPr wrap="none" rtlCol="0">
            <a:spAutoFit/>
          </a:bodyPr>
          <a:lstStyle/>
          <a:p>
            <a:r>
              <a:rPr lang="en-US" dirty="0">
                <a:solidFill>
                  <a:prstClr val="black"/>
                </a:solidFill>
                <a:latin typeface="Calibri"/>
                <a:ea typeface="Arial"/>
                <a:cs typeface="Arial"/>
                <a:sym typeface="Arial"/>
              </a:rPr>
              <a:t>RG – Residential Gateway</a:t>
            </a:r>
          </a:p>
          <a:p>
            <a:r>
              <a:rPr lang="en-US" dirty="0">
                <a:solidFill>
                  <a:prstClr val="black"/>
                </a:solidFill>
                <a:latin typeface="Calibri"/>
                <a:ea typeface="Arial"/>
                <a:cs typeface="Arial"/>
                <a:sym typeface="Arial"/>
              </a:rPr>
              <a:t>OLT – Optical Line Termination</a:t>
            </a:r>
          </a:p>
          <a:p>
            <a:r>
              <a:rPr lang="en-US" dirty="0">
                <a:solidFill>
                  <a:prstClr val="black"/>
                </a:solidFill>
                <a:latin typeface="Calibri"/>
                <a:ea typeface="Arial"/>
                <a:cs typeface="Arial"/>
                <a:sym typeface="Arial"/>
              </a:rPr>
              <a:t>BNG – Broadband Network Gateway</a:t>
            </a:r>
          </a:p>
        </p:txBody>
      </p:sp>
      <p:sp>
        <p:nvSpPr>
          <p:cNvPr id="19" name="Google Shape;237;p38">
            <a:extLst>
              <a:ext uri="{FF2B5EF4-FFF2-40B4-BE49-F238E27FC236}">
                <a16:creationId xmlns:a16="http://schemas.microsoft.com/office/drawing/2014/main" id="{8DA10D95-1874-8D48-B07F-A41EBA73CB94}"/>
              </a:ext>
            </a:extLst>
          </p:cNvPr>
          <p:cNvSpPr/>
          <p:nvPr/>
        </p:nvSpPr>
        <p:spPr>
          <a:xfrm>
            <a:off x="2475762" y="2917157"/>
            <a:ext cx="627264" cy="463428"/>
          </a:xfrm>
          <a:prstGeom prst="cloud">
            <a:avLst/>
          </a:prstGeom>
          <a:solidFill>
            <a:srgbClr val="FFFFFF"/>
          </a:solidFill>
          <a:ln w="9525" cap="flat" cmpd="sng">
            <a:solidFill>
              <a:srgbClr val="0000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0" tIns="0" rIns="0" bIns="0" anchor="ctr" anchorCtr="0">
            <a:noAutofit/>
          </a:bodyPr>
          <a:lstStyle/>
          <a:p>
            <a:pPr marL="0" marR="0" lvl="0" indent="0" algn="ctr" rtl="0">
              <a:lnSpc>
                <a:spcPct val="80000"/>
              </a:lnSpc>
              <a:spcBef>
                <a:spcPts val="0"/>
              </a:spcBef>
              <a:spcAft>
                <a:spcPts val="0"/>
              </a:spcAft>
              <a:buNone/>
            </a:pPr>
            <a:r>
              <a:rPr lang="en-US" sz="1200" dirty="0">
                <a:latin typeface="Calibri"/>
                <a:ea typeface="Calibri"/>
                <a:cs typeface="Calibri"/>
                <a:sym typeface="Calibri"/>
              </a:rPr>
              <a:t>ODN</a:t>
            </a:r>
            <a:endParaRPr sz="1200" dirty="0">
              <a:latin typeface="Calibri"/>
              <a:ea typeface="Calibri"/>
              <a:cs typeface="Calibri"/>
              <a:sym typeface="Calibri"/>
            </a:endParaRPr>
          </a:p>
        </p:txBody>
      </p:sp>
    </p:spTree>
    <p:extLst>
      <p:ext uri="{BB962C8B-B14F-4D97-AF65-F5344CB8AC3E}">
        <p14:creationId xmlns:p14="http://schemas.microsoft.com/office/powerpoint/2010/main" val="2384739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8"/>
          <p:cNvSpPr/>
          <p:nvPr/>
        </p:nvSpPr>
        <p:spPr>
          <a:xfrm>
            <a:off x="617775" y="1305771"/>
            <a:ext cx="1699500" cy="2208900"/>
          </a:xfrm>
          <a:prstGeom prst="rect">
            <a:avLst/>
          </a:prstGeom>
          <a:solidFill>
            <a:srgbClr val="D6E6F2"/>
          </a:solidFill>
          <a:ln w="38100" cap="flat" cmpd="sng">
            <a:solidFill>
              <a:schemeClr val="dk2"/>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Residence</a:t>
            </a:r>
            <a:endParaRPr/>
          </a:p>
        </p:txBody>
      </p:sp>
      <p:sp>
        <p:nvSpPr>
          <p:cNvPr id="214" name="Google Shape;214;p38"/>
          <p:cNvSpPr/>
          <p:nvPr/>
        </p:nvSpPr>
        <p:spPr>
          <a:xfrm>
            <a:off x="3174128" y="1305730"/>
            <a:ext cx="3651600" cy="2208900"/>
          </a:xfrm>
          <a:prstGeom prst="rect">
            <a:avLst/>
          </a:prstGeom>
          <a:solidFill>
            <a:srgbClr val="D6E6F2"/>
          </a:solidFill>
          <a:ln w="38100" cap="flat" cmpd="sng">
            <a:solidFill>
              <a:schemeClr val="dk2"/>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Central Office</a:t>
            </a:r>
            <a:endParaRPr/>
          </a:p>
        </p:txBody>
      </p:sp>
      <p:sp>
        <p:nvSpPr>
          <p:cNvPr id="215" name="Google Shape;215;p38"/>
          <p:cNvSpPr/>
          <p:nvPr/>
        </p:nvSpPr>
        <p:spPr>
          <a:xfrm>
            <a:off x="800009" y="2836413"/>
            <a:ext cx="570600" cy="409200"/>
          </a:xfrm>
          <a:prstGeom prst="roundRect">
            <a:avLst>
              <a:gd name="adj" fmla="val 16667"/>
            </a:avLst>
          </a:prstGeom>
          <a:solidFill>
            <a:srgbClr val="FF6600"/>
          </a:solidFill>
          <a:ln w="9525" cap="flat" cmpd="sng">
            <a:solidFill>
              <a:srgbClr val="FF66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US" sz="1400" b="0" i="0" u="none" strike="noStrike" cap="none">
                <a:solidFill>
                  <a:srgbClr val="FFFFFF"/>
                </a:solidFill>
                <a:latin typeface="Calibri"/>
                <a:ea typeface="Calibri"/>
                <a:cs typeface="Calibri"/>
                <a:sym typeface="Calibri"/>
              </a:rPr>
              <a:t>RG</a:t>
            </a:r>
            <a:endParaRPr/>
          </a:p>
        </p:txBody>
      </p:sp>
      <p:sp>
        <p:nvSpPr>
          <p:cNvPr id="216" name="Google Shape;216;p38"/>
          <p:cNvSpPr/>
          <p:nvPr/>
        </p:nvSpPr>
        <p:spPr>
          <a:xfrm>
            <a:off x="1543423" y="2836413"/>
            <a:ext cx="579000" cy="409200"/>
          </a:xfrm>
          <a:prstGeom prst="roundRect">
            <a:avLst>
              <a:gd name="adj" fmla="val 16667"/>
            </a:avLst>
          </a:prstGeom>
          <a:solidFill>
            <a:srgbClr val="A4A4A4"/>
          </a:solidFill>
          <a:ln w="9525" cap="flat" cmpd="sng">
            <a:solidFill>
              <a:srgbClr val="333333"/>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US" sz="1400" b="0" i="0" u="none" strike="noStrike" cap="none">
                <a:solidFill>
                  <a:srgbClr val="FFFFFF"/>
                </a:solidFill>
                <a:latin typeface="Calibri"/>
                <a:ea typeface="Calibri"/>
                <a:cs typeface="Calibri"/>
                <a:sym typeface="Calibri"/>
              </a:rPr>
              <a:t>ONU</a:t>
            </a:r>
            <a:endParaRPr/>
          </a:p>
        </p:txBody>
      </p:sp>
      <p:sp>
        <p:nvSpPr>
          <p:cNvPr id="217" name="Google Shape;217;p38"/>
          <p:cNvSpPr/>
          <p:nvPr/>
        </p:nvSpPr>
        <p:spPr>
          <a:xfrm>
            <a:off x="3375129" y="2836413"/>
            <a:ext cx="585300" cy="409200"/>
          </a:xfrm>
          <a:prstGeom prst="roundRect">
            <a:avLst>
              <a:gd name="adj" fmla="val 16667"/>
            </a:avLst>
          </a:prstGeom>
          <a:solidFill>
            <a:srgbClr val="FF6600"/>
          </a:solidFill>
          <a:ln w="9525" cap="flat" cmpd="sng">
            <a:solidFill>
              <a:srgbClr val="FF66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US" sz="1400" b="0" i="0" u="none" strike="noStrike" cap="none">
                <a:solidFill>
                  <a:srgbClr val="FFFFFF"/>
                </a:solidFill>
                <a:latin typeface="Calibri"/>
                <a:ea typeface="Calibri"/>
                <a:cs typeface="Calibri"/>
                <a:sym typeface="Calibri"/>
              </a:rPr>
              <a:t>OLT</a:t>
            </a:r>
            <a:endParaRPr/>
          </a:p>
        </p:txBody>
      </p:sp>
      <p:sp>
        <p:nvSpPr>
          <p:cNvPr id="218" name="Google Shape;218;p38"/>
          <p:cNvSpPr/>
          <p:nvPr/>
        </p:nvSpPr>
        <p:spPr>
          <a:xfrm>
            <a:off x="4453501" y="2836413"/>
            <a:ext cx="627300" cy="409200"/>
          </a:xfrm>
          <a:prstGeom prst="roundRect">
            <a:avLst>
              <a:gd name="adj" fmla="val 16667"/>
            </a:avLst>
          </a:prstGeom>
          <a:solidFill>
            <a:srgbClr val="A4A4A4"/>
          </a:solidFill>
          <a:ln w="9525" cap="flat" cmpd="sng">
            <a:solidFill>
              <a:srgbClr val="333333"/>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rgbClr val="FFFFFF"/>
              </a:buClr>
              <a:buSzPts val="1400"/>
              <a:buFont typeface="Arial"/>
              <a:buNone/>
            </a:pPr>
            <a:r>
              <a:rPr lang="en-US" sz="1400" b="0" i="0" u="none" strike="noStrike" cap="none">
                <a:solidFill>
                  <a:srgbClr val="FFFFFF"/>
                </a:solidFill>
                <a:latin typeface="Calibri"/>
                <a:ea typeface="Calibri"/>
                <a:cs typeface="Calibri"/>
                <a:sym typeface="Calibri"/>
              </a:rPr>
              <a:t>ETH AGG</a:t>
            </a:r>
            <a:endParaRPr/>
          </a:p>
        </p:txBody>
      </p:sp>
      <p:sp>
        <p:nvSpPr>
          <p:cNvPr id="219" name="Google Shape;219;p38"/>
          <p:cNvSpPr/>
          <p:nvPr/>
        </p:nvSpPr>
        <p:spPr>
          <a:xfrm>
            <a:off x="5652069" y="2838761"/>
            <a:ext cx="574800" cy="409200"/>
          </a:xfrm>
          <a:prstGeom prst="roundRect">
            <a:avLst>
              <a:gd name="adj" fmla="val 16667"/>
            </a:avLst>
          </a:prstGeom>
          <a:solidFill>
            <a:srgbClr val="FF6600"/>
          </a:solidFill>
          <a:ln w="9525" cap="flat" cmpd="sng">
            <a:solidFill>
              <a:srgbClr val="FF66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US" sz="1400" b="0" i="0" u="none" strike="noStrike" cap="none">
                <a:solidFill>
                  <a:srgbClr val="FFFFFF"/>
                </a:solidFill>
                <a:latin typeface="Calibri"/>
                <a:ea typeface="Calibri"/>
                <a:cs typeface="Calibri"/>
                <a:sym typeface="Calibri"/>
              </a:rPr>
              <a:t>BNG</a:t>
            </a:r>
            <a:endParaRPr/>
          </a:p>
        </p:txBody>
      </p:sp>
      <p:cxnSp>
        <p:nvCxnSpPr>
          <p:cNvPr id="220" name="Google Shape;220;p38"/>
          <p:cNvCxnSpPr>
            <a:stCxn id="219" idx="3"/>
            <a:endCxn id="221" idx="2"/>
          </p:cNvCxnSpPr>
          <p:nvPr/>
        </p:nvCxnSpPr>
        <p:spPr>
          <a:xfrm rot="10800000" flipH="1">
            <a:off x="6226869" y="3037661"/>
            <a:ext cx="860100" cy="5700"/>
          </a:xfrm>
          <a:prstGeom prst="straightConnector1">
            <a:avLst/>
          </a:prstGeom>
          <a:noFill/>
          <a:ln w="25400" cap="flat" cmpd="sng">
            <a:solidFill>
              <a:srgbClr val="333333"/>
            </a:solidFill>
            <a:prstDash val="solid"/>
            <a:round/>
            <a:headEnd type="none" w="sm" len="sm"/>
            <a:tailEnd type="none" w="sm" len="sm"/>
          </a:ln>
          <a:effectLst>
            <a:outerShdw blurRad="40000" dist="20000" dir="5400000" rotWithShape="0">
              <a:srgbClr val="000000">
                <a:alpha val="37650"/>
              </a:srgbClr>
            </a:outerShdw>
          </a:effectLst>
        </p:spPr>
      </p:cxnSp>
      <p:cxnSp>
        <p:nvCxnSpPr>
          <p:cNvPr id="222" name="Google Shape;222;p38"/>
          <p:cNvCxnSpPr>
            <a:stCxn id="218" idx="3"/>
            <a:endCxn id="219" idx="1"/>
          </p:cNvCxnSpPr>
          <p:nvPr/>
        </p:nvCxnSpPr>
        <p:spPr>
          <a:xfrm>
            <a:off x="5080801" y="3041013"/>
            <a:ext cx="571200" cy="2400"/>
          </a:xfrm>
          <a:prstGeom prst="straightConnector1">
            <a:avLst/>
          </a:prstGeom>
          <a:noFill/>
          <a:ln w="25400" cap="flat" cmpd="sng">
            <a:solidFill>
              <a:srgbClr val="333333"/>
            </a:solidFill>
            <a:prstDash val="solid"/>
            <a:round/>
            <a:headEnd type="none" w="sm" len="sm"/>
            <a:tailEnd type="none" w="sm" len="sm"/>
          </a:ln>
          <a:effectLst>
            <a:outerShdw blurRad="40000" dist="20000" dir="5400000" rotWithShape="0">
              <a:srgbClr val="000000">
                <a:alpha val="37650"/>
              </a:srgbClr>
            </a:outerShdw>
          </a:effectLst>
        </p:spPr>
      </p:cxnSp>
      <p:cxnSp>
        <p:nvCxnSpPr>
          <p:cNvPr id="223" name="Google Shape;223;p38"/>
          <p:cNvCxnSpPr>
            <a:stCxn id="217" idx="3"/>
            <a:endCxn id="218" idx="1"/>
          </p:cNvCxnSpPr>
          <p:nvPr/>
        </p:nvCxnSpPr>
        <p:spPr>
          <a:xfrm>
            <a:off x="3960429" y="3041013"/>
            <a:ext cx="493200" cy="0"/>
          </a:xfrm>
          <a:prstGeom prst="straightConnector1">
            <a:avLst/>
          </a:prstGeom>
          <a:noFill/>
          <a:ln w="25400" cap="flat" cmpd="sng">
            <a:solidFill>
              <a:srgbClr val="333333"/>
            </a:solidFill>
            <a:prstDash val="solid"/>
            <a:round/>
            <a:headEnd type="none" w="sm" len="sm"/>
            <a:tailEnd type="none" w="sm" len="sm"/>
          </a:ln>
          <a:effectLst>
            <a:outerShdw blurRad="40000" dist="20000" dir="5400000" rotWithShape="0">
              <a:srgbClr val="000000">
                <a:alpha val="37650"/>
              </a:srgbClr>
            </a:outerShdw>
          </a:effectLst>
        </p:spPr>
      </p:cxnSp>
      <p:cxnSp>
        <p:nvCxnSpPr>
          <p:cNvPr id="224" name="Google Shape;224;p38"/>
          <p:cNvCxnSpPr>
            <a:stCxn id="216" idx="3"/>
            <a:endCxn id="217" idx="1"/>
          </p:cNvCxnSpPr>
          <p:nvPr/>
        </p:nvCxnSpPr>
        <p:spPr>
          <a:xfrm>
            <a:off x="2122423" y="3041013"/>
            <a:ext cx="1252800" cy="0"/>
          </a:xfrm>
          <a:prstGeom prst="straightConnector1">
            <a:avLst/>
          </a:prstGeom>
          <a:noFill/>
          <a:ln w="25400" cap="flat" cmpd="sng">
            <a:solidFill>
              <a:srgbClr val="333333"/>
            </a:solidFill>
            <a:prstDash val="solid"/>
            <a:round/>
            <a:headEnd type="none" w="sm" len="sm"/>
            <a:tailEnd type="none" w="sm" len="sm"/>
          </a:ln>
          <a:effectLst>
            <a:outerShdw blurRad="40000" dist="20000" dir="5400000" rotWithShape="0">
              <a:srgbClr val="000000">
                <a:alpha val="37650"/>
              </a:srgbClr>
            </a:outerShdw>
          </a:effectLst>
        </p:spPr>
      </p:cxnSp>
      <p:cxnSp>
        <p:nvCxnSpPr>
          <p:cNvPr id="225" name="Google Shape;225;p38"/>
          <p:cNvCxnSpPr>
            <a:stCxn id="215" idx="3"/>
            <a:endCxn id="216" idx="1"/>
          </p:cNvCxnSpPr>
          <p:nvPr/>
        </p:nvCxnSpPr>
        <p:spPr>
          <a:xfrm>
            <a:off x="1370609" y="3041013"/>
            <a:ext cx="172800" cy="0"/>
          </a:xfrm>
          <a:prstGeom prst="straightConnector1">
            <a:avLst/>
          </a:prstGeom>
          <a:noFill/>
          <a:ln w="25400" cap="flat" cmpd="sng">
            <a:solidFill>
              <a:srgbClr val="333333"/>
            </a:solidFill>
            <a:prstDash val="solid"/>
            <a:round/>
            <a:headEnd type="none" w="sm" len="sm"/>
            <a:tailEnd type="none" w="sm" len="sm"/>
          </a:ln>
          <a:effectLst>
            <a:outerShdw blurRad="40000" dist="20000" dir="5400000" rotWithShape="0">
              <a:srgbClr val="000000">
                <a:alpha val="37650"/>
              </a:srgbClr>
            </a:outerShdw>
          </a:effectLst>
        </p:spPr>
      </p:cxnSp>
      <p:sp>
        <p:nvSpPr>
          <p:cNvPr id="221" name="Google Shape;221;p38"/>
          <p:cNvSpPr/>
          <p:nvPr/>
        </p:nvSpPr>
        <p:spPr>
          <a:xfrm>
            <a:off x="7081699" y="2338789"/>
            <a:ext cx="1739016" cy="1397844"/>
          </a:xfrm>
          <a:prstGeom prst="cloud">
            <a:avLst/>
          </a:prstGeom>
          <a:solidFill>
            <a:srgbClr val="A4A4A4"/>
          </a:solidFill>
          <a:ln w="9525" cap="flat" cmpd="sng">
            <a:solidFill>
              <a:schemeClr val="dk2"/>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rgbClr val="FFFFFF"/>
              </a:buClr>
              <a:buSzPts val="1600"/>
              <a:buFont typeface="Arial"/>
              <a:buNone/>
            </a:pPr>
            <a:r>
              <a:rPr lang="en-US" sz="1600" b="0" i="0" u="none" strike="noStrike" cap="none">
                <a:solidFill>
                  <a:srgbClr val="FFFFFF"/>
                </a:solidFill>
                <a:latin typeface="Calibri"/>
                <a:ea typeface="Calibri"/>
                <a:cs typeface="Calibri"/>
                <a:sym typeface="Calibri"/>
              </a:rPr>
              <a:t>Backbone</a:t>
            </a:r>
            <a:endParaRPr/>
          </a:p>
          <a:p>
            <a:pPr marL="0" marR="0" lvl="0" indent="0" algn="ctr" rtl="0">
              <a:lnSpc>
                <a:spcPct val="80000"/>
              </a:lnSpc>
              <a:spcBef>
                <a:spcPts val="0"/>
              </a:spcBef>
              <a:spcAft>
                <a:spcPts val="0"/>
              </a:spcAft>
              <a:buClr>
                <a:srgbClr val="FFFFFF"/>
              </a:buClr>
              <a:buSzPts val="1600"/>
              <a:buFont typeface="Arial"/>
              <a:buNone/>
            </a:pPr>
            <a:r>
              <a:rPr lang="en-US" sz="1600" b="0" i="0" u="none" strike="noStrike" cap="none">
                <a:solidFill>
                  <a:srgbClr val="FFFFFF"/>
                </a:solidFill>
                <a:latin typeface="Calibri"/>
                <a:ea typeface="Calibri"/>
                <a:cs typeface="Calibri"/>
                <a:sym typeface="Calibri"/>
              </a:rPr>
              <a:t>Network</a:t>
            </a:r>
            <a:endParaRPr/>
          </a:p>
        </p:txBody>
      </p:sp>
      <p:sp>
        <p:nvSpPr>
          <p:cNvPr id="226" name="Google Shape;226;p38"/>
          <p:cNvSpPr/>
          <p:nvPr/>
        </p:nvSpPr>
        <p:spPr>
          <a:xfrm>
            <a:off x="3314751" y="2379956"/>
            <a:ext cx="809700" cy="266700"/>
          </a:xfrm>
          <a:prstGeom prst="ellipse">
            <a:avLst/>
          </a:prstGeom>
          <a:solidFill>
            <a:schemeClr val="accent1"/>
          </a:solidFill>
          <a:ln w="25400" cap="flat" cmpd="sng">
            <a:solidFill>
              <a:srgbClr val="256F4A"/>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sz="1000" b="0" i="0" u="none" strike="noStrike" cap="none">
                <a:solidFill>
                  <a:srgbClr val="FFFFFF"/>
                </a:solidFill>
                <a:latin typeface="Arial"/>
                <a:ea typeface="Arial"/>
                <a:cs typeface="Arial"/>
                <a:sym typeface="Arial"/>
              </a:rPr>
              <a:t>VOLTHA</a:t>
            </a:r>
            <a:endParaRPr/>
          </a:p>
        </p:txBody>
      </p:sp>
      <p:sp>
        <p:nvSpPr>
          <p:cNvPr id="227" name="Google Shape;227;p38"/>
          <p:cNvSpPr txBox="1"/>
          <p:nvPr/>
        </p:nvSpPr>
        <p:spPr>
          <a:xfrm>
            <a:off x="3197111" y="1681205"/>
            <a:ext cx="106530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200" b="0" i="0" u="none" strike="noStrike" cap="none">
                <a:solidFill>
                  <a:srgbClr val="000000"/>
                </a:solidFill>
                <a:latin typeface="Calibri"/>
                <a:ea typeface="Calibri"/>
                <a:cs typeface="Calibri"/>
                <a:sym typeface="Calibri"/>
              </a:rPr>
              <a:t>Virtual OLT</a:t>
            </a:r>
            <a:endParaRPr/>
          </a:p>
          <a:p>
            <a:pPr marL="0" marR="0" lvl="0" indent="0" algn="l" rtl="0">
              <a:lnSpc>
                <a:spcPct val="100000"/>
              </a:lnSpc>
              <a:spcBef>
                <a:spcPts val="0"/>
              </a:spcBef>
              <a:spcAft>
                <a:spcPts val="0"/>
              </a:spcAft>
              <a:buNone/>
            </a:pPr>
            <a:r>
              <a:rPr lang="en-US" sz="1200" b="0" i="0" u="none" strike="noStrike" cap="none">
                <a:solidFill>
                  <a:srgbClr val="000000"/>
                </a:solidFill>
                <a:latin typeface="Calibri"/>
                <a:ea typeface="Calibri"/>
                <a:cs typeface="Calibri"/>
                <a:sym typeface="Calibri"/>
              </a:rPr>
              <a:t>manages and abstracts PON</a:t>
            </a:r>
            <a:endParaRPr/>
          </a:p>
        </p:txBody>
      </p:sp>
      <p:sp>
        <p:nvSpPr>
          <p:cNvPr id="228" name="Google Shape;228;p38"/>
          <p:cNvSpPr/>
          <p:nvPr/>
        </p:nvSpPr>
        <p:spPr>
          <a:xfrm>
            <a:off x="4305462" y="2365681"/>
            <a:ext cx="1006200" cy="266700"/>
          </a:xfrm>
          <a:prstGeom prst="ellipse">
            <a:avLst/>
          </a:prstGeom>
          <a:solidFill>
            <a:schemeClr val="accent1"/>
          </a:solidFill>
          <a:ln w="25400" cap="flat" cmpd="sng">
            <a:solidFill>
              <a:srgbClr val="256F4A"/>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sz="1200">
                <a:solidFill>
                  <a:srgbClr val="FFFFFF"/>
                </a:solidFill>
              </a:rPr>
              <a:t>TRELLIS</a:t>
            </a:r>
            <a:endParaRPr/>
          </a:p>
        </p:txBody>
      </p:sp>
      <p:sp>
        <p:nvSpPr>
          <p:cNvPr id="229" name="Google Shape;229;p38"/>
          <p:cNvSpPr txBox="1"/>
          <p:nvPr/>
        </p:nvSpPr>
        <p:spPr>
          <a:xfrm>
            <a:off x="4262324" y="1776455"/>
            <a:ext cx="1198800" cy="46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200" b="0" i="0" u="none" strike="noStrike" cap="none">
                <a:solidFill>
                  <a:srgbClr val="000000"/>
                </a:solidFill>
                <a:latin typeface="Calibri"/>
                <a:ea typeface="Calibri"/>
                <a:cs typeface="Calibri"/>
                <a:sym typeface="Calibri"/>
              </a:rPr>
              <a:t>Manages 1 or more switches</a:t>
            </a:r>
            <a:endParaRPr/>
          </a:p>
        </p:txBody>
      </p:sp>
      <p:cxnSp>
        <p:nvCxnSpPr>
          <p:cNvPr id="230" name="Google Shape;230;p38"/>
          <p:cNvCxnSpPr>
            <a:endCxn id="226" idx="4"/>
          </p:cNvCxnSpPr>
          <p:nvPr/>
        </p:nvCxnSpPr>
        <p:spPr>
          <a:xfrm rot="10800000">
            <a:off x="3719601" y="2646656"/>
            <a:ext cx="0" cy="237300"/>
          </a:xfrm>
          <a:prstGeom prst="straightConnector1">
            <a:avLst/>
          </a:prstGeom>
          <a:noFill/>
          <a:ln w="25400" cap="flat" cmpd="sng">
            <a:solidFill>
              <a:schemeClr val="accent1"/>
            </a:solidFill>
            <a:prstDash val="solid"/>
            <a:round/>
            <a:headEnd type="none" w="med" len="med"/>
            <a:tailEnd type="stealth" w="med" len="med"/>
          </a:ln>
          <a:effectLst>
            <a:outerShdw blurRad="40000" dist="20000" dir="5400000" rotWithShape="0">
              <a:srgbClr val="000000">
                <a:alpha val="37650"/>
              </a:srgbClr>
            </a:outerShdw>
          </a:effectLst>
        </p:spPr>
      </p:cxnSp>
      <p:sp>
        <p:nvSpPr>
          <p:cNvPr id="231" name="Google Shape;231;p38"/>
          <p:cNvSpPr/>
          <p:nvPr/>
        </p:nvSpPr>
        <p:spPr>
          <a:xfrm>
            <a:off x="4364400" y="2837206"/>
            <a:ext cx="912300" cy="498300"/>
          </a:xfrm>
          <a:prstGeom prst="rect">
            <a:avLst/>
          </a:prstGeom>
          <a:solidFill>
            <a:schemeClr val="dk2"/>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a:solidFill>
                  <a:srgbClr val="FFFFFF"/>
                </a:solidFill>
                <a:latin typeface="Calibri"/>
                <a:ea typeface="Calibri"/>
                <a:cs typeface="Calibri"/>
                <a:sym typeface="Calibri"/>
              </a:rPr>
              <a:t>Whitebox</a:t>
            </a:r>
            <a:endParaRPr sz="1200">
              <a:solidFill>
                <a:srgbClr val="FFFFFF"/>
              </a:solidFill>
              <a:latin typeface="Calibri"/>
              <a:ea typeface="Calibri"/>
              <a:cs typeface="Calibri"/>
              <a:sym typeface="Calibri"/>
            </a:endParaRPr>
          </a:p>
          <a:p>
            <a:pPr marL="0" lvl="0" indent="0" algn="ctr" rtl="0">
              <a:spcBef>
                <a:spcPts val="0"/>
              </a:spcBef>
              <a:spcAft>
                <a:spcPts val="0"/>
              </a:spcAft>
              <a:buNone/>
            </a:pPr>
            <a:r>
              <a:rPr lang="en-US" sz="1200">
                <a:solidFill>
                  <a:srgbClr val="FFFFFF"/>
                </a:solidFill>
                <a:latin typeface="Calibri"/>
                <a:ea typeface="Calibri"/>
                <a:cs typeface="Calibri"/>
                <a:sym typeface="Calibri"/>
              </a:rPr>
              <a:t>Switch</a:t>
            </a:r>
            <a:endParaRPr sz="1200">
              <a:solidFill>
                <a:srgbClr val="FFFFFF"/>
              </a:solidFill>
              <a:latin typeface="Calibri"/>
              <a:ea typeface="Calibri"/>
              <a:cs typeface="Calibri"/>
              <a:sym typeface="Calibri"/>
            </a:endParaRPr>
          </a:p>
        </p:txBody>
      </p:sp>
      <p:cxnSp>
        <p:nvCxnSpPr>
          <p:cNvPr id="232" name="Google Shape;232;p38"/>
          <p:cNvCxnSpPr>
            <a:stCxn id="231" idx="0"/>
            <a:endCxn id="228" idx="4"/>
          </p:cNvCxnSpPr>
          <p:nvPr/>
        </p:nvCxnSpPr>
        <p:spPr>
          <a:xfrm rot="10800000">
            <a:off x="4808550" y="2632306"/>
            <a:ext cx="12000" cy="204900"/>
          </a:xfrm>
          <a:prstGeom prst="straightConnector1">
            <a:avLst/>
          </a:prstGeom>
          <a:noFill/>
          <a:ln w="25400" cap="flat" cmpd="sng">
            <a:solidFill>
              <a:schemeClr val="accent1"/>
            </a:solidFill>
            <a:prstDash val="solid"/>
            <a:round/>
            <a:headEnd type="none" w="med" len="med"/>
            <a:tailEnd type="stealth" w="med" len="med"/>
          </a:ln>
          <a:effectLst>
            <a:outerShdw blurRad="40000" dist="20000" dir="5400000" rotWithShape="0">
              <a:srgbClr val="000000">
                <a:alpha val="37650"/>
              </a:srgbClr>
            </a:outerShdw>
          </a:effectLst>
        </p:spPr>
      </p:cxnSp>
      <p:sp>
        <p:nvSpPr>
          <p:cNvPr id="233" name="Google Shape;233;p38"/>
          <p:cNvSpPr txBox="1"/>
          <p:nvPr/>
        </p:nvSpPr>
        <p:spPr>
          <a:xfrm>
            <a:off x="2479662" y="3870972"/>
            <a:ext cx="3651600" cy="923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0" i="0" u="none" strike="noStrike" cap="none" dirty="0">
                <a:solidFill>
                  <a:srgbClr val="000000"/>
                </a:solidFill>
                <a:latin typeface="Calibri"/>
                <a:ea typeface="Calibri"/>
                <a:cs typeface="Calibri"/>
                <a:sym typeface="Calibri"/>
              </a:rPr>
              <a:t>RG – Residential Gateway</a:t>
            </a:r>
            <a:endParaRPr sz="1800" b="0" i="0" u="none" strike="noStrike" cap="none" dirty="0">
              <a:solidFill>
                <a:srgbClr val="000000"/>
              </a:solidFill>
              <a:latin typeface="Calibri"/>
              <a:ea typeface="Calibri"/>
              <a:cs typeface="Calibri"/>
              <a:sym typeface="Calibri"/>
            </a:endParaRPr>
          </a:p>
          <a:p>
            <a:pPr marL="0" marR="0" lvl="0" indent="0" algn="l" rtl="0">
              <a:spcBef>
                <a:spcPts val="0"/>
              </a:spcBef>
              <a:spcAft>
                <a:spcPts val="0"/>
              </a:spcAft>
              <a:buNone/>
            </a:pPr>
            <a:r>
              <a:rPr lang="en-US" sz="1800" dirty="0">
                <a:solidFill>
                  <a:srgbClr val="000000"/>
                </a:solidFill>
                <a:latin typeface="Calibri"/>
                <a:ea typeface="Calibri"/>
                <a:cs typeface="Calibri"/>
                <a:sym typeface="Calibri"/>
              </a:rPr>
              <a:t>OLT – Optical Line Terminatio</a:t>
            </a:r>
            <a:r>
              <a:rPr lang="en-US" sz="1800" dirty="0">
                <a:latin typeface="Calibri"/>
                <a:ea typeface="Calibri"/>
                <a:cs typeface="Calibri"/>
                <a:sym typeface="Calibri"/>
              </a:rPr>
              <a:t>n</a:t>
            </a:r>
            <a:endParaRPr dirty="0"/>
          </a:p>
          <a:p>
            <a:pPr marL="0" marR="0" lvl="0" indent="0" algn="l" rtl="0">
              <a:spcBef>
                <a:spcPts val="0"/>
              </a:spcBef>
              <a:spcAft>
                <a:spcPts val="0"/>
              </a:spcAft>
              <a:buNone/>
            </a:pPr>
            <a:r>
              <a:rPr lang="en-US" sz="1800" dirty="0">
                <a:solidFill>
                  <a:srgbClr val="000000"/>
                </a:solidFill>
                <a:latin typeface="Calibri"/>
                <a:ea typeface="Calibri"/>
                <a:cs typeface="Calibri"/>
                <a:sym typeface="Calibri"/>
              </a:rPr>
              <a:t>BNG – Broadband Network Gateway</a:t>
            </a:r>
            <a:endParaRPr dirty="0"/>
          </a:p>
        </p:txBody>
      </p:sp>
      <p:sp>
        <p:nvSpPr>
          <p:cNvPr id="234" name="Google Shape;234;p38"/>
          <p:cNvSpPr txBox="1">
            <a:spLocks noGrp="1"/>
          </p:cNvSpPr>
          <p:nvPr>
            <p:ph type="title"/>
          </p:nvPr>
        </p:nvSpPr>
        <p:spPr>
          <a:xfrm>
            <a:off x="447676" y="72933"/>
            <a:ext cx="8531100" cy="5325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b="1" dirty="0">
                <a:solidFill>
                  <a:schemeClr val="accent3"/>
                </a:solidFill>
              </a:rPr>
              <a:t>SEBA: SDN Enabled Broadband Access </a:t>
            </a:r>
            <a:endParaRPr b="1" dirty="0">
              <a:solidFill>
                <a:schemeClr val="accent3"/>
              </a:solidFill>
            </a:endParaRPr>
          </a:p>
        </p:txBody>
      </p:sp>
      <p:sp>
        <p:nvSpPr>
          <p:cNvPr id="235" name="Google Shape;235;p38"/>
          <p:cNvSpPr txBox="1">
            <a:spLocks noGrp="1"/>
          </p:cNvSpPr>
          <p:nvPr>
            <p:ph type="sldNum" idx="12"/>
          </p:nvPr>
        </p:nvSpPr>
        <p:spPr>
          <a:xfrm>
            <a:off x="3505200" y="4851021"/>
            <a:ext cx="2133600" cy="273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rgbClr val="000000"/>
              </a:buClr>
              <a:buSzPts val="800"/>
              <a:buFont typeface="Arial"/>
              <a:buNone/>
            </a:pPr>
            <a:fld id="{00000000-1234-1234-1234-123412341234}" type="slidenum">
              <a:rPr lang="en-US"/>
              <a:t>5</a:t>
            </a:fld>
            <a:endParaRPr/>
          </a:p>
        </p:txBody>
      </p:sp>
      <p:sp>
        <p:nvSpPr>
          <p:cNvPr id="236" name="Google Shape;236;p38"/>
          <p:cNvSpPr txBox="1"/>
          <p:nvPr/>
        </p:nvSpPr>
        <p:spPr>
          <a:xfrm>
            <a:off x="5414450" y="1692106"/>
            <a:ext cx="1614900" cy="333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200" dirty="0">
                <a:latin typeface="Calibri"/>
                <a:ea typeface="Calibri"/>
                <a:cs typeface="Calibri"/>
                <a:sym typeface="Calibri"/>
              </a:rPr>
              <a:t>Virtual BNG</a:t>
            </a:r>
            <a:endParaRPr sz="1200" dirty="0">
              <a:latin typeface="Calibri"/>
              <a:ea typeface="Calibri"/>
              <a:cs typeface="Calibri"/>
              <a:sym typeface="Calibri"/>
            </a:endParaRPr>
          </a:p>
          <a:p>
            <a:pPr marL="0" marR="0" lvl="0" indent="0" algn="l" rtl="0">
              <a:lnSpc>
                <a:spcPct val="100000"/>
              </a:lnSpc>
              <a:spcBef>
                <a:spcPts val="0"/>
              </a:spcBef>
              <a:spcAft>
                <a:spcPts val="0"/>
              </a:spcAft>
              <a:buNone/>
            </a:pPr>
            <a:r>
              <a:rPr lang="en-US" sz="1200" dirty="0">
                <a:latin typeface="Calibri"/>
                <a:ea typeface="Calibri"/>
                <a:cs typeface="Calibri"/>
                <a:sym typeface="Calibri"/>
              </a:rPr>
              <a:t>manages subscriber</a:t>
            </a:r>
            <a:endParaRPr sz="1200" dirty="0">
              <a:latin typeface="Calibri"/>
              <a:ea typeface="Calibri"/>
              <a:cs typeface="Calibri"/>
              <a:sym typeface="Calibri"/>
            </a:endParaRPr>
          </a:p>
          <a:p>
            <a:pPr marL="0" marR="0" lvl="0" indent="0" algn="l" rtl="0">
              <a:lnSpc>
                <a:spcPct val="100000"/>
              </a:lnSpc>
              <a:spcBef>
                <a:spcPts val="0"/>
              </a:spcBef>
              <a:spcAft>
                <a:spcPts val="0"/>
              </a:spcAft>
              <a:buNone/>
            </a:pPr>
            <a:r>
              <a:rPr lang="en-US" sz="1200" dirty="0">
                <a:latin typeface="Calibri"/>
                <a:ea typeface="Calibri"/>
                <a:cs typeface="Calibri"/>
                <a:sym typeface="Calibri"/>
              </a:rPr>
              <a:t>services</a:t>
            </a:r>
            <a:endParaRPr sz="1200" dirty="0">
              <a:latin typeface="Calibri"/>
              <a:ea typeface="Calibri"/>
              <a:cs typeface="Calibri"/>
              <a:sym typeface="Calibri"/>
            </a:endParaRPr>
          </a:p>
        </p:txBody>
      </p:sp>
      <p:sp>
        <p:nvSpPr>
          <p:cNvPr id="237" name="Google Shape;237;p38"/>
          <p:cNvSpPr/>
          <p:nvPr/>
        </p:nvSpPr>
        <p:spPr>
          <a:xfrm>
            <a:off x="2433700" y="2828156"/>
            <a:ext cx="627264" cy="463428"/>
          </a:xfrm>
          <a:prstGeom prst="cloud">
            <a:avLst/>
          </a:prstGeom>
          <a:solidFill>
            <a:srgbClr val="FFFFFF"/>
          </a:solidFill>
          <a:ln w="9525" cap="flat" cmpd="sng">
            <a:solidFill>
              <a:srgbClr val="0000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0" tIns="0" rIns="0" bIns="0" anchor="ctr" anchorCtr="0">
            <a:noAutofit/>
          </a:bodyPr>
          <a:lstStyle/>
          <a:p>
            <a:pPr marL="0" marR="0" lvl="0" indent="0" algn="ctr" rtl="0">
              <a:lnSpc>
                <a:spcPct val="80000"/>
              </a:lnSpc>
              <a:spcBef>
                <a:spcPts val="0"/>
              </a:spcBef>
              <a:spcAft>
                <a:spcPts val="0"/>
              </a:spcAft>
              <a:buNone/>
            </a:pPr>
            <a:r>
              <a:rPr lang="en-US" sz="1200" dirty="0">
                <a:latin typeface="Calibri"/>
                <a:ea typeface="Calibri"/>
                <a:cs typeface="Calibri"/>
                <a:sym typeface="Calibri"/>
              </a:rPr>
              <a:t>ODN</a:t>
            </a:r>
            <a:endParaRPr sz="1200" dirty="0">
              <a:latin typeface="Calibri"/>
              <a:ea typeface="Calibri"/>
              <a:cs typeface="Calibri"/>
              <a:sym typeface="Calibri"/>
            </a:endParaRPr>
          </a:p>
        </p:txBody>
      </p:sp>
      <p:grpSp>
        <p:nvGrpSpPr>
          <p:cNvPr id="238" name="Google Shape;238;p38"/>
          <p:cNvGrpSpPr/>
          <p:nvPr/>
        </p:nvGrpSpPr>
        <p:grpSpPr>
          <a:xfrm>
            <a:off x="4372455" y="2357606"/>
            <a:ext cx="2182670" cy="981413"/>
            <a:chOff x="4229580" y="2408325"/>
            <a:chExt cx="2182670" cy="981413"/>
          </a:xfrm>
        </p:grpSpPr>
        <p:sp>
          <p:nvSpPr>
            <p:cNvPr id="239" name="Google Shape;239;p38"/>
            <p:cNvSpPr/>
            <p:nvPr/>
          </p:nvSpPr>
          <p:spPr>
            <a:xfrm>
              <a:off x="5414450" y="2408325"/>
              <a:ext cx="997800" cy="266700"/>
            </a:xfrm>
            <a:prstGeom prst="ellipse">
              <a:avLst/>
            </a:prstGeom>
            <a:solidFill>
              <a:schemeClr val="accent1"/>
            </a:solidFill>
            <a:ln w="25400" cap="flat" cmpd="sng">
              <a:solidFill>
                <a:srgbClr val="256F4A"/>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sz="1200">
                  <a:solidFill>
                    <a:srgbClr val="FFFFFF"/>
                  </a:solidFill>
                </a:rPr>
                <a:t>SD-BNG</a:t>
              </a:r>
              <a:endParaRPr/>
            </a:p>
          </p:txBody>
        </p:sp>
        <p:cxnSp>
          <p:nvCxnSpPr>
            <p:cNvPr id="240" name="Google Shape;240;p38"/>
            <p:cNvCxnSpPr/>
            <p:nvPr/>
          </p:nvCxnSpPr>
          <p:spPr>
            <a:xfrm rot="10800000" flipH="1">
              <a:off x="5922511" y="2690000"/>
              <a:ext cx="2100" cy="357000"/>
            </a:xfrm>
            <a:prstGeom prst="straightConnector1">
              <a:avLst/>
            </a:prstGeom>
            <a:noFill/>
            <a:ln w="25400" cap="flat" cmpd="sng">
              <a:solidFill>
                <a:schemeClr val="accent1"/>
              </a:solidFill>
              <a:prstDash val="solid"/>
              <a:round/>
              <a:headEnd type="none" w="med" len="med"/>
              <a:tailEnd type="stealth" w="med" len="med"/>
            </a:ln>
            <a:effectLst>
              <a:outerShdw blurRad="40000" dist="20000" dir="5400000" rotWithShape="0">
                <a:srgbClr val="000000">
                  <a:alpha val="37650"/>
                </a:srgbClr>
              </a:outerShdw>
            </a:effectLst>
          </p:spPr>
        </p:cxnSp>
        <p:sp>
          <p:nvSpPr>
            <p:cNvPr id="241" name="Google Shape;241;p38"/>
            <p:cNvSpPr/>
            <p:nvPr/>
          </p:nvSpPr>
          <p:spPr>
            <a:xfrm>
              <a:off x="4229580" y="2891438"/>
              <a:ext cx="1975500" cy="498300"/>
            </a:xfrm>
            <a:prstGeom prst="rect">
              <a:avLst/>
            </a:prstGeom>
            <a:solidFill>
              <a:srgbClr val="004B7D"/>
            </a:solidFill>
            <a:ln w="28575" cap="flat" cmpd="sng">
              <a:solidFill>
                <a:srgbClr val="3D85C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a:solidFill>
                    <a:srgbClr val="FFFFFF"/>
                  </a:solidFill>
                  <a:latin typeface="Calibri"/>
                  <a:ea typeface="Calibri"/>
                  <a:cs typeface="Calibri"/>
                  <a:sym typeface="Calibri"/>
                </a:rPr>
                <a:t>Whitebox switch</a:t>
              </a:r>
              <a:br>
                <a:rPr lang="en-US" sz="1200">
                  <a:solidFill>
                    <a:srgbClr val="FFFFFF"/>
                  </a:solidFill>
                  <a:latin typeface="Calibri"/>
                  <a:ea typeface="Calibri"/>
                  <a:cs typeface="Calibri"/>
                  <a:sym typeface="Calibri"/>
                </a:rPr>
              </a:br>
              <a:r>
                <a:rPr lang="en-US" sz="1200">
                  <a:solidFill>
                    <a:srgbClr val="FFFFFF"/>
                  </a:solidFill>
                  <a:latin typeface="Calibri"/>
                  <a:ea typeface="Calibri"/>
                  <a:cs typeface="Calibri"/>
                  <a:sym typeface="Calibri"/>
                </a:rPr>
                <a:t>with merchant silicon</a:t>
              </a:r>
              <a:endParaRPr sz="1200">
                <a:solidFill>
                  <a:srgbClr val="FFFFFF"/>
                </a:solidFill>
                <a:latin typeface="Calibri"/>
                <a:ea typeface="Calibri"/>
                <a:cs typeface="Calibri"/>
                <a:sym typeface="Calibri"/>
              </a:endParaRPr>
            </a:p>
          </p:txBody>
        </p:sp>
      </p:grpSp>
      <p:sp>
        <p:nvSpPr>
          <p:cNvPr id="242" name="Google Shape;242;p38"/>
          <p:cNvSpPr/>
          <p:nvPr/>
        </p:nvSpPr>
        <p:spPr>
          <a:xfrm>
            <a:off x="1567853" y="2837206"/>
            <a:ext cx="2570100" cy="498300"/>
          </a:xfrm>
          <a:prstGeom prst="rect">
            <a:avLst/>
          </a:prstGeom>
          <a:solidFill>
            <a:schemeClr val="dk2"/>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a:solidFill>
                  <a:srgbClr val="FFFFFF"/>
                </a:solidFill>
                <a:latin typeface="Calibri"/>
                <a:ea typeface="Calibri"/>
                <a:cs typeface="Calibri"/>
                <a:sym typeface="Calibri"/>
              </a:rPr>
              <a:t>OLT MAC &amp; PHY</a:t>
            </a:r>
            <a:endParaRPr sz="1200">
              <a:solidFill>
                <a:srgbClr val="FFFFFF"/>
              </a:solidFill>
              <a:latin typeface="Calibri"/>
              <a:ea typeface="Calibri"/>
              <a:cs typeface="Calibri"/>
              <a:sym typeface="Calibri"/>
            </a:endParaRPr>
          </a:p>
        </p:txBody>
      </p:sp>
      <p:pic>
        <p:nvPicPr>
          <p:cNvPr id="32" name="Google Shape;184;p23">
            <a:extLst>
              <a:ext uri="{FF2B5EF4-FFF2-40B4-BE49-F238E27FC236}">
                <a16:creationId xmlns:a16="http://schemas.microsoft.com/office/drawing/2014/main" id="{96D7D3E2-2FA9-2C4C-AAF7-450A691595C4}"/>
              </a:ext>
            </a:extLst>
          </p:cNvPr>
          <p:cNvPicPr preferRelativeResize="0"/>
          <p:nvPr/>
        </p:nvPicPr>
        <p:blipFill>
          <a:blip r:embed="rId3">
            <a:alphaModFix/>
          </a:blip>
          <a:stretch>
            <a:fillRect/>
          </a:stretch>
        </p:blipFill>
        <p:spPr>
          <a:xfrm>
            <a:off x="6516" y="4702571"/>
            <a:ext cx="1003781" cy="429725"/>
          </a:xfrm>
          <a:prstGeom prst="rect">
            <a:avLst/>
          </a:prstGeom>
          <a:noFill/>
          <a:ln>
            <a:noFill/>
          </a:ln>
        </p:spPr>
      </p:pic>
    </p:spTree>
    <p:extLst>
      <p:ext uri="{BB962C8B-B14F-4D97-AF65-F5344CB8AC3E}">
        <p14:creationId xmlns:p14="http://schemas.microsoft.com/office/powerpoint/2010/main" val="2933840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6"/>
                                        </p:tgtEl>
                                        <p:attrNameLst>
                                          <p:attrName>style.visibility</p:attrName>
                                        </p:attrNameLst>
                                      </p:cBhvr>
                                      <p:to>
                                        <p:strVal val="visible"/>
                                      </p:to>
                                    </p:set>
                                    <p:animEffect transition="in" filter="fade">
                                      <p:cBhvr>
                                        <p:cTn id="7" dur="1000"/>
                                        <p:tgtEl>
                                          <p:spTgt spid="226"/>
                                        </p:tgtEl>
                                      </p:cBhvr>
                                    </p:animEffect>
                                  </p:childTnLst>
                                </p:cTn>
                              </p:par>
                              <p:par>
                                <p:cTn id="8" presetID="10" presetClass="entr" presetSubtype="0" fill="hold" nodeType="withEffect">
                                  <p:stCondLst>
                                    <p:cond delay="0"/>
                                  </p:stCondLst>
                                  <p:childTnLst>
                                    <p:set>
                                      <p:cBhvr>
                                        <p:cTn id="9" dur="1" fill="hold">
                                          <p:stCondLst>
                                            <p:cond delay="0"/>
                                          </p:stCondLst>
                                        </p:cTn>
                                        <p:tgtEl>
                                          <p:spTgt spid="230"/>
                                        </p:tgtEl>
                                        <p:attrNameLst>
                                          <p:attrName>style.visibility</p:attrName>
                                        </p:attrNameLst>
                                      </p:cBhvr>
                                      <p:to>
                                        <p:strVal val="visible"/>
                                      </p:to>
                                    </p:set>
                                    <p:animEffect transition="in" filter="fade">
                                      <p:cBhvr>
                                        <p:cTn id="10" dur="1000"/>
                                        <p:tgtEl>
                                          <p:spTgt spid="230"/>
                                        </p:tgtEl>
                                      </p:cBhvr>
                                    </p:animEffect>
                                  </p:childTnLst>
                                </p:cTn>
                              </p:par>
                              <p:par>
                                <p:cTn id="11" presetID="10" presetClass="entr" presetSubtype="0" fill="hold" nodeType="withEffect">
                                  <p:stCondLst>
                                    <p:cond delay="0"/>
                                  </p:stCondLst>
                                  <p:childTnLst>
                                    <p:set>
                                      <p:cBhvr>
                                        <p:cTn id="12" dur="1" fill="hold">
                                          <p:stCondLst>
                                            <p:cond delay="0"/>
                                          </p:stCondLst>
                                        </p:cTn>
                                        <p:tgtEl>
                                          <p:spTgt spid="242"/>
                                        </p:tgtEl>
                                        <p:attrNameLst>
                                          <p:attrName>style.visibility</p:attrName>
                                        </p:attrNameLst>
                                      </p:cBhvr>
                                      <p:to>
                                        <p:strVal val="visible"/>
                                      </p:to>
                                    </p:set>
                                    <p:animEffect transition="in" filter="fade">
                                      <p:cBhvr>
                                        <p:cTn id="13" dur="1000"/>
                                        <p:tgtEl>
                                          <p:spTgt spid="242"/>
                                        </p:tgtEl>
                                      </p:cBhvr>
                                    </p:animEffect>
                                  </p:childTnLst>
                                </p:cTn>
                              </p:par>
                              <p:par>
                                <p:cTn id="14" presetID="10" presetClass="entr" presetSubtype="0" fill="hold" nodeType="withEffect">
                                  <p:stCondLst>
                                    <p:cond delay="0"/>
                                  </p:stCondLst>
                                  <p:childTnLst>
                                    <p:set>
                                      <p:cBhvr>
                                        <p:cTn id="15" dur="1" fill="hold">
                                          <p:stCondLst>
                                            <p:cond delay="0"/>
                                          </p:stCondLst>
                                        </p:cTn>
                                        <p:tgtEl>
                                          <p:spTgt spid="227"/>
                                        </p:tgtEl>
                                        <p:attrNameLst>
                                          <p:attrName>style.visibility</p:attrName>
                                        </p:attrNameLst>
                                      </p:cBhvr>
                                      <p:to>
                                        <p:strVal val="visible"/>
                                      </p:to>
                                    </p:set>
                                    <p:animEffect transition="in" filter="fade">
                                      <p:cBhvr>
                                        <p:cTn id="16" dur="1000"/>
                                        <p:tgtEl>
                                          <p:spTgt spid="22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28"/>
                                        </p:tgtEl>
                                        <p:attrNameLst>
                                          <p:attrName>style.visibility</p:attrName>
                                        </p:attrNameLst>
                                      </p:cBhvr>
                                      <p:to>
                                        <p:strVal val="visible"/>
                                      </p:to>
                                    </p:set>
                                    <p:animEffect transition="in" filter="fade">
                                      <p:cBhvr>
                                        <p:cTn id="21" dur="1000"/>
                                        <p:tgtEl>
                                          <p:spTgt spid="228"/>
                                        </p:tgtEl>
                                      </p:cBhvr>
                                    </p:animEffect>
                                  </p:childTnLst>
                                </p:cTn>
                              </p:par>
                              <p:par>
                                <p:cTn id="22" presetID="10" presetClass="entr" presetSubtype="0" fill="hold" nodeType="withEffect">
                                  <p:stCondLst>
                                    <p:cond delay="0"/>
                                  </p:stCondLst>
                                  <p:childTnLst>
                                    <p:set>
                                      <p:cBhvr>
                                        <p:cTn id="23" dur="1" fill="hold">
                                          <p:stCondLst>
                                            <p:cond delay="0"/>
                                          </p:stCondLst>
                                        </p:cTn>
                                        <p:tgtEl>
                                          <p:spTgt spid="231"/>
                                        </p:tgtEl>
                                        <p:attrNameLst>
                                          <p:attrName>style.visibility</p:attrName>
                                        </p:attrNameLst>
                                      </p:cBhvr>
                                      <p:to>
                                        <p:strVal val="visible"/>
                                      </p:to>
                                    </p:set>
                                    <p:animEffect transition="in" filter="fade">
                                      <p:cBhvr>
                                        <p:cTn id="24" dur="1000"/>
                                        <p:tgtEl>
                                          <p:spTgt spid="231"/>
                                        </p:tgtEl>
                                      </p:cBhvr>
                                    </p:animEffect>
                                  </p:childTnLst>
                                </p:cTn>
                              </p:par>
                              <p:par>
                                <p:cTn id="25" presetID="10" presetClass="entr" presetSubtype="0" fill="hold" nodeType="withEffect">
                                  <p:stCondLst>
                                    <p:cond delay="0"/>
                                  </p:stCondLst>
                                  <p:childTnLst>
                                    <p:set>
                                      <p:cBhvr>
                                        <p:cTn id="26" dur="1" fill="hold">
                                          <p:stCondLst>
                                            <p:cond delay="0"/>
                                          </p:stCondLst>
                                        </p:cTn>
                                        <p:tgtEl>
                                          <p:spTgt spid="232"/>
                                        </p:tgtEl>
                                        <p:attrNameLst>
                                          <p:attrName>style.visibility</p:attrName>
                                        </p:attrNameLst>
                                      </p:cBhvr>
                                      <p:to>
                                        <p:strVal val="visible"/>
                                      </p:to>
                                    </p:set>
                                    <p:animEffect transition="in" filter="fade">
                                      <p:cBhvr>
                                        <p:cTn id="27" dur="1000"/>
                                        <p:tgtEl>
                                          <p:spTgt spid="232"/>
                                        </p:tgtEl>
                                      </p:cBhvr>
                                    </p:animEffect>
                                  </p:childTnLst>
                                </p:cTn>
                              </p:par>
                              <p:par>
                                <p:cTn id="28" presetID="10" presetClass="entr" presetSubtype="0" fill="hold" nodeType="withEffect">
                                  <p:stCondLst>
                                    <p:cond delay="0"/>
                                  </p:stCondLst>
                                  <p:childTnLst>
                                    <p:set>
                                      <p:cBhvr>
                                        <p:cTn id="29" dur="1" fill="hold">
                                          <p:stCondLst>
                                            <p:cond delay="0"/>
                                          </p:stCondLst>
                                        </p:cTn>
                                        <p:tgtEl>
                                          <p:spTgt spid="229"/>
                                        </p:tgtEl>
                                        <p:attrNameLst>
                                          <p:attrName>style.visibility</p:attrName>
                                        </p:attrNameLst>
                                      </p:cBhvr>
                                      <p:to>
                                        <p:strVal val="visible"/>
                                      </p:to>
                                    </p:set>
                                    <p:animEffect transition="in" filter="fade">
                                      <p:cBhvr>
                                        <p:cTn id="30" dur="1000"/>
                                        <p:tgtEl>
                                          <p:spTgt spid="22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38"/>
                                        </p:tgtEl>
                                        <p:attrNameLst>
                                          <p:attrName>style.visibility</p:attrName>
                                        </p:attrNameLst>
                                      </p:cBhvr>
                                      <p:to>
                                        <p:strVal val="visible"/>
                                      </p:to>
                                    </p:set>
                                    <p:animEffect transition="in" filter="fade">
                                      <p:cBhvr>
                                        <p:cTn id="35" dur="1000"/>
                                        <p:tgtEl>
                                          <p:spTgt spid="238"/>
                                        </p:tgtEl>
                                      </p:cBhvr>
                                    </p:animEffect>
                                  </p:childTnLst>
                                </p:cTn>
                              </p:par>
                              <p:par>
                                <p:cTn id="36" presetID="10" presetClass="entr" presetSubtype="0" fill="hold" nodeType="withEffect">
                                  <p:stCondLst>
                                    <p:cond delay="0"/>
                                  </p:stCondLst>
                                  <p:childTnLst>
                                    <p:set>
                                      <p:cBhvr>
                                        <p:cTn id="37" dur="1" fill="hold">
                                          <p:stCondLst>
                                            <p:cond delay="0"/>
                                          </p:stCondLst>
                                        </p:cTn>
                                        <p:tgtEl>
                                          <p:spTgt spid="236"/>
                                        </p:tgtEl>
                                        <p:attrNameLst>
                                          <p:attrName>style.visibility</p:attrName>
                                        </p:attrNameLst>
                                      </p:cBhvr>
                                      <p:to>
                                        <p:strVal val="visible"/>
                                      </p:to>
                                    </p:set>
                                    <p:animEffect transition="in" filter="fade">
                                      <p:cBhvr>
                                        <p:cTn id="38" dur="1000"/>
                                        <p:tgtEl>
                                          <p:spTgt spid="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 name="Rounded Rectangle 3"/>
          <p:cNvSpPr/>
          <p:nvPr/>
        </p:nvSpPr>
        <p:spPr>
          <a:xfrm>
            <a:off x="1905099" y="901008"/>
            <a:ext cx="5679611" cy="3764238"/>
          </a:xfrm>
          <a:prstGeom prst="roundRect">
            <a:avLst>
              <a:gd name="adj" fmla="val 1875"/>
            </a:avLst>
          </a:prstGeom>
          <a:noFill/>
          <a:ln w="19050" cap="flat" cmpd="sng" algn="ctr">
            <a:solidFill>
              <a:schemeClr val="tx1"/>
            </a:solidFill>
            <a:prstDash val="do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B4B4B"/>
              </a:solidFill>
              <a:effectLst/>
              <a:uLnTx/>
              <a:uFillTx/>
              <a:latin typeface="Calibri"/>
              <a:ea typeface="Arial"/>
              <a:cs typeface="Arial"/>
              <a:sym typeface="Arial"/>
            </a:endParaRPr>
          </a:p>
        </p:txBody>
      </p:sp>
      <p:sp>
        <p:nvSpPr>
          <p:cNvPr id="5" name="Hexagon 4"/>
          <p:cNvSpPr/>
          <p:nvPr/>
        </p:nvSpPr>
        <p:spPr>
          <a:xfrm>
            <a:off x="2268066" y="1642665"/>
            <a:ext cx="756784" cy="184250"/>
          </a:xfrm>
          <a:prstGeom prst="hexagon">
            <a:avLst/>
          </a:prstGeom>
          <a:solidFill>
            <a:srgbClr val="FFFFFF"/>
          </a:solidFill>
          <a:ln w="12700" cap="flat" cmpd="sng" algn="ctr">
            <a:solidFill>
              <a:srgbClr val="4B4B4B"/>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4B4B4B"/>
                </a:solidFill>
                <a:effectLst/>
                <a:uLnTx/>
                <a:uFillTx/>
                <a:latin typeface="Calibri"/>
                <a:ea typeface="Arial"/>
                <a:cs typeface="Arial"/>
                <a:sym typeface="Arial"/>
              </a:rPr>
              <a:t>AAA</a:t>
            </a:r>
          </a:p>
        </p:txBody>
      </p:sp>
      <p:sp>
        <p:nvSpPr>
          <p:cNvPr id="6" name="Rectangle 5"/>
          <p:cNvSpPr/>
          <p:nvPr/>
        </p:nvSpPr>
        <p:spPr>
          <a:xfrm>
            <a:off x="2211773" y="2416517"/>
            <a:ext cx="1821283" cy="331304"/>
          </a:xfrm>
          <a:prstGeom prst="rect">
            <a:avLst/>
          </a:prstGeom>
          <a:solidFill>
            <a:srgbClr val="FFFFFF"/>
          </a:solidFill>
          <a:ln w="12700" cap="flat" cmpd="sng" algn="ctr">
            <a:solidFill>
              <a:srgbClr val="4B4B4B"/>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4B4B4B"/>
                </a:solidFill>
                <a:effectLst/>
                <a:uLnTx/>
                <a:uFillTx/>
                <a:latin typeface="Calibri"/>
                <a:ea typeface="Arial"/>
                <a:cs typeface="Arial"/>
                <a:sym typeface="Arial"/>
              </a:rPr>
              <a:t>VOLTHA</a:t>
            </a:r>
          </a:p>
        </p:txBody>
      </p:sp>
      <p:sp>
        <p:nvSpPr>
          <p:cNvPr id="7" name="Rounded Rectangle 6"/>
          <p:cNvSpPr/>
          <p:nvPr/>
        </p:nvSpPr>
        <p:spPr>
          <a:xfrm>
            <a:off x="2211773" y="1826915"/>
            <a:ext cx="4539023" cy="447178"/>
          </a:xfrm>
          <a:prstGeom prst="roundRect">
            <a:avLst/>
          </a:prstGeom>
          <a:solidFill>
            <a:srgbClr val="FFFFFF"/>
          </a:solidFill>
          <a:ln w="12700" cap="flat" cmpd="sng" algn="ctr">
            <a:solidFill>
              <a:srgbClr val="4B4B4B"/>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4B4B4B"/>
                </a:solidFill>
                <a:effectLst/>
                <a:uLnTx/>
                <a:uFillTx/>
                <a:latin typeface="Calibri"/>
                <a:ea typeface="Arial"/>
                <a:cs typeface="Arial"/>
                <a:sym typeface="Arial"/>
              </a:rPr>
              <a:t>SDN Controller - ONOS</a:t>
            </a:r>
          </a:p>
        </p:txBody>
      </p:sp>
      <p:sp>
        <p:nvSpPr>
          <p:cNvPr id="8" name="Rounded Rectangle 7"/>
          <p:cNvSpPr/>
          <p:nvPr/>
        </p:nvSpPr>
        <p:spPr>
          <a:xfrm>
            <a:off x="2230729" y="947314"/>
            <a:ext cx="4520067" cy="465172"/>
          </a:xfrm>
          <a:prstGeom prst="roundRect">
            <a:avLst/>
          </a:prstGeom>
          <a:solidFill>
            <a:srgbClr val="FFFFFF"/>
          </a:solidFill>
          <a:ln w="12700" cap="flat" cmpd="sng" algn="ctr">
            <a:solidFill>
              <a:srgbClr val="4B4B4B"/>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a:ln>
                  <a:noFill/>
                </a:ln>
                <a:solidFill>
                  <a:srgbClr val="4B4B4B"/>
                </a:solidFill>
                <a:effectLst/>
                <a:uLnTx/>
                <a:uFillTx/>
                <a:latin typeface="Calibri"/>
                <a:ea typeface="Arial"/>
                <a:cs typeface="Arial"/>
                <a:sym typeface="Arial"/>
              </a:rPr>
              <a:t>Network Edge Mediator (NEM)</a:t>
            </a:r>
          </a:p>
        </p:txBody>
      </p:sp>
      <p:sp>
        <p:nvSpPr>
          <p:cNvPr id="9" name="TextBox 8"/>
          <p:cNvSpPr txBox="1"/>
          <p:nvPr/>
        </p:nvSpPr>
        <p:spPr>
          <a:xfrm>
            <a:off x="6316032" y="593231"/>
            <a:ext cx="126867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004B7D">
                    <a:lumMod val="75000"/>
                  </a:srgbClr>
                </a:solidFill>
                <a:effectLst/>
                <a:uLnTx/>
                <a:uFillTx/>
                <a:latin typeface="Calibri"/>
                <a:ea typeface="Arial"/>
                <a:cs typeface="Arial"/>
                <a:sym typeface="Arial"/>
              </a:rPr>
              <a:t>SEBA POD</a:t>
            </a:r>
          </a:p>
        </p:txBody>
      </p:sp>
      <p:sp>
        <p:nvSpPr>
          <p:cNvPr id="10" name="Hexagon 9"/>
          <p:cNvSpPr/>
          <p:nvPr/>
        </p:nvSpPr>
        <p:spPr>
          <a:xfrm>
            <a:off x="2855442" y="1635471"/>
            <a:ext cx="682864" cy="184250"/>
          </a:xfrm>
          <a:prstGeom prst="hexagon">
            <a:avLst/>
          </a:prstGeom>
          <a:solidFill>
            <a:srgbClr val="FFFFFF"/>
          </a:solidFill>
          <a:ln w="12700" cap="flat" cmpd="sng" algn="ctr">
            <a:solidFill>
              <a:srgbClr val="4B4B4B"/>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4B4B4B"/>
                </a:solidFill>
                <a:effectLst/>
                <a:uLnTx/>
                <a:uFillTx/>
                <a:latin typeface="Calibri"/>
                <a:ea typeface="Arial"/>
                <a:cs typeface="Arial"/>
                <a:sym typeface="Arial"/>
              </a:rPr>
              <a:t>vlans</a:t>
            </a:r>
          </a:p>
        </p:txBody>
      </p:sp>
      <p:sp>
        <p:nvSpPr>
          <p:cNvPr id="11" name="Hexagon 10"/>
          <p:cNvSpPr/>
          <p:nvPr/>
        </p:nvSpPr>
        <p:spPr>
          <a:xfrm>
            <a:off x="3409303" y="1635471"/>
            <a:ext cx="651337" cy="184250"/>
          </a:xfrm>
          <a:prstGeom prst="hexagon">
            <a:avLst/>
          </a:prstGeom>
          <a:solidFill>
            <a:srgbClr val="FFFFFF"/>
          </a:solidFill>
          <a:ln w="12700" cap="flat" cmpd="sng" algn="ctr">
            <a:solidFill>
              <a:srgbClr val="4B4B4B"/>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4B4B4B"/>
                </a:solidFill>
                <a:effectLst/>
                <a:uLnTx/>
                <a:uFillTx/>
                <a:latin typeface="Calibri"/>
                <a:ea typeface="Arial"/>
                <a:cs typeface="Arial"/>
                <a:sym typeface="Arial"/>
              </a:rPr>
              <a:t>dhcp</a:t>
            </a:r>
          </a:p>
        </p:txBody>
      </p:sp>
      <p:sp>
        <p:nvSpPr>
          <p:cNvPr id="12" name="Hexagon 11"/>
          <p:cNvSpPr/>
          <p:nvPr/>
        </p:nvSpPr>
        <p:spPr>
          <a:xfrm>
            <a:off x="3957232" y="1635471"/>
            <a:ext cx="756784" cy="184250"/>
          </a:xfrm>
          <a:prstGeom prst="hexagon">
            <a:avLst/>
          </a:prstGeom>
          <a:solidFill>
            <a:srgbClr val="FFFFFF"/>
          </a:solidFill>
          <a:ln w="12700" cap="flat" cmpd="sng" algn="ctr">
            <a:solidFill>
              <a:srgbClr val="4B4B4B"/>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4B4B4B"/>
                </a:solidFill>
                <a:effectLst/>
                <a:uLnTx/>
                <a:uFillTx/>
                <a:latin typeface="Calibri"/>
                <a:ea typeface="Arial"/>
                <a:cs typeface="Arial"/>
                <a:sym typeface="Arial"/>
              </a:rPr>
              <a:t>mcast</a:t>
            </a:r>
          </a:p>
        </p:txBody>
      </p:sp>
      <p:sp>
        <p:nvSpPr>
          <p:cNvPr id="13" name="Hexagon 12"/>
          <p:cNvSpPr/>
          <p:nvPr/>
        </p:nvSpPr>
        <p:spPr>
          <a:xfrm>
            <a:off x="4590801" y="1637755"/>
            <a:ext cx="889045" cy="184250"/>
          </a:xfrm>
          <a:prstGeom prst="hexagon">
            <a:avLst/>
          </a:prstGeom>
          <a:solidFill>
            <a:srgbClr val="FFFFFF"/>
          </a:solidFill>
          <a:ln w="12700" cap="flat" cmpd="sng" algn="ctr">
            <a:solidFill>
              <a:srgbClr val="4B4B4B"/>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4B4B4B"/>
                </a:solidFill>
                <a:effectLst/>
                <a:uLnTx/>
                <a:uFillTx/>
                <a:latin typeface="Calibri"/>
                <a:ea typeface="Arial"/>
                <a:cs typeface="Arial"/>
                <a:sym typeface="Arial"/>
              </a:rPr>
              <a:t>bridging</a:t>
            </a:r>
          </a:p>
        </p:txBody>
      </p:sp>
      <p:sp>
        <p:nvSpPr>
          <p:cNvPr id="14" name="Hexagon 13"/>
          <p:cNvSpPr/>
          <p:nvPr/>
        </p:nvSpPr>
        <p:spPr>
          <a:xfrm>
            <a:off x="5326695" y="1637755"/>
            <a:ext cx="889045" cy="184250"/>
          </a:xfrm>
          <a:prstGeom prst="hexagon">
            <a:avLst/>
          </a:prstGeom>
          <a:solidFill>
            <a:srgbClr val="FFFFFF"/>
          </a:solidFill>
          <a:ln w="12700" cap="flat" cmpd="sng" algn="ctr">
            <a:solidFill>
              <a:srgbClr val="4B4B4B"/>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4B4B4B"/>
                </a:solidFill>
                <a:effectLst/>
                <a:uLnTx/>
                <a:uFillTx/>
                <a:latin typeface="Calibri"/>
                <a:ea typeface="Arial"/>
                <a:cs typeface="Arial"/>
                <a:sym typeface="Arial"/>
              </a:rPr>
              <a:t>routing</a:t>
            </a:r>
          </a:p>
        </p:txBody>
      </p:sp>
      <p:sp>
        <p:nvSpPr>
          <p:cNvPr id="15" name="Hexagon 14"/>
          <p:cNvSpPr/>
          <p:nvPr/>
        </p:nvSpPr>
        <p:spPr>
          <a:xfrm>
            <a:off x="6050035" y="1635471"/>
            <a:ext cx="688897" cy="184250"/>
          </a:xfrm>
          <a:prstGeom prst="hexagon">
            <a:avLst/>
          </a:prstGeom>
          <a:solidFill>
            <a:srgbClr val="FFFFFF"/>
          </a:solidFill>
          <a:ln w="12700" cap="flat" cmpd="sng" algn="ctr">
            <a:solidFill>
              <a:srgbClr val="4B4B4B"/>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4B4B4B"/>
                </a:solidFill>
                <a:effectLst/>
                <a:uLnTx/>
                <a:uFillTx/>
                <a:latin typeface="Calibri"/>
                <a:ea typeface="Arial"/>
                <a:cs typeface="Arial"/>
                <a:sym typeface="Arial"/>
              </a:rPr>
              <a:t>ACLs</a:t>
            </a:r>
          </a:p>
        </p:txBody>
      </p:sp>
      <p:cxnSp>
        <p:nvCxnSpPr>
          <p:cNvPr id="16" name="Straight Connector 15"/>
          <p:cNvCxnSpPr>
            <a:stCxn id="6" idx="0"/>
          </p:cNvCxnSpPr>
          <p:nvPr/>
        </p:nvCxnSpPr>
        <p:spPr>
          <a:xfrm flipH="1" flipV="1">
            <a:off x="3120309" y="2280271"/>
            <a:ext cx="2106" cy="136246"/>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grpSp>
        <p:nvGrpSpPr>
          <p:cNvPr id="18" name="Group 17"/>
          <p:cNvGrpSpPr/>
          <p:nvPr/>
        </p:nvGrpSpPr>
        <p:grpSpPr>
          <a:xfrm>
            <a:off x="3043806" y="206740"/>
            <a:ext cx="2594992" cy="659218"/>
            <a:chOff x="4691947" y="240650"/>
            <a:chExt cx="2692230" cy="854361"/>
          </a:xfrm>
        </p:grpSpPr>
        <p:sp>
          <p:nvSpPr>
            <p:cNvPr id="19" name="Hexagon 18"/>
            <p:cNvSpPr/>
            <p:nvPr/>
          </p:nvSpPr>
          <p:spPr>
            <a:xfrm>
              <a:off x="4691947" y="240650"/>
              <a:ext cx="1175691" cy="280214"/>
            </a:xfrm>
            <a:prstGeom prst="hexagon">
              <a:avLst/>
            </a:prstGeom>
            <a:solidFill>
              <a:srgbClr val="FFFFFF"/>
            </a:solidFill>
            <a:ln w="12700" cap="flat" cmpd="sng" algn="ctr">
              <a:solidFill>
                <a:srgbClr val="4B4B4B"/>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4B4B4B"/>
                  </a:solidFill>
                  <a:effectLst/>
                  <a:uLnTx/>
                  <a:uFillTx/>
                  <a:latin typeface="Calibri"/>
                  <a:ea typeface="Arial"/>
                  <a:cs typeface="Arial"/>
                  <a:sym typeface="Arial"/>
                </a:rPr>
                <a:t>ONAP</a:t>
              </a:r>
            </a:p>
          </p:txBody>
        </p:sp>
        <p:sp>
          <p:nvSpPr>
            <p:cNvPr id="20" name="Hexagon 19"/>
            <p:cNvSpPr/>
            <p:nvPr/>
          </p:nvSpPr>
          <p:spPr>
            <a:xfrm>
              <a:off x="5993476" y="240653"/>
              <a:ext cx="1390701" cy="280211"/>
            </a:xfrm>
            <a:prstGeom prst="hexagon">
              <a:avLst/>
            </a:prstGeom>
            <a:solidFill>
              <a:srgbClr val="FFFFFF"/>
            </a:solidFill>
            <a:ln w="12700" cap="flat" cmpd="sng" algn="ctr">
              <a:solidFill>
                <a:srgbClr val="4B4B4B"/>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4B4B4B"/>
                  </a:solidFill>
                  <a:effectLst/>
                  <a:uLnTx/>
                  <a:uFillTx/>
                  <a:latin typeface="Calibri"/>
                  <a:ea typeface="Arial"/>
                  <a:cs typeface="Arial"/>
                  <a:sym typeface="Arial"/>
                </a:rPr>
                <a:t>Op X OSS/BSS</a:t>
              </a:r>
            </a:p>
          </p:txBody>
        </p:sp>
        <p:sp>
          <p:nvSpPr>
            <p:cNvPr id="21" name="Up-Down Arrow 20"/>
            <p:cNvSpPr/>
            <p:nvPr/>
          </p:nvSpPr>
          <p:spPr>
            <a:xfrm>
              <a:off x="5188440" y="520865"/>
              <a:ext cx="192792" cy="358886"/>
            </a:xfrm>
            <a:prstGeom prst="upDownArrow">
              <a:avLst/>
            </a:prstGeom>
            <a:solidFill>
              <a:srgbClr val="FFFFFF"/>
            </a:solidFill>
            <a:ln w="12700" cap="flat" cmpd="sng" algn="ctr">
              <a:solidFill>
                <a:srgbClr val="4B4B4B"/>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4B4B4B"/>
                </a:solidFill>
                <a:effectLst/>
                <a:uLnTx/>
                <a:uFillTx/>
                <a:latin typeface="Calibri"/>
                <a:ea typeface="Arial"/>
                <a:cs typeface="Arial"/>
                <a:sym typeface="Arial"/>
              </a:endParaRPr>
            </a:p>
          </p:txBody>
        </p:sp>
        <p:sp>
          <p:nvSpPr>
            <p:cNvPr id="22" name="Up-Down Arrow 21"/>
            <p:cNvSpPr/>
            <p:nvPr/>
          </p:nvSpPr>
          <p:spPr>
            <a:xfrm>
              <a:off x="6645655" y="520865"/>
              <a:ext cx="222649" cy="545091"/>
            </a:xfrm>
            <a:prstGeom prst="upDownArrow">
              <a:avLst/>
            </a:prstGeom>
            <a:solidFill>
              <a:srgbClr val="FFFFFF"/>
            </a:solidFill>
            <a:ln w="12700" cap="flat" cmpd="sng" algn="ctr">
              <a:solidFill>
                <a:srgbClr val="4B4B4B"/>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4B4B4B"/>
                </a:solidFill>
                <a:effectLst/>
                <a:uLnTx/>
                <a:uFillTx/>
                <a:latin typeface="Calibri"/>
                <a:ea typeface="Arial"/>
                <a:cs typeface="Arial"/>
                <a:sym typeface="Arial"/>
              </a:endParaRPr>
            </a:p>
          </p:txBody>
        </p:sp>
        <p:sp>
          <p:nvSpPr>
            <p:cNvPr id="23" name="Rounded Rectangle 22"/>
            <p:cNvSpPr/>
            <p:nvPr/>
          </p:nvSpPr>
          <p:spPr>
            <a:xfrm>
              <a:off x="4786513" y="898450"/>
              <a:ext cx="986561" cy="196561"/>
            </a:xfrm>
            <a:prstGeom prst="roundRect">
              <a:avLst/>
            </a:prstGeom>
            <a:solidFill>
              <a:srgbClr val="FFFFFF"/>
            </a:solidFill>
            <a:ln w="12700" cap="flat" cmpd="sng" algn="ctr">
              <a:solidFill>
                <a:srgbClr val="4B4B4B"/>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4B4B4B"/>
                  </a:solidFill>
                  <a:effectLst/>
                  <a:uLnTx/>
                  <a:uFillTx/>
                  <a:latin typeface="Calibri"/>
                  <a:ea typeface="Arial"/>
                  <a:cs typeface="Arial"/>
                  <a:sym typeface="Arial"/>
                </a:rPr>
                <a:t>Abstract OLT</a:t>
              </a:r>
            </a:p>
          </p:txBody>
        </p:sp>
      </p:grpSp>
      <p:sp>
        <p:nvSpPr>
          <p:cNvPr id="24" name="Rounded Rectangle 23"/>
          <p:cNvSpPr/>
          <p:nvPr/>
        </p:nvSpPr>
        <p:spPr>
          <a:xfrm>
            <a:off x="6791839" y="930072"/>
            <a:ext cx="747405" cy="1775472"/>
          </a:xfrm>
          <a:prstGeom prst="roundRect">
            <a:avLst/>
          </a:prstGeom>
          <a:solidFill>
            <a:srgbClr val="FFFFFF"/>
          </a:solidFill>
          <a:ln w="12700" cap="flat" cmpd="sng" algn="ctr">
            <a:solidFill>
              <a:srgbClr val="4B4B4B"/>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4B4B4B"/>
                </a:solidFill>
                <a:effectLst/>
                <a:uLnTx/>
                <a:uFillTx/>
                <a:latin typeface="Calibri"/>
                <a:ea typeface="Arial"/>
                <a:cs typeface="Arial"/>
                <a:sym typeface="Arial"/>
              </a:rPr>
              <a:t>DockerK8s Helm</a:t>
            </a:r>
          </a:p>
        </p:txBody>
      </p:sp>
      <p:cxnSp>
        <p:nvCxnSpPr>
          <p:cNvPr id="25" name="Straight Connector 24"/>
          <p:cNvCxnSpPr/>
          <p:nvPr/>
        </p:nvCxnSpPr>
        <p:spPr>
          <a:xfrm flipV="1">
            <a:off x="3120309" y="1430691"/>
            <a:ext cx="2107" cy="136960"/>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cxnSp>
        <p:nvCxnSpPr>
          <p:cNvPr id="26" name="Straight Connector 25"/>
          <p:cNvCxnSpPr/>
          <p:nvPr/>
        </p:nvCxnSpPr>
        <p:spPr>
          <a:xfrm flipH="1" flipV="1">
            <a:off x="5640076" y="1435352"/>
            <a:ext cx="2914" cy="138046"/>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cxnSp>
        <p:nvCxnSpPr>
          <p:cNvPr id="27" name="Straight Connector 26"/>
          <p:cNvCxnSpPr/>
          <p:nvPr/>
        </p:nvCxnSpPr>
        <p:spPr>
          <a:xfrm flipV="1">
            <a:off x="3213085" y="2753567"/>
            <a:ext cx="0" cy="740135"/>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stCxn id="38" idx="1"/>
            <a:endCxn id="29" idx="6"/>
          </p:cNvCxnSpPr>
          <p:nvPr/>
        </p:nvCxnSpPr>
        <p:spPr>
          <a:xfrm flipH="1">
            <a:off x="1356409" y="3265868"/>
            <a:ext cx="859979" cy="694"/>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sp>
        <p:nvSpPr>
          <p:cNvPr id="29" name="Oval 28"/>
          <p:cNvSpPr/>
          <p:nvPr/>
        </p:nvSpPr>
        <p:spPr>
          <a:xfrm>
            <a:off x="1280482" y="3202290"/>
            <a:ext cx="75927" cy="128544"/>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sym typeface="Arial"/>
            </a:endParaRPr>
          </a:p>
        </p:txBody>
      </p:sp>
      <p:sp>
        <p:nvSpPr>
          <p:cNvPr id="30" name="Oval 29"/>
          <p:cNvSpPr/>
          <p:nvPr/>
        </p:nvSpPr>
        <p:spPr>
          <a:xfrm>
            <a:off x="3453731" y="3273621"/>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sym typeface="Arial"/>
            </a:endParaRPr>
          </a:p>
        </p:txBody>
      </p:sp>
      <p:cxnSp>
        <p:nvCxnSpPr>
          <p:cNvPr id="31" name="Straight Connector 30"/>
          <p:cNvCxnSpPr>
            <a:stCxn id="29" idx="2"/>
            <a:endCxn id="33" idx="3"/>
          </p:cNvCxnSpPr>
          <p:nvPr/>
        </p:nvCxnSpPr>
        <p:spPr>
          <a:xfrm flipH="1" flipV="1">
            <a:off x="579807" y="2920228"/>
            <a:ext cx="700675" cy="346334"/>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a:stCxn id="29" idx="2"/>
            <a:endCxn id="34" idx="3"/>
          </p:cNvCxnSpPr>
          <p:nvPr/>
        </p:nvCxnSpPr>
        <p:spPr>
          <a:xfrm flipH="1">
            <a:off x="579807" y="3266562"/>
            <a:ext cx="700675" cy="343413"/>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sp>
        <p:nvSpPr>
          <p:cNvPr id="33" name="Rounded Rectangle 32"/>
          <p:cNvSpPr/>
          <p:nvPr/>
        </p:nvSpPr>
        <p:spPr>
          <a:xfrm>
            <a:off x="477352" y="2848542"/>
            <a:ext cx="102455" cy="14337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sym typeface="Arial"/>
            </a:endParaRPr>
          </a:p>
        </p:txBody>
      </p:sp>
      <p:sp>
        <p:nvSpPr>
          <p:cNvPr id="34" name="Rounded Rectangle 33"/>
          <p:cNvSpPr/>
          <p:nvPr/>
        </p:nvSpPr>
        <p:spPr>
          <a:xfrm>
            <a:off x="477353" y="3534367"/>
            <a:ext cx="102454" cy="15121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mn-cs"/>
              <a:sym typeface="Arial"/>
            </a:endParaRPr>
          </a:p>
        </p:txBody>
      </p:sp>
      <p:sp>
        <p:nvSpPr>
          <p:cNvPr id="35" name="Oval 34"/>
          <p:cNvSpPr/>
          <p:nvPr/>
        </p:nvSpPr>
        <p:spPr>
          <a:xfrm>
            <a:off x="2336083" y="3255068"/>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sym typeface="Arial"/>
            </a:endParaRPr>
          </a:p>
        </p:txBody>
      </p:sp>
      <p:sp>
        <p:nvSpPr>
          <p:cNvPr id="36" name="TextBox 35"/>
          <p:cNvSpPr txBox="1"/>
          <p:nvPr/>
        </p:nvSpPr>
        <p:spPr>
          <a:xfrm>
            <a:off x="2216390" y="2932100"/>
            <a:ext cx="43000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prstClr val="black"/>
                </a:solidFill>
                <a:effectLst/>
                <a:uLnTx/>
                <a:uFillTx/>
                <a:latin typeface="Calibri"/>
                <a:ea typeface="Arial"/>
                <a:cs typeface="Arial"/>
                <a:sym typeface="Arial"/>
              </a:rPr>
              <a:t>OLT</a:t>
            </a:r>
          </a:p>
        </p:txBody>
      </p:sp>
      <p:sp>
        <p:nvSpPr>
          <p:cNvPr id="37" name="TextBox 36"/>
          <p:cNvSpPr txBox="1"/>
          <p:nvPr/>
        </p:nvSpPr>
        <p:spPr>
          <a:xfrm>
            <a:off x="113171" y="2945174"/>
            <a:ext cx="49056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prstClr val="black"/>
                </a:solidFill>
                <a:effectLst/>
                <a:uLnTx/>
                <a:uFillTx/>
                <a:latin typeface="Calibri"/>
                <a:ea typeface="Arial"/>
                <a:cs typeface="Arial"/>
                <a:sym typeface="Arial"/>
              </a:rPr>
              <a:t>ONU</a:t>
            </a:r>
          </a:p>
        </p:txBody>
      </p:sp>
      <p:pic>
        <p:nvPicPr>
          <p:cNvPr id="38" name="Picture 37"/>
          <p:cNvPicPr>
            <a:picLocks noChangeAspect="1"/>
          </p:cNvPicPr>
          <p:nvPr/>
        </p:nvPicPr>
        <p:blipFill>
          <a:blip r:embed="rId3"/>
          <a:stretch>
            <a:fillRect/>
          </a:stretch>
        </p:blipFill>
        <p:spPr>
          <a:xfrm flipV="1">
            <a:off x="2216388" y="3153803"/>
            <a:ext cx="1821283" cy="224130"/>
          </a:xfrm>
          <a:prstGeom prst="rect">
            <a:avLst/>
          </a:prstGeom>
        </p:spPr>
      </p:pic>
      <p:pic>
        <p:nvPicPr>
          <p:cNvPr id="39" name="Picture 38"/>
          <p:cNvPicPr>
            <a:picLocks noChangeAspect="1"/>
          </p:cNvPicPr>
          <p:nvPr/>
        </p:nvPicPr>
        <p:blipFill>
          <a:blip r:embed="rId3"/>
          <a:stretch>
            <a:fillRect/>
          </a:stretch>
        </p:blipFill>
        <p:spPr>
          <a:xfrm flipV="1">
            <a:off x="2216390" y="3444557"/>
            <a:ext cx="1821282" cy="237964"/>
          </a:xfrm>
          <a:prstGeom prst="rect">
            <a:avLst/>
          </a:prstGeom>
        </p:spPr>
      </p:pic>
      <p:pic>
        <p:nvPicPr>
          <p:cNvPr id="40" name="Picture 39"/>
          <p:cNvPicPr>
            <a:picLocks noChangeAspect="1"/>
          </p:cNvPicPr>
          <p:nvPr/>
        </p:nvPicPr>
        <p:blipFill>
          <a:blip r:embed="rId3"/>
          <a:stretch>
            <a:fillRect/>
          </a:stretch>
        </p:blipFill>
        <p:spPr>
          <a:xfrm flipV="1">
            <a:off x="2216389" y="4232190"/>
            <a:ext cx="1821283" cy="254901"/>
          </a:xfrm>
          <a:prstGeom prst="rect">
            <a:avLst/>
          </a:prstGeom>
        </p:spPr>
      </p:pic>
      <p:sp>
        <p:nvSpPr>
          <p:cNvPr id="41" name="Oval 40"/>
          <p:cNvSpPr/>
          <p:nvPr/>
        </p:nvSpPr>
        <p:spPr>
          <a:xfrm>
            <a:off x="2888475" y="3756913"/>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black"/>
              </a:solidFill>
              <a:effectLst/>
              <a:uLnTx/>
              <a:uFillTx/>
              <a:latin typeface="Arial"/>
              <a:ea typeface="+mn-ea"/>
              <a:cs typeface="+mn-cs"/>
              <a:sym typeface="Arial"/>
            </a:endParaRPr>
          </a:p>
        </p:txBody>
      </p:sp>
      <p:sp>
        <p:nvSpPr>
          <p:cNvPr id="42" name="Oval 41"/>
          <p:cNvSpPr/>
          <p:nvPr/>
        </p:nvSpPr>
        <p:spPr>
          <a:xfrm>
            <a:off x="2888475" y="3919896"/>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black"/>
              </a:solidFill>
              <a:effectLst/>
              <a:uLnTx/>
              <a:uFillTx/>
              <a:latin typeface="Arial"/>
              <a:ea typeface="+mn-ea"/>
              <a:cs typeface="+mn-cs"/>
              <a:sym typeface="Arial"/>
            </a:endParaRPr>
          </a:p>
        </p:txBody>
      </p:sp>
      <p:sp>
        <p:nvSpPr>
          <p:cNvPr id="43" name="Oval 42"/>
          <p:cNvSpPr/>
          <p:nvPr/>
        </p:nvSpPr>
        <p:spPr>
          <a:xfrm>
            <a:off x="2888475" y="4080537"/>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black"/>
              </a:solidFill>
              <a:effectLst/>
              <a:uLnTx/>
              <a:uFillTx/>
              <a:latin typeface="Arial"/>
              <a:ea typeface="+mn-ea"/>
              <a:cs typeface="+mn-cs"/>
              <a:sym typeface="Arial"/>
            </a:endParaRPr>
          </a:p>
        </p:txBody>
      </p:sp>
      <p:cxnSp>
        <p:nvCxnSpPr>
          <p:cNvPr id="44" name="Straight Connector 43"/>
          <p:cNvCxnSpPr>
            <a:stCxn id="38" idx="2"/>
          </p:cNvCxnSpPr>
          <p:nvPr/>
        </p:nvCxnSpPr>
        <p:spPr>
          <a:xfrm flipH="1" flipV="1">
            <a:off x="3122416" y="2753569"/>
            <a:ext cx="4614" cy="400234"/>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pic>
        <p:nvPicPr>
          <p:cNvPr id="47" name="Picture 46" descr="house.png"/>
          <p:cNvPicPr>
            <a:picLocks noChangeAspect="1"/>
          </p:cNvPicPr>
          <p:nvPr/>
        </p:nvPicPr>
        <p:blipFill>
          <a:blip r:embed="rId4">
            <a:duotone>
              <a:srgbClr val="004B7D">
                <a:shade val="45000"/>
                <a:satMod val="135000"/>
              </a:srgbClr>
              <a:prstClr val="white"/>
            </a:duotone>
            <a:extLst>
              <a:ext uri="{28A0092B-C50C-407E-A947-70E740481C1C}">
                <a14:useLocalDpi xmlns:a14="http://schemas.microsoft.com/office/drawing/2010/main" val="0"/>
              </a:ext>
            </a:extLst>
          </a:blip>
          <a:stretch>
            <a:fillRect/>
          </a:stretch>
        </p:blipFill>
        <p:spPr>
          <a:xfrm>
            <a:off x="0" y="2574657"/>
            <a:ext cx="565416" cy="405003"/>
          </a:xfrm>
          <a:prstGeom prst="rect">
            <a:avLst/>
          </a:prstGeom>
        </p:spPr>
      </p:pic>
      <p:pic>
        <p:nvPicPr>
          <p:cNvPr id="48" name="Picture 47" descr="house.png"/>
          <p:cNvPicPr>
            <a:picLocks noChangeAspect="1"/>
          </p:cNvPicPr>
          <p:nvPr/>
        </p:nvPicPr>
        <p:blipFill>
          <a:blip r:embed="rId4">
            <a:duotone>
              <a:srgbClr val="004B7D">
                <a:shade val="45000"/>
                <a:satMod val="135000"/>
              </a:srgbClr>
              <a:prstClr val="white"/>
            </a:duotone>
            <a:extLst>
              <a:ext uri="{28A0092B-C50C-407E-A947-70E740481C1C}">
                <a14:useLocalDpi xmlns:a14="http://schemas.microsoft.com/office/drawing/2010/main" val="0"/>
              </a:ext>
            </a:extLst>
          </a:blip>
          <a:stretch>
            <a:fillRect/>
          </a:stretch>
        </p:blipFill>
        <p:spPr>
          <a:xfrm>
            <a:off x="0" y="3510990"/>
            <a:ext cx="565416" cy="405003"/>
          </a:xfrm>
          <a:prstGeom prst="rect">
            <a:avLst/>
          </a:prstGeom>
        </p:spPr>
      </p:pic>
      <p:grpSp>
        <p:nvGrpSpPr>
          <p:cNvPr id="49" name="Group 48"/>
          <p:cNvGrpSpPr/>
          <p:nvPr/>
        </p:nvGrpSpPr>
        <p:grpSpPr>
          <a:xfrm>
            <a:off x="6750796" y="3268741"/>
            <a:ext cx="1715848" cy="658752"/>
            <a:chOff x="6925824" y="3930774"/>
            <a:chExt cx="1715848" cy="658752"/>
          </a:xfrm>
        </p:grpSpPr>
        <p:pic>
          <p:nvPicPr>
            <p:cNvPr id="50" name="Picture 4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7024" y="3930774"/>
              <a:ext cx="466864" cy="350562"/>
            </a:xfrm>
            <a:prstGeom prst="rect">
              <a:avLst/>
            </a:prstGeom>
          </p:spPr>
        </p:pic>
        <p:pic>
          <p:nvPicPr>
            <p:cNvPr id="51" name="Picture 5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0007" y="4235359"/>
              <a:ext cx="471665" cy="354167"/>
            </a:xfrm>
            <a:prstGeom prst="rect">
              <a:avLst/>
            </a:prstGeom>
          </p:spPr>
        </p:pic>
        <p:cxnSp>
          <p:nvCxnSpPr>
            <p:cNvPr id="52" name="Straight Connector 51"/>
            <p:cNvCxnSpPr>
              <a:stCxn id="57" idx="3"/>
              <a:endCxn id="50" idx="1"/>
            </p:cNvCxnSpPr>
            <p:nvPr/>
          </p:nvCxnSpPr>
          <p:spPr>
            <a:xfrm>
              <a:off x="6925824" y="4097079"/>
              <a:ext cx="1221200" cy="8976"/>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3" name="Straight Connector 52"/>
            <p:cNvCxnSpPr>
              <a:stCxn id="73" idx="3"/>
              <a:endCxn id="51" idx="1"/>
            </p:cNvCxnSpPr>
            <p:nvPr/>
          </p:nvCxnSpPr>
          <p:spPr>
            <a:xfrm>
              <a:off x="6925824" y="4405592"/>
              <a:ext cx="1244183" cy="685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4" name="Straight Connector 53"/>
            <p:cNvCxnSpPr>
              <a:stCxn id="73" idx="3"/>
              <a:endCxn id="50" idx="1"/>
            </p:cNvCxnSpPr>
            <p:nvPr/>
          </p:nvCxnSpPr>
          <p:spPr>
            <a:xfrm flipV="1">
              <a:off x="6925824" y="4106055"/>
              <a:ext cx="1221200" cy="299537"/>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5" name="Straight Connector 54"/>
            <p:cNvCxnSpPr>
              <a:stCxn id="57" idx="3"/>
              <a:endCxn id="51" idx="1"/>
            </p:cNvCxnSpPr>
            <p:nvPr/>
          </p:nvCxnSpPr>
          <p:spPr>
            <a:xfrm>
              <a:off x="6925824" y="4097079"/>
              <a:ext cx="1244183" cy="31536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grpSp>
      <p:sp>
        <p:nvSpPr>
          <p:cNvPr id="56" name="TextBox 55"/>
          <p:cNvSpPr txBox="1"/>
          <p:nvPr/>
        </p:nvSpPr>
        <p:spPr>
          <a:xfrm>
            <a:off x="7810871" y="3054664"/>
            <a:ext cx="1140611"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a:ln>
                  <a:noFill/>
                </a:ln>
                <a:solidFill>
                  <a:srgbClr val="000000"/>
                </a:solidFill>
                <a:effectLst/>
                <a:uLnTx/>
                <a:uFillTx/>
                <a:latin typeface="Arial"/>
                <a:ea typeface="Arial"/>
                <a:cs typeface="Arial"/>
                <a:sym typeface="Arial"/>
              </a:rPr>
              <a:t>External BNG</a:t>
            </a:r>
          </a:p>
        </p:txBody>
      </p:sp>
      <p:pic>
        <p:nvPicPr>
          <p:cNvPr id="57" name="Picture 56"/>
          <p:cNvPicPr>
            <a:picLocks noChangeAspect="1"/>
          </p:cNvPicPr>
          <p:nvPr/>
        </p:nvPicPr>
        <p:blipFill>
          <a:blip r:embed="rId6"/>
          <a:stretch>
            <a:fillRect/>
          </a:stretch>
        </p:blipFill>
        <p:spPr>
          <a:xfrm>
            <a:off x="4994638" y="3308971"/>
            <a:ext cx="1756158" cy="252150"/>
          </a:xfrm>
          <a:prstGeom prst="rect">
            <a:avLst/>
          </a:prstGeom>
        </p:spPr>
      </p:pic>
      <p:cxnSp>
        <p:nvCxnSpPr>
          <p:cNvPr id="58" name="Straight Connector 57"/>
          <p:cNvCxnSpPr>
            <a:stCxn id="38" idx="3"/>
            <a:endCxn id="57" idx="1"/>
          </p:cNvCxnSpPr>
          <p:nvPr/>
        </p:nvCxnSpPr>
        <p:spPr>
          <a:xfrm>
            <a:off x="4037671" y="3265868"/>
            <a:ext cx="956967" cy="169178"/>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9" name="Straight Connector 58"/>
          <p:cNvCxnSpPr>
            <a:stCxn id="38" idx="3"/>
            <a:endCxn id="73" idx="1"/>
          </p:cNvCxnSpPr>
          <p:nvPr/>
        </p:nvCxnSpPr>
        <p:spPr>
          <a:xfrm>
            <a:off x="4037671" y="3265868"/>
            <a:ext cx="956967" cy="47769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0" name="Straight Connector 59"/>
          <p:cNvCxnSpPr>
            <a:stCxn id="39" idx="3"/>
            <a:endCxn id="57" idx="1"/>
          </p:cNvCxnSpPr>
          <p:nvPr/>
        </p:nvCxnSpPr>
        <p:spPr>
          <a:xfrm flipV="1">
            <a:off x="4037672" y="3435046"/>
            <a:ext cx="956966" cy="128493"/>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1" name="Straight Connector 60"/>
          <p:cNvCxnSpPr>
            <a:stCxn id="39" idx="3"/>
            <a:endCxn id="73" idx="1"/>
          </p:cNvCxnSpPr>
          <p:nvPr/>
        </p:nvCxnSpPr>
        <p:spPr>
          <a:xfrm>
            <a:off x="4037672" y="3563539"/>
            <a:ext cx="956966" cy="180020"/>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2" name="Straight Connector 61"/>
          <p:cNvCxnSpPr>
            <a:stCxn id="40" idx="3"/>
            <a:endCxn id="57" idx="1"/>
          </p:cNvCxnSpPr>
          <p:nvPr/>
        </p:nvCxnSpPr>
        <p:spPr>
          <a:xfrm flipV="1">
            <a:off x="4037672" y="3435046"/>
            <a:ext cx="956966" cy="92459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3" name="Straight Connector 62"/>
          <p:cNvCxnSpPr>
            <a:stCxn id="40" idx="3"/>
            <a:endCxn id="73" idx="1"/>
          </p:cNvCxnSpPr>
          <p:nvPr/>
        </p:nvCxnSpPr>
        <p:spPr>
          <a:xfrm flipV="1">
            <a:off x="4037672" y="3743559"/>
            <a:ext cx="956966" cy="61608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pic>
        <p:nvPicPr>
          <p:cNvPr id="64" name="Picture 63"/>
          <p:cNvPicPr>
            <a:picLocks noChangeAspect="1"/>
          </p:cNvPicPr>
          <p:nvPr/>
        </p:nvPicPr>
        <p:blipFill>
          <a:blip r:embed="rId7"/>
          <a:stretch>
            <a:fillRect/>
          </a:stretch>
        </p:blipFill>
        <p:spPr>
          <a:xfrm>
            <a:off x="4890703" y="4195753"/>
            <a:ext cx="2116004" cy="193640"/>
          </a:xfrm>
          <a:prstGeom prst="rect">
            <a:avLst/>
          </a:prstGeom>
        </p:spPr>
      </p:pic>
      <p:pic>
        <p:nvPicPr>
          <p:cNvPr id="65" name="Picture 64"/>
          <p:cNvPicPr>
            <a:picLocks noChangeAspect="1"/>
          </p:cNvPicPr>
          <p:nvPr/>
        </p:nvPicPr>
        <p:blipFill>
          <a:blip r:embed="rId7"/>
          <a:stretch>
            <a:fillRect/>
          </a:stretch>
        </p:blipFill>
        <p:spPr>
          <a:xfrm>
            <a:off x="5043103" y="4348153"/>
            <a:ext cx="2116004" cy="179166"/>
          </a:xfrm>
          <a:prstGeom prst="rect">
            <a:avLst/>
          </a:prstGeom>
        </p:spPr>
      </p:pic>
      <p:pic>
        <p:nvPicPr>
          <p:cNvPr id="66" name="Picture 65"/>
          <p:cNvPicPr>
            <a:picLocks noChangeAspect="1"/>
          </p:cNvPicPr>
          <p:nvPr/>
        </p:nvPicPr>
        <p:blipFill>
          <a:blip r:embed="rId7"/>
          <a:stretch>
            <a:fillRect/>
          </a:stretch>
        </p:blipFill>
        <p:spPr>
          <a:xfrm>
            <a:off x="5195503" y="4500553"/>
            <a:ext cx="2116004" cy="170439"/>
          </a:xfrm>
          <a:prstGeom prst="rect">
            <a:avLst/>
          </a:prstGeom>
        </p:spPr>
      </p:pic>
      <p:cxnSp>
        <p:nvCxnSpPr>
          <p:cNvPr id="67" name="Straight Connector 66"/>
          <p:cNvCxnSpPr/>
          <p:nvPr/>
        </p:nvCxnSpPr>
        <p:spPr>
          <a:xfrm flipH="1" flipV="1">
            <a:off x="5449910" y="3724982"/>
            <a:ext cx="3448" cy="463269"/>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8" name="Straight Connector 67"/>
          <p:cNvCxnSpPr/>
          <p:nvPr/>
        </p:nvCxnSpPr>
        <p:spPr>
          <a:xfrm flipV="1">
            <a:off x="5516569" y="3724983"/>
            <a:ext cx="438" cy="629928"/>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9" name="Straight Connector 68"/>
          <p:cNvCxnSpPr/>
          <p:nvPr/>
        </p:nvCxnSpPr>
        <p:spPr>
          <a:xfrm flipV="1">
            <a:off x="6119945" y="3544595"/>
            <a:ext cx="5746" cy="655150"/>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70" name="Straight Connector 69"/>
          <p:cNvCxnSpPr/>
          <p:nvPr/>
        </p:nvCxnSpPr>
        <p:spPr>
          <a:xfrm flipH="1" flipV="1">
            <a:off x="6183156" y="3561835"/>
            <a:ext cx="1" cy="775837"/>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71" name="Straight Connector 70"/>
          <p:cNvCxnSpPr>
            <a:stCxn id="66" idx="0"/>
          </p:cNvCxnSpPr>
          <p:nvPr/>
        </p:nvCxnSpPr>
        <p:spPr>
          <a:xfrm flipH="1" flipV="1">
            <a:off x="6252111" y="3573329"/>
            <a:ext cx="1394" cy="92722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72" name="Straight Connector 71"/>
          <p:cNvCxnSpPr/>
          <p:nvPr/>
        </p:nvCxnSpPr>
        <p:spPr>
          <a:xfrm flipH="1" flipV="1">
            <a:off x="5584105" y="3703081"/>
            <a:ext cx="1421" cy="79550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pic>
        <p:nvPicPr>
          <p:cNvPr id="73" name="Picture 72"/>
          <p:cNvPicPr>
            <a:picLocks noChangeAspect="1"/>
          </p:cNvPicPr>
          <p:nvPr/>
        </p:nvPicPr>
        <p:blipFill>
          <a:blip r:embed="rId6"/>
          <a:stretch>
            <a:fillRect/>
          </a:stretch>
        </p:blipFill>
        <p:spPr>
          <a:xfrm>
            <a:off x="4994638" y="3626441"/>
            <a:ext cx="1756158" cy="234236"/>
          </a:xfrm>
          <a:prstGeom prst="rect">
            <a:avLst/>
          </a:prstGeom>
        </p:spPr>
      </p:pic>
      <p:sp>
        <p:nvSpPr>
          <p:cNvPr id="74" name="TextBox 73"/>
          <p:cNvSpPr txBox="1"/>
          <p:nvPr/>
        </p:nvSpPr>
        <p:spPr>
          <a:xfrm>
            <a:off x="5004455" y="3093211"/>
            <a:ext cx="114036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prstClr val="black"/>
                </a:solidFill>
                <a:effectLst/>
                <a:uLnTx/>
                <a:uFillTx/>
                <a:latin typeface="Calibri"/>
                <a:ea typeface="Arial"/>
                <a:cs typeface="Arial"/>
                <a:sym typeface="Arial"/>
              </a:rPr>
              <a:t>SWITCH</a:t>
            </a:r>
          </a:p>
        </p:txBody>
      </p:sp>
      <p:sp>
        <p:nvSpPr>
          <p:cNvPr id="75" name="TextBox 74"/>
          <p:cNvSpPr txBox="1"/>
          <p:nvPr/>
        </p:nvSpPr>
        <p:spPr>
          <a:xfrm>
            <a:off x="4718598" y="3978785"/>
            <a:ext cx="6718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prstClr val="black"/>
                </a:solidFill>
                <a:effectLst/>
                <a:uLnTx/>
                <a:uFillTx/>
                <a:latin typeface="Calibri"/>
                <a:ea typeface="Arial"/>
                <a:cs typeface="Arial"/>
                <a:sym typeface="Arial"/>
              </a:rPr>
              <a:t>SERVER</a:t>
            </a:r>
          </a:p>
        </p:txBody>
      </p:sp>
      <p:sp>
        <p:nvSpPr>
          <p:cNvPr id="78" name="Google Shape;80;p21"/>
          <p:cNvSpPr txBox="1">
            <a:spLocks/>
          </p:cNvSpPr>
          <p:nvPr/>
        </p:nvSpPr>
        <p:spPr>
          <a:xfrm>
            <a:off x="344226" y="278117"/>
            <a:ext cx="1582103" cy="600525"/>
          </a:xfrm>
          <a:prstGeom prst="rect">
            <a:avLst/>
          </a:prstGeom>
          <a:noFill/>
          <a:ln>
            <a:noFill/>
          </a:ln>
        </p:spPr>
        <p:txBody>
          <a:bodyPr spcFirstLastPara="1" vert="horz" wrap="square" lIns="34275" tIns="17125" rIns="34275" bIns="17125" rtlCol="0" anchor="ctr" anchorCtr="0">
            <a:noAutofit/>
          </a:bodyPr>
          <a:lstStyle>
            <a:lvl1pPr marR="0" lvl="0" algn="ctr" defTabSz="457200"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marL="0" marR="0" lvl="0" indent="0" algn="l" defTabSz="4572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3200" b="1" i="0" u="none" strike="noStrike" kern="1200" cap="none" spc="0" normalizeH="0" baseline="0" noProof="0">
                <a:ln>
                  <a:noFill/>
                </a:ln>
                <a:solidFill>
                  <a:srgbClr val="4B87CC"/>
                </a:solidFill>
                <a:effectLst/>
                <a:uLnTx/>
                <a:uFillTx/>
                <a:latin typeface="Calibri"/>
                <a:cs typeface="Calibri"/>
                <a:sym typeface="Calibri"/>
              </a:rPr>
              <a:t>SEBA</a:t>
            </a:r>
          </a:p>
        </p:txBody>
      </p:sp>
      <p:sp>
        <p:nvSpPr>
          <p:cNvPr id="79" name="Google Shape;80;p21"/>
          <p:cNvSpPr txBox="1">
            <a:spLocks/>
          </p:cNvSpPr>
          <p:nvPr/>
        </p:nvSpPr>
        <p:spPr>
          <a:xfrm>
            <a:off x="379264" y="935186"/>
            <a:ext cx="1476832" cy="751876"/>
          </a:xfrm>
          <a:prstGeom prst="rect">
            <a:avLst/>
          </a:prstGeom>
          <a:noFill/>
          <a:ln>
            <a:noFill/>
          </a:ln>
        </p:spPr>
        <p:txBody>
          <a:bodyPr spcFirstLastPara="1" wrap="square" lIns="34275" tIns="17125" rIns="34275" bIns="171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9pPr>
          </a:lstStyle>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a:ln>
                  <a:noFill/>
                </a:ln>
                <a:solidFill>
                  <a:srgbClr val="535353"/>
                </a:solidFill>
                <a:effectLst/>
                <a:uLnTx/>
                <a:uFillTx/>
                <a:latin typeface="Source Sans Pro"/>
                <a:ea typeface="Source Sans Pro"/>
                <a:sym typeface="Source Sans Pro"/>
              </a:rPr>
              <a:t>S</a:t>
            </a:r>
            <a:r>
              <a:rPr kumimoji="0" lang="en-US" sz="1600" b="0" i="0" u="none" strike="noStrike" kern="0" cap="none" spc="0" normalizeH="0" baseline="0" noProof="0">
                <a:ln>
                  <a:noFill/>
                </a:ln>
                <a:solidFill>
                  <a:srgbClr val="535353"/>
                </a:solidFill>
                <a:effectLst/>
                <a:uLnTx/>
                <a:uFillTx/>
                <a:latin typeface="Source Sans Pro"/>
                <a:ea typeface="Source Sans Pro"/>
                <a:sym typeface="Source Sans Pro"/>
              </a:rPr>
              <a:t>DN </a:t>
            </a:r>
          </a:p>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a:ln>
                  <a:noFill/>
                </a:ln>
                <a:solidFill>
                  <a:srgbClr val="535353"/>
                </a:solidFill>
                <a:effectLst/>
                <a:uLnTx/>
                <a:uFillTx/>
                <a:latin typeface="Source Sans Pro"/>
                <a:ea typeface="Source Sans Pro"/>
                <a:sym typeface="Source Sans Pro"/>
              </a:rPr>
              <a:t>E</a:t>
            </a:r>
            <a:r>
              <a:rPr kumimoji="0" lang="en-US" sz="1600" b="0" i="0" u="none" strike="noStrike" kern="0" cap="none" spc="0" normalizeH="0" baseline="0" noProof="0">
                <a:ln>
                  <a:noFill/>
                </a:ln>
                <a:solidFill>
                  <a:srgbClr val="535353"/>
                </a:solidFill>
                <a:effectLst/>
                <a:uLnTx/>
                <a:uFillTx/>
                <a:latin typeface="Source Sans Pro"/>
                <a:ea typeface="Source Sans Pro"/>
                <a:sym typeface="Source Sans Pro"/>
              </a:rPr>
              <a:t>nabled</a:t>
            </a:r>
          </a:p>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a:ln>
                  <a:noFill/>
                </a:ln>
                <a:solidFill>
                  <a:srgbClr val="535353"/>
                </a:solidFill>
                <a:effectLst/>
                <a:uLnTx/>
                <a:uFillTx/>
                <a:latin typeface="Source Sans Pro"/>
                <a:ea typeface="Source Sans Pro"/>
                <a:sym typeface="Source Sans Pro"/>
              </a:rPr>
              <a:t>B</a:t>
            </a:r>
            <a:r>
              <a:rPr kumimoji="0" lang="en-US" sz="1600" b="0" i="0" u="none" strike="noStrike" kern="0" cap="none" spc="0" normalizeH="0" baseline="0" noProof="0">
                <a:ln>
                  <a:noFill/>
                </a:ln>
                <a:solidFill>
                  <a:srgbClr val="535353"/>
                </a:solidFill>
                <a:effectLst/>
                <a:uLnTx/>
                <a:uFillTx/>
                <a:latin typeface="Source Sans Pro"/>
                <a:ea typeface="Source Sans Pro"/>
                <a:sym typeface="Source Sans Pro"/>
              </a:rPr>
              <a:t>roadband </a:t>
            </a:r>
          </a:p>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a:ln>
                  <a:noFill/>
                </a:ln>
                <a:solidFill>
                  <a:srgbClr val="535353"/>
                </a:solidFill>
                <a:effectLst/>
                <a:uLnTx/>
                <a:uFillTx/>
                <a:latin typeface="Source Sans Pro"/>
                <a:ea typeface="Source Sans Pro"/>
                <a:sym typeface="Source Sans Pro"/>
              </a:rPr>
              <a:t>A</a:t>
            </a:r>
            <a:r>
              <a:rPr kumimoji="0" lang="en-US" sz="1600" b="0" i="0" u="none" strike="noStrike" kern="0" cap="none" spc="0" normalizeH="0" baseline="0" noProof="0">
                <a:ln>
                  <a:noFill/>
                </a:ln>
                <a:solidFill>
                  <a:srgbClr val="535353"/>
                </a:solidFill>
                <a:effectLst/>
                <a:uLnTx/>
                <a:uFillTx/>
                <a:latin typeface="Source Sans Pro"/>
                <a:ea typeface="Source Sans Pro"/>
                <a:sym typeface="Source Sans Pro"/>
              </a:rPr>
              <a:t>ccess</a:t>
            </a:r>
          </a:p>
        </p:txBody>
      </p:sp>
      <p:cxnSp>
        <p:nvCxnSpPr>
          <p:cNvPr id="80" name="Straight Connector 79"/>
          <p:cNvCxnSpPr/>
          <p:nvPr/>
        </p:nvCxnSpPr>
        <p:spPr>
          <a:xfrm flipH="1" flipV="1">
            <a:off x="5805823" y="2266793"/>
            <a:ext cx="4503" cy="1048515"/>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sp>
        <p:nvSpPr>
          <p:cNvPr id="84" name="TextBox 83"/>
          <p:cNvSpPr txBox="1"/>
          <p:nvPr/>
        </p:nvSpPr>
        <p:spPr>
          <a:xfrm>
            <a:off x="4879604" y="2901107"/>
            <a:ext cx="1436428"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a:ln>
                  <a:noFill/>
                </a:ln>
                <a:solidFill>
                  <a:srgbClr val="000000"/>
                </a:solidFill>
                <a:effectLst/>
                <a:uLnTx/>
                <a:uFillTx/>
                <a:latin typeface="Arial"/>
                <a:ea typeface="Arial"/>
                <a:cs typeface="Arial"/>
                <a:sym typeface="Arial"/>
              </a:rPr>
              <a:t>(Embedded BNG)</a:t>
            </a:r>
          </a:p>
        </p:txBody>
      </p:sp>
      <p:pic>
        <p:nvPicPr>
          <p:cNvPr id="85" name="Google Shape;184;p23">
            <a:extLst>
              <a:ext uri="{FF2B5EF4-FFF2-40B4-BE49-F238E27FC236}">
                <a16:creationId xmlns:a16="http://schemas.microsoft.com/office/drawing/2014/main" id="{C9FD8587-7FBC-6545-94FB-96136F4A4CE1}"/>
              </a:ext>
            </a:extLst>
          </p:cNvPr>
          <p:cNvPicPr preferRelativeResize="0"/>
          <p:nvPr/>
        </p:nvPicPr>
        <p:blipFill>
          <a:blip r:embed="rId8">
            <a:alphaModFix/>
          </a:blip>
          <a:stretch>
            <a:fillRect/>
          </a:stretch>
        </p:blipFill>
        <p:spPr>
          <a:xfrm>
            <a:off x="6516" y="4702571"/>
            <a:ext cx="1003781" cy="429725"/>
          </a:xfrm>
          <a:prstGeom prst="rect">
            <a:avLst/>
          </a:prstGeom>
          <a:noFill/>
          <a:ln>
            <a:noFill/>
          </a:ln>
        </p:spPr>
      </p:pic>
    </p:spTree>
    <p:extLst>
      <p:ext uri="{BB962C8B-B14F-4D97-AF65-F5344CB8AC3E}">
        <p14:creationId xmlns:p14="http://schemas.microsoft.com/office/powerpoint/2010/main" val="3315589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10" presetClass="entr" presetSubtype="0" fill="hold" nodeType="withEffect">
                                  <p:stCondLst>
                                    <p:cond delay="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par>
                                <p:cTn id="11" presetID="10" presetClass="entr" presetSubtype="0" fill="hold" nodeType="with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fade">
                                      <p:cBhvr>
                                        <p:cTn id="13" dur="500"/>
                                        <p:tgtEl>
                                          <p:spTgt spid="60"/>
                                        </p:tgtEl>
                                      </p:cBhvr>
                                    </p:animEffect>
                                  </p:childTnLst>
                                </p:cTn>
                              </p:par>
                              <p:par>
                                <p:cTn id="14" presetID="10" presetClass="entr" presetSubtype="0" fill="hold" nodeType="withEffect">
                                  <p:stCondLst>
                                    <p:cond delay="0"/>
                                  </p:stCondLst>
                                  <p:childTnLst>
                                    <p:set>
                                      <p:cBhvr>
                                        <p:cTn id="15" dur="1" fill="hold">
                                          <p:stCondLst>
                                            <p:cond delay="0"/>
                                          </p:stCondLst>
                                        </p:cTn>
                                        <p:tgtEl>
                                          <p:spTgt spid="61"/>
                                        </p:tgtEl>
                                        <p:attrNameLst>
                                          <p:attrName>style.visibility</p:attrName>
                                        </p:attrNameLst>
                                      </p:cBhvr>
                                      <p:to>
                                        <p:strVal val="visible"/>
                                      </p:to>
                                    </p:set>
                                    <p:animEffect transition="in" filter="fade">
                                      <p:cBhvr>
                                        <p:cTn id="16" dur="500"/>
                                        <p:tgtEl>
                                          <p:spTgt spid="61"/>
                                        </p:tgtEl>
                                      </p:cBhvr>
                                    </p:animEffect>
                                  </p:childTnLst>
                                </p:cTn>
                              </p:par>
                              <p:par>
                                <p:cTn id="17" presetID="10" presetClass="entr" presetSubtype="0" fill="hold" nodeType="with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500"/>
                                        <p:tgtEl>
                                          <p:spTgt spid="62"/>
                                        </p:tgtEl>
                                      </p:cBhvr>
                                    </p:animEffect>
                                  </p:childTnLst>
                                </p:cTn>
                              </p:par>
                              <p:par>
                                <p:cTn id="20" presetID="10" presetClass="entr" presetSubtype="0" fill="hold" nodeType="with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fade">
                                      <p:cBhvr>
                                        <p:cTn id="22" dur="500"/>
                                        <p:tgtEl>
                                          <p:spTgt spid="63"/>
                                        </p:tgtEl>
                                      </p:cBhvr>
                                    </p:animEffect>
                                  </p:childTnLst>
                                </p:cTn>
                              </p:par>
                              <p:par>
                                <p:cTn id="23" presetID="10" presetClass="entr" presetSubtype="0" fill="hold"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fade">
                                      <p:cBhvr>
                                        <p:cTn id="25" dur="500"/>
                                        <p:tgtEl>
                                          <p:spTgt spid="73"/>
                                        </p:tgtEl>
                                      </p:cBhvr>
                                    </p:animEffect>
                                  </p:childTnLst>
                                </p:cTn>
                              </p:par>
                              <p:par>
                                <p:cTn id="26" presetID="10" presetClass="entr" presetSubtype="0" fill="hold" nodeType="with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fade">
                                      <p:cBhvr>
                                        <p:cTn id="28" dur="500"/>
                                        <p:tgtEl>
                                          <p:spTgt spid="5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4"/>
                                        </p:tgtEl>
                                        <p:attrNameLst>
                                          <p:attrName>style.visibility</p:attrName>
                                        </p:attrNameLst>
                                      </p:cBhvr>
                                      <p:to>
                                        <p:strVal val="visible"/>
                                      </p:to>
                                    </p:set>
                                    <p:animEffect transition="in" filter="fade">
                                      <p:cBhvr>
                                        <p:cTn id="31" dur="500"/>
                                        <p:tgtEl>
                                          <p:spTgt spid="7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500"/>
                                        <p:tgtEl>
                                          <p:spTgt spid="4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500"/>
                                        <p:tgtEl>
                                          <p:spTgt spid="5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67"/>
                                        </p:tgtEl>
                                        <p:attrNameLst>
                                          <p:attrName>style.visibility</p:attrName>
                                        </p:attrNameLst>
                                      </p:cBhvr>
                                      <p:to>
                                        <p:strVal val="visible"/>
                                      </p:to>
                                    </p:set>
                                    <p:animEffect transition="in" filter="fade">
                                      <p:cBhvr>
                                        <p:cTn id="44" dur="500"/>
                                        <p:tgtEl>
                                          <p:spTgt spid="67"/>
                                        </p:tgtEl>
                                      </p:cBhvr>
                                    </p:animEffect>
                                  </p:childTnLst>
                                </p:cTn>
                              </p:par>
                              <p:par>
                                <p:cTn id="45" presetID="10" presetClass="entr" presetSubtype="0" fill="hold" nodeType="with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fade">
                                      <p:cBhvr>
                                        <p:cTn id="47" dur="500"/>
                                        <p:tgtEl>
                                          <p:spTgt spid="68"/>
                                        </p:tgtEl>
                                      </p:cBhvr>
                                    </p:animEffect>
                                  </p:childTnLst>
                                </p:cTn>
                              </p:par>
                              <p:par>
                                <p:cTn id="48" presetID="10" presetClass="entr" presetSubtype="0" fill="hold" nodeType="withEffect">
                                  <p:stCondLst>
                                    <p:cond delay="0"/>
                                  </p:stCondLst>
                                  <p:childTnLst>
                                    <p:set>
                                      <p:cBhvr>
                                        <p:cTn id="49" dur="1" fill="hold">
                                          <p:stCondLst>
                                            <p:cond delay="0"/>
                                          </p:stCondLst>
                                        </p:cTn>
                                        <p:tgtEl>
                                          <p:spTgt spid="72"/>
                                        </p:tgtEl>
                                        <p:attrNameLst>
                                          <p:attrName>style.visibility</p:attrName>
                                        </p:attrNameLst>
                                      </p:cBhvr>
                                      <p:to>
                                        <p:strVal val="visible"/>
                                      </p:to>
                                    </p:set>
                                    <p:animEffect transition="in" filter="fade">
                                      <p:cBhvr>
                                        <p:cTn id="50" dur="500"/>
                                        <p:tgtEl>
                                          <p:spTgt spid="72"/>
                                        </p:tgtEl>
                                      </p:cBhvr>
                                    </p:animEffect>
                                  </p:childTnLst>
                                </p:cTn>
                              </p:par>
                              <p:par>
                                <p:cTn id="51" presetID="10" presetClass="entr" presetSubtype="0" fill="hold" nodeType="withEffect">
                                  <p:stCondLst>
                                    <p:cond delay="0"/>
                                  </p:stCondLst>
                                  <p:childTnLst>
                                    <p:set>
                                      <p:cBhvr>
                                        <p:cTn id="52" dur="1" fill="hold">
                                          <p:stCondLst>
                                            <p:cond delay="0"/>
                                          </p:stCondLst>
                                        </p:cTn>
                                        <p:tgtEl>
                                          <p:spTgt spid="69"/>
                                        </p:tgtEl>
                                        <p:attrNameLst>
                                          <p:attrName>style.visibility</p:attrName>
                                        </p:attrNameLst>
                                      </p:cBhvr>
                                      <p:to>
                                        <p:strVal val="visible"/>
                                      </p:to>
                                    </p:set>
                                    <p:animEffect transition="in" filter="fade">
                                      <p:cBhvr>
                                        <p:cTn id="53" dur="500"/>
                                        <p:tgtEl>
                                          <p:spTgt spid="69"/>
                                        </p:tgtEl>
                                      </p:cBhvr>
                                    </p:animEffect>
                                  </p:childTnLst>
                                </p:cTn>
                              </p:par>
                              <p:par>
                                <p:cTn id="54" presetID="10" presetClass="entr" presetSubtype="0" fill="hold" nodeType="withEffect">
                                  <p:stCondLst>
                                    <p:cond delay="0"/>
                                  </p:stCondLst>
                                  <p:childTnLst>
                                    <p:set>
                                      <p:cBhvr>
                                        <p:cTn id="55" dur="1" fill="hold">
                                          <p:stCondLst>
                                            <p:cond delay="0"/>
                                          </p:stCondLst>
                                        </p:cTn>
                                        <p:tgtEl>
                                          <p:spTgt spid="70"/>
                                        </p:tgtEl>
                                        <p:attrNameLst>
                                          <p:attrName>style.visibility</p:attrName>
                                        </p:attrNameLst>
                                      </p:cBhvr>
                                      <p:to>
                                        <p:strVal val="visible"/>
                                      </p:to>
                                    </p:set>
                                    <p:animEffect transition="in" filter="fade">
                                      <p:cBhvr>
                                        <p:cTn id="56" dur="500"/>
                                        <p:tgtEl>
                                          <p:spTgt spid="70"/>
                                        </p:tgtEl>
                                      </p:cBhvr>
                                    </p:animEffect>
                                  </p:childTnLst>
                                </p:cTn>
                              </p:par>
                              <p:par>
                                <p:cTn id="57" presetID="10" presetClass="entr" presetSubtype="0" fill="hold" nodeType="with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fade">
                                      <p:cBhvr>
                                        <p:cTn id="59" dur="500"/>
                                        <p:tgtEl>
                                          <p:spTgt spid="71"/>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75"/>
                                        </p:tgtEl>
                                        <p:attrNameLst>
                                          <p:attrName>style.visibility</p:attrName>
                                        </p:attrNameLst>
                                      </p:cBhvr>
                                      <p:to>
                                        <p:strVal val="visible"/>
                                      </p:to>
                                    </p:set>
                                    <p:animEffect transition="in" filter="fade">
                                      <p:cBhvr>
                                        <p:cTn id="62" dur="500"/>
                                        <p:tgtEl>
                                          <p:spTgt spid="75"/>
                                        </p:tgtEl>
                                      </p:cBhvr>
                                    </p:animEffect>
                                  </p:childTnLst>
                                </p:cTn>
                              </p:par>
                              <p:par>
                                <p:cTn id="63" presetID="10" presetClass="entr" presetSubtype="0" fill="hold" nodeType="withEffect">
                                  <p:stCondLst>
                                    <p:cond delay="0"/>
                                  </p:stCondLst>
                                  <p:childTnLst>
                                    <p:set>
                                      <p:cBhvr>
                                        <p:cTn id="64" dur="1" fill="hold">
                                          <p:stCondLst>
                                            <p:cond delay="0"/>
                                          </p:stCondLst>
                                        </p:cTn>
                                        <p:tgtEl>
                                          <p:spTgt spid="64"/>
                                        </p:tgtEl>
                                        <p:attrNameLst>
                                          <p:attrName>style.visibility</p:attrName>
                                        </p:attrNameLst>
                                      </p:cBhvr>
                                      <p:to>
                                        <p:strVal val="visible"/>
                                      </p:to>
                                    </p:set>
                                    <p:animEffect transition="in" filter="fade">
                                      <p:cBhvr>
                                        <p:cTn id="65" dur="500"/>
                                        <p:tgtEl>
                                          <p:spTgt spid="64"/>
                                        </p:tgtEl>
                                      </p:cBhvr>
                                    </p:animEffect>
                                  </p:childTnLst>
                                </p:cTn>
                              </p:par>
                              <p:par>
                                <p:cTn id="66" presetID="10" presetClass="entr" presetSubtype="0" fill="hold" nodeType="with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fade">
                                      <p:cBhvr>
                                        <p:cTn id="68" dur="500"/>
                                        <p:tgtEl>
                                          <p:spTgt spid="65"/>
                                        </p:tgtEl>
                                      </p:cBhvr>
                                    </p:animEffect>
                                  </p:childTnLst>
                                </p:cTn>
                              </p:par>
                              <p:par>
                                <p:cTn id="69" presetID="10" presetClass="entr" presetSubtype="0" fill="hold" nodeType="with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fade">
                                      <p:cBhvr>
                                        <p:cTn id="71" dur="500"/>
                                        <p:tgtEl>
                                          <p:spTgt spid="66"/>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84"/>
                                        </p:tgtEl>
                                        <p:attrNameLst>
                                          <p:attrName>style.visibility</p:attrName>
                                        </p:attrNameLst>
                                      </p:cBhvr>
                                      <p:to>
                                        <p:strVal val="visible"/>
                                      </p:to>
                                    </p:set>
                                    <p:animEffect transition="in" filter="fade">
                                      <p:cBhvr>
                                        <p:cTn id="76" dur="500"/>
                                        <p:tgtEl>
                                          <p:spTgt spid="84"/>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44"/>
                                        </p:tgtEl>
                                        <p:attrNameLst>
                                          <p:attrName>style.visibility</p:attrName>
                                        </p:attrNameLst>
                                      </p:cBhvr>
                                      <p:to>
                                        <p:strVal val="visible"/>
                                      </p:to>
                                    </p:set>
                                    <p:animEffect transition="in" filter="fade">
                                      <p:cBhvr>
                                        <p:cTn id="81" dur="500"/>
                                        <p:tgtEl>
                                          <p:spTgt spid="44"/>
                                        </p:tgtEl>
                                      </p:cBhvr>
                                    </p:animEffect>
                                  </p:childTnLst>
                                </p:cTn>
                              </p:par>
                              <p:par>
                                <p:cTn id="82" presetID="10" presetClass="entr" presetSubtype="0" fill="hold" nodeType="with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6"/>
                                        </p:tgtEl>
                                        <p:attrNameLst>
                                          <p:attrName>style.visibility</p:attrName>
                                        </p:attrNameLst>
                                      </p:cBhvr>
                                      <p:to>
                                        <p:strVal val="visible"/>
                                      </p:to>
                                    </p:set>
                                    <p:animEffect transition="in" filter="fade">
                                      <p:cBhvr>
                                        <p:cTn id="87" dur="500"/>
                                        <p:tgtEl>
                                          <p:spTgt spid="6"/>
                                        </p:tgtEl>
                                      </p:cBhvr>
                                    </p:animEffect>
                                  </p:childTnLst>
                                </p:cTn>
                              </p:par>
                              <p:par>
                                <p:cTn id="88" presetID="10" presetClass="entr" presetSubtype="0" fill="hold" nodeType="withEffect">
                                  <p:stCondLst>
                                    <p:cond delay="0"/>
                                  </p:stCondLst>
                                  <p:childTnLst>
                                    <p:set>
                                      <p:cBhvr>
                                        <p:cTn id="89" dur="1" fill="hold">
                                          <p:stCondLst>
                                            <p:cond delay="0"/>
                                          </p:stCondLst>
                                        </p:cTn>
                                        <p:tgtEl>
                                          <p:spTgt spid="80"/>
                                        </p:tgtEl>
                                        <p:attrNameLst>
                                          <p:attrName>style.visibility</p:attrName>
                                        </p:attrNameLst>
                                      </p:cBhvr>
                                      <p:to>
                                        <p:strVal val="visible"/>
                                      </p:to>
                                    </p:set>
                                    <p:animEffect transition="in" filter="fade">
                                      <p:cBhvr>
                                        <p:cTn id="90" dur="500"/>
                                        <p:tgtEl>
                                          <p:spTgt spid="80"/>
                                        </p:tgtEl>
                                      </p:cBhvr>
                                    </p:animEffect>
                                  </p:childTnLst>
                                </p:cTn>
                              </p:par>
                              <p:par>
                                <p:cTn id="91" presetID="10" presetClass="entr" presetSubtype="0" fill="hold" nodeType="withEffect">
                                  <p:stCondLst>
                                    <p:cond delay="0"/>
                                  </p:stCondLst>
                                  <p:childTnLst>
                                    <p:set>
                                      <p:cBhvr>
                                        <p:cTn id="92" dur="1" fill="hold">
                                          <p:stCondLst>
                                            <p:cond delay="0"/>
                                          </p:stCondLst>
                                        </p:cTn>
                                        <p:tgtEl>
                                          <p:spTgt spid="16"/>
                                        </p:tgtEl>
                                        <p:attrNameLst>
                                          <p:attrName>style.visibility</p:attrName>
                                        </p:attrNameLst>
                                      </p:cBhvr>
                                      <p:to>
                                        <p:strVal val="visible"/>
                                      </p:to>
                                    </p:set>
                                    <p:animEffect transition="in" filter="fade">
                                      <p:cBhvr>
                                        <p:cTn id="93" dur="500"/>
                                        <p:tgtEl>
                                          <p:spTgt spid="16"/>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7"/>
                                        </p:tgtEl>
                                        <p:attrNameLst>
                                          <p:attrName>style.visibility</p:attrName>
                                        </p:attrNameLst>
                                      </p:cBhvr>
                                      <p:to>
                                        <p:strVal val="visible"/>
                                      </p:to>
                                    </p:set>
                                    <p:animEffect transition="in" filter="fade">
                                      <p:cBhvr>
                                        <p:cTn id="96" dur="500"/>
                                        <p:tgtEl>
                                          <p:spTgt spid="7"/>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5"/>
                                        </p:tgtEl>
                                        <p:attrNameLst>
                                          <p:attrName>style.visibility</p:attrName>
                                        </p:attrNameLst>
                                      </p:cBhvr>
                                      <p:to>
                                        <p:strVal val="visible"/>
                                      </p:to>
                                    </p:set>
                                    <p:animEffect transition="in" filter="fade">
                                      <p:cBhvr>
                                        <p:cTn id="99" dur="500"/>
                                        <p:tgtEl>
                                          <p:spTgt spid="5"/>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0"/>
                                        </p:tgtEl>
                                        <p:attrNameLst>
                                          <p:attrName>style.visibility</p:attrName>
                                        </p:attrNameLst>
                                      </p:cBhvr>
                                      <p:to>
                                        <p:strVal val="visible"/>
                                      </p:to>
                                    </p:set>
                                    <p:animEffect transition="in" filter="fade">
                                      <p:cBhvr>
                                        <p:cTn id="102" dur="500"/>
                                        <p:tgtEl>
                                          <p:spTgt spid="10"/>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fade">
                                      <p:cBhvr>
                                        <p:cTn id="105" dur="500"/>
                                        <p:tgtEl>
                                          <p:spTgt spid="11"/>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2"/>
                                        </p:tgtEl>
                                        <p:attrNameLst>
                                          <p:attrName>style.visibility</p:attrName>
                                        </p:attrNameLst>
                                      </p:cBhvr>
                                      <p:to>
                                        <p:strVal val="visible"/>
                                      </p:to>
                                    </p:set>
                                    <p:animEffect transition="in" filter="fade">
                                      <p:cBhvr>
                                        <p:cTn id="108" dur="500"/>
                                        <p:tgtEl>
                                          <p:spTgt spid="12"/>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13"/>
                                        </p:tgtEl>
                                        <p:attrNameLst>
                                          <p:attrName>style.visibility</p:attrName>
                                        </p:attrNameLst>
                                      </p:cBhvr>
                                      <p:to>
                                        <p:strVal val="visible"/>
                                      </p:to>
                                    </p:set>
                                    <p:animEffect transition="in" filter="fade">
                                      <p:cBhvr>
                                        <p:cTn id="111" dur="500"/>
                                        <p:tgtEl>
                                          <p:spTgt spid="13"/>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4"/>
                                        </p:tgtEl>
                                        <p:attrNameLst>
                                          <p:attrName>style.visibility</p:attrName>
                                        </p:attrNameLst>
                                      </p:cBhvr>
                                      <p:to>
                                        <p:strVal val="visible"/>
                                      </p:to>
                                    </p:set>
                                    <p:animEffect transition="in" filter="fade">
                                      <p:cBhvr>
                                        <p:cTn id="114" dur="500"/>
                                        <p:tgtEl>
                                          <p:spTgt spid="14"/>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15"/>
                                        </p:tgtEl>
                                        <p:attrNameLst>
                                          <p:attrName>style.visibility</p:attrName>
                                        </p:attrNameLst>
                                      </p:cBhvr>
                                      <p:to>
                                        <p:strVal val="visible"/>
                                      </p:to>
                                    </p:set>
                                    <p:animEffect transition="in" filter="fade">
                                      <p:cBhvr>
                                        <p:cTn id="117" dur="500"/>
                                        <p:tgtEl>
                                          <p:spTgt spid="15"/>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nodeType="clickEffect">
                                  <p:stCondLst>
                                    <p:cond delay="0"/>
                                  </p:stCondLst>
                                  <p:childTnLst>
                                    <p:set>
                                      <p:cBhvr>
                                        <p:cTn id="121" dur="1" fill="hold">
                                          <p:stCondLst>
                                            <p:cond delay="0"/>
                                          </p:stCondLst>
                                        </p:cTn>
                                        <p:tgtEl>
                                          <p:spTgt spid="25"/>
                                        </p:tgtEl>
                                        <p:attrNameLst>
                                          <p:attrName>style.visibility</p:attrName>
                                        </p:attrNameLst>
                                      </p:cBhvr>
                                      <p:to>
                                        <p:strVal val="visible"/>
                                      </p:to>
                                    </p:set>
                                    <p:animEffect transition="in" filter="fade">
                                      <p:cBhvr>
                                        <p:cTn id="122" dur="500"/>
                                        <p:tgtEl>
                                          <p:spTgt spid="25"/>
                                        </p:tgtEl>
                                      </p:cBhvr>
                                    </p:animEffect>
                                  </p:childTnLst>
                                </p:cTn>
                              </p:par>
                              <p:par>
                                <p:cTn id="123" presetID="10" presetClass="entr" presetSubtype="0" fill="hold" nodeType="withEffect">
                                  <p:stCondLst>
                                    <p:cond delay="0"/>
                                  </p:stCondLst>
                                  <p:childTnLst>
                                    <p:set>
                                      <p:cBhvr>
                                        <p:cTn id="124" dur="1" fill="hold">
                                          <p:stCondLst>
                                            <p:cond delay="0"/>
                                          </p:stCondLst>
                                        </p:cTn>
                                        <p:tgtEl>
                                          <p:spTgt spid="26"/>
                                        </p:tgtEl>
                                        <p:attrNameLst>
                                          <p:attrName>style.visibility</p:attrName>
                                        </p:attrNameLst>
                                      </p:cBhvr>
                                      <p:to>
                                        <p:strVal val="visible"/>
                                      </p:to>
                                    </p:set>
                                    <p:animEffect transition="in" filter="fade">
                                      <p:cBhvr>
                                        <p:cTn id="125" dur="500"/>
                                        <p:tgtEl>
                                          <p:spTgt spid="26"/>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8"/>
                                        </p:tgtEl>
                                        <p:attrNameLst>
                                          <p:attrName>style.visibility</p:attrName>
                                        </p:attrNameLst>
                                      </p:cBhvr>
                                      <p:to>
                                        <p:strVal val="visible"/>
                                      </p:to>
                                    </p:set>
                                    <p:animEffect transition="in" filter="fade">
                                      <p:cBhvr>
                                        <p:cTn id="128" dur="500"/>
                                        <p:tgtEl>
                                          <p:spTgt spid="8"/>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nodeType="clickEffect">
                                  <p:stCondLst>
                                    <p:cond delay="0"/>
                                  </p:stCondLst>
                                  <p:childTnLst>
                                    <p:set>
                                      <p:cBhvr>
                                        <p:cTn id="132" dur="1" fill="hold">
                                          <p:stCondLst>
                                            <p:cond delay="0"/>
                                          </p:stCondLst>
                                        </p:cTn>
                                        <p:tgtEl>
                                          <p:spTgt spid="18"/>
                                        </p:tgtEl>
                                        <p:attrNameLst>
                                          <p:attrName>style.visibility</p:attrName>
                                        </p:attrNameLst>
                                      </p:cBhvr>
                                      <p:to>
                                        <p:strVal val="visible"/>
                                      </p:to>
                                    </p:set>
                                    <p:animEffect transition="in" filter="fade">
                                      <p:cBhvr>
                                        <p:cTn id="133" dur="500"/>
                                        <p:tgtEl>
                                          <p:spTgt spid="18"/>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grpId="0" nodeType="clickEffect">
                                  <p:stCondLst>
                                    <p:cond delay="0"/>
                                  </p:stCondLst>
                                  <p:childTnLst>
                                    <p:set>
                                      <p:cBhvr>
                                        <p:cTn id="137" dur="1" fill="hold">
                                          <p:stCondLst>
                                            <p:cond delay="0"/>
                                          </p:stCondLst>
                                        </p:cTn>
                                        <p:tgtEl>
                                          <p:spTgt spid="24"/>
                                        </p:tgtEl>
                                        <p:attrNameLst>
                                          <p:attrName>style.visibility</p:attrName>
                                        </p:attrNameLst>
                                      </p:cBhvr>
                                      <p:to>
                                        <p:strVal val="visible"/>
                                      </p:to>
                                    </p:set>
                                    <p:animEffect transition="in" filter="fade">
                                      <p:cBhvr>
                                        <p:cTn id="13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11" grpId="0" animBg="1"/>
      <p:bldP spid="12" grpId="0" animBg="1"/>
      <p:bldP spid="13" grpId="0" animBg="1"/>
      <p:bldP spid="14" grpId="0" animBg="1"/>
      <p:bldP spid="15" grpId="0" animBg="1"/>
      <p:bldP spid="24" grpId="0" animBg="1"/>
      <p:bldP spid="56" grpId="0"/>
      <p:bldP spid="74" grpId="0"/>
      <p:bldP spid="75" grpId="0"/>
      <p:bldP spid="8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Google Shape;368;p21"/>
          <p:cNvSpPr txBox="1">
            <a:spLocks noGrp="1"/>
          </p:cNvSpPr>
          <p:nvPr>
            <p:ph type="ctrTitle"/>
          </p:nvPr>
        </p:nvSpPr>
        <p:spPr>
          <a:xfrm>
            <a:off x="457200" y="1670050"/>
            <a:ext cx="8229600" cy="714375"/>
          </a:xfrm>
        </p:spPr>
        <p:txBody>
          <a:bodyPr/>
          <a:lstStyle/>
          <a:p>
            <a:pPr eaLnBrk="1" hangingPunct="1">
              <a:lnSpc>
                <a:spcPts val="3600"/>
              </a:lnSpc>
              <a:spcBef>
                <a:spcPct val="0"/>
              </a:spcBef>
              <a:spcAft>
                <a:spcPct val="0"/>
              </a:spcAft>
              <a:buClr>
                <a:srgbClr val="FFFFFF"/>
              </a:buClr>
              <a:buSzTx/>
              <a:buFont typeface="Calibri" charset="0"/>
              <a:buNone/>
            </a:pPr>
            <a:r>
              <a:rPr lang="en-US" dirty="0">
                <a:solidFill>
                  <a:srgbClr val="FFFFFF"/>
                </a:solidFill>
                <a:latin typeface="Calibri" charset="0"/>
                <a:ea typeface="ＭＳ Ｐゴシック" charset="0"/>
                <a:cs typeface="Calibri" charset="0"/>
                <a:sym typeface="Calibri" charset="0"/>
              </a:rPr>
              <a:t>SEBA Components: VOLTHA</a:t>
            </a:r>
          </a:p>
        </p:txBody>
      </p:sp>
      <p:sp>
        <p:nvSpPr>
          <p:cNvPr id="32771" name="Google Shape;370;p21"/>
          <p:cNvSpPr>
            <a:spLocks noGrp="1"/>
          </p:cNvSpPr>
          <p:nvPr>
            <p:ph type="sldNum" sz="quarter" idx="10"/>
          </p:nvPr>
        </p:nvSpPr>
        <p:spPr>
          <a:noFill/>
        </p:spPr>
        <p:txBody>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fld id="{E631A7F5-E03B-3642-AD0C-7EE9976B6C99}" type="slidenum">
              <a:rPr lang="en-US" sz="800">
                <a:solidFill>
                  <a:srgbClr val="A6A6A6"/>
                </a:solidFill>
                <a:latin typeface="Calibri" charset="0"/>
                <a:cs typeface="Calibri" charset="0"/>
                <a:sym typeface="Calibri" charset="0"/>
              </a:rPr>
              <a:pPr eaLnBrk="1" hangingPunct="1"/>
              <a:t>7</a:t>
            </a:fld>
            <a:endParaRPr lang="en-US" sz="800">
              <a:solidFill>
                <a:srgbClr val="A6A6A6"/>
              </a:solidFill>
              <a:latin typeface="Calibri" charset="0"/>
              <a:cs typeface="Calibri" charset="0"/>
              <a:sym typeface="Calibri" charset="0"/>
            </a:endParaRPr>
          </a:p>
        </p:txBody>
      </p:sp>
    </p:spTree>
    <p:extLst>
      <p:ext uri="{BB962C8B-B14F-4D97-AF65-F5344CB8AC3E}">
        <p14:creationId xmlns:p14="http://schemas.microsoft.com/office/powerpoint/2010/main" val="1614553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 name="Rounded Rectangle 3"/>
          <p:cNvSpPr/>
          <p:nvPr/>
        </p:nvSpPr>
        <p:spPr>
          <a:xfrm>
            <a:off x="1905099" y="901008"/>
            <a:ext cx="5679611" cy="3764238"/>
          </a:xfrm>
          <a:prstGeom prst="roundRect">
            <a:avLst>
              <a:gd name="adj" fmla="val 1875"/>
            </a:avLst>
          </a:prstGeom>
          <a:noFill/>
          <a:ln w="19050" cap="flat" cmpd="sng" algn="ctr">
            <a:solidFill>
              <a:schemeClr val="tx1"/>
            </a:solidFill>
            <a:prstDash val="dot"/>
          </a:ln>
          <a:effectLst/>
        </p:spPr>
        <p:txBody>
          <a:bodyPr rtlCol="0" anchor="ctr"/>
          <a:lstStyle/>
          <a:p>
            <a:pPr algn="ctr" defTabSz="914400">
              <a:defRPr/>
            </a:pPr>
            <a:endParaRPr lang="en-US" kern="0">
              <a:solidFill>
                <a:srgbClr val="4B4B4B"/>
              </a:solidFill>
              <a:latin typeface="Calibri"/>
              <a:ea typeface="Arial"/>
              <a:cs typeface="Arial"/>
              <a:sym typeface="Arial"/>
            </a:endParaRPr>
          </a:p>
        </p:txBody>
      </p:sp>
      <p:sp>
        <p:nvSpPr>
          <p:cNvPr id="5" name="Hexagon 4"/>
          <p:cNvSpPr/>
          <p:nvPr/>
        </p:nvSpPr>
        <p:spPr>
          <a:xfrm>
            <a:off x="2268066" y="1642665"/>
            <a:ext cx="756784"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AAA</a:t>
            </a:r>
          </a:p>
        </p:txBody>
      </p:sp>
      <p:sp>
        <p:nvSpPr>
          <p:cNvPr id="6" name="Rectangle 5"/>
          <p:cNvSpPr/>
          <p:nvPr/>
        </p:nvSpPr>
        <p:spPr>
          <a:xfrm>
            <a:off x="2211773" y="2416517"/>
            <a:ext cx="1821283" cy="331304"/>
          </a:xfrm>
          <a:prstGeom prst="rect">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400" b="1" kern="0">
                <a:solidFill>
                  <a:srgbClr val="4B4B4B"/>
                </a:solidFill>
                <a:latin typeface="Calibri"/>
                <a:ea typeface="Arial"/>
                <a:cs typeface="Arial"/>
                <a:sym typeface="Arial"/>
              </a:rPr>
              <a:t>VOLTHA</a:t>
            </a:r>
          </a:p>
        </p:txBody>
      </p:sp>
      <p:sp>
        <p:nvSpPr>
          <p:cNvPr id="7" name="Rounded Rectangle 6"/>
          <p:cNvSpPr/>
          <p:nvPr/>
        </p:nvSpPr>
        <p:spPr>
          <a:xfrm>
            <a:off x="2211773" y="1826915"/>
            <a:ext cx="4539023" cy="447178"/>
          </a:xfrm>
          <a:prstGeom prst="roundRect">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400" b="1" kern="0">
                <a:solidFill>
                  <a:srgbClr val="4B4B4B"/>
                </a:solidFill>
                <a:latin typeface="Calibri"/>
                <a:ea typeface="Arial"/>
                <a:cs typeface="Arial"/>
                <a:sym typeface="Arial"/>
              </a:rPr>
              <a:t>SDN Controller - ONOS</a:t>
            </a:r>
          </a:p>
        </p:txBody>
      </p:sp>
      <p:sp>
        <p:nvSpPr>
          <p:cNvPr id="8" name="Rounded Rectangle 7"/>
          <p:cNvSpPr/>
          <p:nvPr/>
        </p:nvSpPr>
        <p:spPr>
          <a:xfrm>
            <a:off x="2230729" y="947314"/>
            <a:ext cx="4520067" cy="465172"/>
          </a:xfrm>
          <a:prstGeom prst="roundRect">
            <a:avLst/>
          </a:prstGeom>
          <a:solidFill>
            <a:srgbClr val="FFFFFF"/>
          </a:solidFill>
          <a:ln w="12700" cap="flat" cmpd="sng" algn="ctr">
            <a:solidFill>
              <a:srgbClr val="4B4B4B"/>
            </a:solidFill>
            <a:prstDash val="solid"/>
          </a:ln>
          <a:effectLst/>
        </p:spPr>
        <p:txBody>
          <a:bodyPr rtlCol="0" anchor="ctr"/>
          <a:lstStyle/>
          <a:p>
            <a:pPr algn="ctr" defTabSz="914400">
              <a:buFont typeface="Arial"/>
              <a:buNone/>
              <a:defRPr/>
            </a:pPr>
            <a:r>
              <a:rPr lang="en-US" sz="1400" b="1" kern="0">
                <a:solidFill>
                  <a:srgbClr val="4B4B4B"/>
                </a:solidFill>
                <a:latin typeface="Calibri"/>
                <a:ea typeface="Arial"/>
                <a:cs typeface="Arial"/>
                <a:sym typeface="Arial"/>
              </a:rPr>
              <a:t>Network Edge Mediator (NEM)</a:t>
            </a:r>
          </a:p>
        </p:txBody>
      </p:sp>
      <p:sp>
        <p:nvSpPr>
          <p:cNvPr id="9" name="TextBox 8"/>
          <p:cNvSpPr txBox="1"/>
          <p:nvPr/>
        </p:nvSpPr>
        <p:spPr>
          <a:xfrm>
            <a:off x="6316032" y="593231"/>
            <a:ext cx="1268678" cy="338554"/>
          </a:xfrm>
          <a:prstGeom prst="rect">
            <a:avLst/>
          </a:prstGeom>
          <a:noFill/>
        </p:spPr>
        <p:txBody>
          <a:bodyPr wrap="square" rtlCol="0">
            <a:spAutoFit/>
          </a:bodyPr>
          <a:lstStyle/>
          <a:p>
            <a:pPr defTabSz="914400">
              <a:buClr>
                <a:srgbClr val="000000"/>
              </a:buClr>
              <a:buFont typeface="Arial"/>
              <a:buNone/>
              <a:defRPr/>
            </a:pPr>
            <a:r>
              <a:rPr lang="en-US" sz="1600" b="1" kern="0" dirty="0">
                <a:solidFill>
                  <a:srgbClr val="004B7D">
                    <a:lumMod val="75000"/>
                  </a:srgbClr>
                </a:solidFill>
                <a:latin typeface="Calibri"/>
                <a:ea typeface="Arial"/>
                <a:cs typeface="Arial"/>
                <a:sym typeface="Arial"/>
              </a:rPr>
              <a:t>SEBA POD</a:t>
            </a:r>
          </a:p>
        </p:txBody>
      </p:sp>
      <p:sp>
        <p:nvSpPr>
          <p:cNvPr id="10" name="Hexagon 9"/>
          <p:cNvSpPr/>
          <p:nvPr/>
        </p:nvSpPr>
        <p:spPr>
          <a:xfrm>
            <a:off x="2855442" y="1635471"/>
            <a:ext cx="682864"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vlans</a:t>
            </a:r>
          </a:p>
        </p:txBody>
      </p:sp>
      <p:sp>
        <p:nvSpPr>
          <p:cNvPr id="11" name="Hexagon 10"/>
          <p:cNvSpPr/>
          <p:nvPr/>
        </p:nvSpPr>
        <p:spPr>
          <a:xfrm>
            <a:off x="3409303" y="1635471"/>
            <a:ext cx="651337"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dhcp</a:t>
            </a:r>
          </a:p>
        </p:txBody>
      </p:sp>
      <p:sp>
        <p:nvSpPr>
          <p:cNvPr id="12" name="Hexagon 11"/>
          <p:cNvSpPr/>
          <p:nvPr/>
        </p:nvSpPr>
        <p:spPr>
          <a:xfrm>
            <a:off x="3957232" y="1635471"/>
            <a:ext cx="756784"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mcast</a:t>
            </a:r>
          </a:p>
        </p:txBody>
      </p:sp>
      <p:sp>
        <p:nvSpPr>
          <p:cNvPr id="13" name="Hexagon 12"/>
          <p:cNvSpPr/>
          <p:nvPr/>
        </p:nvSpPr>
        <p:spPr>
          <a:xfrm>
            <a:off x="4590801" y="1637755"/>
            <a:ext cx="889045"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bridging</a:t>
            </a:r>
          </a:p>
        </p:txBody>
      </p:sp>
      <p:sp>
        <p:nvSpPr>
          <p:cNvPr id="14" name="Hexagon 13"/>
          <p:cNvSpPr/>
          <p:nvPr/>
        </p:nvSpPr>
        <p:spPr>
          <a:xfrm>
            <a:off x="5326695" y="1637755"/>
            <a:ext cx="889045"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routing</a:t>
            </a:r>
          </a:p>
        </p:txBody>
      </p:sp>
      <p:sp>
        <p:nvSpPr>
          <p:cNvPr id="15" name="Hexagon 14"/>
          <p:cNvSpPr/>
          <p:nvPr/>
        </p:nvSpPr>
        <p:spPr>
          <a:xfrm>
            <a:off x="6050035" y="1635471"/>
            <a:ext cx="688897"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ACLs</a:t>
            </a:r>
          </a:p>
        </p:txBody>
      </p:sp>
      <p:cxnSp>
        <p:nvCxnSpPr>
          <p:cNvPr id="16" name="Straight Connector 15"/>
          <p:cNvCxnSpPr>
            <a:stCxn id="6" idx="0"/>
          </p:cNvCxnSpPr>
          <p:nvPr/>
        </p:nvCxnSpPr>
        <p:spPr>
          <a:xfrm flipH="1" flipV="1">
            <a:off x="3120309" y="2280271"/>
            <a:ext cx="2106" cy="136246"/>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grpSp>
        <p:nvGrpSpPr>
          <p:cNvPr id="18" name="Group 17"/>
          <p:cNvGrpSpPr/>
          <p:nvPr/>
        </p:nvGrpSpPr>
        <p:grpSpPr>
          <a:xfrm>
            <a:off x="3043806" y="206740"/>
            <a:ext cx="2594992" cy="659218"/>
            <a:chOff x="4691947" y="240650"/>
            <a:chExt cx="2692230" cy="854361"/>
          </a:xfrm>
        </p:grpSpPr>
        <p:sp>
          <p:nvSpPr>
            <p:cNvPr id="19" name="Hexagon 18"/>
            <p:cNvSpPr/>
            <p:nvPr/>
          </p:nvSpPr>
          <p:spPr>
            <a:xfrm>
              <a:off x="4691947" y="240650"/>
              <a:ext cx="1175691" cy="280214"/>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200" kern="0">
                  <a:solidFill>
                    <a:srgbClr val="4B4B4B"/>
                  </a:solidFill>
                  <a:latin typeface="Calibri"/>
                  <a:ea typeface="Arial"/>
                  <a:cs typeface="Arial"/>
                  <a:sym typeface="Arial"/>
                </a:rPr>
                <a:t>ONAP</a:t>
              </a:r>
            </a:p>
          </p:txBody>
        </p:sp>
        <p:sp>
          <p:nvSpPr>
            <p:cNvPr id="20" name="Hexagon 19"/>
            <p:cNvSpPr/>
            <p:nvPr/>
          </p:nvSpPr>
          <p:spPr>
            <a:xfrm>
              <a:off x="5993476" y="240653"/>
              <a:ext cx="1390701" cy="280211"/>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200" kern="0">
                  <a:solidFill>
                    <a:srgbClr val="4B4B4B"/>
                  </a:solidFill>
                  <a:latin typeface="Calibri"/>
                  <a:ea typeface="Arial"/>
                  <a:cs typeface="Arial"/>
                  <a:sym typeface="Arial"/>
                </a:rPr>
                <a:t>Op X OSS/BSS</a:t>
              </a:r>
            </a:p>
          </p:txBody>
        </p:sp>
        <p:sp>
          <p:nvSpPr>
            <p:cNvPr id="21" name="Up-Down Arrow 20"/>
            <p:cNvSpPr/>
            <p:nvPr/>
          </p:nvSpPr>
          <p:spPr>
            <a:xfrm>
              <a:off x="5188440" y="520865"/>
              <a:ext cx="192792" cy="358886"/>
            </a:xfrm>
            <a:prstGeom prst="upDownArrow">
              <a:avLst/>
            </a:prstGeom>
            <a:solidFill>
              <a:srgbClr val="FFFFFF"/>
            </a:solidFill>
            <a:ln w="12700" cap="flat" cmpd="sng" algn="ctr">
              <a:solidFill>
                <a:srgbClr val="4B4B4B"/>
              </a:solidFill>
              <a:prstDash val="solid"/>
            </a:ln>
            <a:effectLst/>
          </p:spPr>
          <p:txBody>
            <a:bodyPr rtlCol="0" anchor="ctr"/>
            <a:lstStyle/>
            <a:p>
              <a:pPr algn="ctr" defTabSz="914400">
                <a:defRPr/>
              </a:pPr>
              <a:endParaRPr lang="en-US" sz="2000" kern="0">
                <a:solidFill>
                  <a:srgbClr val="4B4B4B"/>
                </a:solidFill>
                <a:latin typeface="Calibri"/>
                <a:ea typeface="Arial"/>
                <a:cs typeface="Arial"/>
                <a:sym typeface="Arial"/>
              </a:endParaRPr>
            </a:p>
          </p:txBody>
        </p:sp>
        <p:sp>
          <p:nvSpPr>
            <p:cNvPr id="22" name="Up-Down Arrow 21"/>
            <p:cNvSpPr/>
            <p:nvPr/>
          </p:nvSpPr>
          <p:spPr>
            <a:xfrm>
              <a:off x="6645655" y="520865"/>
              <a:ext cx="222649" cy="545091"/>
            </a:xfrm>
            <a:prstGeom prst="upDownArrow">
              <a:avLst/>
            </a:prstGeom>
            <a:solidFill>
              <a:srgbClr val="FFFFFF"/>
            </a:solidFill>
            <a:ln w="12700" cap="flat" cmpd="sng" algn="ctr">
              <a:solidFill>
                <a:srgbClr val="4B4B4B"/>
              </a:solidFill>
              <a:prstDash val="solid"/>
            </a:ln>
            <a:effectLst/>
          </p:spPr>
          <p:txBody>
            <a:bodyPr rtlCol="0" anchor="ctr"/>
            <a:lstStyle/>
            <a:p>
              <a:pPr algn="ctr" defTabSz="914400">
                <a:defRPr/>
              </a:pPr>
              <a:endParaRPr lang="en-US" sz="2000" kern="0">
                <a:solidFill>
                  <a:srgbClr val="4B4B4B"/>
                </a:solidFill>
                <a:latin typeface="Calibri"/>
                <a:ea typeface="Arial"/>
                <a:cs typeface="Arial"/>
                <a:sym typeface="Arial"/>
              </a:endParaRPr>
            </a:p>
          </p:txBody>
        </p:sp>
        <p:sp>
          <p:nvSpPr>
            <p:cNvPr id="23" name="Rounded Rectangle 22"/>
            <p:cNvSpPr/>
            <p:nvPr/>
          </p:nvSpPr>
          <p:spPr>
            <a:xfrm>
              <a:off x="4786513" y="898450"/>
              <a:ext cx="986561" cy="196561"/>
            </a:xfrm>
            <a:prstGeom prst="roundRect">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000" kern="0">
                  <a:solidFill>
                    <a:srgbClr val="4B4B4B"/>
                  </a:solidFill>
                  <a:latin typeface="Calibri"/>
                  <a:ea typeface="Arial"/>
                  <a:cs typeface="Arial"/>
                  <a:sym typeface="Arial"/>
                </a:rPr>
                <a:t>Abstract OLT</a:t>
              </a:r>
            </a:p>
          </p:txBody>
        </p:sp>
      </p:grpSp>
      <p:sp>
        <p:nvSpPr>
          <p:cNvPr id="24" name="Rounded Rectangle 23"/>
          <p:cNvSpPr/>
          <p:nvPr/>
        </p:nvSpPr>
        <p:spPr>
          <a:xfrm>
            <a:off x="6767874" y="930072"/>
            <a:ext cx="743602" cy="1775472"/>
          </a:xfrm>
          <a:prstGeom prst="roundRect">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200" b="1" kern="0">
                <a:solidFill>
                  <a:srgbClr val="4B4B4B"/>
                </a:solidFill>
                <a:latin typeface="Calibri"/>
                <a:ea typeface="Arial"/>
                <a:cs typeface="Arial"/>
                <a:sym typeface="Arial"/>
              </a:rPr>
              <a:t>DockerK8s Helm</a:t>
            </a:r>
          </a:p>
        </p:txBody>
      </p:sp>
      <p:cxnSp>
        <p:nvCxnSpPr>
          <p:cNvPr id="25" name="Straight Connector 24"/>
          <p:cNvCxnSpPr/>
          <p:nvPr/>
        </p:nvCxnSpPr>
        <p:spPr>
          <a:xfrm flipV="1">
            <a:off x="3120309" y="1430691"/>
            <a:ext cx="2107" cy="136960"/>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cxnSp>
        <p:nvCxnSpPr>
          <p:cNvPr id="26" name="Straight Connector 25"/>
          <p:cNvCxnSpPr/>
          <p:nvPr/>
        </p:nvCxnSpPr>
        <p:spPr>
          <a:xfrm flipH="1" flipV="1">
            <a:off x="5640076" y="1435352"/>
            <a:ext cx="2914" cy="138046"/>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cxnSp>
        <p:nvCxnSpPr>
          <p:cNvPr id="27" name="Straight Connector 26"/>
          <p:cNvCxnSpPr/>
          <p:nvPr/>
        </p:nvCxnSpPr>
        <p:spPr>
          <a:xfrm flipV="1">
            <a:off x="3213085" y="2753567"/>
            <a:ext cx="0" cy="740135"/>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stCxn id="38" idx="1"/>
            <a:endCxn id="29" idx="6"/>
          </p:cNvCxnSpPr>
          <p:nvPr/>
        </p:nvCxnSpPr>
        <p:spPr>
          <a:xfrm flipH="1">
            <a:off x="1356409" y="3265868"/>
            <a:ext cx="859979" cy="694"/>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sp>
        <p:nvSpPr>
          <p:cNvPr id="29" name="Oval 28"/>
          <p:cNvSpPr/>
          <p:nvPr/>
        </p:nvSpPr>
        <p:spPr>
          <a:xfrm>
            <a:off x="1280482" y="3202290"/>
            <a:ext cx="75927" cy="128544"/>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400">
              <a:buClr>
                <a:srgbClr val="000000"/>
              </a:buClr>
              <a:buFont typeface="Arial"/>
              <a:buNone/>
              <a:defRPr/>
            </a:pPr>
            <a:endParaRPr lang="en-US" sz="1400" kern="0">
              <a:solidFill>
                <a:prstClr val="white"/>
              </a:solidFill>
              <a:latin typeface="Calibri"/>
              <a:sym typeface="Arial"/>
            </a:endParaRPr>
          </a:p>
        </p:txBody>
      </p:sp>
      <p:sp>
        <p:nvSpPr>
          <p:cNvPr id="30" name="Oval 29"/>
          <p:cNvSpPr/>
          <p:nvPr/>
        </p:nvSpPr>
        <p:spPr>
          <a:xfrm>
            <a:off x="3453731" y="3273621"/>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buClr>
                <a:srgbClr val="000000"/>
              </a:buClr>
              <a:buFont typeface="Arial"/>
              <a:buNone/>
              <a:defRPr/>
            </a:pPr>
            <a:endParaRPr lang="en-US" sz="1400" kern="0">
              <a:solidFill>
                <a:prstClr val="white"/>
              </a:solidFill>
              <a:latin typeface="Calibri"/>
              <a:sym typeface="Arial"/>
            </a:endParaRPr>
          </a:p>
        </p:txBody>
      </p:sp>
      <p:cxnSp>
        <p:nvCxnSpPr>
          <p:cNvPr id="31" name="Straight Connector 30"/>
          <p:cNvCxnSpPr>
            <a:stCxn id="29" idx="2"/>
            <a:endCxn id="33" idx="3"/>
          </p:cNvCxnSpPr>
          <p:nvPr/>
        </p:nvCxnSpPr>
        <p:spPr>
          <a:xfrm flipH="1" flipV="1">
            <a:off x="579807" y="2920228"/>
            <a:ext cx="700675" cy="346334"/>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a:stCxn id="29" idx="2"/>
            <a:endCxn id="34" idx="3"/>
          </p:cNvCxnSpPr>
          <p:nvPr/>
        </p:nvCxnSpPr>
        <p:spPr>
          <a:xfrm flipH="1">
            <a:off x="579807" y="3266562"/>
            <a:ext cx="700675" cy="343413"/>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sp>
        <p:nvSpPr>
          <p:cNvPr id="33" name="Rounded Rectangle 32"/>
          <p:cNvSpPr/>
          <p:nvPr/>
        </p:nvSpPr>
        <p:spPr>
          <a:xfrm>
            <a:off x="477352" y="2848542"/>
            <a:ext cx="102455" cy="14337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defTabSz="914400">
              <a:buClr>
                <a:srgbClr val="000000"/>
              </a:buClr>
              <a:buFont typeface="Arial"/>
              <a:buNone/>
              <a:defRPr/>
            </a:pPr>
            <a:endParaRPr lang="en-US" sz="1400" kern="0">
              <a:solidFill>
                <a:prstClr val="black"/>
              </a:solidFill>
              <a:latin typeface="Calibri"/>
              <a:sym typeface="Arial"/>
            </a:endParaRPr>
          </a:p>
        </p:txBody>
      </p:sp>
      <p:sp>
        <p:nvSpPr>
          <p:cNvPr id="34" name="Rounded Rectangle 33"/>
          <p:cNvSpPr/>
          <p:nvPr/>
        </p:nvSpPr>
        <p:spPr>
          <a:xfrm>
            <a:off x="477353" y="3534367"/>
            <a:ext cx="102454" cy="15121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defTabSz="914400">
              <a:buClr>
                <a:srgbClr val="000000"/>
              </a:buClr>
              <a:buFont typeface="Arial"/>
              <a:buNone/>
              <a:defRPr/>
            </a:pPr>
            <a:endParaRPr lang="en-US" sz="1400" kern="0">
              <a:solidFill>
                <a:prstClr val="black"/>
              </a:solidFill>
              <a:latin typeface="Calibri"/>
              <a:sym typeface="Arial"/>
            </a:endParaRPr>
          </a:p>
        </p:txBody>
      </p:sp>
      <p:sp>
        <p:nvSpPr>
          <p:cNvPr id="35" name="Oval 34"/>
          <p:cNvSpPr/>
          <p:nvPr/>
        </p:nvSpPr>
        <p:spPr>
          <a:xfrm>
            <a:off x="2336083" y="3255068"/>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914400">
              <a:buClr>
                <a:srgbClr val="000000"/>
              </a:buClr>
              <a:buFont typeface="Arial"/>
              <a:buNone/>
              <a:defRPr/>
            </a:pPr>
            <a:endParaRPr lang="en-US" sz="1400" kern="0">
              <a:solidFill>
                <a:prstClr val="white"/>
              </a:solidFill>
              <a:latin typeface="Calibri"/>
              <a:sym typeface="Arial"/>
            </a:endParaRPr>
          </a:p>
        </p:txBody>
      </p:sp>
      <p:sp>
        <p:nvSpPr>
          <p:cNvPr id="36" name="TextBox 35"/>
          <p:cNvSpPr txBox="1"/>
          <p:nvPr/>
        </p:nvSpPr>
        <p:spPr>
          <a:xfrm>
            <a:off x="2216390" y="2932100"/>
            <a:ext cx="430001" cy="276999"/>
          </a:xfrm>
          <a:prstGeom prst="rect">
            <a:avLst/>
          </a:prstGeom>
          <a:noFill/>
        </p:spPr>
        <p:txBody>
          <a:bodyPr wrap="none" rtlCol="0">
            <a:spAutoFit/>
          </a:bodyPr>
          <a:lstStyle/>
          <a:p>
            <a:pPr defTabSz="914400">
              <a:buClr>
                <a:srgbClr val="000000"/>
              </a:buClr>
              <a:buFont typeface="Arial"/>
              <a:buNone/>
              <a:defRPr/>
            </a:pPr>
            <a:r>
              <a:rPr lang="en-US" sz="1200" b="1" kern="0">
                <a:solidFill>
                  <a:prstClr val="black"/>
                </a:solidFill>
                <a:latin typeface="Calibri"/>
                <a:ea typeface="Arial"/>
                <a:cs typeface="Arial"/>
                <a:sym typeface="Arial"/>
              </a:rPr>
              <a:t>OLT</a:t>
            </a:r>
          </a:p>
        </p:txBody>
      </p:sp>
      <p:sp>
        <p:nvSpPr>
          <p:cNvPr id="37" name="TextBox 36"/>
          <p:cNvSpPr txBox="1"/>
          <p:nvPr/>
        </p:nvSpPr>
        <p:spPr>
          <a:xfrm>
            <a:off x="113171" y="2945174"/>
            <a:ext cx="490564" cy="276999"/>
          </a:xfrm>
          <a:prstGeom prst="rect">
            <a:avLst/>
          </a:prstGeom>
          <a:noFill/>
        </p:spPr>
        <p:txBody>
          <a:bodyPr wrap="none" rtlCol="0">
            <a:spAutoFit/>
          </a:bodyPr>
          <a:lstStyle/>
          <a:p>
            <a:pPr defTabSz="914400">
              <a:buClr>
                <a:srgbClr val="000000"/>
              </a:buClr>
              <a:buFont typeface="Arial"/>
              <a:buNone/>
              <a:defRPr/>
            </a:pPr>
            <a:r>
              <a:rPr lang="en-US" sz="1200" b="1" kern="0">
                <a:solidFill>
                  <a:prstClr val="black"/>
                </a:solidFill>
                <a:latin typeface="Calibri"/>
                <a:ea typeface="Arial"/>
                <a:cs typeface="Arial"/>
                <a:sym typeface="Arial"/>
              </a:rPr>
              <a:t>ONU</a:t>
            </a:r>
          </a:p>
        </p:txBody>
      </p:sp>
      <p:pic>
        <p:nvPicPr>
          <p:cNvPr id="38" name="Picture 37"/>
          <p:cNvPicPr>
            <a:picLocks noChangeAspect="1"/>
          </p:cNvPicPr>
          <p:nvPr/>
        </p:nvPicPr>
        <p:blipFill>
          <a:blip r:embed="rId3"/>
          <a:stretch>
            <a:fillRect/>
          </a:stretch>
        </p:blipFill>
        <p:spPr>
          <a:xfrm flipV="1">
            <a:off x="2216388" y="3153803"/>
            <a:ext cx="1821283" cy="224130"/>
          </a:xfrm>
          <a:prstGeom prst="rect">
            <a:avLst/>
          </a:prstGeom>
        </p:spPr>
      </p:pic>
      <p:pic>
        <p:nvPicPr>
          <p:cNvPr id="39" name="Picture 38"/>
          <p:cNvPicPr>
            <a:picLocks noChangeAspect="1"/>
          </p:cNvPicPr>
          <p:nvPr/>
        </p:nvPicPr>
        <p:blipFill>
          <a:blip r:embed="rId3"/>
          <a:stretch>
            <a:fillRect/>
          </a:stretch>
        </p:blipFill>
        <p:spPr>
          <a:xfrm flipV="1">
            <a:off x="2216390" y="3444557"/>
            <a:ext cx="1821282" cy="237964"/>
          </a:xfrm>
          <a:prstGeom prst="rect">
            <a:avLst/>
          </a:prstGeom>
        </p:spPr>
      </p:pic>
      <p:pic>
        <p:nvPicPr>
          <p:cNvPr id="40" name="Picture 39"/>
          <p:cNvPicPr>
            <a:picLocks noChangeAspect="1"/>
          </p:cNvPicPr>
          <p:nvPr/>
        </p:nvPicPr>
        <p:blipFill>
          <a:blip r:embed="rId3"/>
          <a:stretch>
            <a:fillRect/>
          </a:stretch>
        </p:blipFill>
        <p:spPr>
          <a:xfrm flipV="1">
            <a:off x="2216389" y="4232190"/>
            <a:ext cx="1821283" cy="254901"/>
          </a:xfrm>
          <a:prstGeom prst="rect">
            <a:avLst/>
          </a:prstGeom>
        </p:spPr>
      </p:pic>
      <p:sp>
        <p:nvSpPr>
          <p:cNvPr id="41" name="Oval 40"/>
          <p:cNvSpPr/>
          <p:nvPr/>
        </p:nvSpPr>
        <p:spPr>
          <a:xfrm>
            <a:off x="2888475" y="3756913"/>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4400">
              <a:buClr>
                <a:srgbClr val="000000"/>
              </a:buClr>
              <a:buFont typeface="Arial"/>
              <a:buNone/>
            </a:pPr>
            <a:endParaRPr lang="en-US" sz="1400" kern="0">
              <a:solidFill>
                <a:prstClr val="black"/>
              </a:solidFill>
              <a:latin typeface="Arial"/>
              <a:sym typeface="Arial"/>
            </a:endParaRPr>
          </a:p>
        </p:txBody>
      </p:sp>
      <p:sp>
        <p:nvSpPr>
          <p:cNvPr id="42" name="Oval 41"/>
          <p:cNvSpPr/>
          <p:nvPr/>
        </p:nvSpPr>
        <p:spPr>
          <a:xfrm>
            <a:off x="2888475" y="3919896"/>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4400">
              <a:buClr>
                <a:srgbClr val="000000"/>
              </a:buClr>
              <a:buFont typeface="Arial"/>
              <a:buNone/>
            </a:pPr>
            <a:endParaRPr lang="en-US" sz="1400" kern="0">
              <a:solidFill>
                <a:prstClr val="black"/>
              </a:solidFill>
              <a:latin typeface="Arial"/>
              <a:sym typeface="Arial"/>
            </a:endParaRPr>
          </a:p>
        </p:txBody>
      </p:sp>
      <p:sp>
        <p:nvSpPr>
          <p:cNvPr id="43" name="Oval 42"/>
          <p:cNvSpPr/>
          <p:nvPr/>
        </p:nvSpPr>
        <p:spPr>
          <a:xfrm>
            <a:off x="2888475" y="4080537"/>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4400">
              <a:buClr>
                <a:srgbClr val="000000"/>
              </a:buClr>
              <a:buFont typeface="Arial"/>
              <a:buNone/>
            </a:pPr>
            <a:endParaRPr lang="en-US" sz="1400" kern="0">
              <a:solidFill>
                <a:prstClr val="black"/>
              </a:solidFill>
              <a:latin typeface="Arial"/>
              <a:sym typeface="Arial"/>
            </a:endParaRPr>
          </a:p>
        </p:txBody>
      </p:sp>
      <p:cxnSp>
        <p:nvCxnSpPr>
          <p:cNvPr id="44" name="Straight Connector 43"/>
          <p:cNvCxnSpPr>
            <a:stCxn id="38" idx="2"/>
          </p:cNvCxnSpPr>
          <p:nvPr/>
        </p:nvCxnSpPr>
        <p:spPr>
          <a:xfrm flipH="1" flipV="1">
            <a:off x="3122416" y="2753569"/>
            <a:ext cx="4614" cy="400234"/>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pic>
        <p:nvPicPr>
          <p:cNvPr id="47" name="Picture 46" descr="house.png"/>
          <p:cNvPicPr>
            <a:picLocks noChangeAspect="1"/>
          </p:cNvPicPr>
          <p:nvPr/>
        </p:nvPicPr>
        <p:blipFill>
          <a:blip r:embed="rId4">
            <a:duotone>
              <a:srgbClr val="004B7D">
                <a:shade val="45000"/>
                <a:satMod val="135000"/>
              </a:srgbClr>
              <a:prstClr val="white"/>
            </a:duotone>
            <a:extLst>
              <a:ext uri="{28A0092B-C50C-407E-A947-70E740481C1C}">
                <a14:useLocalDpi xmlns:a14="http://schemas.microsoft.com/office/drawing/2010/main" val="0"/>
              </a:ext>
            </a:extLst>
          </a:blip>
          <a:stretch>
            <a:fillRect/>
          </a:stretch>
        </p:blipFill>
        <p:spPr>
          <a:xfrm>
            <a:off x="0" y="2574657"/>
            <a:ext cx="565416" cy="405003"/>
          </a:xfrm>
          <a:prstGeom prst="rect">
            <a:avLst/>
          </a:prstGeom>
        </p:spPr>
      </p:pic>
      <p:pic>
        <p:nvPicPr>
          <p:cNvPr id="48" name="Picture 47" descr="house.png"/>
          <p:cNvPicPr>
            <a:picLocks noChangeAspect="1"/>
          </p:cNvPicPr>
          <p:nvPr/>
        </p:nvPicPr>
        <p:blipFill>
          <a:blip r:embed="rId4">
            <a:duotone>
              <a:srgbClr val="004B7D">
                <a:shade val="45000"/>
                <a:satMod val="135000"/>
              </a:srgbClr>
              <a:prstClr val="white"/>
            </a:duotone>
            <a:extLst>
              <a:ext uri="{28A0092B-C50C-407E-A947-70E740481C1C}">
                <a14:useLocalDpi xmlns:a14="http://schemas.microsoft.com/office/drawing/2010/main" val="0"/>
              </a:ext>
            </a:extLst>
          </a:blip>
          <a:stretch>
            <a:fillRect/>
          </a:stretch>
        </p:blipFill>
        <p:spPr>
          <a:xfrm>
            <a:off x="0" y="3510990"/>
            <a:ext cx="565416" cy="405003"/>
          </a:xfrm>
          <a:prstGeom prst="rect">
            <a:avLst/>
          </a:prstGeom>
        </p:spPr>
      </p:pic>
      <p:grpSp>
        <p:nvGrpSpPr>
          <p:cNvPr id="49" name="Group 48"/>
          <p:cNvGrpSpPr/>
          <p:nvPr/>
        </p:nvGrpSpPr>
        <p:grpSpPr>
          <a:xfrm>
            <a:off x="6750796" y="3268741"/>
            <a:ext cx="1715848" cy="658752"/>
            <a:chOff x="6925824" y="3930774"/>
            <a:chExt cx="1715848" cy="658752"/>
          </a:xfrm>
        </p:grpSpPr>
        <p:pic>
          <p:nvPicPr>
            <p:cNvPr id="50" name="Picture 4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7024" y="3930774"/>
              <a:ext cx="466864" cy="350562"/>
            </a:xfrm>
            <a:prstGeom prst="rect">
              <a:avLst/>
            </a:prstGeom>
          </p:spPr>
        </p:pic>
        <p:pic>
          <p:nvPicPr>
            <p:cNvPr id="51" name="Picture 5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0007" y="4235359"/>
              <a:ext cx="471665" cy="354167"/>
            </a:xfrm>
            <a:prstGeom prst="rect">
              <a:avLst/>
            </a:prstGeom>
          </p:spPr>
        </p:pic>
        <p:cxnSp>
          <p:nvCxnSpPr>
            <p:cNvPr id="52" name="Straight Connector 51"/>
            <p:cNvCxnSpPr>
              <a:stCxn id="57" idx="3"/>
              <a:endCxn id="50" idx="1"/>
            </p:cNvCxnSpPr>
            <p:nvPr/>
          </p:nvCxnSpPr>
          <p:spPr>
            <a:xfrm>
              <a:off x="6925824" y="4097079"/>
              <a:ext cx="1221200" cy="8976"/>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3" name="Straight Connector 52"/>
            <p:cNvCxnSpPr>
              <a:stCxn id="73" idx="3"/>
              <a:endCxn id="51" idx="1"/>
            </p:cNvCxnSpPr>
            <p:nvPr/>
          </p:nvCxnSpPr>
          <p:spPr>
            <a:xfrm>
              <a:off x="6925824" y="4405592"/>
              <a:ext cx="1244183" cy="685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4" name="Straight Connector 53"/>
            <p:cNvCxnSpPr>
              <a:stCxn id="73" idx="3"/>
              <a:endCxn id="50" idx="1"/>
            </p:cNvCxnSpPr>
            <p:nvPr/>
          </p:nvCxnSpPr>
          <p:spPr>
            <a:xfrm flipV="1">
              <a:off x="6925824" y="4106055"/>
              <a:ext cx="1221200" cy="299537"/>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5" name="Straight Connector 54"/>
            <p:cNvCxnSpPr>
              <a:stCxn id="57" idx="3"/>
              <a:endCxn id="51" idx="1"/>
            </p:cNvCxnSpPr>
            <p:nvPr/>
          </p:nvCxnSpPr>
          <p:spPr>
            <a:xfrm>
              <a:off x="6925824" y="4097079"/>
              <a:ext cx="1244183" cy="31536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grpSp>
      <p:sp>
        <p:nvSpPr>
          <p:cNvPr id="56" name="TextBox 55"/>
          <p:cNvSpPr txBox="1"/>
          <p:nvPr/>
        </p:nvSpPr>
        <p:spPr>
          <a:xfrm>
            <a:off x="7810871" y="3054664"/>
            <a:ext cx="1140611" cy="261610"/>
          </a:xfrm>
          <a:prstGeom prst="rect">
            <a:avLst/>
          </a:prstGeom>
          <a:noFill/>
        </p:spPr>
        <p:txBody>
          <a:bodyPr wrap="square" rtlCol="0">
            <a:spAutoFit/>
          </a:bodyPr>
          <a:lstStyle/>
          <a:p>
            <a:pPr defTabSz="914400">
              <a:buClr>
                <a:srgbClr val="000000"/>
              </a:buClr>
              <a:buFont typeface="Arial"/>
              <a:buNone/>
            </a:pPr>
            <a:r>
              <a:rPr lang="en-US" sz="1050" kern="0">
                <a:solidFill>
                  <a:srgbClr val="000000"/>
                </a:solidFill>
                <a:latin typeface="Arial"/>
                <a:ea typeface="Arial"/>
                <a:cs typeface="Arial"/>
                <a:sym typeface="Arial"/>
              </a:rPr>
              <a:t>External BNG</a:t>
            </a:r>
          </a:p>
        </p:txBody>
      </p:sp>
      <p:pic>
        <p:nvPicPr>
          <p:cNvPr id="57" name="Picture 56"/>
          <p:cNvPicPr>
            <a:picLocks noChangeAspect="1"/>
          </p:cNvPicPr>
          <p:nvPr/>
        </p:nvPicPr>
        <p:blipFill>
          <a:blip r:embed="rId6"/>
          <a:stretch>
            <a:fillRect/>
          </a:stretch>
        </p:blipFill>
        <p:spPr>
          <a:xfrm>
            <a:off x="4994638" y="3308971"/>
            <a:ext cx="1756158" cy="252150"/>
          </a:xfrm>
          <a:prstGeom prst="rect">
            <a:avLst/>
          </a:prstGeom>
        </p:spPr>
      </p:pic>
      <p:cxnSp>
        <p:nvCxnSpPr>
          <p:cNvPr id="58" name="Straight Connector 57"/>
          <p:cNvCxnSpPr>
            <a:stCxn id="38" idx="3"/>
            <a:endCxn id="57" idx="1"/>
          </p:cNvCxnSpPr>
          <p:nvPr/>
        </p:nvCxnSpPr>
        <p:spPr>
          <a:xfrm>
            <a:off x="4037671" y="3265868"/>
            <a:ext cx="956967" cy="169178"/>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9" name="Straight Connector 58"/>
          <p:cNvCxnSpPr>
            <a:stCxn id="38" idx="3"/>
            <a:endCxn id="73" idx="1"/>
          </p:cNvCxnSpPr>
          <p:nvPr/>
        </p:nvCxnSpPr>
        <p:spPr>
          <a:xfrm>
            <a:off x="4037671" y="3265868"/>
            <a:ext cx="956967" cy="47769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0" name="Straight Connector 59"/>
          <p:cNvCxnSpPr>
            <a:stCxn id="39" idx="3"/>
            <a:endCxn id="57" idx="1"/>
          </p:cNvCxnSpPr>
          <p:nvPr/>
        </p:nvCxnSpPr>
        <p:spPr>
          <a:xfrm flipV="1">
            <a:off x="4037672" y="3435046"/>
            <a:ext cx="956966" cy="128493"/>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1" name="Straight Connector 60"/>
          <p:cNvCxnSpPr>
            <a:stCxn id="39" idx="3"/>
            <a:endCxn id="73" idx="1"/>
          </p:cNvCxnSpPr>
          <p:nvPr/>
        </p:nvCxnSpPr>
        <p:spPr>
          <a:xfrm>
            <a:off x="4037672" y="3563539"/>
            <a:ext cx="956966" cy="180020"/>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2" name="Straight Connector 61"/>
          <p:cNvCxnSpPr>
            <a:stCxn id="40" idx="3"/>
            <a:endCxn id="57" idx="1"/>
          </p:cNvCxnSpPr>
          <p:nvPr/>
        </p:nvCxnSpPr>
        <p:spPr>
          <a:xfrm flipV="1">
            <a:off x="4037672" y="3435046"/>
            <a:ext cx="956966" cy="92459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3" name="Straight Connector 62"/>
          <p:cNvCxnSpPr>
            <a:stCxn id="40" idx="3"/>
            <a:endCxn id="73" idx="1"/>
          </p:cNvCxnSpPr>
          <p:nvPr/>
        </p:nvCxnSpPr>
        <p:spPr>
          <a:xfrm flipV="1">
            <a:off x="4037672" y="3743559"/>
            <a:ext cx="956966" cy="61608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pic>
        <p:nvPicPr>
          <p:cNvPr id="64" name="Picture 63"/>
          <p:cNvPicPr>
            <a:picLocks noChangeAspect="1"/>
          </p:cNvPicPr>
          <p:nvPr/>
        </p:nvPicPr>
        <p:blipFill>
          <a:blip r:embed="rId7"/>
          <a:stretch>
            <a:fillRect/>
          </a:stretch>
        </p:blipFill>
        <p:spPr>
          <a:xfrm>
            <a:off x="4890703" y="4195753"/>
            <a:ext cx="2116004" cy="193640"/>
          </a:xfrm>
          <a:prstGeom prst="rect">
            <a:avLst/>
          </a:prstGeom>
        </p:spPr>
      </p:pic>
      <p:pic>
        <p:nvPicPr>
          <p:cNvPr id="65" name="Picture 64"/>
          <p:cNvPicPr>
            <a:picLocks noChangeAspect="1"/>
          </p:cNvPicPr>
          <p:nvPr/>
        </p:nvPicPr>
        <p:blipFill>
          <a:blip r:embed="rId7"/>
          <a:stretch>
            <a:fillRect/>
          </a:stretch>
        </p:blipFill>
        <p:spPr>
          <a:xfrm>
            <a:off x="5043103" y="4348153"/>
            <a:ext cx="2116004" cy="179166"/>
          </a:xfrm>
          <a:prstGeom prst="rect">
            <a:avLst/>
          </a:prstGeom>
        </p:spPr>
      </p:pic>
      <p:pic>
        <p:nvPicPr>
          <p:cNvPr id="66" name="Picture 65"/>
          <p:cNvPicPr>
            <a:picLocks noChangeAspect="1"/>
          </p:cNvPicPr>
          <p:nvPr/>
        </p:nvPicPr>
        <p:blipFill>
          <a:blip r:embed="rId7"/>
          <a:stretch>
            <a:fillRect/>
          </a:stretch>
        </p:blipFill>
        <p:spPr>
          <a:xfrm>
            <a:off x="5195503" y="4500553"/>
            <a:ext cx="2116004" cy="170439"/>
          </a:xfrm>
          <a:prstGeom prst="rect">
            <a:avLst/>
          </a:prstGeom>
        </p:spPr>
      </p:pic>
      <p:cxnSp>
        <p:nvCxnSpPr>
          <p:cNvPr id="67" name="Straight Connector 66"/>
          <p:cNvCxnSpPr/>
          <p:nvPr/>
        </p:nvCxnSpPr>
        <p:spPr>
          <a:xfrm flipH="1" flipV="1">
            <a:off x="5449910" y="3724982"/>
            <a:ext cx="3448" cy="463269"/>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8" name="Straight Connector 67"/>
          <p:cNvCxnSpPr/>
          <p:nvPr/>
        </p:nvCxnSpPr>
        <p:spPr>
          <a:xfrm flipV="1">
            <a:off x="5516569" y="3724983"/>
            <a:ext cx="438" cy="629928"/>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9" name="Straight Connector 68"/>
          <p:cNvCxnSpPr/>
          <p:nvPr/>
        </p:nvCxnSpPr>
        <p:spPr>
          <a:xfrm flipV="1">
            <a:off x="6119945" y="3544595"/>
            <a:ext cx="5746" cy="655150"/>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70" name="Straight Connector 69"/>
          <p:cNvCxnSpPr/>
          <p:nvPr/>
        </p:nvCxnSpPr>
        <p:spPr>
          <a:xfrm flipH="1" flipV="1">
            <a:off x="6183156" y="3561835"/>
            <a:ext cx="1" cy="775837"/>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71" name="Straight Connector 70"/>
          <p:cNvCxnSpPr>
            <a:stCxn id="66" idx="0"/>
          </p:cNvCxnSpPr>
          <p:nvPr/>
        </p:nvCxnSpPr>
        <p:spPr>
          <a:xfrm flipH="1" flipV="1">
            <a:off x="6252111" y="3573329"/>
            <a:ext cx="1394" cy="92722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72" name="Straight Connector 71"/>
          <p:cNvCxnSpPr/>
          <p:nvPr/>
        </p:nvCxnSpPr>
        <p:spPr>
          <a:xfrm flipH="1" flipV="1">
            <a:off x="5584105" y="3703081"/>
            <a:ext cx="1421" cy="79550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pic>
        <p:nvPicPr>
          <p:cNvPr id="73" name="Picture 72"/>
          <p:cNvPicPr>
            <a:picLocks noChangeAspect="1"/>
          </p:cNvPicPr>
          <p:nvPr/>
        </p:nvPicPr>
        <p:blipFill>
          <a:blip r:embed="rId6"/>
          <a:stretch>
            <a:fillRect/>
          </a:stretch>
        </p:blipFill>
        <p:spPr>
          <a:xfrm>
            <a:off x="4994638" y="3626441"/>
            <a:ext cx="1756158" cy="234236"/>
          </a:xfrm>
          <a:prstGeom prst="rect">
            <a:avLst/>
          </a:prstGeom>
        </p:spPr>
      </p:pic>
      <p:sp>
        <p:nvSpPr>
          <p:cNvPr id="74" name="TextBox 73"/>
          <p:cNvSpPr txBox="1"/>
          <p:nvPr/>
        </p:nvSpPr>
        <p:spPr>
          <a:xfrm>
            <a:off x="5004455" y="3093211"/>
            <a:ext cx="1140360" cy="276999"/>
          </a:xfrm>
          <a:prstGeom prst="rect">
            <a:avLst/>
          </a:prstGeom>
          <a:noFill/>
        </p:spPr>
        <p:txBody>
          <a:bodyPr wrap="square" rtlCol="0">
            <a:spAutoFit/>
          </a:bodyPr>
          <a:lstStyle/>
          <a:p>
            <a:pPr defTabSz="914400">
              <a:buClr>
                <a:srgbClr val="000000"/>
              </a:buClr>
              <a:buFont typeface="Arial"/>
              <a:buNone/>
              <a:defRPr/>
            </a:pPr>
            <a:r>
              <a:rPr lang="en-US" sz="1200" b="1" kern="0">
                <a:solidFill>
                  <a:prstClr val="black"/>
                </a:solidFill>
                <a:latin typeface="Calibri"/>
                <a:ea typeface="Arial"/>
                <a:cs typeface="Arial"/>
                <a:sym typeface="Arial"/>
              </a:rPr>
              <a:t>SWITCH</a:t>
            </a:r>
          </a:p>
        </p:txBody>
      </p:sp>
      <p:sp>
        <p:nvSpPr>
          <p:cNvPr id="75" name="TextBox 74"/>
          <p:cNvSpPr txBox="1"/>
          <p:nvPr/>
        </p:nvSpPr>
        <p:spPr>
          <a:xfrm>
            <a:off x="4718598" y="3978785"/>
            <a:ext cx="671804" cy="276999"/>
          </a:xfrm>
          <a:prstGeom prst="rect">
            <a:avLst/>
          </a:prstGeom>
          <a:noFill/>
        </p:spPr>
        <p:txBody>
          <a:bodyPr wrap="none" rtlCol="0">
            <a:spAutoFit/>
          </a:bodyPr>
          <a:lstStyle/>
          <a:p>
            <a:pPr defTabSz="914400">
              <a:buClr>
                <a:srgbClr val="000000"/>
              </a:buClr>
              <a:buFont typeface="Arial"/>
              <a:buNone/>
              <a:defRPr/>
            </a:pPr>
            <a:r>
              <a:rPr lang="en-US" sz="1200" b="1" kern="0">
                <a:solidFill>
                  <a:prstClr val="black"/>
                </a:solidFill>
                <a:latin typeface="Calibri"/>
                <a:ea typeface="Arial"/>
                <a:cs typeface="Arial"/>
                <a:sym typeface="Arial"/>
              </a:rPr>
              <a:t>SERVER</a:t>
            </a:r>
          </a:p>
        </p:txBody>
      </p:sp>
      <p:sp>
        <p:nvSpPr>
          <p:cNvPr id="78" name="Google Shape;80;p21"/>
          <p:cNvSpPr txBox="1">
            <a:spLocks/>
          </p:cNvSpPr>
          <p:nvPr/>
        </p:nvSpPr>
        <p:spPr>
          <a:xfrm>
            <a:off x="344226" y="278117"/>
            <a:ext cx="1582103" cy="600525"/>
          </a:xfrm>
          <a:prstGeom prst="rect">
            <a:avLst/>
          </a:prstGeom>
          <a:noFill/>
          <a:ln>
            <a:noFill/>
          </a:ln>
        </p:spPr>
        <p:txBody>
          <a:bodyPr spcFirstLastPara="1" vert="horz" wrap="square" lIns="34275" tIns="17125" rIns="34275" bIns="17125" rtlCol="0" anchor="ctr" anchorCtr="0">
            <a:noAutofit/>
          </a:bodyPr>
          <a:lstStyle>
            <a:lvl1pPr marR="0" lvl="0" algn="ctr" defTabSz="457200"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algn="l">
              <a:lnSpc>
                <a:spcPct val="90000"/>
              </a:lnSpc>
              <a:buClr>
                <a:srgbClr val="535353"/>
              </a:buClr>
              <a:buSzPts val="10000"/>
              <a:buFont typeface="Source Sans Pro"/>
              <a:buNone/>
            </a:pPr>
            <a:r>
              <a:rPr lang="en-US" sz="3200" b="1">
                <a:solidFill>
                  <a:srgbClr val="4B87CC"/>
                </a:solidFill>
              </a:rPr>
              <a:t>SEBA</a:t>
            </a:r>
          </a:p>
        </p:txBody>
      </p:sp>
      <p:sp>
        <p:nvSpPr>
          <p:cNvPr id="79" name="Google Shape;80;p21"/>
          <p:cNvSpPr txBox="1">
            <a:spLocks/>
          </p:cNvSpPr>
          <p:nvPr/>
        </p:nvSpPr>
        <p:spPr>
          <a:xfrm>
            <a:off x="379264" y="935186"/>
            <a:ext cx="1476832" cy="751876"/>
          </a:xfrm>
          <a:prstGeom prst="rect">
            <a:avLst/>
          </a:prstGeom>
          <a:noFill/>
          <a:ln>
            <a:noFill/>
          </a:ln>
        </p:spPr>
        <p:txBody>
          <a:bodyPr spcFirstLastPara="1" wrap="square" lIns="34275" tIns="17125" rIns="34275" bIns="171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9pPr>
          </a:lstStyle>
          <a:p>
            <a:pPr defTabSz="914400"/>
            <a:r>
              <a:rPr lang="en-US" sz="1600" b="1" kern="0"/>
              <a:t>S</a:t>
            </a:r>
            <a:r>
              <a:rPr lang="en-US" sz="1600" kern="0"/>
              <a:t>DN </a:t>
            </a:r>
          </a:p>
          <a:p>
            <a:pPr defTabSz="914400"/>
            <a:r>
              <a:rPr lang="en-US" sz="1600" b="1" kern="0"/>
              <a:t>E</a:t>
            </a:r>
            <a:r>
              <a:rPr lang="en-US" sz="1600" kern="0"/>
              <a:t>nabled</a:t>
            </a:r>
          </a:p>
          <a:p>
            <a:pPr defTabSz="914400"/>
            <a:r>
              <a:rPr lang="en-US" sz="1600" b="1" kern="0"/>
              <a:t>B</a:t>
            </a:r>
            <a:r>
              <a:rPr lang="en-US" sz="1600" kern="0"/>
              <a:t>roadband </a:t>
            </a:r>
          </a:p>
          <a:p>
            <a:pPr defTabSz="914400"/>
            <a:r>
              <a:rPr lang="en-US" sz="1600" b="1" kern="0"/>
              <a:t>A</a:t>
            </a:r>
            <a:r>
              <a:rPr lang="en-US" sz="1600" kern="0"/>
              <a:t>ccess</a:t>
            </a:r>
          </a:p>
        </p:txBody>
      </p:sp>
      <p:cxnSp>
        <p:nvCxnSpPr>
          <p:cNvPr id="80" name="Straight Connector 79"/>
          <p:cNvCxnSpPr/>
          <p:nvPr/>
        </p:nvCxnSpPr>
        <p:spPr>
          <a:xfrm flipH="1" flipV="1">
            <a:off x="5805823" y="2266793"/>
            <a:ext cx="4503" cy="1048515"/>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sp>
        <p:nvSpPr>
          <p:cNvPr id="81" name="Rectangle 80"/>
          <p:cNvSpPr/>
          <p:nvPr/>
        </p:nvSpPr>
        <p:spPr>
          <a:xfrm>
            <a:off x="7887392" y="4134699"/>
            <a:ext cx="847595" cy="400110"/>
          </a:xfrm>
          <a:prstGeom prst="rect">
            <a:avLst/>
          </a:prstGeom>
        </p:spPr>
        <p:txBody>
          <a:bodyPr wrap="none">
            <a:spAutoFit/>
          </a:bodyPr>
          <a:lstStyle/>
          <a:p>
            <a:pPr defTabSz="914400">
              <a:buClr>
                <a:srgbClr val="000000"/>
              </a:buClr>
              <a:buFont typeface="Arial"/>
              <a:buNone/>
            </a:pPr>
            <a:r>
              <a:rPr lang="en-US" sz="1000" kern="0">
                <a:solidFill>
                  <a:srgbClr val="000000"/>
                </a:solidFill>
                <a:latin typeface="Arial"/>
                <a:ea typeface="Arial"/>
                <a:cs typeface="Arial"/>
                <a:sym typeface="Arial"/>
              </a:rPr>
              <a:t>QuantaGrid</a:t>
            </a:r>
          </a:p>
          <a:p>
            <a:pPr defTabSz="914400">
              <a:buClr>
                <a:srgbClr val="000000"/>
              </a:buClr>
              <a:buFont typeface="Arial"/>
              <a:buNone/>
            </a:pPr>
            <a:r>
              <a:rPr lang="en-US" sz="1000" kern="0">
                <a:solidFill>
                  <a:srgbClr val="000000"/>
                </a:solidFill>
                <a:latin typeface="Arial"/>
                <a:ea typeface="Arial"/>
                <a:cs typeface="Arial"/>
                <a:sym typeface="Arial"/>
              </a:rPr>
              <a:t> D51B-1U</a:t>
            </a:r>
          </a:p>
        </p:txBody>
      </p:sp>
      <p:sp>
        <p:nvSpPr>
          <p:cNvPr id="84" name="TextBox 83"/>
          <p:cNvSpPr txBox="1"/>
          <p:nvPr/>
        </p:nvSpPr>
        <p:spPr>
          <a:xfrm>
            <a:off x="4879604" y="2901107"/>
            <a:ext cx="1436428" cy="253916"/>
          </a:xfrm>
          <a:prstGeom prst="rect">
            <a:avLst/>
          </a:prstGeom>
          <a:noFill/>
        </p:spPr>
        <p:txBody>
          <a:bodyPr wrap="square" rtlCol="0">
            <a:spAutoFit/>
          </a:bodyPr>
          <a:lstStyle/>
          <a:p>
            <a:pPr defTabSz="914400">
              <a:buClr>
                <a:srgbClr val="000000"/>
              </a:buClr>
              <a:buFont typeface="Arial"/>
              <a:buNone/>
            </a:pPr>
            <a:r>
              <a:rPr lang="en-US" sz="1050" kern="0">
                <a:solidFill>
                  <a:srgbClr val="000000"/>
                </a:solidFill>
                <a:latin typeface="Arial"/>
                <a:ea typeface="Arial"/>
                <a:cs typeface="Arial"/>
                <a:sym typeface="Arial"/>
              </a:rPr>
              <a:t>(Embedded BNG)</a:t>
            </a:r>
          </a:p>
        </p:txBody>
      </p:sp>
      <p:sp>
        <p:nvSpPr>
          <p:cNvPr id="2" name="Donut 1"/>
          <p:cNvSpPr/>
          <p:nvPr/>
        </p:nvSpPr>
        <p:spPr>
          <a:xfrm>
            <a:off x="1846746" y="1519434"/>
            <a:ext cx="2505302" cy="2348643"/>
          </a:xfrm>
          <a:prstGeom prst="donut">
            <a:avLst>
              <a:gd name="adj" fmla="val 1829"/>
            </a:avLst>
          </a:prstGeom>
          <a:solidFill>
            <a:schemeClr val="accent2"/>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85" name="Google Shape;184;p23">
            <a:extLst>
              <a:ext uri="{FF2B5EF4-FFF2-40B4-BE49-F238E27FC236}">
                <a16:creationId xmlns:a16="http://schemas.microsoft.com/office/drawing/2014/main" id="{248AD2BB-6495-684F-9371-865004CAC391}"/>
              </a:ext>
            </a:extLst>
          </p:cNvPr>
          <p:cNvPicPr preferRelativeResize="0"/>
          <p:nvPr/>
        </p:nvPicPr>
        <p:blipFill>
          <a:blip r:embed="rId8">
            <a:alphaModFix/>
          </a:blip>
          <a:stretch>
            <a:fillRect/>
          </a:stretch>
        </p:blipFill>
        <p:spPr>
          <a:xfrm>
            <a:off x="6516" y="4702571"/>
            <a:ext cx="1003781" cy="429725"/>
          </a:xfrm>
          <a:prstGeom prst="rect">
            <a:avLst/>
          </a:prstGeom>
          <a:noFill/>
          <a:ln>
            <a:noFill/>
          </a:ln>
        </p:spPr>
      </p:pic>
    </p:spTree>
    <p:extLst>
      <p:ext uri="{BB962C8B-B14F-4D97-AF65-F5344CB8AC3E}">
        <p14:creationId xmlns:p14="http://schemas.microsoft.com/office/powerpoint/2010/main" val="2221141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Google Shape;247;p39"/>
          <p:cNvPicPr preferRelativeResize="0"/>
          <p:nvPr/>
        </p:nvPicPr>
        <p:blipFill rotWithShape="1">
          <a:blip r:embed="rId3">
            <a:alphaModFix/>
          </a:blip>
          <a:srcRect/>
          <a:stretch/>
        </p:blipFill>
        <p:spPr>
          <a:xfrm>
            <a:off x="8041179" y="3689802"/>
            <a:ext cx="1031455" cy="582258"/>
          </a:xfrm>
          <a:prstGeom prst="rect">
            <a:avLst/>
          </a:prstGeom>
          <a:noFill/>
          <a:ln>
            <a:noFill/>
          </a:ln>
        </p:spPr>
      </p:pic>
      <p:sp>
        <p:nvSpPr>
          <p:cNvPr id="248" name="Google Shape;248;p39"/>
          <p:cNvSpPr txBox="1">
            <a:spLocks noGrp="1"/>
          </p:cNvSpPr>
          <p:nvPr>
            <p:ph type="title"/>
          </p:nvPr>
        </p:nvSpPr>
        <p:spPr>
          <a:xfrm>
            <a:off x="306444" y="3321"/>
            <a:ext cx="8531100" cy="532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200" b="1" dirty="0">
                <a:solidFill>
                  <a:schemeClr val="accent1"/>
                </a:solidFill>
                <a:latin typeface="Calibri" panose="020F0502020204030204" pitchFamily="34" charset="0"/>
                <a:cs typeface="Calibri" panose="020F0502020204030204" pitchFamily="34" charset="0"/>
              </a:rPr>
              <a:t>OLT disaggregation → VOLTHA </a:t>
            </a:r>
            <a:endParaRPr sz="3200" b="1" dirty="0">
              <a:solidFill>
                <a:schemeClr val="accent1"/>
              </a:solidFill>
              <a:latin typeface="Calibri" panose="020F0502020204030204" pitchFamily="34" charset="0"/>
              <a:cs typeface="Calibri" panose="020F0502020204030204" pitchFamily="34" charset="0"/>
            </a:endParaRPr>
          </a:p>
          <a:p>
            <a:pPr marL="0" lvl="0" indent="0" algn="l" rtl="0">
              <a:lnSpc>
                <a:spcPct val="113333"/>
              </a:lnSpc>
              <a:spcBef>
                <a:spcPts val="0"/>
              </a:spcBef>
              <a:spcAft>
                <a:spcPts val="0"/>
              </a:spcAft>
              <a:buSzPts val="3000"/>
              <a:buNone/>
            </a:pPr>
            <a:endParaRPr sz="3200" b="1" dirty="0">
              <a:solidFill>
                <a:schemeClr val="accent1"/>
              </a:solidFill>
              <a:latin typeface="Calibri" panose="020F0502020204030204" pitchFamily="34" charset="0"/>
              <a:cs typeface="Calibri" panose="020F0502020204030204" pitchFamily="34" charset="0"/>
            </a:endParaRPr>
          </a:p>
        </p:txBody>
      </p:sp>
      <p:sp>
        <p:nvSpPr>
          <p:cNvPr id="249" name="Google Shape;249;p39"/>
          <p:cNvSpPr/>
          <p:nvPr/>
        </p:nvSpPr>
        <p:spPr>
          <a:xfrm>
            <a:off x="6142554" y="1555170"/>
            <a:ext cx="2482500" cy="751800"/>
          </a:xfrm>
          <a:prstGeom prst="roundRect">
            <a:avLst>
              <a:gd name="adj" fmla="val 16667"/>
            </a:avLst>
          </a:prstGeom>
          <a:gradFill>
            <a:gsLst>
              <a:gs pos="0">
                <a:srgbClr val="DBD4EB"/>
              </a:gs>
              <a:gs pos="100000">
                <a:srgbClr val="9180BB"/>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4B4B4B"/>
                </a:solidFill>
                <a:effectLst/>
                <a:uLnTx/>
                <a:uFillTx/>
                <a:latin typeface="Calibri"/>
                <a:ea typeface="Calibri"/>
                <a:cs typeface="Calibri"/>
                <a:sym typeface="Calibri"/>
              </a:rPr>
              <a:t>ONOS: SDN Controller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0" name="Google Shape;250;p39"/>
          <p:cNvSpPr/>
          <p:nvPr/>
        </p:nvSpPr>
        <p:spPr>
          <a:xfrm>
            <a:off x="6177850" y="2655586"/>
            <a:ext cx="2417400" cy="1037400"/>
          </a:xfrm>
          <a:prstGeom prst="roundRect">
            <a:avLst>
              <a:gd name="adj" fmla="val 16667"/>
            </a:avLst>
          </a:prstGeom>
          <a:gradFill>
            <a:gsLst>
              <a:gs pos="0">
                <a:srgbClr val="FFFFFF"/>
              </a:gs>
              <a:gs pos="100000">
                <a:srgbClr val="B3B3B3"/>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b"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600" b="0" i="0" u="none" strike="noStrike" kern="0" cap="none" spc="0" normalizeH="0" baseline="0" noProof="0" dirty="0">
              <a:ln>
                <a:noFill/>
              </a:ln>
              <a:solidFill>
                <a:srgbClr val="4B4B4B"/>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600" kern="0" dirty="0">
              <a:solidFill>
                <a:srgbClr val="4B4B4B"/>
              </a:solidFill>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600" kern="0" dirty="0">
              <a:solidFill>
                <a:srgbClr val="4B4B4B"/>
              </a:solidFill>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4B4B4B"/>
                </a:solidFill>
                <a:effectLst/>
                <a:uLnTx/>
                <a:uFillTx/>
                <a:latin typeface="Calibri"/>
                <a:ea typeface="Calibri"/>
                <a:cs typeface="Calibri"/>
                <a:sym typeface="Calibri"/>
              </a:rPr>
              <a:t>VOLTHA</a:t>
            </a:r>
            <a:endParaRPr kumimoji="0" sz="1600" b="0" i="0" u="none" strike="noStrike" kern="0" cap="none" spc="0" normalizeH="0" baseline="0" noProof="0" dirty="0">
              <a:ln>
                <a:noFill/>
              </a:ln>
              <a:solidFill>
                <a:srgbClr val="4B4B4B"/>
              </a:solidFill>
              <a:effectLst/>
              <a:uLnTx/>
              <a:uFillTx/>
              <a:latin typeface="Calibri"/>
              <a:ea typeface="Calibri"/>
              <a:cs typeface="Calibri"/>
              <a:sym typeface="Calibri"/>
            </a:endParaRPr>
          </a:p>
        </p:txBody>
      </p:sp>
      <p:sp>
        <p:nvSpPr>
          <p:cNvPr id="251" name="Google Shape;251;p39"/>
          <p:cNvSpPr/>
          <p:nvPr/>
        </p:nvSpPr>
        <p:spPr>
          <a:xfrm>
            <a:off x="6296300" y="2722396"/>
            <a:ext cx="2231700" cy="250200"/>
          </a:xfrm>
          <a:prstGeom prst="roundRect">
            <a:avLst>
              <a:gd name="adj" fmla="val 16667"/>
            </a:avLst>
          </a:prstGeom>
          <a:gradFill>
            <a:gsLst>
              <a:gs pos="0">
                <a:srgbClr val="DCECD5"/>
              </a:gs>
              <a:gs pos="100000">
                <a:srgbClr val="93BC81"/>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OpenFlow Agent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2" name="Google Shape;252;p39"/>
          <p:cNvSpPr/>
          <p:nvPr/>
        </p:nvSpPr>
        <p:spPr>
          <a:xfrm>
            <a:off x="6254110" y="1961920"/>
            <a:ext cx="2262600" cy="237900"/>
          </a:xfrm>
          <a:prstGeom prst="roundRect">
            <a:avLst>
              <a:gd name="adj" fmla="val 16667"/>
            </a:avLst>
          </a:prstGeom>
          <a:gradFill>
            <a:gsLst>
              <a:gs pos="0">
                <a:srgbClr val="DCECD5"/>
              </a:gs>
              <a:gs pos="100000">
                <a:srgbClr val="93BC81"/>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OpenFlow</a:t>
            </a:r>
            <a:endParaRPr kumimoji="0" sz="12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253" name="Google Shape;253;p39"/>
          <p:cNvSpPr/>
          <p:nvPr/>
        </p:nvSpPr>
        <p:spPr>
          <a:xfrm>
            <a:off x="6145645" y="1280835"/>
            <a:ext cx="678600" cy="251700"/>
          </a:xfrm>
          <a:prstGeom prst="roundRect">
            <a:avLst>
              <a:gd name="adj" fmla="val 16667"/>
            </a:avLst>
          </a:prstGeom>
          <a:gradFill>
            <a:gsLst>
              <a:gs pos="0">
                <a:srgbClr val="FFF6DB"/>
              </a:gs>
              <a:gs pos="100000">
                <a:srgbClr val="FAD25C"/>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VLANs</a:t>
            </a:r>
            <a:endParaRPr kumimoji="0" sz="1200" b="0" i="0" u="none" strike="noStrike" kern="0" cap="none" spc="0" normalizeH="0" baseline="0" noProof="0">
              <a:ln>
                <a:noFill/>
              </a:ln>
              <a:solidFill>
                <a:srgbClr val="4B4B4B"/>
              </a:solidFill>
              <a:effectLst/>
              <a:uLnTx/>
              <a:uFillTx/>
              <a:latin typeface="Calibri"/>
              <a:ea typeface="Calibri"/>
              <a:cs typeface="Calibri"/>
              <a:sym typeface="Calibri"/>
            </a:endParaRPr>
          </a:p>
        </p:txBody>
      </p:sp>
      <p:cxnSp>
        <p:nvCxnSpPr>
          <p:cNvPr id="254" name="Google Shape;254;p39"/>
          <p:cNvCxnSpPr>
            <a:stCxn id="249" idx="2"/>
            <a:endCxn id="250" idx="0"/>
          </p:cNvCxnSpPr>
          <p:nvPr/>
        </p:nvCxnSpPr>
        <p:spPr>
          <a:xfrm>
            <a:off x="7383804" y="2306970"/>
            <a:ext cx="2700" cy="348600"/>
          </a:xfrm>
          <a:prstGeom prst="straightConnector1">
            <a:avLst/>
          </a:prstGeom>
          <a:noFill/>
          <a:ln w="25400" cap="rnd" cmpd="sng">
            <a:solidFill>
              <a:srgbClr val="666666"/>
            </a:solidFill>
            <a:prstDash val="solid"/>
            <a:round/>
            <a:headEnd type="triangle" w="med" len="med"/>
            <a:tailEnd type="triangle" w="med" len="med"/>
          </a:ln>
        </p:spPr>
      </p:cxnSp>
      <p:cxnSp>
        <p:nvCxnSpPr>
          <p:cNvPr id="255" name="Google Shape;255;p39"/>
          <p:cNvCxnSpPr/>
          <p:nvPr/>
        </p:nvCxnSpPr>
        <p:spPr>
          <a:xfrm>
            <a:off x="7384702" y="3725095"/>
            <a:ext cx="0" cy="434100"/>
          </a:xfrm>
          <a:prstGeom prst="straightConnector1">
            <a:avLst/>
          </a:prstGeom>
          <a:noFill/>
          <a:ln w="25400" cap="rnd" cmpd="sng">
            <a:solidFill>
              <a:srgbClr val="666666"/>
            </a:solidFill>
            <a:prstDash val="solid"/>
            <a:round/>
            <a:headEnd type="triangle" w="med" len="med"/>
            <a:tailEnd type="triangle" w="med" len="med"/>
          </a:ln>
        </p:spPr>
      </p:cxnSp>
      <p:sp>
        <p:nvSpPr>
          <p:cNvPr id="256" name="Google Shape;256;p39"/>
          <p:cNvSpPr/>
          <p:nvPr/>
        </p:nvSpPr>
        <p:spPr>
          <a:xfrm>
            <a:off x="6857950" y="1279200"/>
            <a:ext cx="660900" cy="253500"/>
          </a:xfrm>
          <a:prstGeom prst="roundRect">
            <a:avLst>
              <a:gd name="adj" fmla="val 16667"/>
            </a:avLst>
          </a:prstGeom>
          <a:gradFill>
            <a:gsLst>
              <a:gs pos="0">
                <a:srgbClr val="FFF6DB"/>
              </a:gs>
              <a:gs pos="100000">
                <a:srgbClr val="FAD25C"/>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AAA</a:t>
            </a:r>
            <a:endParaRPr kumimoji="0" sz="12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257" name="Google Shape;257;p39"/>
          <p:cNvSpPr/>
          <p:nvPr/>
        </p:nvSpPr>
        <p:spPr>
          <a:xfrm>
            <a:off x="7549581" y="1279200"/>
            <a:ext cx="618300" cy="253500"/>
          </a:xfrm>
          <a:prstGeom prst="roundRect">
            <a:avLst>
              <a:gd name="adj" fmla="val 16667"/>
            </a:avLst>
          </a:prstGeom>
          <a:gradFill>
            <a:gsLst>
              <a:gs pos="0">
                <a:srgbClr val="FFF6DB"/>
              </a:gs>
              <a:gs pos="100000">
                <a:srgbClr val="FAD25C"/>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Mcast</a:t>
            </a:r>
            <a:endParaRPr kumimoji="0" sz="1200" b="0" i="0" u="none" strike="noStrike" kern="0" cap="none" spc="0" normalizeH="0" baseline="0" noProof="0">
              <a:ln>
                <a:noFill/>
              </a:ln>
              <a:solidFill>
                <a:srgbClr val="4B4B4B"/>
              </a:solidFill>
              <a:effectLst/>
              <a:uLnTx/>
              <a:uFillTx/>
              <a:latin typeface="Calibri"/>
              <a:ea typeface="Calibri"/>
              <a:cs typeface="Calibri"/>
              <a:sym typeface="Calibri"/>
            </a:endParaRPr>
          </a:p>
        </p:txBody>
      </p:sp>
      <p:pic>
        <p:nvPicPr>
          <p:cNvPr id="258" name="Google Shape;258;p39"/>
          <p:cNvPicPr preferRelativeResize="0"/>
          <p:nvPr/>
        </p:nvPicPr>
        <p:blipFill rotWithShape="1">
          <a:blip r:embed="rId4">
            <a:alphaModFix/>
          </a:blip>
          <a:srcRect/>
          <a:stretch/>
        </p:blipFill>
        <p:spPr>
          <a:xfrm>
            <a:off x="1399609" y="1589132"/>
            <a:ext cx="2373259" cy="2847356"/>
          </a:xfrm>
          <a:prstGeom prst="rect">
            <a:avLst/>
          </a:prstGeom>
          <a:noFill/>
          <a:ln>
            <a:noFill/>
          </a:ln>
        </p:spPr>
      </p:pic>
      <p:sp>
        <p:nvSpPr>
          <p:cNvPr id="259" name="Google Shape;259;p39"/>
          <p:cNvSpPr/>
          <p:nvPr/>
        </p:nvSpPr>
        <p:spPr>
          <a:xfrm>
            <a:off x="4261716" y="2792325"/>
            <a:ext cx="849000" cy="711300"/>
          </a:xfrm>
          <a:prstGeom prst="rightArrow">
            <a:avLst>
              <a:gd name="adj1" fmla="val 50000"/>
              <a:gd name="adj2" fmla="val 50000"/>
            </a:avLst>
          </a:prstGeom>
          <a:gradFill>
            <a:gsLst>
              <a:gs pos="0">
                <a:srgbClr val="306CD7"/>
              </a:gs>
              <a:gs pos="100000">
                <a:srgbClr val="90B0FF"/>
              </a:gs>
            </a:gsLst>
            <a:lin ang="16200038" scaled="0"/>
          </a:gradFill>
          <a:ln w="9525" cap="flat" cmpd="sng">
            <a:solidFill>
              <a:srgbClr val="3E6EC2"/>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FFFFFF"/>
                </a:solidFill>
                <a:effectLst/>
                <a:uLnTx/>
                <a:uFillTx/>
                <a:latin typeface="Calibri"/>
                <a:ea typeface="Calibri"/>
                <a:cs typeface="Calibri"/>
                <a:sym typeface="Calibri"/>
              </a:rPr>
              <a:t>SDNize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60" name="Google Shape;260;p39"/>
          <p:cNvSpPr/>
          <p:nvPr/>
        </p:nvSpPr>
        <p:spPr>
          <a:xfrm>
            <a:off x="6296310" y="3024499"/>
            <a:ext cx="1170300" cy="289948"/>
          </a:xfrm>
          <a:prstGeom prst="roundRect">
            <a:avLst>
              <a:gd name="adj" fmla="val 16667"/>
            </a:avLst>
          </a:prstGeom>
          <a:gradFill>
            <a:gsLst>
              <a:gs pos="0">
                <a:srgbClr val="D4E5F5"/>
              </a:gs>
              <a:gs pos="100000">
                <a:srgbClr val="70A4D5"/>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200" kern="0" dirty="0">
                <a:solidFill>
                  <a:srgbClr val="4B4B4B"/>
                </a:solidFill>
                <a:latin typeface="Calibri"/>
                <a:cs typeface="Calibri"/>
                <a:sym typeface="Calibri"/>
              </a:rPr>
              <a:t>VOLTHA Core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61" name="Google Shape;261;p39"/>
          <p:cNvSpPr/>
          <p:nvPr/>
        </p:nvSpPr>
        <p:spPr>
          <a:xfrm>
            <a:off x="7496412" y="3024499"/>
            <a:ext cx="1031700" cy="289948"/>
          </a:xfrm>
          <a:prstGeom prst="roundRect">
            <a:avLst>
              <a:gd name="adj" fmla="val 16667"/>
            </a:avLst>
          </a:prstGeom>
          <a:gradFill>
            <a:gsLst>
              <a:gs pos="0">
                <a:srgbClr val="D4E5F5"/>
              </a:gs>
              <a:gs pos="100000">
                <a:srgbClr val="70A4D5"/>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B4B4B"/>
                </a:solidFill>
                <a:effectLst/>
                <a:uLnTx/>
                <a:uFillTx/>
                <a:latin typeface="Calibri"/>
                <a:ea typeface="Calibri"/>
                <a:cs typeface="Calibri"/>
                <a:sym typeface="Calibri"/>
              </a:rPr>
              <a:t>OLT/ONU adaptors</a:t>
            </a:r>
            <a:endParaRPr kumimoji="0" sz="1050" b="0" i="0" u="none" strike="noStrike" kern="0" cap="none" spc="0" normalizeH="0" baseline="0" noProof="0" dirty="0">
              <a:ln>
                <a:noFill/>
              </a:ln>
              <a:solidFill>
                <a:srgbClr val="000000"/>
              </a:solidFill>
              <a:effectLst/>
              <a:uLnTx/>
              <a:uFillTx/>
              <a:latin typeface="Arial"/>
              <a:cs typeface="Arial"/>
              <a:sym typeface="Arial"/>
            </a:endParaRPr>
          </a:p>
        </p:txBody>
      </p:sp>
      <p:sp>
        <p:nvSpPr>
          <p:cNvPr id="262" name="Google Shape;262;p39"/>
          <p:cNvSpPr/>
          <p:nvPr/>
        </p:nvSpPr>
        <p:spPr>
          <a:xfrm>
            <a:off x="8198376" y="1279200"/>
            <a:ext cx="426600" cy="253500"/>
          </a:xfrm>
          <a:prstGeom prst="roundRect">
            <a:avLst>
              <a:gd name="adj" fmla="val 16667"/>
            </a:avLst>
          </a:prstGeom>
          <a:gradFill>
            <a:gsLst>
              <a:gs pos="0">
                <a:srgbClr val="FFF6DB"/>
              </a:gs>
              <a:gs pos="100000">
                <a:srgbClr val="FAD25C"/>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Mangal"/>
                <a:ea typeface="Mangal"/>
                <a:cs typeface="Mangal"/>
                <a:sym typeface="Mangal"/>
              </a:rPr>
              <a:t>…</a:t>
            </a:r>
            <a:endParaRPr kumimoji="0" sz="12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263" name="Google Shape;263;p39"/>
          <p:cNvSpPr txBox="1"/>
          <p:nvPr/>
        </p:nvSpPr>
        <p:spPr>
          <a:xfrm>
            <a:off x="278175" y="2426899"/>
            <a:ext cx="703200" cy="597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PON MAC blades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264" name="Google Shape;264;p39"/>
          <p:cNvCxnSpPr/>
          <p:nvPr/>
        </p:nvCxnSpPr>
        <p:spPr>
          <a:xfrm>
            <a:off x="689327" y="2738411"/>
            <a:ext cx="1380900" cy="0"/>
          </a:xfrm>
          <a:prstGeom prst="straightConnector1">
            <a:avLst/>
          </a:prstGeom>
          <a:noFill/>
          <a:ln w="25400" cap="rnd" cmpd="sng">
            <a:solidFill>
              <a:srgbClr val="4F81BD"/>
            </a:solidFill>
            <a:prstDash val="solid"/>
            <a:round/>
            <a:headEnd type="none" w="sm" len="sm"/>
            <a:tailEnd type="stealth" w="med" len="med"/>
          </a:ln>
        </p:spPr>
      </p:cxnSp>
      <p:sp>
        <p:nvSpPr>
          <p:cNvPr id="265" name="Google Shape;265;p39"/>
          <p:cNvSpPr txBox="1"/>
          <p:nvPr/>
        </p:nvSpPr>
        <p:spPr>
          <a:xfrm>
            <a:off x="278175" y="3196924"/>
            <a:ext cx="716700" cy="426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Compute blades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266" name="Google Shape;266;p39"/>
          <p:cNvCxnSpPr/>
          <p:nvPr/>
        </p:nvCxnSpPr>
        <p:spPr>
          <a:xfrm>
            <a:off x="974160" y="3381739"/>
            <a:ext cx="2076000" cy="0"/>
          </a:xfrm>
          <a:prstGeom prst="straightConnector1">
            <a:avLst/>
          </a:prstGeom>
          <a:noFill/>
          <a:ln w="25400" cap="rnd" cmpd="sng">
            <a:solidFill>
              <a:srgbClr val="4F81BD"/>
            </a:solidFill>
            <a:prstDash val="solid"/>
            <a:round/>
            <a:headEnd type="none" w="sm" len="sm"/>
            <a:tailEnd type="stealth" w="med" len="med"/>
          </a:ln>
        </p:spPr>
      </p:cxnSp>
      <p:sp>
        <p:nvSpPr>
          <p:cNvPr id="267" name="Google Shape;267;p39"/>
          <p:cNvSpPr txBox="1"/>
          <p:nvPr/>
        </p:nvSpPr>
        <p:spPr>
          <a:xfrm>
            <a:off x="2332668" y="1204849"/>
            <a:ext cx="875100" cy="255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Backplane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268" name="Google Shape;268;p39"/>
          <p:cNvCxnSpPr>
            <a:stCxn id="267" idx="2"/>
          </p:cNvCxnSpPr>
          <p:nvPr/>
        </p:nvCxnSpPr>
        <p:spPr>
          <a:xfrm>
            <a:off x="2770218" y="1460749"/>
            <a:ext cx="0" cy="204300"/>
          </a:xfrm>
          <a:prstGeom prst="straightConnector1">
            <a:avLst/>
          </a:prstGeom>
          <a:noFill/>
          <a:ln w="25400" cap="rnd" cmpd="sng">
            <a:solidFill>
              <a:srgbClr val="4F81BD"/>
            </a:solidFill>
            <a:prstDash val="solid"/>
            <a:round/>
            <a:headEnd type="none" w="sm" len="sm"/>
            <a:tailEnd type="stealth" w="med" len="med"/>
          </a:ln>
        </p:spPr>
      </p:cxnSp>
      <p:sp>
        <p:nvSpPr>
          <p:cNvPr id="269" name="Google Shape;269;p39"/>
          <p:cNvSpPr txBox="1"/>
          <p:nvPr/>
        </p:nvSpPr>
        <p:spPr>
          <a:xfrm>
            <a:off x="297438" y="1697280"/>
            <a:ext cx="1138500" cy="426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VLANs, IGMP, 802.1x, Mcast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70" name="Google Shape;270;p39"/>
          <p:cNvSpPr txBox="1"/>
          <p:nvPr/>
        </p:nvSpPr>
        <p:spPr>
          <a:xfrm>
            <a:off x="4909700" y="3648084"/>
            <a:ext cx="2262600" cy="364800"/>
          </a:xfrm>
          <a:prstGeom prst="rect">
            <a:avLst/>
          </a:prstGeom>
          <a:noFill/>
          <a:ln>
            <a:noFill/>
          </a:ln>
        </p:spPr>
        <p:txBody>
          <a:bodyPr spcFirstLastPara="1" wrap="square" lIns="91425" tIns="45700" rIns="91425" bIns="45700" anchor="t" anchorCtr="0">
            <a:noAutofit/>
          </a:bodyPr>
          <a:lstStyle/>
          <a:p>
            <a:pPr marL="171450" marR="0" lvl="0" indent="-85725" algn="ctr" defTabSz="914400" rtl="0" eaLnBrk="1" fontAlgn="auto" latinLnBrk="0" hangingPunct="1">
              <a:lnSpc>
                <a:spcPct val="90000"/>
              </a:lnSpc>
              <a:spcBef>
                <a:spcPts val="750"/>
              </a:spcBef>
              <a:spcAft>
                <a:spcPts val="0"/>
              </a:spcAft>
              <a:buClr>
                <a:srgbClr val="5F6062"/>
              </a:buClr>
              <a:buSzPts val="6400"/>
              <a:buFont typeface="Source Sans Pro"/>
              <a:buNone/>
              <a:tabLst/>
              <a:defRPr/>
            </a:pPr>
            <a:r>
              <a:rPr kumimoji="0" lang="en-US" sz="1400" b="1" i="0" u="none" strike="noStrike" kern="0" cap="none" spc="0" normalizeH="0" baseline="0" noProof="0">
                <a:ln>
                  <a:noFill/>
                </a:ln>
                <a:solidFill>
                  <a:srgbClr val="CC0000"/>
                </a:solidFill>
                <a:effectLst/>
                <a:uLnTx/>
                <a:uFillTx/>
                <a:latin typeface="Source Sans Pro"/>
                <a:ea typeface="Source Sans Pro"/>
                <a:cs typeface="Source Sans Pro"/>
                <a:sym typeface="Source Sans Pro"/>
              </a:rPr>
              <a:t>VOLTHA: Virtual OLT Hardware Abstraction</a:t>
            </a:r>
            <a:endParaRPr kumimoji="0" sz="1400" b="1" i="0" u="none" strike="noStrike" kern="0" cap="none" spc="0" normalizeH="0" baseline="0" noProof="0">
              <a:ln>
                <a:noFill/>
              </a:ln>
              <a:solidFill>
                <a:srgbClr val="CC0000"/>
              </a:solidFill>
              <a:effectLst/>
              <a:uLnTx/>
              <a:uFillTx/>
              <a:latin typeface="Arial"/>
              <a:cs typeface="Arial"/>
              <a:sym typeface="Arial"/>
            </a:endParaRPr>
          </a:p>
          <a:p>
            <a:pPr marL="171450" marR="0" lvl="0" indent="-85725" algn="ctr" defTabSz="914400" rtl="0" eaLnBrk="1" fontAlgn="auto" latinLnBrk="0" hangingPunct="1">
              <a:lnSpc>
                <a:spcPct val="90000"/>
              </a:lnSpc>
              <a:spcBef>
                <a:spcPts val="750"/>
              </a:spcBef>
              <a:spcAft>
                <a:spcPts val="0"/>
              </a:spcAft>
              <a:buClr>
                <a:srgbClr val="5F6062"/>
              </a:buClr>
              <a:buSzPts val="6400"/>
              <a:buFont typeface="Source Sans Pro"/>
              <a:buNone/>
              <a:tabLst/>
              <a:defRPr/>
            </a:pPr>
            <a:endParaRPr kumimoji="0" sz="1400" b="0" i="0" u="none" strike="noStrike" kern="0" cap="none" spc="0" normalizeH="0" baseline="0" noProof="0">
              <a:ln>
                <a:noFill/>
              </a:ln>
              <a:solidFill>
                <a:srgbClr val="5F6062"/>
              </a:solidFill>
              <a:effectLst/>
              <a:uLnTx/>
              <a:uFillTx/>
              <a:latin typeface="Source Sans Pro"/>
              <a:ea typeface="Source Sans Pro"/>
              <a:cs typeface="Source Sans Pro"/>
              <a:sym typeface="Source Sans Pro"/>
            </a:endParaRPr>
          </a:p>
        </p:txBody>
      </p:sp>
      <p:sp>
        <p:nvSpPr>
          <p:cNvPr id="271" name="Google Shape;271;p39"/>
          <p:cNvSpPr txBox="1"/>
          <p:nvPr/>
        </p:nvSpPr>
        <p:spPr>
          <a:xfrm>
            <a:off x="293133" y="1315738"/>
            <a:ext cx="696000" cy="255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EMS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72" name="Google Shape;272;p39"/>
          <p:cNvSpPr txBox="1"/>
          <p:nvPr/>
        </p:nvSpPr>
        <p:spPr>
          <a:xfrm>
            <a:off x="1292041" y="4362866"/>
            <a:ext cx="2588400" cy="380700"/>
          </a:xfrm>
          <a:prstGeom prst="rect">
            <a:avLst/>
          </a:prstGeom>
          <a:noFill/>
          <a:ln>
            <a:noFill/>
          </a:ln>
        </p:spPr>
        <p:txBody>
          <a:bodyPr spcFirstLastPara="1" wrap="square" lIns="91425" tIns="45700" rIns="91425" bIns="45700" anchor="t" anchorCtr="0">
            <a:noAutofit/>
          </a:bodyPr>
          <a:lstStyle/>
          <a:p>
            <a:pPr marL="171450" marR="0" lvl="0" indent="-85725" algn="ctr" defTabSz="914400" rtl="0" eaLnBrk="1" fontAlgn="auto" latinLnBrk="0" hangingPunct="1">
              <a:lnSpc>
                <a:spcPct val="90000"/>
              </a:lnSpc>
              <a:spcBef>
                <a:spcPts val="750"/>
              </a:spcBef>
              <a:spcAft>
                <a:spcPts val="0"/>
              </a:spcAft>
              <a:buClr>
                <a:srgbClr val="5F6062"/>
              </a:buClr>
              <a:buSzPts val="6400"/>
              <a:buFont typeface="Source Sans Pro"/>
              <a:buNone/>
              <a:tabLst/>
              <a:defRPr/>
            </a:pPr>
            <a:r>
              <a:rPr kumimoji="0" lang="en-US" sz="1200" b="0" i="0" u="none" strike="noStrike" kern="0" cap="none" spc="0" normalizeH="0" baseline="0" noProof="0">
                <a:ln>
                  <a:noFill/>
                </a:ln>
                <a:solidFill>
                  <a:srgbClr val="5F6062"/>
                </a:solidFill>
                <a:effectLst/>
                <a:uLnTx/>
                <a:uFillTx/>
                <a:latin typeface="Source Sans Pro"/>
                <a:ea typeface="Source Sans Pro"/>
                <a:cs typeface="Source Sans Pro"/>
                <a:sym typeface="Source Sans Pro"/>
              </a:rPr>
              <a:t>Traditional Chassis-based</a:t>
            </a:r>
            <a:br>
              <a:rPr kumimoji="0" lang="en-US" sz="1200" b="0" i="0" u="none" strike="noStrike" kern="0" cap="none" spc="0" normalizeH="0" baseline="0" noProof="0">
                <a:ln>
                  <a:noFill/>
                </a:ln>
                <a:solidFill>
                  <a:srgbClr val="5F6062"/>
                </a:solidFill>
                <a:effectLst/>
                <a:uLnTx/>
                <a:uFillTx/>
                <a:latin typeface="Source Sans Pro"/>
                <a:ea typeface="Source Sans Pro"/>
                <a:cs typeface="Source Sans Pro"/>
                <a:sym typeface="Source Sans Pro"/>
              </a:rPr>
            </a:br>
            <a:r>
              <a:rPr kumimoji="0" lang="en-US" sz="1200" b="0" i="0" u="none" strike="noStrike" kern="0" cap="none" spc="0" normalizeH="0" baseline="0" noProof="0">
                <a:ln>
                  <a:noFill/>
                </a:ln>
                <a:solidFill>
                  <a:srgbClr val="5F6062"/>
                </a:solidFill>
                <a:effectLst/>
                <a:uLnTx/>
                <a:uFillTx/>
                <a:latin typeface="Source Sans Pro"/>
                <a:ea typeface="Source Sans Pro"/>
                <a:cs typeface="Source Sans Pro"/>
                <a:sym typeface="Source Sans Pro"/>
              </a:rPr>
              <a:t>Vendor OLT for PONs</a:t>
            </a:r>
            <a:br>
              <a:rPr kumimoji="0" lang="en-US" sz="1200" b="0" i="0" u="none" strike="noStrike" kern="0" cap="none" spc="0" normalizeH="0" baseline="0" noProof="0">
                <a:ln>
                  <a:noFill/>
                </a:ln>
                <a:solidFill>
                  <a:srgbClr val="5F6062"/>
                </a:solidFill>
                <a:effectLst/>
                <a:uLnTx/>
                <a:uFillTx/>
                <a:latin typeface="Source Sans Pro"/>
                <a:ea typeface="Source Sans Pro"/>
                <a:cs typeface="Source Sans Pro"/>
                <a:sym typeface="Source Sans Pro"/>
              </a:rPr>
            </a:br>
            <a:r>
              <a:rPr kumimoji="0" lang="en-US" sz="1200" b="0" i="0" u="none" strike="noStrike" kern="0" cap="none" spc="0" normalizeH="0" baseline="0" noProof="0">
                <a:ln>
                  <a:noFill/>
                </a:ln>
                <a:solidFill>
                  <a:srgbClr val="5F6062"/>
                </a:solidFill>
                <a:effectLst/>
                <a:uLnTx/>
                <a:uFillTx/>
                <a:latin typeface="Source Sans Pro"/>
                <a:ea typeface="Source Sans Pro"/>
                <a:cs typeface="Source Sans Pro"/>
                <a:sym typeface="Source Sans Pro"/>
              </a:rPr>
              <a:t>(Passive Optical Networks)</a:t>
            </a:r>
            <a:endParaRPr kumimoji="0" sz="1200" b="0" i="0" u="none" strike="noStrike" kern="0" cap="none" spc="0" normalizeH="0" baseline="0" noProof="0">
              <a:ln>
                <a:noFill/>
              </a:ln>
              <a:solidFill>
                <a:srgbClr val="5F6062"/>
              </a:solidFill>
              <a:effectLst/>
              <a:uLnTx/>
              <a:uFillTx/>
              <a:latin typeface="Source Sans Pro"/>
              <a:ea typeface="Source Sans Pro"/>
              <a:cs typeface="Source Sans Pro"/>
              <a:sym typeface="Source Sans Pro"/>
            </a:endParaRPr>
          </a:p>
        </p:txBody>
      </p:sp>
      <p:pic>
        <p:nvPicPr>
          <p:cNvPr id="273" name="Google Shape;273;p39"/>
          <p:cNvPicPr preferRelativeResize="0"/>
          <p:nvPr/>
        </p:nvPicPr>
        <p:blipFill rotWithShape="1">
          <a:blip r:embed="rId5">
            <a:alphaModFix/>
          </a:blip>
          <a:srcRect/>
          <a:stretch/>
        </p:blipFill>
        <p:spPr>
          <a:xfrm>
            <a:off x="5494095" y="2234662"/>
            <a:ext cx="656608" cy="387993"/>
          </a:xfrm>
          <a:prstGeom prst="rect">
            <a:avLst/>
          </a:prstGeom>
          <a:noFill/>
          <a:ln>
            <a:noFill/>
          </a:ln>
        </p:spPr>
      </p:pic>
      <p:grpSp>
        <p:nvGrpSpPr>
          <p:cNvPr id="274" name="Google Shape;274;p39"/>
          <p:cNvGrpSpPr/>
          <p:nvPr/>
        </p:nvGrpSpPr>
        <p:grpSpPr>
          <a:xfrm>
            <a:off x="6172057" y="4224209"/>
            <a:ext cx="2480170" cy="758547"/>
            <a:chOff x="6172057" y="3767009"/>
            <a:chExt cx="2480170" cy="758547"/>
          </a:xfrm>
        </p:grpSpPr>
        <p:pic>
          <p:nvPicPr>
            <p:cNvPr id="275" name="Google Shape;275;p39"/>
            <p:cNvPicPr preferRelativeResize="0"/>
            <p:nvPr/>
          </p:nvPicPr>
          <p:blipFill>
            <a:blip r:embed="rId6">
              <a:alphaModFix/>
            </a:blip>
            <a:stretch>
              <a:fillRect/>
            </a:stretch>
          </p:blipFill>
          <p:spPr>
            <a:xfrm>
              <a:off x="6172057" y="3767009"/>
              <a:ext cx="2480170" cy="275301"/>
            </a:xfrm>
            <a:prstGeom prst="rect">
              <a:avLst/>
            </a:prstGeom>
            <a:noFill/>
            <a:ln>
              <a:noFill/>
            </a:ln>
          </p:spPr>
        </p:pic>
        <p:sp>
          <p:nvSpPr>
            <p:cNvPr id="276" name="Google Shape;276;p39"/>
            <p:cNvSpPr txBox="1"/>
            <p:nvPr/>
          </p:nvSpPr>
          <p:spPr>
            <a:xfrm>
              <a:off x="6450717" y="4011657"/>
              <a:ext cx="1866300" cy="51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Corbel"/>
                  <a:ea typeface="Corbel"/>
                  <a:cs typeface="Corbel"/>
                  <a:sym typeface="Corbel"/>
                </a:rPr>
                <a:t>EdgeCore ASXvOLT16</a:t>
              </a:r>
              <a:endParaRPr kumimoji="0" sz="1400" b="0" i="0" u="none" strike="noStrike" kern="0" cap="none" spc="0" normalizeH="0" baseline="0" noProof="0">
                <a:ln>
                  <a:noFill/>
                </a:ln>
                <a:solidFill>
                  <a:srgbClr val="000000"/>
                </a:solidFill>
                <a:effectLst/>
                <a:uLnTx/>
                <a:uFillTx/>
                <a:latin typeface="Corbel"/>
                <a:ea typeface="Corbel"/>
                <a:cs typeface="Corbel"/>
                <a:sym typeface="Corbe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Corbel"/>
                  <a:ea typeface="Corbel"/>
                  <a:cs typeface="Corbel"/>
                  <a:sym typeface="Corbel"/>
                </a:rPr>
                <a:t>(and others)</a:t>
              </a:r>
              <a:endParaRPr kumimoji="0" sz="1400" b="0" i="0" u="none" strike="noStrike" kern="0" cap="none" spc="0" normalizeH="0" baseline="0" noProof="0">
                <a:ln>
                  <a:noFill/>
                </a:ln>
                <a:solidFill>
                  <a:srgbClr val="000000"/>
                </a:solidFill>
                <a:effectLst/>
                <a:uLnTx/>
                <a:uFillTx/>
                <a:latin typeface="Corbel"/>
                <a:ea typeface="Corbel"/>
                <a:cs typeface="Corbel"/>
                <a:sym typeface="Corbel"/>
              </a:endParaRPr>
            </a:p>
          </p:txBody>
        </p:sp>
      </p:grpSp>
      <p:sp>
        <p:nvSpPr>
          <p:cNvPr id="277" name="Google Shape;277;p39"/>
          <p:cNvSpPr txBox="1"/>
          <p:nvPr/>
        </p:nvSpPr>
        <p:spPr>
          <a:xfrm>
            <a:off x="7563990" y="3778991"/>
            <a:ext cx="1712100" cy="36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gRPC</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p:txBody>
      </p:sp>
      <p:sp>
        <p:nvSpPr>
          <p:cNvPr id="278" name="Google Shape;278;p39"/>
          <p:cNvSpPr txBox="1"/>
          <p:nvPr/>
        </p:nvSpPr>
        <p:spPr>
          <a:xfrm>
            <a:off x="1435950" y="605425"/>
            <a:ext cx="6688800" cy="597600"/>
          </a:xfrm>
          <a:prstGeom prst="rect">
            <a:avLst/>
          </a:prstGeom>
          <a:noFill/>
          <a:ln>
            <a:noFill/>
          </a:ln>
        </p:spPr>
        <p:txBody>
          <a:bodyPr spcFirstLastPara="1" wrap="square" lIns="34275" tIns="17125" rIns="34275" bIns="17125" anchor="ctr" anchorCtr="0">
            <a:noAutofit/>
          </a:bodyPr>
          <a:lstStyle/>
          <a:p>
            <a:pPr marL="0" marR="0" lvl="0" indent="0" algn="ctr"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2000" b="1" i="0" u="none" strike="noStrike" kern="0" cap="none" spc="0" normalizeH="0" baseline="0" noProof="0">
                <a:ln>
                  <a:noFill/>
                </a:ln>
                <a:solidFill>
                  <a:srgbClr val="FF0000"/>
                </a:solidFill>
                <a:effectLst/>
                <a:uLnTx/>
                <a:uFillTx/>
                <a:latin typeface="Calibri"/>
                <a:ea typeface="Calibri"/>
                <a:cs typeface="Calibri"/>
                <a:sym typeface="Calibri"/>
              </a:rPr>
              <a:t>On path to production in 2020 at</a:t>
            </a:r>
            <a:endParaRPr kumimoji="0" sz="2000" b="1" i="0" u="none" strike="noStrike" kern="0" cap="none" spc="0" normalizeH="0" baseline="0" noProof="0">
              <a:ln>
                <a:noFill/>
              </a:ln>
              <a:solidFill>
                <a:srgbClr val="FF0000"/>
              </a:solidFill>
              <a:effectLst/>
              <a:uLnTx/>
              <a:uFillTx/>
              <a:latin typeface="Calibri"/>
              <a:ea typeface="Calibri"/>
              <a:cs typeface="Calibri"/>
              <a:sym typeface="Calibri"/>
            </a:endParaRPr>
          </a:p>
          <a:p>
            <a:pPr marL="0" marR="0" lvl="0" indent="0" algn="ctr"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2000" b="1" i="0" u="none" strike="noStrike" kern="0" cap="none" spc="0" normalizeH="0" baseline="0" noProof="0">
                <a:ln>
                  <a:noFill/>
                </a:ln>
                <a:solidFill>
                  <a:srgbClr val="FF0000"/>
                </a:solidFill>
                <a:effectLst/>
                <a:uLnTx/>
                <a:uFillTx/>
                <a:latin typeface="Calibri"/>
                <a:ea typeface="Calibri"/>
                <a:cs typeface="Calibri"/>
                <a:sym typeface="Calibri"/>
              </a:rPr>
              <a:t>AT&amp;T, Deutsche Telekom, Türk Telekom</a:t>
            </a:r>
            <a:endParaRPr kumimoji="0" sz="2000" b="1" i="0" u="none" strike="noStrike" kern="0" cap="none" spc="0" normalizeH="0" baseline="0" noProof="0">
              <a:ln>
                <a:noFill/>
              </a:ln>
              <a:solidFill>
                <a:srgbClr val="FF0000"/>
              </a:solidFill>
              <a:effectLst/>
              <a:uLnTx/>
              <a:uFillTx/>
              <a:latin typeface="Arial"/>
              <a:cs typeface="Arial"/>
              <a:sym typeface="Arial"/>
            </a:endParaRPr>
          </a:p>
        </p:txBody>
      </p:sp>
      <p:sp>
        <p:nvSpPr>
          <p:cNvPr id="279" name="Google Shape;279;p39"/>
          <p:cNvSpPr/>
          <p:nvPr/>
        </p:nvSpPr>
        <p:spPr>
          <a:xfrm>
            <a:off x="1600200" y="4029075"/>
            <a:ext cx="371400" cy="104700"/>
          </a:xfrm>
          <a:prstGeom prst="rect">
            <a:avLst/>
          </a:prstGeom>
          <a:solidFill>
            <a:srgbClr val="F3F3F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9853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3"/>
                                        </p:tgtEl>
                                        <p:attrNameLst>
                                          <p:attrName>style.visibility</p:attrName>
                                        </p:attrNameLst>
                                      </p:cBhvr>
                                      <p:to>
                                        <p:strVal val="visible"/>
                                      </p:to>
                                    </p:set>
                                    <p:animEffect transition="in" filter="fade">
                                      <p:cBhvr>
                                        <p:cTn id="7" dur="500"/>
                                        <p:tgtEl>
                                          <p:spTgt spid="263"/>
                                        </p:tgtEl>
                                      </p:cBhvr>
                                    </p:animEffect>
                                  </p:childTnLst>
                                </p:cTn>
                              </p:par>
                              <p:par>
                                <p:cTn id="8" presetID="10" presetClass="entr" presetSubtype="0" fill="hold" nodeType="withEffect">
                                  <p:stCondLst>
                                    <p:cond delay="0"/>
                                  </p:stCondLst>
                                  <p:childTnLst>
                                    <p:set>
                                      <p:cBhvr>
                                        <p:cTn id="9" dur="1" fill="hold">
                                          <p:stCondLst>
                                            <p:cond delay="0"/>
                                          </p:stCondLst>
                                        </p:cTn>
                                        <p:tgtEl>
                                          <p:spTgt spid="264"/>
                                        </p:tgtEl>
                                        <p:attrNameLst>
                                          <p:attrName>style.visibility</p:attrName>
                                        </p:attrNameLst>
                                      </p:cBhvr>
                                      <p:to>
                                        <p:strVal val="visible"/>
                                      </p:to>
                                    </p:set>
                                    <p:animEffect transition="in" filter="fade">
                                      <p:cBhvr>
                                        <p:cTn id="10" dur="500"/>
                                        <p:tgtEl>
                                          <p:spTgt spid="264"/>
                                        </p:tgtEl>
                                      </p:cBhvr>
                                    </p:animEffect>
                                  </p:childTnLst>
                                </p:cTn>
                              </p:par>
                              <p:par>
                                <p:cTn id="11" presetID="10" presetClass="entr" presetSubtype="0" fill="hold" nodeType="withEffect">
                                  <p:stCondLst>
                                    <p:cond delay="0"/>
                                  </p:stCondLst>
                                  <p:childTnLst>
                                    <p:set>
                                      <p:cBhvr>
                                        <p:cTn id="12" dur="1" fill="hold">
                                          <p:stCondLst>
                                            <p:cond delay="0"/>
                                          </p:stCondLst>
                                        </p:cTn>
                                        <p:tgtEl>
                                          <p:spTgt spid="265"/>
                                        </p:tgtEl>
                                        <p:attrNameLst>
                                          <p:attrName>style.visibility</p:attrName>
                                        </p:attrNameLst>
                                      </p:cBhvr>
                                      <p:to>
                                        <p:strVal val="visible"/>
                                      </p:to>
                                    </p:set>
                                    <p:animEffect transition="in" filter="fade">
                                      <p:cBhvr>
                                        <p:cTn id="13" dur="500"/>
                                        <p:tgtEl>
                                          <p:spTgt spid="265"/>
                                        </p:tgtEl>
                                      </p:cBhvr>
                                    </p:animEffect>
                                  </p:childTnLst>
                                </p:cTn>
                              </p:par>
                              <p:par>
                                <p:cTn id="14" presetID="10" presetClass="entr" presetSubtype="0" fill="hold" nodeType="withEffect">
                                  <p:stCondLst>
                                    <p:cond delay="0"/>
                                  </p:stCondLst>
                                  <p:childTnLst>
                                    <p:set>
                                      <p:cBhvr>
                                        <p:cTn id="15" dur="1" fill="hold">
                                          <p:stCondLst>
                                            <p:cond delay="0"/>
                                          </p:stCondLst>
                                        </p:cTn>
                                        <p:tgtEl>
                                          <p:spTgt spid="266"/>
                                        </p:tgtEl>
                                        <p:attrNameLst>
                                          <p:attrName>style.visibility</p:attrName>
                                        </p:attrNameLst>
                                      </p:cBhvr>
                                      <p:to>
                                        <p:strVal val="visible"/>
                                      </p:to>
                                    </p:set>
                                    <p:animEffect transition="in" filter="fade">
                                      <p:cBhvr>
                                        <p:cTn id="16" dur="500"/>
                                        <p:tgtEl>
                                          <p:spTgt spid="266"/>
                                        </p:tgtEl>
                                      </p:cBhvr>
                                    </p:animEffect>
                                  </p:childTnLst>
                                </p:cTn>
                              </p:par>
                              <p:par>
                                <p:cTn id="17" presetID="10" presetClass="entr" presetSubtype="0" fill="hold" nodeType="withEffect">
                                  <p:stCondLst>
                                    <p:cond delay="0"/>
                                  </p:stCondLst>
                                  <p:childTnLst>
                                    <p:set>
                                      <p:cBhvr>
                                        <p:cTn id="18" dur="1" fill="hold">
                                          <p:stCondLst>
                                            <p:cond delay="0"/>
                                          </p:stCondLst>
                                        </p:cTn>
                                        <p:tgtEl>
                                          <p:spTgt spid="269"/>
                                        </p:tgtEl>
                                        <p:attrNameLst>
                                          <p:attrName>style.visibility</p:attrName>
                                        </p:attrNameLst>
                                      </p:cBhvr>
                                      <p:to>
                                        <p:strVal val="visible"/>
                                      </p:to>
                                    </p:set>
                                    <p:animEffect transition="in" filter="fade">
                                      <p:cBhvr>
                                        <p:cTn id="19" dur="500"/>
                                        <p:tgtEl>
                                          <p:spTgt spid="269"/>
                                        </p:tgtEl>
                                      </p:cBhvr>
                                    </p:animEffect>
                                  </p:childTnLst>
                                </p:cTn>
                              </p:par>
                              <p:par>
                                <p:cTn id="20" presetID="10" presetClass="entr" presetSubtype="0" fill="hold" nodeType="withEffect">
                                  <p:stCondLst>
                                    <p:cond delay="0"/>
                                  </p:stCondLst>
                                  <p:childTnLst>
                                    <p:set>
                                      <p:cBhvr>
                                        <p:cTn id="21" dur="1" fill="hold">
                                          <p:stCondLst>
                                            <p:cond delay="0"/>
                                          </p:stCondLst>
                                        </p:cTn>
                                        <p:tgtEl>
                                          <p:spTgt spid="267"/>
                                        </p:tgtEl>
                                        <p:attrNameLst>
                                          <p:attrName>style.visibility</p:attrName>
                                        </p:attrNameLst>
                                      </p:cBhvr>
                                      <p:to>
                                        <p:strVal val="visible"/>
                                      </p:to>
                                    </p:set>
                                    <p:animEffect transition="in" filter="fade">
                                      <p:cBhvr>
                                        <p:cTn id="22" dur="500"/>
                                        <p:tgtEl>
                                          <p:spTgt spid="267"/>
                                        </p:tgtEl>
                                      </p:cBhvr>
                                    </p:animEffect>
                                  </p:childTnLst>
                                </p:cTn>
                              </p:par>
                              <p:par>
                                <p:cTn id="23" presetID="10" presetClass="entr" presetSubtype="0" fill="hold" nodeType="withEffect">
                                  <p:stCondLst>
                                    <p:cond delay="0"/>
                                  </p:stCondLst>
                                  <p:childTnLst>
                                    <p:set>
                                      <p:cBhvr>
                                        <p:cTn id="24" dur="1" fill="hold">
                                          <p:stCondLst>
                                            <p:cond delay="0"/>
                                          </p:stCondLst>
                                        </p:cTn>
                                        <p:tgtEl>
                                          <p:spTgt spid="268"/>
                                        </p:tgtEl>
                                        <p:attrNameLst>
                                          <p:attrName>style.visibility</p:attrName>
                                        </p:attrNameLst>
                                      </p:cBhvr>
                                      <p:to>
                                        <p:strVal val="visible"/>
                                      </p:to>
                                    </p:set>
                                    <p:animEffect transition="in" filter="fade">
                                      <p:cBhvr>
                                        <p:cTn id="25" dur="500"/>
                                        <p:tgtEl>
                                          <p:spTgt spid="268"/>
                                        </p:tgtEl>
                                      </p:cBhvr>
                                    </p:animEffect>
                                  </p:childTnLst>
                                </p:cTn>
                              </p:par>
                              <p:par>
                                <p:cTn id="26" presetID="10" presetClass="entr" presetSubtype="0" fill="hold" nodeType="withEffect">
                                  <p:stCondLst>
                                    <p:cond delay="0"/>
                                  </p:stCondLst>
                                  <p:childTnLst>
                                    <p:set>
                                      <p:cBhvr>
                                        <p:cTn id="27" dur="1" fill="hold">
                                          <p:stCondLst>
                                            <p:cond delay="0"/>
                                          </p:stCondLst>
                                        </p:cTn>
                                        <p:tgtEl>
                                          <p:spTgt spid="271"/>
                                        </p:tgtEl>
                                        <p:attrNameLst>
                                          <p:attrName>style.visibility</p:attrName>
                                        </p:attrNameLst>
                                      </p:cBhvr>
                                      <p:to>
                                        <p:strVal val="visible"/>
                                      </p:to>
                                    </p:set>
                                    <p:animEffect transition="in" filter="fade">
                                      <p:cBhvr>
                                        <p:cTn id="28" dur="500"/>
                                        <p:tgtEl>
                                          <p:spTgt spid="27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59"/>
                                        </p:tgtEl>
                                        <p:attrNameLst>
                                          <p:attrName>style.visibility</p:attrName>
                                        </p:attrNameLst>
                                      </p:cBhvr>
                                      <p:to>
                                        <p:strVal val="visible"/>
                                      </p:to>
                                    </p:set>
                                    <p:animEffect transition="in" filter="fade">
                                      <p:cBhvr>
                                        <p:cTn id="33" dur="500"/>
                                        <p:tgtEl>
                                          <p:spTgt spid="25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74"/>
                                        </p:tgtEl>
                                        <p:attrNameLst>
                                          <p:attrName>style.visibility</p:attrName>
                                        </p:attrNameLst>
                                      </p:cBhvr>
                                      <p:to>
                                        <p:strVal val="visible"/>
                                      </p:to>
                                    </p:set>
                                    <p:animEffect transition="in" filter="fade">
                                      <p:cBhvr>
                                        <p:cTn id="38" dur="1000"/>
                                        <p:tgtEl>
                                          <p:spTgt spid="27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55"/>
                                        </p:tgtEl>
                                        <p:attrNameLst>
                                          <p:attrName>style.visibility</p:attrName>
                                        </p:attrNameLst>
                                      </p:cBhvr>
                                      <p:to>
                                        <p:strVal val="visible"/>
                                      </p:to>
                                    </p:set>
                                    <p:animEffect transition="in" filter="fade">
                                      <p:cBhvr>
                                        <p:cTn id="43" dur="500"/>
                                        <p:tgtEl>
                                          <p:spTgt spid="255"/>
                                        </p:tgtEl>
                                      </p:cBhvr>
                                    </p:animEffect>
                                  </p:childTnLst>
                                </p:cTn>
                              </p:par>
                              <p:par>
                                <p:cTn id="44" presetID="10" presetClass="entr" presetSubtype="0" fill="hold" nodeType="withEffect">
                                  <p:stCondLst>
                                    <p:cond delay="0"/>
                                  </p:stCondLst>
                                  <p:childTnLst>
                                    <p:set>
                                      <p:cBhvr>
                                        <p:cTn id="45" dur="1" fill="hold">
                                          <p:stCondLst>
                                            <p:cond delay="0"/>
                                          </p:stCondLst>
                                        </p:cTn>
                                        <p:tgtEl>
                                          <p:spTgt spid="277"/>
                                        </p:tgtEl>
                                        <p:attrNameLst>
                                          <p:attrName>style.visibility</p:attrName>
                                        </p:attrNameLst>
                                      </p:cBhvr>
                                      <p:to>
                                        <p:strVal val="visible"/>
                                      </p:to>
                                    </p:set>
                                    <p:animEffect transition="in" filter="fade">
                                      <p:cBhvr>
                                        <p:cTn id="46" dur="1000"/>
                                        <p:tgtEl>
                                          <p:spTgt spid="277"/>
                                        </p:tgtEl>
                                      </p:cBhvr>
                                    </p:animEffect>
                                  </p:childTnLst>
                                </p:cTn>
                              </p:par>
                              <p:par>
                                <p:cTn id="47" presetID="10" presetClass="entr" presetSubtype="0" fill="hold" nodeType="withEffect">
                                  <p:stCondLst>
                                    <p:cond delay="0"/>
                                  </p:stCondLst>
                                  <p:childTnLst>
                                    <p:set>
                                      <p:cBhvr>
                                        <p:cTn id="48" dur="1" fill="hold">
                                          <p:stCondLst>
                                            <p:cond delay="0"/>
                                          </p:stCondLst>
                                        </p:cTn>
                                        <p:tgtEl>
                                          <p:spTgt spid="250"/>
                                        </p:tgtEl>
                                        <p:attrNameLst>
                                          <p:attrName>style.visibility</p:attrName>
                                        </p:attrNameLst>
                                      </p:cBhvr>
                                      <p:to>
                                        <p:strVal val="visible"/>
                                      </p:to>
                                    </p:set>
                                    <p:animEffect transition="in" filter="fade">
                                      <p:cBhvr>
                                        <p:cTn id="49" dur="500"/>
                                        <p:tgtEl>
                                          <p:spTgt spid="250"/>
                                        </p:tgtEl>
                                      </p:cBhvr>
                                    </p:animEffect>
                                  </p:childTnLst>
                                </p:cTn>
                              </p:par>
                              <p:par>
                                <p:cTn id="50" presetID="10" presetClass="entr" presetSubtype="0" fill="hold" nodeType="withEffect">
                                  <p:stCondLst>
                                    <p:cond delay="0"/>
                                  </p:stCondLst>
                                  <p:childTnLst>
                                    <p:set>
                                      <p:cBhvr>
                                        <p:cTn id="51" dur="1" fill="hold">
                                          <p:stCondLst>
                                            <p:cond delay="0"/>
                                          </p:stCondLst>
                                        </p:cTn>
                                        <p:tgtEl>
                                          <p:spTgt spid="260"/>
                                        </p:tgtEl>
                                        <p:attrNameLst>
                                          <p:attrName>style.visibility</p:attrName>
                                        </p:attrNameLst>
                                      </p:cBhvr>
                                      <p:to>
                                        <p:strVal val="visible"/>
                                      </p:to>
                                    </p:set>
                                    <p:animEffect transition="in" filter="fade">
                                      <p:cBhvr>
                                        <p:cTn id="52" dur="500"/>
                                        <p:tgtEl>
                                          <p:spTgt spid="260"/>
                                        </p:tgtEl>
                                      </p:cBhvr>
                                    </p:animEffect>
                                  </p:childTnLst>
                                </p:cTn>
                              </p:par>
                              <p:par>
                                <p:cTn id="53" presetID="10" presetClass="entr" presetSubtype="0" fill="hold" nodeType="withEffect">
                                  <p:stCondLst>
                                    <p:cond delay="0"/>
                                  </p:stCondLst>
                                  <p:childTnLst>
                                    <p:set>
                                      <p:cBhvr>
                                        <p:cTn id="54" dur="1" fill="hold">
                                          <p:stCondLst>
                                            <p:cond delay="0"/>
                                          </p:stCondLst>
                                        </p:cTn>
                                        <p:tgtEl>
                                          <p:spTgt spid="261"/>
                                        </p:tgtEl>
                                        <p:attrNameLst>
                                          <p:attrName>style.visibility</p:attrName>
                                        </p:attrNameLst>
                                      </p:cBhvr>
                                      <p:to>
                                        <p:strVal val="visible"/>
                                      </p:to>
                                    </p:set>
                                    <p:animEffect transition="in" filter="fade">
                                      <p:cBhvr>
                                        <p:cTn id="55" dur="500"/>
                                        <p:tgtEl>
                                          <p:spTgt spid="261"/>
                                        </p:tgtEl>
                                      </p:cBhvr>
                                    </p:animEffect>
                                  </p:childTnLst>
                                </p:cTn>
                              </p:par>
                              <p:par>
                                <p:cTn id="56" presetID="10" presetClass="entr" presetSubtype="0" fill="hold" nodeType="withEffect">
                                  <p:stCondLst>
                                    <p:cond delay="0"/>
                                  </p:stCondLst>
                                  <p:childTnLst>
                                    <p:set>
                                      <p:cBhvr>
                                        <p:cTn id="57" dur="1" fill="hold">
                                          <p:stCondLst>
                                            <p:cond delay="0"/>
                                          </p:stCondLst>
                                        </p:cTn>
                                        <p:tgtEl>
                                          <p:spTgt spid="251"/>
                                        </p:tgtEl>
                                        <p:attrNameLst>
                                          <p:attrName>style.visibility</p:attrName>
                                        </p:attrNameLst>
                                      </p:cBhvr>
                                      <p:to>
                                        <p:strVal val="visible"/>
                                      </p:to>
                                    </p:set>
                                    <p:animEffect transition="in" filter="fade">
                                      <p:cBhvr>
                                        <p:cTn id="58" dur="500"/>
                                        <p:tgtEl>
                                          <p:spTgt spid="251"/>
                                        </p:tgtEl>
                                      </p:cBhvr>
                                    </p:animEffect>
                                  </p:childTnLst>
                                </p:cTn>
                              </p:par>
                              <p:par>
                                <p:cTn id="59" presetID="10" presetClass="entr" presetSubtype="0" fill="hold" nodeType="withEffect">
                                  <p:stCondLst>
                                    <p:cond delay="0"/>
                                  </p:stCondLst>
                                  <p:childTnLst>
                                    <p:set>
                                      <p:cBhvr>
                                        <p:cTn id="60" dur="1" fill="hold">
                                          <p:stCondLst>
                                            <p:cond delay="0"/>
                                          </p:stCondLst>
                                        </p:cTn>
                                        <p:tgtEl>
                                          <p:spTgt spid="270">
                                            <p:txEl>
                                              <p:pRg st="0" end="0"/>
                                            </p:txEl>
                                          </p:spTgt>
                                        </p:tgtEl>
                                        <p:attrNameLst>
                                          <p:attrName>style.visibility</p:attrName>
                                        </p:attrNameLst>
                                      </p:cBhvr>
                                      <p:to>
                                        <p:strVal val="visible"/>
                                      </p:to>
                                    </p:set>
                                    <p:animEffect transition="in" filter="fade">
                                      <p:cBhvr>
                                        <p:cTn id="61" dur="500"/>
                                        <p:tgtEl>
                                          <p:spTgt spid="270">
                                            <p:txEl>
                                              <p:pRg st="0" end="0"/>
                                            </p:txEl>
                                          </p:spTgt>
                                        </p:tgtEl>
                                      </p:cBhvr>
                                    </p:animEffect>
                                  </p:childTnLst>
                                </p:cTn>
                              </p:par>
                              <p:par>
                                <p:cTn id="62" presetID="10" presetClass="entr" presetSubtype="0" fill="hold" nodeType="withEffect">
                                  <p:stCondLst>
                                    <p:cond delay="0"/>
                                  </p:stCondLst>
                                  <p:childTnLst>
                                    <p:set>
                                      <p:cBhvr>
                                        <p:cTn id="63" dur="1" fill="hold">
                                          <p:stCondLst>
                                            <p:cond delay="0"/>
                                          </p:stCondLst>
                                        </p:cTn>
                                        <p:tgtEl>
                                          <p:spTgt spid="270">
                                            <p:txEl>
                                              <p:pRg st="1" end="1"/>
                                            </p:txEl>
                                          </p:spTgt>
                                        </p:tgtEl>
                                        <p:attrNameLst>
                                          <p:attrName>style.visibility</p:attrName>
                                        </p:attrNameLst>
                                      </p:cBhvr>
                                      <p:to>
                                        <p:strVal val="visible"/>
                                      </p:to>
                                    </p:set>
                                    <p:animEffect transition="in" filter="fade">
                                      <p:cBhvr>
                                        <p:cTn id="64" dur="500"/>
                                        <p:tgtEl>
                                          <p:spTgt spid="270">
                                            <p:txEl>
                                              <p:pRg st="1" end="1"/>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254"/>
                                        </p:tgtEl>
                                        <p:attrNameLst>
                                          <p:attrName>style.visibility</p:attrName>
                                        </p:attrNameLst>
                                      </p:cBhvr>
                                      <p:to>
                                        <p:strVal val="visible"/>
                                      </p:to>
                                    </p:set>
                                    <p:animEffect transition="in" filter="fade">
                                      <p:cBhvr>
                                        <p:cTn id="69" dur="500"/>
                                        <p:tgtEl>
                                          <p:spTgt spid="254"/>
                                        </p:tgtEl>
                                      </p:cBhvr>
                                    </p:animEffect>
                                  </p:childTnLst>
                                </p:cTn>
                              </p:par>
                              <p:par>
                                <p:cTn id="70" presetID="10" presetClass="entr" presetSubtype="0" fill="hold" nodeType="withEffect">
                                  <p:stCondLst>
                                    <p:cond delay="0"/>
                                  </p:stCondLst>
                                  <p:childTnLst>
                                    <p:set>
                                      <p:cBhvr>
                                        <p:cTn id="71" dur="1" fill="hold">
                                          <p:stCondLst>
                                            <p:cond delay="0"/>
                                          </p:stCondLst>
                                        </p:cTn>
                                        <p:tgtEl>
                                          <p:spTgt spid="249"/>
                                        </p:tgtEl>
                                        <p:attrNameLst>
                                          <p:attrName>style.visibility</p:attrName>
                                        </p:attrNameLst>
                                      </p:cBhvr>
                                      <p:to>
                                        <p:strVal val="visible"/>
                                      </p:to>
                                    </p:set>
                                    <p:animEffect transition="in" filter="fade">
                                      <p:cBhvr>
                                        <p:cTn id="72" dur="500"/>
                                        <p:tgtEl>
                                          <p:spTgt spid="249"/>
                                        </p:tgtEl>
                                      </p:cBhvr>
                                    </p:animEffect>
                                  </p:childTnLst>
                                </p:cTn>
                              </p:par>
                              <p:par>
                                <p:cTn id="73" presetID="10" presetClass="entr" presetSubtype="0" fill="hold" nodeType="withEffect">
                                  <p:stCondLst>
                                    <p:cond delay="0"/>
                                  </p:stCondLst>
                                  <p:childTnLst>
                                    <p:set>
                                      <p:cBhvr>
                                        <p:cTn id="74" dur="1" fill="hold">
                                          <p:stCondLst>
                                            <p:cond delay="0"/>
                                          </p:stCondLst>
                                        </p:cTn>
                                        <p:tgtEl>
                                          <p:spTgt spid="253"/>
                                        </p:tgtEl>
                                        <p:attrNameLst>
                                          <p:attrName>style.visibility</p:attrName>
                                        </p:attrNameLst>
                                      </p:cBhvr>
                                      <p:to>
                                        <p:strVal val="visible"/>
                                      </p:to>
                                    </p:set>
                                    <p:animEffect transition="in" filter="fade">
                                      <p:cBhvr>
                                        <p:cTn id="75" dur="500"/>
                                        <p:tgtEl>
                                          <p:spTgt spid="253"/>
                                        </p:tgtEl>
                                      </p:cBhvr>
                                    </p:animEffect>
                                  </p:childTnLst>
                                </p:cTn>
                              </p:par>
                              <p:par>
                                <p:cTn id="76" presetID="10" presetClass="entr" presetSubtype="0" fill="hold" nodeType="withEffect">
                                  <p:stCondLst>
                                    <p:cond delay="0"/>
                                  </p:stCondLst>
                                  <p:childTnLst>
                                    <p:set>
                                      <p:cBhvr>
                                        <p:cTn id="77" dur="1" fill="hold">
                                          <p:stCondLst>
                                            <p:cond delay="0"/>
                                          </p:stCondLst>
                                        </p:cTn>
                                        <p:tgtEl>
                                          <p:spTgt spid="256"/>
                                        </p:tgtEl>
                                        <p:attrNameLst>
                                          <p:attrName>style.visibility</p:attrName>
                                        </p:attrNameLst>
                                      </p:cBhvr>
                                      <p:to>
                                        <p:strVal val="visible"/>
                                      </p:to>
                                    </p:set>
                                    <p:animEffect transition="in" filter="fade">
                                      <p:cBhvr>
                                        <p:cTn id="78" dur="500"/>
                                        <p:tgtEl>
                                          <p:spTgt spid="256"/>
                                        </p:tgtEl>
                                      </p:cBhvr>
                                    </p:animEffect>
                                  </p:childTnLst>
                                </p:cTn>
                              </p:par>
                              <p:par>
                                <p:cTn id="79" presetID="10" presetClass="entr" presetSubtype="0" fill="hold" nodeType="withEffect">
                                  <p:stCondLst>
                                    <p:cond delay="0"/>
                                  </p:stCondLst>
                                  <p:childTnLst>
                                    <p:set>
                                      <p:cBhvr>
                                        <p:cTn id="80" dur="1" fill="hold">
                                          <p:stCondLst>
                                            <p:cond delay="0"/>
                                          </p:stCondLst>
                                        </p:cTn>
                                        <p:tgtEl>
                                          <p:spTgt spid="257"/>
                                        </p:tgtEl>
                                        <p:attrNameLst>
                                          <p:attrName>style.visibility</p:attrName>
                                        </p:attrNameLst>
                                      </p:cBhvr>
                                      <p:to>
                                        <p:strVal val="visible"/>
                                      </p:to>
                                    </p:set>
                                    <p:animEffect transition="in" filter="fade">
                                      <p:cBhvr>
                                        <p:cTn id="81" dur="500"/>
                                        <p:tgtEl>
                                          <p:spTgt spid="257"/>
                                        </p:tgtEl>
                                      </p:cBhvr>
                                    </p:animEffect>
                                  </p:childTnLst>
                                </p:cTn>
                              </p:par>
                              <p:par>
                                <p:cTn id="82" presetID="10" presetClass="entr" presetSubtype="0" fill="hold" nodeType="withEffect">
                                  <p:stCondLst>
                                    <p:cond delay="0"/>
                                  </p:stCondLst>
                                  <p:childTnLst>
                                    <p:set>
                                      <p:cBhvr>
                                        <p:cTn id="83" dur="1" fill="hold">
                                          <p:stCondLst>
                                            <p:cond delay="0"/>
                                          </p:stCondLst>
                                        </p:cTn>
                                        <p:tgtEl>
                                          <p:spTgt spid="262"/>
                                        </p:tgtEl>
                                        <p:attrNameLst>
                                          <p:attrName>style.visibility</p:attrName>
                                        </p:attrNameLst>
                                      </p:cBhvr>
                                      <p:to>
                                        <p:strVal val="visible"/>
                                      </p:to>
                                    </p:set>
                                    <p:animEffect transition="in" filter="fade">
                                      <p:cBhvr>
                                        <p:cTn id="84" dur="500"/>
                                        <p:tgtEl>
                                          <p:spTgt spid="262"/>
                                        </p:tgtEl>
                                      </p:cBhvr>
                                    </p:animEffect>
                                  </p:childTnLst>
                                </p:cTn>
                              </p:par>
                              <p:par>
                                <p:cTn id="85" presetID="10" presetClass="entr" presetSubtype="0" fill="hold" nodeType="withEffect">
                                  <p:stCondLst>
                                    <p:cond delay="0"/>
                                  </p:stCondLst>
                                  <p:childTnLst>
                                    <p:set>
                                      <p:cBhvr>
                                        <p:cTn id="86" dur="1" fill="hold">
                                          <p:stCondLst>
                                            <p:cond delay="0"/>
                                          </p:stCondLst>
                                        </p:cTn>
                                        <p:tgtEl>
                                          <p:spTgt spid="252"/>
                                        </p:tgtEl>
                                        <p:attrNameLst>
                                          <p:attrName>style.visibility</p:attrName>
                                        </p:attrNameLst>
                                      </p:cBhvr>
                                      <p:to>
                                        <p:strVal val="visible"/>
                                      </p:to>
                                    </p:set>
                                    <p:animEffect transition="in" filter="fade">
                                      <p:cBhvr>
                                        <p:cTn id="87" dur="500"/>
                                        <p:tgtEl>
                                          <p:spTgt spid="252"/>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273"/>
                                        </p:tgtEl>
                                        <p:attrNameLst>
                                          <p:attrName>style.visibility</p:attrName>
                                        </p:attrNameLst>
                                      </p:cBhvr>
                                      <p:to>
                                        <p:strVal val="visible"/>
                                      </p:to>
                                    </p:set>
                                    <p:animEffect transition="in" filter="fade">
                                      <p:cBhvr>
                                        <p:cTn id="92" dur="500"/>
                                        <p:tgtEl>
                                          <p:spTgt spid="273"/>
                                        </p:tgtEl>
                                      </p:cBhvr>
                                    </p:animEffect>
                                  </p:childTnLst>
                                </p:cTn>
                              </p:par>
                              <p:par>
                                <p:cTn id="93" presetID="10" presetClass="entr" presetSubtype="0" fill="hold" nodeType="withEffect">
                                  <p:stCondLst>
                                    <p:cond delay="0"/>
                                  </p:stCondLst>
                                  <p:childTnLst>
                                    <p:set>
                                      <p:cBhvr>
                                        <p:cTn id="94" dur="1" fill="hold">
                                          <p:stCondLst>
                                            <p:cond delay="0"/>
                                          </p:stCondLst>
                                        </p:cTn>
                                        <p:tgtEl>
                                          <p:spTgt spid="247"/>
                                        </p:tgtEl>
                                        <p:attrNameLst>
                                          <p:attrName>style.visibility</p:attrName>
                                        </p:attrNameLst>
                                      </p:cBhvr>
                                      <p:to>
                                        <p:strVal val="visible"/>
                                      </p:to>
                                    </p:set>
                                    <p:animEffect transition="in" filter="fade">
                                      <p:cBhvr>
                                        <p:cTn id="95" dur="500"/>
                                        <p:tgtEl>
                                          <p:spTgt spid="247"/>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278"/>
                                        </p:tgtEl>
                                        <p:attrNameLst>
                                          <p:attrName>style.visibility</p:attrName>
                                        </p:attrNameLst>
                                      </p:cBhvr>
                                      <p:to>
                                        <p:strVal val="visible"/>
                                      </p:to>
                                    </p:set>
                                    <p:animEffect transition="in" filter="fade">
                                      <p:cBhvr>
                                        <p:cTn id="100" dur="1000"/>
                                        <p:tgtEl>
                                          <p:spTgt spid="2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p36"/>
          <p:cNvSpPr/>
          <p:nvPr/>
        </p:nvSpPr>
        <p:spPr>
          <a:xfrm>
            <a:off x="2402608" y="2762094"/>
            <a:ext cx="1144500" cy="381000"/>
          </a:xfrm>
          <a:prstGeom prst="roundRect">
            <a:avLst>
              <a:gd name="adj" fmla="val 16667"/>
            </a:avLst>
          </a:prstGeom>
          <a:gradFill>
            <a:gsLst>
              <a:gs pos="0">
                <a:srgbClr val="FFF6DB"/>
              </a:gs>
              <a:gs pos="100000">
                <a:srgbClr val="FAD25C"/>
              </a:gs>
            </a:gsLst>
            <a:lin ang="5400012" scaled="0"/>
          </a:gradFill>
          <a:ln w="9525" cap="flat" cmpd="sng">
            <a:solidFill>
              <a:srgbClr val="A1A1A1"/>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82275" tIns="41125" rIns="82275" bIns="41125" anchor="ctr" anchorCtr="0">
            <a:noAutofit/>
          </a:bodyPr>
          <a:lstStyle/>
          <a:p>
            <a:pPr marL="0" marR="0" lvl="0" indent="0" algn="ctr" rtl="0">
              <a:spcBef>
                <a:spcPts val="0"/>
              </a:spcBef>
              <a:spcAft>
                <a:spcPts val="0"/>
              </a:spcAft>
              <a:buNone/>
            </a:pPr>
            <a:endParaRPr sz="1080">
              <a:solidFill>
                <a:srgbClr val="000000"/>
              </a:solidFill>
              <a:latin typeface="Calibri"/>
              <a:ea typeface="Calibri"/>
              <a:cs typeface="Calibri"/>
              <a:sym typeface="Calibri"/>
            </a:endParaRPr>
          </a:p>
          <a:p>
            <a:pPr marL="0" marR="0" lvl="0" indent="0" algn="ctr" rtl="0">
              <a:spcBef>
                <a:spcPts val="0"/>
              </a:spcBef>
              <a:spcAft>
                <a:spcPts val="0"/>
              </a:spcAft>
              <a:buNone/>
            </a:pPr>
            <a:r>
              <a:rPr lang="en" sz="1200">
                <a:solidFill>
                  <a:srgbClr val="000000"/>
                </a:solidFill>
                <a:latin typeface="Calibri"/>
                <a:ea typeface="Calibri"/>
                <a:cs typeface="Calibri"/>
                <a:sym typeface="Calibri"/>
              </a:rPr>
              <a:t>Open</a:t>
            </a:r>
            <a:r>
              <a:rPr lang="en" sz="1200">
                <a:latin typeface="Calibri"/>
                <a:ea typeface="Calibri"/>
                <a:cs typeface="Calibri"/>
                <a:sym typeface="Calibri"/>
              </a:rPr>
              <a:t>ONU</a:t>
            </a:r>
            <a:endParaRPr/>
          </a:p>
          <a:p>
            <a:pPr marL="0" marR="0" lvl="0" indent="0" algn="ctr" rtl="0">
              <a:spcBef>
                <a:spcPts val="0"/>
              </a:spcBef>
              <a:spcAft>
                <a:spcPts val="0"/>
              </a:spcAft>
              <a:buNone/>
            </a:pPr>
            <a:r>
              <a:rPr lang="en" sz="1200">
                <a:solidFill>
                  <a:srgbClr val="000000"/>
                </a:solidFill>
                <a:latin typeface="Calibri"/>
                <a:ea typeface="Calibri"/>
                <a:cs typeface="Calibri"/>
                <a:sym typeface="Calibri"/>
              </a:rPr>
              <a:t>Adaptor</a:t>
            </a:r>
            <a:endParaRPr/>
          </a:p>
          <a:p>
            <a:pPr marL="0" marR="0" lvl="0" indent="0" algn="ctr" rtl="0">
              <a:spcBef>
                <a:spcPts val="0"/>
              </a:spcBef>
              <a:spcAft>
                <a:spcPts val="0"/>
              </a:spcAft>
              <a:buNone/>
            </a:pPr>
            <a:endParaRPr sz="1080">
              <a:solidFill>
                <a:srgbClr val="000000"/>
              </a:solidFill>
              <a:latin typeface="Calibri"/>
              <a:ea typeface="Calibri"/>
              <a:cs typeface="Calibri"/>
              <a:sym typeface="Calibri"/>
            </a:endParaRPr>
          </a:p>
        </p:txBody>
      </p:sp>
      <p:sp>
        <p:nvSpPr>
          <p:cNvPr id="636" name="Google Shape;636;p36"/>
          <p:cNvSpPr/>
          <p:nvPr/>
        </p:nvSpPr>
        <p:spPr>
          <a:xfrm>
            <a:off x="2287783" y="2675444"/>
            <a:ext cx="1144500" cy="381000"/>
          </a:xfrm>
          <a:prstGeom prst="roundRect">
            <a:avLst>
              <a:gd name="adj" fmla="val 16667"/>
            </a:avLst>
          </a:prstGeom>
          <a:gradFill>
            <a:gsLst>
              <a:gs pos="0">
                <a:srgbClr val="FFF6DB"/>
              </a:gs>
              <a:gs pos="100000">
                <a:srgbClr val="FAD25C"/>
              </a:gs>
            </a:gsLst>
            <a:lin ang="5400012" scaled="0"/>
          </a:gradFill>
          <a:ln w="9525" cap="flat" cmpd="sng">
            <a:solidFill>
              <a:srgbClr val="A1A1A1"/>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82275" tIns="41125" rIns="82275" bIns="41125" anchor="ctr" anchorCtr="0">
            <a:noAutofit/>
          </a:bodyPr>
          <a:lstStyle/>
          <a:p>
            <a:pPr marL="0" marR="0" lvl="0" indent="0" algn="ctr" rtl="0">
              <a:spcBef>
                <a:spcPts val="0"/>
              </a:spcBef>
              <a:spcAft>
                <a:spcPts val="0"/>
              </a:spcAft>
              <a:buNone/>
            </a:pPr>
            <a:endParaRPr sz="1080">
              <a:solidFill>
                <a:srgbClr val="000000"/>
              </a:solidFill>
              <a:latin typeface="Calibri"/>
              <a:ea typeface="Calibri"/>
              <a:cs typeface="Calibri"/>
              <a:sym typeface="Calibri"/>
            </a:endParaRPr>
          </a:p>
          <a:p>
            <a:pPr marL="0" marR="0" lvl="0" indent="0" algn="ctr" rtl="0">
              <a:spcBef>
                <a:spcPts val="0"/>
              </a:spcBef>
              <a:spcAft>
                <a:spcPts val="0"/>
              </a:spcAft>
              <a:buNone/>
            </a:pPr>
            <a:r>
              <a:rPr lang="en" sz="1200">
                <a:solidFill>
                  <a:srgbClr val="000000"/>
                </a:solidFill>
                <a:latin typeface="Calibri"/>
                <a:ea typeface="Calibri"/>
                <a:cs typeface="Calibri"/>
                <a:sym typeface="Calibri"/>
              </a:rPr>
              <a:t>Open</a:t>
            </a:r>
            <a:r>
              <a:rPr lang="en" sz="1200">
                <a:latin typeface="Calibri"/>
                <a:ea typeface="Calibri"/>
                <a:cs typeface="Calibri"/>
                <a:sym typeface="Calibri"/>
              </a:rPr>
              <a:t>ONU</a:t>
            </a:r>
            <a:endParaRPr/>
          </a:p>
          <a:p>
            <a:pPr marL="0" marR="0" lvl="0" indent="0" algn="ctr" rtl="0">
              <a:spcBef>
                <a:spcPts val="0"/>
              </a:spcBef>
              <a:spcAft>
                <a:spcPts val="0"/>
              </a:spcAft>
              <a:buNone/>
            </a:pPr>
            <a:r>
              <a:rPr lang="en" sz="1200">
                <a:solidFill>
                  <a:srgbClr val="000000"/>
                </a:solidFill>
                <a:latin typeface="Calibri"/>
                <a:ea typeface="Calibri"/>
                <a:cs typeface="Calibri"/>
                <a:sym typeface="Calibri"/>
              </a:rPr>
              <a:t>Adaptor</a:t>
            </a:r>
            <a:endParaRPr/>
          </a:p>
          <a:p>
            <a:pPr marL="0" marR="0" lvl="0" indent="0" algn="ctr" rtl="0">
              <a:spcBef>
                <a:spcPts val="0"/>
              </a:spcBef>
              <a:spcAft>
                <a:spcPts val="0"/>
              </a:spcAft>
              <a:buNone/>
            </a:pPr>
            <a:endParaRPr sz="1080">
              <a:solidFill>
                <a:srgbClr val="000000"/>
              </a:solidFill>
              <a:latin typeface="Calibri"/>
              <a:ea typeface="Calibri"/>
              <a:cs typeface="Calibri"/>
              <a:sym typeface="Calibri"/>
            </a:endParaRPr>
          </a:p>
        </p:txBody>
      </p:sp>
      <p:sp>
        <p:nvSpPr>
          <p:cNvPr id="637" name="Google Shape;637;p36"/>
          <p:cNvSpPr txBox="1">
            <a:spLocks noGrp="1"/>
          </p:cNvSpPr>
          <p:nvPr>
            <p:ph type="title"/>
          </p:nvPr>
        </p:nvSpPr>
        <p:spPr>
          <a:xfrm>
            <a:off x="447690" y="26613"/>
            <a:ext cx="8531100" cy="5325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 sz="3200" b="1" dirty="0">
                <a:solidFill>
                  <a:schemeClr val="accent1"/>
                </a:solidFill>
                <a:latin typeface="Calibri" panose="020F0502020204030204" pitchFamily="34" charset="0"/>
                <a:cs typeface="Calibri" panose="020F0502020204030204" pitchFamily="34" charset="0"/>
              </a:rPr>
              <a:t>VOLTHA Architecture</a:t>
            </a:r>
            <a:endParaRPr sz="3200" b="1" dirty="0">
              <a:solidFill>
                <a:schemeClr val="accent1"/>
              </a:solidFill>
              <a:latin typeface="Calibri" panose="020F0502020204030204" pitchFamily="34" charset="0"/>
              <a:cs typeface="Calibri" panose="020F0502020204030204" pitchFamily="34" charset="0"/>
            </a:endParaRPr>
          </a:p>
        </p:txBody>
      </p:sp>
      <p:sp>
        <p:nvSpPr>
          <p:cNvPr id="638" name="Google Shape;638;p36"/>
          <p:cNvSpPr/>
          <p:nvPr/>
        </p:nvSpPr>
        <p:spPr>
          <a:xfrm>
            <a:off x="1086408" y="2073469"/>
            <a:ext cx="2112900" cy="234900"/>
          </a:xfrm>
          <a:prstGeom prst="rect">
            <a:avLst/>
          </a:prstGeom>
          <a:solidFill>
            <a:srgbClr val="FF9900"/>
          </a:solidFill>
          <a:ln w="9525" cap="flat" cmpd="sng">
            <a:solidFill>
              <a:srgbClr val="000000"/>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82275" tIns="41125" rIns="82275" bIns="41125" anchor="ctr" anchorCtr="0">
            <a:noAutofit/>
          </a:bodyPr>
          <a:lstStyle/>
          <a:p>
            <a:pPr marL="0" marR="0" lvl="0" indent="0" algn="ctr" rtl="0">
              <a:lnSpc>
                <a:spcPct val="80000"/>
              </a:lnSpc>
              <a:spcBef>
                <a:spcPts val="0"/>
              </a:spcBef>
              <a:spcAft>
                <a:spcPts val="0"/>
              </a:spcAft>
              <a:buNone/>
            </a:pPr>
            <a:r>
              <a:rPr lang="en" sz="1200" b="1">
                <a:solidFill>
                  <a:srgbClr val="FFFFFF"/>
                </a:solidFill>
                <a:latin typeface="Calibri"/>
                <a:ea typeface="Calibri"/>
                <a:cs typeface="Calibri"/>
                <a:sym typeface="Calibri"/>
              </a:rPr>
              <a:t>VOLTHA core</a:t>
            </a:r>
            <a:endParaRPr sz="1200" b="1">
              <a:solidFill>
                <a:srgbClr val="FFFFFF"/>
              </a:solidFill>
            </a:endParaRPr>
          </a:p>
        </p:txBody>
      </p:sp>
      <p:sp>
        <p:nvSpPr>
          <p:cNvPr id="639" name="Google Shape;639;p36"/>
          <p:cNvSpPr/>
          <p:nvPr/>
        </p:nvSpPr>
        <p:spPr>
          <a:xfrm>
            <a:off x="720648" y="3830560"/>
            <a:ext cx="1643400" cy="1101600"/>
          </a:xfrm>
          <a:prstGeom prst="roundRect">
            <a:avLst>
              <a:gd name="adj" fmla="val 16667"/>
            </a:avLst>
          </a:prstGeom>
          <a:solidFill>
            <a:srgbClr val="FFFFFF"/>
          </a:solidFill>
          <a:ln w="25400" cap="flat" cmpd="sng">
            <a:solidFill>
              <a:srgbClr val="A5A5A5"/>
            </a:solidFill>
            <a:prstDash val="solid"/>
            <a:round/>
            <a:headEnd type="none" w="sm" len="sm"/>
            <a:tailEnd type="none" w="sm" len="sm"/>
          </a:ln>
        </p:spPr>
        <p:txBody>
          <a:bodyPr spcFirstLastPara="1" wrap="square" lIns="82275" tIns="41125" rIns="82275" bIns="41125" anchor="ctr" anchorCtr="0">
            <a:noAutofit/>
          </a:bodyPr>
          <a:lstStyle/>
          <a:p>
            <a:pPr marL="0" marR="0" lvl="0" indent="0" algn="ctr" rtl="0">
              <a:spcBef>
                <a:spcPts val="0"/>
              </a:spcBef>
              <a:spcAft>
                <a:spcPts val="0"/>
              </a:spcAft>
              <a:buNone/>
            </a:pPr>
            <a:endParaRPr sz="1620">
              <a:solidFill>
                <a:srgbClr val="000000"/>
              </a:solidFill>
              <a:latin typeface="Calibri"/>
              <a:ea typeface="Calibri"/>
              <a:cs typeface="Calibri"/>
              <a:sym typeface="Calibri"/>
            </a:endParaRPr>
          </a:p>
          <a:p>
            <a:pPr marL="0" marR="0" lvl="0" indent="0" algn="ctr" rtl="0">
              <a:spcBef>
                <a:spcPts val="0"/>
              </a:spcBef>
              <a:spcAft>
                <a:spcPts val="0"/>
              </a:spcAft>
              <a:buNone/>
            </a:pPr>
            <a:endParaRPr sz="1620">
              <a:solidFill>
                <a:srgbClr val="000000"/>
              </a:solidFill>
              <a:latin typeface="Calibri"/>
              <a:ea typeface="Calibri"/>
              <a:cs typeface="Calibri"/>
              <a:sym typeface="Calibri"/>
            </a:endParaRPr>
          </a:p>
          <a:p>
            <a:pPr marL="0" marR="0" lvl="0" indent="0" algn="ctr" rtl="0">
              <a:spcBef>
                <a:spcPts val="0"/>
              </a:spcBef>
              <a:spcAft>
                <a:spcPts val="0"/>
              </a:spcAft>
              <a:buNone/>
            </a:pPr>
            <a:endParaRPr sz="700">
              <a:solidFill>
                <a:srgbClr val="000000"/>
              </a:solidFill>
              <a:latin typeface="Calibri"/>
              <a:ea typeface="Calibri"/>
              <a:cs typeface="Calibri"/>
              <a:sym typeface="Calibri"/>
            </a:endParaRPr>
          </a:p>
          <a:p>
            <a:pPr marL="0" marR="0" lvl="0" indent="0" algn="ctr" rtl="0">
              <a:spcBef>
                <a:spcPts val="0"/>
              </a:spcBef>
              <a:spcAft>
                <a:spcPts val="0"/>
              </a:spcAft>
              <a:buNone/>
            </a:pPr>
            <a:endParaRPr sz="700">
              <a:solidFill>
                <a:srgbClr val="000000"/>
              </a:solidFill>
              <a:latin typeface="Calibri"/>
              <a:ea typeface="Calibri"/>
              <a:cs typeface="Calibri"/>
              <a:sym typeface="Calibri"/>
            </a:endParaRPr>
          </a:p>
          <a:p>
            <a:pPr marL="0" marR="0" lvl="0" indent="0" algn="ctr" rtl="0">
              <a:spcBef>
                <a:spcPts val="0"/>
              </a:spcBef>
              <a:spcAft>
                <a:spcPts val="0"/>
              </a:spcAft>
              <a:buNone/>
            </a:pPr>
            <a:endParaRPr sz="700">
              <a:solidFill>
                <a:srgbClr val="000000"/>
              </a:solidFill>
              <a:latin typeface="Calibri"/>
              <a:ea typeface="Calibri"/>
              <a:cs typeface="Calibri"/>
              <a:sym typeface="Calibri"/>
            </a:endParaRPr>
          </a:p>
          <a:p>
            <a:pPr marL="0" marR="0" lvl="0" indent="0" algn="ctr" rtl="0">
              <a:spcBef>
                <a:spcPts val="0"/>
              </a:spcBef>
              <a:spcAft>
                <a:spcPts val="0"/>
              </a:spcAft>
              <a:buNone/>
            </a:pPr>
            <a:r>
              <a:rPr lang="en" sz="1440">
                <a:solidFill>
                  <a:srgbClr val="000000"/>
                </a:solidFill>
                <a:latin typeface="Calibri"/>
                <a:ea typeface="Calibri"/>
                <a:cs typeface="Calibri"/>
                <a:sym typeface="Calibri"/>
              </a:rPr>
              <a:t>Whitebox OLT</a:t>
            </a:r>
            <a:endParaRPr/>
          </a:p>
        </p:txBody>
      </p:sp>
      <p:sp>
        <p:nvSpPr>
          <p:cNvPr id="640" name="Google Shape;640;p36"/>
          <p:cNvSpPr/>
          <p:nvPr/>
        </p:nvSpPr>
        <p:spPr>
          <a:xfrm>
            <a:off x="992308" y="2619469"/>
            <a:ext cx="1100100" cy="381000"/>
          </a:xfrm>
          <a:prstGeom prst="roundRect">
            <a:avLst>
              <a:gd name="adj" fmla="val 16667"/>
            </a:avLst>
          </a:prstGeom>
          <a:gradFill>
            <a:gsLst>
              <a:gs pos="0">
                <a:srgbClr val="F5D0D0"/>
              </a:gs>
              <a:gs pos="100000">
                <a:srgbClr val="D96868"/>
              </a:gs>
            </a:gsLst>
            <a:path path="circle">
              <a:fillToRect l="50000" t="50000" r="50000" b="50000"/>
            </a:path>
            <a:tileRect/>
          </a:gradFill>
          <a:ln w="9525" cap="flat" cmpd="sng">
            <a:solidFill>
              <a:srgbClr val="A1A1A1"/>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82275" tIns="41125" rIns="82275" bIns="41125" anchor="ctr" anchorCtr="0">
            <a:noAutofit/>
          </a:bodyPr>
          <a:lstStyle/>
          <a:p>
            <a:pPr marL="0" marR="0" lvl="0" indent="0" algn="ctr" rtl="0">
              <a:spcBef>
                <a:spcPts val="0"/>
              </a:spcBef>
              <a:spcAft>
                <a:spcPts val="0"/>
              </a:spcAft>
              <a:buNone/>
            </a:pPr>
            <a:endParaRPr sz="1080">
              <a:solidFill>
                <a:srgbClr val="000000"/>
              </a:solidFill>
              <a:latin typeface="Calibri"/>
              <a:ea typeface="Calibri"/>
              <a:cs typeface="Calibri"/>
              <a:sym typeface="Calibri"/>
            </a:endParaRPr>
          </a:p>
          <a:p>
            <a:pPr marL="0" marR="0" lvl="0" indent="0" algn="ctr" rtl="0">
              <a:spcBef>
                <a:spcPts val="0"/>
              </a:spcBef>
              <a:spcAft>
                <a:spcPts val="0"/>
              </a:spcAft>
              <a:buNone/>
            </a:pPr>
            <a:r>
              <a:rPr lang="en" sz="1200">
                <a:solidFill>
                  <a:srgbClr val="000000"/>
                </a:solidFill>
                <a:latin typeface="Calibri"/>
                <a:ea typeface="Calibri"/>
                <a:cs typeface="Calibri"/>
                <a:sym typeface="Calibri"/>
              </a:rPr>
              <a:t>OpenOLT </a:t>
            </a:r>
            <a:endParaRPr/>
          </a:p>
          <a:p>
            <a:pPr marL="0" marR="0" lvl="0" indent="0" algn="ctr" rtl="0">
              <a:spcBef>
                <a:spcPts val="0"/>
              </a:spcBef>
              <a:spcAft>
                <a:spcPts val="0"/>
              </a:spcAft>
              <a:buNone/>
            </a:pPr>
            <a:r>
              <a:rPr lang="en" sz="1200">
                <a:solidFill>
                  <a:srgbClr val="000000"/>
                </a:solidFill>
                <a:latin typeface="Calibri"/>
                <a:ea typeface="Calibri"/>
                <a:cs typeface="Calibri"/>
                <a:sym typeface="Calibri"/>
              </a:rPr>
              <a:t>Adaptor</a:t>
            </a:r>
            <a:endParaRPr/>
          </a:p>
          <a:p>
            <a:pPr marL="0" marR="0" lvl="0" indent="0" algn="ctr" rtl="0">
              <a:spcBef>
                <a:spcPts val="0"/>
              </a:spcBef>
              <a:spcAft>
                <a:spcPts val="0"/>
              </a:spcAft>
              <a:buNone/>
            </a:pPr>
            <a:endParaRPr sz="1080">
              <a:solidFill>
                <a:srgbClr val="000000"/>
              </a:solidFill>
              <a:latin typeface="Calibri"/>
              <a:ea typeface="Calibri"/>
              <a:cs typeface="Calibri"/>
              <a:sym typeface="Calibri"/>
            </a:endParaRPr>
          </a:p>
        </p:txBody>
      </p:sp>
      <p:sp>
        <p:nvSpPr>
          <p:cNvPr id="641" name="Google Shape;641;p36"/>
          <p:cNvSpPr/>
          <p:nvPr/>
        </p:nvSpPr>
        <p:spPr>
          <a:xfrm>
            <a:off x="1327879" y="4192611"/>
            <a:ext cx="877200" cy="188400"/>
          </a:xfrm>
          <a:prstGeom prst="roundRect">
            <a:avLst>
              <a:gd name="adj" fmla="val 16667"/>
            </a:avLst>
          </a:prstGeom>
          <a:solidFill>
            <a:srgbClr val="A5A5A5"/>
          </a:solidFill>
          <a:ln w="25400" cap="flat" cmpd="sng">
            <a:solidFill>
              <a:srgbClr val="78787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100">
                <a:solidFill>
                  <a:srgbClr val="FFFFFF"/>
                </a:solidFill>
                <a:latin typeface="Calibri"/>
                <a:ea typeface="Calibri"/>
                <a:cs typeface="Calibri"/>
                <a:sym typeface="Calibri"/>
              </a:rPr>
              <a:t>BAL</a:t>
            </a:r>
            <a:endParaRPr/>
          </a:p>
        </p:txBody>
      </p:sp>
      <p:sp>
        <p:nvSpPr>
          <p:cNvPr id="642" name="Google Shape;642;p36"/>
          <p:cNvSpPr/>
          <p:nvPr/>
        </p:nvSpPr>
        <p:spPr>
          <a:xfrm>
            <a:off x="1333463" y="4410021"/>
            <a:ext cx="877200" cy="188400"/>
          </a:xfrm>
          <a:prstGeom prst="roundRect">
            <a:avLst>
              <a:gd name="adj" fmla="val 16667"/>
            </a:avLst>
          </a:prstGeom>
          <a:solidFill>
            <a:srgbClr val="A5A5A5"/>
          </a:solidFill>
          <a:ln w="25400" cap="flat" cmpd="sng">
            <a:solidFill>
              <a:srgbClr val="78787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100">
                <a:solidFill>
                  <a:srgbClr val="FFFFFF"/>
                </a:solidFill>
                <a:latin typeface="Calibri"/>
                <a:ea typeface="Calibri"/>
                <a:cs typeface="Calibri"/>
                <a:sym typeface="Calibri"/>
              </a:rPr>
              <a:t>SDK(s)</a:t>
            </a:r>
            <a:endParaRPr/>
          </a:p>
        </p:txBody>
      </p:sp>
      <p:sp>
        <p:nvSpPr>
          <p:cNvPr id="643" name="Google Shape;643;p36"/>
          <p:cNvSpPr/>
          <p:nvPr/>
        </p:nvSpPr>
        <p:spPr>
          <a:xfrm>
            <a:off x="936583" y="3856172"/>
            <a:ext cx="1351200" cy="336300"/>
          </a:xfrm>
          <a:prstGeom prst="roundRect">
            <a:avLst>
              <a:gd name="adj" fmla="val 16667"/>
            </a:avLst>
          </a:prstGeom>
          <a:gradFill>
            <a:gsLst>
              <a:gs pos="0">
                <a:srgbClr val="D8D8D8"/>
              </a:gs>
              <a:gs pos="35000">
                <a:srgbClr val="E3E3E3"/>
              </a:gs>
              <a:gs pos="100000">
                <a:srgbClr val="F4F4F4"/>
              </a:gs>
            </a:gsLst>
            <a:lin ang="16200038" scaled="0"/>
          </a:gradFill>
          <a:ln w="9525" cap="flat" cmpd="sng">
            <a:solidFill>
              <a:srgbClr val="A1A1A1"/>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82275" tIns="41125" rIns="82275" bIns="41125" anchor="ctr" anchorCtr="0">
            <a:noAutofit/>
          </a:bodyPr>
          <a:lstStyle/>
          <a:p>
            <a:pPr marL="0" marR="0" lvl="0" indent="0" algn="ctr" rtl="0">
              <a:spcBef>
                <a:spcPts val="0"/>
              </a:spcBef>
              <a:spcAft>
                <a:spcPts val="0"/>
              </a:spcAft>
              <a:buNone/>
            </a:pPr>
            <a:endParaRPr sz="1080">
              <a:solidFill>
                <a:srgbClr val="000000"/>
              </a:solidFill>
              <a:latin typeface="Calibri"/>
              <a:ea typeface="Calibri"/>
              <a:cs typeface="Calibri"/>
              <a:sym typeface="Calibri"/>
            </a:endParaRPr>
          </a:p>
          <a:p>
            <a:pPr marL="0" marR="0" lvl="0" indent="0" algn="ctr" rtl="0">
              <a:spcBef>
                <a:spcPts val="0"/>
              </a:spcBef>
              <a:spcAft>
                <a:spcPts val="0"/>
              </a:spcAft>
              <a:buNone/>
            </a:pPr>
            <a:r>
              <a:rPr lang="en" sz="1200">
                <a:solidFill>
                  <a:srgbClr val="000000"/>
                </a:solidFill>
                <a:latin typeface="Calibri"/>
                <a:ea typeface="Calibri"/>
                <a:cs typeface="Calibri"/>
                <a:sym typeface="Calibri"/>
              </a:rPr>
              <a:t>OpenOLT </a:t>
            </a:r>
            <a:r>
              <a:rPr lang="en" sz="1200">
                <a:latin typeface="Calibri"/>
                <a:ea typeface="Calibri"/>
                <a:cs typeface="Calibri"/>
                <a:sym typeface="Calibri"/>
              </a:rPr>
              <a:t>d</a:t>
            </a:r>
            <a:r>
              <a:rPr lang="en" sz="1200">
                <a:solidFill>
                  <a:srgbClr val="000000"/>
                </a:solidFill>
                <a:latin typeface="Calibri"/>
                <a:ea typeface="Calibri"/>
                <a:cs typeface="Calibri"/>
                <a:sym typeface="Calibri"/>
              </a:rPr>
              <a:t>river/agent</a:t>
            </a:r>
            <a:endParaRPr/>
          </a:p>
          <a:p>
            <a:pPr marL="0" marR="0" lvl="0" indent="0" algn="ctr" rtl="0">
              <a:spcBef>
                <a:spcPts val="0"/>
              </a:spcBef>
              <a:spcAft>
                <a:spcPts val="0"/>
              </a:spcAft>
              <a:buNone/>
            </a:pPr>
            <a:endParaRPr sz="1080">
              <a:solidFill>
                <a:srgbClr val="000000"/>
              </a:solidFill>
              <a:latin typeface="Calibri"/>
              <a:ea typeface="Calibri"/>
              <a:cs typeface="Calibri"/>
              <a:sym typeface="Calibri"/>
            </a:endParaRPr>
          </a:p>
        </p:txBody>
      </p:sp>
      <p:cxnSp>
        <p:nvCxnSpPr>
          <p:cNvPr id="644" name="Google Shape;644;p36"/>
          <p:cNvCxnSpPr>
            <a:stCxn id="640" idx="2"/>
            <a:endCxn id="639" idx="0"/>
          </p:cNvCxnSpPr>
          <p:nvPr/>
        </p:nvCxnSpPr>
        <p:spPr>
          <a:xfrm>
            <a:off x="1542358" y="3000469"/>
            <a:ext cx="0" cy="830100"/>
          </a:xfrm>
          <a:prstGeom prst="straightConnector1">
            <a:avLst/>
          </a:prstGeom>
          <a:noFill/>
          <a:ln w="12700" cap="flat" cmpd="sng">
            <a:solidFill>
              <a:srgbClr val="7F7F7F"/>
            </a:solidFill>
            <a:prstDash val="dash"/>
            <a:round/>
            <a:headEnd type="stealth" w="med" len="med"/>
            <a:tailEnd type="stealth" w="med" len="med"/>
          </a:ln>
          <a:effectLst>
            <a:outerShdw blurRad="40000" dist="20000" dir="5400000" rotWithShape="0">
              <a:srgbClr val="000000">
                <a:alpha val="37650"/>
              </a:srgbClr>
            </a:outerShdw>
          </a:effectLst>
        </p:spPr>
      </p:cxnSp>
      <p:sp>
        <p:nvSpPr>
          <p:cNvPr id="645" name="Google Shape;645;p36"/>
          <p:cNvSpPr/>
          <p:nvPr/>
        </p:nvSpPr>
        <p:spPr>
          <a:xfrm>
            <a:off x="798463" y="4199033"/>
            <a:ext cx="519900" cy="185700"/>
          </a:xfrm>
          <a:prstGeom prst="roundRect">
            <a:avLst>
              <a:gd name="adj" fmla="val 16667"/>
            </a:avLst>
          </a:prstGeom>
          <a:gradFill>
            <a:gsLst>
              <a:gs pos="0">
                <a:srgbClr val="D8D8D8"/>
              </a:gs>
              <a:gs pos="35000">
                <a:srgbClr val="E3E3E3"/>
              </a:gs>
              <a:gs pos="100000">
                <a:srgbClr val="F4F4F4"/>
              </a:gs>
            </a:gsLst>
            <a:lin ang="16200038" scaled="0"/>
          </a:gradFill>
          <a:ln w="9525" cap="flat" cmpd="sng">
            <a:solidFill>
              <a:srgbClr val="A1A1A1"/>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82275" tIns="41125" rIns="82275" bIns="41125" anchor="ctr" anchorCtr="0">
            <a:noAutofit/>
          </a:bodyPr>
          <a:lstStyle/>
          <a:p>
            <a:pPr marL="0" marR="0" lvl="0" indent="0" algn="ctr" rtl="0">
              <a:spcBef>
                <a:spcPts val="0"/>
              </a:spcBef>
              <a:spcAft>
                <a:spcPts val="0"/>
              </a:spcAft>
              <a:buNone/>
            </a:pPr>
            <a:endParaRPr sz="1080">
              <a:solidFill>
                <a:srgbClr val="000000"/>
              </a:solidFill>
              <a:latin typeface="Calibri"/>
              <a:ea typeface="Calibri"/>
              <a:cs typeface="Calibri"/>
              <a:sym typeface="Calibri"/>
            </a:endParaRPr>
          </a:p>
          <a:p>
            <a:pPr marL="0" marR="0" lvl="0" indent="0" algn="ctr" rtl="0">
              <a:spcBef>
                <a:spcPts val="0"/>
              </a:spcBef>
              <a:spcAft>
                <a:spcPts val="0"/>
              </a:spcAft>
              <a:buNone/>
            </a:pPr>
            <a:r>
              <a:rPr lang="en" sz="1200">
                <a:solidFill>
                  <a:srgbClr val="000000"/>
                </a:solidFill>
                <a:latin typeface="Calibri"/>
                <a:ea typeface="Calibri"/>
                <a:cs typeface="Calibri"/>
                <a:sym typeface="Calibri"/>
              </a:rPr>
              <a:t>ONL</a:t>
            </a:r>
            <a:endParaRPr/>
          </a:p>
          <a:p>
            <a:pPr marL="0" marR="0" lvl="0" indent="0" algn="ctr" rtl="0">
              <a:spcBef>
                <a:spcPts val="0"/>
              </a:spcBef>
              <a:spcAft>
                <a:spcPts val="0"/>
              </a:spcAft>
              <a:buNone/>
            </a:pPr>
            <a:endParaRPr sz="1080">
              <a:solidFill>
                <a:srgbClr val="000000"/>
              </a:solidFill>
              <a:latin typeface="Calibri"/>
              <a:ea typeface="Calibri"/>
              <a:cs typeface="Calibri"/>
              <a:sym typeface="Calibri"/>
            </a:endParaRPr>
          </a:p>
        </p:txBody>
      </p:sp>
      <p:sp>
        <p:nvSpPr>
          <p:cNvPr id="646" name="Google Shape;646;p36"/>
          <p:cNvSpPr/>
          <p:nvPr/>
        </p:nvSpPr>
        <p:spPr>
          <a:xfrm>
            <a:off x="801456" y="4406558"/>
            <a:ext cx="525300" cy="188700"/>
          </a:xfrm>
          <a:prstGeom prst="roundRect">
            <a:avLst>
              <a:gd name="adj" fmla="val 16667"/>
            </a:avLst>
          </a:prstGeom>
          <a:gradFill>
            <a:gsLst>
              <a:gs pos="0">
                <a:srgbClr val="D8D8D8"/>
              </a:gs>
              <a:gs pos="35000">
                <a:srgbClr val="E3E3E3"/>
              </a:gs>
              <a:gs pos="100000">
                <a:srgbClr val="F4F4F4"/>
              </a:gs>
            </a:gsLst>
            <a:lin ang="16200038" scaled="0"/>
          </a:gradFill>
          <a:ln w="9525" cap="flat" cmpd="sng">
            <a:solidFill>
              <a:srgbClr val="A1A1A1"/>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82275" tIns="41125" rIns="82275" bIns="41125" anchor="ctr" anchorCtr="0">
            <a:noAutofit/>
          </a:bodyPr>
          <a:lstStyle/>
          <a:p>
            <a:pPr marL="0" marR="0" lvl="0" indent="0" algn="ctr" rtl="0">
              <a:spcBef>
                <a:spcPts val="0"/>
              </a:spcBef>
              <a:spcAft>
                <a:spcPts val="0"/>
              </a:spcAft>
              <a:buNone/>
            </a:pPr>
            <a:endParaRPr sz="1080">
              <a:solidFill>
                <a:srgbClr val="000000"/>
              </a:solidFill>
              <a:latin typeface="Calibri"/>
              <a:ea typeface="Calibri"/>
              <a:cs typeface="Calibri"/>
              <a:sym typeface="Calibri"/>
            </a:endParaRPr>
          </a:p>
          <a:p>
            <a:pPr marL="0" marR="0" lvl="0" indent="0" algn="ctr" rtl="0">
              <a:spcBef>
                <a:spcPts val="0"/>
              </a:spcBef>
              <a:spcAft>
                <a:spcPts val="0"/>
              </a:spcAft>
              <a:buNone/>
            </a:pPr>
            <a:r>
              <a:rPr lang="en" sz="1200">
                <a:solidFill>
                  <a:srgbClr val="000000"/>
                </a:solidFill>
                <a:latin typeface="Calibri"/>
                <a:ea typeface="Calibri"/>
                <a:cs typeface="Calibri"/>
                <a:sym typeface="Calibri"/>
              </a:rPr>
              <a:t>ONIE</a:t>
            </a:r>
            <a:endParaRPr/>
          </a:p>
          <a:p>
            <a:pPr marL="0" marR="0" lvl="0" indent="0" algn="ctr" rtl="0">
              <a:spcBef>
                <a:spcPts val="0"/>
              </a:spcBef>
              <a:spcAft>
                <a:spcPts val="0"/>
              </a:spcAft>
              <a:buNone/>
            </a:pPr>
            <a:endParaRPr sz="1080">
              <a:solidFill>
                <a:srgbClr val="000000"/>
              </a:solidFill>
              <a:latin typeface="Calibri"/>
              <a:ea typeface="Calibri"/>
              <a:cs typeface="Calibri"/>
              <a:sym typeface="Calibri"/>
            </a:endParaRPr>
          </a:p>
        </p:txBody>
      </p:sp>
      <p:sp>
        <p:nvSpPr>
          <p:cNvPr id="647" name="Google Shape;647;p36"/>
          <p:cNvSpPr/>
          <p:nvPr/>
        </p:nvSpPr>
        <p:spPr>
          <a:xfrm>
            <a:off x="1481708" y="1016494"/>
            <a:ext cx="1380900" cy="336300"/>
          </a:xfrm>
          <a:prstGeom prst="roundRect">
            <a:avLst>
              <a:gd name="adj" fmla="val 16667"/>
            </a:avLst>
          </a:prstGeom>
          <a:solidFill>
            <a:schemeClr val="bg1"/>
          </a:solidFill>
          <a:ln w="28575" cap="flat" cmpd="sng">
            <a:solidFill>
              <a:schemeClr val="bg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t>ONOS 1</a:t>
            </a:r>
            <a:endParaRPr sz="1200"/>
          </a:p>
        </p:txBody>
      </p:sp>
      <p:sp>
        <p:nvSpPr>
          <p:cNvPr id="648" name="Google Shape;648;p36"/>
          <p:cNvSpPr/>
          <p:nvPr/>
        </p:nvSpPr>
        <p:spPr>
          <a:xfrm>
            <a:off x="1703708" y="1610869"/>
            <a:ext cx="936900" cy="381000"/>
          </a:xfrm>
          <a:prstGeom prst="roundRect">
            <a:avLst>
              <a:gd name="adj" fmla="val 16667"/>
            </a:avLst>
          </a:prstGeom>
          <a:solidFill>
            <a:srgbClr val="00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t>Client</a:t>
            </a:r>
            <a:endParaRPr sz="1200"/>
          </a:p>
          <a:p>
            <a:pPr marL="0" lvl="0" indent="0" algn="ctr" rtl="0">
              <a:spcBef>
                <a:spcPts val="0"/>
              </a:spcBef>
              <a:spcAft>
                <a:spcPts val="0"/>
              </a:spcAft>
              <a:buNone/>
            </a:pPr>
            <a:r>
              <a:rPr lang="en" sz="800"/>
              <a:t>(eg. OFAgent)</a:t>
            </a:r>
            <a:endParaRPr sz="1200"/>
          </a:p>
        </p:txBody>
      </p:sp>
      <p:cxnSp>
        <p:nvCxnSpPr>
          <p:cNvPr id="649" name="Google Shape;649;p36"/>
          <p:cNvCxnSpPr>
            <a:stCxn id="647" idx="2"/>
            <a:endCxn id="648" idx="0"/>
          </p:cNvCxnSpPr>
          <p:nvPr/>
        </p:nvCxnSpPr>
        <p:spPr>
          <a:xfrm>
            <a:off x="2172158" y="1352794"/>
            <a:ext cx="0" cy="258000"/>
          </a:xfrm>
          <a:prstGeom prst="straightConnector1">
            <a:avLst/>
          </a:prstGeom>
          <a:noFill/>
          <a:ln w="12700" cap="flat" cmpd="sng">
            <a:solidFill>
              <a:srgbClr val="7F7F7F"/>
            </a:solidFill>
            <a:prstDash val="dash"/>
            <a:round/>
            <a:headEnd type="stealth" w="med" len="med"/>
            <a:tailEnd type="stealth" w="med" len="med"/>
          </a:ln>
          <a:effectLst>
            <a:outerShdw blurRad="40000" dist="20000" dir="5400000" rotWithShape="0">
              <a:srgbClr val="000000">
                <a:alpha val="37650"/>
              </a:srgbClr>
            </a:outerShdw>
          </a:effectLst>
        </p:spPr>
      </p:cxnSp>
      <p:sp>
        <p:nvSpPr>
          <p:cNvPr id="650" name="Google Shape;650;p36"/>
          <p:cNvSpPr/>
          <p:nvPr/>
        </p:nvSpPr>
        <p:spPr>
          <a:xfrm>
            <a:off x="415558" y="2073469"/>
            <a:ext cx="439850" cy="286250"/>
          </a:xfrm>
          <a:prstGeom prst="flowChartMagneticDisk">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800"/>
              <a:t>Etcd</a:t>
            </a:r>
            <a:endParaRPr sz="800"/>
          </a:p>
        </p:txBody>
      </p:sp>
      <p:sp>
        <p:nvSpPr>
          <p:cNvPr id="651" name="Google Shape;651;p36"/>
          <p:cNvSpPr/>
          <p:nvPr/>
        </p:nvSpPr>
        <p:spPr>
          <a:xfrm>
            <a:off x="1057408" y="2388769"/>
            <a:ext cx="2233200" cy="150300"/>
          </a:xfrm>
          <a:prstGeom prst="roundRect">
            <a:avLst>
              <a:gd name="adj" fmla="val 16667"/>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t>kafka</a:t>
            </a:r>
            <a:endParaRPr sz="1200"/>
          </a:p>
        </p:txBody>
      </p:sp>
      <p:sp>
        <p:nvSpPr>
          <p:cNvPr id="652" name="Google Shape;652;p36"/>
          <p:cNvSpPr/>
          <p:nvPr/>
        </p:nvSpPr>
        <p:spPr>
          <a:xfrm>
            <a:off x="2172158" y="2619469"/>
            <a:ext cx="1144500" cy="381000"/>
          </a:xfrm>
          <a:prstGeom prst="roundRect">
            <a:avLst>
              <a:gd name="adj" fmla="val 16667"/>
            </a:avLst>
          </a:prstGeom>
          <a:gradFill>
            <a:gsLst>
              <a:gs pos="0">
                <a:srgbClr val="FFF6DB"/>
              </a:gs>
              <a:gs pos="100000">
                <a:srgbClr val="FAD25C"/>
              </a:gs>
            </a:gsLst>
            <a:lin ang="5400012" scaled="0"/>
          </a:gradFill>
          <a:ln w="9525" cap="flat" cmpd="sng">
            <a:solidFill>
              <a:srgbClr val="A1A1A1"/>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82275" tIns="41125" rIns="82275" bIns="41125" anchor="ctr" anchorCtr="0">
            <a:noAutofit/>
          </a:bodyPr>
          <a:lstStyle/>
          <a:p>
            <a:pPr marL="0" marR="0" lvl="0" indent="0" algn="ctr" rtl="0">
              <a:spcBef>
                <a:spcPts val="0"/>
              </a:spcBef>
              <a:spcAft>
                <a:spcPts val="0"/>
              </a:spcAft>
              <a:buNone/>
            </a:pPr>
            <a:endParaRPr sz="1080">
              <a:solidFill>
                <a:srgbClr val="000000"/>
              </a:solidFill>
              <a:latin typeface="Calibri"/>
              <a:ea typeface="Calibri"/>
              <a:cs typeface="Calibri"/>
              <a:sym typeface="Calibri"/>
            </a:endParaRPr>
          </a:p>
          <a:p>
            <a:pPr marL="0" marR="0" lvl="0" indent="0" algn="ctr" rtl="0">
              <a:spcBef>
                <a:spcPts val="0"/>
              </a:spcBef>
              <a:spcAft>
                <a:spcPts val="0"/>
              </a:spcAft>
              <a:buNone/>
            </a:pPr>
            <a:r>
              <a:rPr lang="en" sz="1200">
                <a:solidFill>
                  <a:srgbClr val="000000"/>
                </a:solidFill>
                <a:latin typeface="Calibri"/>
                <a:ea typeface="Calibri"/>
                <a:cs typeface="Calibri"/>
                <a:sym typeface="Calibri"/>
              </a:rPr>
              <a:t>Open</a:t>
            </a:r>
            <a:r>
              <a:rPr lang="en" sz="1200">
                <a:latin typeface="Calibri"/>
                <a:ea typeface="Calibri"/>
                <a:cs typeface="Calibri"/>
                <a:sym typeface="Calibri"/>
              </a:rPr>
              <a:t>ONU</a:t>
            </a:r>
            <a:endParaRPr/>
          </a:p>
          <a:p>
            <a:pPr marL="0" marR="0" lvl="0" indent="0" algn="ctr" rtl="0">
              <a:spcBef>
                <a:spcPts val="0"/>
              </a:spcBef>
              <a:spcAft>
                <a:spcPts val="0"/>
              </a:spcAft>
              <a:buNone/>
            </a:pPr>
            <a:r>
              <a:rPr lang="en" sz="1200">
                <a:solidFill>
                  <a:srgbClr val="000000"/>
                </a:solidFill>
                <a:latin typeface="Calibri"/>
                <a:ea typeface="Calibri"/>
                <a:cs typeface="Calibri"/>
                <a:sym typeface="Calibri"/>
              </a:rPr>
              <a:t>Adaptor</a:t>
            </a:r>
            <a:endParaRPr/>
          </a:p>
          <a:p>
            <a:pPr marL="0" marR="0" lvl="0" indent="0" algn="ctr" rtl="0">
              <a:spcBef>
                <a:spcPts val="0"/>
              </a:spcBef>
              <a:spcAft>
                <a:spcPts val="0"/>
              </a:spcAft>
              <a:buNone/>
            </a:pPr>
            <a:endParaRPr sz="1080">
              <a:solidFill>
                <a:srgbClr val="000000"/>
              </a:solidFill>
              <a:latin typeface="Calibri"/>
              <a:ea typeface="Calibri"/>
              <a:cs typeface="Calibri"/>
              <a:sym typeface="Calibri"/>
            </a:endParaRPr>
          </a:p>
        </p:txBody>
      </p:sp>
      <p:sp>
        <p:nvSpPr>
          <p:cNvPr id="653" name="Google Shape;653;p36"/>
          <p:cNvSpPr/>
          <p:nvPr/>
        </p:nvSpPr>
        <p:spPr>
          <a:xfrm>
            <a:off x="2858008" y="2823544"/>
            <a:ext cx="439800" cy="185700"/>
          </a:xfrm>
          <a:prstGeom prst="roundRect">
            <a:avLst>
              <a:gd name="adj" fmla="val 16667"/>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600"/>
              <a:t>OMCI</a:t>
            </a:r>
            <a:endParaRPr sz="600"/>
          </a:p>
        </p:txBody>
      </p:sp>
      <p:sp>
        <p:nvSpPr>
          <p:cNvPr id="654" name="Google Shape;654;p36"/>
          <p:cNvSpPr/>
          <p:nvPr/>
        </p:nvSpPr>
        <p:spPr>
          <a:xfrm>
            <a:off x="3164533" y="3856169"/>
            <a:ext cx="842700" cy="286200"/>
          </a:xfrm>
          <a:prstGeom prst="roundRect">
            <a:avLst>
              <a:gd name="adj" fmla="val 16667"/>
            </a:avLst>
          </a:prstGeom>
          <a:solidFill>
            <a:srgbClr val="FFFFFF"/>
          </a:solidFill>
          <a:ln w="25400" cap="flat" cmpd="sng">
            <a:solidFill>
              <a:srgbClr val="A5A5A5"/>
            </a:solidFill>
            <a:prstDash val="solid"/>
            <a:round/>
            <a:headEnd type="none" w="sm" len="sm"/>
            <a:tailEnd type="none" w="sm" len="sm"/>
          </a:ln>
        </p:spPr>
        <p:txBody>
          <a:bodyPr spcFirstLastPara="1" wrap="square" lIns="82275" tIns="41125" rIns="82275" bIns="41125" anchor="ctr" anchorCtr="0">
            <a:noAutofit/>
          </a:bodyPr>
          <a:lstStyle/>
          <a:p>
            <a:pPr marL="0" marR="0" lvl="0" indent="0" algn="ctr" rtl="0">
              <a:spcBef>
                <a:spcPts val="0"/>
              </a:spcBef>
              <a:spcAft>
                <a:spcPts val="0"/>
              </a:spcAft>
              <a:buNone/>
            </a:pPr>
            <a:r>
              <a:rPr lang="en" sz="1440">
                <a:latin typeface="Calibri"/>
                <a:ea typeface="Calibri"/>
                <a:cs typeface="Calibri"/>
                <a:sym typeface="Calibri"/>
              </a:rPr>
              <a:t>ONU</a:t>
            </a:r>
            <a:endParaRPr/>
          </a:p>
        </p:txBody>
      </p:sp>
      <p:sp>
        <p:nvSpPr>
          <p:cNvPr id="655" name="Google Shape;655;p36"/>
          <p:cNvSpPr/>
          <p:nvPr/>
        </p:nvSpPr>
        <p:spPr>
          <a:xfrm>
            <a:off x="3164533" y="4309069"/>
            <a:ext cx="842700" cy="286200"/>
          </a:xfrm>
          <a:prstGeom prst="roundRect">
            <a:avLst>
              <a:gd name="adj" fmla="val 16667"/>
            </a:avLst>
          </a:prstGeom>
          <a:solidFill>
            <a:srgbClr val="FFFFFF"/>
          </a:solidFill>
          <a:ln w="25400" cap="flat" cmpd="sng">
            <a:solidFill>
              <a:srgbClr val="A5A5A5"/>
            </a:solidFill>
            <a:prstDash val="solid"/>
            <a:round/>
            <a:headEnd type="none" w="sm" len="sm"/>
            <a:tailEnd type="none" w="sm" len="sm"/>
          </a:ln>
        </p:spPr>
        <p:txBody>
          <a:bodyPr spcFirstLastPara="1" wrap="square" lIns="82275" tIns="41125" rIns="82275" bIns="41125" anchor="ctr" anchorCtr="0">
            <a:noAutofit/>
          </a:bodyPr>
          <a:lstStyle/>
          <a:p>
            <a:pPr marL="0" marR="0" lvl="0" indent="0" algn="ctr" rtl="0">
              <a:spcBef>
                <a:spcPts val="0"/>
              </a:spcBef>
              <a:spcAft>
                <a:spcPts val="0"/>
              </a:spcAft>
              <a:buNone/>
            </a:pPr>
            <a:r>
              <a:rPr lang="en" sz="1440">
                <a:latin typeface="Calibri"/>
                <a:ea typeface="Calibri"/>
                <a:cs typeface="Calibri"/>
                <a:sym typeface="Calibri"/>
              </a:rPr>
              <a:t>ONU</a:t>
            </a:r>
            <a:endParaRPr/>
          </a:p>
        </p:txBody>
      </p:sp>
      <p:sp>
        <p:nvSpPr>
          <p:cNvPr id="656" name="Google Shape;656;p36"/>
          <p:cNvSpPr/>
          <p:nvPr/>
        </p:nvSpPr>
        <p:spPr>
          <a:xfrm>
            <a:off x="3164533" y="4719944"/>
            <a:ext cx="842700" cy="286200"/>
          </a:xfrm>
          <a:prstGeom prst="roundRect">
            <a:avLst>
              <a:gd name="adj" fmla="val 16667"/>
            </a:avLst>
          </a:prstGeom>
          <a:solidFill>
            <a:srgbClr val="FFFFFF"/>
          </a:solidFill>
          <a:ln w="25400" cap="flat" cmpd="sng">
            <a:solidFill>
              <a:srgbClr val="A5A5A5"/>
            </a:solidFill>
            <a:prstDash val="solid"/>
            <a:round/>
            <a:headEnd type="none" w="sm" len="sm"/>
            <a:tailEnd type="none" w="sm" len="sm"/>
          </a:ln>
        </p:spPr>
        <p:txBody>
          <a:bodyPr spcFirstLastPara="1" wrap="square" lIns="82275" tIns="41125" rIns="82275" bIns="41125" anchor="ctr" anchorCtr="0">
            <a:noAutofit/>
          </a:bodyPr>
          <a:lstStyle/>
          <a:p>
            <a:pPr marL="0" marR="0" lvl="0" indent="0" algn="ctr" rtl="0">
              <a:spcBef>
                <a:spcPts val="0"/>
              </a:spcBef>
              <a:spcAft>
                <a:spcPts val="0"/>
              </a:spcAft>
              <a:buNone/>
            </a:pPr>
            <a:r>
              <a:rPr lang="en" sz="1440">
                <a:latin typeface="Calibri"/>
                <a:ea typeface="Calibri"/>
                <a:cs typeface="Calibri"/>
                <a:sym typeface="Calibri"/>
              </a:rPr>
              <a:t>ONU</a:t>
            </a:r>
            <a:endParaRPr/>
          </a:p>
        </p:txBody>
      </p:sp>
      <p:cxnSp>
        <p:nvCxnSpPr>
          <p:cNvPr id="657" name="Google Shape;657;p36"/>
          <p:cNvCxnSpPr>
            <a:stCxn id="639" idx="3"/>
          </p:cNvCxnSpPr>
          <p:nvPr/>
        </p:nvCxnSpPr>
        <p:spPr>
          <a:xfrm>
            <a:off x="2364048" y="4381360"/>
            <a:ext cx="309300" cy="1800"/>
          </a:xfrm>
          <a:prstGeom prst="straightConnector1">
            <a:avLst/>
          </a:prstGeom>
          <a:noFill/>
          <a:ln w="9525" cap="flat" cmpd="sng">
            <a:solidFill>
              <a:schemeClr val="dk2"/>
            </a:solidFill>
            <a:prstDash val="solid"/>
            <a:round/>
            <a:headEnd type="none" w="med" len="med"/>
            <a:tailEnd type="none" w="med" len="med"/>
          </a:ln>
        </p:spPr>
      </p:cxnSp>
      <p:sp>
        <p:nvSpPr>
          <p:cNvPr id="658" name="Google Shape;658;p36"/>
          <p:cNvSpPr/>
          <p:nvPr/>
        </p:nvSpPr>
        <p:spPr>
          <a:xfrm>
            <a:off x="2654458" y="4340769"/>
            <a:ext cx="66000" cy="939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59" name="Google Shape;659;p36"/>
          <p:cNvCxnSpPr>
            <a:stCxn id="658" idx="7"/>
            <a:endCxn id="654" idx="1"/>
          </p:cNvCxnSpPr>
          <p:nvPr/>
        </p:nvCxnSpPr>
        <p:spPr>
          <a:xfrm rot="10800000" flipH="1">
            <a:off x="2710793" y="3999320"/>
            <a:ext cx="453600" cy="355200"/>
          </a:xfrm>
          <a:prstGeom prst="straightConnector1">
            <a:avLst/>
          </a:prstGeom>
          <a:noFill/>
          <a:ln w="9525" cap="flat" cmpd="sng">
            <a:solidFill>
              <a:schemeClr val="dk2"/>
            </a:solidFill>
            <a:prstDash val="solid"/>
            <a:round/>
            <a:headEnd type="none" w="med" len="med"/>
            <a:tailEnd type="none" w="med" len="med"/>
          </a:ln>
        </p:spPr>
      </p:cxnSp>
      <p:cxnSp>
        <p:nvCxnSpPr>
          <p:cNvPr id="660" name="Google Shape;660;p36"/>
          <p:cNvCxnSpPr>
            <a:stCxn id="658" idx="6"/>
            <a:endCxn id="655" idx="1"/>
          </p:cNvCxnSpPr>
          <p:nvPr/>
        </p:nvCxnSpPr>
        <p:spPr>
          <a:xfrm>
            <a:off x="2720458" y="4387719"/>
            <a:ext cx="444000" cy="64500"/>
          </a:xfrm>
          <a:prstGeom prst="straightConnector1">
            <a:avLst/>
          </a:prstGeom>
          <a:noFill/>
          <a:ln w="9525" cap="flat" cmpd="sng">
            <a:solidFill>
              <a:schemeClr val="dk2"/>
            </a:solidFill>
            <a:prstDash val="solid"/>
            <a:round/>
            <a:headEnd type="none" w="med" len="med"/>
            <a:tailEnd type="none" w="med" len="med"/>
          </a:ln>
        </p:spPr>
      </p:cxnSp>
      <p:cxnSp>
        <p:nvCxnSpPr>
          <p:cNvPr id="661" name="Google Shape;661;p36"/>
          <p:cNvCxnSpPr>
            <a:stCxn id="658" idx="4"/>
            <a:endCxn id="656" idx="1"/>
          </p:cNvCxnSpPr>
          <p:nvPr/>
        </p:nvCxnSpPr>
        <p:spPr>
          <a:xfrm>
            <a:off x="2687458" y="4434669"/>
            <a:ext cx="477000" cy="428400"/>
          </a:xfrm>
          <a:prstGeom prst="straightConnector1">
            <a:avLst/>
          </a:prstGeom>
          <a:noFill/>
          <a:ln w="9525" cap="flat" cmpd="sng">
            <a:solidFill>
              <a:schemeClr val="dk2"/>
            </a:solidFill>
            <a:prstDash val="solid"/>
            <a:round/>
            <a:headEnd type="none" w="med" len="med"/>
            <a:tailEnd type="none" w="med" len="med"/>
          </a:ln>
        </p:spPr>
      </p:cxnSp>
      <p:sp>
        <p:nvSpPr>
          <p:cNvPr id="662" name="Google Shape;662;p36"/>
          <p:cNvSpPr/>
          <p:nvPr/>
        </p:nvSpPr>
        <p:spPr>
          <a:xfrm>
            <a:off x="1593933" y="960907"/>
            <a:ext cx="1380900" cy="336300"/>
          </a:xfrm>
          <a:prstGeom prst="roundRect">
            <a:avLst>
              <a:gd name="adj" fmla="val 16667"/>
            </a:avLst>
          </a:prstGeom>
          <a:solidFill>
            <a:schemeClr val="bg1"/>
          </a:solidFill>
          <a:ln w="28575" cap="flat" cmpd="sng">
            <a:solidFill>
              <a:schemeClr val="bg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t>ONOS 1</a:t>
            </a:r>
            <a:endParaRPr sz="1200"/>
          </a:p>
        </p:txBody>
      </p:sp>
      <p:sp>
        <p:nvSpPr>
          <p:cNvPr id="663" name="Google Shape;663;p36"/>
          <p:cNvSpPr/>
          <p:nvPr/>
        </p:nvSpPr>
        <p:spPr>
          <a:xfrm>
            <a:off x="1726533" y="903244"/>
            <a:ext cx="1380900" cy="336300"/>
          </a:xfrm>
          <a:prstGeom prst="roundRect">
            <a:avLst>
              <a:gd name="adj" fmla="val 16667"/>
            </a:avLst>
          </a:prstGeom>
          <a:solidFill>
            <a:schemeClr val="bg1"/>
          </a:solidFill>
          <a:ln w="28575" cap="flat" cmpd="sng">
            <a:solidFill>
              <a:schemeClr val="bg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dirty="0"/>
              <a:t>ONOS SDN Controller </a:t>
            </a:r>
            <a:endParaRPr sz="1000" dirty="0"/>
          </a:p>
        </p:txBody>
      </p:sp>
      <p:cxnSp>
        <p:nvCxnSpPr>
          <p:cNvPr id="664" name="Google Shape;664;p36"/>
          <p:cNvCxnSpPr/>
          <p:nvPr/>
        </p:nvCxnSpPr>
        <p:spPr>
          <a:xfrm>
            <a:off x="2284383" y="1352794"/>
            <a:ext cx="0" cy="258000"/>
          </a:xfrm>
          <a:prstGeom prst="straightConnector1">
            <a:avLst/>
          </a:prstGeom>
          <a:noFill/>
          <a:ln w="12700" cap="flat" cmpd="sng">
            <a:solidFill>
              <a:srgbClr val="7F7F7F"/>
            </a:solidFill>
            <a:prstDash val="dash"/>
            <a:round/>
            <a:headEnd type="stealth" w="med" len="med"/>
            <a:tailEnd type="stealth" w="med" len="med"/>
          </a:ln>
          <a:effectLst>
            <a:outerShdw blurRad="40000" dist="20000" dir="5400000" rotWithShape="0">
              <a:srgbClr val="000000">
                <a:alpha val="37650"/>
              </a:srgbClr>
            </a:outerShdw>
          </a:effectLst>
        </p:spPr>
      </p:cxnSp>
      <p:cxnSp>
        <p:nvCxnSpPr>
          <p:cNvPr id="665" name="Google Shape;665;p36"/>
          <p:cNvCxnSpPr/>
          <p:nvPr/>
        </p:nvCxnSpPr>
        <p:spPr>
          <a:xfrm>
            <a:off x="2059933" y="1352794"/>
            <a:ext cx="0" cy="258000"/>
          </a:xfrm>
          <a:prstGeom prst="straightConnector1">
            <a:avLst/>
          </a:prstGeom>
          <a:noFill/>
          <a:ln w="12700" cap="flat" cmpd="sng">
            <a:solidFill>
              <a:srgbClr val="7F7F7F"/>
            </a:solidFill>
            <a:prstDash val="dash"/>
            <a:round/>
            <a:headEnd type="stealth" w="med" len="med"/>
            <a:tailEnd type="stealth" w="med" len="med"/>
          </a:ln>
          <a:effectLst>
            <a:outerShdw blurRad="40000" dist="20000" dir="5400000" rotWithShape="0">
              <a:srgbClr val="000000">
                <a:alpha val="37650"/>
              </a:srgbClr>
            </a:outerShdw>
          </a:effectLst>
        </p:spPr>
      </p:cxnSp>
      <p:sp>
        <p:nvSpPr>
          <p:cNvPr id="2" name="Right Brace 1">
            <a:extLst>
              <a:ext uri="{FF2B5EF4-FFF2-40B4-BE49-F238E27FC236}">
                <a16:creationId xmlns:a16="http://schemas.microsoft.com/office/drawing/2014/main" id="{74C120DE-4F8D-7347-842C-CC7753B9F6EC}"/>
              </a:ext>
            </a:extLst>
          </p:cNvPr>
          <p:cNvSpPr/>
          <p:nvPr/>
        </p:nvSpPr>
        <p:spPr>
          <a:xfrm>
            <a:off x="3910083" y="1521725"/>
            <a:ext cx="292463" cy="1794681"/>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Rounded Rectangle 2">
            <a:extLst>
              <a:ext uri="{FF2B5EF4-FFF2-40B4-BE49-F238E27FC236}">
                <a16:creationId xmlns:a16="http://schemas.microsoft.com/office/drawing/2014/main" id="{F3F2B4E1-5F84-384F-9F66-36DEC18ADF90}"/>
              </a:ext>
            </a:extLst>
          </p:cNvPr>
          <p:cNvSpPr/>
          <p:nvPr/>
        </p:nvSpPr>
        <p:spPr>
          <a:xfrm>
            <a:off x="1876567" y="682388"/>
            <a:ext cx="1044054" cy="173656"/>
          </a:xfrm>
          <a:prstGeom prst="round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Applications</a:t>
            </a:r>
          </a:p>
        </p:txBody>
      </p:sp>
      <p:sp>
        <p:nvSpPr>
          <p:cNvPr id="4" name="TextBox 3">
            <a:extLst>
              <a:ext uri="{FF2B5EF4-FFF2-40B4-BE49-F238E27FC236}">
                <a16:creationId xmlns:a16="http://schemas.microsoft.com/office/drawing/2014/main" id="{4C825A31-6648-734E-BC90-0D1E4104F342}"/>
              </a:ext>
            </a:extLst>
          </p:cNvPr>
          <p:cNvSpPr txBox="1"/>
          <p:nvPr/>
        </p:nvSpPr>
        <p:spPr>
          <a:xfrm>
            <a:off x="4418221" y="1464968"/>
            <a:ext cx="4159395" cy="1831271"/>
          </a:xfrm>
          <a:prstGeom prst="rect">
            <a:avLst/>
          </a:prstGeom>
          <a:noFill/>
        </p:spPr>
        <p:txBody>
          <a:bodyPr wrap="square" rtlCol="0">
            <a:spAutoFit/>
          </a:bodyPr>
          <a:lstStyle/>
          <a:p>
            <a:r>
              <a:rPr lang="en-US" sz="1500" b="1" dirty="0">
                <a:solidFill>
                  <a:schemeClr val="accent4"/>
                </a:solidFill>
              </a:rPr>
              <a:t>VOLTHA: Virtual OLT Hardware Abstraction</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Common Control &amp; Management framework shared by all OLTs and ONUs</a:t>
            </a:r>
          </a:p>
          <a:p>
            <a:endParaRPr lang="en-US" sz="1400" dirty="0"/>
          </a:p>
          <a:p>
            <a:pPr marL="285750" indent="-285750">
              <a:buFont typeface="Arial" panose="020B0604020202020204" pitchFamily="34" charset="0"/>
              <a:buChar char="•"/>
            </a:pPr>
            <a:r>
              <a:rPr lang="en-US" sz="1400" dirty="0"/>
              <a:t>Hides PON level details (T-CONTS, GEM, OMCI) from the SDN controller by abstracting each PON as a simple Ethernet switch</a:t>
            </a:r>
          </a:p>
        </p:txBody>
      </p:sp>
    </p:spTree>
    <p:extLst>
      <p:ext uri="{BB962C8B-B14F-4D97-AF65-F5344CB8AC3E}">
        <p14:creationId xmlns:p14="http://schemas.microsoft.com/office/powerpoint/2010/main" val="2932916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2056206" y="1006831"/>
            <a:ext cx="5097432" cy="497633"/>
          </a:xfrm>
          <a:prstGeom prst="roundRect">
            <a:avLst/>
          </a:prstGeom>
        </p:spPr>
        <p:style>
          <a:lnRef idx="2">
            <a:schemeClr val="accent1"/>
          </a:lnRef>
          <a:fillRef idx="1">
            <a:schemeClr val="lt1"/>
          </a:fillRef>
          <a:effectRef idx="0">
            <a:schemeClr val="accent1"/>
          </a:effectRef>
          <a:fontRef idx="minor">
            <a:schemeClr val="dk1"/>
          </a:fontRef>
        </p:style>
        <p:txBody>
          <a:bodyPr lIns="91436" tIns="45718" rIns="91436" bIns="45718" rtlCol="0" anchor="ctr"/>
          <a:lstStyle/>
          <a:p>
            <a:pPr algn="ctr" defTabSz="457181"/>
            <a:r>
              <a:rPr lang="en-US">
                <a:solidFill>
                  <a:prstClr val="black"/>
                </a:solidFill>
                <a:latin typeface="Calibri"/>
                <a:sym typeface="Arial"/>
              </a:rPr>
              <a:t>ONOS</a:t>
            </a:r>
          </a:p>
        </p:txBody>
      </p:sp>
      <p:sp>
        <p:nvSpPr>
          <p:cNvPr id="12" name="Rounded Rectangle 11"/>
          <p:cNvSpPr/>
          <p:nvPr/>
        </p:nvSpPr>
        <p:spPr>
          <a:xfrm>
            <a:off x="4829568" y="2325870"/>
            <a:ext cx="2324069" cy="497633"/>
          </a:xfrm>
          <a:prstGeom prst="roundRect">
            <a:avLst/>
          </a:prstGeom>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r>
              <a:rPr lang="en-US">
                <a:solidFill>
                  <a:prstClr val="black"/>
                </a:solidFill>
                <a:latin typeface="Calibri"/>
                <a:sym typeface="Arial"/>
              </a:rPr>
              <a:t>VOLTHA</a:t>
            </a:r>
          </a:p>
        </p:txBody>
      </p:sp>
      <p:sp>
        <p:nvSpPr>
          <p:cNvPr id="13" name="Rounded Rectangle 12"/>
          <p:cNvSpPr/>
          <p:nvPr/>
        </p:nvSpPr>
        <p:spPr>
          <a:xfrm>
            <a:off x="4829563" y="3964982"/>
            <a:ext cx="1209552" cy="564157"/>
          </a:xfrm>
          <a:prstGeom prst="roundRect">
            <a:avLst/>
          </a:prstGeom>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r>
              <a:rPr lang="en-US">
                <a:solidFill>
                  <a:prstClr val="black"/>
                </a:solidFill>
                <a:latin typeface="Calibri"/>
                <a:sym typeface="Arial"/>
              </a:rPr>
              <a:t>OLT</a:t>
            </a:r>
          </a:p>
        </p:txBody>
      </p:sp>
      <p:sp>
        <p:nvSpPr>
          <p:cNvPr id="15" name="Rectangle 14"/>
          <p:cNvSpPr/>
          <p:nvPr/>
        </p:nvSpPr>
        <p:spPr>
          <a:xfrm>
            <a:off x="4786368" y="4081583"/>
            <a:ext cx="86397" cy="41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36" tIns="45718" rIns="91436" bIns="45718" rtlCol="0" anchor="ctr"/>
          <a:lstStyle/>
          <a:p>
            <a:pPr algn="ctr" defTabSz="457181"/>
            <a:endParaRPr lang="en-US">
              <a:solidFill>
                <a:prstClr val="white"/>
              </a:solidFill>
              <a:latin typeface="Calibri"/>
              <a:sym typeface="Arial"/>
            </a:endParaRPr>
          </a:p>
        </p:txBody>
      </p:sp>
      <p:sp>
        <p:nvSpPr>
          <p:cNvPr id="16" name="Rectangle 15"/>
          <p:cNvSpPr/>
          <p:nvPr/>
        </p:nvSpPr>
        <p:spPr>
          <a:xfrm>
            <a:off x="4791892" y="4195418"/>
            <a:ext cx="86397" cy="41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36" tIns="45718" rIns="91436" bIns="45718" rtlCol="0" anchor="ctr"/>
          <a:lstStyle/>
          <a:p>
            <a:pPr algn="ctr" defTabSz="457181"/>
            <a:endParaRPr lang="en-US">
              <a:solidFill>
                <a:prstClr val="white"/>
              </a:solidFill>
              <a:latin typeface="Calibri"/>
              <a:sym typeface="Arial"/>
            </a:endParaRPr>
          </a:p>
        </p:txBody>
      </p:sp>
      <p:sp>
        <p:nvSpPr>
          <p:cNvPr id="17" name="Rectangle 16"/>
          <p:cNvSpPr/>
          <p:nvPr/>
        </p:nvSpPr>
        <p:spPr>
          <a:xfrm>
            <a:off x="4797412" y="4293702"/>
            <a:ext cx="86397" cy="41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36" tIns="45718" rIns="91436" bIns="45718" rtlCol="0" anchor="ctr"/>
          <a:lstStyle/>
          <a:p>
            <a:pPr algn="ctr" defTabSz="457181"/>
            <a:endParaRPr lang="en-US">
              <a:solidFill>
                <a:prstClr val="white"/>
              </a:solidFill>
              <a:latin typeface="Calibri"/>
              <a:sym typeface="Arial"/>
            </a:endParaRPr>
          </a:p>
        </p:txBody>
      </p:sp>
      <p:sp>
        <p:nvSpPr>
          <p:cNvPr id="18" name="Rectangle 17"/>
          <p:cNvSpPr/>
          <p:nvPr/>
        </p:nvSpPr>
        <p:spPr>
          <a:xfrm>
            <a:off x="4802931" y="4417593"/>
            <a:ext cx="86397" cy="41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36" tIns="45718" rIns="91436" bIns="45718" rtlCol="0" anchor="ctr"/>
          <a:lstStyle/>
          <a:p>
            <a:pPr algn="ctr" defTabSz="457181"/>
            <a:endParaRPr lang="en-US">
              <a:solidFill>
                <a:prstClr val="white"/>
              </a:solidFill>
              <a:latin typeface="Calibri"/>
              <a:sym typeface="Arial"/>
            </a:endParaRPr>
          </a:p>
        </p:txBody>
      </p:sp>
      <p:sp>
        <p:nvSpPr>
          <p:cNvPr id="19" name="Rectangle 18"/>
          <p:cNvSpPr/>
          <p:nvPr/>
        </p:nvSpPr>
        <p:spPr>
          <a:xfrm>
            <a:off x="5995924" y="4055983"/>
            <a:ext cx="86397" cy="5390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lIns="91436" tIns="45718" rIns="91436" bIns="45718" rtlCol="0" anchor="ctr"/>
          <a:lstStyle/>
          <a:p>
            <a:pPr algn="ctr" defTabSz="457181"/>
            <a:endParaRPr lang="en-US">
              <a:solidFill>
                <a:srgbClr val="FFFF00"/>
              </a:solidFill>
              <a:latin typeface="Calibri"/>
              <a:sym typeface="Arial"/>
            </a:endParaRPr>
          </a:p>
        </p:txBody>
      </p:sp>
      <p:sp>
        <p:nvSpPr>
          <p:cNvPr id="20" name="Rectangle 19"/>
          <p:cNvSpPr/>
          <p:nvPr/>
        </p:nvSpPr>
        <p:spPr>
          <a:xfrm>
            <a:off x="6010084" y="4239797"/>
            <a:ext cx="86397" cy="5390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lIns="91436" tIns="45718" rIns="91436" bIns="45718" rtlCol="0" anchor="ctr"/>
          <a:lstStyle/>
          <a:p>
            <a:pPr algn="ctr" defTabSz="457181"/>
            <a:endParaRPr lang="en-US">
              <a:solidFill>
                <a:srgbClr val="FFFF00"/>
              </a:solidFill>
              <a:latin typeface="Calibri"/>
              <a:sym typeface="Arial"/>
            </a:endParaRPr>
          </a:p>
        </p:txBody>
      </p:sp>
      <p:cxnSp>
        <p:nvCxnSpPr>
          <p:cNvPr id="22" name="Straight Arrow Connector 21"/>
          <p:cNvCxnSpPr/>
          <p:nvPr/>
        </p:nvCxnSpPr>
        <p:spPr>
          <a:xfrm>
            <a:off x="6104326" y="4082935"/>
            <a:ext cx="933083" cy="0"/>
          </a:xfrm>
          <a:prstGeom prst="straightConnector1">
            <a:avLst/>
          </a:prstGeom>
          <a:ln>
            <a:solidFill>
              <a:srgbClr val="FF6600"/>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6096481" y="4286024"/>
            <a:ext cx="918923" cy="357963"/>
          </a:xfrm>
          <a:prstGeom prst="straightConnector1">
            <a:avLst/>
          </a:prstGeom>
          <a:ln>
            <a:solidFill>
              <a:srgbClr val="FF6600"/>
            </a:solidFill>
            <a:tailEnd type="arrow"/>
          </a:ln>
        </p:spPr>
        <p:style>
          <a:lnRef idx="2">
            <a:schemeClr val="accent1"/>
          </a:lnRef>
          <a:fillRef idx="0">
            <a:schemeClr val="accent1"/>
          </a:fillRef>
          <a:effectRef idx="1">
            <a:schemeClr val="accent1"/>
          </a:effectRef>
          <a:fontRef idx="minor">
            <a:schemeClr val="tx1"/>
          </a:fontRef>
        </p:style>
      </p:cxnSp>
      <p:sp>
        <p:nvSpPr>
          <p:cNvPr id="27" name="Rounded Rectangle 26"/>
          <p:cNvSpPr/>
          <p:nvPr/>
        </p:nvSpPr>
        <p:spPr>
          <a:xfrm>
            <a:off x="7015397" y="3835004"/>
            <a:ext cx="656614" cy="493152"/>
          </a:xfrm>
          <a:prstGeom prst="roundRect">
            <a:avLst/>
          </a:prstGeom>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endParaRPr lang="en-US">
              <a:solidFill>
                <a:prstClr val="black"/>
              </a:solidFill>
              <a:latin typeface="Calibri"/>
              <a:sym typeface="Arial"/>
            </a:endParaRPr>
          </a:p>
        </p:txBody>
      </p:sp>
      <p:sp>
        <p:nvSpPr>
          <p:cNvPr id="28" name="Rectangle 27"/>
          <p:cNvSpPr/>
          <p:nvPr/>
        </p:nvSpPr>
        <p:spPr>
          <a:xfrm>
            <a:off x="7037414" y="3502603"/>
            <a:ext cx="634601" cy="369328"/>
          </a:xfrm>
          <a:prstGeom prst="rect">
            <a:avLst/>
          </a:prstGeom>
        </p:spPr>
        <p:txBody>
          <a:bodyPr wrap="none" lIns="91436" tIns="45718" rIns="91436" bIns="45718">
            <a:spAutoFit/>
          </a:bodyPr>
          <a:lstStyle/>
          <a:p>
            <a:pPr algn="ctr" defTabSz="457181"/>
            <a:r>
              <a:rPr lang="en-US">
                <a:solidFill>
                  <a:prstClr val="black"/>
                </a:solidFill>
                <a:latin typeface="Calibri"/>
                <a:ea typeface="Arial"/>
                <a:cs typeface="Arial"/>
                <a:sym typeface="Arial"/>
              </a:rPr>
              <a:t>ONU</a:t>
            </a:r>
          </a:p>
        </p:txBody>
      </p:sp>
      <p:sp>
        <p:nvSpPr>
          <p:cNvPr id="30" name="Rectangle 29"/>
          <p:cNvSpPr/>
          <p:nvPr/>
        </p:nvSpPr>
        <p:spPr>
          <a:xfrm>
            <a:off x="4364264" y="4098317"/>
            <a:ext cx="422103" cy="276995"/>
          </a:xfrm>
          <a:prstGeom prst="rect">
            <a:avLst/>
          </a:prstGeom>
        </p:spPr>
        <p:txBody>
          <a:bodyPr wrap="none" lIns="91436" tIns="45718" rIns="91436" bIns="45718">
            <a:spAutoFit/>
          </a:bodyPr>
          <a:lstStyle/>
          <a:p>
            <a:pPr algn="ctr" defTabSz="457181"/>
            <a:r>
              <a:rPr lang="en-US" sz="1200">
                <a:solidFill>
                  <a:prstClr val="black"/>
                </a:solidFill>
                <a:latin typeface="Calibri"/>
                <a:ea typeface="Arial"/>
                <a:cs typeface="Arial"/>
                <a:sym typeface="Arial"/>
              </a:rPr>
              <a:t>NNI</a:t>
            </a:r>
          </a:p>
        </p:txBody>
      </p:sp>
      <p:sp>
        <p:nvSpPr>
          <p:cNvPr id="31" name="Rectangle 30"/>
          <p:cNvSpPr/>
          <p:nvPr/>
        </p:nvSpPr>
        <p:spPr>
          <a:xfrm>
            <a:off x="7831860" y="3935834"/>
            <a:ext cx="421502" cy="276995"/>
          </a:xfrm>
          <a:prstGeom prst="rect">
            <a:avLst/>
          </a:prstGeom>
        </p:spPr>
        <p:txBody>
          <a:bodyPr wrap="none" lIns="91436" tIns="45718" rIns="91436" bIns="45718">
            <a:spAutoFit/>
          </a:bodyPr>
          <a:lstStyle/>
          <a:p>
            <a:pPr algn="ctr" defTabSz="457181"/>
            <a:r>
              <a:rPr lang="en-US" sz="1200">
                <a:solidFill>
                  <a:prstClr val="black"/>
                </a:solidFill>
                <a:latin typeface="Calibri"/>
                <a:ea typeface="Arial"/>
                <a:cs typeface="Arial"/>
                <a:sym typeface="Arial"/>
              </a:rPr>
              <a:t>UNI</a:t>
            </a:r>
          </a:p>
        </p:txBody>
      </p:sp>
      <p:sp>
        <p:nvSpPr>
          <p:cNvPr id="32" name="Rectangle 31"/>
          <p:cNvSpPr/>
          <p:nvPr/>
        </p:nvSpPr>
        <p:spPr>
          <a:xfrm>
            <a:off x="7648505" y="4048233"/>
            <a:ext cx="86397" cy="539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457181"/>
            <a:endParaRPr lang="en-US">
              <a:solidFill>
                <a:srgbClr val="FFFF00"/>
              </a:solidFill>
              <a:latin typeface="Calibri"/>
              <a:sym typeface="Arial"/>
            </a:endParaRPr>
          </a:p>
        </p:txBody>
      </p:sp>
      <p:cxnSp>
        <p:nvCxnSpPr>
          <p:cNvPr id="36" name="Straight Arrow Connector 35"/>
          <p:cNvCxnSpPr/>
          <p:nvPr/>
        </p:nvCxnSpPr>
        <p:spPr>
          <a:xfrm>
            <a:off x="5157869" y="2823498"/>
            <a:ext cx="0" cy="1141479"/>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sp>
        <p:nvSpPr>
          <p:cNvPr id="47" name="Rounded Rectangle 46"/>
          <p:cNvSpPr/>
          <p:nvPr/>
        </p:nvSpPr>
        <p:spPr>
          <a:xfrm>
            <a:off x="6995003" y="4527519"/>
            <a:ext cx="656614" cy="493152"/>
          </a:xfrm>
          <a:prstGeom prst="roundRect">
            <a:avLst/>
          </a:prstGeom>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endParaRPr lang="en-US">
              <a:solidFill>
                <a:prstClr val="black"/>
              </a:solidFill>
              <a:latin typeface="Calibri"/>
              <a:sym typeface="Arial"/>
            </a:endParaRPr>
          </a:p>
        </p:txBody>
      </p:sp>
      <p:sp>
        <p:nvSpPr>
          <p:cNvPr id="49" name="Rectangle 48"/>
          <p:cNvSpPr/>
          <p:nvPr/>
        </p:nvSpPr>
        <p:spPr>
          <a:xfrm>
            <a:off x="7859692" y="4643987"/>
            <a:ext cx="421502" cy="276995"/>
          </a:xfrm>
          <a:prstGeom prst="rect">
            <a:avLst/>
          </a:prstGeom>
        </p:spPr>
        <p:txBody>
          <a:bodyPr wrap="none" lIns="91436" tIns="45718" rIns="91436" bIns="45718">
            <a:spAutoFit/>
          </a:bodyPr>
          <a:lstStyle/>
          <a:p>
            <a:pPr algn="ctr" defTabSz="457181"/>
            <a:r>
              <a:rPr lang="en-US" sz="1200">
                <a:solidFill>
                  <a:prstClr val="black"/>
                </a:solidFill>
                <a:latin typeface="Calibri"/>
                <a:ea typeface="Arial"/>
                <a:cs typeface="Arial"/>
                <a:sym typeface="Arial"/>
              </a:rPr>
              <a:t>UNI</a:t>
            </a:r>
          </a:p>
        </p:txBody>
      </p:sp>
      <p:sp>
        <p:nvSpPr>
          <p:cNvPr id="50" name="Rectangle 49"/>
          <p:cNvSpPr/>
          <p:nvPr/>
        </p:nvSpPr>
        <p:spPr>
          <a:xfrm>
            <a:off x="7628111" y="4740749"/>
            <a:ext cx="86397" cy="539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457181"/>
            <a:endParaRPr lang="en-US">
              <a:solidFill>
                <a:srgbClr val="FFFF00"/>
              </a:solidFill>
              <a:latin typeface="Calibri"/>
              <a:sym typeface="Arial"/>
            </a:endParaRPr>
          </a:p>
        </p:txBody>
      </p:sp>
      <p:cxnSp>
        <p:nvCxnSpPr>
          <p:cNvPr id="54" name="Straight Arrow Connector 53"/>
          <p:cNvCxnSpPr/>
          <p:nvPr/>
        </p:nvCxnSpPr>
        <p:spPr>
          <a:xfrm flipV="1">
            <a:off x="5407879" y="2823498"/>
            <a:ext cx="0" cy="1141479"/>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flipV="1">
            <a:off x="5295684" y="2823498"/>
            <a:ext cx="0" cy="1141479"/>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flipV="1">
            <a:off x="5518641" y="2823498"/>
            <a:ext cx="0" cy="1141479"/>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a:off x="4928195" y="2375721"/>
            <a:ext cx="629320" cy="430883"/>
          </a:xfrm>
          <a:prstGeom prst="rect">
            <a:avLst/>
          </a:prstGeom>
          <a:noFill/>
          <a:ln>
            <a:solidFill>
              <a:schemeClr val="accent4"/>
            </a:solidFill>
            <a:prstDash val="dot"/>
          </a:ln>
        </p:spPr>
        <p:txBody>
          <a:bodyPr wrap="square" lIns="91436" tIns="45718" rIns="91436" bIns="45718" rtlCol="0">
            <a:spAutoFit/>
          </a:bodyPr>
          <a:lstStyle/>
          <a:p>
            <a:pPr defTabSz="457181"/>
            <a:r>
              <a:rPr lang="en-US" sz="1100">
                <a:solidFill>
                  <a:prstClr val="black"/>
                </a:solidFill>
                <a:latin typeface="Calibri"/>
                <a:ea typeface="Arial"/>
                <a:cs typeface="Arial"/>
                <a:sym typeface="Arial"/>
              </a:rPr>
              <a:t>Logical</a:t>
            </a:r>
          </a:p>
          <a:p>
            <a:pPr defTabSz="457181"/>
            <a:r>
              <a:rPr lang="en-US" sz="1100">
                <a:solidFill>
                  <a:prstClr val="black"/>
                </a:solidFill>
                <a:latin typeface="Calibri"/>
                <a:ea typeface="Arial"/>
                <a:cs typeface="Arial"/>
                <a:sym typeface="Arial"/>
              </a:rPr>
              <a:t>switch</a:t>
            </a:r>
          </a:p>
        </p:txBody>
      </p:sp>
      <p:cxnSp>
        <p:nvCxnSpPr>
          <p:cNvPr id="62" name="Straight Arrow Connector 61"/>
          <p:cNvCxnSpPr>
            <a:stCxn id="61" idx="0"/>
          </p:cNvCxnSpPr>
          <p:nvPr/>
        </p:nvCxnSpPr>
        <p:spPr>
          <a:xfrm flipV="1">
            <a:off x="5242855" y="1504465"/>
            <a:ext cx="0" cy="871256"/>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p:nvPr/>
        </p:nvCxnSpPr>
        <p:spPr>
          <a:xfrm flipV="1">
            <a:off x="5683106" y="2806703"/>
            <a:ext cx="0" cy="1141479"/>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flipV="1">
            <a:off x="5373444" y="1486270"/>
            <a:ext cx="0" cy="839597"/>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81" name="Straight Arrow Connector 80"/>
          <p:cNvCxnSpPr/>
          <p:nvPr/>
        </p:nvCxnSpPr>
        <p:spPr>
          <a:xfrm flipH="1">
            <a:off x="6246473" y="3761685"/>
            <a:ext cx="1522972" cy="0"/>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grpSp>
        <p:nvGrpSpPr>
          <p:cNvPr id="3" name="Group 2"/>
          <p:cNvGrpSpPr/>
          <p:nvPr/>
        </p:nvGrpSpPr>
        <p:grpSpPr>
          <a:xfrm>
            <a:off x="4883809" y="2409454"/>
            <a:ext cx="77753" cy="311664"/>
            <a:chOff x="4457801" y="660888"/>
            <a:chExt cx="77753" cy="346293"/>
          </a:xfrm>
        </p:grpSpPr>
        <p:sp>
          <p:nvSpPr>
            <p:cNvPr id="2" name="Oval 1"/>
            <p:cNvSpPr/>
            <p:nvPr/>
          </p:nvSpPr>
          <p:spPr>
            <a:xfrm>
              <a:off x="4457801" y="660888"/>
              <a:ext cx="77753" cy="64826"/>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endParaRPr lang="en-US">
                <a:solidFill>
                  <a:prstClr val="white"/>
                </a:solidFill>
                <a:latin typeface="Calibri"/>
                <a:sym typeface="Arial"/>
              </a:endParaRPr>
            </a:p>
          </p:txBody>
        </p:sp>
        <p:sp>
          <p:nvSpPr>
            <p:cNvPr id="63" name="Oval 62"/>
            <p:cNvSpPr/>
            <p:nvPr/>
          </p:nvSpPr>
          <p:spPr>
            <a:xfrm>
              <a:off x="4457801" y="758127"/>
              <a:ext cx="77753" cy="64826"/>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endParaRPr lang="en-US">
                <a:solidFill>
                  <a:prstClr val="white"/>
                </a:solidFill>
                <a:latin typeface="Calibri"/>
                <a:sym typeface="Arial"/>
              </a:endParaRPr>
            </a:p>
          </p:txBody>
        </p:sp>
        <p:sp>
          <p:nvSpPr>
            <p:cNvPr id="64" name="Oval 63"/>
            <p:cNvSpPr/>
            <p:nvPr/>
          </p:nvSpPr>
          <p:spPr>
            <a:xfrm>
              <a:off x="4457801" y="855600"/>
              <a:ext cx="77753" cy="64826"/>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endParaRPr lang="en-US">
                <a:solidFill>
                  <a:prstClr val="white"/>
                </a:solidFill>
                <a:latin typeface="Calibri"/>
                <a:sym typeface="Arial"/>
              </a:endParaRPr>
            </a:p>
          </p:txBody>
        </p:sp>
        <p:sp>
          <p:nvSpPr>
            <p:cNvPr id="65" name="Oval 64"/>
            <p:cNvSpPr/>
            <p:nvPr/>
          </p:nvSpPr>
          <p:spPr>
            <a:xfrm>
              <a:off x="4457801" y="942355"/>
              <a:ext cx="77753" cy="64826"/>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endParaRPr lang="en-US">
                <a:solidFill>
                  <a:prstClr val="white"/>
                </a:solidFill>
                <a:latin typeface="Calibri"/>
                <a:sym typeface="Arial"/>
              </a:endParaRPr>
            </a:p>
          </p:txBody>
        </p:sp>
      </p:grpSp>
      <p:sp>
        <p:nvSpPr>
          <p:cNvPr id="72" name="Oval 71"/>
          <p:cNvSpPr/>
          <p:nvPr/>
        </p:nvSpPr>
        <p:spPr>
          <a:xfrm>
            <a:off x="5518643" y="2438623"/>
            <a:ext cx="77753" cy="58343"/>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endParaRPr lang="en-US">
              <a:solidFill>
                <a:prstClr val="white"/>
              </a:solidFill>
              <a:latin typeface="Calibri"/>
              <a:sym typeface="Arial"/>
            </a:endParaRPr>
          </a:p>
        </p:txBody>
      </p:sp>
      <p:sp>
        <p:nvSpPr>
          <p:cNvPr id="77" name="Oval 76"/>
          <p:cNvSpPr/>
          <p:nvPr/>
        </p:nvSpPr>
        <p:spPr>
          <a:xfrm>
            <a:off x="5528073" y="2649900"/>
            <a:ext cx="77753" cy="58343"/>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endParaRPr lang="en-US">
              <a:solidFill>
                <a:prstClr val="white"/>
              </a:solidFill>
              <a:latin typeface="Calibri"/>
              <a:sym typeface="Arial"/>
            </a:endParaRPr>
          </a:p>
        </p:txBody>
      </p:sp>
      <p:sp>
        <p:nvSpPr>
          <p:cNvPr id="52" name="Title 1"/>
          <p:cNvSpPr>
            <a:spLocks noGrp="1"/>
          </p:cNvSpPr>
          <p:nvPr>
            <p:ph type="title"/>
          </p:nvPr>
        </p:nvSpPr>
        <p:spPr>
          <a:xfrm>
            <a:off x="213434" y="27916"/>
            <a:ext cx="8521700" cy="537754"/>
          </a:xfrm>
        </p:spPr>
        <p:txBody>
          <a:bodyPr>
            <a:noAutofit/>
          </a:bodyPr>
          <a:lstStyle/>
          <a:p>
            <a:r>
              <a:rPr lang="en-US" sz="3200" b="1" dirty="0">
                <a:solidFill>
                  <a:schemeClr val="accent1"/>
                </a:solidFill>
                <a:latin typeface="+mj-lt"/>
                <a:sym typeface="Wingdings"/>
              </a:rPr>
              <a:t>VOLTHA Operation</a:t>
            </a:r>
            <a:endParaRPr lang="en-US" sz="3200" b="1" dirty="0">
              <a:solidFill>
                <a:schemeClr val="accent1"/>
              </a:solidFill>
              <a:latin typeface="+mj-lt"/>
            </a:endParaRPr>
          </a:p>
        </p:txBody>
      </p:sp>
      <p:sp>
        <p:nvSpPr>
          <p:cNvPr id="53" name="Rounded Rectangle 52"/>
          <p:cNvSpPr/>
          <p:nvPr/>
        </p:nvSpPr>
        <p:spPr>
          <a:xfrm>
            <a:off x="2056205" y="3964995"/>
            <a:ext cx="1209552" cy="564157"/>
          </a:xfrm>
          <a:prstGeom prst="roundRect">
            <a:avLst/>
          </a:prstGeom>
          <a:ln>
            <a:solidFill>
              <a:schemeClr val="accent4"/>
            </a:solidFill>
          </a:ln>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r>
              <a:rPr lang="en-US">
                <a:solidFill>
                  <a:prstClr val="black"/>
                </a:solidFill>
                <a:latin typeface="Calibri"/>
                <a:sym typeface="Arial"/>
              </a:rPr>
              <a:t>Switch</a:t>
            </a:r>
          </a:p>
        </p:txBody>
      </p:sp>
      <p:sp>
        <p:nvSpPr>
          <p:cNvPr id="55" name="Rectangle 54"/>
          <p:cNvSpPr/>
          <p:nvPr/>
        </p:nvSpPr>
        <p:spPr>
          <a:xfrm flipH="1" flipV="1">
            <a:off x="3191878" y="4082935"/>
            <a:ext cx="147757" cy="5881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lIns="91436" tIns="45718" rIns="91436" bIns="45718" rtlCol="0" anchor="ctr"/>
          <a:lstStyle/>
          <a:p>
            <a:pPr algn="ctr" defTabSz="457181"/>
            <a:endParaRPr lang="en-US">
              <a:solidFill>
                <a:prstClr val="white"/>
              </a:solidFill>
              <a:latin typeface="Calibri"/>
              <a:sym typeface="Arial"/>
            </a:endParaRPr>
          </a:p>
        </p:txBody>
      </p:sp>
      <p:sp>
        <p:nvSpPr>
          <p:cNvPr id="56" name="Rectangle 55"/>
          <p:cNvSpPr/>
          <p:nvPr/>
        </p:nvSpPr>
        <p:spPr>
          <a:xfrm flipH="1" flipV="1">
            <a:off x="3191878" y="4375312"/>
            <a:ext cx="147757" cy="5881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lIns="91436" tIns="45718" rIns="91436" bIns="45718" rtlCol="0" anchor="ctr"/>
          <a:lstStyle/>
          <a:p>
            <a:pPr algn="ctr" defTabSz="457181"/>
            <a:endParaRPr lang="en-US">
              <a:solidFill>
                <a:prstClr val="white"/>
              </a:solidFill>
              <a:latin typeface="Calibri"/>
              <a:sym typeface="Arial"/>
            </a:endParaRPr>
          </a:p>
        </p:txBody>
      </p:sp>
      <p:sp>
        <p:nvSpPr>
          <p:cNvPr id="57" name="Rectangle 56"/>
          <p:cNvSpPr/>
          <p:nvPr/>
        </p:nvSpPr>
        <p:spPr>
          <a:xfrm flipH="1" flipV="1">
            <a:off x="1982326" y="4093325"/>
            <a:ext cx="147757" cy="5881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lIns="91436" tIns="45718" rIns="91436" bIns="45718" rtlCol="0" anchor="ctr"/>
          <a:lstStyle/>
          <a:p>
            <a:pPr algn="ctr" defTabSz="457181"/>
            <a:endParaRPr lang="en-US">
              <a:solidFill>
                <a:prstClr val="white"/>
              </a:solidFill>
              <a:latin typeface="Calibri"/>
              <a:sym typeface="Arial"/>
            </a:endParaRPr>
          </a:p>
        </p:txBody>
      </p:sp>
      <p:sp>
        <p:nvSpPr>
          <p:cNvPr id="60" name="Rectangle 59"/>
          <p:cNvSpPr/>
          <p:nvPr/>
        </p:nvSpPr>
        <p:spPr>
          <a:xfrm flipH="1" flipV="1">
            <a:off x="1986969" y="4345907"/>
            <a:ext cx="147757" cy="5881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lIns="91436" tIns="45718" rIns="91436" bIns="45718" rtlCol="0" anchor="ctr"/>
          <a:lstStyle/>
          <a:p>
            <a:pPr algn="ctr" defTabSz="457181"/>
            <a:endParaRPr lang="en-US">
              <a:solidFill>
                <a:prstClr val="white"/>
              </a:solidFill>
              <a:latin typeface="Calibri"/>
              <a:sym typeface="Arial"/>
            </a:endParaRPr>
          </a:p>
        </p:txBody>
      </p:sp>
      <p:cxnSp>
        <p:nvCxnSpPr>
          <p:cNvPr id="66" name="Straight Arrow Connector 65"/>
          <p:cNvCxnSpPr/>
          <p:nvPr/>
        </p:nvCxnSpPr>
        <p:spPr>
          <a:xfrm flipV="1">
            <a:off x="2638290" y="1504465"/>
            <a:ext cx="0" cy="2406608"/>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a:endCxn id="55" idx="1"/>
          </p:cNvCxnSpPr>
          <p:nvPr/>
        </p:nvCxnSpPr>
        <p:spPr>
          <a:xfrm flipH="1">
            <a:off x="3339635" y="4098317"/>
            <a:ext cx="1446732" cy="14023"/>
          </a:xfrm>
          <a:prstGeom prst="line">
            <a:avLst/>
          </a:prstGeom>
        </p:spPr>
        <p:style>
          <a:lnRef idx="2">
            <a:schemeClr val="accent1"/>
          </a:lnRef>
          <a:fillRef idx="0">
            <a:schemeClr val="accent1"/>
          </a:fillRef>
          <a:effectRef idx="1">
            <a:schemeClr val="accent1"/>
          </a:effectRef>
          <a:fontRef idx="minor">
            <a:schemeClr val="tx1"/>
          </a:fontRef>
        </p:style>
      </p:cxnSp>
      <p:sp>
        <p:nvSpPr>
          <p:cNvPr id="68" name="Hexagon 67"/>
          <p:cNvSpPr/>
          <p:nvPr/>
        </p:nvSpPr>
        <p:spPr>
          <a:xfrm>
            <a:off x="4713700" y="663179"/>
            <a:ext cx="843815"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1200">
                <a:solidFill>
                  <a:prstClr val="black"/>
                </a:solidFill>
                <a:latin typeface="Calibri"/>
                <a:sym typeface="Arial"/>
              </a:rPr>
              <a:t>VLANs</a:t>
            </a:r>
          </a:p>
        </p:txBody>
      </p:sp>
      <p:sp>
        <p:nvSpPr>
          <p:cNvPr id="70" name="Hexagon 69"/>
          <p:cNvSpPr/>
          <p:nvPr/>
        </p:nvSpPr>
        <p:spPr>
          <a:xfrm>
            <a:off x="5501113" y="663179"/>
            <a:ext cx="804857"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1200">
                <a:solidFill>
                  <a:prstClr val="black"/>
                </a:solidFill>
                <a:latin typeface="Calibri"/>
                <a:sym typeface="Arial"/>
              </a:rPr>
              <a:t>dhcp</a:t>
            </a:r>
          </a:p>
        </p:txBody>
      </p:sp>
      <p:sp>
        <p:nvSpPr>
          <p:cNvPr id="73" name="Hexagon 72"/>
          <p:cNvSpPr/>
          <p:nvPr/>
        </p:nvSpPr>
        <p:spPr>
          <a:xfrm>
            <a:off x="6218481" y="663179"/>
            <a:ext cx="935157"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1200">
                <a:solidFill>
                  <a:prstClr val="black"/>
                </a:solidFill>
                <a:latin typeface="Calibri"/>
                <a:sym typeface="Arial"/>
              </a:rPr>
              <a:t>mcast</a:t>
            </a:r>
          </a:p>
        </p:txBody>
      </p:sp>
      <p:sp>
        <p:nvSpPr>
          <p:cNvPr id="74" name="Hexagon 73"/>
          <p:cNvSpPr/>
          <p:nvPr/>
        </p:nvSpPr>
        <p:spPr>
          <a:xfrm>
            <a:off x="2216382" y="660245"/>
            <a:ext cx="975496"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1200">
                <a:solidFill>
                  <a:prstClr val="black"/>
                </a:solidFill>
                <a:latin typeface="Calibri"/>
                <a:sym typeface="Arial"/>
              </a:rPr>
              <a:t>Bridging/Routing</a:t>
            </a:r>
          </a:p>
        </p:txBody>
      </p:sp>
    </p:spTree>
    <p:extLst>
      <p:ext uri="{BB962C8B-B14F-4D97-AF65-F5344CB8AC3E}">
        <p14:creationId xmlns:p14="http://schemas.microsoft.com/office/powerpoint/2010/main" val="1845624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par>
                                <p:cTn id="36" presetID="10" presetClass="entr" presetSubtype="0" fill="hold" nodeType="with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500"/>
                                        <p:tgtEl>
                                          <p:spTgt spid="58"/>
                                        </p:tgtEl>
                                      </p:cBhvr>
                                    </p:animEffect>
                                  </p:childTnLst>
                                </p:cTn>
                              </p:par>
                              <p:par>
                                <p:cTn id="39" presetID="10" presetClass="entr" presetSubtype="0" fill="hold" nodeType="with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fade">
                                      <p:cBhvr>
                                        <p:cTn id="41" dur="500"/>
                                        <p:tgtEl>
                                          <p:spTgt spid="5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500"/>
                                        <p:tgtEl>
                                          <p:spTgt spid="61"/>
                                        </p:tgtEl>
                                      </p:cBhvr>
                                    </p:animEffect>
                                  </p:childTnLst>
                                </p:cTn>
                              </p:par>
                              <p:par>
                                <p:cTn id="45" presetID="10" presetClass="entr" presetSubtype="0" fill="hold" nodeType="with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fade">
                                      <p:cBhvr>
                                        <p:cTn id="52" dur="500"/>
                                        <p:tgtEl>
                                          <p:spTgt spid="6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500"/>
                                        <p:tgtEl>
                                          <p:spTgt spid="2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500"/>
                                        <p:tgtEl>
                                          <p:spTgt spid="27"/>
                                        </p:tgtEl>
                                      </p:cBhvr>
                                    </p:animEffect>
                                  </p:childTnLst>
                                </p:cTn>
                              </p:par>
                              <p:par>
                                <p:cTn id="64" presetID="10" presetClass="entr" presetSubtype="0" fill="hold" nodeType="withEffect">
                                  <p:stCondLst>
                                    <p:cond delay="0"/>
                                  </p:stCondLst>
                                  <p:childTnLst>
                                    <p:set>
                                      <p:cBhvr>
                                        <p:cTn id="65" dur="1" fill="hold">
                                          <p:stCondLst>
                                            <p:cond delay="0"/>
                                          </p:stCondLst>
                                        </p:cTn>
                                        <p:tgtEl>
                                          <p:spTgt spid="81"/>
                                        </p:tgtEl>
                                        <p:attrNameLst>
                                          <p:attrName>style.visibility</p:attrName>
                                        </p:attrNameLst>
                                      </p:cBhvr>
                                      <p:to>
                                        <p:strVal val="visible"/>
                                      </p:to>
                                    </p:set>
                                    <p:animEffect transition="in" filter="fade">
                                      <p:cBhvr>
                                        <p:cTn id="66" dur="500"/>
                                        <p:tgtEl>
                                          <p:spTgt spid="81"/>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fade">
                                      <p:cBhvr>
                                        <p:cTn id="69" dur="500"/>
                                        <p:tgtEl>
                                          <p:spTgt spid="3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500"/>
                                        <p:tgtEl>
                                          <p:spTgt spid="3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69"/>
                                        </p:tgtEl>
                                        <p:attrNameLst>
                                          <p:attrName>style.visibility</p:attrName>
                                        </p:attrNameLst>
                                      </p:cBhvr>
                                      <p:to>
                                        <p:strVal val="visible"/>
                                      </p:to>
                                    </p:set>
                                    <p:animEffect transition="in" filter="fade">
                                      <p:cBhvr>
                                        <p:cTn id="77" dur="500"/>
                                        <p:tgtEl>
                                          <p:spTgt spid="69"/>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72"/>
                                        </p:tgtEl>
                                        <p:attrNameLst>
                                          <p:attrName>style.visibility</p:attrName>
                                        </p:attrNameLst>
                                      </p:cBhvr>
                                      <p:to>
                                        <p:strVal val="visible"/>
                                      </p:to>
                                    </p:set>
                                    <p:animEffect transition="in" filter="fade">
                                      <p:cBhvr>
                                        <p:cTn id="80" dur="500"/>
                                        <p:tgtEl>
                                          <p:spTgt spid="72"/>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71"/>
                                        </p:tgtEl>
                                        <p:attrNameLst>
                                          <p:attrName>style.visibility</p:attrName>
                                        </p:attrNameLst>
                                      </p:cBhvr>
                                      <p:to>
                                        <p:strVal val="visible"/>
                                      </p:to>
                                    </p:set>
                                    <p:animEffect transition="in" filter="fade">
                                      <p:cBhvr>
                                        <p:cTn id="85" dur="500"/>
                                        <p:tgtEl>
                                          <p:spTgt spid="71"/>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1" nodeType="click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fade">
                                      <p:cBhvr>
                                        <p:cTn id="90" dur="500"/>
                                        <p:tgtEl>
                                          <p:spTgt spid="20"/>
                                        </p:tgtEl>
                                      </p:cBhvr>
                                    </p:animEffect>
                                  </p:childTnLst>
                                </p:cTn>
                              </p:par>
                              <p:par>
                                <p:cTn id="91" presetID="10" presetClass="entr" presetSubtype="0" fill="hold" nodeType="withEffect">
                                  <p:stCondLst>
                                    <p:cond delay="0"/>
                                  </p:stCondLst>
                                  <p:childTnLst>
                                    <p:set>
                                      <p:cBhvr>
                                        <p:cTn id="92" dur="1" fill="hold">
                                          <p:stCondLst>
                                            <p:cond delay="0"/>
                                          </p:stCondLst>
                                        </p:cTn>
                                        <p:tgtEl>
                                          <p:spTgt spid="23"/>
                                        </p:tgtEl>
                                        <p:attrNameLst>
                                          <p:attrName>style.visibility</p:attrName>
                                        </p:attrNameLst>
                                      </p:cBhvr>
                                      <p:to>
                                        <p:strVal val="visible"/>
                                      </p:to>
                                    </p:set>
                                    <p:animEffect transition="in" filter="fade">
                                      <p:cBhvr>
                                        <p:cTn id="93" dur="500"/>
                                        <p:tgtEl>
                                          <p:spTgt spid="23"/>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47"/>
                                        </p:tgtEl>
                                        <p:attrNameLst>
                                          <p:attrName>style.visibility</p:attrName>
                                        </p:attrNameLst>
                                      </p:cBhvr>
                                      <p:to>
                                        <p:strVal val="visible"/>
                                      </p:to>
                                    </p:set>
                                    <p:animEffect transition="in" filter="fade">
                                      <p:cBhvr>
                                        <p:cTn id="96" dur="500"/>
                                        <p:tgtEl>
                                          <p:spTgt spid="47"/>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49"/>
                                        </p:tgtEl>
                                        <p:attrNameLst>
                                          <p:attrName>style.visibility</p:attrName>
                                        </p:attrNameLst>
                                      </p:cBhvr>
                                      <p:to>
                                        <p:strVal val="visible"/>
                                      </p:to>
                                    </p:set>
                                    <p:animEffect transition="in" filter="fade">
                                      <p:cBhvr>
                                        <p:cTn id="99" dur="500"/>
                                        <p:tgtEl>
                                          <p:spTgt spid="49"/>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50"/>
                                        </p:tgtEl>
                                        <p:attrNameLst>
                                          <p:attrName>style.visibility</p:attrName>
                                        </p:attrNameLst>
                                      </p:cBhvr>
                                      <p:to>
                                        <p:strVal val="visible"/>
                                      </p:to>
                                    </p:set>
                                    <p:animEffect transition="in" filter="fade">
                                      <p:cBhvr>
                                        <p:cTn id="102" dur="500"/>
                                        <p:tgtEl>
                                          <p:spTgt spid="50"/>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77"/>
                                        </p:tgtEl>
                                        <p:attrNameLst>
                                          <p:attrName>style.visibility</p:attrName>
                                        </p:attrNameLst>
                                      </p:cBhvr>
                                      <p:to>
                                        <p:strVal val="visible"/>
                                      </p:to>
                                    </p:set>
                                    <p:animEffect transition="in" filter="fade">
                                      <p:cBhvr>
                                        <p:cTn id="105" dur="500"/>
                                        <p:tgtEl>
                                          <p:spTgt spid="77"/>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68"/>
                                        </p:tgtEl>
                                        <p:attrNameLst>
                                          <p:attrName>style.visibility</p:attrName>
                                        </p:attrNameLst>
                                      </p:cBhvr>
                                      <p:to>
                                        <p:strVal val="visible"/>
                                      </p:to>
                                    </p:set>
                                    <p:animEffect transition="in" filter="fade">
                                      <p:cBhvr>
                                        <p:cTn id="110" dur="500"/>
                                        <p:tgtEl>
                                          <p:spTgt spid="68"/>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70"/>
                                        </p:tgtEl>
                                        <p:attrNameLst>
                                          <p:attrName>style.visibility</p:attrName>
                                        </p:attrNameLst>
                                      </p:cBhvr>
                                      <p:to>
                                        <p:strVal val="visible"/>
                                      </p:to>
                                    </p:set>
                                    <p:animEffect transition="in" filter="fade">
                                      <p:cBhvr>
                                        <p:cTn id="113" dur="500"/>
                                        <p:tgtEl>
                                          <p:spTgt spid="70"/>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73"/>
                                        </p:tgtEl>
                                        <p:attrNameLst>
                                          <p:attrName>style.visibility</p:attrName>
                                        </p:attrNameLst>
                                      </p:cBhvr>
                                      <p:to>
                                        <p:strVal val="visible"/>
                                      </p:to>
                                    </p:set>
                                    <p:animEffect transition="in" filter="fade">
                                      <p:cBhvr>
                                        <p:cTn id="116" dur="500"/>
                                        <p:tgtEl>
                                          <p:spTgt spid="73"/>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66"/>
                                        </p:tgtEl>
                                        <p:attrNameLst>
                                          <p:attrName>style.visibility</p:attrName>
                                        </p:attrNameLst>
                                      </p:cBhvr>
                                      <p:to>
                                        <p:strVal val="visible"/>
                                      </p:to>
                                    </p:set>
                                    <p:animEffect transition="in" filter="fade">
                                      <p:cBhvr>
                                        <p:cTn id="121" dur="500"/>
                                        <p:tgtEl>
                                          <p:spTgt spid="66"/>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53"/>
                                        </p:tgtEl>
                                        <p:attrNameLst>
                                          <p:attrName>style.visibility</p:attrName>
                                        </p:attrNameLst>
                                      </p:cBhvr>
                                      <p:to>
                                        <p:strVal val="visible"/>
                                      </p:to>
                                    </p:set>
                                    <p:animEffect transition="in" filter="fade">
                                      <p:cBhvr>
                                        <p:cTn id="124" dur="500"/>
                                        <p:tgtEl>
                                          <p:spTgt spid="53"/>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55"/>
                                        </p:tgtEl>
                                        <p:attrNameLst>
                                          <p:attrName>style.visibility</p:attrName>
                                        </p:attrNameLst>
                                      </p:cBhvr>
                                      <p:to>
                                        <p:strVal val="visible"/>
                                      </p:to>
                                    </p:set>
                                    <p:animEffect transition="in" filter="fade">
                                      <p:cBhvr>
                                        <p:cTn id="127" dur="500"/>
                                        <p:tgtEl>
                                          <p:spTgt spid="55"/>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56"/>
                                        </p:tgtEl>
                                        <p:attrNameLst>
                                          <p:attrName>style.visibility</p:attrName>
                                        </p:attrNameLst>
                                      </p:cBhvr>
                                      <p:to>
                                        <p:strVal val="visible"/>
                                      </p:to>
                                    </p:set>
                                    <p:animEffect transition="in" filter="fade">
                                      <p:cBhvr>
                                        <p:cTn id="130" dur="500"/>
                                        <p:tgtEl>
                                          <p:spTgt spid="56"/>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57"/>
                                        </p:tgtEl>
                                        <p:attrNameLst>
                                          <p:attrName>style.visibility</p:attrName>
                                        </p:attrNameLst>
                                      </p:cBhvr>
                                      <p:to>
                                        <p:strVal val="visible"/>
                                      </p:to>
                                    </p:set>
                                    <p:animEffect transition="in" filter="fade">
                                      <p:cBhvr>
                                        <p:cTn id="133" dur="500"/>
                                        <p:tgtEl>
                                          <p:spTgt spid="57"/>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60"/>
                                        </p:tgtEl>
                                        <p:attrNameLst>
                                          <p:attrName>style.visibility</p:attrName>
                                        </p:attrNameLst>
                                      </p:cBhvr>
                                      <p:to>
                                        <p:strVal val="visible"/>
                                      </p:to>
                                    </p:set>
                                    <p:animEffect transition="in" filter="fade">
                                      <p:cBhvr>
                                        <p:cTn id="136" dur="500"/>
                                        <p:tgtEl>
                                          <p:spTgt spid="60"/>
                                        </p:tgtEl>
                                      </p:cBhvr>
                                    </p:animEffect>
                                  </p:childTnLst>
                                </p:cTn>
                              </p:par>
                              <p:par>
                                <p:cTn id="137" presetID="10" presetClass="entr" presetSubtype="0" fill="hold" nodeType="withEffect">
                                  <p:stCondLst>
                                    <p:cond delay="0"/>
                                  </p:stCondLst>
                                  <p:childTnLst>
                                    <p:set>
                                      <p:cBhvr>
                                        <p:cTn id="138" dur="1" fill="hold">
                                          <p:stCondLst>
                                            <p:cond delay="0"/>
                                          </p:stCondLst>
                                        </p:cTn>
                                        <p:tgtEl>
                                          <p:spTgt spid="21"/>
                                        </p:tgtEl>
                                        <p:attrNameLst>
                                          <p:attrName>style.visibility</p:attrName>
                                        </p:attrNameLst>
                                      </p:cBhvr>
                                      <p:to>
                                        <p:strVal val="visible"/>
                                      </p:to>
                                    </p:set>
                                    <p:animEffect transition="in" filter="fade">
                                      <p:cBhvr>
                                        <p:cTn id="139" dur="500"/>
                                        <p:tgtEl>
                                          <p:spTgt spid="21"/>
                                        </p:tgtEl>
                                      </p:cBhvr>
                                    </p:animEffect>
                                  </p:childTnLst>
                                </p:cTn>
                              </p:par>
                              <p:par>
                                <p:cTn id="140" presetID="10" presetClass="entr" presetSubtype="0" fill="hold" nodeType="withEffect">
                                  <p:stCondLst>
                                    <p:cond delay="0"/>
                                  </p:stCondLst>
                                  <p:childTnLst>
                                    <p:set>
                                      <p:cBhvr>
                                        <p:cTn id="141" dur="1" fill="hold">
                                          <p:stCondLst>
                                            <p:cond delay="0"/>
                                          </p:stCondLst>
                                        </p:cTn>
                                        <p:tgtEl>
                                          <p:spTgt spid="66"/>
                                        </p:tgtEl>
                                        <p:attrNameLst>
                                          <p:attrName>style.visibility</p:attrName>
                                        </p:attrNameLst>
                                      </p:cBhvr>
                                      <p:to>
                                        <p:strVal val="visible"/>
                                      </p:to>
                                    </p:set>
                                    <p:animEffect transition="in" filter="fade">
                                      <p:cBhvr>
                                        <p:cTn id="142" dur="500"/>
                                        <p:tgtEl>
                                          <p:spTgt spid="66"/>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grpId="0" nodeType="clickEffect">
                                  <p:stCondLst>
                                    <p:cond delay="0"/>
                                  </p:stCondLst>
                                  <p:childTnLst>
                                    <p:set>
                                      <p:cBhvr>
                                        <p:cTn id="146" dur="1" fill="hold">
                                          <p:stCondLst>
                                            <p:cond delay="0"/>
                                          </p:stCondLst>
                                        </p:cTn>
                                        <p:tgtEl>
                                          <p:spTgt spid="74"/>
                                        </p:tgtEl>
                                        <p:attrNameLst>
                                          <p:attrName>style.visibility</p:attrName>
                                        </p:attrNameLst>
                                      </p:cBhvr>
                                      <p:to>
                                        <p:strVal val="visible"/>
                                      </p:to>
                                    </p:set>
                                    <p:animEffect transition="in" filter="fade">
                                      <p:cBhvr>
                                        <p:cTn id="147"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0" grpId="1" animBg="1"/>
      <p:bldP spid="27" grpId="0" animBg="1"/>
      <p:bldP spid="28" grpId="0"/>
      <p:bldP spid="30" grpId="0"/>
      <p:bldP spid="31" grpId="0"/>
      <p:bldP spid="32" grpId="0" animBg="1"/>
      <p:bldP spid="47" grpId="0" animBg="1"/>
      <p:bldP spid="49" grpId="0"/>
      <p:bldP spid="50" grpId="0" animBg="1"/>
      <p:bldP spid="61" grpId="0" animBg="1"/>
      <p:bldP spid="72" grpId="0" animBg="1"/>
      <p:bldP spid="77" grpId="0" animBg="1"/>
      <p:bldP spid="53" grpId="0" animBg="1"/>
      <p:bldP spid="55" grpId="0" animBg="1"/>
      <p:bldP spid="56" grpId="0" animBg="1"/>
      <p:bldP spid="57" grpId="0" animBg="1"/>
      <p:bldP spid="60" grpId="0" animBg="1"/>
      <p:bldP spid="68" grpId="0" animBg="1"/>
      <p:bldP spid="70" grpId="0" animBg="1"/>
      <p:bldP spid="73" grpId="0" animBg="1"/>
      <p:bldP spid="7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 name="Title 1"/>
          <p:cNvSpPr txBox="1">
            <a:spLocks/>
          </p:cNvSpPr>
          <p:nvPr/>
        </p:nvSpPr>
        <p:spPr>
          <a:xfrm>
            <a:off x="295925" y="-71771"/>
            <a:ext cx="8531225" cy="537754"/>
          </a:xfrm>
          <a:prstGeom prst="rect">
            <a:avLst/>
          </a:prstGeom>
          <a:noFill/>
          <a:ln>
            <a:noFill/>
          </a:ln>
        </p:spPr>
        <p:txBody>
          <a:bodyPr spcFirstLastPara="1" vert="horz" wrap="square" lIns="91425" tIns="91425" rIns="91425" bIns="91425" rtlCol="0" anchor="t" anchorCtr="0">
            <a:spAutoFit/>
          </a:bodyPr>
          <a:lstStyle>
            <a:lvl1pPr marR="0" lvl="0" algn="ctr" defTabSz="457200"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a:buClr>
                <a:srgbClr val="4B994B"/>
              </a:buClr>
            </a:pPr>
            <a:r>
              <a:rPr lang="en-US" sz="3200" b="1" dirty="0">
                <a:solidFill>
                  <a:srgbClr val="4B87CC"/>
                </a:solidFill>
              </a:rPr>
              <a:t>Industry’s First White-Box XGS-PON OLT</a:t>
            </a:r>
          </a:p>
        </p:txBody>
      </p:sp>
      <p:pic>
        <p:nvPicPr>
          <p:cNvPr id="24" name="Picture 23"/>
          <p:cNvPicPr>
            <a:picLocks noChangeAspect="1"/>
          </p:cNvPicPr>
          <p:nvPr/>
        </p:nvPicPr>
        <p:blipFill>
          <a:blip r:embed="rId3"/>
          <a:stretch>
            <a:fillRect/>
          </a:stretch>
        </p:blipFill>
        <p:spPr>
          <a:xfrm>
            <a:off x="6150645" y="1283261"/>
            <a:ext cx="2307257" cy="2967993"/>
          </a:xfrm>
          <a:prstGeom prst="rect">
            <a:avLst/>
          </a:prstGeom>
        </p:spPr>
      </p:pic>
      <p:pic>
        <p:nvPicPr>
          <p:cNvPr id="25" name="Picture 24"/>
          <p:cNvPicPr>
            <a:picLocks noChangeAspect="1"/>
          </p:cNvPicPr>
          <p:nvPr/>
        </p:nvPicPr>
        <p:blipFill>
          <a:blip r:embed="rId4"/>
          <a:stretch>
            <a:fillRect/>
          </a:stretch>
        </p:blipFill>
        <p:spPr>
          <a:xfrm flipV="1">
            <a:off x="6167246" y="4288219"/>
            <a:ext cx="2274055" cy="298836"/>
          </a:xfrm>
          <a:prstGeom prst="rect">
            <a:avLst/>
          </a:prstGeom>
        </p:spPr>
      </p:pic>
      <p:pic>
        <p:nvPicPr>
          <p:cNvPr id="26" name="Picture 25"/>
          <p:cNvPicPr>
            <a:picLocks noChangeAspect="1"/>
          </p:cNvPicPr>
          <p:nvPr/>
        </p:nvPicPr>
        <p:blipFill>
          <a:blip r:embed="rId5"/>
          <a:stretch>
            <a:fillRect/>
          </a:stretch>
        </p:blipFill>
        <p:spPr>
          <a:xfrm>
            <a:off x="6125743" y="926624"/>
            <a:ext cx="2332431" cy="298532"/>
          </a:xfrm>
          <a:prstGeom prst="rect">
            <a:avLst/>
          </a:prstGeom>
        </p:spPr>
      </p:pic>
      <p:sp>
        <p:nvSpPr>
          <p:cNvPr id="27" name="Title 5"/>
          <p:cNvSpPr txBox="1">
            <a:spLocks/>
          </p:cNvSpPr>
          <p:nvPr/>
        </p:nvSpPr>
        <p:spPr>
          <a:xfrm>
            <a:off x="4411199" y="2073745"/>
            <a:ext cx="1669028" cy="914096"/>
          </a:xfrm>
          <a:prstGeom prst="rect">
            <a:avLst/>
          </a:prstGeom>
        </p:spPr>
        <p:txBody>
          <a:bodyPr vert="horz" wrap="square" lIns="82296" tIns="41148" rIns="82296" bIns="41148" rtlCol="0" anchor="t" anchorCtr="0">
            <a:spAutoFit/>
          </a:bodyPr>
          <a:lstStyle>
            <a:lvl1pPr algn="l" defTabSz="457200" rtl="0" eaLnBrk="1" latinLnBrk="0" hangingPunct="1">
              <a:lnSpc>
                <a:spcPts val="3400"/>
              </a:lnSpc>
              <a:spcBef>
                <a:spcPct val="0"/>
              </a:spcBef>
              <a:buNone/>
              <a:defRPr sz="3000" b="0" i="0" kern="1200">
                <a:solidFill>
                  <a:schemeClr val="tx2"/>
                </a:solidFill>
                <a:latin typeface="Corbel"/>
                <a:ea typeface="+mj-ea"/>
                <a:cs typeface="Corbel"/>
              </a:defRPr>
            </a:lvl1pPr>
          </a:lstStyle>
          <a:p>
            <a:pPr algn="r" defTabSz="411480">
              <a:lnSpc>
                <a:spcPct val="100000"/>
              </a:lnSpc>
              <a:defRPr/>
            </a:pPr>
            <a:r>
              <a:rPr lang="en-US" sz="1800" dirty="0">
                <a:solidFill>
                  <a:srgbClr val="004B7D"/>
                </a:solidFill>
                <a:sym typeface="Arial"/>
              </a:rPr>
              <a:t>Edgecore</a:t>
            </a:r>
          </a:p>
          <a:p>
            <a:pPr algn="r" defTabSz="411480">
              <a:lnSpc>
                <a:spcPct val="100000"/>
              </a:lnSpc>
              <a:defRPr/>
            </a:pPr>
            <a:r>
              <a:rPr lang="en-US" sz="1800" dirty="0">
                <a:solidFill>
                  <a:srgbClr val="004B7D"/>
                </a:solidFill>
                <a:sym typeface="Arial"/>
              </a:rPr>
              <a:t> ASFvOLT16 </a:t>
            </a:r>
          </a:p>
          <a:p>
            <a:pPr algn="r" defTabSz="411480">
              <a:lnSpc>
                <a:spcPct val="100000"/>
              </a:lnSpc>
              <a:defRPr/>
            </a:pPr>
            <a:r>
              <a:rPr lang="en-US" sz="1800" dirty="0" err="1">
                <a:solidFill>
                  <a:srgbClr val="004B7D"/>
                </a:solidFill>
                <a:sym typeface="Arial"/>
              </a:rPr>
              <a:t>Whitebox</a:t>
            </a:r>
            <a:r>
              <a:rPr lang="en-US" sz="1800" dirty="0">
                <a:solidFill>
                  <a:srgbClr val="004B7D"/>
                </a:solidFill>
                <a:sym typeface="Arial"/>
              </a:rPr>
              <a:t> OLT</a:t>
            </a:r>
          </a:p>
        </p:txBody>
      </p:sp>
      <p:sp>
        <p:nvSpPr>
          <p:cNvPr id="28" name="Rectangle 27"/>
          <p:cNvSpPr/>
          <p:nvPr/>
        </p:nvSpPr>
        <p:spPr>
          <a:xfrm>
            <a:off x="813446" y="847116"/>
            <a:ext cx="1352975" cy="521940"/>
          </a:xfrm>
          <a:prstGeom prst="rect">
            <a:avLst/>
          </a:prstGeom>
          <a:solidFill>
            <a:srgbClr val="FFFFFF"/>
          </a:solidFill>
          <a:ln w="9525" cap="flat" cmpd="sng" algn="ctr">
            <a:solidFill>
              <a:srgbClr val="000000">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algn="ctr" defTabSz="411463">
              <a:lnSpc>
                <a:spcPct val="80000"/>
              </a:lnSpc>
              <a:defRPr/>
            </a:pPr>
            <a:r>
              <a:rPr lang="en-US" sz="1600" dirty="0">
                <a:solidFill>
                  <a:srgbClr val="000000"/>
                </a:solidFill>
                <a:latin typeface="Calibri"/>
                <a:ea typeface="Arial"/>
                <a:cs typeface="Arial"/>
                <a:sym typeface="Arial"/>
              </a:rPr>
              <a:t>VOLTHA</a:t>
            </a:r>
          </a:p>
          <a:p>
            <a:pPr algn="ctr" defTabSz="411463">
              <a:lnSpc>
                <a:spcPct val="80000"/>
              </a:lnSpc>
              <a:defRPr/>
            </a:pPr>
            <a:r>
              <a:rPr lang="en-US" sz="1600" dirty="0">
                <a:solidFill>
                  <a:srgbClr val="000000"/>
                </a:solidFill>
                <a:latin typeface="Calibri"/>
                <a:ea typeface="Arial"/>
                <a:cs typeface="Arial"/>
                <a:sym typeface="Arial"/>
              </a:rPr>
              <a:t>core</a:t>
            </a:r>
            <a:endParaRPr lang="en-US" dirty="0">
              <a:solidFill>
                <a:srgbClr val="000000"/>
              </a:solidFill>
              <a:latin typeface="Calibri"/>
              <a:ea typeface="Arial"/>
              <a:cs typeface="Arial"/>
              <a:sym typeface="Arial"/>
            </a:endParaRPr>
          </a:p>
        </p:txBody>
      </p:sp>
      <p:sp>
        <p:nvSpPr>
          <p:cNvPr id="29" name="Rounded Rectangle 28"/>
          <p:cNvSpPr/>
          <p:nvPr/>
        </p:nvSpPr>
        <p:spPr>
          <a:xfrm>
            <a:off x="653690" y="3468966"/>
            <a:ext cx="1643489" cy="1101487"/>
          </a:xfrm>
          <a:prstGeom prst="roundRect">
            <a:avLst/>
          </a:prstGeom>
          <a:solidFill>
            <a:srgbClr val="FFFFFF"/>
          </a:solidFill>
          <a:ln w="25400" cap="flat" cmpd="sng" algn="ctr">
            <a:solidFill>
              <a:srgbClr val="A5A5A5"/>
            </a:solidFill>
            <a:prstDash val="solid"/>
          </a:ln>
          <a:effectLst/>
        </p:spPr>
        <p:txBody>
          <a:bodyPr lIns="82292" tIns="41146" rIns="82292" bIns="41146" rtlCol="0" anchor="ctr"/>
          <a:lstStyle/>
          <a:p>
            <a:pPr algn="ctr" defTabSz="411463">
              <a:defRPr/>
            </a:pPr>
            <a:endParaRPr lang="en-US" sz="1620">
              <a:solidFill>
                <a:prstClr val="black"/>
              </a:solidFill>
              <a:latin typeface="Calibri"/>
              <a:ea typeface="Arial"/>
              <a:cs typeface="Arial"/>
              <a:sym typeface="Arial"/>
            </a:endParaRPr>
          </a:p>
          <a:p>
            <a:pPr algn="ctr" defTabSz="411463">
              <a:defRPr/>
            </a:pPr>
            <a:endParaRPr lang="en-US" sz="1620">
              <a:solidFill>
                <a:prstClr val="black"/>
              </a:solidFill>
              <a:latin typeface="Calibri"/>
              <a:ea typeface="Arial"/>
              <a:cs typeface="Arial"/>
              <a:sym typeface="Arial"/>
            </a:endParaRPr>
          </a:p>
          <a:p>
            <a:pPr algn="ctr" defTabSz="411463">
              <a:defRPr/>
            </a:pPr>
            <a:endParaRPr lang="en-US" sz="700">
              <a:solidFill>
                <a:prstClr val="black"/>
              </a:solidFill>
              <a:latin typeface="Calibri"/>
              <a:ea typeface="Arial"/>
              <a:cs typeface="Arial"/>
              <a:sym typeface="Arial"/>
            </a:endParaRPr>
          </a:p>
          <a:p>
            <a:pPr algn="ctr" defTabSz="411463">
              <a:defRPr/>
            </a:pPr>
            <a:endParaRPr lang="en-US" sz="700">
              <a:solidFill>
                <a:prstClr val="black"/>
              </a:solidFill>
              <a:latin typeface="Calibri"/>
              <a:ea typeface="Arial"/>
              <a:cs typeface="Arial"/>
              <a:sym typeface="Arial"/>
            </a:endParaRPr>
          </a:p>
          <a:p>
            <a:pPr algn="ctr" defTabSz="411463">
              <a:defRPr/>
            </a:pPr>
            <a:endParaRPr lang="en-US" sz="700">
              <a:solidFill>
                <a:prstClr val="black"/>
              </a:solidFill>
              <a:latin typeface="Calibri"/>
              <a:ea typeface="Arial"/>
              <a:cs typeface="Arial"/>
              <a:sym typeface="Arial"/>
            </a:endParaRPr>
          </a:p>
          <a:p>
            <a:pPr algn="ctr" defTabSz="411463">
              <a:defRPr/>
            </a:pPr>
            <a:r>
              <a:rPr lang="en-US" sz="1440">
                <a:solidFill>
                  <a:prstClr val="black"/>
                </a:solidFill>
                <a:latin typeface="Calibri"/>
                <a:ea typeface="Arial"/>
                <a:cs typeface="Arial"/>
                <a:sym typeface="Arial"/>
              </a:rPr>
              <a:t>Whitebox OLT</a:t>
            </a:r>
          </a:p>
        </p:txBody>
      </p:sp>
      <p:sp>
        <p:nvSpPr>
          <p:cNvPr id="30" name="Rounded Rectangle 29"/>
          <p:cNvSpPr/>
          <p:nvPr/>
        </p:nvSpPr>
        <p:spPr>
          <a:xfrm>
            <a:off x="812518" y="1357970"/>
            <a:ext cx="1340916" cy="381132"/>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algn="ctr" defTabSz="411463">
              <a:defRPr/>
            </a:pPr>
            <a:endParaRPr lang="en-US" sz="1080">
              <a:solidFill>
                <a:prstClr val="black"/>
              </a:solidFill>
              <a:latin typeface="Calibri"/>
              <a:ea typeface="Arial"/>
              <a:cs typeface="Arial"/>
              <a:sym typeface="Arial"/>
            </a:endParaRPr>
          </a:p>
          <a:p>
            <a:pPr algn="ctr" defTabSz="411463">
              <a:defRPr/>
            </a:pPr>
            <a:r>
              <a:rPr lang="en-US" sz="1200">
                <a:solidFill>
                  <a:prstClr val="black"/>
                </a:solidFill>
                <a:latin typeface="Calibri"/>
                <a:ea typeface="Arial"/>
                <a:cs typeface="Arial"/>
                <a:sym typeface="Arial"/>
              </a:rPr>
              <a:t>OpenOLT </a:t>
            </a:r>
          </a:p>
          <a:p>
            <a:pPr algn="ctr" defTabSz="411463">
              <a:defRPr/>
            </a:pPr>
            <a:r>
              <a:rPr lang="en-US" sz="1200">
                <a:solidFill>
                  <a:prstClr val="black"/>
                </a:solidFill>
                <a:latin typeface="Calibri"/>
                <a:ea typeface="Arial"/>
                <a:cs typeface="Arial"/>
                <a:sym typeface="Arial"/>
              </a:rPr>
              <a:t>Adaptor</a:t>
            </a:r>
          </a:p>
          <a:p>
            <a:pPr algn="ctr" defTabSz="411463">
              <a:defRPr/>
            </a:pPr>
            <a:endParaRPr lang="en-US" sz="1080">
              <a:solidFill>
                <a:prstClr val="black"/>
              </a:solidFill>
              <a:latin typeface="Calibri"/>
              <a:ea typeface="Arial"/>
              <a:cs typeface="Arial"/>
              <a:sym typeface="Arial"/>
            </a:endParaRPr>
          </a:p>
        </p:txBody>
      </p:sp>
      <p:sp>
        <p:nvSpPr>
          <p:cNvPr id="31" name="Rounded Rectangle 30"/>
          <p:cNvSpPr/>
          <p:nvPr/>
        </p:nvSpPr>
        <p:spPr>
          <a:xfrm>
            <a:off x="1213046" y="3816942"/>
            <a:ext cx="877289" cy="188307"/>
          </a:xfrm>
          <a:prstGeom prst="roundRect">
            <a:avLst/>
          </a:prstGeom>
          <a:solidFill>
            <a:srgbClr val="A5A5A5"/>
          </a:solidFill>
          <a:ln w="25400" cap="flat" cmpd="sng" algn="ctr">
            <a:solidFill>
              <a:srgbClr val="A5A5A5">
                <a:shade val="50000"/>
              </a:srgbClr>
            </a:solidFill>
            <a:prstDash val="solid"/>
          </a:ln>
          <a:effectLst/>
        </p:spPr>
        <p:txBody>
          <a:bodyPr rtlCol="0" anchor="ctr"/>
          <a:lstStyle/>
          <a:p>
            <a:pPr algn="ctr" defTabSz="411463">
              <a:defRPr/>
            </a:pPr>
            <a:r>
              <a:rPr lang="en-US" sz="1100">
                <a:solidFill>
                  <a:prstClr val="white"/>
                </a:solidFill>
                <a:latin typeface="Calibri"/>
                <a:ea typeface="Arial"/>
                <a:cs typeface="Arial"/>
                <a:sym typeface="Arial"/>
              </a:rPr>
              <a:t>Chip Driver</a:t>
            </a:r>
          </a:p>
        </p:txBody>
      </p:sp>
      <p:sp>
        <p:nvSpPr>
          <p:cNvPr id="32" name="Rounded Rectangle 31"/>
          <p:cNvSpPr/>
          <p:nvPr/>
        </p:nvSpPr>
        <p:spPr>
          <a:xfrm>
            <a:off x="1218630" y="4034352"/>
            <a:ext cx="877289" cy="188307"/>
          </a:xfrm>
          <a:prstGeom prst="roundRect">
            <a:avLst/>
          </a:prstGeom>
          <a:solidFill>
            <a:srgbClr val="A5A5A5"/>
          </a:solidFill>
          <a:ln w="25400" cap="flat" cmpd="sng" algn="ctr">
            <a:solidFill>
              <a:srgbClr val="A5A5A5">
                <a:shade val="50000"/>
              </a:srgbClr>
            </a:solidFill>
            <a:prstDash val="solid"/>
          </a:ln>
          <a:effectLst/>
        </p:spPr>
        <p:txBody>
          <a:bodyPr rtlCol="0" anchor="ctr"/>
          <a:lstStyle/>
          <a:p>
            <a:pPr algn="ctr" defTabSz="411463">
              <a:defRPr/>
            </a:pPr>
            <a:r>
              <a:rPr lang="en-US" sz="1100">
                <a:solidFill>
                  <a:prstClr val="white"/>
                </a:solidFill>
                <a:latin typeface="Calibri"/>
                <a:ea typeface="Arial"/>
                <a:cs typeface="Arial"/>
                <a:sym typeface="Arial"/>
              </a:rPr>
              <a:t>SDK(s)</a:t>
            </a:r>
          </a:p>
        </p:txBody>
      </p:sp>
      <p:pic>
        <p:nvPicPr>
          <p:cNvPr id="33" name="Google Shape;103;p22"/>
          <p:cNvPicPr preferRelativeResize="0"/>
          <p:nvPr/>
        </p:nvPicPr>
        <p:blipFill rotWithShape="1">
          <a:blip r:embed="rId6">
            <a:alphaModFix/>
          </a:blip>
          <a:srcRect/>
          <a:stretch/>
        </p:blipFill>
        <p:spPr>
          <a:xfrm>
            <a:off x="5088184" y="3150984"/>
            <a:ext cx="924963" cy="810041"/>
          </a:xfrm>
          <a:prstGeom prst="rect">
            <a:avLst/>
          </a:prstGeom>
          <a:noFill/>
          <a:ln>
            <a:noFill/>
          </a:ln>
        </p:spPr>
      </p:pic>
      <p:pic>
        <p:nvPicPr>
          <p:cNvPr id="34" name="Picture 33"/>
          <p:cNvPicPr>
            <a:picLocks noChangeAspect="1"/>
          </p:cNvPicPr>
          <p:nvPr/>
        </p:nvPicPr>
        <p:blipFill>
          <a:blip r:embed="rId7"/>
          <a:stretch>
            <a:fillRect/>
          </a:stretch>
        </p:blipFill>
        <p:spPr>
          <a:xfrm>
            <a:off x="2532356" y="3262237"/>
            <a:ext cx="1116226" cy="659588"/>
          </a:xfrm>
          <a:prstGeom prst="rect">
            <a:avLst/>
          </a:prstGeom>
        </p:spPr>
      </p:pic>
      <p:sp>
        <p:nvSpPr>
          <p:cNvPr id="35" name="Rounded Rectangle 34"/>
          <p:cNvSpPr/>
          <p:nvPr/>
        </p:nvSpPr>
        <p:spPr>
          <a:xfrm>
            <a:off x="821747" y="3480489"/>
            <a:ext cx="1351281" cy="268166"/>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algn="ctr" defTabSz="411463">
              <a:defRPr/>
            </a:pPr>
            <a:endParaRPr lang="en-US" sz="1080">
              <a:solidFill>
                <a:prstClr val="black"/>
              </a:solidFill>
              <a:latin typeface="Calibri"/>
              <a:ea typeface="Arial"/>
              <a:cs typeface="Arial"/>
              <a:sym typeface="Arial"/>
            </a:endParaRPr>
          </a:p>
          <a:p>
            <a:pPr algn="ctr" defTabSz="411463">
              <a:defRPr/>
            </a:pPr>
            <a:r>
              <a:rPr lang="en-US" sz="1200">
                <a:solidFill>
                  <a:prstClr val="black"/>
                </a:solidFill>
                <a:latin typeface="Calibri"/>
                <a:ea typeface="Arial"/>
                <a:cs typeface="Arial"/>
                <a:sym typeface="Arial"/>
              </a:rPr>
              <a:t>OpenOLT Driver</a:t>
            </a:r>
          </a:p>
          <a:p>
            <a:pPr algn="ctr" defTabSz="411463">
              <a:defRPr/>
            </a:pPr>
            <a:endParaRPr lang="en-US" sz="1080">
              <a:solidFill>
                <a:prstClr val="black"/>
              </a:solidFill>
              <a:latin typeface="Calibri"/>
              <a:ea typeface="Arial"/>
              <a:cs typeface="Arial"/>
              <a:sym typeface="Arial"/>
            </a:endParaRPr>
          </a:p>
        </p:txBody>
      </p:sp>
      <p:cxnSp>
        <p:nvCxnSpPr>
          <p:cNvPr id="36" name="Straight Arrow Connector 35"/>
          <p:cNvCxnSpPr>
            <a:stCxn id="30" idx="2"/>
            <a:endCxn id="35" idx="0"/>
          </p:cNvCxnSpPr>
          <p:nvPr/>
        </p:nvCxnSpPr>
        <p:spPr>
          <a:xfrm>
            <a:off x="1482976" y="1739102"/>
            <a:ext cx="14412" cy="1741387"/>
          </a:xfrm>
          <a:prstGeom prst="straightConnector1">
            <a:avLst/>
          </a:prstGeom>
          <a:noFill/>
          <a:ln w="12700" cap="flat" cmpd="sng" algn="ctr">
            <a:solidFill>
              <a:srgbClr val="FFFFFF">
                <a:lumMod val="50000"/>
              </a:srgbClr>
            </a:solidFill>
            <a:prstDash val="sysDash"/>
            <a:headEnd type="arrow"/>
            <a:tailEnd type="arrow"/>
          </a:ln>
          <a:effectLst>
            <a:outerShdw blurRad="40000" dist="20000" dir="5400000" rotWithShape="0">
              <a:srgbClr val="000000">
                <a:alpha val="38000"/>
              </a:srgbClr>
            </a:outerShdw>
          </a:effectLst>
        </p:spPr>
      </p:cxnSp>
      <p:sp>
        <p:nvSpPr>
          <p:cNvPr id="37" name="Rounded Rectangle 36"/>
          <p:cNvSpPr/>
          <p:nvPr/>
        </p:nvSpPr>
        <p:spPr>
          <a:xfrm>
            <a:off x="683630" y="3823364"/>
            <a:ext cx="519937" cy="185603"/>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algn="ctr" defTabSz="411463">
              <a:defRPr/>
            </a:pPr>
            <a:endParaRPr lang="en-US" sz="1080">
              <a:solidFill>
                <a:prstClr val="black"/>
              </a:solidFill>
              <a:latin typeface="Calibri"/>
              <a:ea typeface="Arial"/>
              <a:cs typeface="Arial"/>
              <a:sym typeface="Arial"/>
            </a:endParaRPr>
          </a:p>
          <a:p>
            <a:pPr algn="ctr" defTabSz="411463">
              <a:defRPr/>
            </a:pPr>
            <a:r>
              <a:rPr lang="en-US" sz="1200">
                <a:solidFill>
                  <a:prstClr val="black"/>
                </a:solidFill>
                <a:latin typeface="Calibri"/>
                <a:ea typeface="Arial"/>
                <a:cs typeface="Arial"/>
                <a:sym typeface="Arial"/>
              </a:rPr>
              <a:t>ONL</a:t>
            </a:r>
          </a:p>
          <a:p>
            <a:pPr algn="ctr" defTabSz="411463">
              <a:defRPr/>
            </a:pPr>
            <a:endParaRPr lang="en-US" sz="1080">
              <a:solidFill>
                <a:prstClr val="black"/>
              </a:solidFill>
              <a:latin typeface="Calibri"/>
              <a:ea typeface="Arial"/>
              <a:cs typeface="Arial"/>
              <a:sym typeface="Arial"/>
            </a:endParaRPr>
          </a:p>
        </p:txBody>
      </p:sp>
      <p:sp>
        <p:nvSpPr>
          <p:cNvPr id="38" name="Rounded Rectangle 37"/>
          <p:cNvSpPr/>
          <p:nvPr/>
        </p:nvSpPr>
        <p:spPr>
          <a:xfrm>
            <a:off x="686623" y="4030889"/>
            <a:ext cx="525246" cy="188586"/>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algn="ctr" defTabSz="411463">
              <a:defRPr/>
            </a:pPr>
            <a:endParaRPr lang="en-US" sz="1080">
              <a:solidFill>
                <a:prstClr val="black"/>
              </a:solidFill>
              <a:latin typeface="Calibri"/>
              <a:ea typeface="Arial"/>
              <a:cs typeface="Arial"/>
              <a:sym typeface="Arial"/>
            </a:endParaRPr>
          </a:p>
          <a:p>
            <a:pPr algn="ctr" defTabSz="411463">
              <a:defRPr/>
            </a:pPr>
            <a:r>
              <a:rPr lang="en-US" sz="1200">
                <a:solidFill>
                  <a:prstClr val="black"/>
                </a:solidFill>
                <a:latin typeface="Calibri"/>
                <a:ea typeface="Arial"/>
                <a:cs typeface="Arial"/>
                <a:sym typeface="Arial"/>
              </a:rPr>
              <a:t>ONIE</a:t>
            </a:r>
          </a:p>
          <a:p>
            <a:pPr algn="ctr" defTabSz="411463">
              <a:defRPr/>
            </a:pPr>
            <a:endParaRPr lang="en-US" sz="1080">
              <a:solidFill>
                <a:prstClr val="black"/>
              </a:solidFill>
              <a:latin typeface="Calibri"/>
              <a:ea typeface="Arial"/>
              <a:cs typeface="Arial"/>
              <a:sym typeface="Arial"/>
            </a:endParaRPr>
          </a:p>
        </p:txBody>
      </p:sp>
      <p:sp>
        <p:nvSpPr>
          <p:cNvPr id="39" name="TextBox 38"/>
          <p:cNvSpPr txBox="1"/>
          <p:nvPr/>
        </p:nvSpPr>
        <p:spPr>
          <a:xfrm>
            <a:off x="2423735" y="954850"/>
            <a:ext cx="3513041" cy="757130"/>
          </a:xfrm>
          <a:prstGeom prst="rect">
            <a:avLst/>
          </a:prstGeom>
          <a:solidFill>
            <a:srgbClr val="70AD47">
              <a:lumMod val="60000"/>
              <a:lumOff val="40000"/>
            </a:srgbClr>
          </a:solidFill>
          <a:ln w="25400" cap="flat" cmpd="sng" algn="ctr">
            <a:noFill/>
            <a:prstDash val="solid"/>
          </a:ln>
          <a:effectLst>
            <a:glow rad="101600">
              <a:srgbClr val="70AD47">
                <a:lumMod val="20000"/>
                <a:lumOff val="80000"/>
                <a:alpha val="75000"/>
              </a:srgbClr>
            </a:glow>
            <a:outerShdw blurRad="50800" dist="38100" dir="2700000" algn="tl" rotWithShape="0">
              <a:srgbClr val="000000">
                <a:alpha val="43000"/>
              </a:srgbClr>
            </a:outerShdw>
            <a:softEdge rad="50800"/>
          </a:effectLst>
        </p:spPr>
        <p:txBody>
          <a:bodyPr wrap="square" rtlCol="0">
            <a:spAutoFit/>
          </a:bodyPr>
          <a:lstStyle/>
          <a:p>
            <a:pPr algn="ctr" defTabSz="411480">
              <a:defRPr/>
            </a:pPr>
            <a:r>
              <a:rPr lang="en-US" sz="1440" b="1" dirty="0">
                <a:solidFill>
                  <a:srgbClr val="000000"/>
                </a:solidFill>
                <a:latin typeface="Calibri"/>
                <a:ea typeface="Arial"/>
                <a:cs typeface="Arial"/>
                <a:sym typeface="Arial"/>
              </a:rPr>
              <a:t>White-Box = </a:t>
            </a:r>
          </a:p>
          <a:p>
            <a:pPr algn="ctr" defTabSz="411480">
              <a:defRPr/>
            </a:pPr>
            <a:r>
              <a:rPr lang="en-US" sz="1440" b="1" dirty="0">
                <a:solidFill>
                  <a:srgbClr val="000000"/>
                </a:solidFill>
                <a:latin typeface="Calibri"/>
                <a:ea typeface="Arial"/>
                <a:cs typeface="Arial"/>
                <a:sym typeface="Arial"/>
              </a:rPr>
              <a:t>Open-Hardware Specs (OCP)</a:t>
            </a:r>
          </a:p>
          <a:p>
            <a:pPr algn="ctr" defTabSz="411480">
              <a:defRPr/>
            </a:pPr>
            <a:r>
              <a:rPr lang="en-US" sz="1440" b="1" dirty="0">
                <a:solidFill>
                  <a:srgbClr val="000000"/>
                </a:solidFill>
                <a:latin typeface="Calibri"/>
                <a:ea typeface="Arial"/>
                <a:cs typeface="Arial"/>
                <a:sym typeface="Arial"/>
              </a:rPr>
              <a:t>	+ Open-Source Software (ONF &amp; OCP)</a:t>
            </a:r>
          </a:p>
        </p:txBody>
      </p:sp>
      <p:sp>
        <p:nvSpPr>
          <p:cNvPr id="40" name="Title 5"/>
          <p:cNvSpPr txBox="1">
            <a:spLocks/>
          </p:cNvSpPr>
          <p:nvPr/>
        </p:nvSpPr>
        <p:spPr>
          <a:xfrm>
            <a:off x="1644817" y="2289298"/>
            <a:ext cx="1365179" cy="360099"/>
          </a:xfrm>
          <a:prstGeom prst="rect">
            <a:avLst/>
          </a:prstGeom>
        </p:spPr>
        <p:txBody>
          <a:bodyPr vert="horz" wrap="square" lIns="82296" tIns="41148" rIns="82296" bIns="41148" rtlCol="0" anchor="t" anchorCtr="0">
            <a:spAutoFit/>
          </a:bodyPr>
          <a:lstStyle>
            <a:lvl1pPr algn="l" defTabSz="457200" rtl="0" eaLnBrk="1" latinLnBrk="0" hangingPunct="1">
              <a:lnSpc>
                <a:spcPts val="3400"/>
              </a:lnSpc>
              <a:spcBef>
                <a:spcPct val="0"/>
              </a:spcBef>
              <a:buNone/>
              <a:defRPr sz="3000" b="0" i="0" kern="1200">
                <a:solidFill>
                  <a:schemeClr val="tx2"/>
                </a:solidFill>
                <a:latin typeface="Corbel"/>
                <a:ea typeface="+mj-ea"/>
                <a:cs typeface="Corbel"/>
              </a:defRPr>
            </a:lvl1pPr>
          </a:lstStyle>
          <a:p>
            <a:pPr algn="r" defTabSz="411480">
              <a:lnSpc>
                <a:spcPct val="100000"/>
              </a:lnSpc>
              <a:defRPr/>
            </a:pPr>
            <a:r>
              <a:rPr lang="en-US" sz="1800" dirty="0">
                <a:solidFill>
                  <a:srgbClr val="004B7D"/>
                </a:solidFill>
                <a:sym typeface="Arial"/>
              </a:rPr>
              <a:t>OpenOLT</a:t>
            </a:r>
          </a:p>
        </p:txBody>
      </p:sp>
    </p:spTree>
    <p:extLst>
      <p:ext uri="{BB962C8B-B14F-4D97-AF65-F5344CB8AC3E}">
        <p14:creationId xmlns:p14="http://schemas.microsoft.com/office/powerpoint/2010/main" val="1701623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par>
                                <p:cTn id="11" presetID="10"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500"/>
                                        <p:tgtEl>
                                          <p:spTgt spid="3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500"/>
                                        <p:tgtEl>
                                          <p:spTgt spid="32"/>
                                        </p:tgtEl>
                                      </p:cBhvr>
                                    </p:animEffect>
                                  </p:childTnLst>
                                </p:cTn>
                              </p:par>
                              <p:par>
                                <p:cTn id="34" presetID="10" presetClass="entr" presetSubtype="0" fill="hold" nodeType="with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500"/>
                                        <p:tgtEl>
                                          <p:spTgt spid="35"/>
                                        </p:tgtEl>
                                      </p:cBhvr>
                                    </p:animEffect>
                                  </p:childTnLst>
                                </p:cTn>
                              </p:par>
                              <p:par>
                                <p:cTn id="40" presetID="10" presetClass="entr" presetSubtype="0" fill="hold"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fade">
                                      <p:cBhvr>
                                        <p:cTn id="48" dur="500"/>
                                        <p:tgtEl>
                                          <p:spTgt spid="3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animBg="1"/>
      <p:bldP spid="31" grpId="0" animBg="1"/>
      <p:bldP spid="32" grpId="0" animBg="1"/>
      <p:bldP spid="35" grpId="0" animBg="1"/>
      <p:bldP spid="37" grpId="0" animBg="1"/>
      <p:bldP spid="38" grpId="0" animBg="1"/>
      <p:bldP spid="4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716"/>
            <a:ext cx="8229600" cy="556021"/>
          </a:xfrm>
        </p:spPr>
        <p:txBody>
          <a:bodyPr>
            <a:noAutofit/>
          </a:bodyPr>
          <a:lstStyle/>
          <a:p>
            <a:r>
              <a:rPr lang="en-US" sz="3200" b="1" dirty="0">
                <a:solidFill>
                  <a:schemeClr val="accent1"/>
                </a:solidFill>
              </a:rPr>
              <a:t>Why </a:t>
            </a:r>
            <a:r>
              <a:rPr lang="en-US" sz="3200" b="1" dirty="0" err="1">
                <a:solidFill>
                  <a:schemeClr val="accent1"/>
                </a:solidFill>
              </a:rPr>
              <a:t>OpenOLT</a:t>
            </a:r>
            <a:r>
              <a:rPr lang="en-US" sz="3200" b="1" dirty="0">
                <a:solidFill>
                  <a:schemeClr val="accent1"/>
                </a:solidFill>
              </a:rPr>
              <a:t> Adaptor?</a:t>
            </a:r>
          </a:p>
        </p:txBody>
      </p:sp>
      <p:sp>
        <p:nvSpPr>
          <p:cNvPr id="3" name="Content Placeholder 2"/>
          <p:cNvSpPr>
            <a:spLocks noGrp="1"/>
          </p:cNvSpPr>
          <p:nvPr>
            <p:ph idx="1"/>
          </p:nvPr>
        </p:nvSpPr>
        <p:spPr>
          <a:xfrm>
            <a:off x="2178516" y="654712"/>
            <a:ext cx="5791778" cy="649038"/>
          </a:xfrm>
        </p:spPr>
        <p:txBody>
          <a:bodyPr>
            <a:noAutofit/>
          </a:bodyPr>
          <a:lstStyle/>
          <a:p>
            <a:pPr marL="0" indent="0" algn="ctr">
              <a:lnSpc>
                <a:spcPct val="120000"/>
              </a:lnSpc>
              <a:spcAft>
                <a:spcPts val="1200"/>
              </a:spcAft>
              <a:buNone/>
            </a:pPr>
            <a:r>
              <a:rPr lang="en-US" sz="1600" dirty="0"/>
              <a:t>Generic OLT adaptor - ease of onboarding for new vendors                                (including </a:t>
            </a:r>
            <a:r>
              <a:rPr lang="en-US" sz="1600" dirty="0" err="1"/>
              <a:t>whitebox</a:t>
            </a:r>
            <a:r>
              <a:rPr lang="en-US" sz="1600" dirty="0"/>
              <a:t> vendors)</a:t>
            </a:r>
          </a:p>
        </p:txBody>
      </p:sp>
      <p:sp>
        <p:nvSpPr>
          <p:cNvPr id="10" name="Rounded Rectangle 9"/>
          <p:cNvSpPr/>
          <p:nvPr/>
        </p:nvSpPr>
        <p:spPr>
          <a:xfrm>
            <a:off x="3599570" y="1609678"/>
            <a:ext cx="3389314" cy="51837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prstClr val="white"/>
                </a:solidFill>
                <a:latin typeface="Calibri"/>
                <a:sym typeface="Arial"/>
              </a:rPr>
              <a:t>VOLTHA CORE</a:t>
            </a:r>
          </a:p>
        </p:txBody>
      </p:sp>
      <p:sp>
        <p:nvSpPr>
          <p:cNvPr id="11" name="Rectangle 10"/>
          <p:cNvSpPr/>
          <p:nvPr/>
        </p:nvSpPr>
        <p:spPr>
          <a:xfrm>
            <a:off x="4003260" y="2128055"/>
            <a:ext cx="1126968" cy="24641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a:solidFill>
                  <a:prstClr val="black"/>
                </a:solidFill>
                <a:latin typeface="Calibri"/>
                <a:sym typeface="Arial"/>
              </a:rPr>
              <a:t>OpenOLT</a:t>
            </a:r>
          </a:p>
        </p:txBody>
      </p:sp>
      <p:sp>
        <p:nvSpPr>
          <p:cNvPr id="12" name="Rounded Rectangle 11"/>
          <p:cNvSpPr/>
          <p:nvPr/>
        </p:nvSpPr>
        <p:spPr>
          <a:xfrm>
            <a:off x="3860286" y="3608441"/>
            <a:ext cx="975584" cy="378507"/>
          </a:xfrm>
          <a:prstGeom prst="roundRect">
            <a:avLst/>
          </a:prstGeom>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solidFill>
                  <a:prstClr val="black"/>
                </a:solidFill>
                <a:latin typeface="Calibri"/>
                <a:sym typeface="Arial"/>
              </a:rPr>
              <a:t>EdgeCore OLT</a:t>
            </a:r>
          </a:p>
        </p:txBody>
      </p:sp>
      <p:sp>
        <p:nvSpPr>
          <p:cNvPr id="18" name="Rounded Rectangle 17"/>
          <p:cNvSpPr/>
          <p:nvPr/>
        </p:nvSpPr>
        <p:spPr>
          <a:xfrm>
            <a:off x="4988270" y="3608441"/>
            <a:ext cx="975584" cy="378507"/>
          </a:xfrm>
          <a:prstGeom prst="roundRect">
            <a:avLst/>
          </a:prstGeom>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solidFill>
                  <a:prstClr val="black"/>
                </a:solidFill>
                <a:latin typeface="Calibri"/>
                <a:sym typeface="Arial"/>
              </a:rPr>
              <a:t>Iskratel </a:t>
            </a:r>
          </a:p>
          <a:p>
            <a:pPr algn="ctr"/>
            <a:r>
              <a:rPr lang="en-US" sz="1200" b="1">
                <a:solidFill>
                  <a:prstClr val="black"/>
                </a:solidFill>
                <a:latin typeface="Calibri"/>
                <a:sym typeface="Arial"/>
              </a:rPr>
              <a:t>OLT</a:t>
            </a:r>
          </a:p>
        </p:txBody>
      </p:sp>
      <p:sp>
        <p:nvSpPr>
          <p:cNvPr id="19" name="Rectangle 18"/>
          <p:cNvSpPr/>
          <p:nvPr/>
        </p:nvSpPr>
        <p:spPr>
          <a:xfrm>
            <a:off x="5400370" y="2129052"/>
            <a:ext cx="1420310" cy="24641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a:solidFill>
                  <a:prstClr val="black"/>
                </a:solidFill>
                <a:latin typeface="Calibri"/>
                <a:sym typeface="Arial"/>
              </a:rPr>
              <a:t>OpenOMCI ONU</a:t>
            </a:r>
          </a:p>
        </p:txBody>
      </p:sp>
      <p:cxnSp>
        <p:nvCxnSpPr>
          <p:cNvPr id="21" name="Straight Arrow Connector 20"/>
          <p:cNvCxnSpPr>
            <a:stCxn id="11" idx="2"/>
            <a:endCxn id="12" idx="0"/>
          </p:cNvCxnSpPr>
          <p:nvPr/>
        </p:nvCxnSpPr>
        <p:spPr>
          <a:xfrm flipH="1">
            <a:off x="4348078" y="2374469"/>
            <a:ext cx="218666" cy="1233972"/>
          </a:xfrm>
          <a:prstGeom prst="straightConnector1">
            <a:avLst/>
          </a:prstGeom>
          <a:ln w="19050" cmpd="sng">
            <a:solidFill>
              <a:schemeClr val="tx1">
                <a:lumMod val="50000"/>
                <a:lumOff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stCxn id="11" idx="2"/>
            <a:endCxn id="18" idx="0"/>
          </p:cNvCxnSpPr>
          <p:nvPr/>
        </p:nvCxnSpPr>
        <p:spPr>
          <a:xfrm>
            <a:off x="4566744" y="2374469"/>
            <a:ext cx="909318" cy="1233972"/>
          </a:xfrm>
          <a:prstGeom prst="straightConnector1">
            <a:avLst/>
          </a:prstGeom>
          <a:ln w="19050" cmpd="sng">
            <a:solidFill>
              <a:schemeClr val="tx1">
                <a:lumMod val="50000"/>
                <a:lumOff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sp>
        <p:nvSpPr>
          <p:cNvPr id="26" name="Rounded Rectangle 25"/>
          <p:cNvSpPr/>
          <p:nvPr/>
        </p:nvSpPr>
        <p:spPr>
          <a:xfrm>
            <a:off x="2784796" y="3608441"/>
            <a:ext cx="975584" cy="378507"/>
          </a:xfrm>
          <a:prstGeom prst="roundRect">
            <a:avLst/>
          </a:prstGeom>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solidFill>
                  <a:prstClr val="black"/>
                </a:solidFill>
                <a:latin typeface="Calibri"/>
                <a:sym typeface="Arial"/>
              </a:rPr>
              <a:t>CIG</a:t>
            </a:r>
          </a:p>
          <a:p>
            <a:pPr algn="ctr"/>
            <a:r>
              <a:rPr lang="en-US" sz="1200" b="1">
                <a:solidFill>
                  <a:prstClr val="black"/>
                </a:solidFill>
                <a:latin typeface="Calibri"/>
                <a:sym typeface="Arial"/>
              </a:rPr>
              <a:t>OLT</a:t>
            </a:r>
          </a:p>
        </p:txBody>
      </p:sp>
      <p:cxnSp>
        <p:nvCxnSpPr>
          <p:cNvPr id="27" name="Straight Arrow Connector 26"/>
          <p:cNvCxnSpPr>
            <a:stCxn id="11" idx="2"/>
            <a:endCxn id="26" idx="0"/>
          </p:cNvCxnSpPr>
          <p:nvPr/>
        </p:nvCxnSpPr>
        <p:spPr>
          <a:xfrm flipH="1">
            <a:off x="3272588" y="2374469"/>
            <a:ext cx="1294156" cy="1233972"/>
          </a:xfrm>
          <a:prstGeom prst="straightConnector1">
            <a:avLst/>
          </a:prstGeom>
          <a:ln w="19050" cmpd="sng">
            <a:solidFill>
              <a:schemeClr val="tx1">
                <a:lumMod val="50000"/>
                <a:lumOff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sp>
        <p:nvSpPr>
          <p:cNvPr id="30" name="Rounded Rectangle 29"/>
          <p:cNvSpPr/>
          <p:nvPr/>
        </p:nvSpPr>
        <p:spPr>
          <a:xfrm>
            <a:off x="7131857" y="2692109"/>
            <a:ext cx="1169020" cy="234519"/>
          </a:xfrm>
          <a:prstGeom prst="roundRect">
            <a:avLst/>
          </a:prstGeom>
          <a:ln>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solidFill>
                  <a:prstClr val="black"/>
                </a:solidFill>
                <a:latin typeface="Calibri"/>
                <a:sym typeface="Arial"/>
              </a:rPr>
              <a:t>Alpha ONU</a:t>
            </a:r>
          </a:p>
        </p:txBody>
      </p:sp>
      <p:sp>
        <p:nvSpPr>
          <p:cNvPr id="31" name="Rounded Rectangle 30"/>
          <p:cNvSpPr/>
          <p:nvPr/>
        </p:nvSpPr>
        <p:spPr>
          <a:xfrm>
            <a:off x="7131857" y="2961768"/>
            <a:ext cx="1169020" cy="234519"/>
          </a:xfrm>
          <a:prstGeom prst="roundRect">
            <a:avLst/>
          </a:prstGeom>
          <a:ln>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solidFill>
                  <a:prstClr val="black"/>
                </a:solidFill>
                <a:latin typeface="Calibri"/>
                <a:sym typeface="Arial"/>
              </a:rPr>
              <a:t>Iskratel ONU</a:t>
            </a:r>
          </a:p>
        </p:txBody>
      </p:sp>
      <p:sp>
        <p:nvSpPr>
          <p:cNvPr id="32" name="Rounded Rectangle 31"/>
          <p:cNvSpPr/>
          <p:nvPr/>
        </p:nvSpPr>
        <p:spPr>
          <a:xfrm>
            <a:off x="7131857" y="3231427"/>
            <a:ext cx="1169020" cy="234519"/>
          </a:xfrm>
          <a:prstGeom prst="roundRect">
            <a:avLst/>
          </a:prstGeom>
          <a:ln>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solidFill>
                  <a:prstClr val="black"/>
                </a:solidFill>
                <a:latin typeface="Calibri"/>
                <a:sym typeface="Arial"/>
              </a:rPr>
              <a:t>Arcadyan ONU</a:t>
            </a:r>
          </a:p>
        </p:txBody>
      </p:sp>
      <p:sp>
        <p:nvSpPr>
          <p:cNvPr id="33" name="Rounded Rectangle 32"/>
          <p:cNvSpPr/>
          <p:nvPr/>
        </p:nvSpPr>
        <p:spPr>
          <a:xfrm>
            <a:off x="7131857" y="3501086"/>
            <a:ext cx="1169020" cy="234519"/>
          </a:xfrm>
          <a:prstGeom prst="roundRect">
            <a:avLst/>
          </a:prstGeom>
          <a:ln>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solidFill>
                  <a:prstClr val="black"/>
                </a:solidFill>
                <a:latin typeface="Calibri"/>
                <a:sym typeface="Arial"/>
              </a:rPr>
              <a:t>CIG ONU</a:t>
            </a:r>
          </a:p>
        </p:txBody>
      </p:sp>
      <p:sp>
        <p:nvSpPr>
          <p:cNvPr id="34" name="Rounded Rectangle 33"/>
          <p:cNvSpPr/>
          <p:nvPr/>
        </p:nvSpPr>
        <p:spPr>
          <a:xfrm>
            <a:off x="7131857" y="3763337"/>
            <a:ext cx="1169020" cy="234519"/>
          </a:xfrm>
          <a:prstGeom prst="roundRect">
            <a:avLst/>
          </a:prstGeom>
          <a:ln>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solidFill>
                  <a:prstClr val="black"/>
                </a:solidFill>
                <a:latin typeface="Calibri"/>
                <a:sym typeface="Arial"/>
              </a:rPr>
              <a:t>Tellabs ONU</a:t>
            </a:r>
          </a:p>
        </p:txBody>
      </p:sp>
      <p:sp>
        <p:nvSpPr>
          <p:cNvPr id="35" name="Rounded Rectangle 34"/>
          <p:cNvSpPr/>
          <p:nvPr/>
        </p:nvSpPr>
        <p:spPr>
          <a:xfrm>
            <a:off x="3222127" y="4139348"/>
            <a:ext cx="975584" cy="378507"/>
          </a:xfrm>
          <a:prstGeom prst="roundRect">
            <a:avLst/>
          </a:prstGeom>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solidFill>
                  <a:prstClr val="black"/>
                </a:solidFill>
                <a:latin typeface="Calibri"/>
                <a:sym typeface="Arial"/>
              </a:rPr>
              <a:t>Tellabs</a:t>
            </a:r>
          </a:p>
          <a:p>
            <a:pPr algn="ctr"/>
            <a:r>
              <a:rPr lang="en-US" sz="1200" b="1">
                <a:solidFill>
                  <a:prstClr val="black"/>
                </a:solidFill>
                <a:latin typeface="Calibri"/>
                <a:sym typeface="Arial"/>
              </a:rPr>
              <a:t>OLT</a:t>
            </a:r>
          </a:p>
        </p:txBody>
      </p:sp>
      <p:cxnSp>
        <p:nvCxnSpPr>
          <p:cNvPr id="36" name="Straight Arrow Connector 35"/>
          <p:cNvCxnSpPr>
            <a:stCxn id="11" idx="2"/>
            <a:endCxn id="35" idx="0"/>
          </p:cNvCxnSpPr>
          <p:nvPr/>
        </p:nvCxnSpPr>
        <p:spPr>
          <a:xfrm flipH="1">
            <a:off x="3709919" y="2374469"/>
            <a:ext cx="856825" cy="1764879"/>
          </a:xfrm>
          <a:prstGeom prst="straightConnector1">
            <a:avLst/>
          </a:prstGeom>
          <a:ln w="19050" cmpd="sng">
            <a:solidFill>
              <a:schemeClr val="tx1">
                <a:lumMod val="50000"/>
                <a:lumOff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6526322" y="2375466"/>
            <a:ext cx="16821" cy="1521953"/>
          </a:xfrm>
          <a:prstGeom prst="line">
            <a:avLst/>
          </a:prstGeom>
          <a:ln w="19050" cmpd="sng">
            <a:solidFill>
              <a:schemeClr val="bg1">
                <a:lumMod val="50000"/>
              </a:schemeClr>
            </a:solidFill>
            <a:prstDash val="dot"/>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a:endCxn id="30" idx="1"/>
          </p:cNvCxnSpPr>
          <p:nvPr/>
        </p:nvCxnSpPr>
        <p:spPr>
          <a:xfrm flipV="1">
            <a:off x="6517912" y="2809369"/>
            <a:ext cx="613945" cy="8411"/>
          </a:xfrm>
          <a:prstGeom prst="straightConnector1">
            <a:avLst/>
          </a:prstGeom>
          <a:ln w="19050" cmpd="sng">
            <a:solidFill>
              <a:schemeClr val="bg1">
                <a:lumMod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flipV="1">
            <a:off x="6535105" y="3096349"/>
            <a:ext cx="613945" cy="8411"/>
          </a:xfrm>
          <a:prstGeom prst="straightConnector1">
            <a:avLst/>
          </a:prstGeom>
          <a:ln w="19050" cmpd="sng">
            <a:solidFill>
              <a:schemeClr val="bg1">
                <a:lumMod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6543143" y="3366506"/>
            <a:ext cx="613945" cy="8411"/>
          </a:xfrm>
          <a:prstGeom prst="straightConnector1">
            <a:avLst/>
          </a:prstGeom>
          <a:ln w="19050" cmpd="sng">
            <a:solidFill>
              <a:schemeClr val="bg1">
                <a:lumMod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V="1">
            <a:off x="6513707" y="3608441"/>
            <a:ext cx="613945" cy="8411"/>
          </a:xfrm>
          <a:prstGeom prst="straightConnector1">
            <a:avLst/>
          </a:prstGeom>
          <a:ln w="19050" cmpd="sng">
            <a:solidFill>
              <a:schemeClr val="bg1">
                <a:lumMod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V="1">
            <a:off x="6526322" y="3878983"/>
            <a:ext cx="613945" cy="8411"/>
          </a:xfrm>
          <a:prstGeom prst="straightConnector1">
            <a:avLst/>
          </a:prstGeom>
          <a:ln w="19050" cmpd="sng">
            <a:solidFill>
              <a:schemeClr val="bg1">
                <a:lumMod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sp>
        <p:nvSpPr>
          <p:cNvPr id="37" name="Rectangle 36">
            <a:extLst>
              <a:ext uri="{FF2B5EF4-FFF2-40B4-BE49-F238E27FC236}">
                <a16:creationId xmlns:a16="http://schemas.microsoft.com/office/drawing/2014/main" id="{AA801FE9-BDDA-AE43-85D0-B9BF7B4E6291}"/>
              </a:ext>
            </a:extLst>
          </p:cNvPr>
          <p:cNvSpPr/>
          <p:nvPr/>
        </p:nvSpPr>
        <p:spPr>
          <a:xfrm>
            <a:off x="813446" y="847116"/>
            <a:ext cx="1352975" cy="521940"/>
          </a:xfrm>
          <a:prstGeom prst="rect">
            <a:avLst/>
          </a:prstGeom>
          <a:solidFill>
            <a:srgbClr val="FFFFFF"/>
          </a:solidFill>
          <a:ln w="9525" cap="flat" cmpd="sng" algn="ctr">
            <a:solidFill>
              <a:srgbClr val="000000">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algn="ctr" defTabSz="411463">
              <a:lnSpc>
                <a:spcPct val="80000"/>
              </a:lnSpc>
              <a:defRPr/>
            </a:pPr>
            <a:r>
              <a:rPr lang="en-US" sz="1600" dirty="0">
                <a:solidFill>
                  <a:srgbClr val="000000"/>
                </a:solidFill>
                <a:latin typeface="Calibri"/>
                <a:ea typeface="Arial"/>
                <a:cs typeface="Arial"/>
                <a:sym typeface="Arial"/>
              </a:rPr>
              <a:t>VOLTHA</a:t>
            </a:r>
          </a:p>
          <a:p>
            <a:pPr algn="ctr" defTabSz="411463">
              <a:lnSpc>
                <a:spcPct val="80000"/>
              </a:lnSpc>
              <a:defRPr/>
            </a:pPr>
            <a:r>
              <a:rPr lang="en-US" sz="1600" dirty="0">
                <a:solidFill>
                  <a:srgbClr val="000000"/>
                </a:solidFill>
                <a:latin typeface="Calibri"/>
                <a:ea typeface="Arial"/>
                <a:cs typeface="Arial"/>
                <a:sym typeface="Arial"/>
              </a:rPr>
              <a:t>core</a:t>
            </a:r>
            <a:endParaRPr lang="en-US" dirty="0">
              <a:solidFill>
                <a:srgbClr val="000000"/>
              </a:solidFill>
              <a:latin typeface="Calibri"/>
              <a:ea typeface="Arial"/>
              <a:cs typeface="Arial"/>
              <a:sym typeface="Arial"/>
            </a:endParaRPr>
          </a:p>
        </p:txBody>
      </p:sp>
      <p:sp>
        <p:nvSpPr>
          <p:cNvPr id="38" name="Rounded Rectangle 37">
            <a:extLst>
              <a:ext uri="{FF2B5EF4-FFF2-40B4-BE49-F238E27FC236}">
                <a16:creationId xmlns:a16="http://schemas.microsoft.com/office/drawing/2014/main" id="{94CC8CEF-185B-2F46-A85E-190A052B5254}"/>
              </a:ext>
            </a:extLst>
          </p:cNvPr>
          <p:cNvSpPr/>
          <p:nvPr/>
        </p:nvSpPr>
        <p:spPr>
          <a:xfrm>
            <a:off x="653690" y="3468966"/>
            <a:ext cx="1643489" cy="1101487"/>
          </a:xfrm>
          <a:prstGeom prst="roundRect">
            <a:avLst/>
          </a:prstGeom>
          <a:solidFill>
            <a:srgbClr val="FFFFFF"/>
          </a:solidFill>
          <a:ln w="25400" cap="flat" cmpd="sng" algn="ctr">
            <a:solidFill>
              <a:srgbClr val="A5A5A5"/>
            </a:solidFill>
            <a:prstDash val="solid"/>
          </a:ln>
          <a:effectLst/>
        </p:spPr>
        <p:txBody>
          <a:bodyPr lIns="82292" tIns="41146" rIns="82292" bIns="41146" rtlCol="0" anchor="ctr"/>
          <a:lstStyle/>
          <a:p>
            <a:pPr algn="ctr" defTabSz="411463">
              <a:defRPr/>
            </a:pPr>
            <a:endParaRPr lang="en-US" sz="1620">
              <a:solidFill>
                <a:prstClr val="black"/>
              </a:solidFill>
              <a:latin typeface="Calibri"/>
              <a:ea typeface="Arial"/>
              <a:cs typeface="Arial"/>
              <a:sym typeface="Arial"/>
            </a:endParaRPr>
          </a:p>
          <a:p>
            <a:pPr algn="ctr" defTabSz="411463">
              <a:defRPr/>
            </a:pPr>
            <a:endParaRPr lang="en-US" sz="1620">
              <a:solidFill>
                <a:prstClr val="black"/>
              </a:solidFill>
              <a:latin typeface="Calibri"/>
              <a:ea typeface="Arial"/>
              <a:cs typeface="Arial"/>
              <a:sym typeface="Arial"/>
            </a:endParaRPr>
          </a:p>
          <a:p>
            <a:pPr algn="ctr" defTabSz="411463">
              <a:defRPr/>
            </a:pPr>
            <a:endParaRPr lang="en-US" sz="700">
              <a:solidFill>
                <a:prstClr val="black"/>
              </a:solidFill>
              <a:latin typeface="Calibri"/>
              <a:ea typeface="Arial"/>
              <a:cs typeface="Arial"/>
              <a:sym typeface="Arial"/>
            </a:endParaRPr>
          </a:p>
          <a:p>
            <a:pPr algn="ctr" defTabSz="411463">
              <a:defRPr/>
            </a:pPr>
            <a:endParaRPr lang="en-US" sz="700">
              <a:solidFill>
                <a:prstClr val="black"/>
              </a:solidFill>
              <a:latin typeface="Calibri"/>
              <a:ea typeface="Arial"/>
              <a:cs typeface="Arial"/>
              <a:sym typeface="Arial"/>
            </a:endParaRPr>
          </a:p>
          <a:p>
            <a:pPr algn="ctr" defTabSz="411463">
              <a:defRPr/>
            </a:pPr>
            <a:endParaRPr lang="en-US" sz="700">
              <a:solidFill>
                <a:prstClr val="black"/>
              </a:solidFill>
              <a:latin typeface="Calibri"/>
              <a:ea typeface="Arial"/>
              <a:cs typeface="Arial"/>
              <a:sym typeface="Arial"/>
            </a:endParaRPr>
          </a:p>
          <a:p>
            <a:pPr algn="ctr" defTabSz="411463">
              <a:defRPr/>
            </a:pPr>
            <a:r>
              <a:rPr lang="en-US" sz="1440">
                <a:solidFill>
                  <a:prstClr val="black"/>
                </a:solidFill>
                <a:latin typeface="Calibri"/>
                <a:ea typeface="Arial"/>
                <a:cs typeface="Arial"/>
                <a:sym typeface="Arial"/>
              </a:rPr>
              <a:t>Whitebox OLT</a:t>
            </a:r>
          </a:p>
        </p:txBody>
      </p:sp>
      <p:sp>
        <p:nvSpPr>
          <p:cNvPr id="39" name="Rounded Rectangle 38">
            <a:extLst>
              <a:ext uri="{FF2B5EF4-FFF2-40B4-BE49-F238E27FC236}">
                <a16:creationId xmlns:a16="http://schemas.microsoft.com/office/drawing/2014/main" id="{02E2FEE9-7FA9-1C46-89A5-8D7DAC9311E6}"/>
              </a:ext>
            </a:extLst>
          </p:cNvPr>
          <p:cNvSpPr/>
          <p:nvPr/>
        </p:nvSpPr>
        <p:spPr>
          <a:xfrm>
            <a:off x="812518" y="1357970"/>
            <a:ext cx="1340916" cy="381132"/>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algn="ctr" defTabSz="411463">
              <a:defRPr/>
            </a:pPr>
            <a:endParaRPr lang="en-US" sz="1080">
              <a:solidFill>
                <a:prstClr val="black"/>
              </a:solidFill>
              <a:latin typeface="Calibri"/>
              <a:ea typeface="Arial"/>
              <a:cs typeface="Arial"/>
              <a:sym typeface="Arial"/>
            </a:endParaRPr>
          </a:p>
          <a:p>
            <a:pPr algn="ctr" defTabSz="411463">
              <a:defRPr/>
            </a:pPr>
            <a:r>
              <a:rPr lang="en-US" sz="1200">
                <a:solidFill>
                  <a:prstClr val="black"/>
                </a:solidFill>
                <a:latin typeface="Calibri"/>
                <a:ea typeface="Arial"/>
                <a:cs typeface="Arial"/>
                <a:sym typeface="Arial"/>
              </a:rPr>
              <a:t>OpenOLT </a:t>
            </a:r>
          </a:p>
          <a:p>
            <a:pPr algn="ctr" defTabSz="411463">
              <a:defRPr/>
            </a:pPr>
            <a:r>
              <a:rPr lang="en-US" sz="1200">
                <a:solidFill>
                  <a:prstClr val="black"/>
                </a:solidFill>
                <a:latin typeface="Calibri"/>
                <a:ea typeface="Arial"/>
                <a:cs typeface="Arial"/>
                <a:sym typeface="Arial"/>
              </a:rPr>
              <a:t>Adaptor</a:t>
            </a:r>
          </a:p>
          <a:p>
            <a:pPr algn="ctr" defTabSz="411463">
              <a:defRPr/>
            </a:pPr>
            <a:endParaRPr lang="en-US" sz="1080">
              <a:solidFill>
                <a:prstClr val="black"/>
              </a:solidFill>
              <a:latin typeface="Calibri"/>
              <a:ea typeface="Arial"/>
              <a:cs typeface="Arial"/>
              <a:sym typeface="Arial"/>
            </a:endParaRPr>
          </a:p>
        </p:txBody>
      </p:sp>
      <p:sp>
        <p:nvSpPr>
          <p:cNvPr id="42" name="Rounded Rectangle 41">
            <a:extLst>
              <a:ext uri="{FF2B5EF4-FFF2-40B4-BE49-F238E27FC236}">
                <a16:creationId xmlns:a16="http://schemas.microsoft.com/office/drawing/2014/main" id="{55B58045-5C03-834E-BA77-85A03E1D93E7}"/>
              </a:ext>
            </a:extLst>
          </p:cNvPr>
          <p:cNvSpPr/>
          <p:nvPr/>
        </p:nvSpPr>
        <p:spPr>
          <a:xfrm>
            <a:off x="1213046" y="3816942"/>
            <a:ext cx="877289" cy="188307"/>
          </a:xfrm>
          <a:prstGeom prst="roundRect">
            <a:avLst/>
          </a:prstGeom>
          <a:solidFill>
            <a:srgbClr val="A5A5A5"/>
          </a:solidFill>
          <a:ln w="25400" cap="flat" cmpd="sng" algn="ctr">
            <a:solidFill>
              <a:srgbClr val="A5A5A5">
                <a:shade val="50000"/>
              </a:srgbClr>
            </a:solidFill>
            <a:prstDash val="solid"/>
          </a:ln>
          <a:effectLst/>
        </p:spPr>
        <p:txBody>
          <a:bodyPr rtlCol="0" anchor="ctr"/>
          <a:lstStyle/>
          <a:p>
            <a:pPr algn="ctr" defTabSz="411463">
              <a:defRPr/>
            </a:pPr>
            <a:r>
              <a:rPr lang="en-US" sz="1100">
                <a:solidFill>
                  <a:prstClr val="white"/>
                </a:solidFill>
                <a:latin typeface="Calibri"/>
                <a:ea typeface="Arial"/>
                <a:cs typeface="Arial"/>
                <a:sym typeface="Arial"/>
              </a:rPr>
              <a:t>Chip Driver</a:t>
            </a:r>
          </a:p>
        </p:txBody>
      </p:sp>
      <p:sp>
        <p:nvSpPr>
          <p:cNvPr id="43" name="Rounded Rectangle 42">
            <a:extLst>
              <a:ext uri="{FF2B5EF4-FFF2-40B4-BE49-F238E27FC236}">
                <a16:creationId xmlns:a16="http://schemas.microsoft.com/office/drawing/2014/main" id="{51EAC996-BF5A-D54C-B48A-2E17F8E4E81B}"/>
              </a:ext>
            </a:extLst>
          </p:cNvPr>
          <p:cNvSpPr/>
          <p:nvPr/>
        </p:nvSpPr>
        <p:spPr>
          <a:xfrm>
            <a:off x="1218630" y="4034352"/>
            <a:ext cx="877289" cy="188307"/>
          </a:xfrm>
          <a:prstGeom prst="roundRect">
            <a:avLst/>
          </a:prstGeom>
          <a:solidFill>
            <a:srgbClr val="A5A5A5"/>
          </a:solidFill>
          <a:ln w="25400" cap="flat" cmpd="sng" algn="ctr">
            <a:solidFill>
              <a:srgbClr val="A5A5A5">
                <a:shade val="50000"/>
              </a:srgbClr>
            </a:solidFill>
            <a:prstDash val="solid"/>
          </a:ln>
          <a:effectLst/>
        </p:spPr>
        <p:txBody>
          <a:bodyPr rtlCol="0" anchor="ctr"/>
          <a:lstStyle/>
          <a:p>
            <a:pPr algn="ctr" defTabSz="411463">
              <a:defRPr/>
            </a:pPr>
            <a:r>
              <a:rPr lang="en-US" sz="1100">
                <a:solidFill>
                  <a:prstClr val="white"/>
                </a:solidFill>
                <a:latin typeface="Calibri"/>
                <a:ea typeface="Arial"/>
                <a:cs typeface="Arial"/>
                <a:sym typeface="Arial"/>
              </a:rPr>
              <a:t>SDK(s)</a:t>
            </a:r>
          </a:p>
        </p:txBody>
      </p:sp>
      <p:sp>
        <p:nvSpPr>
          <p:cNvPr id="44" name="Rounded Rectangle 43">
            <a:extLst>
              <a:ext uri="{FF2B5EF4-FFF2-40B4-BE49-F238E27FC236}">
                <a16:creationId xmlns:a16="http://schemas.microsoft.com/office/drawing/2014/main" id="{A6AC10A2-E671-BC45-8FCE-B5228B123CEE}"/>
              </a:ext>
            </a:extLst>
          </p:cNvPr>
          <p:cNvSpPr/>
          <p:nvPr/>
        </p:nvSpPr>
        <p:spPr>
          <a:xfrm>
            <a:off x="821747" y="3480489"/>
            <a:ext cx="1351281" cy="268166"/>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algn="ctr" defTabSz="411463">
              <a:defRPr/>
            </a:pPr>
            <a:endParaRPr lang="en-US" sz="1080">
              <a:solidFill>
                <a:prstClr val="black"/>
              </a:solidFill>
              <a:latin typeface="Calibri"/>
              <a:ea typeface="Arial"/>
              <a:cs typeface="Arial"/>
              <a:sym typeface="Arial"/>
            </a:endParaRPr>
          </a:p>
          <a:p>
            <a:pPr algn="ctr" defTabSz="411463">
              <a:defRPr/>
            </a:pPr>
            <a:r>
              <a:rPr lang="en-US" sz="1200">
                <a:solidFill>
                  <a:prstClr val="black"/>
                </a:solidFill>
                <a:latin typeface="Calibri"/>
                <a:ea typeface="Arial"/>
                <a:cs typeface="Arial"/>
                <a:sym typeface="Arial"/>
              </a:rPr>
              <a:t>OpenOLT Driver</a:t>
            </a:r>
          </a:p>
          <a:p>
            <a:pPr algn="ctr" defTabSz="411463">
              <a:defRPr/>
            </a:pPr>
            <a:endParaRPr lang="en-US" sz="1080">
              <a:solidFill>
                <a:prstClr val="black"/>
              </a:solidFill>
              <a:latin typeface="Calibri"/>
              <a:ea typeface="Arial"/>
              <a:cs typeface="Arial"/>
              <a:sym typeface="Arial"/>
            </a:endParaRPr>
          </a:p>
        </p:txBody>
      </p:sp>
      <p:cxnSp>
        <p:nvCxnSpPr>
          <p:cNvPr id="49" name="Straight Arrow Connector 48">
            <a:extLst>
              <a:ext uri="{FF2B5EF4-FFF2-40B4-BE49-F238E27FC236}">
                <a16:creationId xmlns:a16="http://schemas.microsoft.com/office/drawing/2014/main" id="{FD3737F1-989C-A946-A041-52C1CDD649C4}"/>
              </a:ext>
            </a:extLst>
          </p:cNvPr>
          <p:cNvCxnSpPr>
            <a:stCxn id="39" idx="2"/>
            <a:endCxn id="44" idx="0"/>
          </p:cNvCxnSpPr>
          <p:nvPr/>
        </p:nvCxnSpPr>
        <p:spPr>
          <a:xfrm>
            <a:off x="1482976" y="1739102"/>
            <a:ext cx="14412" cy="1741387"/>
          </a:xfrm>
          <a:prstGeom prst="straightConnector1">
            <a:avLst/>
          </a:prstGeom>
          <a:noFill/>
          <a:ln w="12700" cap="flat" cmpd="sng" algn="ctr">
            <a:solidFill>
              <a:srgbClr val="FFFFFF">
                <a:lumMod val="50000"/>
              </a:srgbClr>
            </a:solidFill>
            <a:prstDash val="sysDash"/>
            <a:headEnd type="arrow"/>
            <a:tailEnd type="arrow"/>
          </a:ln>
          <a:effectLst>
            <a:outerShdw blurRad="40000" dist="20000" dir="5400000" rotWithShape="0">
              <a:srgbClr val="000000">
                <a:alpha val="38000"/>
              </a:srgbClr>
            </a:outerShdw>
          </a:effectLst>
        </p:spPr>
      </p:cxnSp>
      <p:sp>
        <p:nvSpPr>
          <p:cNvPr id="50" name="Rounded Rectangle 49">
            <a:extLst>
              <a:ext uri="{FF2B5EF4-FFF2-40B4-BE49-F238E27FC236}">
                <a16:creationId xmlns:a16="http://schemas.microsoft.com/office/drawing/2014/main" id="{2280E28E-1875-8542-BC49-EE38B763ACFD}"/>
              </a:ext>
            </a:extLst>
          </p:cNvPr>
          <p:cNvSpPr/>
          <p:nvPr/>
        </p:nvSpPr>
        <p:spPr>
          <a:xfrm>
            <a:off x="683630" y="3823364"/>
            <a:ext cx="519937" cy="185603"/>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algn="ctr" defTabSz="411463">
              <a:defRPr/>
            </a:pPr>
            <a:endParaRPr lang="en-US" sz="1080">
              <a:solidFill>
                <a:prstClr val="black"/>
              </a:solidFill>
              <a:latin typeface="Calibri"/>
              <a:ea typeface="Arial"/>
              <a:cs typeface="Arial"/>
              <a:sym typeface="Arial"/>
            </a:endParaRPr>
          </a:p>
          <a:p>
            <a:pPr algn="ctr" defTabSz="411463">
              <a:defRPr/>
            </a:pPr>
            <a:r>
              <a:rPr lang="en-US" sz="1200">
                <a:solidFill>
                  <a:prstClr val="black"/>
                </a:solidFill>
                <a:latin typeface="Calibri"/>
                <a:ea typeface="Arial"/>
                <a:cs typeface="Arial"/>
                <a:sym typeface="Arial"/>
              </a:rPr>
              <a:t>ONL</a:t>
            </a:r>
          </a:p>
          <a:p>
            <a:pPr algn="ctr" defTabSz="411463">
              <a:defRPr/>
            </a:pPr>
            <a:endParaRPr lang="en-US" sz="1080">
              <a:solidFill>
                <a:prstClr val="black"/>
              </a:solidFill>
              <a:latin typeface="Calibri"/>
              <a:ea typeface="Arial"/>
              <a:cs typeface="Arial"/>
              <a:sym typeface="Arial"/>
            </a:endParaRPr>
          </a:p>
        </p:txBody>
      </p:sp>
      <p:sp>
        <p:nvSpPr>
          <p:cNvPr id="51" name="Rounded Rectangle 50">
            <a:extLst>
              <a:ext uri="{FF2B5EF4-FFF2-40B4-BE49-F238E27FC236}">
                <a16:creationId xmlns:a16="http://schemas.microsoft.com/office/drawing/2014/main" id="{43F5310B-CF69-E941-8592-83F4F01750AC}"/>
              </a:ext>
            </a:extLst>
          </p:cNvPr>
          <p:cNvSpPr/>
          <p:nvPr/>
        </p:nvSpPr>
        <p:spPr>
          <a:xfrm>
            <a:off x="686623" y="4030889"/>
            <a:ext cx="525246" cy="188586"/>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algn="ctr" defTabSz="411463">
              <a:defRPr/>
            </a:pPr>
            <a:endParaRPr lang="en-US" sz="1080">
              <a:solidFill>
                <a:prstClr val="black"/>
              </a:solidFill>
              <a:latin typeface="Calibri"/>
              <a:ea typeface="Arial"/>
              <a:cs typeface="Arial"/>
              <a:sym typeface="Arial"/>
            </a:endParaRPr>
          </a:p>
          <a:p>
            <a:pPr algn="ctr" defTabSz="411463">
              <a:defRPr/>
            </a:pPr>
            <a:r>
              <a:rPr lang="en-US" sz="1200">
                <a:solidFill>
                  <a:prstClr val="black"/>
                </a:solidFill>
                <a:latin typeface="Calibri"/>
                <a:ea typeface="Arial"/>
                <a:cs typeface="Arial"/>
                <a:sym typeface="Arial"/>
              </a:rPr>
              <a:t>ONIE</a:t>
            </a:r>
          </a:p>
          <a:p>
            <a:pPr algn="ctr" defTabSz="411463">
              <a:defRPr/>
            </a:pPr>
            <a:endParaRPr lang="en-US" sz="1080">
              <a:solidFill>
                <a:prstClr val="black"/>
              </a:solidFill>
              <a:latin typeface="Calibri"/>
              <a:ea typeface="Arial"/>
              <a:cs typeface="Arial"/>
              <a:sym typeface="Arial"/>
            </a:endParaRPr>
          </a:p>
        </p:txBody>
      </p:sp>
    </p:spTree>
    <p:extLst>
      <p:ext uri="{BB962C8B-B14F-4D97-AF65-F5344CB8AC3E}">
        <p14:creationId xmlns:p14="http://schemas.microsoft.com/office/powerpoint/2010/main" val="711514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0" presetClass="entr" presetSubtype="0" fill="hold"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500"/>
                                        <p:tgtEl>
                                          <p:spTgt spid="3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500"/>
                                        <p:tgtEl>
                                          <p:spTgt spid="35"/>
                                        </p:tgtEl>
                                      </p:cBhvr>
                                    </p:animEffect>
                                  </p:childTnLst>
                                </p:cTn>
                              </p:par>
                              <p:par>
                                <p:cTn id="55" presetID="10" presetClass="entr" presetSubtype="0" fill="hold" nodeType="with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500"/>
                                        <p:tgtEl>
                                          <p:spTgt spid="36"/>
                                        </p:tgtEl>
                                      </p:cBhvr>
                                    </p:animEffect>
                                  </p:childTnLst>
                                </p:cTn>
                              </p:par>
                              <p:par>
                                <p:cTn id="58" presetID="10" presetClass="entr" presetSubtype="0" fill="hold"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childTnLst>
                                </p:cTn>
                              </p:par>
                              <p:par>
                                <p:cTn id="61" presetID="10" presetClass="entr" presetSubtype="0" fill="hold" nodeType="with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fade">
                                      <p:cBhvr>
                                        <p:cTn id="63" dur="500"/>
                                        <p:tgtEl>
                                          <p:spTgt spid="41"/>
                                        </p:tgtEl>
                                      </p:cBhvr>
                                    </p:animEffect>
                                  </p:childTnLst>
                                </p:cTn>
                              </p:par>
                              <p:par>
                                <p:cTn id="64" presetID="10" presetClass="entr" presetSubtype="0" fill="hold" nodeType="with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fade">
                                      <p:cBhvr>
                                        <p:cTn id="66" dur="500"/>
                                        <p:tgtEl>
                                          <p:spTgt spid="45"/>
                                        </p:tgtEl>
                                      </p:cBhvr>
                                    </p:animEffect>
                                  </p:childTnLst>
                                </p:cTn>
                              </p:par>
                              <p:par>
                                <p:cTn id="67" presetID="10" presetClass="entr" presetSubtype="0" fill="hold" nodeType="with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fade">
                                      <p:cBhvr>
                                        <p:cTn id="69" dur="500"/>
                                        <p:tgtEl>
                                          <p:spTgt spid="46"/>
                                        </p:tgtEl>
                                      </p:cBhvr>
                                    </p:animEffect>
                                  </p:childTnLst>
                                </p:cTn>
                              </p:par>
                              <p:par>
                                <p:cTn id="70" presetID="10" presetClass="entr" presetSubtype="0"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500"/>
                                        <p:tgtEl>
                                          <p:spTgt spid="47"/>
                                        </p:tgtEl>
                                      </p:cBhvr>
                                    </p:animEffect>
                                  </p:childTnLst>
                                </p:cTn>
                              </p:par>
                              <p:par>
                                <p:cTn id="73" presetID="10" presetClass="entr" presetSubtype="0" fill="hold" nodeType="with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8" grpId="0" animBg="1"/>
      <p:bldP spid="19" grpId="0" animBg="1"/>
      <p:bldP spid="26" grpId="0" animBg="1"/>
      <p:bldP spid="30" grpId="0" animBg="1"/>
      <p:bldP spid="31" grpId="0" animBg="1"/>
      <p:bldP spid="32" grpId="0" animBg="1"/>
      <p:bldP spid="33" grpId="0" animBg="1"/>
      <p:bldP spid="34" grpId="0" animBg="1"/>
      <p:bldP spid="3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idx="12"/>
          </p:nvPr>
        </p:nvSpPr>
        <p:spPr/>
        <p:txBody>
          <a:bodyPr/>
          <a:lstStyle/>
          <a:p>
            <a:fld id="{00000000-1234-1234-1234-123412341234}" type="slidenum">
              <a:rPr lang="uk-UA"/>
              <a:pPr/>
              <a:t>14</a:t>
            </a:fld>
            <a:endParaRPr lang="uk-UA"/>
          </a:p>
        </p:txBody>
      </p:sp>
      <p:sp>
        <p:nvSpPr>
          <p:cNvPr id="5" name="Google Shape;46;p8"/>
          <p:cNvSpPr txBox="1">
            <a:spLocks noGrp="1"/>
          </p:cNvSpPr>
          <p:nvPr>
            <p:ph type="title"/>
          </p:nvPr>
        </p:nvSpPr>
        <p:spPr>
          <a:xfrm>
            <a:off x="457200" y="0"/>
            <a:ext cx="8229600" cy="53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200" b="1" dirty="0">
                <a:solidFill>
                  <a:schemeClr val="accent1"/>
                </a:solidFill>
              </a:rPr>
              <a:t>PON Management</a:t>
            </a:r>
            <a:endParaRPr sz="3200" b="1" dirty="0">
              <a:solidFill>
                <a:schemeClr val="accent1"/>
              </a:solidFill>
            </a:endParaRPr>
          </a:p>
        </p:txBody>
      </p:sp>
      <p:sp>
        <p:nvSpPr>
          <p:cNvPr id="7" name="Rounded Rectangle 6"/>
          <p:cNvSpPr/>
          <p:nvPr/>
        </p:nvSpPr>
        <p:spPr>
          <a:xfrm>
            <a:off x="1241943" y="1419484"/>
            <a:ext cx="4457003" cy="497633"/>
          </a:xfrm>
          <a:prstGeom prst="roundRect">
            <a:avLst/>
          </a:prstGeom>
        </p:spPr>
        <p:style>
          <a:lnRef idx="2">
            <a:schemeClr val="accent1"/>
          </a:lnRef>
          <a:fillRef idx="1">
            <a:schemeClr val="lt1"/>
          </a:fillRef>
          <a:effectRef idx="0">
            <a:schemeClr val="accent1"/>
          </a:effectRef>
          <a:fontRef idx="minor">
            <a:schemeClr val="dk1"/>
          </a:fontRef>
        </p:style>
        <p:txBody>
          <a:bodyPr lIns="91436" tIns="45718" rIns="91436" bIns="45718" rtlCol="0" anchor="ctr"/>
          <a:lstStyle/>
          <a:p>
            <a:pPr algn="ctr" defTabSz="457181">
              <a:buClrTx/>
              <a:buFontTx/>
              <a:buNone/>
            </a:pPr>
            <a:r>
              <a:rPr lang="en-US" sz="1800" kern="1200">
                <a:solidFill>
                  <a:prstClr val="black"/>
                </a:solidFill>
                <a:latin typeface="Calibri"/>
              </a:rPr>
              <a:t>ONOS</a:t>
            </a:r>
          </a:p>
        </p:txBody>
      </p:sp>
      <p:sp>
        <p:nvSpPr>
          <p:cNvPr id="8" name="Rounded Rectangle 7"/>
          <p:cNvSpPr/>
          <p:nvPr/>
        </p:nvSpPr>
        <p:spPr>
          <a:xfrm>
            <a:off x="3374879" y="2317503"/>
            <a:ext cx="2324069" cy="497633"/>
          </a:xfrm>
          <a:prstGeom prst="roundRect">
            <a:avLst/>
          </a:prstGeom>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buClrTx/>
              <a:buFontTx/>
              <a:buNone/>
            </a:pPr>
            <a:r>
              <a:rPr lang="en-US" sz="1800" kern="1200">
                <a:solidFill>
                  <a:prstClr val="black"/>
                </a:solidFill>
                <a:latin typeface="Calibri"/>
              </a:rPr>
              <a:t>VOLTHA</a:t>
            </a:r>
          </a:p>
        </p:txBody>
      </p:sp>
      <p:sp>
        <p:nvSpPr>
          <p:cNvPr id="9" name="Rounded Rectangle 8"/>
          <p:cNvSpPr/>
          <p:nvPr/>
        </p:nvSpPr>
        <p:spPr>
          <a:xfrm>
            <a:off x="3374872" y="3661902"/>
            <a:ext cx="1209552" cy="564157"/>
          </a:xfrm>
          <a:prstGeom prst="roundRect">
            <a:avLst/>
          </a:prstGeom>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buClrTx/>
              <a:buFontTx/>
              <a:buNone/>
            </a:pPr>
            <a:r>
              <a:rPr lang="en-US" sz="1800" kern="1200">
                <a:solidFill>
                  <a:prstClr val="black"/>
                </a:solidFill>
                <a:latin typeface="Calibri"/>
              </a:rPr>
              <a:t>OLT</a:t>
            </a:r>
          </a:p>
        </p:txBody>
      </p:sp>
      <p:sp>
        <p:nvSpPr>
          <p:cNvPr id="10" name="Rectangle 9"/>
          <p:cNvSpPr/>
          <p:nvPr/>
        </p:nvSpPr>
        <p:spPr>
          <a:xfrm>
            <a:off x="3331679" y="3778503"/>
            <a:ext cx="86397" cy="41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36" tIns="45718" rIns="91436" bIns="45718" rtlCol="0" anchor="ctr"/>
          <a:lstStyle/>
          <a:p>
            <a:pPr algn="ctr" defTabSz="457181">
              <a:buClrTx/>
              <a:buFontTx/>
              <a:buNone/>
            </a:pPr>
            <a:endParaRPr lang="en-US" sz="1800" kern="1200">
              <a:solidFill>
                <a:prstClr val="white"/>
              </a:solidFill>
              <a:latin typeface="Calibri"/>
            </a:endParaRPr>
          </a:p>
        </p:txBody>
      </p:sp>
      <p:sp>
        <p:nvSpPr>
          <p:cNvPr id="11" name="Rectangle 10"/>
          <p:cNvSpPr/>
          <p:nvPr/>
        </p:nvSpPr>
        <p:spPr>
          <a:xfrm>
            <a:off x="3337203" y="3892338"/>
            <a:ext cx="86397" cy="41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36" tIns="45718" rIns="91436" bIns="45718" rtlCol="0" anchor="ctr"/>
          <a:lstStyle/>
          <a:p>
            <a:pPr algn="ctr" defTabSz="457181">
              <a:buClrTx/>
              <a:buFontTx/>
              <a:buNone/>
            </a:pPr>
            <a:endParaRPr lang="en-US" sz="1800" kern="1200">
              <a:solidFill>
                <a:prstClr val="white"/>
              </a:solidFill>
              <a:latin typeface="Calibri"/>
            </a:endParaRPr>
          </a:p>
        </p:txBody>
      </p:sp>
      <p:sp>
        <p:nvSpPr>
          <p:cNvPr id="12" name="Rectangle 11"/>
          <p:cNvSpPr/>
          <p:nvPr/>
        </p:nvSpPr>
        <p:spPr>
          <a:xfrm>
            <a:off x="3342723" y="3990622"/>
            <a:ext cx="86397" cy="41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36" tIns="45718" rIns="91436" bIns="45718" rtlCol="0" anchor="ctr"/>
          <a:lstStyle/>
          <a:p>
            <a:pPr algn="ctr" defTabSz="457181">
              <a:buClrTx/>
              <a:buFontTx/>
              <a:buNone/>
            </a:pPr>
            <a:endParaRPr lang="en-US" sz="1800" kern="1200">
              <a:solidFill>
                <a:prstClr val="white"/>
              </a:solidFill>
              <a:latin typeface="Calibri"/>
            </a:endParaRPr>
          </a:p>
        </p:txBody>
      </p:sp>
      <p:sp>
        <p:nvSpPr>
          <p:cNvPr id="13" name="Rectangle 12"/>
          <p:cNvSpPr/>
          <p:nvPr/>
        </p:nvSpPr>
        <p:spPr>
          <a:xfrm>
            <a:off x="3348242" y="4114513"/>
            <a:ext cx="86397" cy="41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36" tIns="45718" rIns="91436" bIns="45718" rtlCol="0" anchor="ctr"/>
          <a:lstStyle/>
          <a:p>
            <a:pPr algn="ctr" defTabSz="457181">
              <a:buClrTx/>
              <a:buFontTx/>
              <a:buNone/>
            </a:pPr>
            <a:endParaRPr lang="en-US" sz="1800" kern="1200">
              <a:solidFill>
                <a:prstClr val="white"/>
              </a:solidFill>
              <a:latin typeface="Calibri"/>
            </a:endParaRPr>
          </a:p>
        </p:txBody>
      </p:sp>
      <p:sp>
        <p:nvSpPr>
          <p:cNvPr id="14" name="Rectangle 13"/>
          <p:cNvSpPr/>
          <p:nvPr/>
        </p:nvSpPr>
        <p:spPr>
          <a:xfrm>
            <a:off x="4541235" y="3752903"/>
            <a:ext cx="86397" cy="5390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lIns="91436" tIns="45718" rIns="91436" bIns="45718" rtlCol="0" anchor="ctr"/>
          <a:lstStyle/>
          <a:p>
            <a:pPr algn="ctr" defTabSz="457181">
              <a:buClrTx/>
              <a:buFontTx/>
              <a:buNone/>
            </a:pPr>
            <a:endParaRPr lang="en-US" sz="1800" kern="1200">
              <a:solidFill>
                <a:srgbClr val="FFFF00"/>
              </a:solidFill>
              <a:latin typeface="Calibri"/>
            </a:endParaRPr>
          </a:p>
        </p:txBody>
      </p:sp>
      <p:sp>
        <p:nvSpPr>
          <p:cNvPr id="15" name="Rectangle 14"/>
          <p:cNvSpPr/>
          <p:nvPr/>
        </p:nvSpPr>
        <p:spPr>
          <a:xfrm>
            <a:off x="4555395" y="3936716"/>
            <a:ext cx="86397" cy="5390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lIns="91436" tIns="45718" rIns="91436" bIns="45718" rtlCol="0" anchor="ctr"/>
          <a:lstStyle/>
          <a:p>
            <a:pPr algn="ctr" defTabSz="457181">
              <a:buClrTx/>
              <a:buFontTx/>
              <a:buNone/>
            </a:pPr>
            <a:endParaRPr lang="en-US" sz="1800" kern="1200">
              <a:solidFill>
                <a:srgbClr val="FFFF00"/>
              </a:solidFill>
              <a:latin typeface="Calibri"/>
            </a:endParaRPr>
          </a:p>
        </p:txBody>
      </p:sp>
      <p:cxnSp>
        <p:nvCxnSpPr>
          <p:cNvPr id="16" name="Straight Arrow Connector 15"/>
          <p:cNvCxnSpPr/>
          <p:nvPr/>
        </p:nvCxnSpPr>
        <p:spPr>
          <a:xfrm>
            <a:off x="4649637" y="3779854"/>
            <a:ext cx="933083" cy="0"/>
          </a:xfrm>
          <a:prstGeom prst="straightConnector1">
            <a:avLst/>
          </a:prstGeom>
          <a:ln>
            <a:solidFill>
              <a:srgbClr val="FF6600"/>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4641792" y="3982944"/>
            <a:ext cx="918923" cy="357963"/>
          </a:xfrm>
          <a:prstGeom prst="straightConnector1">
            <a:avLst/>
          </a:prstGeom>
          <a:ln>
            <a:solidFill>
              <a:srgbClr val="FF6600"/>
            </a:solidFill>
            <a:tailEnd type="arrow"/>
          </a:ln>
        </p:spPr>
        <p:style>
          <a:lnRef idx="2">
            <a:schemeClr val="accent1"/>
          </a:lnRef>
          <a:fillRef idx="0">
            <a:schemeClr val="accent1"/>
          </a:fillRef>
          <a:effectRef idx="1">
            <a:schemeClr val="accent1"/>
          </a:effectRef>
          <a:fontRef idx="minor">
            <a:schemeClr val="tx1"/>
          </a:fontRef>
        </p:style>
      </p:cxnSp>
      <p:sp>
        <p:nvSpPr>
          <p:cNvPr id="18" name="Rounded Rectangle 17"/>
          <p:cNvSpPr/>
          <p:nvPr/>
        </p:nvSpPr>
        <p:spPr>
          <a:xfrm>
            <a:off x="5560706" y="3531923"/>
            <a:ext cx="656614" cy="493152"/>
          </a:xfrm>
          <a:prstGeom prst="roundRect">
            <a:avLst/>
          </a:prstGeom>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buClrTx/>
              <a:buFontTx/>
              <a:buNone/>
            </a:pPr>
            <a:endParaRPr lang="en-US" sz="1800" kern="1200">
              <a:solidFill>
                <a:prstClr val="black"/>
              </a:solidFill>
              <a:latin typeface="Calibri"/>
            </a:endParaRPr>
          </a:p>
        </p:txBody>
      </p:sp>
      <p:sp>
        <p:nvSpPr>
          <p:cNvPr id="19" name="Rectangle 18"/>
          <p:cNvSpPr/>
          <p:nvPr/>
        </p:nvSpPr>
        <p:spPr>
          <a:xfrm>
            <a:off x="5582725" y="3199522"/>
            <a:ext cx="634601" cy="369328"/>
          </a:xfrm>
          <a:prstGeom prst="rect">
            <a:avLst/>
          </a:prstGeom>
        </p:spPr>
        <p:txBody>
          <a:bodyPr wrap="none" lIns="91436" tIns="45718" rIns="91436" bIns="45718">
            <a:spAutoFit/>
          </a:bodyPr>
          <a:lstStyle/>
          <a:p>
            <a:pPr algn="ctr" defTabSz="457181">
              <a:buClrTx/>
              <a:buFontTx/>
              <a:buNone/>
            </a:pPr>
            <a:r>
              <a:rPr lang="en-US" sz="1800" kern="1200">
                <a:solidFill>
                  <a:prstClr val="black"/>
                </a:solidFill>
                <a:latin typeface="Calibri"/>
                <a:ea typeface="+mn-ea"/>
                <a:cs typeface="+mn-cs"/>
              </a:rPr>
              <a:t>ONU</a:t>
            </a:r>
          </a:p>
        </p:txBody>
      </p:sp>
      <p:sp>
        <p:nvSpPr>
          <p:cNvPr id="20" name="Rectangle 19"/>
          <p:cNvSpPr/>
          <p:nvPr/>
        </p:nvSpPr>
        <p:spPr>
          <a:xfrm>
            <a:off x="6196936" y="3607992"/>
            <a:ext cx="86397" cy="539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457181">
              <a:buClrTx/>
              <a:buFontTx/>
              <a:buNone/>
            </a:pPr>
            <a:endParaRPr lang="en-US" sz="1800" kern="1200">
              <a:solidFill>
                <a:srgbClr val="FFFF00"/>
              </a:solidFill>
              <a:latin typeface="Calibri"/>
            </a:endParaRPr>
          </a:p>
        </p:txBody>
      </p:sp>
      <p:sp>
        <p:nvSpPr>
          <p:cNvPr id="21" name="Rectangle 20"/>
          <p:cNvSpPr/>
          <p:nvPr/>
        </p:nvSpPr>
        <p:spPr>
          <a:xfrm>
            <a:off x="2909575" y="3795237"/>
            <a:ext cx="422103" cy="276995"/>
          </a:xfrm>
          <a:prstGeom prst="rect">
            <a:avLst/>
          </a:prstGeom>
        </p:spPr>
        <p:txBody>
          <a:bodyPr wrap="none" lIns="91436" tIns="45718" rIns="91436" bIns="45718">
            <a:spAutoFit/>
          </a:bodyPr>
          <a:lstStyle/>
          <a:p>
            <a:pPr algn="ctr" defTabSz="457181">
              <a:buClrTx/>
              <a:buFontTx/>
              <a:buNone/>
            </a:pPr>
            <a:r>
              <a:rPr lang="en-US" sz="1200" kern="1200">
                <a:solidFill>
                  <a:prstClr val="black"/>
                </a:solidFill>
                <a:latin typeface="Calibri"/>
                <a:ea typeface="+mn-ea"/>
                <a:cs typeface="+mn-cs"/>
              </a:rPr>
              <a:t>NNI</a:t>
            </a:r>
          </a:p>
        </p:txBody>
      </p:sp>
      <p:sp>
        <p:nvSpPr>
          <p:cNvPr id="22" name="Rectangle 21"/>
          <p:cNvSpPr/>
          <p:nvPr/>
        </p:nvSpPr>
        <p:spPr>
          <a:xfrm>
            <a:off x="6377169" y="3673933"/>
            <a:ext cx="421502" cy="276995"/>
          </a:xfrm>
          <a:prstGeom prst="rect">
            <a:avLst/>
          </a:prstGeom>
        </p:spPr>
        <p:txBody>
          <a:bodyPr wrap="none" lIns="91436" tIns="45718" rIns="91436" bIns="45718">
            <a:spAutoFit/>
          </a:bodyPr>
          <a:lstStyle/>
          <a:p>
            <a:pPr algn="ctr" defTabSz="457181">
              <a:buClrTx/>
              <a:buFontTx/>
              <a:buNone/>
            </a:pPr>
            <a:r>
              <a:rPr lang="en-US" sz="1200" kern="1200">
                <a:solidFill>
                  <a:prstClr val="black"/>
                </a:solidFill>
                <a:latin typeface="Calibri"/>
                <a:ea typeface="+mn-ea"/>
                <a:cs typeface="+mn-cs"/>
              </a:rPr>
              <a:t>UNI</a:t>
            </a:r>
          </a:p>
        </p:txBody>
      </p:sp>
      <p:sp>
        <p:nvSpPr>
          <p:cNvPr id="23" name="Rectangle 22"/>
          <p:cNvSpPr/>
          <p:nvPr/>
        </p:nvSpPr>
        <p:spPr>
          <a:xfrm>
            <a:off x="6193816" y="3745152"/>
            <a:ext cx="86397" cy="539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457181">
              <a:buClrTx/>
              <a:buFontTx/>
              <a:buNone/>
            </a:pPr>
            <a:endParaRPr lang="en-US" sz="1800" kern="1200">
              <a:solidFill>
                <a:srgbClr val="FFFF00"/>
              </a:solidFill>
              <a:latin typeface="Calibri"/>
            </a:endParaRPr>
          </a:p>
        </p:txBody>
      </p:sp>
      <p:sp>
        <p:nvSpPr>
          <p:cNvPr id="24" name="Rectangle 23"/>
          <p:cNvSpPr/>
          <p:nvPr/>
        </p:nvSpPr>
        <p:spPr>
          <a:xfrm>
            <a:off x="6190696" y="3890088"/>
            <a:ext cx="86397" cy="539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457181">
              <a:buClrTx/>
              <a:buFontTx/>
              <a:buNone/>
            </a:pPr>
            <a:endParaRPr lang="en-US" sz="1800" kern="1200">
              <a:solidFill>
                <a:srgbClr val="FFFF00"/>
              </a:solidFill>
              <a:latin typeface="Calibri"/>
            </a:endParaRPr>
          </a:p>
        </p:txBody>
      </p:sp>
      <p:cxnSp>
        <p:nvCxnSpPr>
          <p:cNvPr id="25" name="Straight Arrow Connector 24"/>
          <p:cNvCxnSpPr/>
          <p:nvPr/>
        </p:nvCxnSpPr>
        <p:spPr>
          <a:xfrm>
            <a:off x="3702293" y="2812487"/>
            <a:ext cx="885" cy="849410"/>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sp>
        <p:nvSpPr>
          <p:cNvPr id="26" name="Rounded Rectangle 25"/>
          <p:cNvSpPr/>
          <p:nvPr/>
        </p:nvSpPr>
        <p:spPr>
          <a:xfrm>
            <a:off x="5540312" y="4224439"/>
            <a:ext cx="656614" cy="493152"/>
          </a:xfrm>
          <a:prstGeom prst="roundRect">
            <a:avLst/>
          </a:prstGeom>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buClrTx/>
              <a:buFontTx/>
              <a:buNone/>
            </a:pPr>
            <a:endParaRPr lang="en-US" sz="1800" kern="1200">
              <a:solidFill>
                <a:prstClr val="black"/>
              </a:solidFill>
              <a:latin typeface="Calibri"/>
            </a:endParaRPr>
          </a:p>
        </p:txBody>
      </p:sp>
      <p:sp>
        <p:nvSpPr>
          <p:cNvPr id="27" name="Rectangle 26"/>
          <p:cNvSpPr/>
          <p:nvPr/>
        </p:nvSpPr>
        <p:spPr>
          <a:xfrm>
            <a:off x="6176542" y="4300509"/>
            <a:ext cx="86397" cy="539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457181">
              <a:buClrTx/>
              <a:buFontTx/>
              <a:buNone/>
            </a:pPr>
            <a:endParaRPr lang="en-US" sz="1800" kern="1200">
              <a:solidFill>
                <a:srgbClr val="FFFF00"/>
              </a:solidFill>
              <a:latin typeface="Calibri"/>
            </a:endParaRPr>
          </a:p>
        </p:txBody>
      </p:sp>
      <p:sp>
        <p:nvSpPr>
          <p:cNvPr id="28" name="Rectangle 27"/>
          <p:cNvSpPr/>
          <p:nvPr/>
        </p:nvSpPr>
        <p:spPr>
          <a:xfrm>
            <a:off x="6405001" y="4382086"/>
            <a:ext cx="421502" cy="276995"/>
          </a:xfrm>
          <a:prstGeom prst="rect">
            <a:avLst/>
          </a:prstGeom>
        </p:spPr>
        <p:txBody>
          <a:bodyPr wrap="none" lIns="91436" tIns="45718" rIns="91436" bIns="45718">
            <a:spAutoFit/>
          </a:bodyPr>
          <a:lstStyle/>
          <a:p>
            <a:pPr algn="ctr" defTabSz="457181">
              <a:buClrTx/>
              <a:buFontTx/>
              <a:buNone/>
            </a:pPr>
            <a:r>
              <a:rPr lang="en-US" sz="1200" kern="1200">
                <a:solidFill>
                  <a:prstClr val="black"/>
                </a:solidFill>
                <a:latin typeface="Calibri"/>
                <a:ea typeface="+mn-ea"/>
                <a:cs typeface="+mn-cs"/>
              </a:rPr>
              <a:t>UNI</a:t>
            </a:r>
          </a:p>
        </p:txBody>
      </p:sp>
      <p:sp>
        <p:nvSpPr>
          <p:cNvPr id="29" name="Rectangle 28"/>
          <p:cNvSpPr/>
          <p:nvPr/>
        </p:nvSpPr>
        <p:spPr>
          <a:xfrm>
            <a:off x="6173422" y="4437669"/>
            <a:ext cx="86397" cy="539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457181">
              <a:buClrTx/>
              <a:buFontTx/>
              <a:buNone/>
            </a:pPr>
            <a:endParaRPr lang="en-US" sz="1800" kern="1200">
              <a:solidFill>
                <a:srgbClr val="FFFF00"/>
              </a:solidFill>
              <a:latin typeface="Calibri"/>
            </a:endParaRPr>
          </a:p>
        </p:txBody>
      </p:sp>
      <p:sp>
        <p:nvSpPr>
          <p:cNvPr id="30" name="Rectangle 29"/>
          <p:cNvSpPr/>
          <p:nvPr/>
        </p:nvSpPr>
        <p:spPr>
          <a:xfrm>
            <a:off x="6170301" y="4582605"/>
            <a:ext cx="86397" cy="539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457181">
              <a:buClrTx/>
              <a:buFontTx/>
              <a:buNone/>
            </a:pPr>
            <a:endParaRPr lang="en-US" sz="1800" kern="1200">
              <a:solidFill>
                <a:srgbClr val="FFFF00"/>
              </a:solidFill>
              <a:latin typeface="Calibri"/>
            </a:endParaRPr>
          </a:p>
        </p:txBody>
      </p:sp>
      <p:cxnSp>
        <p:nvCxnSpPr>
          <p:cNvPr id="31" name="Straight Arrow Connector 30"/>
          <p:cNvCxnSpPr/>
          <p:nvPr/>
        </p:nvCxnSpPr>
        <p:spPr>
          <a:xfrm flipV="1">
            <a:off x="3953188" y="2819504"/>
            <a:ext cx="8709" cy="842394"/>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H="1" flipV="1">
            <a:off x="3835603" y="2826522"/>
            <a:ext cx="5390" cy="835376"/>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4063950" y="2798453"/>
            <a:ext cx="10208" cy="863446"/>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3473504" y="2367355"/>
            <a:ext cx="629320" cy="430883"/>
          </a:xfrm>
          <a:prstGeom prst="rect">
            <a:avLst/>
          </a:prstGeom>
          <a:noFill/>
          <a:ln>
            <a:solidFill>
              <a:schemeClr val="accent4"/>
            </a:solidFill>
            <a:prstDash val="dot"/>
          </a:ln>
        </p:spPr>
        <p:txBody>
          <a:bodyPr wrap="square" lIns="91436" tIns="45718" rIns="91436" bIns="45718" rtlCol="0">
            <a:spAutoFit/>
          </a:bodyPr>
          <a:lstStyle/>
          <a:p>
            <a:pPr defTabSz="457181">
              <a:buClrTx/>
              <a:buFontTx/>
              <a:buNone/>
            </a:pPr>
            <a:r>
              <a:rPr lang="en-US" sz="1100" kern="1200">
                <a:solidFill>
                  <a:prstClr val="black"/>
                </a:solidFill>
                <a:latin typeface="Calibri"/>
                <a:ea typeface="+mn-ea"/>
                <a:cs typeface="+mn-cs"/>
              </a:rPr>
              <a:t>Logical</a:t>
            </a:r>
          </a:p>
          <a:p>
            <a:pPr defTabSz="457181">
              <a:buClrTx/>
              <a:buFontTx/>
              <a:buNone/>
            </a:pPr>
            <a:r>
              <a:rPr lang="en-US" sz="1100" kern="1200">
                <a:solidFill>
                  <a:prstClr val="black"/>
                </a:solidFill>
                <a:latin typeface="Calibri"/>
                <a:ea typeface="+mn-ea"/>
                <a:cs typeface="+mn-cs"/>
              </a:rPr>
              <a:t>switch</a:t>
            </a:r>
          </a:p>
        </p:txBody>
      </p:sp>
      <p:cxnSp>
        <p:nvCxnSpPr>
          <p:cNvPr id="35" name="Straight Arrow Connector 34"/>
          <p:cNvCxnSpPr>
            <a:stCxn id="34" idx="0"/>
          </p:cNvCxnSpPr>
          <p:nvPr/>
        </p:nvCxnSpPr>
        <p:spPr>
          <a:xfrm flipH="1" flipV="1">
            <a:off x="3779473" y="1893251"/>
            <a:ext cx="8691" cy="474104"/>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V="1">
            <a:off x="4228415" y="2812487"/>
            <a:ext cx="14134" cy="832616"/>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H="1" flipV="1">
            <a:off x="3918753" y="1898924"/>
            <a:ext cx="8062" cy="443419"/>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H="1">
            <a:off x="4791782" y="3458604"/>
            <a:ext cx="1522972" cy="0"/>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grpSp>
        <p:nvGrpSpPr>
          <p:cNvPr id="39" name="Group 38"/>
          <p:cNvGrpSpPr/>
          <p:nvPr/>
        </p:nvGrpSpPr>
        <p:grpSpPr>
          <a:xfrm>
            <a:off x="3429120" y="2401087"/>
            <a:ext cx="77753" cy="311664"/>
            <a:chOff x="4457801" y="660888"/>
            <a:chExt cx="77753" cy="346293"/>
          </a:xfrm>
        </p:grpSpPr>
        <p:sp>
          <p:nvSpPr>
            <p:cNvPr id="40" name="Oval 39"/>
            <p:cNvSpPr/>
            <p:nvPr/>
          </p:nvSpPr>
          <p:spPr>
            <a:xfrm>
              <a:off x="4457801" y="660888"/>
              <a:ext cx="77753" cy="64826"/>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buClrTx/>
                <a:buFontTx/>
                <a:buNone/>
              </a:pPr>
              <a:endParaRPr lang="en-US" sz="1800" kern="1200">
                <a:solidFill>
                  <a:prstClr val="white"/>
                </a:solidFill>
                <a:latin typeface="Calibri"/>
              </a:endParaRPr>
            </a:p>
          </p:txBody>
        </p:sp>
        <p:sp>
          <p:nvSpPr>
            <p:cNvPr id="41" name="Oval 40"/>
            <p:cNvSpPr/>
            <p:nvPr/>
          </p:nvSpPr>
          <p:spPr>
            <a:xfrm>
              <a:off x="4457801" y="758127"/>
              <a:ext cx="77753" cy="64826"/>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buClrTx/>
                <a:buFontTx/>
                <a:buNone/>
              </a:pPr>
              <a:endParaRPr lang="en-US" sz="1800" kern="1200">
                <a:solidFill>
                  <a:prstClr val="white"/>
                </a:solidFill>
                <a:latin typeface="Calibri"/>
              </a:endParaRPr>
            </a:p>
          </p:txBody>
        </p:sp>
        <p:sp>
          <p:nvSpPr>
            <p:cNvPr id="42" name="Oval 41"/>
            <p:cNvSpPr/>
            <p:nvPr/>
          </p:nvSpPr>
          <p:spPr>
            <a:xfrm>
              <a:off x="4457801" y="855600"/>
              <a:ext cx="77753" cy="64826"/>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buClrTx/>
                <a:buFontTx/>
                <a:buNone/>
              </a:pPr>
              <a:endParaRPr lang="en-US" sz="1800" kern="1200">
                <a:solidFill>
                  <a:prstClr val="white"/>
                </a:solidFill>
                <a:latin typeface="Calibri"/>
              </a:endParaRPr>
            </a:p>
          </p:txBody>
        </p:sp>
        <p:sp>
          <p:nvSpPr>
            <p:cNvPr id="43" name="Oval 42"/>
            <p:cNvSpPr/>
            <p:nvPr/>
          </p:nvSpPr>
          <p:spPr>
            <a:xfrm>
              <a:off x="4457801" y="942355"/>
              <a:ext cx="77753" cy="64826"/>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buClrTx/>
                <a:buFontTx/>
                <a:buNone/>
              </a:pPr>
              <a:endParaRPr lang="en-US" sz="1800" kern="1200">
                <a:solidFill>
                  <a:prstClr val="white"/>
                </a:solidFill>
                <a:latin typeface="Calibri"/>
              </a:endParaRPr>
            </a:p>
          </p:txBody>
        </p:sp>
      </p:grpSp>
      <p:sp>
        <p:nvSpPr>
          <p:cNvPr id="44" name="Oval 43"/>
          <p:cNvSpPr/>
          <p:nvPr/>
        </p:nvSpPr>
        <p:spPr>
          <a:xfrm>
            <a:off x="4063954" y="2430256"/>
            <a:ext cx="77753" cy="58343"/>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buClrTx/>
              <a:buFontTx/>
              <a:buNone/>
            </a:pPr>
            <a:endParaRPr lang="en-US" sz="1800" kern="1200">
              <a:solidFill>
                <a:prstClr val="white"/>
              </a:solidFill>
              <a:latin typeface="Calibri"/>
            </a:endParaRPr>
          </a:p>
        </p:txBody>
      </p:sp>
      <p:sp>
        <p:nvSpPr>
          <p:cNvPr id="45" name="Oval 44"/>
          <p:cNvSpPr/>
          <p:nvPr/>
        </p:nvSpPr>
        <p:spPr>
          <a:xfrm>
            <a:off x="4073384" y="2641534"/>
            <a:ext cx="77753" cy="58343"/>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buClrTx/>
              <a:buFontTx/>
              <a:buNone/>
            </a:pPr>
            <a:endParaRPr lang="en-US" sz="1800" kern="1200">
              <a:solidFill>
                <a:prstClr val="white"/>
              </a:solidFill>
              <a:latin typeface="Calibri"/>
            </a:endParaRPr>
          </a:p>
        </p:txBody>
      </p:sp>
      <p:sp>
        <p:nvSpPr>
          <p:cNvPr id="53" name="Hexagon 52"/>
          <p:cNvSpPr/>
          <p:nvPr/>
        </p:nvSpPr>
        <p:spPr>
          <a:xfrm>
            <a:off x="3342723" y="1075832"/>
            <a:ext cx="843815"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1200" kern="1200">
                <a:solidFill>
                  <a:prstClr val="black"/>
                </a:solidFill>
                <a:latin typeface="Calibri"/>
              </a:rPr>
              <a:t>vOLT</a:t>
            </a:r>
          </a:p>
        </p:txBody>
      </p:sp>
      <p:sp>
        <p:nvSpPr>
          <p:cNvPr id="54" name="Hexagon 53"/>
          <p:cNvSpPr/>
          <p:nvPr/>
        </p:nvSpPr>
        <p:spPr>
          <a:xfrm>
            <a:off x="4046424" y="1075832"/>
            <a:ext cx="804857"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1200" kern="1200">
                <a:solidFill>
                  <a:prstClr val="black"/>
                </a:solidFill>
                <a:latin typeface="Calibri"/>
              </a:rPr>
              <a:t>dhcp</a:t>
            </a:r>
          </a:p>
        </p:txBody>
      </p:sp>
      <p:sp>
        <p:nvSpPr>
          <p:cNvPr id="55" name="Hexagon 54"/>
          <p:cNvSpPr/>
          <p:nvPr/>
        </p:nvSpPr>
        <p:spPr>
          <a:xfrm>
            <a:off x="4680792" y="1075832"/>
            <a:ext cx="935157"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1200" kern="1200">
                <a:solidFill>
                  <a:prstClr val="black"/>
                </a:solidFill>
                <a:latin typeface="Calibri"/>
              </a:rPr>
              <a:t>mcast</a:t>
            </a:r>
          </a:p>
        </p:txBody>
      </p:sp>
      <p:sp>
        <p:nvSpPr>
          <p:cNvPr id="59" name="Hexagon 58"/>
          <p:cNvSpPr/>
          <p:nvPr/>
        </p:nvSpPr>
        <p:spPr>
          <a:xfrm>
            <a:off x="2663058" y="1076555"/>
            <a:ext cx="843815"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1200" kern="1200">
                <a:solidFill>
                  <a:prstClr val="black"/>
                </a:solidFill>
                <a:latin typeface="Calibri"/>
              </a:rPr>
              <a:t>sadis</a:t>
            </a:r>
          </a:p>
        </p:txBody>
      </p:sp>
      <p:sp>
        <p:nvSpPr>
          <p:cNvPr id="60" name="Hexagon 59"/>
          <p:cNvSpPr/>
          <p:nvPr/>
        </p:nvSpPr>
        <p:spPr>
          <a:xfrm>
            <a:off x="1967951" y="1076555"/>
            <a:ext cx="843815"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1200" kern="1200">
                <a:solidFill>
                  <a:prstClr val="black"/>
                </a:solidFill>
                <a:latin typeface="Calibri"/>
              </a:rPr>
              <a:t>AAA</a:t>
            </a:r>
          </a:p>
        </p:txBody>
      </p:sp>
      <p:sp>
        <p:nvSpPr>
          <p:cNvPr id="61" name="Hexagon 60"/>
          <p:cNvSpPr/>
          <p:nvPr/>
        </p:nvSpPr>
        <p:spPr>
          <a:xfrm>
            <a:off x="1389159" y="1075832"/>
            <a:ext cx="750252"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1200">
                <a:solidFill>
                  <a:prstClr val="black"/>
                </a:solidFill>
                <a:latin typeface="Calibri"/>
              </a:rPr>
              <a:t>Kafka</a:t>
            </a:r>
          </a:p>
        </p:txBody>
      </p:sp>
      <p:sp>
        <p:nvSpPr>
          <p:cNvPr id="62" name="Left Arrow 61"/>
          <p:cNvSpPr/>
          <p:nvPr/>
        </p:nvSpPr>
        <p:spPr>
          <a:xfrm>
            <a:off x="5906019" y="2350975"/>
            <a:ext cx="713840" cy="38488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TextBox 62"/>
          <p:cNvSpPr txBox="1"/>
          <p:nvPr/>
        </p:nvSpPr>
        <p:spPr>
          <a:xfrm>
            <a:off x="6696366" y="2367355"/>
            <a:ext cx="992943" cy="646331"/>
          </a:xfrm>
          <a:prstGeom prst="rect">
            <a:avLst/>
          </a:prstGeom>
          <a:noFill/>
        </p:spPr>
        <p:txBody>
          <a:bodyPr wrap="square" rtlCol="0">
            <a:spAutoFit/>
          </a:bodyPr>
          <a:lstStyle/>
          <a:p>
            <a:r>
              <a:rPr lang="en-US"/>
              <a:t>Tech Profile</a:t>
            </a:r>
          </a:p>
        </p:txBody>
      </p:sp>
      <p:sp>
        <p:nvSpPr>
          <p:cNvPr id="64" name="Left Arrow 63"/>
          <p:cNvSpPr/>
          <p:nvPr/>
        </p:nvSpPr>
        <p:spPr>
          <a:xfrm>
            <a:off x="5906019" y="1414288"/>
            <a:ext cx="713840" cy="38488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p:cNvSpPr txBox="1"/>
          <p:nvPr/>
        </p:nvSpPr>
        <p:spPr>
          <a:xfrm>
            <a:off x="6696366" y="1240120"/>
            <a:ext cx="992943" cy="646331"/>
          </a:xfrm>
          <a:prstGeom prst="rect">
            <a:avLst/>
          </a:prstGeom>
          <a:noFill/>
        </p:spPr>
        <p:txBody>
          <a:bodyPr wrap="square" rtlCol="0">
            <a:spAutoFit/>
          </a:bodyPr>
          <a:lstStyle/>
          <a:p>
            <a:r>
              <a:rPr lang="en-US"/>
              <a:t>Speed Profile</a:t>
            </a:r>
          </a:p>
        </p:txBody>
      </p:sp>
      <p:sp>
        <p:nvSpPr>
          <p:cNvPr id="66" name="TextBox 65"/>
          <p:cNvSpPr txBox="1"/>
          <p:nvPr/>
        </p:nvSpPr>
        <p:spPr>
          <a:xfrm>
            <a:off x="6820887" y="2905357"/>
            <a:ext cx="1122108" cy="861774"/>
          </a:xfrm>
          <a:prstGeom prst="rect">
            <a:avLst/>
          </a:prstGeom>
          <a:noFill/>
        </p:spPr>
        <p:txBody>
          <a:bodyPr wrap="square" rtlCol="0">
            <a:spAutoFit/>
          </a:bodyPr>
          <a:lstStyle/>
          <a:p>
            <a:r>
              <a:rPr lang="en-US" sz="1000"/>
              <a:t>Access Tech type</a:t>
            </a:r>
          </a:p>
          <a:p>
            <a:r>
              <a:rPr lang="en-US" sz="1000"/>
              <a:t># Gems/TCONTs</a:t>
            </a:r>
          </a:p>
          <a:p>
            <a:r>
              <a:rPr lang="en-US" sz="1000"/>
              <a:t>Sched policy</a:t>
            </a:r>
          </a:p>
          <a:p>
            <a:r>
              <a:rPr lang="en-US" sz="1000"/>
              <a:t>Pbit mapping</a:t>
            </a:r>
          </a:p>
          <a:p>
            <a:r>
              <a:rPr lang="en-US" sz="1000"/>
              <a:t>Discard policy</a:t>
            </a:r>
          </a:p>
        </p:txBody>
      </p:sp>
      <p:sp>
        <p:nvSpPr>
          <p:cNvPr id="67" name="TextBox 66"/>
          <p:cNvSpPr txBox="1"/>
          <p:nvPr/>
        </p:nvSpPr>
        <p:spPr>
          <a:xfrm>
            <a:off x="6820887" y="1777079"/>
            <a:ext cx="1252245" cy="553998"/>
          </a:xfrm>
          <a:prstGeom prst="rect">
            <a:avLst/>
          </a:prstGeom>
          <a:noFill/>
        </p:spPr>
        <p:txBody>
          <a:bodyPr wrap="square" rtlCol="0">
            <a:spAutoFit/>
          </a:bodyPr>
          <a:lstStyle/>
          <a:p>
            <a:r>
              <a:rPr lang="en-US" sz="1000"/>
              <a:t>Per subscriber </a:t>
            </a:r>
          </a:p>
          <a:p>
            <a:r>
              <a:rPr lang="en-US" sz="1000"/>
              <a:t>up/down bw profile</a:t>
            </a:r>
          </a:p>
          <a:p>
            <a:r>
              <a:rPr lang="en-US" sz="1000"/>
              <a:t>cir/eir/cbs/ebs</a:t>
            </a:r>
          </a:p>
        </p:txBody>
      </p:sp>
    </p:spTree>
    <p:extLst>
      <p:ext uri="{BB962C8B-B14F-4D97-AF65-F5344CB8AC3E}">
        <p14:creationId xmlns:p14="http://schemas.microsoft.com/office/powerpoint/2010/main" val="887182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3"/>
                                        </p:tgtEl>
                                        <p:attrNameLst>
                                          <p:attrName>style.visibility</p:attrName>
                                        </p:attrNameLst>
                                      </p:cBhvr>
                                      <p:to>
                                        <p:strVal val="visible"/>
                                      </p:to>
                                    </p:set>
                                    <p:animEffect transition="in" filter="fade">
                                      <p:cBhvr>
                                        <p:cTn id="10" dur="500"/>
                                        <p:tgtEl>
                                          <p:spTgt spid="6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4"/>
                                        </p:tgtEl>
                                        <p:attrNameLst>
                                          <p:attrName>style.visibility</p:attrName>
                                        </p:attrNameLst>
                                      </p:cBhvr>
                                      <p:to>
                                        <p:strVal val="visible"/>
                                      </p:to>
                                    </p:set>
                                    <p:animEffect transition="in" filter="fade">
                                      <p:cBhvr>
                                        <p:cTn id="13" dur="500"/>
                                        <p:tgtEl>
                                          <p:spTgt spid="6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5"/>
                                        </p:tgtEl>
                                        <p:attrNameLst>
                                          <p:attrName>style.visibility</p:attrName>
                                        </p:attrNameLst>
                                      </p:cBhvr>
                                      <p:to>
                                        <p:strVal val="visible"/>
                                      </p:to>
                                    </p:set>
                                    <p:animEffect transition="in" filter="fade">
                                      <p:cBhvr>
                                        <p:cTn id="16" dur="500"/>
                                        <p:tgtEl>
                                          <p:spTgt spid="6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fade">
                                      <p:cBhvr>
                                        <p:cTn id="19" dur="500"/>
                                        <p:tgtEl>
                                          <p:spTgt spid="6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fade">
                                      <p:cBhvr>
                                        <p:cTn id="22"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p:bldP spid="64" grpId="0" animBg="1"/>
      <p:bldP spid="65" grpId="0"/>
      <p:bldP spid="66" grpId="0"/>
      <p:bldP spid="6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225975" y="1227969"/>
            <a:ext cx="761100" cy="9678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5" name="Google Shape;55;p13"/>
          <p:cNvSpPr/>
          <p:nvPr/>
        </p:nvSpPr>
        <p:spPr>
          <a:xfrm>
            <a:off x="2602275" y="1246769"/>
            <a:ext cx="1334100" cy="12168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6" name="Google Shape;56;p13"/>
          <p:cNvSpPr/>
          <p:nvPr/>
        </p:nvSpPr>
        <p:spPr>
          <a:xfrm>
            <a:off x="2560000" y="1636669"/>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7" name="Google Shape;57;p13"/>
          <p:cNvSpPr/>
          <p:nvPr/>
        </p:nvSpPr>
        <p:spPr>
          <a:xfrm>
            <a:off x="3896100" y="1851644"/>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8" name="Google Shape;58;p13"/>
          <p:cNvSpPr/>
          <p:nvPr/>
        </p:nvSpPr>
        <p:spPr>
          <a:xfrm>
            <a:off x="1958225" y="1636669"/>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9" name="Google Shape;59;p13"/>
          <p:cNvSpPr/>
          <p:nvPr/>
        </p:nvSpPr>
        <p:spPr>
          <a:xfrm>
            <a:off x="1185250" y="1636669"/>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60" name="Google Shape;60;p13"/>
          <p:cNvCxnSpPr>
            <a:stCxn id="58" idx="6"/>
            <a:endCxn id="56" idx="2"/>
          </p:cNvCxnSpPr>
          <p:nvPr/>
        </p:nvCxnSpPr>
        <p:spPr>
          <a:xfrm>
            <a:off x="2038025" y="1676569"/>
            <a:ext cx="522000" cy="0"/>
          </a:xfrm>
          <a:prstGeom prst="straightConnector1">
            <a:avLst/>
          </a:prstGeom>
          <a:noFill/>
          <a:ln w="9525" cap="flat" cmpd="sng">
            <a:solidFill>
              <a:schemeClr val="dk2"/>
            </a:solidFill>
            <a:prstDash val="solid"/>
            <a:round/>
            <a:headEnd type="none" w="med" len="med"/>
            <a:tailEnd type="none" w="med" len="med"/>
          </a:ln>
        </p:spPr>
      </p:cxnSp>
      <p:sp>
        <p:nvSpPr>
          <p:cNvPr id="61" name="Google Shape;61;p13"/>
          <p:cNvSpPr/>
          <p:nvPr/>
        </p:nvSpPr>
        <p:spPr>
          <a:xfrm>
            <a:off x="3896100" y="4245744"/>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62;p13"/>
          <p:cNvSpPr/>
          <p:nvPr/>
        </p:nvSpPr>
        <p:spPr>
          <a:xfrm>
            <a:off x="6479600" y="1605844"/>
            <a:ext cx="1334100" cy="25578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63;p13"/>
          <p:cNvSpPr/>
          <p:nvPr/>
        </p:nvSpPr>
        <p:spPr>
          <a:xfrm>
            <a:off x="5039600" y="2752019"/>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 name="Google Shape;64;p13"/>
          <p:cNvSpPr/>
          <p:nvPr/>
        </p:nvSpPr>
        <p:spPr>
          <a:xfrm>
            <a:off x="6446175" y="2752019"/>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65" name="Google Shape;65;p13"/>
          <p:cNvCxnSpPr>
            <a:stCxn id="57" idx="6"/>
            <a:endCxn id="63" idx="2"/>
          </p:cNvCxnSpPr>
          <p:nvPr/>
        </p:nvCxnSpPr>
        <p:spPr>
          <a:xfrm>
            <a:off x="3975900" y="1891544"/>
            <a:ext cx="1063800" cy="900300"/>
          </a:xfrm>
          <a:prstGeom prst="curvedConnector3">
            <a:avLst>
              <a:gd name="adj1" fmla="val 49995"/>
            </a:avLst>
          </a:prstGeom>
          <a:noFill/>
          <a:ln w="9525" cap="flat" cmpd="sng">
            <a:solidFill>
              <a:schemeClr val="dk2"/>
            </a:solidFill>
            <a:prstDash val="solid"/>
            <a:round/>
            <a:headEnd type="none" w="med" len="med"/>
            <a:tailEnd type="none" w="med" len="med"/>
          </a:ln>
        </p:spPr>
      </p:cxnSp>
      <p:cxnSp>
        <p:nvCxnSpPr>
          <p:cNvPr id="66" name="Google Shape;66;p13"/>
          <p:cNvCxnSpPr>
            <a:stCxn id="61" idx="6"/>
            <a:endCxn id="63" idx="2"/>
          </p:cNvCxnSpPr>
          <p:nvPr/>
        </p:nvCxnSpPr>
        <p:spPr>
          <a:xfrm rot="10800000" flipH="1">
            <a:off x="3975900" y="2791944"/>
            <a:ext cx="1063800" cy="1493700"/>
          </a:xfrm>
          <a:prstGeom prst="curvedConnector3">
            <a:avLst>
              <a:gd name="adj1" fmla="val 49995"/>
            </a:avLst>
          </a:prstGeom>
          <a:noFill/>
          <a:ln w="9525" cap="flat" cmpd="sng">
            <a:solidFill>
              <a:schemeClr val="dk2"/>
            </a:solidFill>
            <a:prstDash val="solid"/>
            <a:round/>
            <a:headEnd type="none" w="med" len="med"/>
            <a:tailEnd type="none" w="med" len="med"/>
          </a:ln>
        </p:spPr>
      </p:cxnSp>
      <p:cxnSp>
        <p:nvCxnSpPr>
          <p:cNvPr id="67" name="Google Shape;67;p13"/>
          <p:cNvCxnSpPr>
            <a:stCxn id="63" idx="6"/>
            <a:endCxn id="64" idx="2"/>
          </p:cNvCxnSpPr>
          <p:nvPr/>
        </p:nvCxnSpPr>
        <p:spPr>
          <a:xfrm>
            <a:off x="5119400" y="2791919"/>
            <a:ext cx="1326900" cy="0"/>
          </a:xfrm>
          <a:prstGeom prst="straightConnector1">
            <a:avLst/>
          </a:prstGeom>
          <a:noFill/>
          <a:ln w="9525" cap="flat" cmpd="sng">
            <a:solidFill>
              <a:schemeClr val="dk2"/>
            </a:solidFill>
            <a:prstDash val="solid"/>
            <a:round/>
            <a:headEnd type="none" w="med" len="med"/>
            <a:tailEnd type="none" w="med" len="med"/>
          </a:ln>
        </p:spPr>
      </p:cxnSp>
      <p:cxnSp>
        <p:nvCxnSpPr>
          <p:cNvPr id="68" name="Google Shape;68;p13"/>
          <p:cNvCxnSpPr>
            <a:stCxn id="62" idx="3"/>
          </p:cNvCxnSpPr>
          <p:nvPr/>
        </p:nvCxnSpPr>
        <p:spPr>
          <a:xfrm>
            <a:off x="7813700" y="2884744"/>
            <a:ext cx="1054800" cy="1500"/>
          </a:xfrm>
          <a:prstGeom prst="straightConnector1">
            <a:avLst/>
          </a:prstGeom>
          <a:noFill/>
          <a:ln w="9525" cap="flat" cmpd="sng">
            <a:solidFill>
              <a:schemeClr val="dk2"/>
            </a:solidFill>
            <a:prstDash val="solid"/>
            <a:round/>
            <a:headEnd type="none" w="med" len="med"/>
            <a:tailEnd type="none" w="med" len="med"/>
          </a:ln>
        </p:spPr>
      </p:cxnSp>
      <p:sp>
        <p:nvSpPr>
          <p:cNvPr id="69" name="Google Shape;69;p13"/>
          <p:cNvSpPr/>
          <p:nvPr/>
        </p:nvSpPr>
        <p:spPr>
          <a:xfrm>
            <a:off x="7762100" y="2845594"/>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Google Shape;70;p13"/>
          <p:cNvSpPr/>
          <p:nvPr/>
        </p:nvSpPr>
        <p:spPr>
          <a:xfrm>
            <a:off x="6446175" y="2247494"/>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1" name="Google Shape;71;p13"/>
          <p:cNvSpPr/>
          <p:nvPr/>
        </p:nvSpPr>
        <p:spPr>
          <a:xfrm>
            <a:off x="6446175" y="3297169"/>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Google Shape;72;p13"/>
          <p:cNvSpPr/>
          <p:nvPr/>
        </p:nvSpPr>
        <p:spPr>
          <a:xfrm>
            <a:off x="6446175" y="1803344"/>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Google Shape;73;p13"/>
          <p:cNvSpPr/>
          <p:nvPr/>
        </p:nvSpPr>
        <p:spPr>
          <a:xfrm>
            <a:off x="6446175" y="3882219"/>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75" name="Google Shape;75;p13"/>
          <p:cNvCxnSpPr/>
          <p:nvPr/>
        </p:nvCxnSpPr>
        <p:spPr>
          <a:xfrm rot="10800000" flipH="1">
            <a:off x="2818875" y="1554069"/>
            <a:ext cx="376200" cy="4800"/>
          </a:xfrm>
          <a:prstGeom prst="straightConnector1">
            <a:avLst/>
          </a:prstGeom>
          <a:noFill/>
          <a:ln w="9525" cap="flat" cmpd="sng">
            <a:solidFill>
              <a:srgbClr val="6AA84F"/>
            </a:solidFill>
            <a:prstDash val="solid"/>
            <a:round/>
            <a:headEnd type="none" w="med" len="med"/>
            <a:tailEnd type="triangle" w="med" len="med"/>
          </a:ln>
        </p:spPr>
      </p:cxnSp>
      <p:cxnSp>
        <p:nvCxnSpPr>
          <p:cNvPr id="76" name="Google Shape;76;p13"/>
          <p:cNvCxnSpPr/>
          <p:nvPr/>
        </p:nvCxnSpPr>
        <p:spPr>
          <a:xfrm rot="10800000" flipH="1">
            <a:off x="2805138" y="1629744"/>
            <a:ext cx="376200" cy="4800"/>
          </a:xfrm>
          <a:prstGeom prst="straightConnector1">
            <a:avLst/>
          </a:prstGeom>
          <a:noFill/>
          <a:ln w="9525" cap="flat" cmpd="sng">
            <a:solidFill>
              <a:srgbClr val="6AA84F"/>
            </a:solidFill>
            <a:prstDash val="solid"/>
            <a:round/>
            <a:headEnd type="none" w="med" len="med"/>
            <a:tailEnd type="triangle" w="med" len="med"/>
          </a:ln>
        </p:spPr>
      </p:cxnSp>
      <p:cxnSp>
        <p:nvCxnSpPr>
          <p:cNvPr id="77" name="Google Shape;77;p13"/>
          <p:cNvCxnSpPr/>
          <p:nvPr/>
        </p:nvCxnSpPr>
        <p:spPr>
          <a:xfrm rot="10800000" flipH="1">
            <a:off x="2818863" y="1705419"/>
            <a:ext cx="376200" cy="4800"/>
          </a:xfrm>
          <a:prstGeom prst="straightConnector1">
            <a:avLst/>
          </a:prstGeom>
          <a:noFill/>
          <a:ln w="9525" cap="flat" cmpd="sng">
            <a:solidFill>
              <a:srgbClr val="6AA84F"/>
            </a:solidFill>
            <a:prstDash val="solid"/>
            <a:round/>
            <a:headEnd type="none" w="med" len="med"/>
            <a:tailEnd type="triangle" w="med" len="med"/>
          </a:ln>
        </p:spPr>
      </p:cxnSp>
      <p:cxnSp>
        <p:nvCxnSpPr>
          <p:cNvPr id="78" name="Google Shape;78;p13"/>
          <p:cNvCxnSpPr/>
          <p:nvPr/>
        </p:nvCxnSpPr>
        <p:spPr>
          <a:xfrm rot="10800000" flipH="1">
            <a:off x="2818863" y="1781094"/>
            <a:ext cx="376200" cy="4800"/>
          </a:xfrm>
          <a:prstGeom prst="straightConnector1">
            <a:avLst/>
          </a:prstGeom>
          <a:noFill/>
          <a:ln w="9525" cap="flat" cmpd="sng">
            <a:solidFill>
              <a:srgbClr val="6AA84F"/>
            </a:solidFill>
            <a:prstDash val="solid"/>
            <a:round/>
            <a:headEnd type="none" w="med" len="med"/>
            <a:tailEnd type="triangle" w="med" len="med"/>
          </a:ln>
        </p:spPr>
      </p:cxnSp>
      <p:sp>
        <p:nvSpPr>
          <p:cNvPr id="79" name="Google Shape;79;p13"/>
          <p:cNvSpPr/>
          <p:nvPr/>
        </p:nvSpPr>
        <p:spPr>
          <a:xfrm>
            <a:off x="3302200" y="1562544"/>
            <a:ext cx="276000" cy="192600"/>
          </a:xfrm>
          <a:prstGeom prst="ellipse">
            <a:avLst/>
          </a:prstGeom>
          <a:solidFill>
            <a:srgbClr val="6AA84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80" name="Google Shape;80;p13"/>
          <p:cNvCxnSpPr/>
          <p:nvPr/>
        </p:nvCxnSpPr>
        <p:spPr>
          <a:xfrm rot="10800000" flipH="1">
            <a:off x="1423538" y="1656444"/>
            <a:ext cx="376200" cy="4800"/>
          </a:xfrm>
          <a:prstGeom prst="straightConnector1">
            <a:avLst/>
          </a:prstGeom>
          <a:noFill/>
          <a:ln w="9525" cap="flat" cmpd="sng">
            <a:solidFill>
              <a:srgbClr val="6AA84F"/>
            </a:solidFill>
            <a:prstDash val="solid"/>
            <a:round/>
            <a:headEnd type="none" w="med" len="med"/>
            <a:tailEnd type="triangle" w="med" len="med"/>
          </a:ln>
        </p:spPr>
      </p:cxnSp>
      <p:sp>
        <p:nvSpPr>
          <p:cNvPr id="81" name="Google Shape;81;p13"/>
          <p:cNvSpPr txBox="1"/>
          <p:nvPr/>
        </p:nvSpPr>
        <p:spPr>
          <a:xfrm>
            <a:off x="1306925" y="1378344"/>
            <a:ext cx="73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F0000"/>
                </a:solidFill>
                <a:effectLst/>
                <a:uLnTx/>
                <a:uFillTx/>
                <a:latin typeface="Arial"/>
                <a:cs typeface="Arial"/>
                <a:sym typeface="Arial"/>
              </a:rPr>
              <a:t>VLAN_0</a:t>
            </a:r>
            <a:endParaRPr kumimoji="0" sz="800" b="0" i="0" u="none" strike="noStrike" kern="0" cap="none" spc="0" normalizeH="0" baseline="0" noProof="0">
              <a:ln>
                <a:noFill/>
              </a:ln>
              <a:solidFill>
                <a:srgbClr val="FF0000"/>
              </a:solidFill>
              <a:effectLst/>
              <a:uLnTx/>
              <a:uFillTx/>
              <a:latin typeface="Arial"/>
              <a:cs typeface="Arial"/>
              <a:sym typeface="Arial"/>
            </a:endParaRPr>
          </a:p>
        </p:txBody>
      </p:sp>
      <p:sp>
        <p:nvSpPr>
          <p:cNvPr id="82" name="Google Shape;82;p13"/>
          <p:cNvSpPr txBox="1"/>
          <p:nvPr/>
        </p:nvSpPr>
        <p:spPr>
          <a:xfrm>
            <a:off x="3251475" y="1698894"/>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F0000"/>
                </a:solidFill>
                <a:effectLst/>
                <a:uLnTx/>
                <a:uFillTx/>
                <a:latin typeface="Arial"/>
                <a:cs typeface="Arial"/>
                <a:sym typeface="Arial"/>
              </a:rPr>
              <a:t>0 → </a:t>
            </a:r>
            <a:r>
              <a:rPr kumimoji="0" lang="en" sz="800" b="0" i="0" u="none" strike="noStrike" kern="0" cap="none" spc="0" normalizeH="0" baseline="0" noProof="0">
                <a:ln>
                  <a:noFill/>
                </a:ln>
                <a:solidFill>
                  <a:srgbClr val="6AA84F"/>
                </a:solidFill>
                <a:effectLst/>
                <a:uLnTx/>
                <a:uFillTx/>
                <a:latin typeface="Arial"/>
                <a:cs typeface="Arial"/>
                <a:sym typeface="Arial"/>
              </a:rPr>
              <a:t>10</a:t>
            </a:r>
            <a:endParaRPr kumimoji="0" sz="800" b="0" i="0" u="none" strike="noStrike" kern="0" cap="none" spc="0" normalizeH="0" baseline="0" noProof="0">
              <a:ln>
                <a:noFill/>
              </a:ln>
              <a:solidFill>
                <a:srgbClr val="6AA84F"/>
              </a:solidFill>
              <a:effectLst/>
              <a:uLnTx/>
              <a:uFillTx/>
              <a:latin typeface="Arial"/>
              <a:cs typeface="Arial"/>
              <a:sym typeface="Arial"/>
            </a:endParaRPr>
          </a:p>
        </p:txBody>
      </p:sp>
      <p:sp>
        <p:nvSpPr>
          <p:cNvPr id="83" name="Google Shape;83;p13"/>
          <p:cNvSpPr txBox="1"/>
          <p:nvPr/>
        </p:nvSpPr>
        <p:spPr>
          <a:xfrm>
            <a:off x="2308100" y="1460544"/>
            <a:ext cx="3762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UNI </a:t>
            </a:r>
            <a:endParaRPr kumimoji="0" sz="8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   3 </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sp>
        <p:nvSpPr>
          <p:cNvPr id="84" name="Google Shape;84;p13"/>
          <p:cNvSpPr txBox="1"/>
          <p:nvPr/>
        </p:nvSpPr>
        <p:spPr>
          <a:xfrm>
            <a:off x="3272875" y="1190869"/>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1TCONT, </a:t>
            </a:r>
            <a:endParaRPr kumimoji="0" sz="8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4 GEM</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cxnSp>
        <p:nvCxnSpPr>
          <p:cNvPr id="85" name="Google Shape;85;p13"/>
          <p:cNvCxnSpPr/>
          <p:nvPr/>
        </p:nvCxnSpPr>
        <p:spPr>
          <a:xfrm rot="10800000" flipH="1">
            <a:off x="6931325" y="2605244"/>
            <a:ext cx="543900" cy="4200"/>
          </a:xfrm>
          <a:prstGeom prst="straightConnector1">
            <a:avLst/>
          </a:prstGeom>
          <a:noFill/>
          <a:ln w="9525" cap="flat" cmpd="sng">
            <a:solidFill>
              <a:srgbClr val="6AA84F"/>
            </a:solidFill>
            <a:prstDash val="solid"/>
            <a:round/>
            <a:headEnd type="none" w="med" len="med"/>
            <a:tailEnd type="triangle" w="med" len="med"/>
          </a:ln>
        </p:spPr>
      </p:cxnSp>
      <p:cxnSp>
        <p:nvCxnSpPr>
          <p:cNvPr id="86" name="Google Shape;86;p13"/>
          <p:cNvCxnSpPr/>
          <p:nvPr/>
        </p:nvCxnSpPr>
        <p:spPr>
          <a:xfrm rot="10800000" flipH="1">
            <a:off x="6931325" y="3205119"/>
            <a:ext cx="543900" cy="4200"/>
          </a:xfrm>
          <a:prstGeom prst="straightConnector1">
            <a:avLst/>
          </a:prstGeom>
          <a:noFill/>
          <a:ln w="9525" cap="flat" cmpd="sng">
            <a:solidFill>
              <a:srgbClr val="4A86E8"/>
            </a:solidFill>
            <a:prstDash val="solid"/>
            <a:round/>
            <a:headEnd type="none" w="med" len="med"/>
            <a:tailEnd type="triangle" w="med" len="med"/>
          </a:ln>
        </p:spPr>
      </p:cxnSp>
      <p:sp>
        <p:nvSpPr>
          <p:cNvPr id="87" name="Google Shape;87;p13"/>
          <p:cNvSpPr txBox="1"/>
          <p:nvPr/>
        </p:nvSpPr>
        <p:spPr>
          <a:xfrm>
            <a:off x="6706800" y="2355519"/>
            <a:ext cx="5577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100</a:t>
            </a:r>
            <a:r>
              <a:rPr kumimoji="0" lang="en" sz="800" b="0" i="0" u="none" strike="noStrike" kern="0" cap="none" spc="0" normalizeH="0" baseline="0" noProof="0">
                <a:ln>
                  <a:noFill/>
                </a:ln>
                <a:solidFill>
                  <a:srgbClr val="6AA84F"/>
                </a:solidFill>
                <a:effectLst/>
                <a:uLnTx/>
                <a:uFillTx/>
                <a:latin typeface="Arial"/>
                <a:cs typeface="Arial"/>
                <a:sym typeface="Arial"/>
              </a:rPr>
              <a:t>.10 </a:t>
            </a:r>
            <a:endParaRPr kumimoji="0" sz="800" b="0" i="0" u="none" strike="noStrike" kern="0" cap="none" spc="0" normalizeH="0" baseline="0" noProof="0">
              <a:ln>
                <a:noFill/>
              </a:ln>
              <a:solidFill>
                <a:srgbClr val="6AA84F"/>
              </a:solidFill>
              <a:effectLst/>
              <a:uLnTx/>
              <a:uFillTx/>
              <a:latin typeface="Arial"/>
              <a:cs typeface="Arial"/>
              <a:sym typeface="Arial"/>
            </a:endParaRPr>
          </a:p>
        </p:txBody>
      </p:sp>
      <p:sp>
        <p:nvSpPr>
          <p:cNvPr id="88" name="Google Shape;88;p13"/>
          <p:cNvSpPr txBox="1"/>
          <p:nvPr/>
        </p:nvSpPr>
        <p:spPr>
          <a:xfrm>
            <a:off x="1265050" y="842444"/>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a:ln>
                  <a:noFill/>
                </a:ln>
                <a:solidFill>
                  <a:srgbClr val="000000"/>
                </a:solidFill>
                <a:effectLst/>
                <a:uLnTx/>
                <a:uFillTx/>
                <a:latin typeface="Arial"/>
                <a:cs typeface="Arial"/>
                <a:sym typeface="Arial"/>
              </a:rPr>
              <a:t>RG</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89" name="Google Shape;89;p13"/>
          <p:cNvSpPr txBox="1"/>
          <p:nvPr/>
        </p:nvSpPr>
        <p:spPr>
          <a:xfrm>
            <a:off x="2877575" y="842444"/>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a:ln>
                  <a:noFill/>
                </a:ln>
                <a:solidFill>
                  <a:srgbClr val="000000"/>
                </a:solidFill>
                <a:effectLst/>
                <a:uLnTx/>
                <a:uFillTx/>
                <a:latin typeface="Arial"/>
                <a:cs typeface="Arial"/>
                <a:sym typeface="Arial"/>
              </a:rPr>
              <a:t>ONU</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90" name="Google Shape;90;p13"/>
          <p:cNvSpPr txBox="1"/>
          <p:nvPr/>
        </p:nvSpPr>
        <p:spPr>
          <a:xfrm>
            <a:off x="6750225" y="842444"/>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a:ln>
                  <a:noFill/>
                </a:ln>
                <a:solidFill>
                  <a:srgbClr val="000000"/>
                </a:solidFill>
                <a:effectLst/>
                <a:uLnTx/>
                <a:uFillTx/>
                <a:latin typeface="Arial"/>
                <a:cs typeface="Arial"/>
                <a:sym typeface="Arial"/>
              </a:rPr>
              <a:t>OLT</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91" name="Google Shape;91;p13"/>
          <p:cNvSpPr txBox="1"/>
          <p:nvPr/>
        </p:nvSpPr>
        <p:spPr>
          <a:xfrm>
            <a:off x="6614750" y="1098569"/>
            <a:ext cx="1063800" cy="148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000000"/>
                </a:solidFill>
                <a:effectLst/>
                <a:uLnTx/>
                <a:uFillTx/>
                <a:latin typeface="Arial"/>
                <a:cs typeface="Arial"/>
                <a:sym typeface="Arial"/>
              </a:rPr>
              <a:t>(Stag.Ctag)</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92" name="Google Shape;92;p13"/>
          <p:cNvSpPr/>
          <p:nvPr/>
        </p:nvSpPr>
        <p:spPr>
          <a:xfrm>
            <a:off x="1204575" y="3820294"/>
            <a:ext cx="761100" cy="9678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3" name="Google Shape;93;p13"/>
          <p:cNvSpPr/>
          <p:nvPr/>
        </p:nvSpPr>
        <p:spPr>
          <a:xfrm>
            <a:off x="2580875" y="3839094"/>
            <a:ext cx="1334100" cy="9300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4" name="Google Shape;94;p13"/>
          <p:cNvSpPr/>
          <p:nvPr/>
        </p:nvSpPr>
        <p:spPr>
          <a:xfrm>
            <a:off x="2538600" y="4228994"/>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5" name="Google Shape;95;p13"/>
          <p:cNvSpPr/>
          <p:nvPr/>
        </p:nvSpPr>
        <p:spPr>
          <a:xfrm>
            <a:off x="1936825" y="4228994"/>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6" name="Google Shape;96;p13"/>
          <p:cNvSpPr/>
          <p:nvPr/>
        </p:nvSpPr>
        <p:spPr>
          <a:xfrm>
            <a:off x="1163850" y="4228994"/>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97" name="Google Shape;97;p13"/>
          <p:cNvCxnSpPr>
            <a:stCxn id="95" idx="6"/>
            <a:endCxn id="94" idx="2"/>
          </p:cNvCxnSpPr>
          <p:nvPr/>
        </p:nvCxnSpPr>
        <p:spPr>
          <a:xfrm>
            <a:off x="2016625" y="4268894"/>
            <a:ext cx="522000" cy="0"/>
          </a:xfrm>
          <a:prstGeom prst="straightConnector1">
            <a:avLst/>
          </a:prstGeom>
          <a:noFill/>
          <a:ln w="9525" cap="flat" cmpd="sng">
            <a:solidFill>
              <a:schemeClr val="dk2"/>
            </a:solidFill>
            <a:prstDash val="solid"/>
            <a:round/>
            <a:headEnd type="none" w="med" len="med"/>
            <a:tailEnd type="none" w="med" len="med"/>
          </a:ln>
        </p:spPr>
      </p:cxnSp>
      <p:cxnSp>
        <p:nvCxnSpPr>
          <p:cNvPr id="98" name="Google Shape;98;p13"/>
          <p:cNvCxnSpPr/>
          <p:nvPr/>
        </p:nvCxnSpPr>
        <p:spPr>
          <a:xfrm rot="10800000" flipH="1">
            <a:off x="2790450" y="4150819"/>
            <a:ext cx="376200" cy="4800"/>
          </a:xfrm>
          <a:prstGeom prst="straightConnector1">
            <a:avLst/>
          </a:prstGeom>
          <a:noFill/>
          <a:ln w="9525" cap="flat" cmpd="sng">
            <a:solidFill>
              <a:srgbClr val="4A86E8"/>
            </a:solidFill>
            <a:prstDash val="solid"/>
            <a:round/>
            <a:headEnd type="none" w="med" len="med"/>
            <a:tailEnd type="triangle" w="med" len="med"/>
          </a:ln>
        </p:spPr>
      </p:cxnSp>
      <p:cxnSp>
        <p:nvCxnSpPr>
          <p:cNvPr id="99" name="Google Shape;99;p13"/>
          <p:cNvCxnSpPr/>
          <p:nvPr/>
        </p:nvCxnSpPr>
        <p:spPr>
          <a:xfrm rot="10800000" flipH="1">
            <a:off x="2771988" y="4248769"/>
            <a:ext cx="376200" cy="4800"/>
          </a:xfrm>
          <a:prstGeom prst="straightConnector1">
            <a:avLst/>
          </a:prstGeom>
          <a:noFill/>
          <a:ln w="9525" cap="flat" cmpd="sng">
            <a:solidFill>
              <a:srgbClr val="4A86E8"/>
            </a:solidFill>
            <a:prstDash val="solid"/>
            <a:round/>
            <a:headEnd type="none" w="med" len="med"/>
            <a:tailEnd type="triangle" w="med" len="med"/>
          </a:ln>
        </p:spPr>
      </p:cxnSp>
      <p:cxnSp>
        <p:nvCxnSpPr>
          <p:cNvPr id="100" name="Google Shape;100;p13"/>
          <p:cNvCxnSpPr/>
          <p:nvPr/>
        </p:nvCxnSpPr>
        <p:spPr>
          <a:xfrm rot="10800000" flipH="1">
            <a:off x="2771975" y="4346719"/>
            <a:ext cx="376200" cy="4800"/>
          </a:xfrm>
          <a:prstGeom prst="straightConnector1">
            <a:avLst/>
          </a:prstGeom>
          <a:noFill/>
          <a:ln w="9525" cap="flat" cmpd="sng">
            <a:solidFill>
              <a:srgbClr val="4A86E8"/>
            </a:solidFill>
            <a:prstDash val="solid"/>
            <a:round/>
            <a:headEnd type="none" w="med" len="med"/>
            <a:tailEnd type="triangle" w="med" len="med"/>
          </a:ln>
        </p:spPr>
      </p:cxnSp>
      <p:cxnSp>
        <p:nvCxnSpPr>
          <p:cNvPr id="101" name="Google Shape;101;p13"/>
          <p:cNvCxnSpPr/>
          <p:nvPr/>
        </p:nvCxnSpPr>
        <p:spPr>
          <a:xfrm rot="10800000" flipH="1">
            <a:off x="2771988" y="4444669"/>
            <a:ext cx="376200" cy="4800"/>
          </a:xfrm>
          <a:prstGeom prst="straightConnector1">
            <a:avLst/>
          </a:prstGeom>
          <a:noFill/>
          <a:ln w="9525" cap="flat" cmpd="sng">
            <a:solidFill>
              <a:srgbClr val="4A86E8"/>
            </a:solidFill>
            <a:prstDash val="solid"/>
            <a:round/>
            <a:headEnd type="none" w="med" len="med"/>
            <a:tailEnd type="triangle" w="med" len="med"/>
          </a:ln>
        </p:spPr>
      </p:cxnSp>
      <p:sp>
        <p:nvSpPr>
          <p:cNvPr id="102" name="Google Shape;102;p13"/>
          <p:cNvSpPr/>
          <p:nvPr/>
        </p:nvSpPr>
        <p:spPr>
          <a:xfrm>
            <a:off x="3311600" y="4172594"/>
            <a:ext cx="276000" cy="192600"/>
          </a:xfrm>
          <a:prstGeom prst="ellipse">
            <a:avLst/>
          </a:prstGeom>
          <a:solidFill>
            <a:srgbClr val="4A86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103" name="Google Shape;103;p13"/>
          <p:cNvCxnSpPr/>
          <p:nvPr/>
        </p:nvCxnSpPr>
        <p:spPr>
          <a:xfrm rot="10800000" flipH="1">
            <a:off x="1402138" y="4248769"/>
            <a:ext cx="376200" cy="4800"/>
          </a:xfrm>
          <a:prstGeom prst="straightConnector1">
            <a:avLst/>
          </a:prstGeom>
          <a:noFill/>
          <a:ln w="9525" cap="flat" cmpd="sng">
            <a:solidFill>
              <a:srgbClr val="4A86E8"/>
            </a:solidFill>
            <a:prstDash val="solid"/>
            <a:round/>
            <a:headEnd type="none" w="med" len="med"/>
            <a:tailEnd type="triangle" w="med" len="med"/>
          </a:ln>
        </p:spPr>
      </p:cxnSp>
      <p:sp>
        <p:nvSpPr>
          <p:cNvPr id="104" name="Google Shape;104;p13"/>
          <p:cNvSpPr txBox="1"/>
          <p:nvPr/>
        </p:nvSpPr>
        <p:spPr>
          <a:xfrm>
            <a:off x="1285525" y="3970669"/>
            <a:ext cx="73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F0000"/>
                </a:solidFill>
                <a:effectLst/>
                <a:uLnTx/>
                <a:uFillTx/>
                <a:latin typeface="Arial"/>
                <a:cs typeface="Arial"/>
                <a:sym typeface="Arial"/>
              </a:rPr>
              <a:t>VLAN_0</a:t>
            </a:r>
            <a:endParaRPr kumimoji="0" sz="800" b="0" i="0" u="none" strike="noStrike" kern="0" cap="none" spc="0" normalizeH="0" baseline="0" noProof="0">
              <a:ln>
                <a:noFill/>
              </a:ln>
              <a:solidFill>
                <a:srgbClr val="FF0000"/>
              </a:solidFill>
              <a:effectLst/>
              <a:uLnTx/>
              <a:uFillTx/>
              <a:latin typeface="Arial"/>
              <a:cs typeface="Arial"/>
              <a:sym typeface="Arial"/>
            </a:endParaRPr>
          </a:p>
        </p:txBody>
      </p:sp>
      <p:sp>
        <p:nvSpPr>
          <p:cNvPr id="105" name="Google Shape;105;p13"/>
          <p:cNvSpPr txBox="1"/>
          <p:nvPr/>
        </p:nvSpPr>
        <p:spPr>
          <a:xfrm>
            <a:off x="3251475" y="4509194"/>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F0000"/>
                </a:solidFill>
                <a:effectLst/>
                <a:uLnTx/>
                <a:uFillTx/>
                <a:latin typeface="Arial"/>
                <a:cs typeface="Arial"/>
                <a:sym typeface="Arial"/>
              </a:rPr>
              <a:t>0 → </a:t>
            </a:r>
            <a:r>
              <a:rPr kumimoji="0" lang="en" sz="800" b="0" i="0" u="none" strike="noStrike" kern="0" cap="none" spc="0" normalizeH="0" baseline="0" noProof="0">
                <a:ln>
                  <a:noFill/>
                </a:ln>
                <a:solidFill>
                  <a:srgbClr val="4A86E8"/>
                </a:solidFill>
                <a:effectLst/>
                <a:uLnTx/>
                <a:uFillTx/>
                <a:latin typeface="Arial"/>
                <a:cs typeface="Arial"/>
                <a:sym typeface="Arial"/>
              </a:rPr>
              <a:t>20</a:t>
            </a:r>
            <a:endParaRPr kumimoji="0" sz="800" b="0" i="0" u="none" strike="noStrike" kern="0" cap="none" spc="0" normalizeH="0" baseline="0" noProof="0">
              <a:ln>
                <a:noFill/>
              </a:ln>
              <a:solidFill>
                <a:srgbClr val="4A86E8"/>
              </a:solidFill>
              <a:effectLst/>
              <a:uLnTx/>
              <a:uFillTx/>
              <a:latin typeface="Arial"/>
              <a:cs typeface="Arial"/>
              <a:sym typeface="Arial"/>
            </a:endParaRPr>
          </a:p>
        </p:txBody>
      </p:sp>
      <p:sp>
        <p:nvSpPr>
          <p:cNvPr id="106" name="Google Shape;106;p13"/>
          <p:cNvSpPr txBox="1"/>
          <p:nvPr/>
        </p:nvSpPr>
        <p:spPr>
          <a:xfrm>
            <a:off x="2263600" y="4056919"/>
            <a:ext cx="376200" cy="1926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UNI </a:t>
            </a:r>
            <a:endParaRPr kumimoji="0" sz="8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12 </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sp>
        <p:nvSpPr>
          <p:cNvPr id="107" name="Google Shape;107;p13"/>
          <p:cNvSpPr txBox="1"/>
          <p:nvPr/>
        </p:nvSpPr>
        <p:spPr>
          <a:xfrm>
            <a:off x="3251475" y="3783194"/>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1TCONT, </a:t>
            </a:r>
            <a:endParaRPr kumimoji="0" sz="8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4 GEM</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sp>
        <p:nvSpPr>
          <p:cNvPr id="108" name="Google Shape;108;p13"/>
          <p:cNvSpPr txBox="1"/>
          <p:nvPr/>
        </p:nvSpPr>
        <p:spPr>
          <a:xfrm>
            <a:off x="6706800" y="2980657"/>
            <a:ext cx="11694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100</a:t>
            </a:r>
            <a:r>
              <a:rPr kumimoji="0" lang="en" sz="800" b="0" i="0" u="none" strike="noStrike" kern="0" cap="none" spc="0" normalizeH="0" baseline="0" noProof="0">
                <a:ln>
                  <a:noFill/>
                </a:ln>
                <a:solidFill>
                  <a:srgbClr val="3C78D8"/>
                </a:solidFill>
                <a:effectLst/>
                <a:uLnTx/>
                <a:uFillTx/>
                <a:latin typeface="Arial"/>
                <a:cs typeface="Arial"/>
                <a:sym typeface="Arial"/>
              </a:rPr>
              <a:t>.</a:t>
            </a:r>
            <a:r>
              <a:rPr kumimoji="0" lang="en" sz="800" b="0" i="0" u="none" strike="noStrike" kern="0" cap="none" spc="0" normalizeH="0" baseline="0" noProof="0">
                <a:ln>
                  <a:noFill/>
                </a:ln>
                <a:solidFill>
                  <a:srgbClr val="4A86E8"/>
                </a:solidFill>
                <a:effectLst/>
                <a:uLnTx/>
                <a:uFillTx/>
                <a:latin typeface="Arial"/>
                <a:cs typeface="Arial"/>
                <a:sym typeface="Arial"/>
              </a:rPr>
              <a:t>20</a:t>
            </a:r>
            <a:r>
              <a:rPr kumimoji="0" lang="en" sz="800" b="0" i="0" u="none" strike="noStrike" kern="0" cap="none" spc="0" normalizeH="0" baseline="0" noProof="0">
                <a:ln>
                  <a:noFill/>
                </a:ln>
                <a:solidFill>
                  <a:srgbClr val="3C78D8"/>
                </a:solidFill>
                <a:effectLst/>
                <a:uLnTx/>
                <a:uFillTx/>
                <a:latin typeface="Arial"/>
                <a:cs typeface="Arial"/>
                <a:sym typeface="Arial"/>
              </a:rPr>
              <a:t> </a:t>
            </a:r>
            <a:endParaRPr kumimoji="0" sz="800" b="0" i="0" u="none" strike="noStrike" kern="0" cap="none" spc="0" normalizeH="0" baseline="0" noProof="0">
              <a:ln>
                <a:noFill/>
              </a:ln>
              <a:solidFill>
                <a:srgbClr val="3C78D8"/>
              </a:solidFill>
              <a:effectLst/>
              <a:uLnTx/>
              <a:uFillTx/>
              <a:latin typeface="Arial"/>
              <a:cs typeface="Arial"/>
              <a:sym typeface="Arial"/>
            </a:endParaRPr>
          </a:p>
        </p:txBody>
      </p:sp>
      <p:sp>
        <p:nvSpPr>
          <p:cNvPr id="109" name="Google Shape;109;p13"/>
          <p:cNvSpPr/>
          <p:nvPr/>
        </p:nvSpPr>
        <p:spPr>
          <a:xfrm>
            <a:off x="2538600" y="2201319"/>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0" name="Google Shape;110;p13"/>
          <p:cNvSpPr/>
          <p:nvPr/>
        </p:nvSpPr>
        <p:spPr>
          <a:xfrm>
            <a:off x="1201950" y="2359669"/>
            <a:ext cx="761100" cy="9678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1" name="Google Shape;111;p13"/>
          <p:cNvSpPr/>
          <p:nvPr/>
        </p:nvSpPr>
        <p:spPr>
          <a:xfrm>
            <a:off x="1934200" y="2768369"/>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2" name="Google Shape;112;p13"/>
          <p:cNvSpPr/>
          <p:nvPr/>
        </p:nvSpPr>
        <p:spPr>
          <a:xfrm>
            <a:off x="1161225" y="2768369"/>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113" name="Google Shape;113;p13"/>
          <p:cNvCxnSpPr>
            <a:stCxn id="111" idx="6"/>
            <a:endCxn id="109" idx="3"/>
          </p:cNvCxnSpPr>
          <p:nvPr/>
        </p:nvCxnSpPr>
        <p:spPr>
          <a:xfrm rot="10800000" flipH="1">
            <a:off x="2014000" y="2269469"/>
            <a:ext cx="536400" cy="538800"/>
          </a:xfrm>
          <a:prstGeom prst="straightConnector1">
            <a:avLst/>
          </a:prstGeom>
          <a:noFill/>
          <a:ln w="9525" cap="flat" cmpd="sng">
            <a:solidFill>
              <a:schemeClr val="dk2"/>
            </a:solidFill>
            <a:prstDash val="solid"/>
            <a:round/>
            <a:headEnd type="none" w="med" len="med"/>
            <a:tailEnd type="none" w="med" len="med"/>
          </a:ln>
        </p:spPr>
      </p:cxnSp>
      <p:cxnSp>
        <p:nvCxnSpPr>
          <p:cNvPr id="114" name="Google Shape;114;p13"/>
          <p:cNvCxnSpPr/>
          <p:nvPr/>
        </p:nvCxnSpPr>
        <p:spPr>
          <a:xfrm rot="10800000" flipH="1">
            <a:off x="1399513" y="2788144"/>
            <a:ext cx="376200" cy="4800"/>
          </a:xfrm>
          <a:prstGeom prst="straightConnector1">
            <a:avLst/>
          </a:prstGeom>
          <a:noFill/>
          <a:ln w="9525" cap="flat" cmpd="sng">
            <a:solidFill>
              <a:srgbClr val="9900FF"/>
            </a:solidFill>
            <a:prstDash val="solid"/>
            <a:round/>
            <a:headEnd type="none" w="med" len="med"/>
            <a:tailEnd type="triangle" w="med" len="med"/>
          </a:ln>
        </p:spPr>
      </p:cxnSp>
      <p:sp>
        <p:nvSpPr>
          <p:cNvPr id="115" name="Google Shape;115;p13"/>
          <p:cNvSpPr txBox="1"/>
          <p:nvPr/>
        </p:nvSpPr>
        <p:spPr>
          <a:xfrm>
            <a:off x="1282900" y="2510044"/>
            <a:ext cx="73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F0000"/>
                </a:solidFill>
                <a:effectLst/>
                <a:uLnTx/>
                <a:uFillTx/>
                <a:latin typeface="Arial"/>
                <a:cs typeface="Arial"/>
                <a:sym typeface="Arial"/>
              </a:rPr>
              <a:t>VLAN_0</a:t>
            </a:r>
            <a:endParaRPr kumimoji="0" sz="800" b="0" i="0" u="none" strike="noStrike" kern="0" cap="none" spc="0" normalizeH="0" baseline="0" noProof="0">
              <a:ln>
                <a:noFill/>
              </a:ln>
              <a:solidFill>
                <a:srgbClr val="FF0000"/>
              </a:solidFill>
              <a:effectLst/>
              <a:uLnTx/>
              <a:uFillTx/>
              <a:latin typeface="Arial"/>
              <a:cs typeface="Arial"/>
              <a:sym typeface="Arial"/>
            </a:endParaRPr>
          </a:p>
        </p:txBody>
      </p:sp>
      <p:sp>
        <p:nvSpPr>
          <p:cNvPr id="116" name="Google Shape;116;p13"/>
          <p:cNvSpPr txBox="1"/>
          <p:nvPr/>
        </p:nvSpPr>
        <p:spPr>
          <a:xfrm>
            <a:off x="2308100" y="1883144"/>
            <a:ext cx="3762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UNI </a:t>
            </a:r>
            <a:endParaRPr kumimoji="0" sz="8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   7 </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cxnSp>
        <p:nvCxnSpPr>
          <p:cNvPr id="117" name="Google Shape;117;p13"/>
          <p:cNvCxnSpPr/>
          <p:nvPr/>
        </p:nvCxnSpPr>
        <p:spPr>
          <a:xfrm rot="10800000" flipH="1">
            <a:off x="6898388" y="2899119"/>
            <a:ext cx="586800" cy="6300"/>
          </a:xfrm>
          <a:prstGeom prst="straightConnector1">
            <a:avLst/>
          </a:prstGeom>
          <a:noFill/>
          <a:ln w="9525" cap="flat" cmpd="sng">
            <a:solidFill>
              <a:srgbClr val="9900FF"/>
            </a:solidFill>
            <a:prstDash val="solid"/>
            <a:round/>
            <a:headEnd type="none" w="med" len="med"/>
            <a:tailEnd type="triangle" w="med" len="med"/>
          </a:ln>
        </p:spPr>
      </p:cxnSp>
      <p:sp>
        <p:nvSpPr>
          <p:cNvPr id="118" name="Google Shape;118;p13"/>
          <p:cNvSpPr txBox="1"/>
          <p:nvPr/>
        </p:nvSpPr>
        <p:spPr>
          <a:xfrm>
            <a:off x="6706800" y="2660319"/>
            <a:ext cx="5577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100</a:t>
            </a:r>
            <a:r>
              <a:rPr kumimoji="0" lang="en" sz="800" b="0" i="0" u="none" strike="noStrike" kern="0" cap="none" spc="0" normalizeH="0" baseline="0" noProof="0">
                <a:ln>
                  <a:noFill/>
                </a:ln>
                <a:solidFill>
                  <a:srgbClr val="6AA84F"/>
                </a:solidFill>
                <a:effectLst/>
                <a:uLnTx/>
                <a:uFillTx/>
                <a:latin typeface="Arial"/>
                <a:cs typeface="Arial"/>
                <a:sym typeface="Arial"/>
              </a:rPr>
              <a:t>.</a:t>
            </a:r>
            <a:r>
              <a:rPr kumimoji="0" lang="en" sz="800" b="0" i="0" u="none" strike="noStrike" kern="0" cap="none" spc="0" normalizeH="0" baseline="0" noProof="0">
                <a:ln>
                  <a:noFill/>
                </a:ln>
                <a:solidFill>
                  <a:srgbClr val="9900FF"/>
                </a:solidFill>
                <a:effectLst/>
                <a:uLnTx/>
                <a:uFillTx/>
                <a:latin typeface="Arial"/>
                <a:cs typeface="Arial"/>
                <a:sym typeface="Arial"/>
              </a:rPr>
              <a:t>15 </a:t>
            </a:r>
            <a:endParaRPr kumimoji="0" sz="800" b="0" i="0" u="none" strike="noStrike" kern="0" cap="none" spc="0" normalizeH="0" baseline="0" noProof="0">
              <a:ln>
                <a:noFill/>
              </a:ln>
              <a:solidFill>
                <a:srgbClr val="9900FF"/>
              </a:solidFill>
              <a:effectLst/>
              <a:uLnTx/>
              <a:uFillTx/>
              <a:latin typeface="Arial"/>
              <a:cs typeface="Arial"/>
              <a:sym typeface="Arial"/>
            </a:endParaRPr>
          </a:p>
        </p:txBody>
      </p:sp>
      <p:cxnSp>
        <p:nvCxnSpPr>
          <p:cNvPr id="119" name="Google Shape;119;p13"/>
          <p:cNvCxnSpPr/>
          <p:nvPr/>
        </p:nvCxnSpPr>
        <p:spPr>
          <a:xfrm rot="10800000" flipH="1">
            <a:off x="2818875" y="2087469"/>
            <a:ext cx="376200" cy="4800"/>
          </a:xfrm>
          <a:prstGeom prst="straightConnector1">
            <a:avLst/>
          </a:prstGeom>
          <a:noFill/>
          <a:ln w="9525" cap="flat" cmpd="sng">
            <a:solidFill>
              <a:srgbClr val="9900FF"/>
            </a:solidFill>
            <a:prstDash val="solid"/>
            <a:round/>
            <a:headEnd type="none" w="med" len="med"/>
            <a:tailEnd type="triangle" w="med" len="med"/>
          </a:ln>
        </p:spPr>
      </p:cxnSp>
      <p:cxnSp>
        <p:nvCxnSpPr>
          <p:cNvPr id="120" name="Google Shape;120;p13"/>
          <p:cNvCxnSpPr/>
          <p:nvPr/>
        </p:nvCxnSpPr>
        <p:spPr>
          <a:xfrm rot="10800000" flipH="1">
            <a:off x="2805138" y="2163144"/>
            <a:ext cx="376200" cy="4800"/>
          </a:xfrm>
          <a:prstGeom prst="straightConnector1">
            <a:avLst/>
          </a:prstGeom>
          <a:noFill/>
          <a:ln w="9525" cap="flat" cmpd="sng">
            <a:solidFill>
              <a:srgbClr val="9900FF"/>
            </a:solidFill>
            <a:prstDash val="solid"/>
            <a:round/>
            <a:headEnd type="none" w="med" len="med"/>
            <a:tailEnd type="triangle" w="med" len="med"/>
          </a:ln>
        </p:spPr>
      </p:cxnSp>
      <p:cxnSp>
        <p:nvCxnSpPr>
          <p:cNvPr id="121" name="Google Shape;121;p13"/>
          <p:cNvCxnSpPr/>
          <p:nvPr/>
        </p:nvCxnSpPr>
        <p:spPr>
          <a:xfrm rot="10800000" flipH="1">
            <a:off x="2818863" y="2238819"/>
            <a:ext cx="376200" cy="4800"/>
          </a:xfrm>
          <a:prstGeom prst="straightConnector1">
            <a:avLst/>
          </a:prstGeom>
          <a:noFill/>
          <a:ln w="9525" cap="flat" cmpd="sng">
            <a:solidFill>
              <a:srgbClr val="9900FF"/>
            </a:solidFill>
            <a:prstDash val="solid"/>
            <a:round/>
            <a:headEnd type="none" w="med" len="med"/>
            <a:tailEnd type="triangle" w="med" len="med"/>
          </a:ln>
        </p:spPr>
      </p:cxnSp>
      <p:cxnSp>
        <p:nvCxnSpPr>
          <p:cNvPr id="122" name="Google Shape;122;p13"/>
          <p:cNvCxnSpPr/>
          <p:nvPr/>
        </p:nvCxnSpPr>
        <p:spPr>
          <a:xfrm rot="10800000" flipH="1">
            <a:off x="2818863" y="2314494"/>
            <a:ext cx="376200" cy="4800"/>
          </a:xfrm>
          <a:prstGeom prst="straightConnector1">
            <a:avLst/>
          </a:prstGeom>
          <a:noFill/>
          <a:ln w="9525" cap="flat" cmpd="sng">
            <a:solidFill>
              <a:srgbClr val="9900FF"/>
            </a:solidFill>
            <a:prstDash val="solid"/>
            <a:round/>
            <a:headEnd type="none" w="med" len="med"/>
            <a:tailEnd type="triangle" w="med" len="med"/>
          </a:ln>
        </p:spPr>
      </p:cxnSp>
      <p:sp>
        <p:nvSpPr>
          <p:cNvPr id="123" name="Google Shape;123;p13"/>
          <p:cNvSpPr/>
          <p:nvPr/>
        </p:nvSpPr>
        <p:spPr>
          <a:xfrm>
            <a:off x="3302200" y="2095944"/>
            <a:ext cx="276000" cy="192600"/>
          </a:xfrm>
          <a:prstGeom prst="ellipse">
            <a:avLst/>
          </a:prstGeom>
          <a:solidFill>
            <a:srgbClr val="99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4" name="Google Shape;124;p13"/>
          <p:cNvSpPr txBox="1"/>
          <p:nvPr/>
        </p:nvSpPr>
        <p:spPr>
          <a:xfrm>
            <a:off x="3251475" y="2232294"/>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F0000"/>
                </a:solidFill>
                <a:effectLst/>
                <a:uLnTx/>
                <a:uFillTx/>
                <a:latin typeface="Arial"/>
                <a:cs typeface="Arial"/>
                <a:sym typeface="Arial"/>
              </a:rPr>
              <a:t>0 → </a:t>
            </a:r>
            <a:r>
              <a:rPr kumimoji="0" lang="en" sz="800" b="0" i="0" u="none" strike="noStrike" kern="0" cap="none" spc="0" normalizeH="0" baseline="0" noProof="0">
                <a:ln>
                  <a:noFill/>
                </a:ln>
                <a:solidFill>
                  <a:srgbClr val="9900FF"/>
                </a:solidFill>
                <a:effectLst/>
                <a:uLnTx/>
                <a:uFillTx/>
                <a:latin typeface="Arial"/>
                <a:cs typeface="Arial"/>
                <a:sym typeface="Arial"/>
              </a:rPr>
              <a:t>15</a:t>
            </a:r>
            <a:endParaRPr kumimoji="0" sz="800" b="0" i="0" u="none" strike="noStrike" kern="0" cap="none" spc="0" normalizeH="0" baseline="0" noProof="0">
              <a:ln>
                <a:noFill/>
              </a:ln>
              <a:solidFill>
                <a:srgbClr val="9900FF"/>
              </a:solidFill>
              <a:effectLst/>
              <a:uLnTx/>
              <a:uFillTx/>
              <a:latin typeface="Arial"/>
              <a:cs typeface="Arial"/>
              <a:sym typeface="Arial"/>
            </a:endParaRPr>
          </a:p>
        </p:txBody>
      </p:sp>
      <p:sp>
        <p:nvSpPr>
          <p:cNvPr id="126" name="Google Shape;46;p8">
            <a:extLst>
              <a:ext uri="{FF2B5EF4-FFF2-40B4-BE49-F238E27FC236}">
                <a16:creationId xmlns:a16="http://schemas.microsoft.com/office/drawing/2014/main" id="{2826F1F1-C573-7340-8E52-27D71F631216}"/>
              </a:ext>
            </a:extLst>
          </p:cNvPr>
          <p:cNvSpPr txBox="1">
            <a:spLocks/>
          </p:cNvSpPr>
          <p:nvPr/>
        </p:nvSpPr>
        <p:spPr>
          <a:xfrm>
            <a:off x="457200" y="0"/>
            <a:ext cx="8229600" cy="532500"/>
          </a:xfrm>
          <a:prstGeom prst="rect">
            <a:avLst/>
          </a:prstGeom>
          <a:noFill/>
          <a:ln>
            <a:noFill/>
          </a:ln>
        </p:spPr>
        <p:txBody>
          <a:bodyPr spcFirstLastPara="1" vert="horz" wrap="square" lIns="91425" tIns="91425" rIns="91425" bIns="91425" rtlCol="0" anchor="t" anchorCtr="0">
            <a:noAutofit/>
          </a:bodyPr>
          <a:lstStyle>
            <a:lvl1pPr marR="0" lvl="0" algn="ctr" defTabSz="457200"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marL="0" marR="0" lvl="0" indent="0" algn="ctr" defTabSz="457200" rtl="0" eaLnBrk="1" fontAlgn="auto" latinLnBrk="0" hangingPunct="1">
              <a:lnSpc>
                <a:spcPct val="113333"/>
              </a:lnSpc>
              <a:spcBef>
                <a:spcPts val="0"/>
              </a:spcBef>
              <a:spcAft>
                <a:spcPts val="0"/>
              </a:spcAft>
              <a:buClr>
                <a:srgbClr val="4B994B"/>
              </a:buClr>
              <a:buSzPts val="3000"/>
              <a:buFont typeface="Calibri"/>
              <a:buNone/>
              <a:tabLst/>
              <a:defRPr/>
            </a:pPr>
            <a:r>
              <a:rPr kumimoji="0" lang="en-US" sz="3200" b="1" i="0" u="none" strike="noStrike" kern="1200" cap="none" spc="0" normalizeH="0" baseline="0" noProof="0" dirty="0">
                <a:ln>
                  <a:noFill/>
                </a:ln>
                <a:solidFill>
                  <a:srgbClr val="4B87CC"/>
                </a:solidFill>
                <a:effectLst/>
                <a:uLnTx/>
                <a:uFillTx/>
                <a:latin typeface="Calibri"/>
                <a:cs typeface="Calibri"/>
                <a:sym typeface="Calibri"/>
              </a:rPr>
              <a:t>AT&amp;T Technology Profile</a:t>
            </a:r>
          </a:p>
        </p:txBody>
      </p:sp>
    </p:spTree>
    <p:extLst>
      <p:ext uri="{BB962C8B-B14F-4D97-AF65-F5344CB8AC3E}">
        <p14:creationId xmlns:p14="http://schemas.microsoft.com/office/powerpoint/2010/main" val="2797211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14"/>
          <p:cNvSpPr/>
          <p:nvPr/>
        </p:nvSpPr>
        <p:spPr>
          <a:xfrm>
            <a:off x="1225975" y="1248444"/>
            <a:ext cx="761100" cy="9678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0" name="Google Shape;130;p14"/>
          <p:cNvSpPr/>
          <p:nvPr/>
        </p:nvSpPr>
        <p:spPr>
          <a:xfrm>
            <a:off x="2602275" y="1267244"/>
            <a:ext cx="1334100" cy="9300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1" name="Google Shape;131;p14"/>
          <p:cNvSpPr/>
          <p:nvPr/>
        </p:nvSpPr>
        <p:spPr>
          <a:xfrm>
            <a:off x="2560000" y="1657144"/>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2" name="Google Shape;132;p14"/>
          <p:cNvSpPr/>
          <p:nvPr/>
        </p:nvSpPr>
        <p:spPr>
          <a:xfrm>
            <a:off x="3896100" y="1657144"/>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3" name="Google Shape;133;p14"/>
          <p:cNvSpPr/>
          <p:nvPr/>
        </p:nvSpPr>
        <p:spPr>
          <a:xfrm>
            <a:off x="1958225" y="1657144"/>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4" name="Google Shape;134;p14"/>
          <p:cNvSpPr/>
          <p:nvPr/>
        </p:nvSpPr>
        <p:spPr>
          <a:xfrm>
            <a:off x="1185250" y="1657144"/>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135" name="Google Shape;135;p14"/>
          <p:cNvCxnSpPr>
            <a:stCxn id="133" idx="6"/>
            <a:endCxn id="131" idx="2"/>
          </p:cNvCxnSpPr>
          <p:nvPr/>
        </p:nvCxnSpPr>
        <p:spPr>
          <a:xfrm>
            <a:off x="2038025" y="1697044"/>
            <a:ext cx="522000" cy="0"/>
          </a:xfrm>
          <a:prstGeom prst="straightConnector1">
            <a:avLst/>
          </a:prstGeom>
          <a:noFill/>
          <a:ln w="9525" cap="flat" cmpd="sng">
            <a:solidFill>
              <a:schemeClr val="dk2"/>
            </a:solidFill>
            <a:prstDash val="solid"/>
            <a:round/>
            <a:headEnd type="none" w="med" len="med"/>
            <a:tailEnd type="none" w="med" len="med"/>
          </a:ln>
        </p:spPr>
      </p:cxnSp>
      <p:sp>
        <p:nvSpPr>
          <p:cNvPr id="136" name="Google Shape;136;p14"/>
          <p:cNvSpPr/>
          <p:nvPr/>
        </p:nvSpPr>
        <p:spPr>
          <a:xfrm>
            <a:off x="3896100" y="4266219"/>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7" name="Google Shape;137;p14"/>
          <p:cNvSpPr/>
          <p:nvPr/>
        </p:nvSpPr>
        <p:spPr>
          <a:xfrm>
            <a:off x="6479600" y="1626319"/>
            <a:ext cx="1334100" cy="25578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8" name="Google Shape;138;p14"/>
          <p:cNvSpPr/>
          <p:nvPr/>
        </p:nvSpPr>
        <p:spPr>
          <a:xfrm>
            <a:off x="5039600" y="2772494"/>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9" name="Google Shape;139;p14"/>
          <p:cNvSpPr/>
          <p:nvPr/>
        </p:nvSpPr>
        <p:spPr>
          <a:xfrm>
            <a:off x="6446175" y="2772494"/>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140" name="Google Shape;140;p14"/>
          <p:cNvCxnSpPr>
            <a:stCxn id="132" idx="6"/>
            <a:endCxn id="138" idx="2"/>
          </p:cNvCxnSpPr>
          <p:nvPr/>
        </p:nvCxnSpPr>
        <p:spPr>
          <a:xfrm>
            <a:off x="3975900" y="1697044"/>
            <a:ext cx="1063800" cy="1115400"/>
          </a:xfrm>
          <a:prstGeom prst="curvedConnector3">
            <a:avLst>
              <a:gd name="adj1" fmla="val 49995"/>
            </a:avLst>
          </a:prstGeom>
          <a:noFill/>
          <a:ln w="9525" cap="flat" cmpd="sng">
            <a:solidFill>
              <a:schemeClr val="dk2"/>
            </a:solidFill>
            <a:prstDash val="solid"/>
            <a:round/>
            <a:headEnd type="none" w="med" len="med"/>
            <a:tailEnd type="none" w="med" len="med"/>
          </a:ln>
        </p:spPr>
      </p:cxnSp>
      <p:cxnSp>
        <p:nvCxnSpPr>
          <p:cNvPr id="141" name="Google Shape;141;p14"/>
          <p:cNvCxnSpPr>
            <a:stCxn id="136" idx="6"/>
            <a:endCxn id="138" idx="2"/>
          </p:cNvCxnSpPr>
          <p:nvPr/>
        </p:nvCxnSpPr>
        <p:spPr>
          <a:xfrm rot="10800000" flipH="1">
            <a:off x="3975900" y="2812419"/>
            <a:ext cx="1063800" cy="1493700"/>
          </a:xfrm>
          <a:prstGeom prst="curvedConnector3">
            <a:avLst>
              <a:gd name="adj1" fmla="val 49995"/>
            </a:avLst>
          </a:prstGeom>
          <a:noFill/>
          <a:ln w="9525" cap="flat" cmpd="sng">
            <a:solidFill>
              <a:schemeClr val="dk2"/>
            </a:solidFill>
            <a:prstDash val="solid"/>
            <a:round/>
            <a:headEnd type="none" w="med" len="med"/>
            <a:tailEnd type="none" w="med" len="med"/>
          </a:ln>
        </p:spPr>
      </p:cxnSp>
      <p:cxnSp>
        <p:nvCxnSpPr>
          <p:cNvPr id="142" name="Google Shape;142;p14"/>
          <p:cNvCxnSpPr>
            <a:stCxn id="138" idx="6"/>
            <a:endCxn id="139" idx="2"/>
          </p:cNvCxnSpPr>
          <p:nvPr/>
        </p:nvCxnSpPr>
        <p:spPr>
          <a:xfrm>
            <a:off x="5119400" y="2812394"/>
            <a:ext cx="1326900" cy="0"/>
          </a:xfrm>
          <a:prstGeom prst="straightConnector1">
            <a:avLst/>
          </a:prstGeom>
          <a:noFill/>
          <a:ln w="9525" cap="flat" cmpd="sng">
            <a:solidFill>
              <a:schemeClr val="dk2"/>
            </a:solidFill>
            <a:prstDash val="solid"/>
            <a:round/>
            <a:headEnd type="none" w="med" len="med"/>
            <a:tailEnd type="none" w="med" len="med"/>
          </a:ln>
        </p:spPr>
      </p:cxnSp>
      <p:cxnSp>
        <p:nvCxnSpPr>
          <p:cNvPr id="143" name="Google Shape;143;p14"/>
          <p:cNvCxnSpPr>
            <a:stCxn id="137" idx="3"/>
          </p:cNvCxnSpPr>
          <p:nvPr/>
        </p:nvCxnSpPr>
        <p:spPr>
          <a:xfrm>
            <a:off x="7813700" y="2905219"/>
            <a:ext cx="1054800" cy="1500"/>
          </a:xfrm>
          <a:prstGeom prst="straightConnector1">
            <a:avLst/>
          </a:prstGeom>
          <a:noFill/>
          <a:ln w="9525" cap="flat" cmpd="sng">
            <a:solidFill>
              <a:schemeClr val="dk2"/>
            </a:solidFill>
            <a:prstDash val="solid"/>
            <a:round/>
            <a:headEnd type="none" w="med" len="med"/>
            <a:tailEnd type="none" w="med" len="med"/>
          </a:ln>
        </p:spPr>
      </p:cxnSp>
      <p:sp>
        <p:nvSpPr>
          <p:cNvPr id="144" name="Google Shape;144;p14"/>
          <p:cNvSpPr/>
          <p:nvPr/>
        </p:nvSpPr>
        <p:spPr>
          <a:xfrm>
            <a:off x="7762100" y="2866069"/>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5" name="Google Shape;145;p14"/>
          <p:cNvSpPr/>
          <p:nvPr/>
        </p:nvSpPr>
        <p:spPr>
          <a:xfrm>
            <a:off x="6446175" y="2267969"/>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6" name="Google Shape;146;p14"/>
          <p:cNvSpPr/>
          <p:nvPr/>
        </p:nvSpPr>
        <p:spPr>
          <a:xfrm>
            <a:off x="6446175" y="3317644"/>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7" name="Google Shape;147;p14"/>
          <p:cNvSpPr/>
          <p:nvPr/>
        </p:nvSpPr>
        <p:spPr>
          <a:xfrm>
            <a:off x="6446175" y="1823819"/>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8" name="Google Shape;148;p14"/>
          <p:cNvSpPr/>
          <p:nvPr/>
        </p:nvSpPr>
        <p:spPr>
          <a:xfrm>
            <a:off x="6446175" y="3902694"/>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150" name="Google Shape;150;p14"/>
          <p:cNvCxnSpPr/>
          <p:nvPr/>
        </p:nvCxnSpPr>
        <p:spPr>
          <a:xfrm rot="10800000" flipH="1">
            <a:off x="2811850" y="1383069"/>
            <a:ext cx="376200" cy="4800"/>
          </a:xfrm>
          <a:prstGeom prst="straightConnector1">
            <a:avLst/>
          </a:prstGeom>
          <a:noFill/>
          <a:ln w="9525" cap="flat" cmpd="sng">
            <a:solidFill>
              <a:schemeClr val="dk2"/>
            </a:solidFill>
            <a:prstDash val="solid"/>
            <a:round/>
            <a:headEnd type="none" w="med" len="med"/>
            <a:tailEnd type="triangle" w="med" len="med"/>
          </a:ln>
        </p:spPr>
      </p:cxnSp>
      <p:cxnSp>
        <p:nvCxnSpPr>
          <p:cNvPr id="151" name="Google Shape;151;p14"/>
          <p:cNvCxnSpPr/>
          <p:nvPr/>
        </p:nvCxnSpPr>
        <p:spPr>
          <a:xfrm rot="10800000" flipH="1">
            <a:off x="2811850" y="1481019"/>
            <a:ext cx="376200" cy="4800"/>
          </a:xfrm>
          <a:prstGeom prst="straightConnector1">
            <a:avLst/>
          </a:prstGeom>
          <a:noFill/>
          <a:ln w="9525" cap="flat" cmpd="sng">
            <a:solidFill>
              <a:schemeClr val="dk2"/>
            </a:solidFill>
            <a:prstDash val="solid"/>
            <a:round/>
            <a:headEnd type="none" w="med" len="med"/>
            <a:tailEnd type="triangle" w="med" len="med"/>
          </a:ln>
        </p:spPr>
      </p:cxnSp>
      <p:cxnSp>
        <p:nvCxnSpPr>
          <p:cNvPr id="152" name="Google Shape;152;p14"/>
          <p:cNvCxnSpPr/>
          <p:nvPr/>
        </p:nvCxnSpPr>
        <p:spPr>
          <a:xfrm rot="10800000" flipH="1">
            <a:off x="2811850" y="1578969"/>
            <a:ext cx="376200" cy="4800"/>
          </a:xfrm>
          <a:prstGeom prst="straightConnector1">
            <a:avLst/>
          </a:prstGeom>
          <a:noFill/>
          <a:ln w="9525" cap="flat" cmpd="sng">
            <a:solidFill>
              <a:schemeClr val="dk2"/>
            </a:solidFill>
            <a:prstDash val="solid"/>
            <a:round/>
            <a:headEnd type="none" w="med" len="med"/>
            <a:tailEnd type="triangle" w="med" len="med"/>
          </a:ln>
        </p:spPr>
      </p:cxnSp>
      <p:cxnSp>
        <p:nvCxnSpPr>
          <p:cNvPr id="153" name="Google Shape;153;p14"/>
          <p:cNvCxnSpPr/>
          <p:nvPr/>
        </p:nvCxnSpPr>
        <p:spPr>
          <a:xfrm rot="10800000" flipH="1">
            <a:off x="2793388" y="1676919"/>
            <a:ext cx="376200" cy="4800"/>
          </a:xfrm>
          <a:prstGeom prst="straightConnector1">
            <a:avLst/>
          </a:prstGeom>
          <a:noFill/>
          <a:ln w="9525" cap="flat" cmpd="sng">
            <a:solidFill>
              <a:schemeClr val="dk2"/>
            </a:solidFill>
            <a:prstDash val="solid"/>
            <a:round/>
            <a:headEnd type="none" w="med" len="med"/>
            <a:tailEnd type="triangle" w="med" len="med"/>
          </a:ln>
        </p:spPr>
      </p:cxnSp>
      <p:cxnSp>
        <p:nvCxnSpPr>
          <p:cNvPr id="154" name="Google Shape;154;p14"/>
          <p:cNvCxnSpPr/>
          <p:nvPr/>
        </p:nvCxnSpPr>
        <p:spPr>
          <a:xfrm rot="10800000" flipH="1">
            <a:off x="2793375" y="1774869"/>
            <a:ext cx="376200" cy="4800"/>
          </a:xfrm>
          <a:prstGeom prst="straightConnector1">
            <a:avLst/>
          </a:prstGeom>
          <a:noFill/>
          <a:ln w="9525" cap="flat" cmpd="sng">
            <a:solidFill>
              <a:schemeClr val="dk2"/>
            </a:solidFill>
            <a:prstDash val="solid"/>
            <a:round/>
            <a:headEnd type="none" w="med" len="med"/>
            <a:tailEnd type="triangle" w="med" len="med"/>
          </a:ln>
        </p:spPr>
      </p:cxnSp>
      <p:cxnSp>
        <p:nvCxnSpPr>
          <p:cNvPr id="155" name="Google Shape;155;p14"/>
          <p:cNvCxnSpPr/>
          <p:nvPr/>
        </p:nvCxnSpPr>
        <p:spPr>
          <a:xfrm rot="10800000" flipH="1">
            <a:off x="2793388" y="1872819"/>
            <a:ext cx="376200" cy="4800"/>
          </a:xfrm>
          <a:prstGeom prst="straightConnector1">
            <a:avLst/>
          </a:prstGeom>
          <a:noFill/>
          <a:ln w="9525" cap="flat" cmpd="sng">
            <a:solidFill>
              <a:schemeClr val="dk2"/>
            </a:solidFill>
            <a:prstDash val="solid"/>
            <a:round/>
            <a:headEnd type="none" w="med" len="med"/>
            <a:tailEnd type="triangle" w="med" len="med"/>
          </a:ln>
        </p:spPr>
      </p:cxnSp>
      <p:cxnSp>
        <p:nvCxnSpPr>
          <p:cNvPr id="156" name="Google Shape;156;p14"/>
          <p:cNvCxnSpPr/>
          <p:nvPr/>
        </p:nvCxnSpPr>
        <p:spPr>
          <a:xfrm rot="10800000" flipH="1">
            <a:off x="2793375" y="1970769"/>
            <a:ext cx="376200" cy="4800"/>
          </a:xfrm>
          <a:prstGeom prst="straightConnector1">
            <a:avLst/>
          </a:prstGeom>
          <a:noFill/>
          <a:ln w="9525" cap="flat" cmpd="sng">
            <a:solidFill>
              <a:schemeClr val="dk2"/>
            </a:solidFill>
            <a:prstDash val="solid"/>
            <a:round/>
            <a:headEnd type="none" w="med" len="med"/>
            <a:tailEnd type="triangle" w="med" len="med"/>
          </a:ln>
        </p:spPr>
      </p:cxnSp>
      <p:cxnSp>
        <p:nvCxnSpPr>
          <p:cNvPr id="157" name="Google Shape;157;p14"/>
          <p:cNvCxnSpPr/>
          <p:nvPr/>
        </p:nvCxnSpPr>
        <p:spPr>
          <a:xfrm rot="10800000" flipH="1">
            <a:off x="2778975" y="2068719"/>
            <a:ext cx="376200" cy="4800"/>
          </a:xfrm>
          <a:prstGeom prst="straightConnector1">
            <a:avLst/>
          </a:prstGeom>
          <a:noFill/>
          <a:ln w="9525" cap="flat" cmpd="sng">
            <a:solidFill>
              <a:schemeClr val="dk2"/>
            </a:solidFill>
            <a:prstDash val="solid"/>
            <a:round/>
            <a:headEnd type="none" w="med" len="med"/>
            <a:tailEnd type="triangle" w="med" len="med"/>
          </a:ln>
        </p:spPr>
      </p:cxnSp>
      <p:sp>
        <p:nvSpPr>
          <p:cNvPr id="158" name="Google Shape;158;p14"/>
          <p:cNvSpPr/>
          <p:nvPr/>
        </p:nvSpPr>
        <p:spPr>
          <a:xfrm>
            <a:off x="3460625" y="1600744"/>
            <a:ext cx="276000" cy="192600"/>
          </a:xfrm>
          <a:prstGeom prst="ellipse">
            <a:avLst/>
          </a:prstGeom>
          <a:solidFill>
            <a:srgbClr val="B7B7B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159" name="Google Shape;159;p14"/>
          <p:cNvCxnSpPr/>
          <p:nvPr/>
        </p:nvCxnSpPr>
        <p:spPr>
          <a:xfrm rot="10800000" flipH="1">
            <a:off x="1423538" y="1676919"/>
            <a:ext cx="376200" cy="4800"/>
          </a:xfrm>
          <a:prstGeom prst="straightConnector1">
            <a:avLst/>
          </a:prstGeom>
          <a:noFill/>
          <a:ln w="9525" cap="flat" cmpd="sng">
            <a:solidFill>
              <a:srgbClr val="6AA84F"/>
            </a:solidFill>
            <a:prstDash val="solid"/>
            <a:round/>
            <a:headEnd type="none" w="med" len="med"/>
            <a:tailEnd type="triangle" w="med" len="med"/>
          </a:ln>
        </p:spPr>
      </p:cxnSp>
      <p:sp>
        <p:nvSpPr>
          <p:cNvPr id="160" name="Google Shape;160;p14"/>
          <p:cNvSpPr txBox="1"/>
          <p:nvPr/>
        </p:nvSpPr>
        <p:spPr>
          <a:xfrm>
            <a:off x="1306925" y="1398819"/>
            <a:ext cx="73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F0000"/>
                </a:solidFill>
                <a:effectLst/>
                <a:uLnTx/>
                <a:uFillTx/>
                <a:latin typeface="Arial"/>
                <a:cs typeface="Arial"/>
                <a:sym typeface="Arial"/>
              </a:rPr>
              <a:t>VLAN_ANY</a:t>
            </a:r>
            <a:endParaRPr kumimoji="0" sz="800" b="0" i="0" u="none" strike="noStrike" kern="0" cap="none" spc="0" normalizeH="0" baseline="0" noProof="0">
              <a:ln>
                <a:noFill/>
              </a:ln>
              <a:solidFill>
                <a:srgbClr val="FF0000"/>
              </a:solidFill>
              <a:effectLst/>
              <a:uLnTx/>
              <a:uFillTx/>
              <a:latin typeface="Arial"/>
              <a:cs typeface="Arial"/>
              <a:sym typeface="Arial"/>
            </a:endParaRPr>
          </a:p>
        </p:txBody>
      </p:sp>
      <p:sp>
        <p:nvSpPr>
          <p:cNvPr id="161" name="Google Shape;161;p14"/>
          <p:cNvSpPr txBox="1"/>
          <p:nvPr/>
        </p:nvSpPr>
        <p:spPr>
          <a:xfrm>
            <a:off x="3272875" y="1937344"/>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F0000"/>
                </a:solidFill>
                <a:effectLst/>
                <a:uLnTx/>
                <a:uFillTx/>
                <a:latin typeface="Arial"/>
                <a:cs typeface="Arial"/>
                <a:sym typeface="Arial"/>
              </a:rPr>
              <a:t>ANY → ANY</a:t>
            </a:r>
            <a:endParaRPr kumimoji="0" sz="800" b="0" i="0" u="none" strike="noStrike" kern="0" cap="none" spc="0" normalizeH="0" baseline="0" noProof="0">
              <a:ln>
                <a:noFill/>
              </a:ln>
              <a:solidFill>
                <a:srgbClr val="FF0000"/>
              </a:solidFill>
              <a:effectLst/>
              <a:uLnTx/>
              <a:uFillTx/>
              <a:latin typeface="Arial"/>
              <a:cs typeface="Arial"/>
              <a:sym typeface="Arial"/>
            </a:endParaRPr>
          </a:p>
        </p:txBody>
      </p:sp>
      <p:sp>
        <p:nvSpPr>
          <p:cNvPr id="162" name="Google Shape;162;p14"/>
          <p:cNvSpPr txBox="1"/>
          <p:nvPr/>
        </p:nvSpPr>
        <p:spPr>
          <a:xfrm>
            <a:off x="2308100" y="1481019"/>
            <a:ext cx="3762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6AA84F"/>
                </a:solidFill>
                <a:effectLst/>
                <a:uLnTx/>
                <a:uFillTx/>
                <a:latin typeface="Arial"/>
                <a:cs typeface="Arial"/>
                <a:sym typeface="Arial"/>
              </a:rPr>
              <a:t>UNI </a:t>
            </a:r>
            <a:endParaRPr kumimoji="0" sz="800" b="0" i="0" u="none" strike="noStrike" kern="0" cap="none" spc="0" normalizeH="0" baseline="0" noProof="0">
              <a:ln>
                <a:noFill/>
              </a:ln>
              <a:solidFill>
                <a:srgbClr val="6AA84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6AA84F"/>
                </a:solidFill>
                <a:effectLst/>
                <a:uLnTx/>
                <a:uFillTx/>
                <a:latin typeface="Arial"/>
                <a:cs typeface="Arial"/>
                <a:sym typeface="Arial"/>
              </a:rPr>
              <a:t>   3 </a:t>
            </a:r>
            <a:endParaRPr kumimoji="0" sz="800" b="0" i="0" u="none" strike="noStrike" kern="0" cap="none" spc="0" normalizeH="0" baseline="0" noProof="0">
              <a:ln>
                <a:noFill/>
              </a:ln>
              <a:solidFill>
                <a:srgbClr val="6AA84F"/>
              </a:solidFill>
              <a:effectLst/>
              <a:uLnTx/>
              <a:uFillTx/>
              <a:latin typeface="Arial"/>
              <a:cs typeface="Arial"/>
              <a:sym typeface="Arial"/>
            </a:endParaRPr>
          </a:p>
        </p:txBody>
      </p:sp>
      <p:sp>
        <p:nvSpPr>
          <p:cNvPr id="163" name="Google Shape;163;p14"/>
          <p:cNvSpPr txBox="1"/>
          <p:nvPr/>
        </p:nvSpPr>
        <p:spPr>
          <a:xfrm>
            <a:off x="3272875" y="1211344"/>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1TCONT, </a:t>
            </a:r>
            <a:endParaRPr kumimoji="0" sz="8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8 GEM</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cxnSp>
        <p:nvCxnSpPr>
          <p:cNvPr id="164" name="Google Shape;164;p14"/>
          <p:cNvCxnSpPr/>
          <p:nvPr/>
        </p:nvCxnSpPr>
        <p:spPr>
          <a:xfrm rot="10800000" flipH="1">
            <a:off x="6931325" y="2701919"/>
            <a:ext cx="543900" cy="4200"/>
          </a:xfrm>
          <a:prstGeom prst="straightConnector1">
            <a:avLst/>
          </a:prstGeom>
          <a:noFill/>
          <a:ln w="9525" cap="flat" cmpd="sng">
            <a:solidFill>
              <a:srgbClr val="6AA84F"/>
            </a:solidFill>
            <a:prstDash val="solid"/>
            <a:round/>
            <a:headEnd type="none" w="med" len="med"/>
            <a:tailEnd type="triangle" w="med" len="med"/>
          </a:ln>
        </p:spPr>
      </p:cxnSp>
      <p:cxnSp>
        <p:nvCxnSpPr>
          <p:cNvPr id="165" name="Google Shape;165;p14"/>
          <p:cNvCxnSpPr/>
          <p:nvPr/>
        </p:nvCxnSpPr>
        <p:spPr>
          <a:xfrm rot="10800000" flipH="1">
            <a:off x="6931325" y="3225594"/>
            <a:ext cx="543900" cy="4200"/>
          </a:xfrm>
          <a:prstGeom prst="straightConnector1">
            <a:avLst/>
          </a:prstGeom>
          <a:noFill/>
          <a:ln w="9525" cap="flat" cmpd="sng">
            <a:solidFill>
              <a:srgbClr val="4A86E8"/>
            </a:solidFill>
            <a:prstDash val="solid"/>
            <a:round/>
            <a:headEnd type="none" w="med" len="med"/>
            <a:tailEnd type="triangle" w="med" len="med"/>
          </a:ln>
        </p:spPr>
      </p:cxnSp>
      <p:sp>
        <p:nvSpPr>
          <p:cNvPr id="166" name="Google Shape;166;p14"/>
          <p:cNvSpPr txBox="1"/>
          <p:nvPr/>
        </p:nvSpPr>
        <p:spPr>
          <a:xfrm>
            <a:off x="6706800" y="2452194"/>
            <a:ext cx="11694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6AA84F"/>
                </a:solidFill>
                <a:effectLst/>
                <a:uLnTx/>
                <a:uFillTx/>
                <a:latin typeface="Arial"/>
                <a:cs typeface="Arial"/>
                <a:sym typeface="Arial"/>
              </a:rPr>
              <a:t>7.</a:t>
            </a:r>
            <a:r>
              <a:rPr kumimoji="0" lang="en" sz="800" b="0" i="0" u="none" strike="noStrike" kern="0" cap="none" spc="0" normalizeH="0" baseline="0" noProof="0">
                <a:ln>
                  <a:noFill/>
                </a:ln>
                <a:solidFill>
                  <a:srgbClr val="FF0000"/>
                </a:solidFill>
                <a:effectLst/>
                <a:uLnTx/>
                <a:uFillTx/>
                <a:latin typeface="Arial"/>
                <a:cs typeface="Arial"/>
                <a:sym typeface="Arial"/>
              </a:rPr>
              <a:t>ANY</a:t>
            </a:r>
            <a:r>
              <a:rPr kumimoji="0" lang="en" sz="800" b="0" i="0" u="none" strike="noStrike" kern="0" cap="none" spc="0" normalizeH="0" baseline="0" noProof="0">
                <a:ln>
                  <a:noFill/>
                </a:ln>
                <a:solidFill>
                  <a:srgbClr val="6AA84F"/>
                </a:solidFill>
                <a:effectLst/>
                <a:uLnTx/>
                <a:uFillTx/>
                <a:latin typeface="Arial"/>
                <a:cs typeface="Arial"/>
                <a:sym typeface="Arial"/>
              </a:rPr>
              <a:t> (for UNI 3)</a:t>
            </a:r>
            <a:endParaRPr kumimoji="0" sz="800" b="0" i="0" u="none" strike="noStrike" kern="0" cap="none" spc="0" normalizeH="0" baseline="0" noProof="0">
              <a:ln>
                <a:noFill/>
              </a:ln>
              <a:solidFill>
                <a:srgbClr val="6AA84F"/>
              </a:solidFill>
              <a:effectLst/>
              <a:uLnTx/>
              <a:uFillTx/>
              <a:latin typeface="Arial"/>
              <a:cs typeface="Arial"/>
              <a:sym typeface="Arial"/>
            </a:endParaRPr>
          </a:p>
        </p:txBody>
      </p:sp>
      <p:sp>
        <p:nvSpPr>
          <p:cNvPr id="167" name="Google Shape;167;p14"/>
          <p:cNvSpPr txBox="1"/>
          <p:nvPr/>
        </p:nvSpPr>
        <p:spPr>
          <a:xfrm>
            <a:off x="1265050" y="862919"/>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a:ln>
                  <a:noFill/>
                </a:ln>
                <a:solidFill>
                  <a:srgbClr val="000000"/>
                </a:solidFill>
                <a:effectLst/>
                <a:uLnTx/>
                <a:uFillTx/>
                <a:latin typeface="Arial"/>
                <a:cs typeface="Arial"/>
                <a:sym typeface="Arial"/>
              </a:rPr>
              <a:t>RG</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168" name="Google Shape;168;p14"/>
          <p:cNvSpPr txBox="1"/>
          <p:nvPr/>
        </p:nvSpPr>
        <p:spPr>
          <a:xfrm>
            <a:off x="2877575" y="862919"/>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a:ln>
                  <a:noFill/>
                </a:ln>
                <a:solidFill>
                  <a:srgbClr val="000000"/>
                </a:solidFill>
                <a:effectLst/>
                <a:uLnTx/>
                <a:uFillTx/>
                <a:latin typeface="Arial"/>
                <a:cs typeface="Arial"/>
                <a:sym typeface="Arial"/>
              </a:rPr>
              <a:t>ONU</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169" name="Google Shape;169;p14"/>
          <p:cNvSpPr txBox="1"/>
          <p:nvPr/>
        </p:nvSpPr>
        <p:spPr>
          <a:xfrm>
            <a:off x="6750225" y="862919"/>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a:ln>
                  <a:noFill/>
                </a:ln>
                <a:solidFill>
                  <a:srgbClr val="000000"/>
                </a:solidFill>
                <a:effectLst/>
                <a:uLnTx/>
                <a:uFillTx/>
                <a:latin typeface="Arial"/>
                <a:cs typeface="Arial"/>
                <a:sym typeface="Arial"/>
              </a:rPr>
              <a:t>OLT</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170" name="Google Shape;170;p14"/>
          <p:cNvSpPr txBox="1"/>
          <p:nvPr/>
        </p:nvSpPr>
        <p:spPr>
          <a:xfrm>
            <a:off x="6614750" y="1119044"/>
            <a:ext cx="1063800" cy="148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000000"/>
                </a:solidFill>
                <a:effectLst/>
                <a:uLnTx/>
                <a:uFillTx/>
                <a:latin typeface="Arial"/>
                <a:cs typeface="Arial"/>
                <a:sym typeface="Arial"/>
              </a:rPr>
              <a:t>(Stag.Ctag)</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171" name="Google Shape;171;p14"/>
          <p:cNvSpPr/>
          <p:nvPr/>
        </p:nvSpPr>
        <p:spPr>
          <a:xfrm>
            <a:off x="1204575" y="3840769"/>
            <a:ext cx="761100" cy="9678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2" name="Google Shape;172;p14"/>
          <p:cNvSpPr/>
          <p:nvPr/>
        </p:nvSpPr>
        <p:spPr>
          <a:xfrm>
            <a:off x="2580875" y="3859569"/>
            <a:ext cx="1334100" cy="9300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3" name="Google Shape;173;p14"/>
          <p:cNvSpPr/>
          <p:nvPr/>
        </p:nvSpPr>
        <p:spPr>
          <a:xfrm>
            <a:off x="2538600" y="4249469"/>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4" name="Google Shape;174;p14"/>
          <p:cNvSpPr/>
          <p:nvPr/>
        </p:nvSpPr>
        <p:spPr>
          <a:xfrm>
            <a:off x="1936825" y="4249469"/>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5" name="Google Shape;175;p14"/>
          <p:cNvSpPr/>
          <p:nvPr/>
        </p:nvSpPr>
        <p:spPr>
          <a:xfrm>
            <a:off x="1163850" y="4249469"/>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176" name="Google Shape;176;p14"/>
          <p:cNvCxnSpPr>
            <a:stCxn id="174" idx="6"/>
            <a:endCxn id="173" idx="2"/>
          </p:cNvCxnSpPr>
          <p:nvPr/>
        </p:nvCxnSpPr>
        <p:spPr>
          <a:xfrm>
            <a:off x="2016625" y="4289369"/>
            <a:ext cx="522000" cy="0"/>
          </a:xfrm>
          <a:prstGeom prst="straightConnector1">
            <a:avLst/>
          </a:prstGeom>
          <a:noFill/>
          <a:ln w="9525" cap="flat" cmpd="sng">
            <a:solidFill>
              <a:schemeClr val="dk2"/>
            </a:solidFill>
            <a:prstDash val="solid"/>
            <a:round/>
            <a:headEnd type="none" w="med" len="med"/>
            <a:tailEnd type="none" w="med" len="med"/>
          </a:ln>
        </p:spPr>
      </p:cxnSp>
      <p:cxnSp>
        <p:nvCxnSpPr>
          <p:cNvPr id="177" name="Google Shape;177;p14"/>
          <p:cNvCxnSpPr/>
          <p:nvPr/>
        </p:nvCxnSpPr>
        <p:spPr>
          <a:xfrm rot="10800000" flipH="1">
            <a:off x="2790450" y="3975394"/>
            <a:ext cx="376200" cy="4800"/>
          </a:xfrm>
          <a:prstGeom prst="straightConnector1">
            <a:avLst/>
          </a:prstGeom>
          <a:noFill/>
          <a:ln w="9525" cap="flat" cmpd="sng">
            <a:solidFill>
              <a:schemeClr val="dk2"/>
            </a:solidFill>
            <a:prstDash val="solid"/>
            <a:round/>
            <a:headEnd type="none" w="med" len="med"/>
            <a:tailEnd type="triangle" w="med" len="med"/>
          </a:ln>
        </p:spPr>
      </p:cxnSp>
      <p:cxnSp>
        <p:nvCxnSpPr>
          <p:cNvPr id="178" name="Google Shape;178;p14"/>
          <p:cNvCxnSpPr/>
          <p:nvPr/>
        </p:nvCxnSpPr>
        <p:spPr>
          <a:xfrm rot="10800000" flipH="1">
            <a:off x="2790450" y="4073344"/>
            <a:ext cx="376200" cy="4800"/>
          </a:xfrm>
          <a:prstGeom prst="straightConnector1">
            <a:avLst/>
          </a:prstGeom>
          <a:noFill/>
          <a:ln w="9525" cap="flat" cmpd="sng">
            <a:solidFill>
              <a:schemeClr val="dk2"/>
            </a:solidFill>
            <a:prstDash val="solid"/>
            <a:round/>
            <a:headEnd type="none" w="med" len="med"/>
            <a:tailEnd type="triangle" w="med" len="med"/>
          </a:ln>
        </p:spPr>
      </p:cxnSp>
      <p:cxnSp>
        <p:nvCxnSpPr>
          <p:cNvPr id="179" name="Google Shape;179;p14"/>
          <p:cNvCxnSpPr/>
          <p:nvPr/>
        </p:nvCxnSpPr>
        <p:spPr>
          <a:xfrm rot="10800000" flipH="1">
            <a:off x="2790450" y="4171294"/>
            <a:ext cx="376200" cy="4800"/>
          </a:xfrm>
          <a:prstGeom prst="straightConnector1">
            <a:avLst/>
          </a:prstGeom>
          <a:noFill/>
          <a:ln w="9525" cap="flat" cmpd="sng">
            <a:solidFill>
              <a:schemeClr val="dk2"/>
            </a:solidFill>
            <a:prstDash val="solid"/>
            <a:round/>
            <a:headEnd type="none" w="med" len="med"/>
            <a:tailEnd type="triangle" w="med" len="med"/>
          </a:ln>
        </p:spPr>
      </p:cxnSp>
      <p:cxnSp>
        <p:nvCxnSpPr>
          <p:cNvPr id="180" name="Google Shape;180;p14"/>
          <p:cNvCxnSpPr/>
          <p:nvPr/>
        </p:nvCxnSpPr>
        <p:spPr>
          <a:xfrm rot="10800000" flipH="1">
            <a:off x="2771988" y="4269244"/>
            <a:ext cx="376200" cy="4800"/>
          </a:xfrm>
          <a:prstGeom prst="straightConnector1">
            <a:avLst/>
          </a:prstGeom>
          <a:noFill/>
          <a:ln w="9525" cap="flat" cmpd="sng">
            <a:solidFill>
              <a:schemeClr val="dk2"/>
            </a:solidFill>
            <a:prstDash val="solid"/>
            <a:round/>
            <a:headEnd type="none" w="med" len="med"/>
            <a:tailEnd type="triangle" w="med" len="med"/>
          </a:ln>
        </p:spPr>
      </p:cxnSp>
      <p:cxnSp>
        <p:nvCxnSpPr>
          <p:cNvPr id="181" name="Google Shape;181;p14"/>
          <p:cNvCxnSpPr/>
          <p:nvPr/>
        </p:nvCxnSpPr>
        <p:spPr>
          <a:xfrm rot="10800000" flipH="1">
            <a:off x="2771975" y="4367194"/>
            <a:ext cx="376200" cy="4800"/>
          </a:xfrm>
          <a:prstGeom prst="straightConnector1">
            <a:avLst/>
          </a:prstGeom>
          <a:noFill/>
          <a:ln w="9525" cap="flat" cmpd="sng">
            <a:solidFill>
              <a:schemeClr val="dk2"/>
            </a:solidFill>
            <a:prstDash val="solid"/>
            <a:round/>
            <a:headEnd type="none" w="med" len="med"/>
            <a:tailEnd type="triangle" w="med" len="med"/>
          </a:ln>
        </p:spPr>
      </p:cxnSp>
      <p:cxnSp>
        <p:nvCxnSpPr>
          <p:cNvPr id="182" name="Google Shape;182;p14"/>
          <p:cNvCxnSpPr/>
          <p:nvPr/>
        </p:nvCxnSpPr>
        <p:spPr>
          <a:xfrm rot="10800000" flipH="1">
            <a:off x="2771988" y="4465144"/>
            <a:ext cx="376200" cy="4800"/>
          </a:xfrm>
          <a:prstGeom prst="straightConnector1">
            <a:avLst/>
          </a:prstGeom>
          <a:noFill/>
          <a:ln w="9525" cap="flat" cmpd="sng">
            <a:solidFill>
              <a:schemeClr val="dk2"/>
            </a:solidFill>
            <a:prstDash val="solid"/>
            <a:round/>
            <a:headEnd type="none" w="med" len="med"/>
            <a:tailEnd type="triangle" w="med" len="med"/>
          </a:ln>
        </p:spPr>
      </p:cxnSp>
      <p:cxnSp>
        <p:nvCxnSpPr>
          <p:cNvPr id="183" name="Google Shape;183;p14"/>
          <p:cNvCxnSpPr/>
          <p:nvPr/>
        </p:nvCxnSpPr>
        <p:spPr>
          <a:xfrm rot="10800000" flipH="1">
            <a:off x="2771975" y="4563094"/>
            <a:ext cx="376200" cy="4800"/>
          </a:xfrm>
          <a:prstGeom prst="straightConnector1">
            <a:avLst/>
          </a:prstGeom>
          <a:noFill/>
          <a:ln w="9525" cap="flat" cmpd="sng">
            <a:solidFill>
              <a:schemeClr val="dk2"/>
            </a:solidFill>
            <a:prstDash val="solid"/>
            <a:round/>
            <a:headEnd type="none" w="med" len="med"/>
            <a:tailEnd type="triangle" w="med" len="med"/>
          </a:ln>
        </p:spPr>
      </p:cxnSp>
      <p:cxnSp>
        <p:nvCxnSpPr>
          <p:cNvPr id="184" name="Google Shape;184;p14"/>
          <p:cNvCxnSpPr/>
          <p:nvPr/>
        </p:nvCxnSpPr>
        <p:spPr>
          <a:xfrm rot="10800000" flipH="1">
            <a:off x="2757575" y="4661044"/>
            <a:ext cx="376200" cy="4800"/>
          </a:xfrm>
          <a:prstGeom prst="straightConnector1">
            <a:avLst/>
          </a:prstGeom>
          <a:noFill/>
          <a:ln w="9525" cap="flat" cmpd="sng">
            <a:solidFill>
              <a:schemeClr val="dk2"/>
            </a:solidFill>
            <a:prstDash val="solid"/>
            <a:round/>
            <a:headEnd type="none" w="med" len="med"/>
            <a:tailEnd type="triangle" w="med" len="med"/>
          </a:ln>
        </p:spPr>
      </p:cxnSp>
      <p:sp>
        <p:nvSpPr>
          <p:cNvPr id="185" name="Google Shape;185;p14"/>
          <p:cNvSpPr/>
          <p:nvPr/>
        </p:nvSpPr>
        <p:spPr>
          <a:xfrm>
            <a:off x="3439225" y="4193069"/>
            <a:ext cx="276000" cy="192600"/>
          </a:xfrm>
          <a:prstGeom prst="ellipse">
            <a:avLst/>
          </a:prstGeom>
          <a:solidFill>
            <a:srgbClr val="B7B7B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186" name="Google Shape;186;p14"/>
          <p:cNvCxnSpPr/>
          <p:nvPr/>
        </p:nvCxnSpPr>
        <p:spPr>
          <a:xfrm rot="10800000" flipH="1">
            <a:off x="1402138" y="4269244"/>
            <a:ext cx="376200" cy="4800"/>
          </a:xfrm>
          <a:prstGeom prst="straightConnector1">
            <a:avLst/>
          </a:prstGeom>
          <a:noFill/>
          <a:ln w="9525" cap="flat" cmpd="sng">
            <a:solidFill>
              <a:srgbClr val="4A86E8"/>
            </a:solidFill>
            <a:prstDash val="solid"/>
            <a:round/>
            <a:headEnd type="none" w="med" len="med"/>
            <a:tailEnd type="triangle" w="med" len="med"/>
          </a:ln>
        </p:spPr>
      </p:cxnSp>
      <p:sp>
        <p:nvSpPr>
          <p:cNvPr id="187" name="Google Shape;187;p14"/>
          <p:cNvSpPr txBox="1"/>
          <p:nvPr/>
        </p:nvSpPr>
        <p:spPr>
          <a:xfrm>
            <a:off x="1285525" y="3991144"/>
            <a:ext cx="73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F0000"/>
                </a:solidFill>
                <a:effectLst/>
                <a:uLnTx/>
                <a:uFillTx/>
                <a:latin typeface="Arial"/>
                <a:cs typeface="Arial"/>
                <a:sym typeface="Arial"/>
              </a:rPr>
              <a:t>VLAN_ANY</a:t>
            </a:r>
            <a:endParaRPr kumimoji="0" sz="800" b="0" i="0" u="none" strike="noStrike" kern="0" cap="none" spc="0" normalizeH="0" baseline="0" noProof="0">
              <a:ln>
                <a:noFill/>
              </a:ln>
              <a:solidFill>
                <a:srgbClr val="FF0000"/>
              </a:solidFill>
              <a:effectLst/>
              <a:uLnTx/>
              <a:uFillTx/>
              <a:latin typeface="Arial"/>
              <a:cs typeface="Arial"/>
              <a:sym typeface="Arial"/>
            </a:endParaRPr>
          </a:p>
        </p:txBody>
      </p:sp>
      <p:sp>
        <p:nvSpPr>
          <p:cNvPr id="188" name="Google Shape;188;p14"/>
          <p:cNvSpPr txBox="1"/>
          <p:nvPr/>
        </p:nvSpPr>
        <p:spPr>
          <a:xfrm>
            <a:off x="3251475" y="4529669"/>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F0000"/>
                </a:solidFill>
                <a:effectLst/>
                <a:uLnTx/>
                <a:uFillTx/>
                <a:latin typeface="Arial"/>
                <a:cs typeface="Arial"/>
                <a:sym typeface="Arial"/>
              </a:rPr>
              <a:t>ANY → ANY</a:t>
            </a:r>
            <a:endParaRPr kumimoji="0" sz="800" b="0" i="0" u="none" strike="noStrike" kern="0" cap="none" spc="0" normalizeH="0" baseline="0" noProof="0">
              <a:ln>
                <a:noFill/>
              </a:ln>
              <a:solidFill>
                <a:srgbClr val="FF0000"/>
              </a:solidFill>
              <a:effectLst/>
              <a:uLnTx/>
              <a:uFillTx/>
              <a:latin typeface="Arial"/>
              <a:cs typeface="Arial"/>
              <a:sym typeface="Arial"/>
            </a:endParaRPr>
          </a:p>
        </p:txBody>
      </p:sp>
      <p:sp>
        <p:nvSpPr>
          <p:cNvPr id="189" name="Google Shape;189;p14"/>
          <p:cNvSpPr txBox="1"/>
          <p:nvPr/>
        </p:nvSpPr>
        <p:spPr>
          <a:xfrm>
            <a:off x="2263600" y="4077394"/>
            <a:ext cx="376200" cy="1926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3C78D8"/>
                </a:solidFill>
                <a:effectLst/>
                <a:uLnTx/>
                <a:uFillTx/>
                <a:latin typeface="Arial"/>
                <a:cs typeface="Arial"/>
                <a:sym typeface="Arial"/>
              </a:rPr>
              <a:t>UNI </a:t>
            </a:r>
            <a:endParaRPr kumimoji="0" sz="800" b="0" i="0" u="none" strike="noStrike" kern="0" cap="none" spc="0" normalizeH="0" baseline="0" noProof="0">
              <a:ln>
                <a:noFill/>
              </a:ln>
              <a:solidFill>
                <a:srgbClr val="3C78D8"/>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3C78D8"/>
                </a:solidFill>
                <a:effectLst/>
                <a:uLnTx/>
                <a:uFillTx/>
                <a:latin typeface="Arial"/>
                <a:cs typeface="Arial"/>
                <a:sym typeface="Arial"/>
              </a:rPr>
              <a:t>12 </a:t>
            </a:r>
            <a:endParaRPr kumimoji="0" sz="800" b="0" i="0" u="none" strike="noStrike" kern="0" cap="none" spc="0" normalizeH="0" baseline="0" noProof="0">
              <a:ln>
                <a:noFill/>
              </a:ln>
              <a:solidFill>
                <a:srgbClr val="3C78D8"/>
              </a:solidFill>
              <a:effectLst/>
              <a:uLnTx/>
              <a:uFillTx/>
              <a:latin typeface="Arial"/>
              <a:cs typeface="Arial"/>
              <a:sym typeface="Arial"/>
            </a:endParaRPr>
          </a:p>
        </p:txBody>
      </p:sp>
      <p:sp>
        <p:nvSpPr>
          <p:cNvPr id="190" name="Google Shape;190;p14"/>
          <p:cNvSpPr txBox="1"/>
          <p:nvPr/>
        </p:nvSpPr>
        <p:spPr>
          <a:xfrm>
            <a:off x="3251475" y="3803669"/>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1TCONT, </a:t>
            </a:r>
            <a:endParaRPr kumimoji="0" sz="8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8 GEM</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sp>
        <p:nvSpPr>
          <p:cNvPr id="191" name="Google Shape;191;p14"/>
          <p:cNvSpPr txBox="1"/>
          <p:nvPr/>
        </p:nvSpPr>
        <p:spPr>
          <a:xfrm>
            <a:off x="6706800" y="3001132"/>
            <a:ext cx="11694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3C78D8"/>
                </a:solidFill>
                <a:effectLst/>
                <a:uLnTx/>
                <a:uFillTx/>
                <a:latin typeface="Arial"/>
                <a:cs typeface="Arial"/>
                <a:sym typeface="Arial"/>
              </a:rPr>
              <a:t>8.</a:t>
            </a:r>
            <a:r>
              <a:rPr kumimoji="0" lang="en" sz="800" b="0" i="0" u="none" strike="noStrike" kern="0" cap="none" spc="0" normalizeH="0" baseline="0" noProof="0">
                <a:ln>
                  <a:noFill/>
                </a:ln>
                <a:solidFill>
                  <a:srgbClr val="FF0000"/>
                </a:solidFill>
                <a:effectLst/>
                <a:uLnTx/>
                <a:uFillTx/>
                <a:latin typeface="Arial"/>
                <a:cs typeface="Arial"/>
                <a:sym typeface="Arial"/>
              </a:rPr>
              <a:t>ANY</a:t>
            </a:r>
            <a:r>
              <a:rPr kumimoji="0" lang="en" sz="800" b="0" i="0" u="none" strike="noStrike" kern="0" cap="none" spc="0" normalizeH="0" baseline="0" noProof="0">
                <a:ln>
                  <a:noFill/>
                </a:ln>
                <a:solidFill>
                  <a:srgbClr val="3C78D8"/>
                </a:solidFill>
                <a:effectLst/>
                <a:uLnTx/>
                <a:uFillTx/>
                <a:latin typeface="Arial"/>
                <a:cs typeface="Arial"/>
                <a:sym typeface="Arial"/>
              </a:rPr>
              <a:t> (for UNI 12)</a:t>
            </a:r>
            <a:endParaRPr kumimoji="0" sz="800" b="0" i="0" u="none" strike="noStrike" kern="0" cap="none" spc="0" normalizeH="0" baseline="0" noProof="0">
              <a:ln>
                <a:noFill/>
              </a:ln>
              <a:solidFill>
                <a:srgbClr val="3C78D8"/>
              </a:solidFill>
              <a:effectLst/>
              <a:uLnTx/>
              <a:uFillTx/>
              <a:latin typeface="Arial"/>
              <a:cs typeface="Arial"/>
              <a:sym typeface="Arial"/>
            </a:endParaRPr>
          </a:p>
        </p:txBody>
      </p:sp>
      <p:sp>
        <p:nvSpPr>
          <p:cNvPr id="65" name="Google Shape;46;p8">
            <a:extLst>
              <a:ext uri="{FF2B5EF4-FFF2-40B4-BE49-F238E27FC236}">
                <a16:creationId xmlns:a16="http://schemas.microsoft.com/office/drawing/2014/main" id="{6A7D735D-6D7D-B744-A39F-E58546455A56}"/>
              </a:ext>
            </a:extLst>
          </p:cNvPr>
          <p:cNvSpPr txBox="1">
            <a:spLocks/>
          </p:cNvSpPr>
          <p:nvPr/>
        </p:nvSpPr>
        <p:spPr>
          <a:xfrm>
            <a:off x="457200" y="0"/>
            <a:ext cx="8229600" cy="532500"/>
          </a:xfrm>
          <a:prstGeom prst="rect">
            <a:avLst/>
          </a:prstGeom>
          <a:noFill/>
          <a:ln>
            <a:noFill/>
          </a:ln>
        </p:spPr>
        <p:txBody>
          <a:bodyPr spcFirstLastPara="1" vert="horz" wrap="square" lIns="91425" tIns="91425" rIns="91425" bIns="91425" rtlCol="0" anchor="t" anchorCtr="0">
            <a:noAutofit/>
          </a:bodyPr>
          <a:lstStyle>
            <a:lvl1pPr marR="0" lvl="0" algn="ctr" defTabSz="457200"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marL="0" marR="0" lvl="0" indent="0" algn="ctr" defTabSz="457200" rtl="0" eaLnBrk="1" fontAlgn="auto" latinLnBrk="0" hangingPunct="1">
              <a:lnSpc>
                <a:spcPct val="113333"/>
              </a:lnSpc>
              <a:spcBef>
                <a:spcPts val="0"/>
              </a:spcBef>
              <a:spcAft>
                <a:spcPts val="0"/>
              </a:spcAft>
              <a:buClr>
                <a:srgbClr val="4B994B"/>
              </a:buClr>
              <a:buSzPts val="3000"/>
              <a:buFont typeface="Calibri"/>
              <a:buNone/>
              <a:tabLst/>
              <a:defRPr/>
            </a:pPr>
            <a:r>
              <a:rPr kumimoji="0" lang="en-US" sz="3200" b="1" i="0" u="none" strike="noStrike" kern="1200" cap="none" spc="0" normalizeH="0" baseline="0" noProof="0" dirty="0">
                <a:ln>
                  <a:noFill/>
                </a:ln>
                <a:solidFill>
                  <a:srgbClr val="4B87CC"/>
                </a:solidFill>
                <a:effectLst/>
                <a:uLnTx/>
                <a:uFillTx/>
                <a:latin typeface="Calibri"/>
                <a:cs typeface="Calibri"/>
                <a:sym typeface="Calibri"/>
              </a:rPr>
              <a:t>Deutsche </a:t>
            </a:r>
            <a:r>
              <a:rPr kumimoji="0" lang="en-US" sz="3200" b="1" i="0" u="none" strike="noStrike" kern="1200" cap="none" spc="0" normalizeH="0" baseline="0" noProof="0" dirty="0" err="1">
                <a:ln>
                  <a:noFill/>
                </a:ln>
                <a:solidFill>
                  <a:srgbClr val="4B87CC"/>
                </a:solidFill>
                <a:effectLst/>
                <a:uLnTx/>
                <a:uFillTx/>
                <a:latin typeface="Calibri"/>
                <a:cs typeface="Calibri"/>
                <a:sym typeface="Calibri"/>
              </a:rPr>
              <a:t>Te</a:t>
            </a:r>
            <a:r>
              <a:rPr lang="en-US" sz="3200" b="1" dirty="0" err="1">
                <a:solidFill>
                  <a:srgbClr val="4B87CC"/>
                </a:solidFill>
              </a:rPr>
              <a:t>lekom</a:t>
            </a:r>
            <a:r>
              <a:rPr kumimoji="0" lang="en-US" sz="3200" b="1" i="0" u="none" strike="noStrike" kern="1200" cap="none" spc="0" normalizeH="0" baseline="0" noProof="0" dirty="0">
                <a:ln>
                  <a:noFill/>
                </a:ln>
                <a:solidFill>
                  <a:srgbClr val="4B87CC"/>
                </a:solidFill>
                <a:effectLst/>
                <a:uLnTx/>
                <a:uFillTx/>
                <a:latin typeface="Calibri"/>
                <a:cs typeface="Calibri"/>
                <a:sym typeface="Calibri"/>
              </a:rPr>
              <a:t> FTTH Technology Profile</a:t>
            </a:r>
          </a:p>
        </p:txBody>
      </p:sp>
    </p:spTree>
    <p:extLst>
      <p:ext uri="{BB962C8B-B14F-4D97-AF65-F5344CB8AC3E}">
        <p14:creationId xmlns:p14="http://schemas.microsoft.com/office/powerpoint/2010/main" val="74793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15"/>
          <p:cNvSpPr/>
          <p:nvPr/>
        </p:nvSpPr>
        <p:spPr>
          <a:xfrm>
            <a:off x="1891075" y="385650"/>
            <a:ext cx="2060100" cy="19401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7" name="Google Shape;197;p15"/>
          <p:cNvSpPr/>
          <p:nvPr/>
        </p:nvSpPr>
        <p:spPr>
          <a:xfrm>
            <a:off x="2455425" y="470300"/>
            <a:ext cx="1440600" cy="1778400"/>
          </a:xfrm>
          <a:prstGeom prst="rect">
            <a:avLst/>
          </a:prstGeom>
          <a:noFill/>
          <a:ln w="19050" cap="flat" cmpd="sng">
            <a:solidFill>
              <a:srgbClr val="FF99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8" name="Google Shape;198;p15"/>
          <p:cNvSpPr/>
          <p:nvPr/>
        </p:nvSpPr>
        <p:spPr>
          <a:xfrm>
            <a:off x="3896100" y="1338850"/>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9" name="Google Shape;199;p15"/>
          <p:cNvSpPr/>
          <p:nvPr/>
        </p:nvSpPr>
        <p:spPr>
          <a:xfrm>
            <a:off x="6479600" y="800625"/>
            <a:ext cx="1334100" cy="25578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0" name="Google Shape;200;p15"/>
          <p:cNvSpPr/>
          <p:nvPr/>
        </p:nvSpPr>
        <p:spPr>
          <a:xfrm>
            <a:off x="5039600" y="1946800"/>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1" name="Google Shape;201;p15"/>
          <p:cNvSpPr/>
          <p:nvPr/>
        </p:nvSpPr>
        <p:spPr>
          <a:xfrm>
            <a:off x="6446175" y="1946800"/>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202" name="Google Shape;202;p15"/>
          <p:cNvCxnSpPr>
            <a:stCxn id="198" idx="6"/>
            <a:endCxn id="200" idx="2"/>
          </p:cNvCxnSpPr>
          <p:nvPr/>
        </p:nvCxnSpPr>
        <p:spPr>
          <a:xfrm>
            <a:off x="3975900" y="1378750"/>
            <a:ext cx="1063800" cy="608100"/>
          </a:xfrm>
          <a:prstGeom prst="curvedConnector3">
            <a:avLst>
              <a:gd name="adj1" fmla="val 49995"/>
            </a:avLst>
          </a:prstGeom>
          <a:noFill/>
          <a:ln w="9525" cap="flat" cmpd="sng">
            <a:solidFill>
              <a:schemeClr val="dk2"/>
            </a:solidFill>
            <a:prstDash val="solid"/>
            <a:round/>
            <a:headEnd type="none" w="med" len="med"/>
            <a:tailEnd type="none" w="med" len="med"/>
          </a:ln>
        </p:spPr>
      </p:cxnSp>
      <p:cxnSp>
        <p:nvCxnSpPr>
          <p:cNvPr id="203" name="Google Shape;203;p15"/>
          <p:cNvCxnSpPr>
            <a:stCxn id="204" idx="6"/>
            <a:endCxn id="200" idx="2"/>
          </p:cNvCxnSpPr>
          <p:nvPr/>
        </p:nvCxnSpPr>
        <p:spPr>
          <a:xfrm rot="10800000" flipH="1">
            <a:off x="3975900" y="1986550"/>
            <a:ext cx="1063800" cy="1830600"/>
          </a:xfrm>
          <a:prstGeom prst="curvedConnector3">
            <a:avLst>
              <a:gd name="adj1" fmla="val 49995"/>
            </a:avLst>
          </a:prstGeom>
          <a:noFill/>
          <a:ln w="9525" cap="flat" cmpd="sng">
            <a:solidFill>
              <a:schemeClr val="dk2"/>
            </a:solidFill>
            <a:prstDash val="solid"/>
            <a:round/>
            <a:headEnd type="none" w="med" len="med"/>
            <a:tailEnd type="none" w="med" len="med"/>
          </a:ln>
        </p:spPr>
      </p:cxnSp>
      <p:cxnSp>
        <p:nvCxnSpPr>
          <p:cNvPr id="205" name="Google Shape;205;p15"/>
          <p:cNvCxnSpPr>
            <a:stCxn id="200" idx="6"/>
            <a:endCxn id="201" idx="2"/>
          </p:cNvCxnSpPr>
          <p:nvPr/>
        </p:nvCxnSpPr>
        <p:spPr>
          <a:xfrm>
            <a:off x="5119400" y="1986700"/>
            <a:ext cx="1326900" cy="0"/>
          </a:xfrm>
          <a:prstGeom prst="straightConnector1">
            <a:avLst/>
          </a:prstGeom>
          <a:noFill/>
          <a:ln w="9525" cap="flat" cmpd="sng">
            <a:solidFill>
              <a:schemeClr val="dk2"/>
            </a:solidFill>
            <a:prstDash val="solid"/>
            <a:round/>
            <a:headEnd type="none" w="med" len="med"/>
            <a:tailEnd type="none" w="med" len="med"/>
          </a:ln>
        </p:spPr>
      </p:cxnSp>
      <p:cxnSp>
        <p:nvCxnSpPr>
          <p:cNvPr id="206" name="Google Shape;206;p15"/>
          <p:cNvCxnSpPr>
            <a:stCxn id="199" idx="3"/>
          </p:cNvCxnSpPr>
          <p:nvPr/>
        </p:nvCxnSpPr>
        <p:spPr>
          <a:xfrm>
            <a:off x="7813700" y="2079525"/>
            <a:ext cx="1054800" cy="1500"/>
          </a:xfrm>
          <a:prstGeom prst="straightConnector1">
            <a:avLst/>
          </a:prstGeom>
          <a:noFill/>
          <a:ln w="9525" cap="flat" cmpd="sng">
            <a:solidFill>
              <a:schemeClr val="dk2"/>
            </a:solidFill>
            <a:prstDash val="solid"/>
            <a:round/>
            <a:headEnd type="none" w="med" len="med"/>
            <a:tailEnd type="none" w="med" len="med"/>
          </a:ln>
        </p:spPr>
      </p:cxnSp>
      <p:sp>
        <p:nvSpPr>
          <p:cNvPr id="207" name="Google Shape;207;p15"/>
          <p:cNvSpPr/>
          <p:nvPr/>
        </p:nvSpPr>
        <p:spPr>
          <a:xfrm>
            <a:off x="7762100" y="2040375"/>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8" name="Google Shape;208;p15"/>
          <p:cNvSpPr/>
          <p:nvPr/>
        </p:nvSpPr>
        <p:spPr>
          <a:xfrm>
            <a:off x="6446175" y="1442275"/>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9" name="Google Shape;209;p15"/>
          <p:cNvSpPr/>
          <p:nvPr/>
        </p:nvSpPr>
        <p:spPr>
          <a:xfrm>
            <a:off x="6446175" y="2491950"/>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0" name="Google Shape;210;p15"/>
          <p:cNvSpPr/>
          <p:nvPr/>
        </p:nvSpPr>
        <p:spPr>
          <a:xfrm>
            <a:off x="6446175" y="998125"/>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1" name="Google Shape;211;p15"/>
          <p:cNvSpPr/>
          <p:nvPr/>
        </p:nvSpPr>
        <p:spPr>
          <a:xfrm>
            <a:off x="6446175" y="3077000"/>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213" name="Google Shape;213;p15"/>
          <p:cNvCxnSpPr/>
          <p:nvPr/>
        </p:nvCxnSpPr>
        <p:spPr>
          <a:xfrm rot="10800000" flipH="1">
            <a:off x="2594025" y="526425"/>
            <a:ext cx="376200" cy="4800"/>
          </a:xfrm>
          <a:prstGeom prst="straightConnector1">
            <a:avLst/>
          </a:prstGeom>
          <a:noFill/>
          <a:ln w="9525" cap="flat" cmpd="sng">
            <a:solidFill>
              <a:srgbClr val="CC0000"/>
            </a:solidFill>
            <a:prstDash val="solid"/>
            <a:round/>
            <a:headEnd type="none" w="med" len="med"/>
            <a:tailEnd type="triangle" w="med" len="med"/>
          </a:ln>
        </p:spPr>
      </p:cxnSp>
      <p:cxnSp>
        <p:nvCxnSpPr>
          <p:cNvPr id="214" name="Google Shape;214;p15"/>
          <p:cNvCxnSpPr/>
          <p:nvPr/>
        </p:nvCxnSpPr>
        <p:spPr>
          <a:xfrm rot="10800000" flipH="1">
            <a:off x="2594025" y="575400"/>
            <a:ext cx="376200" cy="4800"/>
          </a:xfrm>
          <a:prstGeom prst="straightConnector1">
            <a:avLst/>
          </a:prstGeom>
          <a:noFill/>
          <a:ln w="9525" cap="flat" cmpd="sng">
            <a:solidFill>
              <a:srgbClr val="CC0000"/>
            </a:solidFill>
            <a:prstDash val="solid"/>
            <a:round/>
            <a:headEnd type="none" w="med" len="med"/>
            <a:tailEnd type="triangle" w="med" len="med"/>
          </a:ln>
        </p:spPr>
      </p:cxnSp>
      <p:cxnSp>
        <p:nvCxnSpPr>
          <p:cNvPr id="215" name="Google Shape;215;p15"/>
          <p:cNvCxnSpPr/>
          <p:nvPr/>
        </p:nvCxnSpPr>
        <p:spPr>
          <a:xfrm rot="10800000" flipH="1">
            <a:off x="2594025" y="624375"/>
            <a:ext cx="376200" cy="4800"/>
          </a:xfrm>
          <a:prstGeom prst="straightConnector1">
            <a:avLst/>
          </a:prstGeom>
          <a:noFill/>
          <a:ln w="9525" cap="flat" cmpd="sng">
            <a:solidFill>
              <a:srgbClr val="CC0000"/>
            </a:solidFill>
            <a:prstDash val="solid"/>
            <a:round/>
            <a:headEnd type="none" w="med" len="med"/>
            <a:tailEnd type="triangle" w="med" len="med"/>
          </a:ln>
        </p:spPr>
      </p:cxnSp>
      <p:cxnSp>
        <p:nvCxnSpPr>
          <p:cNvPr id="216" name="Google Shape;216;p15"/>
          <p:cNvCxnSpPr/>
          <p:nvPr/>
        </p:nvCxnSpPr>
        <p:spPr>
          <a:xfrm rot="10800000" flipH="1">
            <a:off x="2594013" y="673350"/>
            <a:ext cx="376200" cy="4800"/>
          </a:xfrm>
          <a:prstGeom prst="straightConnector1">
            <a:avLst/>
          </a:prstGeom>
          <a:noFill/>
          <a:ln w="9525" cap="flat" cmpd="sng">
            <a:solidFill>
              <a:srgbClr val="CC0000"/>
            </a:solidFill>
            <a:prstDash val="solid"/>
            <a:round/>
            <a:headEnd type="none" w="med" len="med"/>
            <a:tailEnd type="triangle" w="med" len="med"/>
          </a:ln>
        </p:spPr>
      </p:cxnSp>
      <p:cxnSp>
        <p:nvCxnSpPr>
          <p:cNvPr id="217" name="Google Shape;217;p15"/>
          <p:cNvCxnSpPr/>
          <p:nvPr/>
        </p:nvCxnSpPr>
        <p:spPr>
          <a:xfrm rot="10800000" flipH="1">
            <a:off x="2594025" y="722325"/>
            <a:ext cx="376200" cy="4800"/>
          </a:xfrm>
          <a:prstGeom prst="straightConnector1">
            <a:avLst/>
          </a:prstGeom>
          <a:noFill/>
          <a:ln w="9525" cap="flat" cmpd="sng">
            <a:solidFill>
              <a:srgbClr val="CC0000"/>
            </a:solidFill>
            <a:prstDash val="solid"/>
            <a:round/>
            <a:headEnd type="none" w="med" len="med"/>
            <a:tailEnd type="triangle" w="med" len="med"/>
          </a:ln>
        </p:spPr>
      </p:cxnSp>
      <p:cxnSp>
        <p:nvCxnSpPr>
          <p:cNvPr id="218" name="Google Shape;218;p15"/>
          <p:cNvCxnSpPr/>
          <p:nvPr/>
        </p:nvCxnSpPr>
        <p:spPr>
          <a:xfrm rot="10800000" flipH="1">
            <a:off x="2594013" y="771300"/>
            <a:ext cx="376200" cy="4800"/>
          </a:xfrm>
          <a:prstGeom prst="straightConnector1">
            <a:avLst/>
          </a:prstGeom>
          <a:noFill/>
          <a:ln w="9525" cap="flat" cmpd="sng">
            <a:solidFill>
              <a:srgbClr val="CC0000"/>
            </a:solidFill>
            <a:prstDash val="solid"/>
            <a:round/>
            <a:headEnd type="none" w="med" len="med"/>
            <a:tailEnd type="triangle" w="med" len="med"/>
          </a:ln>
        </p:spPr>
      </p:cxnSp>
      <p:cxnSp>
        <p:nvCxnSpPr>
          <p:cNvPr id="219" name="Google Shape;219;p15"/>
          <p:cNvCxnSpPr/>
          <p:nvPr/>
        </p:nvCxnSpPr>
        <p:spPr>
          <a:xfrm rot="10800000" flipH="1">
            <a:off x="2594025" y="820275"/>
            <a:ext cx="376200" cy="4800"/>
          </a:xfrm>
          <a:prstGeom prst="straightConnector1">
            <a:avLst/>
          </a:prstGeom>
          <a:noFill/>
          <a:ln w="9525" cap="flat" cmpd="sng">
            <a:solidFill>
              <a:srgbClr val="CC0000"/>
            </a:solidFill>
            <a:prstDash val="solid"/>
            <a:round/>
            <a:headEnd type="none" w="med" len="med"/>
            <a:tailEnd type="triangle" w="med" len="med"/>
          </a:ln>
        </p:spPr>
      </p:cxnSp>
      <p:cxnSp>
        <p:nvCxnSpPr>
          <p:cNvPr id="220" name="Google Shape;220;p15"/>
          <p:cNvCxnSpPr/>
          <p:nvPr/>
        </p:nvCxnSpPr>
        <p:spPr>
          <a:xfrm rot="10800000" flipH="1">
            <a:off x="2594025" y="869250"/>
            <a:ext cx="376200" cy="4800"/>
          </a:xfrm>
          <a:prstGeom prst="straightConnector1">
            <a:avLst/>
          </a:prstGeom>
          <a:noFill/>
          <a:ln w="9525" cap="flat" cmpd="sng">
            <a:solidFill>
              <a:srgbClr val="CC0000"/>
            </a:solidFill>
            <a:prstDash val="solid"/>
            <a:round/>
            <a:headEnd type="none" w="med" len="med"/>
            <a:tailEnd type="triangle" w="med" len="med"/>
          </a:ln>
        </p:spPr>
      </p:cxnSp>
      <p:sp>
        <p:nvSpPr>
          <p:cNvPr id="221" name="Google Shape;221;p15"/>
          <p:cNvSpPr/>
          <p:nvPr/>
        </p:nvSpPr>
        <p:spPr>
          <a:xfrm>
            <a:off x="2996875" y="640125"/>
            <a:ext cx="276000" cy="169200"/>
          </a:xfrm>
          <a:prstGeom prst="ellipse">
            <a:avLst/>
          </a:prstGeom>
          <a:solidFill>
            <a:srgbClr val="CC412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2" name="Google Shape;222;p15"/>
          <p:cNvSpPr txBox="1"/>
          <p:nvPr/>
        </p:nvSpPr>
        <p:spPr>
          <a:xfrm>
            <a:off x="2945475" y="744075"/>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F0000"/>
                </a:solidFill>
                <a:effectLst/>
                <a:uLnTx/>
                <a:uFillTx/>
                <a:latin typeface="Arial"/>
                <a:cs typeface="Arial"/>
                <a:sym typeface="Arial"/>
              </a:rPr>
              <a:t>33.ANY</a:t>
            </a:r>
            <a:endParaRPr kumimoji="0" sz="800" b="0" i="0" u="none" strike="noStrike" kern="0" cap="none" spc="0" normalizeH="0" baseline="0" noProof="0">
              <a:ln>
                <a:noFill/>
              </a:ln>
              <a:solidFill>
                <a:srgbClr val="FF0000"/>
              </a:solidFill>
              <a:effectLst/>
              <a:uLnTx/>
              <a:uFillTx/>
              <a:latin typeface="Arial"/>
              <a:cs typeface="Arial"/>
              <a:sym typeface="Arial"/>
            </a:endParaRPr>
          </a:p>
        </p:txBody>
      </p:sp>
      <p:sp>
        <p:nvSpPr>
          <p:cNvPr id="223" name="Google Shape;223;p15"/>
          <p:cNvSpPr txBox="1"/>
          <p:nvPr/>
        </p:nvSpPr>
        <p:spPr>
          <a:xfrm>
            <a:off x="2891875" y="385650"/>
            <a:ext cx="10638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1TCONT, 8 GEM</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cxnSp>
        <p:nvCxnSpPr>
          <p:cNvPr id="224" name="Google Shape;224;p15"/>
          <p:cNvCxnSpPr/>
          <p:nvPr/>
        </p:nvCxnSpPr>
        <p:spPr>
          <a:xfrm rot="10800000" flipH="1">
            <a:off x="6897025" y="1543488"/>
            <a:ext cx="543900" cy="4200"/>
          </a:xfrm>
          <a:prstGeom prst="straightConnector1">
            <a:avLst/>
          </a:prstGeom>
          <a:noFill/>
          <a:ln w="9525" cap="flat" cmpd="sng">
            <a:solidFill>
              <a:srgbClr val="FF0000"/>
            </a:solidFill>
            <a:prstDash val="solid"/>
            <a:round/>
            <a:headEnd type="none" w="med" len="med"/>
            <a:tailEnd type="triangle" w="med" len="med"/>
          </a:ln>
        </p:spPr>
      </p:cxnSp>
      <p:cxnSp>
        <p:nvCxnSpPr>
          <p:cNvPr id="225" name="Google Shape;225;p15"/>
          <p:cNvCxnSpPr/>
          <p:nvPr/>
        </p:nvCxnSpPr>
        <p:spPr>
          <a:xfrm rot="10800000" flipH="1">
            <a:off x="6897025" y="1982350"/>
            <a:ext cx="543900" cy="4200"/>
          </a:xfrm>
          <a:prstGeom prst="straightConnector1">
            <a:avLst/>
          </a:prstGeom>
          <a:noFill/>
          <a:ln w="9525" cap="flat" cmpd="sng">
            <a:solidFill>
              <a:srgbClr val="674EA7"/>
            </a:solidFill>
            <a:prstDash val="solid"/>
            <a:round/>
            <a:headEnd type="none" w="med" len="med"/>
            <a:tailEnd type="triangle" w="med" len="med"/>
          </a:ln>
        </p:spPr>
      </p:cxnSp>
      <p:sp>
        <p:nvSpPr>
          <p:cNvPr id="226" name="Google Shape;226;p15"/>
          <p:cNvSpPr txBox="1"/>
          <p:nvPr/>
        </p:nvSpPr>
        <p:spPr>
          <a:xfrm>
            <a:off x="6672500" y="1293763"/>
            <a:ext cx="11694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F0000"/>
                </a:solidFill>
                <a:effectLst/>
                <a:uLnTx/>
                <a:uFillTx/>
                <a:latin typeface="Arial"/>
                <a:cs typeface="Arial"/>
                <a:sym typeface="Arial"/>
              </a:rPr>
              <a:t>33.ANY → 540.ANY </a:t>
            </a:r>
            <a:endParaRPr kumimoji="0" sz="800" b="0" i="0" u="none" strike="noStrike" kern="0" cap="none" spc="0" normalizeH="0" baseline="0" noProof="0">
              <a:ln>
                <a:noFill/>
              </a:ln>
              <a:solidFill>
                <a:srgbClr val="FF0000"/>
              </a:solidFill>
              <a:effectLst/>
              <a:uLnTx/>
              <a:uFillTx/>
              <a:latin typeface="Arial"/>
              <a:cs typeface="Arial"/>
              <a:sym typeface="Arial"/>
            </a:endParaRPr>
          </a:p>
        </p:txBody>
      </p:sp>
      <p:sp>
        <p:nvSpPr>
          <p:cNvPr id="227" name="Google Shape;227;p15"/>
          <p:cNvSpPr txBox="1"/>
          <p:nvPr/>
        </p:nvSpPr>
        <p:spPr>
          <a:xfrm>
            <a:off x="2016625" y="37225"/>
            <a:ext cx="21072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a:ln>
                  <a:noFill/>
                </a:ln>
                <a:solidFill>
                  <a:srgbClr val="000000"/>
                </a:solidFill>
                <a:effectLst/>
                <a:uLnTx/>
                <a:uFillTx/>
                <a:latin typeface="Arial"/>
                <a:cs typeface="Arial"/>
                <a:sym typeface="Arial"/>
              </a:rPr>
              <a:t>DPU with embedded </a:t>
            </a:r>
            <a:r>
              <a:rPr kumimoji="0" lang="en" sz="1200" b="0" i="0" u="none" strike="noStrike" kern="0" cap="none" spc="0" normalizeH="0" baseline="0" noProof="0">
                <a:ln>
                  <a:noFill/>
                </a:ln>
                <a:solidFill>
                  <a:srgbClr val="FF9900"/>
                </a:solidFill>
                <a:effectLst/>
                <a:uLnTx/>
                <a:uFillTx/>
                <a:latin typeface="Arial"/>
                <a:cs typeface="Arial"/>
                <a:sym typeface="Arial"/>
              </a:rPr>
              <a:t>ONU</a:t>
            </a:r>
            <a:endParaRPr kumimoji="0" sz="1200" b="0" i="0" u="none" strike="noStrike" kern="0" cap="none" spc="0" normalizeH="0" baseline="0" noProof="0">
              <a:ln>
                <a:noFill/>
              </a:ln>
              <a:solidFill>
                <a:srgbClr val="FF9900"/>
              </a:solidFill>
              <a:effectLst/>
              <a:uLnTx/>
              <a:uFillTx/>
              <a:latin typeface="Arial"/>
              <a:cs typeface="Arial"/>
              <a:sym typeface="Arial"/>
            </a:endParaRPr>
          </a:p>
        </p:txBody>
      </p:sp>
      <p:sp>
        <p:nvSpPr>
          <p:cNvPr id="228" name="Google Shape;228;p15"/>
          <p:cNvSpPr txBox="1"/>
          <p:nvPr/>
        </p:nvSpPr>
        <p:spPr>
          <a:xfrm>
            <a:off x="6750225" y="37225"/>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a:ln>
                  <a:noFill/>
                </a:ln>
                <a:solidFill>
                  <a:srgbClr val="000000"/>
                </a:solidFill>
                <a:effectLst/>
                <a:uLnTx/>
                <a:uFillTx/>
                <a:latin typeface="Arial"/>
                <a:cs typeface="Arial"/>
                <a:sym typeface="Arial"/>
              </a:rPr>
              <a:t>OLT</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229" name="Google Shape;229;p15"/>
          <p:cNvSpPr txBox="1"/>
          <p:nvPr/>
        </p:nvSpPr>
        <p:spPr>
          <a:xfrm>
            <a:off x="6614750" y="293350"/>
            <a:ext cx="1063800" cy="148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000000"/>
                </a:solidFill>
                <a:effectLst/>
                <a:uLnTx/>
                <a:uFillTx/>
                <a:latin typeface="Arial"/>
                <a:cs typeface="Arial"/>
                <a:sym typeface="Arial"/>
              </a:rPr>
              <a:t>(Stag.Ctag)</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230" name="Google Shape;230;p15"/>
          <p:cNvSpPr txBox="1"/>
          <p:nvPr/>
        </p:nvSpPr>
        <p:spPr>
          <a:xfrm>
            <a:off x="493475" y="2274375"/>
            <a:ext cx="73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F0000"/>
                </a:solidFill>
                <a:effectLst/>
                <a:uLnTx/>
                <a:uFillTx/>
                <a:latin typeface="Arial"/>
                <a:cs typeface="Arial"/>
                <a:sym typeface="Arial"/>
              </a:rPr>
              <a:t>VLAN_ANY</a:t>
            </a:r>
            <a:endParaRPr kumimoji="0" sz="800" b="0" i="0" u="none" strike="noStrike" kern="0" cap="none" spc="0" normalizeH="0" baseline="0" noProof="0">
              <a:ln>
                <a:noFill/>
              </a:ln>
              <a:solidFill>
                <a:srgbClr val="FF0000"/>
              </a:solidFill>
              <a:effectLst/>
              <a:uLnTx/>
              <a:uFillTx/>
              <a:latin typeface="Arial"/>
              <a:cs typeface="Arial"/>
              <a:sym typeface="Arial"/>
            </a:endParaRPr>
          </a:p>
        </p:txBody>
      </p:sp>
      <p:sp>
        <p:nvSpPr>
          <p:cNvPr id="231" name="Google Shape;231;p15"/>
          <p:cNvSpPr txBox="1"/>
          <p:nvPr/>
        </p:nvSpPr>
        <p:spPr>
          <a:xfrm>
            <a:off x="6672500" y="1757888"/>
            <a:ext cx="11694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674EA7"/>
                </a:solidFill>
                <a:effectLst/>
                <a:uLnTx/>
                <a:uFillTx/>
                <a:latin typeface="Arial"/>
                <a:cs typeface="Arial"/>
                <a:sym typeface="Arial"/>
              </a:rPr>
              <a:t>48.ANY → 600.ANY </a:t>
            </a:r>
            <a:endParaRPr kumimoji="0" sz="800" b="0" i="0" u="none" strike="noStrike" kern="0" cap="none" spc="0" normalizeH="0" baseline="0" noProof="0">
              <a:ln>
                <a:noFill/>
              </a:ln>
              <a:solidFill>
                <a:srgbClr val="674EA7"/>
              </a:solidFill>
              <a:effectLst/>
              <a:uLnTx/>
              <a:uFillTx/>
              <a:latin typeface="Arial"/>
              <a:cs typeface="Arial"/>
              <a:sym typeface="Arial"/>
            </a:endParaRPr>
          </a:p>
        </p:txBody>
      </p:sp>
      <p:sp>
        <p:nvSpPr>
          <p:cNvPr id="232" name="Google Shape;232;p15"/>
          <p:cNvSpPr/>
          <p:nvPr/>
        </p:nvSpPr>
        <p:spPr>
          <a:xfrm>
            <a:off x="896025" y="618800"/>
            <a:ext cx="1059400" cy="84150"/>
          </a:xfrm>
          <a:custGeom>
            <a:avLst/>
            <a:gdLst/>
            <a:ahLst/>
            <a:cxnLst/>
            <a:rect l="l" t="t" r="r" b="b"/>
            <a:pathLst>
              <a:path w="42376" h="3366" extrusionOk="0">
                <a:moveTo>
                  <a:pt x="0" y="2178"/>
                </a:moveTo>
                <a:cubicBezTo>
                  <a:pt x="2732" y="812"/>
                  <a:pt x="6055" y="3168"/>
                  <a:pt x="9109" y="3168"/>
                </a:cubicBezTo>
                <a:cubicBezTo>
                  <a:pt x="10910" y="3168"/>
                  <a:pt x="12067" y="757"/>
                  <a:pt x="13861" y="594"/>
                </a:cubicBezTo>
                <a:cubicBezTo>
                  <a:pt x="16128" y="388"/>
                  <a:pt x="18131" y="2348"/>
                  <a:pt x="20396" y="2574"/>
                </a:cubicBezTo>
                <a:cubicBezTo>
                  <a:pt x="21908" y="2725"/>
                  <a:pt x="22639" y="0"/>
                  <a:pt x="24158" y="0"/>
                </a:cubicBezTo>
                <a:cubicBezTo>
                  <a:pt x="26846" y="0"/>
                  <a:pt x="28797" y="3366"/>
                  <a:pt x="31485" y="3366"/>
                </a:cubicBezTo>
                <a:cubicBezTo>
                  <a:pt x="35130" y="3366"/>
                  <a:pt x="38840" y="1492"/>
                  <a:pt x="42376" y="2376"/>
                </a:cubicBezTo>
              </a:path>
            </a:pathLst>
          </a:custGeom>
          <a:noFill/>
          <a:ln w="9525" cap="flat" cmpd="sng">
            <a:solidFill>
              <a:schemeClr val="dk2"/>
            </a:solidFill>
            <a:prstDash val="solid"/>
            <a:round/>
            <a:headEnd type="none" w="med" len="med"/>
            <a:tailEnd type="none" w="med" len="med"/>
          </a:ln>
        </p:spPr>
      </p:sp>
      <p:sp>
        <p:nvSpPr>
          <p:cNvPr id="233" name="Google Shape;233;p15"/>
          <p:cNvSpPr/>
          <p:nvPr/>
        </p:nvSpPr>
        <p:spPr>
          <a:xfrm>
            <a:off x="915825" y="623750"/>
            <a:ext cx="1029700" cy="86850"/>
          </a:xfrm>
          <a:custGeom>
            <a:avLst/>
            <a:gdLst/>
            <a:ahLst/>
            <a:cxnLst/>
            <a:rect l="l" t="t" r="r" b="b"/>
            <a:pathLst>
              <a:path w="41188" h="3474" extrusionOk="0">
                <a:moveTo>
                  <a:pt x="41188" y="2178"/>
                </a:moveTo>
                <a:cubicBezTo>
                  <a:pt x="37307" y="-1703"/>
                  <a:pt x="30198" y="2487"/>
                  <a:pt x="24752" y="3168"/>
                </a:cubicBezTo>
                <a:cubicBezTo>
                  <a:pt x="22052" y="3506"/>
                  <a:pt x="19949" y="0"/>
                  <a:pt x="17228" y="0"/>
                </a:cubicBezTo>
                <a:cubicBezTo>
                  <a:pt x="15066" y="0"/>
                  <a:pt x="13781" y="2842"/>
                  <a:pt x="11683" y="3366"/>
                </a:cubicBezTo>
                <a:cubicBezTo>
                  <a:pt x="9959" y="3797"/>
                  <a:pt x="8853" y="1025"/>
                  <a:pt x="7129" y="594"/>
                </a:cubicBezTo>
                <a:cubicBezTo>
                  <a:pt x="4678" y="-19"/>
                  <a:pt x="2526" y="3168"/>
                  <a:pt x="0" y="3168"/>
                </a:cubicBezTo>
              </a:path>
            </a:pathLst>
          </a:custGeom>
          <a:noFill/>
          <a:ln w="9525" cap="flat" cmpd="sng">
            <a:solidFill>
              <a:schemeClr val="dk2"/>
            </a:solidFill>
            <a:prstDash val="solid"/>
            <a:round/>
            <a:headEnd type="none" w="med" len="med"/>
            <a:tailEnd type="none" w="med" len="med"/>
          </a:ln>
        </p:spPr>
      </p:sp>
      <p:sp>
        <p:nvSpPr>
          <p:cNvPr id="234" name="Google Shape;234;p15"/>
          <p:cNvSpPr/>
          <p:nvPr/>
        </p:nvSpPr>
        <p:spPr>
          <a:xfrm>
            <a:off x="584150" y="594050"/>
            <a:ext cx="331800" cy="169200"/>
          </a:xfrm>
          <a:prstGeom prst="roundRect">
            <a:avLst>
              <a:gd name="adj" fmla="val 16667"/>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5" name="Google Shape;235;p15"/>
          <p:cNvSpPr txBox="1"/>
          <p:nvPr/>
        </p:nvSpPr>
        <p:spPr>
          <a:xfrm>
            <a:off x="457175" y="74650"/>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a:ln>
                  <a:noFill/>
                </a:ln>
                <a:solidFill>
                  <a:srgbClr val="000000"/>
                </a:solidFill>
                <a:effectLst/>
                <a:uLnTx/>
                <a:uFillTx/>
                <a:latin typeface="Arial"/>
                <a:cs typeface="Arial"/>
                <a:sym typeface="Arial"/>
              </a:rPr>
              <a:t>CPE</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236" name="Google Shape;236;p15"/>
          <p:cNvSpPr/>
          <p:nvPr/>
        </p:nvSpPr>
        <p:spPr>
          <a:xfrm>
            <a:off x="896025" y="894000"/>
            <a:ext cx="1059400" cy="84150"/>
          </a:xfrm>
          <a:custGeom>
            <a:avLst/>
            <a:gdLst/>
            <a:ahLst/>
            <a:cxnLst/>
            <a:rect l="l" t="t" r="r" b="b"/>
            <a:pathLst>
              <a:path w="42376" h="3366" extrusionOk="0">
                <a:moveTo>
                  <a:pt x="0" y="2178"/>
                </a:moveTo>
                <a:cubicBezTo>
                  <a:pt x="2732" y="812"/>
                  <a:pt x="6055" y="3168"/>
                  <a:pt x="9109" y="3168"/>
                </a:cubicBezTo>
                <a:cubicBezTo>
                  <a:pt x="10910" y="3168"/>
                  <a:pt x="12067" y="757"/>
                  <a:pt x="13861" y="594"/>
                </a:cubicBezTo>
                <a:cubicBezTo>
                  <a:pt x="16128" y="388"/>
                  <a:pt x="18131" y="2348"/>
                  <a:pt x="20396" y="2574"/>
                </a:cubicBezTo>
                <a:cubicBezTo>
                  <a:pt x="21908" y="2725"/>
                  <a:pt x="22639" y="0"/>
                  <a:pt x="24158" y="0"/>
                </a:cubicBezTo>
                <a:cubicBezTo>
                  <a:pt x="26846" y="0"/>
                  <a:pt x="28797" y="3366"/>
                  <a:pt x="31485" y="3366"/>
                </a:cubicBezTo>
                <a:cubicBezTo>
                  <a:pt x="35130" y="3366"/>
                  <a:pt x="38840" y="1492"/>
                  <a:pt x="42376" y="2376"/>
                </a:cubicBezTo>
              </a:path>
            </a:pathLst>
          </a:custGeom>
          <a:noFill/>
          <a:ln w="9525" cap="flat" cmpd="sng">
            <a:solidFill>
              <a:schemeClr val="dk2"/>
            </a:solidFill>
            <a:prstDash val="solid"/>
            <a:round/>
            <a:headEnd type="none" w="med" len="med"/>
            <a:tailEnd type="none" w="med" len="med"/>
          </a:ln>
        </p:spPr>
      </p:sp>
      <p:sp>
        <p:nvSpPr>
          <p:cNvPr id="237" name="Google Shape;237;p15"/>
          <p:cNvSpPr/>
          <p:nvPr/>
        </p:nvSpPr>
        <p:spPr>
          <a:xfrm>
            <a:off x="915825" y="898950"/>
            <a:ext cx="1029700" cy="86850"/>
          </a:xfrm>
          <a:custGeom>
            <a:avLst/>
            <a:gdLst/>
            <a:ahLst/>
            <a:cxnLst/>
            <a:rect l="l" t="t" r="r" b="b"/>
            <a:pathLst>
              <a:path w="41188" h="3474" extrusionOk="0">
                <a:moveTo>
                  <a:pt x="41188" y="2178"/>
                </a:moveTo>
                <a:cubicBezTo>
                  <a:pt x="37307" y="-1703"/>
                  <a:pt x="30198" y="2487"/>
                  <a:pt x="24752" y="3168"/>
                </a:cubicBezTo>
                <a:cubicBezTo>
                  <a:pt x="22052" y="3506"/>
                  <a:pt x="19949" y="0"/>
                  <a:pt x="17228" y="0"/>
                </a:cubicBezTo>
                <a:cubicBezTo>
                  <a:pt x="15066" y="0"/>
                  <a:pt x="13781" y="2842"/>
                  <a:pt x="11683" y="3366"/>
                </a:cubicBezTo>
                <a:cubicBezTo>
                  <a:pt x="9959" y="3797"/>
                  <a:pt x="8853" y="1025"/>
                  <a:pt x="7129" y="594"/>
                </a:cubicBezTo>
                <a:cubicBezTo>
                  <a:pt x="4678" y="-19"/>
                  <a:pt x="2526" y="3168"/>
                  <a:pt x="0" y="3168"/>
                </a:cubicBezTo>
              </a:path>
            </a:pathLst>
          </a:custGeom>
          <a:noFill/>
          <a:ln w="9525" cap="flat" cmpd="sng">
            <a:solidFill>
              <a:schemeClr val="dk2"/>
            </a:solidFill>
            <a:prstDash val="solid"/>
            <a:round/>
            <a:headEnd type="none" w="med" len="med"/>
            <a:tailEnd type="none" w="med" len="med"/>
          </a:ln>
        </p:spPr>
      </p:sp>
      <p:sp>
        <p:nvSpPr>
          <p:cNvPr id="238" name="Google Shape;238;p15"/>
          <p:cNvSpPr/>
          <p:nvPr/>
        </p:nvSpPr>
        <p:spPr>
          <a:xfrm>
            <a:off x="584150" y="869250"/>
            <a:ext cx="331800" cy="169200"/>
          </a:xfrm>
          <a:prstGeom prst="roundRect">
            <a:avLst>
              <a:gd name="adj" fmla="val 16667"/>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9" name="Google Shape;239;p15"/>
          <p:cNvSpPr/>
          <p:nvPr/>
        </p:nvSpPr>
        <p:spPr>
          <a:xfrm>
            <a:off x="896025" y="1169200"/>
            <a:ext cx="1059400" cy="84150"/>
          </a:xfrm>
          <a:custGeom>
            <a:avLst/>
            <a:gdLst/>
            <a:ahLst/>
            <a:cxnLst/>
            <a:rect l="l" t="t" r="r" b="b"/>
            <a:pathLst>
              <a:path w="42376" h="3366" extrusionOk="0">
                <a:moveTo>
                  <a:pt x="0" y="2178"/>
                </a:moveTo>
                <a:cubicBezTo>
                  <a:pt x="2732" y="812"/>
                  <a:pt x="6055" y="3168"/>
                  <a:pt x="9109" y="3168"/>
                </a:cubicBezTo>
                <a:cubicBezTo>
                  <a:pt x="10910" y="3168"/>
                  <a:pt x="12067" y="757"/>
                  <a:pt x="13861" y="594"/>
                </a:cubicBezTo>
                <a:cubicBezTo>
                  <a:pt x="16128" y="388"/>
                  <a:pt x="18131" y="2348"/>
                  <a:pt x="20396" y="2574"/>
                </a:cubicBezTo>
                <a:cubicBezTo>
                  <a:pt x="21908" y="2725"/>
                  <a:pt x="22639" y="0"/>
                  <a:pt x="24158" y="0"/>
                </a:cubicBezTo>
                <a:cubicBezTo>
                  <a:pt x="26846" y="0"/>
                  <a:pt x="28797" y="3366"/>
                  <a:pt x="31485" y="3366"/>
                </a:cubicBezTo>
                <a:cubicBezTo>
                  <a:pt x="35130" y="3366"/>
                  <a:pt x="38840" y="1492"/>
                  <a:pt x="42376" y="2376"/>
                </a:cubicBezTo>
              </a:path>
            </a:pathLst>
          </a:custGeom>
          <a:noFill/>
          <a:ln w="9525" cap="flat" cmpd="sng">
            <a:solidFill>
              <a:schemeClr val="dk2"/>
            </a:solidFill>
            <a:prstDash val="solid"/>
            <a:round/>
            <a:headEnd type="none" w="med" len="med"/>
            <a:tailEnd type="none" w="med" len="med"/>
          </a:ln>
        </p:spPr>
      </p:sp>
      <p:sp>
        <p:nvSpPr>
          <p:cNvPr id="240" name="Google Shape;240;p15"/>
          <p:cNvSpPr/>
          <p:nvPr/>
        </p:nvSpPr>
        <p:spPr>
          <a:xfrm>
            <a:off x="915825" y="1174150"/>
            <a:ext cx="1029700" cy="86850"/>
          </a:xfrm>
          <a:custGeom>
            <a:avLst/>
            <a:gdLst/>
            <a:ahLst/>
            <a:cxnLst/>
            <a:rect l="l" t="t" r="r" b="b"/>
            <a:pathLst>
              <a:path w="41188" h="3474" extrusionOk="0">
                <a:moveTo>
                  <a:pt x="41188" y="2178"/>
                </a:moveTo>
                <a:cubicBezTo>
                  <a:pt x="37307" y="-1703"/>
                  <a:pt x="30198" y="2487"/>
                  <a:pt x="24752" y="3168"/>
                </a:cubicBezTo>
                <a:cubicBezTo>
                  <a:pt x="22052" y="3506"/>
                  <a:pt x="19949" y="0"/>
                  <a:pt x="17228" y="0"/>
                </a:cubicBezTo>
                <a:cubicBezTo>
                  <a:pt x="15066" y="0"/>
                  <a:pt x="13781" y="2842"/>
                  <a:pt x="11683" y="3366"/>
                </a:cubicBezTo>
                <a:cubicBezTo>
                  <a:pt x="9959" y="3797"/>
                  <a:pt x="8853" y="1025"/>
                  <a:pt x="7129" y="594"/>
                </a:cubicBezTo>
                <a:cubicBezTo>
                  <a:pt x="4678" y="-19"/>
                  <a:pt x="2526" y="3168"/>
                  <a:pt x="0" y="3168"/>
                </a:cubicBezTo>
              </a:path>
            </a:pathLst>
          </a:custGeom>
          <a:noFill/>
          <a:ln w="9525" cap="flat" cmpd="sng">
            <a:solidFill>
              <a:schemeClr val="dk2"/>
            </a:solidFill>
            <a:prstDash val="solid"/>
            <a:round/>
            <a:headEnd type="none" w="med" len="med"/>
            <a:tailEnd type="none" w="med" len="med"/>
          </a:ln>
        </p:spPr>
      </p:sp>
      <p:sp>
        <p:nvSpPr>
          <p:cNvPr id="241" name="Google Shape;241;p15"/>
          <p:cNvSpPr/>
          <p:nvPr/>
        </p:nvSpPr>
        <p:spPr>
          <a:xfrm>
            <a:off x="584150" y="1144450"/>
            <a:ext cx="331800" cy="169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2" name="Google Shape;242;p15"/>
          <p:cNvSpPr/>
          <p:nvPr/>
        </p:nvSpPr>
        <p:spPr>
          <a:xfrm>
            <a:off x="957225" y="2104275"/>
            <a:ext cx="1059400" cy="84150"/>
          </a:xfrm>
          <a:custGeom>
            <a:avLst/>
            <a:gdLst/>
            <a:ahLst/>
            <a:cxnLst/>
            <a:rect l="l" t="t" r="r" b="b"/>
            <a:pathLst>
              <a:path w="42376" h="3366" extrusionOk="0">
                <a:moveTo>
                  <a:pt x="0" y="2178"/>
                </a:moveTo>
                <a:cubicBezTo>
                  <a:pt x="2732" y="812"/>
                  <a:pt x="6055" y="3168"/>
                  <a:pt x="9109" y="3168"/>
                </a:cubicBezTo>
                <a:cubicBezTo>
                  <a:pt x="10910" y="3168"/>
                  <a:pt x="12067" y="757"/>
                  <a:pt x="13861" y="594"/>
                </a:cubicBezTo>
                <a:cubicBezTo>
                  <a:pt x="16128" y="388"/>
                  <a:pt x="18131" y="2348"/>
                  <a:pt x="20396" y="2574"/>
                </a:cubicBezTo>
                <a:cubicBezTo>
                  <a:pt x="21908" y="2725"/>
                  <a:pt x="22639" y="0"/>
                  <a:pt x="24158" y="0"/>
                </a:cubicBezTo>
                <a:cubicBezTo>
                  <a:pt x="26846" y="0"/>
                  <a:pt x="28797" y="3366"/>
                  <a:pt x="31485" y="3366"/>
                </a:cubicBezTo>
                <a:cubicBezTo>
                  <a:pt x="35130" y="3366"/>
                  <a:pt x="38840" y="1492"/>
                  <a:pt x="42376" y="2376"/>
                </a:cubicBezTo>
              </a:path>
            </a:pathLst>
          </a:custGeom>
          <a:noFill/>
          <a:ln w="9525" cap="flat" cmpd="sng">
            <a:solidFill>
              <a:schemeClr val="dk2"/>
            </a:solidFill>
            <a:prstDash val="solid"/>
            <a:round/>
            <a:headEnd type="none" w="med" len="med"/>
            <a:tailEnd type="none" w="med" len="med"/>
          </a:ln>
        </p:spPr>
      </p:sp>
      <p:sp>
        <p:nvSpPr>
          <p:cNvPr id="243" name="Google Shape;243;p15"/>
          <p:cNvSpPr/>
          <p:nvPr/>
        </p:nvSpPr>
        <p:spPr>
          <a:xfrm>
            <a:off x="977025" y="2109225"/>
            <a:ext cx="1029700" cy="86850"/>
          </a:xfrm>
          <a:custGeom>
            <a:avLst/>
            <a:gdLst/>
            <a:ahLst/>
            <a:cxnLst/>
            <a:rect l="l" t="t" r="r" b="b"/>
            <a:pathLst>
              <a:path w="41188" h="3474" extrusionOk="0">
                <a:moveTo>
                  <a:pt x="41188" y="2178"/>
                </a:moveTo>
                <a:cubicBezTo>
                  <a:pt x="37307" y="-1703"/>
                  <a:pt x="30198" y="2487"/>
                  <a:pt x="24752" y="3168"/>
                </a:cubicBezTo>
                <a:cubicBezTo>
                  <a:pt x="22052" y="3506"/>
                  <a:pt x="19949" y="0"/>
                  <a:pt x="17228" y="0"/>
                </a:cubicBezTo>
                <a:cubicBezTo>
                  <a:pt x="15066" y="0"/>
                  <a:pt x="13781" y="2842"/>
                  <a:pt x="11683" y="3366"/>
                </a:cubicBezTo>
                <a:cubicBezTo>
                  <a:pt x="9959" y="3797"/>
                  <a:pt x="8853" y="1025"/>
                  <a:pt x="7129" y="594"/>
                </a:cubicBezTo>
                <a:cubicBezTo>
                  <a:pt x="4678" y="-19"/>
                  <a:pt x="2526" y="3168"/>
                  <a:pt x="0" y="3168"/>
                </a:cubicBezTo>
              </a:path>
            </a:pathLst>
          </a:custGeom>
          <a:noFill/>
          <a:ln w="9525" cap="flat" cmpd="sng">
            <a:solidFill>
              <a:schemeClr val="dk2"/>
            </a:solidFill>
            <a:prstDash val="solid"/>
            <a:round/>
            <a:headEnd type="none" w="med" len="med"/>
            <a:tailEnd type="none" w="med" len="med"/>
          </a:ln>
        </p:spPr>
      </p:sp>
      <p:sp>
        <p:nvSpPr>
          <p:cNvPr id="244" name="Google Shape;244;p15"/>
          <p:cNvSpPr/>
          <p:nvPr/>
        </p:nvSpPr>
        <p:spPr>
          <a:xfrm>
            <a:off x="645350" y="2079525"/>
            <a:ext cx="331800" cy="169200"/>
          </a:xfrm>
          <a:prstGeom prst="roundRect">
            <a:avLst>
              <a:gd name="adj" fmla="val 16667"/>
            </a:avLst>
          </a:prstGeom>
          <a:solidFill>
            <a:srgbClr val="674EA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5" name="Google Shape;245;p15"/>
          <p:cNvSpPr txBox="1"/>
          <p:nvPr/>
        </p:nvSpPr>
        <p:spPr>
          <a:xfrm>
            <a:off x="410875" y="1490075"/>
            <a:ext cx="1104000" cy="3057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000000"/>
                </a:solidFill>
                <a:effectLst/>
                <a:uLnTx/>
                <a:uFillTx/>
                <a:latin typeface="Arial"/>
                <a:cs typeface="Arial"/>
                <a:sym typeface="Arial"/>
              </a:rPr>
              <a:t>Up to 16</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246" name="Google Shape;246;p15"/>
          <p:cNvSpPr/>
          <p:nvPr/>
        </p:nvSpPr>
        <p:spPr>
          <a:xfrm>
            <a:off x="1865725" y="904250"/>
            <a:ext cx="1305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7" name="Google Shape;247;p15"/>
          <p:cNvSpPr/>
          <p:nvPr/>
        </p:nvSpPr>
        <p:spPr>
          <a:xfrm>
            <a:off x="1891075" y="1177675"/>
            <a:ext cx="1305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8" name="Google Shape;248;p15"/>
          <p:cNvSpPr/>
          <p:nvPr/>
        </p:nvSpPr>
        <p:spPr>
          <a:xfrm>
            <a:off x="1891075" y="2106450"/>
            <a:ext cx="1305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9" name="Google Shape;249;p15"/>
          <p:cNvSpPr txBox="1"/>
          <p:nvPr/>
        </p:nvSpPr>
        <p:spPr>
          <a:xfrm>
            <a:off x="1110275" y="396150"/>
            <a:ext cx="630900" cy="148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g.fast</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cxnSp>
        <p:nvCxnSpPr>
          <p:cNvPr id="250" name="Google Shape;250;p15"/>
          <p:cNvCxnSpPr/>
          <p:nvPr/>
        </p:nvCxnSpPr>
        <p:spPr>
          <a:xfrm rot="10800000" flipH="1">
            <a:off x="2594025" y="1136025"/>
            <a:ext cx="376200" cy="4800"/>
          </a:xfrm>
          <a:prstGeom prst="straightConnector1">
            <a:avLst/>
          </a:prstGeom>
          <a:noFill/>
          <a:ln w="9525" cap="flat" cmpd="sng">
            <a:solidFill>
              <a:srgbClr val="674EA7"/>
            </a:solidFill>
            <a:prstDash val="solid"/>
            <a:round/>
            <a:headEnd type="none" w="med" len="med"/>
            <a:tailEnd type="triangle" w="med" len="med"/>
          </a:ln>
        </p:spPr>
      </p:cxnSp>
      <p:cxnSp>
        <p:nvCxnSpPr>
          <p:cNvPr id="251" name="Google Shape;251;p15"/>
          <p:cNvCxnSpPr/>
          <p:nvPr/>
        </p:nvCxnSpPr>
        <p:spPr>
          <a:xfrm rot="10800000" flipH="1">
            <a:off x="2594025" y="1185000"/>
            <a:ext cx="376200" cy="4800"/>
          </a:xfrm>
          <a:prstGeom prst="straightConnector1">
            <a:avLst/>
          </a:prstGeom>
          <a:noFill/>
          <a:ln w="9525" cap="flat" cmpd="sng">
            <a:solidFill>
              <a:srgbClr val="674EA7"/>
            </a:solidFill>
            <a:prstDash val="solid"/>
            <a:round/>
            <a:headEnd type="none" w="med" len="med"/>
            <a:tailEnd type="triangle" w="med" len="med"/>
          </a:ln>
        </p:spPr>
      </p:cxnSp>
      <p:cxnSp>
        <p:nvCxnSpPr>
          <p:cNvPr id="252" name="Google Shape;252;p15"/>
          <p:cNvCxnSpPr/>
          <p:nvPr/>
        </p:nvCxnSpPr>
        <p:spPr>
          <a:xfrm rot="10800000" flipH="1">
            <a:off x="2594025" y="1233975"/>
            <a:ext cx="376200" cy="4800"/>
          </a:xfrm>
          <a:prstGeom prst="straightConnector1">
            <a:avLst/>
          </a:prstGeom>
          <a:noFill/>
          <a:ln w="9525" cap="flat" cmpd="sng">
            <a:solidFill>
              <a:srgbClr val="674EA7"/>
            </a:solidFill>
            <a:prstDash val="solid"/>
            <a:round/>
            <a:headEnd type="none" w="med" len="med"/>
            <a:tailEnd type="triangle" w="med" len="med"/>
          </a:ln>
        </p:spPr>
      </p:cxnSp>
      <p:cxnSp>
        <p:nvCxnSpPr>
          <p:cNvPr id="253" name="Google Shape;253;p15"/>
          <p:cNvCxnSpPr/>
          <p:nvPr/>
        </p:nvCxnSpPr>
        <p:spPr>
          <a:xfrm rot="10800000" flipH="1">
            <a:off x="2594013" y="1282950"/>
            <a:ext cx="376200" cy="4800"/>
          </a:xfrm>
          <a:prstGeom prst="straightConnector1">
            <a:avLst/>
          </a:prstGeom>
          <a:noFill/>
          <a:ln w="9525" cap="flat" cmpd="sng">
            <a:solidFill>
              <a:srgbClr val="674EA7"/>
            </a:solidFill>
            <a:prstDash val="solid"/>
            <a:round/>
            <a:headEnd type="none" w="med" len="med"/>
            <a:tailEnd type="triangle" w="med" len="med"/>
          </a:ln>
        </p:spPr>
      </p:cxnSp>
      <p:cxnSp>
        <p:nvCxnSpPr>
          <p:cNvPr id="254" name="Google Shape;254;p15"/>
          <p:cNvCxnSpPr/>
          <p:nvPr/>
        </p:nvCxnSpPr>
        <p:spPr>
          <a:xfrm rot="10800000" flipH="1">
            <a:off x="2594025" y="1331925"/>
            <a:ext cx="376200" cy="4800"/>
          </a:xfrm>
          <a:prstGeom prst="straightConnector1">
            <a:avLst/>
          </a:prstGeom>
          <a:noFill/>
          <a:ln w="9525" cap="flat" cmpd="sng">
            <a:solidFill>
              <a:srgbClr val="674EA7"/>
            </a:solidFill>
            <a:prstDash val="solid"/>
            <a:round/>
            <a:headEnd type="none" w="med" len="med"/>
            <a:tailEnd type="triangle" w="med" len="med"/>
          </a:ln>
        </p:spPr>
      </p:cxnSp>
      <p:cxnSp>
        <p:nvCxnSpPr>
          <p:cNvPr id="255" name="Google Shape;255;p15"/>
          <p:cNvCxnSpPr/>
          <p:nvPr/>
        </p:nvCxnSpPr>
        <p:spPr>
          <a:xfrm rot="10800000" flipH="1">
            <a:off x="2594013" y="1380900"/>
            <a:ext cx="376200" cy="4800"/>
          </a:xfrm>
          <a:prstGeom prst="straightConnector1">
            <a:avLst/>
          </a:prstGeom>
          <a:noFill/>
          <a:ln w="9525" cap="flat" cmpd="sng">
            <a:solidFill>
              <a:srgbClr val="674EA7"/>
            </a:solidFill>
            <a:prstDash val="solid"/>
            <a:round/>
            <a:headEnd type="none" w="med" len="med"/>
            <a:tailEnd type="triangle" w="med" len="med"/>
          </a:ln>
        </p:spPr>
      </p:cxnSp>
      <p:cxnSp>
        <p:nvCxnSpPr>
          <p:cNvPr id="256" name="Google Shape;256;p15"/>
          <p:cNvCxnSpPr/>
          <p:nvPr/>
        </p:nvCxnSpPr>
        <p:spPr>
          <a:xfrm rot="10800000" flipH="1">
            <a:off x="2594025" y="1429875"/>
            <a:ext cx="376200" cy="4800"/>
          </a:xfrm>
          <a:prstGeom prst="straightConnector1">
            <a:avLst/>
          </a:prstGeom>
          <a:noFill/>
          <a:ln w="9525" cap="flat" cmpd="sng">
            <a:solidFill>
              <a:srgbClr val="674EA7"/>
            </a:solidFill>
            <a:prstDash val="solid"/>
            <a:round/>
            <a:headEnd type="none" w="med" len="med"/>
            <a:tailEnd type="triangle" w="med" len="med"/>
          </a:ln>
        </p:spPr>
      </p:cxnSp>
      <p:cxnSp>
        <p:nvCxnSpPr>
          <p:cNvPr id="257" name="Google Shape;257;p15"/>
          <p:cNvCxnSpPr/>
          <p:nvPr/>
        </p:nvCxnSpPr>
        <p:spPr>
          <a:xfrm rot="10800000" flipH="1">
            <a:off x="2594025" y="1478850"/>
            <a:ext cx="376200" cy="4800"/>
          </a:xfrm>
          <a:prstGeom prst="straightConnector1">
            <a:avLst/>
          </a:prstGeom>
          <a:noFill/>
          <a:ln w="9525" cap="flat" cmpd="sng">
            <a:solidFill>
              <a:srgbClr val="674EA7"/>
            </a:solidFill>
            <a:prstDash val="solid"/>
            <a:round/>
            <a:headEnd type="none" w="med" len="med"/>
            <a:tailEnd type="triangle" w="med" len="med"/>
          </a:ln>
        </p:spPr>
      </p:cxnSp>
      <p:sp>
        <p:nvSpPr>
          <p:cNvPr id="258" name="Google Shape;258;p15"/>
          <p:cNvSpPr/>
          <p:nvPr/>
        </p:nvSpPr>
        <p:spPr>
          <a:xfrm>
            <a:off x="2996875" y="1249725"/>
            <a:ext cx="276000" cy="169200"/>
          </a:xfrm>
          <a:prstGeom prst="ellipse">
            <a:avLst/>
          </a:prstGeom>
          <a:solidFill>
            <a:srgbClr val="674EA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9" name="Google Shape;259;p15"/>
          <p:cNvSpPr txBox="1"/>
          <p:nvPr/>
        </p:nvSpPr>
        <p:spPr>
          <a:xfrm>
            <a:off x="2945475" y="1353675"/>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674EA7"/>
                </a:solidFill>
                <a:effectLst/>
                <a:uLnTx/>
                <a:uFillTx/>
                <a:latin typeface="Arial"/>
                <a:cs typeface="Arial"/>
                <a:sym typeface="Arial"/>
              </a:rPr>
              <a:t>48.ANY</a:t>
            </a:r>
            <a:endParaRPr kumimoji="0" sz="800" b="0" i="0" u="none" strike="noStrike" kern="0" cap="none" spc="0" normalizeH="0" baseline="0" noProof="0">
              <a:ln>
                <a:noFill/>
              </a:ln>
              <a:solidFill>
                <a:srgbClr val="674EA7"/>
              </a:solidFill>
              <a:effectLst/>
              <a:uLnTx/>
              <a:uFillTx/>
              <a:latin typeface="Arial"/>
              <a:cs typeface="Arial"/>
              <a:sym typeface="Arial"/>
            </a:endParaRPr>
          </a:p>
        </p:txBody>
      </p:sp>
      <p:sp>
        <p:nvSpPr>
          <p:cNvPr id="260" name="Google Shape;260;p15"/>
          <p:cNvSpPr txBox="1"/>
          <p:nvPr/>
        </p:nvSpPr>
        <p:spPr>
          <a:xfrm>
            <a:off x="2891875" y="995250"/>
            <a:ext cx="10638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1TCONT, 8 GEM</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cxnSp>
        <p:nvCxnSpPr>
          <p:cNvPr id="261" name="Google Shape;261;p15"/>
          <p:cNvCxnSpPr>
            <a:stCxn id="262" idx="6"/>
            <a:endCxn id="263" idx="0"/>
          </p:cNvCxnSpPr>
          <p:nvPr/>
        </p:nvCxnSpPr>
        <p:spPr>
          <a:xfrm>
            <a:off x="1988725" y="663050"/>
            <a:ext cx="362100" cy="575700"/>
          </a:xfrm>
          <a:prstGeom prst="straightConnector1">
            <a:avLst/>
          </a:prstGeom>
          <a:noFill/>
          <a:ln w="9525" cap="flat" cmpd="sng">
            <a:solidFill>
              <a:srgbClr val="CC4125"/>
            </a:solidFill>
            <a:prstDash val="dot"/>
            <a:round/>
            <a:headEnd type="none" w="med" len="med"/>
            <a:tailEnd type="triangle" w="med" len="med"/>
          </a:ln>
        </p:spPr>
      </p:cxnSp>
      <p:cxnSp>
        <p:nvCxnSpPr>
          <p:cNvPr id="264" name="Google Shape;264;p15"/>
          <p:cNvCxnSpPr>
            <a:stCxn id="246" idx="6"/>
          </p:cNvCxnSpPr>
          <p:nvPr/>
        </p:nvCxnSpPr>
        <p:spPr>
          <a:xfrm>
            <a:off x="1996225" y="944150"/>
            <a:ext cx="350400" cy="353400"/>
          </a:xfrm>
          <a:prstGeom prst="straightConnector1">
            <a:avLst/>
          </a:prstGeom>
          <a:noFill/>
          <a:ln w="9525" cap="flat" cmpd="sng">
            <a:solidFill>
              <a:srgbClr val="93C47D"/>
            </a:solidFill>
            <a:prstDash val="dot"/>
            <a:round/>
            <a:headEnd type="none" w="med" len="med"/>
            <a:tailEnd type="triangle" w="med" len="med"/>
          </a:ln>
        </p:spPr>
      </p:cxnSp>
      <p:sp>
        <p:nvSpPr>
          <p:cNvPr id="265" name="Google Shape;265;p15"/>
          <p:cNvSpPr/>
          <p:nvPr/>
        </p:nvSpPr>
        <p:spPr>
          <a:xfrm>
            <a:off x="2412675" y="1294425"/>
            <a:ext cx="79800" cy="79800"/>
          </a:xfrm>
          <a:prstGeom prst="ellipse">
            <a:avLst/>
          </a:prstGeom>
          <a:solidFill>
            <a:srgbClr val="FF99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266" name="Google Shape;266;p15"/>
          <p:cNvCxnSpPr/>
          <p:nvPr/>
        </p:nvCxnSpPr>
        <p:spPr>
          <a:xfrm rot="10800000" flipH="1">
            <a:off x="2113825" y="1509775"/>
            <a:ext cx="267300" cy="559500"/>
          </a:xfrm>
          <a:prstGeom prst="straightConnector1">
            <a:avLst/>
          </a:prstGeom>
          <a:noFill/>
          <a:ln w="9525" cap="flat" cmpd="sng">
            <a:solidFill>
              <a:srgbClr val="674EA7"/>
            </a:solidFill>
            <a:prstDash val="dot"/>
            <a:round/>
            <a:headEnd type="none" w="med" len="med"/>
            <a:tailEnd type="triangle" w="med" len="med"/>
          </a:ln>
        </p:spPr>
      </p:cxnSp>
      <p:sp>
        <p:nvSpPr>
          <p:cNvPr id="263" name="Google Shape;263;p15"/>
          <p:cNvSpPr txBox="1"/>
          <p:nvPr/>
        </p:nvSpPr>
        <p:spPr>
          <a:xfrm>
            <a:off x="2162825" y="1238775"/>
            <a:ext cx="376200" cy="148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F9900"/>
                </a:solidFill>
                <a:effectLst/>
                <a:uLnTx/>
                <a:uFillTx/>
                <a:latin typeface="Arial"/>
                <a:cs typeface="Arial"/>
                <a:sym typeface="Arial"/>
              </a:rPr>
              <a:t>UNI</a:t>
            </a:r>
            <a:endParaRPr kumimoji="0" sz="800" b="0" i="0" u="none" strike="noStrike" kern="0" cap="none" spc="0" normalizeH="0" baseline="0" noProof="0">
              <a:ln>
                <a:noFill/>
              </a:ln>
              <a:solidFill>
                <a:srgbClr val="FF9900"/>
              </a:solidFill>
              <a:effectLst/>
              <a:uLnTx/>
              <a:uFillTx/>
              <a:latin typeface="Arial"/>
              <a:cs typeface="Arial"/>
              <a:sym typeface="Arial"/>
            </a:endParaRPr>
          </a:p>
        </p:txBody>
      </p:sp>
      <p:sp>
        <p:nvSpPr>
          <p:cNvPr id="267" name="Google Shape;267;p15"/>
          <p:cNvSpPr txBox="1"/>
          <p:nvPr/>
        </p:nvSpPr>
        <p:spPr>
          <a:xfrm>
            <a:off x="1928075" y="665825"/>
            <a:ext cx="5742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F0000"/>
                </a:solidFill>
                <a:effectLst/>
                <a:uLnTx/>
                <a:uFillTx/>
                <a:latin typeface="Arial"/>
                <a:cs typeface="Arial"/>
                <a:sym typeface="Arial"/>
              </a:rPr>
              <a:t>33.ANY</a:t>
            </a:r>
            <a:endParaRPr kumimoji="0" sz="800" b="0" i="0" u="none" strike="noStrike" kern="0" cap="none" spc="0" normalizeH="0" baseline="0" noProof="0">
              <a:ln>
                <a:noFill/>
              </a:ln>
              <a:solidFill>
                <a:srgbClr val="FF0000"/>
              </a:solidFill>
              <a:effectLst/>
              <a:uLnTx/>
              <a:uFillTx/>
              <a:latin typeface="Arial"/>
              <a:cs typeface="Arial"/>
              <a:sym typeface="Arial"/>
            </a:endParaRPr>
          </a:p>
        </p:txBody>
      </p:sp>
      <p:sp>
        <p:nvSpPr>
          <p:cNvPr id="268" name="Google Shape;268;p15"/>
          <p:cNvSpPr txBox="1"/>
          <p:nvPr/>
        </p:nvSpPr>
        <p:spPr>
          <a:xfrm>
            <a:off x="1988750" y="1821675"/>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674EA7"/>
                </a:solidFill>
                <a:effectLst/>
                <a:uLnTx/>
                <a:uFillTx/>
                <a:latin typeface="Arial"/>
                <a:cs typeface="Arial"/>
                <a:sym typeface="Arial"/>
              </a:rPr>
              <a:t>48.ANY</a:t>
            </a:r>
            <a:endParaRPr kumimoji="0" sz="800" b="0" i="0" u="none" strike="noStrike" kern="0" cap="none" spc="0" normalizeH="0" baseline="0" noProof="0">
              <a:ln>
                <a:noFill/>
              </a:ln>
              <a:solidFill>
                <a:srgbClr val="674EA7"/>
              </a:solidFill>
              <a:effectLst/>
              <a:uLnTx/>
              <a:uFillTx/>
              <a:latin typeface="Arial"/>
              <a:cs typeface="Arial"/>
              <a:sym typeface="Arial"/>
            </a:endParaRPr>
          </a:p>
        </p:txBody>
      </p:sp>
      <p:sp>
        <p:nvSpPr>
          <p:cNvPr id="262" name="Google Shape;262;p15"/>
          <p:cNvSpPr/>
          <p:nvPr/>
        </p:nvSpPr>
        <p:spPr>
          <a:xfrm>
            <a:off x="1865725" y="623150"/>
            <a:ext cx="1230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269" name="Google Shape;269;p15"/>
          <p:cNvCxnSpPr/>
          <p:nvPr/>
        </p:nvCxnSpPr>
        <p:spPr>
          <a:xfrm rot="10800000" flipH="1">
            <a:off x="1988725" y="1469725"/>
            <a:ext cx="277200" cy="4800"/>
          </a:xfrm>
          <a:prstGeom prst="straightConnector1">
            <a:avLst/>
          </a:prstGeom>
          <a:noFill/>
          <a:ln w="9525" cap="flat" cmpd="sng">
            <a:solidFill>
              <a:srgbClr val="000000"/>
            </a:solidFill>
            <a:prstDash val="dot"/>
            <a:round/>
            <a:headEnd type="none" w="med" len="med"/>
            <a:tailEnd type="triangle" w="med" len="med"/>
          </a:ln>
        </p:spPr>
      </p:cxnSp>
      <p:sp>
        <p:nvSpPr>
          <p:cNvPr id="270" name="Google Shape;270;p15"/>
          <p:cNvSpPr txBox="1"/>
          <p:nvPr/>
        </p:nvSpPr>
        <p:spPr>
          <a:xfrm>
            <a:off x="1866925" y="1257013"/>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12</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sp>
        <p:nvSpPr>
          <p:cNvPr id="271" name="Google Shape;271;p15"/>
          <p:cNvSpPr txBox="1"/>
          <p:nvPr/>
        </p:nvSpPr>
        <p:spPr>
          <a:xfrm>
            <a:off x="1866925" y="1409413"/>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4090</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cxnSp>
        <p:nvCxnSpPr>
          <p:cNvPr id="272" name="Google Shape;272;p15"/>
          <p:cNvCxnSpPr/>
          <p:nvPr/>
        </p:nvCxnSpPr>
        <p:spPr>
          <a:xfrm rot="10800000" flipH="1">
            <a:off x="2594025" y="1907150"/>
            <a:ext cx="376200" cy="4800"/>
          </a:xfrm>
          <a:prstGeom prst="straightConnector1">
            <a:avLst/>
          </a:prstGeom>
          <a:noFill/>
          <a:ln w="9525" cap="flat" cmpd="sng">
            <a:solidFill>
              <a:srgbClr val="000000"/>
            </a:solidFill>
            <a:prstDash val="solid"/>
            <a:round/>
            <a:headEnd type="none" w="med" len="med"/>
            <a:tailEnd type="triangle" w="med" len="med"/>
          </a:ln>
        </p:spPr>
      </p:cxnSp>
      <p:sp>
        <p:nvSpPr>
          <p:cNvPr id="273" name="Google Shape;273;p15"/>
          <p:cNvSpPr/>
          <p:nvPr/>
        </p:nvSpPr>
        <p:spPr>
          <a:xfrm>
            <a:off x="2970225" y="1821675"/>
            <a:ext cx="276000" cy="169200"/>
          </a:xfrm>
          <a:prstGeom prst="ellipse">
            <a:avLst/>
          </a:prstGeom>
          <a:solidFill>
            <a:srgbClr val="0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74" name="Google Shape;274;p15"/>
          <p:cNvSpPr txBox="1"/>
          <p:nvPr/>
        </p:nvSpPr>
        <p:spPr>
          <a:xfrm>
            <a:off x="2918300" y="1892538"/>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12</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sp>
        <p:nvSpPr>
          <p:cNvPr id="275" name="Google Shape;275;p15"/>
          <p:cNvSpPr txBox="1"/>
          <p:nvPr/>
        </p:nvSpPr>
        <p:spPr>
          <a:xfrm>
            <a:off x="2935500" y="2002488"/>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4090</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sp>
        <p:nvSpPr>
          <p:cNvPr id="276" name="Google Shape;276;p15"/>
          <p:cNvSpPr txBox="1"/>
          <p:nvPr/>
        </p:nvSpPr>
        <p:spPr>
          <a:xfrm>
            <a:off x="2935500" y="1623113"/>
            <a:ext cx="10638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1TCONT, 1 GEM</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sp>
        <p:nvSpPr>
          <p:cNvPr id="277" name="Google Shape;277;p15"/>
          <p:cNvSpPr txBox="1"/>
          <p:nvPr/>
        </p:nvSpPr>
        <p:spPr>
          <a:xfrm>
            <a:off x="3272875" y="1859313"/>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mgmt</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cxnSp>
        <p:nvCxnSpPr>
          <p:cNvPr id="278" name="Google Shape;278;p15"/>
          <p:cNvCxnSpPr/>
          <p:nvPr/>
        </p:nvCxnSpPr>
        <p:spPr>
          <a:xfrm rot="10800000" flipH="1">
            <a:off x="6930625" y="2498825"/>
            <a:ext cx="543900" cy="4200"/>
          </a:xfrm>
          <a:prstGeom prst="straightConnector1">
            <a:avLst/>
          </a:prstGeom>
          <a:noFill/>
          <a:ln w="9525" cap="flat" cmpd="sng">
            <a:solidFill>
              <a:srgbClr val="F1C232"/>
            </a:solidFill>
            <a:prstDash val="solid"/>
            <a:round/>
            <a:headEnd type="none" w="med" len="med"/>
            <a:tailEnd type="triangle" w="med" len="med"/>
          </a:ln>
        </p:spPr>
      </p:cxnSp>
      <p:sp>
        <p:nvSpPr>
          <p:cNvPr id="279" name="Google Shape;279;p15"/>
          <p:cNvSpPr txBox="1"/>
          <p:nvPr/>
        </p:nvSpPr>
        <p:spPr>
          <a:xfrm>
            <a:off x="6706100" y="2274363"/>
            <a:ext cx="11694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1C232"/>
                </a:solidFill>
                <a:effectLst/>
                <a:uLnTx/>
                <a:uFillTx/>
                <a:latin typeface="Arial"/>
                <a:cs typeface="Arial"/>
                <a:sym typeface="Arial"/>
              </a:rPr>
              <a:t>33.ANY → 840.ANY </a:t>
            </a:r>
            <a:endParaRPr kumimoji="0" sz="800" b="0" i="0" u="none" strike="noStrike" kern="0" cap="none" spc="0" normalizeH="0" baseline="0" noProof="0">
              <a:ln>
                <a:noFill/>
              </a:ln>
              <a:solidFill>
                <a:srgbClr val="F1C232"/>
              </a:solidFill>
              <a:effectLst/>
              <a:uLnTx/>
              <a:uFillTx/>
              <a:latin typeface="Arial"/>
              <a:cs typeface="Arial"/>
              <a:sym typeface="Arial"/>
            </a:endParaRPr>
          </a:p>
        </p:txBody>
      </p:sp>
      <p:cxnSp>
        <p:nvCxnSpPr>
          <p:cNvPr id="280" name="Google Shape;280;p15"/>
          <p:cNvCxnSpPr/>
          <p:nvPr/>
        </p:nvCxnSpPr>
        <p:spPr>
          <a:xfrm rot="10800000" flipH="1">
            <a:off x="6974750" y="2955850"/>
            <a:ext cx="543900" cy="4200"/>
          </a:xfrm>
          <a:prstGeom prst="straightConnector1">
            <a:avLst/>
          </a:prstGeom>
          <a:noFill/>
          <a:ln w="9525" cap="flat" cmpd="sng">
            <a:solidFill>
              <a:srgbClr val="4A86E8"/>
            </a:solidFill>
            <a:prstDash val="solid"/>
            <a:round/>
            <a:headEnd type="none" w="med" len="med"/>
            <a:tailEnd type="triangle" w="med" len="med"/>
          </a:ln>
        </p:spPr>
      </p:cxnSp>
      <p:sp>
        <p:nvSpPr>
          <p:cNvPr id="281" name="Google Shape;281;p15"/>
          <p:cNvSpPr txBox="1"/>
          <p:nvPr/>
        </p:nvSpPr>
        <p:spPr>
          <a:xfrm>
            <a:off x="6750225" y="2731388"/>
            <a:ext cx="11694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4A86E8"/>
                </a:solidFill>
                <a:effectLst/>
                <a:uLnTx/>
                <a:uFillTx/>
                <a:latin typeface="Arial"/>
                <a:cs typeface="Arial"/>
                <a:sym typeface="Arial"/>
              </a:rPr>
              <a:t>48.ANY → 900.ANY </a:t>
            </a:r>
            <a:endParaRPr kumimoji="0" sz="800" b="0" i="0" u="none" strike="noStrike" kern="0" cap="none" spc="0" normalizeH="0" baseline="0" noProof="0">
              <a:ln>
                <a:noFill/>
              </a:ln>
              <a:solidFill>
                <a:srgbClr val="4A86E8"/>
              </a:solidFill>
              <a:effectLst/>
              <a:uLnTx/>
              <a:uFillTx/>
              <a:latin typeface="Arial"/>
              <a:cs typeface="Arial"/>
              <a:sym typeface="Arial"/>
            </a:endParaRPr>
          </a:p>
        </p:txBody>
      </p:sp>
      <p:cxnSp>
        <p:nvCxnSpPr>
          <p:cNvPr id="282" name="Google Shape;282;p15"/>
          <p:cNvCxnSpPr/>
          <p:nvPr/>
        </p:nvCxnSpPr>
        <p:spPr>
          <a:xfrm rot="10800000" flipH="1">
            <a:off x="6980850" y="1079088"/>
            <a:ext cx="534000" cy="3300"/>
          </a:xfrm>
          <a:prstGeom prst="straightConnector1">
            <a:avLst/>
          </a:prstGeom>
          <a:noFill/>
          <a:ln w="9525" cap="flat" cmpd="sng">
            <a:solidFill>
              <a:srgbClr val="000000"/>
            </a:solidFill>
            <a:prstDash val="solid"/>
            <a:round/>
            <a:headEnd type="none" w="med" len="med"/>
            <a:tailEnd type="triangle" w="med" len="med"/>
          </a:ln>
        </p:spPr>
      </p:cxnSp>
      <p:sp>
        <p:nvSpPr>
          <p:cNvPr id="283" name="Google Shape;283;p15"/>
          <p:cNvSpPr txBox="1"/>
          <p:nvPr/>
        </p:nvSpPr>
        <p:spPr>
          <a:xfrm>
            <a:off x="7050300" y="1011888"/>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4090</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sp>
        <p:nvSpPr>
          <p:cNvPr id="284" name="Google Shape;284;p15"/>
          <p:cNvSpPr txBox="1"/>
          <p:nvPr/>
        </p:nvSpPr>
        <p:spPr>
          <a:xfrm>
            <a:off x="7050300" y="829638"/>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12</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sp>
        <p:nvSpPr>
          <p:cNvPr id="285" name="Google Shape;285;p15"/>
          <p:cNvSpPr txBox="1"/>
          <p:nvPr/>
        </p:nvSpPr>
        <p:spPr>
          <a:xfrm>
            <a:off x="6574200" y="919050"/>
            <a:ext cx="476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mgmt</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sp>
        <p:nvSpPr>
          <p:cNvPr id="286" name="Google Shape;286;p15"/>
          <p:cNvSpPr/>
          <p:nvPr/>
        </p:nvSpPr>
        <p:spPr>
          <a:xfrm>
            <a:off x="1891075" y="2823975"/>
            <a:ext cx="2060100" cy="19401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87" name="Google Shape;287;p15"/>
          <p:cNvSpPr/>
          <p:nvPr/>
        </p:nvSpPr>
        <p:spPr>
          <a:xfrm>
            <a:off x="2455425" y="2908700"/>
            <a:ext cx="1440600" cy="1778400"/>
          </a:xfrm>
          <a:prstGeom prst="rect">
            <a:avLst/>
          </a:prstGeom>
          <a:noFill/>
          <a:ln w="19050" cap="flat" cmpd="sng">
            <a:solidFill>
              <a:srgbClr val="FF99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4" name="Google Shape;204;p15"/>
          <p:cNvSpPr/>
          <p:nvPr/>
        </p:nvSpPr>
        <p:spPr>
          <a:xfrm>
            <a:off x="3896100" y="3777250"/>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288" name="Google Shape;288;p15"/>
          <p:cNvCxnSpPr/>
          <p:nvPr/>
        </p:nvCxnSpPr>
        <p:spPr>
          <a:xfrm rot="10800000" flipH="1">
            <a:off x="2594025" y="2964825"/>
            <a:ext cx="376200" cy="4800"/>
          </a:xfrm>
          <a:prstGeom prst="straightConnector1">
            <a:avLst/>
          </a:prstGeom>
          <a:noFill/>
          <a:ln w="9525" cap="flat" cmpd="sng">
            <a:solidFill>
              <a:srgbClr val="F1C232"/>
            </a:solidFill>
            <a:prstDash val="solid"/>
            <a:round/>
            <a:headEnd type="none" w="med" len="med"/>
            <a:tailEnd type="triangle" w="med" len="med"/>
          </a:ln>
        </p:spPr>
      </p:cxnSp>
      <p:cxnSp>
        <p:nvCxnSpPr>
          <p:cNvPr id="289" name="Google Shape;289;p15"/>
          <p:cNvCxnSpPr/>
          <p:nvPr/>
        </p:nvCxnSpPr>
        <p:spPr>
          <a:xfrm rot="10800000" flipH="1">
            <a:off x="2594025" y="3013800"/>
            <a:ext cx="376200" cy="4800"/>
          </a:xfrm>
          <a:prstGeom prst="straightConnector1">
            <a:avLst/>
          </a:prstGeom>
          <a:noFill/>
          <a:ln w="9525" cap="flat" cmpd="sng">
            <a:solidFill>
              <a:srgbClr val="F1C232"/>
            </a:solidFill>
            <a:prstDash val="solid"/>
            <a:round/>
            <a:headEnd type="none" w="med" len="med"/>
            <a:tailEnd type="triangle" w="med" len="med"/>
          </a:ln>
        </p:spPr>
      </p:cxnSp>
      <p:cxnSp>
        <p:nvCxnSpPr>
          <p:cNvPr id="290" name="Google Shape;290;p15"/>
          <p:cNvCxnSpPr/>
          <p:nvPr/>
        </p:nvCxnSpPr>
        <p:spPr>
          <a:xfrm rot="10800000" flipH="1">
            <a:off x="2594025" y="3062775"/>
            <a:ext cx="376200" cy="4800"/>
          </a:xfrm>
          <a:prstGeom prst="straightConnector1">
            <a:avLst/>
          </a:prstGeom>
          <a:noFill/>
          <a:ln w="9525" cap="flat" cmpd="sng">
            <a:solidFill>
              <a:srgbClr val="F1C232"/>
            </a:solidFill>
            <a:prstDash val="solid"/>
            <a:round/>
            <a:headEnd type="none" w="med" len="med"/>
            <a:tailEnd type="triangle" w="med" len="med"/>
          </a:ln>
        </p:spPr>
      </p:cxnSp>
      <p:cxnSp>
        <p:nvCxnSpPr>
          <p:cNvPr id="291" name="Google Shape;291;p15"/>
          <p:cNvCxnSpPr/>
          <p:nvPr/>
        </p:nvCxnSpPr>
        <p:spPr>
          <a:xfrm rot="10800000" flipH="1">
            <a:off x="2594013" y="3111750"/>
            <a:ext cx="376200" cy="4800"/>
          </a:xfrm>
          <a:prstGeom prst="straightConnector1">
            <a:avLst/>
          </a:prstGeom>
          <a:noFill/>
          <a:ln w="9525" cap="flat" cmpd="sng">
            <a:solidFill>
              <a:srgbClr val="F1C232"/>
            </a:solidFill>
            <a:prstDash val="solid"/>
            <a:round/>
            <a:headEnd type="none" w="med" len="med"/>
            <a:tailEnd type="triangle" w="med" len="med"/>
          </a:ln>
        </p:spPr>
      </p:cxnSp>
      <p:cxnSp>
        <p:nvCxnSpPr>
          <p:cNvPr id="292" name="Google Shape;292;p15"/>
          <p:cNvCxnSpPr/>
          <p:nvPr/>
        </p:nvCxnSpPr>
        <p:spPr>
          <a:xfrm rot="10800000" flipH="1">
            <a:off x="2594025" y="3160725"/>
            <a:ext cx="376200" cy="4800"/>
          </a:xfrm>
          <a:prstGeom prst="straightConnector1">
            <a:avLst/>
          </a:prstGeom>
          <a:noFill/>
          <a:ln w="9525" cap="flat" cmpd="sng">
            <a:solidFill>
              <a:srgbClr val="F1C232"/>
            </a:solidFill>
            <a:prstDash val="solid"/>
            <a:round/>
            <a:headEnd type="none" w="med" len="med"/>
            <a:tailEnd type="triangle" w="med" len="med"/>
          </a:ln>
        </p:spPr>
      </p:cxnSp>
      <p:cxnSp>
        <p:nvCxnSpPr>
          <p:cNvPr id="293" name="Google Shape;293;p15"/>
          <p:cNvCxnSpPr/>
          <p:nvPr/>
        </p:nvCxnSpPr>
        <p:spPr>
          <a:xfrm rot="10800000" flipH="1">
            <a:off x="2594013" y="3209700"/>
            <a:ext cx="376200" cy="4800"/>
          </a:xfrm>
          <a:prstGeom prst="straightConnector1">
            <a:avLst/>
          </a:prstGeom>
          <a:noFill/>
          <a:ln w="9525" cap="flat" cmpd="sng">
            <a:solidFill>
              <a:srgbClr val="F1C232"/>
            </a:solidFill>
            <a:prstDash val="solid"/>
            <a:round/>
            <a:headEnd type="none" w="med" len="med"/>
            <a:tailEnd type="triangle" w="med" len="med"/>
          </a:ln>
        </p:spPr>
      </p:cxnSp>
      <p:cxnSp>
        <p:nvCxnSpPr>
          <p:cNvPr id="294" name="Google Shape;294;p15"/>
          <p:cNvCxnSpPr/>
          <p:nvPr/>
        </p:nvCxnSpPr>
        <p:spPr>
          <a:xfrm rot="10800000" flipH="1">
            <a:off x="2594025" y="3258675"/>
            <a:ext cx="376200" cy="4800"/>
          </a:xfrm>
          <a:prstGeom prst="straightConnector1">
            <a:avLst/>
          </a:prstGeom>
          <a:noFill/>
          <a:ln w="9525" cap="flat" cmpd="sng">
            <a:solidFill>
              <a:srgbClr val="F1C232"/>
            </a:solidFill>
            <a:prstDash val="solid"/>
            <a:round/>
            <a:headEnd type="none" w="med" len="med"/>
            <a:tailEnd type="triangle" w="med" len="med"/>
          </a:ln>
        </p:spPr>
      </p:cxnSp>
      <p:cxnSp>
        <p:nvCxnSpPr>
          <p:cNvPr id="295" name="Google Shape;295;p15"/>
          <p:cNvCxnSpPr/>
          <p:nvPr/>
        </p:nvCxnSpPr>
        <p:spPr>
          <a:xfrm rot="10800000" flipH="1">
            <a:off x="2594025" y="3307650"/>
            <a:ext cx="376200" cy="4800"/>
          </a:xfrm>
          <a:prstGeom prst="straightConnector1">
            <a:avLst/>
          </a:prstGeom>
          <a:noFill/>
          <a:ln w="9525" cap="flat" cmpd="sng">
            <a:solidFill>
              <a:srgbClr val="F1C232"/>
            </a:solidFill>
            <a:prstDash val="solid"/>
            <a:round/>
            <a:headEnd type="none" w="med" len="med"/>
            <a:tailEnd type="triangle" w="med" len="med"/>
          </a:ln>
        </p:spPr>
      </p:cxnSp>
      <p:sp>
        <p:nvSpPr>
          <p:cNvPr id="296" name="Google Shape;296;p15"/>
          <p:cNvSpPr/>
          <p:nvPr/>
        </p:nvSpPr>
        <p:spPr>
          <a:xfrm>
            <a:off x="2996875" y="3078525"/>
            <a:ext cx="276000" cy="169200"/>
          </a:xfrm>
          <a:prstGeom prst="ellipse">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97" name="Google Shape;297;p15"/>
          <p:cNvSpPr txBox="1"/>
          <p:nvPr/>
        </p:nvSpPr>
        <p:spPr>
          <a:xfrm>
            <a:off x="2945475" y="3182475"/>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1C232"/>
                </a:solidFill>
                <a:effectLst/>
                <a:uLnTx/>
                <a:uFillTx/>
                <a:latin typeface="Arial"/>
                <a:cs typeface="Arial"/>
                <a:sym typeface="Arial"/>
              </a:rPr>
              <a:t>33.ANY</a:t>
            </a:r>
            <a:endParaRPr kumimoji="0" sz="800" b="0" i="0" u="none" strike="noStrike" kern="0" cap="none" spc="0" normalizeH="0" baseline="0" noProof="0">
              <a:ln>
                <a:noFill/>
              </a:ln>
              <a:solidFill>
                <a:srgbClr val="F1C232"/>
              </a:solidFill>
              <a:effectLst/>
              <a:uLnTx/>
              <a:uFillTx/>
              <a:latin typeface="Arial"/>
              <a:cs typeface="Arial"/>
              <a:sym typeface="Arial"/>
            </a:endParaRPr>
          </a:p>
        </p:txBody>
      </p:sp>
      <p:sp>
        <p:nvSpPr>
          <p:cNvPr id="298" name="Google Shape;298;p15"/>
          <p:cNvSpPr txBox="1"/>
          <p:nvPr/>
        </p:nvSpPr>
        <p:spPr>
          <a:xfrm>
            <a:off x="2891875" y="2824050"/>
            <a:ext cx="10638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1TCONT, 8 GEM</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sp>
        <p:nvSpPr>
          <p:cNvPr id="299" name="Google Shape;299;p15"/>
          <p:cNvSpPr txBox="1"/>
          <p:nvPr/>
        </p:nvSpPr>
        <p:spPr>
          <a:xfrm>
            <a:off x="493475" y="4712775"/>
            <a:ext cx="73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F0000"/>
                </a:solidFill>
                <a:effectLst/>
                <a:uLnTx/>
                <a:uFillTx/>
                <a:latin typeface="Arial"/>
                <a:cs typeface="Arial"/>
                <a:sym typeface="Arial"/>
              </a:rPr>
              <a:t>VLAN_ANY</a:t>
            </a:r>
            <a:endParaRPr kumimoji="0" sz="800" b="0" i="0" u="none" strike="noStrike" kern="0" cap="none" spc="0" normalizeH="0" baseline="0" noProof="0">
              <a:ln>
                <a:noFill/>
              </a:ln>
              <a:solidFill>
                <a:srgbClr val="FF0000"/>
              </a:solidFill>
              <a:effectLst/>
              <a:uLnTx/>
              <a:uFillTx/>
              <a:latin typeface="Arial"/>
              <a:cs typeface="Arial"/>
              <a:sym typeface="Arial"/>
            </a:endParaRPr>
          </a:p>
        </p:txBody>
      </p:sp>
      <p:sp>
        <p:nvSpPr>
          <p:cNvPr id="300" name="Google Shape;300;p15"/>
          <p:cNvSpPr/>
          <p:nvPr/>
        </p:nvSpPr>
        <p:spPr>
          <a:xfrm>
            <a:off x="896025" y="3057200"/>
            <a:ext cx="1059400" cy="84150"/>
          </a:xfrm>
          <a:custGeom>
            <a:avLst/>
            <a:gdLst/>
            <a:ahLst/>
            <a:cxnLst/>
            <a:rect l="l" t="t" r="r" b="b"/>
            <a:pathLst>
              <a:path w="42376" h="3366" extrusionOk="0">
                <a:moveTo>
                  <a:pt x="0" y="2178"/>
                </a:moveTo>
                <a:cubicBezTo>
                  <a:pt x="2732" y="812"/>
                  <a:pt x="6055" y="3168"/>
                  <a:pt x="9109" y="3168"/>
                </a:cubicBezTo>
                <a:cubicBezTo>
                  <a:pt x="10910" y="3168"/>
                  <a:pt x="12067" y="757"/>
                  <a:pt x="13861" y="594"/>
                </a:cubicBezTo>
                <a:cubicBezTo>
                  <a:pt x="16128" y="388"/>
                  <a:pt x="18131" y="2348"/>
                  <a:pt x="20396" y="2574"/>
                </a:cubicBezTo>
                <a:cubicBezTo>
                  <a:pt x="21908" y="2725"/>
                  <a:pt x="22639" y="0"/>
                  <a:pt x="24158" y="0"/>
                </a:cubicBezTo>
                <a:cubicBezTo>
                  <a:pt x="26846" y="0"/>
                  <a:pt x="28797" y="3366"/>
                  <a:pt x="31485" y="3366"/>
                </a:cubicBezTo>
                <a:cubicBezTo>
                  <a:pt x="35130" y="3366"/>
                  <a:pt x="38840" y="1492"/>
                  <a:pt x="42376" y="2376"/>
                </a:cubicBezTo>
              </a:path>
            </a:pathLst>
          </a:custGeom>
          <a:noFill/>
          <a:ln w="9525" cap="flat" cmpd="sng">
            <a:solidFill>
              <a:schemeClr val="dk2"/>
            </a:solidFill>
            <a:prstDash val="solid"/>
            <a:round/>
            <a:headEnd type="none" w="med" len="med"/>
            <a:tailEnd type="none" w="med" len="med"/>
          </a:ln>
        </p:spPr>
      </p:sp>
      <p:sp>
        <p:nvSpPr>
          <p:cNvPr id="301" name="Google Shape;301;p15"/>
          <p:cNvSpPr/>
          <p:nvPr/>
        </p:nvSpPr>
        <p:spPr>
          <a:xfrm>
            <a:off x="915825" y="3062150"/>
            <a:ext cx="1029700" cy="86850"/>
          </a:xfrm>
          <a:custGeom>
            <a:avLst/>
            <a:gdLst/>
            <a:ahLst/>
            <a:cxnLst/>
            <a:rect l="l" t="t" r="r" b="b"/>
            <a:pathLst>
              <a:path w="41188" h="3474" extrusionOk="0">
                <a:moveTo>
                  <a:pt x="41188" y="2178"/>
                </a:moveTo>
                <a:cubicBezTo>
                  <a:pt x="37307" y="-1703"/>
                  <a:pt x="30198" y="2487"/>
                  <a:pt x="24752" y="3168"/>
                </a:cubicBezTo>
                <a:cubicBezTo>
                  <a:pt x="22052" y="3506"/>
                  <a:pt x="19949" y="0"/>
                  <a:pt x="17228" y="0"/>
                </a:cubicBezTo>
                <a:cubicBezTo>
                  <a:pt x="15066" y="0"/>
                  <a:pt x="13781" y="2842"/>
                  <a:pt x="11683" y="3366"/>
                </a:cubicBezTo>
                <a:cubicBezTo>
                  <a:pt x="9959" y="3797"/>
                  <a:pt x="8853" y="1025"/>
                  <a:pt x="7129" y="594"/>
                </a:cubicBezTo>
                <a:cubicBezTo>
                  <a:pt x="4678" y="-19"/>
                  <a:pt x="2526" y="3168"/>
                  <a:pt x="0" y="3168"/>
                </a:cubicBezTo>
              </a:path>
            </a:pathLst>
          </a:custGeom>
          <a:noFill/>
          <a:ln w="9525" cap="flat" cmpd="sng">
            <a:solidFill>
              <a:schemeClr val="dk2"/>
            </a:solidFill>
            <a:prstDash val="solid"/>
            <a:round/>
            <a:headEnd type="none" w="med" len="med"/>
            <a:tailEnd type="none" w="med" len="med"/>
          </a:ln>
        </p:spPr>
      </p:sp>
      <p:sp>
        <p:nvSpPr>
          <p:cNvPr id="302" name="Google Shape;302;p15"/>
          <p:cNvSpPr/>
          <p:nvPr/>
        </p:nvSpPr>
        <p:spPr>
          <a:xfrm>
            <a:off x="584150" y="3032450"/>
            <a:ext cx="331800" cy="169200"/>
          </a:xfrm>
          <a:prstGeom prst="roundRect">
            <a:avLst>
              <a:gd name="adj" fmla="val 16667"/>
            </a:avLst>
          </a:prstGeom>
          <a:solidFill>
            <a:srgbClr val="FFE5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03" name="Google Shape;303;p15"/>
          <p:cNvSpPr/>
          <p:nvPr/>
        </p:nvSpPr>
        <p:spPr>
          <a:xfrm>
            <a:off x="896025" y="3332400"/>
            <a:ext cx="1059400" cy="84150"/>
          </a:xfrm>
          <a:custGeom>
            <a:avLst/>
            <a:gdLst/>
            <a:ahLst/>
            <a:cxnLst/>
            <a:rect l="l" t="t" r="r" b="b"/>
            <a:pathLst>
              <a:path w="42376" h="3366" extrusionOk="0">
                <a:moveTo>
                  <a:pt x="0" y="2178"/>
                </a:moveTo>
                <a:cubicBezTo>
                  <a:pt x="2732" y="812"/>
                  <a:pt x="6055" y="3168"/>
                  <a:pt x="9109" y="3168"/>
                </a:cubicBezTo>
                <a:cubicBezTo>
                  <a:pt x="10910" y="3168"/>
                  <a:pt x="12067" y="757"/>
                  <a:pt x="13861" y="594"/>
                </a:cubicBezTo>
                <a:cubicBezTo>
                  <a:pt x="16128" y="388"/>
                  <a:pt x="18131" y="2348"/>
                  <a:pt x="20396" y="2574"/>
                </a:cubicBezTo>
                <a:cubicBezTo>
                  <a:pt x="21908" y="2725"/>
                  <a:pt x="22639" y="0"/>
                  <a:pt x="24158" y="0"/>
                </a:cubicBezTo>
                <a:cubicBezTo>
                  <a:pt x="26846" y="0"/>
                  <a:pt x="28797" y="3366"/>
                  <a:pt x="31485" y="3366"/>
                </a:cubicBezTo>
                <a:cubicBezTo>
                  <a:pt x="35130" y="3366"/>
                  <a:pt x="38840" y="1492"/>
                  <a:pt x="42376" y="2376"/>
                </a:cubicBezTo>
              </a:path>
            </a:pathLst>
          </a:custGeom>
          <a:noFill/>
          <a:ln w="9525" cap="flat" cmpd="sng">
            <a:solidFill>
              <a:schemeClr val="dk2"/>
            </a:solidFill>
            <a:prstDash val="solid"/>
            <a:round/>
            <a:headEnd type="none" w="med" len="med"/>
            <a:tailEnd type="none" w="med" len="med"/>
          </a:ln>
        </p:spPr>
      </p:sp>
      <p:sp>
        <p:nvSpPr>
          <p:cNvPr id="304" name="Google Shape;304;p15"/>
          <p:cNvSpPr/>
          <p:nvPr/>
        </p:nvSpPr>
        <p:spPr>
          <a:xfrm>
            <a:off x="915825" y="3337350"/>
            <a:ext cx="1029700" cy="86850"/>
          </a:xfrm>
          <a:custGeom>
            <a:avLst/>
            <a:gdLst/>
            <a:ahLst/>
            <a:cxnLst/>
            <a:rect l="l" t="t" r="r" b="b"/>
            <a:pathLst>
              <a:path w="41188" h="3474" extrusionOk="0">
                <a:moveTo>
                  <a:pt x="41188" y="2178"/>
                </a:moveTo>
                <a:cubicBezTo>
                  <a:pt x="37307" y="-1703"/>
                  <a:pt x="30198" y="2487"/>
                  <a:pt x="24752" y="3168"/>
                </a:cubicBezTo>
                <a:cubicBezTo>
                  <a:pt x="22052" y="3506"/>
                  <a:pt x="19949" y="0"/>
                  <a:pt x="17228" y="0"/>
                </a:cubicBezTo>
                <a:cubicBezTo>
                  <a:pt x="15066" y="0"/>
                  <a:pt x="13781" y="2842"/>
                  <a:pt x="11683" y="3366"/>
                </a:cubicBezTo>
                <a:cubicBezTo>
                  <a:pt x="9959" y="3797"/>
                  <a:pt x="8853" y="1025"/>
                  <a:pt x="7129" y="594"/>
                </a:cubicBezTo>
                <a:cubicBezTo>
                  <a:pt x="4678" y="-19"/>
                  <a:pt x="2526" y="3168"/>
                  <a:pt x="0" y="3168"/>
                </a:cubicBezTo>
              </a:path>
            </a:pathLst>
          </a:custGeom>
          <a:noFill/>
          <a:ln w="9525" cap="flat" cmpd="sng">
            <a:solidFill>
              <a:schemeClr val="dk2"/>
            </a:solidFill>
            <a:prstDash val="solid"/>
            <a:round/>
            <a:headEnd type="none" w="med" len="med"/>
            <a:tailEnd type="none" w="med" len="med"/>
          </a:ln>
        </p:spPr>
      </p:sp>
      <p:sp>
        <p:nvSpPr>
          <p:cNvPr id="305" name="Google Shape;305;p15"/>
          <p:cNvSpPr/>
          <p:nvPr/>
        </p:nvSpPr>
        <p:spPr>
          <a:xfrm>
            <a:off x="584150" y="3307650"/>
            <a:ext cx="331800" cy="169200"/>
          </a:xfrm>
          <a:prstGeom prst="roundRect">
            <a:avLst>
              <a:gd name="adj" fmla="val 16667"/>
            </a:avLst>
          </a:prstGeom>
          <a:solidFill>
            <a:srgbClr val="00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06" name="Google Shape;306;p15"/>
          <p:cNvSpPr/>
          <p:nvPr/>
        </p:nvSpPr>
        <p:spPr>
          <a:xfrm>
            <a:off x="896025" y="3607600"/>
            <a:ext cx="1059400" cy="84150"/>
          </a:xfrm>
          <a:custGeom>
            <a:avLst/>
            <a:gdLst/>
            <a:ahLst/>
            <a:cxnLst/>
            <a:rect l="l" t="t" r="r" b="b"/>
            <a:pathLst>
              <a:path w="42376" h="3366" extrusionOk="0">
                <a:moveTo>
                  <a:pt x="0" y="2178"/>
                </a:moveTo>
                <a:cubicBezTo>
                  <a:pt x="2732" y="812"/>
                  <a:pt x="6055" y="3168"/>
                  <a:pt x="9109" y="3168"/>
                </a:cubicBezTo>
                <a:cubicBezTo>
                  <a:pt x="10910" y="3168"/>
                  <a:pt x="12067" y="757"/>
                  <a:pt x="13861" y="594"/>
                </a:cubicBezTo>
                <a:cubicBezTo>
                  <a:pt x="16128" y="388"/>
                  <a:pt x="18131" y="2348"/>
                  <a:pt x="20396" y="2574"/>
                </a:cubicBezTo>
                <a:cubicBezTo>
                  <a:pt x="21908" y="2725"/>
                  <a:pt x="22639" y="0"/>
                  <a:pt x="24158" y="0"/>
                </a:cubicBezTo>
                <a:cubicBezTo>
                  <a:pt x="26846" y="0"/>
                  <a:pt x="28797" y="3366"/>
                  <a:pt x="31485" y="3366"/>
                </a:cubicBezTo>
                <a:cubicBezTo>
                  <a:pt x="35130" y="3366"/>
                  <a:pt x="38840" y="1492"/>
                  <a:pt x="42376" y="2376"/>
                </a:cubicBezTo>
              </a:path>
            </a:pathLst>
          </a:custGeom>
          <a:noFill/>
          <a:ln w="9525" cap="flat" cmpd="sng">
            <a:solidFill>
              <a:schemeClr val="dk2"/>
            </a:solidFill>
            <a:prstDash val="solid"/>
            <a:round/>
            <a:headEnd type="none" w="med" len="med"/>
            <a:tailEnd type="none" w="med" len="med"/>
          </a:ln>
        </p:spPr>
      </p:sp>
      <p:sp>
        <p:nvSpPr>
          <p:cNvPr id="307" name="Google Shape;307;p15"/>
          <p:cNvSpPr/>
          <p:nvPr/>
        </p:nvSpPr>
        <p:spPr>
          <a:xfrm>
            <a:off x="915825" y="3612550"/>
            <a:ext cx="1029700" cy="86850"/>
          </a:xfrm>
          <a:custGeom>
            <a:avLst/>
            <a:gdLst/>
            <a:ahLst/>
            <a:cxnLst/>
            <a:rect l="l" t="t" r="r" b="b"/>
            <a:pathLst>
              <a:path w="41188" h="3474" extrusionOk="0">
                <a:moveTo>
                  <a:pt x="41188" y="2178"/>
                </a:moveTo>
                <a:cubicBezTo>
                  <a:pt x="37307" y="-1703"/>
                  <a:pt x="30198" y="2487"/>
                  <a:pt x="24752" y="3168"/>
                </a:cubicBezTo>
                <a:cubicBezTo>
                  <a:pt x="22052" y="3506"/>
                  <a:pt x="19949" y="0"/>
                  <a:pt x="17228" y="0"/>
                </a:cubicBezTo>
                <a:cubicBezTo>
                  <a:pt x="15066" y="0"/>
                  <a:pt x="13781" y="2842"/>
                  <a:pt x="11683" y="3366"/>
                </a:cubicBezTo>
                <a:cubicBezTo>
                  <a:pt x="9959" y="3797"/>
                  <a:pt x="8853" y="1025"/>
                  <a:pt x="7129" y="594"/>
                </a:cubicBezTo>
                <a:cubicBezTo>
                  <a:pt x="4678" y="-19"/>
                  <a:pt x="2526" y="3168"/>
                  <a:pt x="0" y="3168"/>
                </a:cubicBezTo>
              </a:path>
            </a:pathLst>
          </a:custGeom>
          <a:noFill/>
          <a:ln w="9525" cap="flat" cmpd="sng">
            <a:solidFill>
              <a:schemeClr val="dk2"/>
            </a:solidFill>
            <a:prstDash val="solid"/>
            <a:round/>
            <a:headEnd type="none" w="med" len="med"/>
            <a:tailEnd type="none" w="med" len="med"/>
          </a:ln>
        </p:spPr>
      </p:sp>
      <p:sp>
        <p:nvSpPr>
          <p:cNvPr id="308" name="Google Shape;308;p15"/>
          <p:cNvSpPr/>
          <p:nvPr/>
        </p:nvSpPr>
        <p:spPr>
          <a:xfrm>
            <a:off x="584150" y="3582850"/>
            <a:ext cx="331800" cy="169200"/>
          </a:xfrm>
          <a:prstGeom prst="roundRect">
            <a:avLst>
              <a:gd name="adj" fmla="val 16667"/>
            </a:avLst>
          </a:prstGeom>
          <a:solidFill>
            <a:srgbClr val="BF9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09" name="Google Shape;309;p15"/>
          <p:cNvSpPr/>
          <p:nvPr/>
        </p:nvSpPr>
        <p:spPr>
          <a:xfrm>
            <a:off x="957225" y="4542675"/>
            <a:ext cx="1059400" cy="84150"/>
          </a:xfrm>
          <a:custGeom>
            <a:avLst/>
            <a:gdLst/>
            <a:ahLst/>
            <a:cxnLst/>
            <a:rect l="l" t="t" r="r" b="b"/>
            <a:pathLst>
              <a:path w="42376" h="3366" extrusionOk="0">
                <a:moveTo>
                  <a:pt x="0" y="2178"/>
                </a:moveTo>
                <a:cubicBezTo>
                  <a:pt x="2732" y="812"/>
                  <a:pt x="6055" y="3168"/>
                  <a:pt x="9109" y="3168"/>
                </a:cubicBezTo>
                <a:cubicBezTo>
                  <a:pt x="10910" y="3168"/>
                  <a:pt x="12067" y="757"/>
                  <a:pt x="13861" y="594"/>
                </a:cubicBezTo>
                <a:cubicBezTo>
                  <a:pt x="16128" y="388"/>
                  <a:pt x="18131" y="2348"/>
                  <a:pt x="20396" y="2574"/>
                </a:cubicBezTo>
                <a:cubicBezTo>
                  <a:pt x="21908" y="2725"/>
                  <a:pt x="22639" y="0"/>
                  <a:pt x="24158" y="0"/>
                </a:cubicBezTo>
                <a:cubicBezTo>
                  <a:pt x="26846" y="0"/>
                  <a:pt x="28797" y="3366"/>
                  <a:pt x="31485" y="3366"/>
                </a:cubicBezTo>
                <a:cubicBezTo>
                  <a:pt x="35130" y="3366"/>
                  <a:pt x="38840" y="1492"/>
                  <a:pt x="42376" y="2376"/>
                </a:cubicBezTo>
              </a:path>
            </a:pathLst>
          </a:custGeom>
          <a:noFill/>
          <a:ln w="9525" cap="flat" cmpd="sng">
            <a:solidFill>
              <a:schemeClr val="dk2"/>
            </a:solidFill>
            <a:prstDash val="solid"/>
            <a:round/>
            <a:headEnd type="none" w="med" len="med"/>
            <a:tailEnd type="none" w="med" len="med"/>
          </a:ln>
        </p:spPr>
      </p:sp>
      <p:sp>
        <p:nvSpPr>
          <p:cNvPr id="310" name="Google Shape;310;p15"/>
          <p:cNvSpPr/>
          <p:nvPr/>
        </p:nvSpPr>
        <p:spPr>
          <a:xfrm>
            <a:off x="977025" y="4547625"/>
            <a:ext cx="1029700" cy="86850"/>
          </a:xfrm>
          <a:custGeom>
            <a:avLst/>
            <a:gdLst/>
            <a:ahLst/>
            <a:cxnLst/>
            <a:rect l="l" t="t" r="r" b="b"/>
            <a:pathLst>
              <a:path w="41188" h="3474" extrusionOk="0">
                <a:moveTo>
                  <a:pt x="41188" y="2178"/>
                </a:moveTo>
                <a:cubicBezTo>
                  <a:pt x="37307" y="-1703"/>
                  <a:pt x="30198" y="2487"/>
                  <a:pt x="24752" y="3168"/>
                </a:cubicBezTo>
                <a:cubicBezTo>
                  <a:pt x="22052" y="3506"/>
                  <a:pt x="19949" y="0"/>
                  <a:pt x="17228" y="0"/>
                </a:cubicBezTo>
                <a:cubicBezTo>
                  <a:pt x="15066" y="0"/>
                  <a:pt x="13781" y="2842"/>
                  <a:pt x="11683" y="3366"/>
                </a:cubicBezTo>
                <a:cubicBezTo>
                  <a:pt x="9959" y="3797"/>
                  <a:pt x="8853" y="1025"/>
                  <a:pt x="7129" y="594"/>
                </a:cubicBezTo>
                <a:cubicBezTo>
                  <a:pt x="4678" y="-19"/>
                  <a:pt x="2526" y="3168"/>
                  <a:pt x="0" y="3168"/>
                </a:cubicBezTo>
              </a:path>
            </a:pathLst>
          </a:custGeom>
          <a:noFill/>
          <a:ln w="9525" cap="flat" cmpd="sng">
            <a:solidFill>
              <a:schemeClr val="dk2"/>
            </a:solidFill>
            <a:prstDash val="solid"/>
            <a:round/>
            <a:headEnd type="none" w="med" len="med"/>
            <a:tailEnd type="none" w="med" len="med"/>
          </a:ln>
        </p:spPr>
      </p:sp>
      <p:sp>
        <p:nvSpPr>
          <p:cNvPr id="311" name="Google Shape;311;p15"/>
          <p:cNvSpPr/>
          <p:nvPr/>
        </p:nvSpPr>
        <p:spPr>
          <a:xfrm>
            <a:off x="645350" y="4517925"/>
            <a:ext cx="331800" cy="169200"/>
          </a:xfrm>
          <a:prstGeom prst="roundRect">
            <a:avLst>
              <a:gd name="adj" fmla="val 16667"/>
            </a:avLst>
          </a:prstGeom>
          <a:solidFill>
            <a:srgbClr val="3C78D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12" name="Google Shape;312;p15"/>
          <p:cNvSpPr txBox="1"/>
          <p:nvPr/>
        </p:nvSpPr>
        <p:spPr>
          <a:xfrm>
            <a:off x="410875" y="3928475"/>
            <a:ext cx="1104000" cy="3057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000000"/>
                </a:solidFill>
                <a:effectLst/>
                <a:uLnTx/>
                <a:uFillTx/>
                <a:latin typeface="Arial"/>
                <a:cs typeface="Arial"/>
                <a:sym typeface="Arial"/>
              </a:rPr>
              <a:t>Up to 16</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313" name="Google Shape;313;p15"/>
          <p:cNvSpPr/>
          <p:nvPr/>
        </p:nvSpPr>
        <p:spPr>
          <a:xfrm>
            <a:off x="1865725" y="3342650"/>
            <a:ext cx="1305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14" name="Google Shape;314;p15"/>
          <p:cNvSpPr/>
          <p:nvPr/>
        </p:nvSpPr>
        <p:spPr>
          <a:xfrm>
            <a:off x="1891075" y="3616075"/>
            <a:ext cx="1305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15" name="Google Shape;315;p15"/>
          <p:cNvSpPr/>
          <p:nvPr/>
        </p:nvSpPr>
        <p:spPr>
          <a:xfrm>
            <a:off x="1891075" y="4544850"/>
            <a:ext cx="1305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16" name="Google Shape;316;p15"/>
          <p:cNvSpPr txBox="1"/>
          <p:nvPr/>
        </p:nvSpPr>
        <p:spPr>
          <a:xfrm>
            <a:off x="1110275" y="2834550"/>
            <a:ext cx="630900" cy="148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g.fast</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cxnSp>
        <p:nvCxnSpPr>
          <p:cNvPr id="317" name="Google Shape;317;p15"/>
          <p:cNvCxnSpPr/>
          <p:nvPr/>
        </p:nvCxnSpPr>
        <p:spPr>
          <a:xfrm rot="10800000" flipH="1">
            <a:off x="2594025" y="3574425"/>
            <a:ext cx="376200" cy="4800"/>
          </a:xfrm>
          <a:prstGeom prst="straightConnector1">
            <a:avLst/>
          </a:prstGeom>
          <a:noFill/>
          <a:ln w="9525" cap="flat" cmpd="sng">
            <a:solidFill>
              <a:srgbClr val="3C78D8"/>
            </a:solidFill>
            <a:prstDash val="solid"/>
            <a:round/>
            <a:headEnd type="none" w="med" len="med"/>
            <a:tailEnd type="triangle" w="med" len="med"/>
          </a:ln>
        </p:spPr>
      </p:cxnSp>
      <p:cxnSp>
        <p:nvCxnSpPr>
          <p:cNvPr id="318" name="Google Shape;318;p15"/>
          <p:cNvCxnSpPr/>
          <p:nvPr/>
        </p:nvCxnSpPr>
        <p:spPr>
          <a:xfrm rot="10800000" flipH="1">
            <a:off x="2594025" y="3623400"/>
            <a:ext cx="376200" cy="4800"/>
          </a:xfrm>
          <a:prstGeom prst="straightConnector1">
            <a:avLst/>
          </a:prstGeom>
          <a:noFill/>
          <a:ln w="9525" cap="flat" cmpd="sng">
            <a:solidFill>
              <a:srgbClr val="3C78D8"/>
            </a:solidFill>
            <a:prstDash val="solid"/>
            <a:round/>
            <a:headEnd type="none" w="med" len="med"/>
            <a:tailEnd type="triangle" w="med" len="med"/>
          </a:ln>
        </p:spPr>
      </p:cxnSp>
      <p:cxnSp>
        <p:nvCxnSpPr>
          <p:cNvPr id="319" name="Google Shape;319;p15"/>
          <p:cNvCxnSpPr/>
          <p:nvPr/>
        </p:nvCxnSpPr>
        <p:spPr>
          <a:xfrm rot="10800000" flipH="1">
            <a:off x="2594025" y="3672375"/>
            <a:ext cx="376200" cy="4800"/>
          </a:xfrm>
          <a:prstGeom prst="straightConnector1">
            <a:avLst/>
          </a:prstGeom>
          <a:noFill/>
          <a:ln w="9525" cap="flat" cmpd="sng">
            <a:solidFill>
              <a:srgbClr val="3C78D8"/>
            </a:solidFill>
            <a:prstDash val="solid"/>
            <a:round/>
            <a:headEnd type="none" w="med" len="med"/>
            <a:tailEnd type="triangle" w="med" len="med"/>
          </a:ln>
        </p:spPr>
      </p:cxnSp>
      <p:cxnSp>
        <p:nvCxnSpPr>
          <p:cNvPr id="320" name="Google Shape;320;p15"/>
          <p:cNvCxnSpPr/>
          <p:nvPr/>
        </p:nvCxnSpPr>
        <p:spPr>
          <a:xfrm rot="10800000" flipH="1">
            <a:off x="2594013" y="3721350"/>
            <a:ext cx="376200" cy="4800"/>
          </a:xfrm>
          <a:prstGeom prst="straightConnector1">
            <a:avLst/>
          </a:prstGeom>
          <a:noFill/>
          <a:ln w="9525" cap="flat" cmpd="sng">
            <a:solidFill>
              <a:srgbClr val="3C78D8"/>
            </a:solidFill>
            <a:prstDash val="solid"/>
            <a:round/>
            <a:headEnd type="none" w="med" len="med"/>
            <a:tailEnd type="triangle" w="med" len="med"/>
          </a:ln>
        </p:spPr>
      </p:cxnSp>
      <p:cxnSp>
        <p:nvCxnSpPr>
          <p:cNvPr id="321" name="Google Shape;321;p15"/>
          <p:cNvCxnSpPr/>
          <p:nvPr/>
        </p:nvCxnSpPr>
        <p:spPr>
          <a:xfrm rot="10800000" flipH="1">
            <a:off x="2594025" y="3770325"/>
            <a:ext cx="376200" cy="4800"/>
          </a:xfrm>
          <a:prstGeom prst="straightConnector1">
            <a:avLst/>
          </a:prstGeom>
          <a:noFill/>
          <a:ln w="9525" cap="flat" cmpd="sng">
            <a:solidFill>
              <a:srgbClr val="3C78D8"/>
            </a:solidFill>
            <a:prstDash val="solid"/>
            <a:round/>
            <a:headEnd type="none" w="med" len="med"/>
            <a:tailEnd type="triangle" w="med" len="med"/>
          </a:ln>
        </p:spPr>
      </p:cxnSp>
      <p:cxnSp>
        <p:nvCxnSpPr>
          <p:cNvPr id="322" name="Google Shape;322;p15"/>
          <p:cNvCxnSpPr/>
          <p:nvPr/>
        </p:nvCxnSpPr>
        <p:spPr>
          <a:xfrm rot="10800000" flipH="1">
            <a:off x="2594013" y="3819300"/>
            <a:ext cx="376200" cy="4800"/>
          </a:xfrm>
          <a:prstGeom prst="straightConnector1">
            <a:avLst/>
          </a:prstGeom>
          <a:noFill/>
          <a:ln w="9525" cap="flat" cmpd="sng">
            <a:solidFill>
              <a:srgbClr val="3C78D8"/>
            </a:solidFill>
            <a:prstDash val="solid"/>
            <a:round/>
            <a:headEnd type="none" w="med" len="med"/>
            <a:tailEnd type="triangle" w="med" len="med"/>
          </a:ln>
        </p:spPr>
      </p:cxnSp>
      <p:cxnSp>
        <p:nvCxnSpPr>
          <p:cNvPr id="323" name="Google Shape;323;p15"/>
          <p:cNvCxnSpPr/>
          <p:nvPr/>
        </p:nvCxnSpPr>
        <p:spPr>
          <a:xfrm rot="10800000" flipH="1">
            <a:off x="2594025" y="3868275"/>
            <a:ext cx="376200" cy="4800"/>
          </a:xfrm>
          <a:prstGeom prst="straightConnector1">
            <a:avLst/>
          </a:prstGeom>
          <a:noFill/>
          <a:ln w="9525" cap="flat" cmpd="sng">
            <a:solidFill>
              <a:srgbClr val="3C78D8"/>
            </a:solidFill>
            <a:prstDash val="solid"/>
            <a:round/>
            <a:headEnd type="none" w="med" len="med"/>
            <a:tailEnd type="triangle" w="med" len="med"/>
          </a:ln>
        </p:spPr>
      </p:cxnSp>
      <p:cxnSp>
        <p:nvCxnSpPr>
          <p:cNvPr id="324" name="Google Shape;324;p15"/>
          <p:cNvCxnSpPr/>
          <p:nvPr/>
        </p:nvCxnSpPr>
        <p:spPr>
          <a:xfrm rot="10800000" flipH="1">
            <a:off x="2594025" y="3917250"/>
            <a:ext cx="376200" cy="4800"/>
          </a:xfrm>
          <a:prstGeom prst="straightConnector1">
            <a:avLst/>
          </a:prstGeom>
          <a:noFill/>
          <a:ln w="9525" cap="flat" cmpd="sng">
            <a:solidFill>
              <a:srgbClr val="3C78D8"/>
            </a:solidFill>
            <a:prstDash val="solid"/>
            <a:round/>
            <a:headEnd type="none" w="med" len="med"/>
            <a:tailEnd type="triangle" w="med" len="med"/>
          </a:ln>
        </p:spPr>
      </p:cxnSp>
      <p:sp>
        <p:nvSpPr>
          <p:cNvPr id="325" name="Google Shape;325;p15"/>
          <p:cNvSpPr/>
          <p:nvPr/>
        </p:nvSpPr>
        <p:spPr>
          <a:xfrm>
            <a:off x="2996875" y="3688125"/>
            <a:ext cx="276000" cy="169200"/>
          </a:xfrm>
          <a:prstGeom prst="ellipse">
            <a:avLst/>
          </a:prstGeom>
          <a:solidFill>
            <a:srgbClr val="3C78D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26" name="Google Shape;326;p15"/>
          <p:cNvSpPr txBox="1"/>
          <p:nvPr/>
        </p:nvSpPr>
        <p:spPr>
          <a:xfrm>
            <a:off x="2945475" y="3792075"/>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3C78D8"/>
                </a:solidFill>
                <a:effectLst/>
                <a:uLnTx/>
                <a:uFillTx/>
                <a:latin typeface="Arial"/>
                <a:cs typeface="Arial"/>
                <a:sym typeface="Arial"/>
              </a:rPr>
              <a:t>48.ANY</a:t>
            </a:r>
            <a:endParaRPr kumimoji="0" sz="800" b="0" i="0" u="none" strike="noStrike" kern="0" cap="none" spc="0" normalizeH="0" baseline="0" noProof="0">
              <a:ln>
                <a:noFill/>
              </a:ln>
              <a:solidFill>
                <a:srgbClr val="3C78D8"/>
              </a:solidFill>
              <a:effectLst/>
              <a:uLnTx/>
              <a:uFillTx/>
              <a:latin typeface="Arial"/>
              <a:cs typeface="Arial"/>
              <a:sym typeface="Arial"/>
            </a:endParaRPr>
          </a:p>
        </p:txBody>
      </p:sp>
      <p:sp>
        <p:nvSpPr>
          <p:cNvPr id="327" name="Google Shape;327;p15"/>
          <p:cNvSpPr txBox="1"/>
          <p:nvPr/>
        </p:nvSpPr>
        <p:spPr>
          <a:xfrm>
            <a:off x="2891875" y="3433650"/>
            <a:ext cx="10296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1TCONT, 8 GEM</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cxnSp>
        <p:nvCxnSpPr>
          <p:cNvPr id="328" name="Google Shape;328;p15"/>
          <p:cNvCxnSpPr>
            <a:stCxn id="329" idx="6"/>
            <a:endCxn id="330" idx="0"/>
          </p:cNvCxnSpPr>
          <p:nvPr/>
        </p:nvCxnSpPr>
        <p:spPr>
          <a:xfrm>
            <a:off x="1988725" y="3101450"/>
            <a:ext cx="362100" cy="575700"/>
          </a:xfrm>
          <a:prstGeom prst="straightConnector1">
            <a:avLst/>
          </a:prstGeom>
          <a:noFill/>
          <a:ln w="9525" cap="flat" cmpd="sng">
            <a:solidFill>
              <a:srgbClr val="FFD966"/>
            </a:solidFill>
            <a:prstDash val="dot"/>
            <a:round/>
            <a:headEnd type="none" w="med" len="med"/>
            <a:tailEnd type="triangle" w="med" len="med"/>
          </a:ln>
        </p:spPr>
      </p:cxnSp>
      <p:cxnSp>
        <p:nvCxnSpPr>
          <p:cNvPr id="331" name="Google Shape;331;p15"/>
          <p:cNvCxnSpPr>
            <a:stCxn id="313" idx="6"/>
          </p:cNvCxnSpPr>
          <p:nvPr/>
        </p:nvCxnSpPr>
        <p:spPr>
          <a:xfrm>
            <a:off x="1996225" y="3382550"/>
            <a:ext cx="350400" cy="353400"/>
          </a:xfrm>
          <a:prstGeom prst="straightConnector1">
            <a:avLst/>
          </a:prstGeom>
          <a:noFill/>
          <a:ln w="9525" cap="flat" cmpd="sng">
            <a:solidFill>
              <a:srgbClr val="00FF00"/>
            </a:solidFill>
            <a:prstDash val="dot"/>
            <a:round/>
            <a:headEnd type="none" w="med" len="med"/>
            <a:tailEnd type="triangle" w="med" len="med"/>
          </a:ln>
        </p:spPr>
      </p:cxnSp>
      <p:sp>
        <p:nvSpPr>
          <p:cNvPr id="332" name="Google Shape;332;p15"/>
          <p:cNvSpPr/>
          <p:nvPr/>
        </p:nvSpPr>
        <p:spPr>
          <a:xfrm>
            <a:off x="2412675" y="3732825"/>
            <a:ext cx="79800" cy="79800"/>
          </a:xfrm>
          <a:prstGeom prst="ellipse">
            <a:avLst/>
          </a:prstGeom>
          <a:solidFill>
            <a:srgbClr val="FF99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333" name="Google Shape;333;p15"/>
          <p:cNvCxnSpPr/>
          <p:nvPr/>
        </p:nvCxnSpPr>
        <p:spPr>
          <a:xfrm rot="10800000" flipH="1">
            <a:off x="2113825" y="3948175"/>
            <a:ext cx="267300" cy="559500"/>
          </a:xfrm>
          <a:prstGeom prst="straightConnector1">
            <a:avLst/>
          </a:prstGeom>
          <a:noFill/>
          <a:ln w="9525" cap="flat" cmpd="sng">
            <a:solidFill>
              <a:srgbClr val="3C78D8"/>
            </a:solidFill>
            <a:prstDash val="dot"/>
            <a:round/>
            <a:headEnd type="none" w="med" len="med"/>
            <a:tailEnd type="triangle" w="med" len="med"/>
          </a:ln>
        </p:spPr>
      </p:cxnSp>
      <p:sp>
        <p:nvSpPr>
          <p:cNvPr id="330" name="Google Shape;330;p15"/>
          <p:cNvSpPr txBox="1"/>
          <p:nvPr/>
        </p:nvSpPr>
        <p:spPr>
          <a:xfrm>
            <a:off x="2162825" y="3677175"/>
            <a:ext cx="376200" cy="148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F9900"/>
                </a:solidFill>
                <a:effectLst/>
                <a:uLnTx/>
                <a:uFillTx/>
                <a:latin typeface="Arial"/>
                <a:cs typeface="Arial"/>
                <a:sym typeface="Arial"/>
              </a:rPr>
              <a:t>UNI</a:t>
            </a:r>
            <a:endParaRPr kumimoji="0" sz="800" b="0" i="0" u="none" strike="noStrike" kern="0" cap="none" spc="0" normalizeH="0" baseline="0" noProof="0">
              <a:ln>
                <a:noFill/>
              </a:ln>
              <a:solidFill>
                <a:srgbClr val="FF9900"/>
              </a:solidFill>
              <a:effectLst/>
              <a:uLnTx/>
              <a:uFillTx/>
              <a:latin typeface="Arial"/>
              <a:cs typeface="Arial"/>
              <a:sym typeface="Arial"/>
            </a:endParaRPr>
          </a:p>
        </p:txBody>
      </p:sp>
      <p:sp>
        <p:nvSpPr>
          <p:cNvPr id="334" name="Google Shape;334;p15"/>
          <p:cNvSpPr txBox="1"/>
          <p:nvPr/>
        </p:nvSpPr>
        <p:spPr>
          <a:xfrm>
            <a:off x="1928075" y="3104225"/>
            <a:ext cx="5742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1C232"/>
                </a:solidFill>
                <a:effectLst/>
                <a:uLnTx/>
                <a:uFillTx/>
                <a:latin typeface="Arial"/>
                <a:cs typeface="Arial"/>
                <a:sym typeface="Arial"/>
              </a:rPr>
              <a:t>33.ANY</a:t>
            </a:r>
            <a:endParaRPr kumimoji="0" sz="800" b="0" i="0" u="none" strike="noStrike" kern="0" cap="none" spc="0" normalizeH="0" baseline="0" noProof="0">
              <a:ln>
                <a:noFill/>
              </a:ln>
              <a:solidFill>
                <a:srgbClr val="F1C232"/>
              </a:solidFill>
              <a:effectLst/>
              <a:uLnTx/>
              <a:uFillTx/>
              <a:latin typeface="Arial"/>
              <a:cs typeface="Arial"/>
              <a:sym typeface="Arial"/>
            </a:endParaRPr>
          </a:p>
        </p:txBody>
      </p:sp>
      <p:sp>
        <p:nvSpPr>
          <p:cNvPr id="335" name="Google Shape;335;p15"/>
          <p:cNvSpPr txBox="1"/>
          <p:nvPr/>
        </p:nvSpPr>
        <p:spPr>
          <a:xfrm>
            <a:off x="1988750" y="4260075"/>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3C78D8"/>
                </a:solidFill>
                <a:effectLst/>
                <a:uLnTx/>
                <a:uFillTx/>
                <a:latin typeface="Arial"/>
                <a:cs typeface="Arial"/>
                <a:sym typeface="Arial"/>
              </a:rPr>
              <a:t>48.ANY</a:t>
            </a:r>
            <a:endParaRPr kumimoji="0" sz="800" b="0" i="0" u="none" strike="noStrike" kern="0" cap="none" spc="0" normalizeH="0" baseline="0" noProof="0">
              <a:ln>
                <a:noFill/>
              </a:ln>
              <a:solidFill>
                <a:srgbClr val="3C78D8"/>
              </a:solidFill>
              <a:effectLst/>
              <a:uLnTx/>
              <a:uFillTx/>
              <a:latin typeface="Arial"/>
              <a:cs typeface="Arial"/>
              <a:sym typeface="Arial"/>
            </a:endParaRPr>
          </a:p>
        </p:txBody>
      </p:sp>
      <p:sp>
        <p:nvSpPr>
          <p:cNvPr id="329" name="Google Shape;329;p15"/>
          <p:cNvSpPr/>
          <p:nvPr/>
        </p:nvSpPr>
        <p:spPr>
          <a:xfrm>
            <a:off x="1865725" y="3061550"/>
            <a:ext cx="1230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336" name="Google Shape;336;p15"/>
          <p:cNvCxnSpPr/>
          <p:nvPr/>
        </p:nvCxnSpPr>
        <p:spPr>
          <a:xfrm rot="10800000" flipH="1">
            <a:off x="1988725" y="3908125"/>
            <a:ext cx="277200" cy="4800"/>
          </a:xfrm>
          <a:prstGeom prst="straightConnector1">
            <a:avLst/>
          </a:prstGeom>
          <a:noFill/>
          <a:ln w="9525" cap="flat" cmpd="sng">
            <a:solidFill>
              <a:srgbClr val="000000"/>
            </a:solidFill>
            <a:prstDash val="dot"/>
            <a:round/>
            <a:headEnd type="none" w="med" len="med"/>
            <a:tailEnd type="triangle" w="med" len="med"/>
          </a:ln>
        </p:spPr>
      </p:cxnSp>
      <p:sp>
        <p:nvSpPr>
          <p:cNvPr id="337" name="Google Shape;337;p15"/>
          <p:cNvSpPr txBox="1"/>
          <p:nvPr/>
        </p:nvSpPr>
        <p:spPr>
          <a:xfrm>
            <a:off x="1866925" y="3695413"/>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12</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sp>
        <p:nvSpPr>
          <p:cNvPr id="338" name="Google Shape;338;p15"/>
          <p:cNvSpPr txBox="1"/>
          <p:nvPr/>
        </p:nvSpPr>
        <p:spPr>
          <a:xfrm>
            <a:off x="1866925" y="3847813"/>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4090</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cxnSp>
        <p:nvCxnSpPr>
          <p:cNvPr id="339" name="Google Shape;339;p15"/>
          <p:cNvCxnSpPr/>
          <p:nvPr/>
        </p:nvCxnSpPr>
        <p:spPr>
          <a:xfrm rot="10800000" flipH="1">
            <a:off x="2594025" y="4345550"/>
            <a:ext cx="376200" cy="4800"/>
          </a:xfrm>
          <a:prstGeom prst="straightConnector1">
            <a:avLst/>
          </a:prstGeom>
          <a:noFill/>
          <a:ln w="9525" cap="flat" cmpd="sng">
            <a:solidFill>
              <a:srgbClr val="000000"/>
            </a:solidFill>
            <a:prstDash val="solid"/>
            <a:round/>
            <a:headEnd type="none" w="med" len="med"/>
            <a:tailEnd type="triangle" w="med" len="med"/>
          </a:ln>
        </p:spPr>
      </p:cxnSp>
      <p:sp>
        <p:nvSpPr>
          <p:cNvPr id="340" name="Google Shape;340;p15"/>
          <p:cNvSpPr/>
          <p:nvPr/>
        </p:nvSpPr>
        <p:spPr>
          <a:xfrm>
            <a:off x="2970225" y="4260075"/>
            <a:ext cx="276000" cy="169200"/>
          </a:xfrm>
          <a:prstGeom prst="ellipse">
            <a:avLst/>
          </a:prstGeom>
          <a:solidFill>
            <a:srgbClr val="0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1" name="Google Shape;341;p15"/>
          <p:cNvSpPr txBox="1"/>
          <p:nvPr/>
        </p:nvSpPr>
        <p:spPr>
          <a:xfrm>
            <a:off x="2918300" y="4330938"/>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12</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sp>
        <p:nvSpPr>
          <p:cNvPr id="342" name="Google Shape;342;p15"/>
          <p:cNvSpPr txBox="1"/>
          <p:nvPr/>
        </p:nvSpPr>
        <p:spPr>
          <a:xfrm>
            <a:off x="2935500" y="4440888"/>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4090</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sp>
        <p:nvSpPr>
          <p:cNvPr id="343" name="Google Shape;343;p15"/>
          <p:cNvSpPr txBox="1"/>
          <p:nvPr/>
        </p:nvSpPr>
        <p:spPr>
          <a:xfrm>
            <a:off x="2935500" y="4061513"/>
            <a:ext cx="10638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1TCONT, 1 GEM</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sp>
        <p:nvSpPr>
          <p:cNvPr id="344" name="Google Shape;344;p15"/>
          <p:cNvSpPr txBox="1"/>
          <p:nvPr/>
        </p:nvSpPr>
        <p:spPr>
          <a:xfrm>
            <a:off x="3272875" y="4297713"/>
            <a:ext cx="7611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mgmt</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sp>
        <p:nvSpPr>
          <p:cNvPr id="151" name="Google Shape;46;p8">
            <a:extLst>
              <a:ext uri="{FF2B5EF4-FFF2-40B4-BE49-F238E27FC236}">
                <a16:creationId xmlns:a16="http://schemas.microsoft.com/office/drawing/2014/main" id="{4D9C9E01-07CE-794C-9B5E-8DE324CCD36B}"/>
              </a:ext>
            </a:extLst>
          </p:cNvPr>
          <p:cNvSpPr txBox="1">
            <a:spLocks/>
          </p:cNvSpPr>
          <p:nvPr/>
        </p:nvSpPr>
        <p:spPr>
          <a:xfrm>
            <a:off x="4467444" y="3749276"/>
            <a:ext cx="4410111" cy="532500"/>
          </a:xfrm>
          <a:prstGeom prst="rect">
            <a:avLst/>
          </a:prstGeom>
          <a:noFill/>
          <a:ln>
            <a:noFill/>
          </a:ln>
        </p:spPr>
        <p:txBody>
          <a:bodyPr spcFirstLastPara="1" vert="horz" wrap="square" lIns="91425" tIns="91425" rIns="91425" bIns="91425" rtlCol="0" anchor="t" anchorCtr="0">
            <a:noAutofit/>
          </a:bodyPr>
          <a:lstStyle>
            <a:lvl1pPr marR="0" lvl="0" algn="ctr" defTabSz="457200"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marL="0" marR="0" lvl="0" indent="0" algn="ctr" defTabSz="457200" rtl="0" eaLnBrk="1" fontAlgn="auto" latinLnBrk="0" hangingPunct="1">
              <a:lnSpc>
                <a:spcPct val="113333"/>
              </a:lnSpc>
              <a:spcBef>
                <a:spcPts val="0"/>
              </a:spcBef>
              <a:spcAft>
                <a:spcPts val="0"/>
              </a:spcAft>
              <a:buClr>
                <a:srgbClr val="4B994B"/>
              </a:buClr>
              <a:buSzPts val="3000"/>
              <a:buFont typeface="Calibri"/>
              <a:buNone/>
              <a:tabLst/>
              <a:defRPr/>
            </a:pPr>
            <a:r>
              <a:rPr kumimoji="0" lang="en-US" sz="3200" b="1" i="0" u="none" strike="noStrike" kern="1200" cap="none" spc="0" normalizeH="0" baseline="0" noProof="0" dirty="0">
                <a:ln>
                  <a:noFill/>
                </a:ln>
                <a:solidFill>
                  <a:srgbClr val="4B87CC"/>
                </a:solidFill>
                <a:effectLst/>
                <a:uLnTx/>
                <a:uFillTx/>
                <a:latin typeface="Calibri"/>
                <a:cs typeface="Calibri"/>
                <a:sym typeface="Calibri"/>
              </a:rPr>
              <a:t>Deutsche </a:t>
            </a:r>
            <a:r>
              <a:rPr kumimoji="0" lang="en-US" sz="3200" b="1" i="0" u="none" strike="noStrike" kern="1200" cap="none" spc="0" normalizeH="0" baseline="0" noProof="0" dirty="0" err="1">
                <a:ln>
                  <a:noFill/>
                </a:ln>
                <a:solidFill>
                  <a:srgbClr val="4B87CC"/>
                </a:solidFill>
                <a:effectLst/>
                <a:uLnTx/>
                <a:uFillTx/>
                <a:latin typeface="Calibri"/>
                <a:cs typeface="Calibri"/>
                <a:sym typeface="Calibri"/>
              </a:rPr>
              <a:t>Te</a:t>
            </a:r>
            <a:r>
              <a:rPr lang="en-US" sz="3200" b="1" dirty="0" err="1">
                <a:solidFill>
                  <a:srgbClr val="4B87CC"/>
                </a:solidFill>
              </a:rPr>
              <a:t>lekom</a:t>
            </a:r>
            <a:r>
              <a:rPr kumimoji="0" lang="en-US" sz="3200" b="1" i="0" u="none" strike="noStrike" kern="1200" cap="none" spc="0" normalizeH="0" baseline="0" noProof="0" dirty="0">
                <a:ln>
                  <a:noFill/>
                </a:ln>
                <a:solidFill>
                  <a:srgbClr val="4B87CC"/>
                </a:solidFill>
                <a:effectLst/>
                <a:uLnTx/>
                <a:uFillTx/>
                <a:latin typeface="Calibri"/>
                <a:cs typeface="Calibri"/>
                <a:sym typeface="Calibri"/>
              </a:rPr>
              <a:t> FTTB Technology Profile</a:t>
            </a:r>
          </a:p>
        </p:txBody>
      </p:sp>
    </p:spTree>
    <p:extLst>
      <p:ext uri="{BB962C8B-B14F-4D97-AF65-F5344CB8AC3E}">
        <p14:creationId xmlns:p14="http://schemas.microsoft.com/office/powerpoint/2010/main" val="1092377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16"/>
          <p:cNvSpPr/>
          <p:nvPr/>
        </p:nvSpPr>
        <p:spPr>
          <a:xfrm>
            <a:off x="1225975" y="422750"/>
            <a:ext cx="761100" cy="9678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0" name="Google Shape;350;p16"/>
          <p:cNvSpPr/>
          <p:nvPr/>
        </p:nvSpPr>
        <p:spPr>
          <a:xfrm>
            <a:off x="2602275" y="441550"/>
            <a:ext cx="1334100" cy="14937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1" name="Google Shape;351;p16"/>
          <p:cNvSpPr/>
          <p:nvPr/>
        </p:nvSpPr>
        <p:spPr>
          <a:xfrm>
            <a:off x="2560000" y="831450"/>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2" name="Google Shape;352;p16"/>
          <p:cNvSpPr/>
          <p:nvPr/>
        </p:nvSpPr>
        <p:spPr>
          <a:xfrm>
            <a:off x="3896100" y="998125"/>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3" name="Google Shape;353;p16"/>
          <p:cNvSpPr/>
          <p:nvPr/>
        </p:nvSpPr>
        <p:spPr>
          <a:xfrm>
            <a:off x="1958225" y="831450"/>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4" name="Google Shape;354;p16"/>
          <p:cNvSpPr/>
          <p:nvPr/>
        </p:nvSpPr>
        <p:spPr>
          <a:xfrm>
            <a:off x="1185250" y="596050"/>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5" name="Google Shape;355;p16"/>
          <p:cNvSpPr/>
          <p:nvPr/>
        </p:nvSpPr>
        <p:spPr>
          <a:xfrm>
            <a:off x="1185250" y="866750"/>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6" name="Google Shape;356;p16"/>
          <p:cNvSpPr/>
          <p:nvPr/>
        </p:nvSpPr>
        <p:spPr>
          <a:xfrm>
            <a:off x="1185250" y="1137450"/>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357" name="Google Shape;357;p16"/>
          <p:cNvCxnSpPr>
            <a:stCxn id="353" idx="6"/>
            <a:endCxn id="351" idx="2"/>
          </p:cNvCxnSpPr>
          <p:nvPr/>
        </p:nvCxnSpPr>
        <p:spPr>
          <a:xfrm>
            <a:off x="2038025" y="871350"/>
            <a:ext cx="522000" cy="0"/>
          </a:xfrm>
          <a:prstGeom prst="straightConnector1">
            <a:avLst/>
          </a:prstGeom>
          <a:noFill/>
          <a:ln w="9525" cap="flat" cmpd="sng">
            <a:solidFill>
              <a:schemeClr val="dk2"/>
            </a:solidFill>
            <a:prstDash val="solid"/>
            <a:round/>
            <a:headEnd type="none" w="med" len="med"/>
            <a:tailEnd type="none" w="med" len="med"/>
          </a:ln>
        </p:spPr>
      </p:cxnSp>
      <p:sp>
        <p:nvSpPr>
          <p:cNvPr id="358" name="Google Shape;358;p16"/>
          <p:cNvSpPr/>
          <p:nvPr/>
        </p:nvSpPr>
        <p:spPr>
          <a:xfrm>
            <a:off x="1225975" y="3031825"/>
            <a:ext cx="761100" cy="9678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9" name="Google Shape;359;p16"/>
          <p:cNvSpPr/>
          <p:nvPr/>
        </p:nvSpPr>
        <p:spPr>
          <a:xfrm>
            <a:off x="2610975" y="3053750"/>
            <a:ext cx="1334100" cy="12564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0" name="Google Shape;360;p16"/>
          <p:cNvSpPr/>
          <p:nvPr/>
        </p:nvSpPr>
        <p:spPr>
          <a:xfrm>
            <a:off x="2560000" y="3440525"/>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1" name="Google Shape;361;p16"/>
          <p:cNvSpPr/>
          <p:nvPr/>
        </p:nvSpPr>
        <p:spPr>
          <a:xfrm>
            <a:off x="3896100" y="3440525"/>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2" name="Google Shape;362;p16"/>
          <p:cNvSpPr/>
          <p:nvPr/>
        </p:nvSpPr>
        <p:spPr>
          <a:xfrm>
            <a:off x="1958225" y="3440525"/>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3" name="Google Shape;363;p16"/>
          <p:cNvSpPr/>
          <p:nvPr/>
        </p:nvSpPr>
        <p:spPr>
          <a:xfrm>
            <a:off x="1185250" y="3205125"/>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16"/>
          <p:cNvSpPr/>
          <p:nvPr/>
        </p:nvSpPr>
        <p:spPr>
          <a:xfrm>
            <a:off x="1185250" y="3475825"/>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16"/>
          <p:cNvSpPr/>
          <p:nvPr/>
        </p:nvSpPr>
        <p:spPr>
          <a:xfrm>
            <a:off x="1185250" y="3746525"/>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366" name="Google Shape;366;p16"/>
          <p:cNvCxnSpPr>
            <a:stCxn id="362" idx="6"/>
            <a:endCxn id="360" idx="2"/>
          </p:cNvCxnSpPr>
          <p:nvPr/>
        </p:nvCxnSpPr>
        <p:spPr>
          <a:xfrm>
            <a:off x="2038025" y="3480425"/>
            <a:ext cx="522000" cy="0"/>
          </a:xfrm>
          <a:prstGeom prst="straightConnector1">
            <a:avLst/>
          </a:prstGeom>
          <a:noFill/>
          <a:ln w="9525" cap="flat" cmpd="sng">
            <a:solidFill>
              <a:schemeClr val="dk2"/>
            </a:solidFill>
            <a:prstDash val="solid"/>
            <a:round/>
            <a:headEnd type="none" w="med" len="med"/>
            <a:tailEnd type="none" w="med" len="med"/>
          </a:ln>
        </p:spPr>
      </p:cxnSp>
      <p:sp>
        <p:nvSpPr>
          <p:cNvPr id="367" name="Google Shape;367;p16"/>
          <p:cNvSpPr/>
          <p:nvPr/>
        </p:nvSpPr>
        <p:spPr>
          <a:xfrm>
            <a:off x="6479600" y="800625"/>
            <a:ext cx="1334100" cy="25578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8" name="Google Shape;368;p16"/>
          <p:cNvSpPr/>
          <p:nvPr/>
        </p:nvSpPr>
        <p:spPr>
          <a:xfrm>
            <a:off x="5039600" y="1946800"/>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9" name="Google Shape;369;p16"/>
          <p:cNvSpPr/>
          <p:nvPr/>
        </p:nvSpPr>
        <p:spPr>
          <a:xfrm>
            <a:off x="6446175" y="1946800"/>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370" name="Google Shape;370;p16"/>
          <p:cNvCxnSpPr>
            <a:stCxn id="352" idx="6"/>
            <a:endCxn id="368" idx="2"/>
          </p:cNvCxnSpPr>
          <p:nvPr/>
        </p:nvCxnSpPr>
        <p:spPr>
          <a:xfrm>
            <a:off x="3975900" y="1038025"/>
            <a:ext cx="1063800" cy="948600"/>
          </a:xfrm>
          <a:prstGeom prst="curvedConnector3">
            <a:avLst>
              <a:gd name="adj1" fmla="val 49995"/>
            </a:avLst>
          </a:prstGeom>
          <a:noFill/>
          <a:ln w="9525" cap="flat" cmpd="sng">
            <a:solidFill>
              <a:schemeClr val="dk2"/>
            </a:solidFill>
            <a:prstDash val="solid"/>
            <a:round/>
            <a:headEnd type="none" w="med" len="med"/>
            <a:tailEnd type="none" w="med" len="med"/>
          </a:ln>
        </p:spPr>
      </p:cxnSp>
      <p:cxnSp>
        <p:nvCxnSpPr>
          <p:cNvPr id="371" name="Google Shape;371;p16"/>
          <p:cNvCxnSpPr>
            <a:stCxn id="361" idx="6"/>
            <a:endCxn id="368" idx="2"/>
          </p:cNvCxnSpPr>
          <p:nvPr/>
        </p:nvCxnSpPr>
        <p:spPr>
          <a:xfrm rot="10800000" flipH="1">
            <a:off x="3975900" y="1986725"/>
            <a:ext cx="1063800" cy="1493700"/>
          </a:xfrm>
          <a:prstGeom prst="curvedConnector3">
            <a:avLst>
              <a:gd name="adj1" fmla="val 49995"/>
            </a:avLst>
          </a:prstGeom>
          <a:noFill/>
          <a:ln w="9525" cap="flat" cmpd="sng">
            <a:solidFill>
              <a:schemeClr val="dk2"/>
            </a:solidFill>
            <a:prstDash val="solid"/>
            <a:round/>
            <a:headEnd type="none" w="med" len="med"/>
            <a:tailEnd type="none" w="med" len="med"/>
          </a:ln>
        </p:spPr>
      </p:cxnSp>
      <p:cxnSp>
        <p:nvCxnSpPr>
          <p:cNvPr id="372" name="Google Shape;372;p16"/>
          <p:cNvCxnSpPr>
            <a:stCxn id="368" idx="6"/>
            <a:endCxn id="369" idx="2"/>
          </p:cNvCxnSpPr>
          <p:nvPr/>
        </p:nvCxnSpPr>
        <p:spPr>
          <a:xfrm>
            <a:off x="5119400" y="1986700"/>
            <a:ext cx="1326900" cy="0"/>
          </a:xfrm>
          <a:prstGeom prst="straightConnector1">
            <a:avLst/>
          </a:prstGeom>
          <a:noFill/>
          <a:ln w="9525" cap="flat" cmpd="sng">
            <a:solidFill>
              <a:schemeClr val="dk2"/>
            </a:solidFill>
            <a:prstDash val="solid"/>
            <a:round/>
            <a:headEnd type="none" w="med" len="med"/>
            <a:tailEnd type="none" w="med" len="med"/>
          </a:ln>
        </p:spPr>
      </p:cxnSp>
      <p:cxnSp>
        <p:nvCxnSpPr>
          <p:cNvPr id="373" name="Google Shape;373;p16"/>
          <p:cNvCxnSpPr>
            <a:stCxn id="367" idx="3"/>
          </p:cNvCxnSpPr>
          <p:nvPr/>
        </p:nvCxnSpPr>
        <p:spPr>
          <a:xfrm>
            <a:off x="7813700" y="2079525"/>
            <a:ext cx="401700" cy="6000"/>
          </a:xfrm>
          <a:prstGeom prst="straightConnector1">
            <a:avLst/>
          </a:prstGeom>
          <a:noFill/>
          <a:ln w="9525" cap="flat" cmpd="sng">
            <a:solidFill>
              <a:schemeClr val="dk2"/>
            </a:solidFill>
            <a:prstDash val="solid"/>
            <a:round/>
            <a:headEnd type="none" w="med" len="med"/>
            <a:tailEnd type="none" w="med" len="med"/>
          </a:ln>
        </p:spPr>
      </p:cxnSp>
      <p:sp>
        <p:nvSpPr>
          <p:cNvPr id="374" name="Google Shape;374;p16"/>
          <p:cNvSpPr/>
          <p:nvPr/>
        </p:nvSpPr>
        <p:spPr>
          <a:xfrm>
            <a:off x="7762100" y="2040375"/>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75" name="Google Shape;375;p16"/>
          <p:cNvSpPr/>
          <p:nvPr/>
        </p:nvSpPr>
        <p:spPr>
          <a:xfrm>
            <a:off x="6446175" y="1442275"/>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76" name="Google Shape;376;p16"/>
          <p:cNvSpPr/>
          <p:nvPr/>
        </p:nvSpPr>
        <p:spPr>
          <a:xfrm>
            <a:off x="6446175" y="2491950"/>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77" name="Google Shape;377;p16"/>
          <p:cNvSpPr/>
          <p:nvPr/>
        </p:nvSpPr>
        <p:spPr>
          <a:xfrm>
            <a:off x="6446175" y="998125"/>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78" name="Google Shape;378;p16"/>
          <p:cNvSpPr/>
          <p:nvPr/>
        </p:nvSpPr>
        <p:spPr>
          <a:xfrm>
            <a:off x="6446175" y="3077000"/>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379" name="Google Shape;379;p16"/>
          <p:cNvCxnSpPr/>
          <p:nvPr/>
        </p:nvCxnSpPr>
        <p:spPr>
          <a:xfrm rot="10800000" flipH="1">
            <a:off x="554350" y="635950"/>
            <a:ext cx="630900" cy="3000"/>
          </a:xfrm>
          <a:prstGeom prst="straightConnector1">
            <a:avLst/>
          </a:prstGeom>
          <a:noFill/>
          <a:ln w="9525" cap="flat" cmpd="sng">
            <a:solidFill>
              <a:schemeClr val="dk2"/>
            </a:solidFill>
            <a:prstDash val="solid"/>
            <a:round/>
            <a:headEnd type="none" w="med" len="med"/>
            <a:tailEnd type="none" w="med" len="med"/>
          </a:ln>
        </p:spPr>
      </p:cxnSp>
      <p:cxnSp>
        <p:nvCxnSpPr>
          <p:cNvPr id="380" name="Google Shape;380;p16"/>
          <p:cNvCxnSpPr/>
          <p:nvPr/>
        </p:nvCxnSpPr>
        <p:spPr>
          <a:xfrm rot="10800000" flipH="1">
            <a:off x="554350" y="905150"/>
            <a:ext cx="630900" cy="3000"/>
          </a:xfrm>
          <a:prstGeom prst="straightConnector1">
            <a:avLst/>
          </a:prstGeom>
          <a:noFill/>
          <a:ln w="9525" cap="flat" cmpd="sng">
            <a:solidFill>
              <a:schemeClr val="dk2"/>
            </a:solidFill>
            <a:prstDash val="solid"/>
            <a:round/>
            <a:headEnd type="none" w="med" len="med"/>
            <a:tailEnd type="none" w="med" len="med"/>
          </a:ln>
        </p:spPr>
      </p:cxnSp>
      <p:cxnSp>
        <p:nvCxnSpPr>
          <p:cNvPr id="381" name="Google Shape;381;p16"/>
          <p:cNvCxnSpPr/>
          <p:nvPr/>
        </p:nvCxnSpPr>
        <p:spPr>
          <a:xfrm rot="10800000" flipH="1">
            <a:off x="554350" y="1175850"/>
            <a:ext cx="630900" cy="3000"/>
          </a:xfrm>
          <a:prstGeom prst="straightConnector1">
            <a:avLst/>
          </a:prstGeom>
          <a:noFill/>
          <a:ln w="9525" cap="flat" cmpd="sng">
            <a:solidFill>
              <a:schemeClr val="dk2"/>
            </a:solidFill>
            <a:prstDash val="solid"/>
            <a:round/>
            <a:headEnd type="none" w="med" len="med"/>
            <a:tailEnd type="none" w="med" len="med"/>
          </a:ln>
        </p:spPr>
      </p:cxnSp>
      <p:sp>
        <p:nvSpPr>
          <p:cNvPr id="382" name="Google Shape;382;p16"/>
          <p:cNvSpPr txBox="1"/>
          <p:nvPr/>
        </p:nvSpPr>
        <p:spPr>
          <a:xfrm>
            <a:off x="189975" y="441550"/>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FF0000"/>
                </a:solidFill>
                <a:effectLst/>
                <a:uLnTx/>
                <a:uFillTx/>
                <a:latin typeface="Arial"/>
                <a:cs typeface="Arial"/>
                <a:sym typeface="Arial"/>
              </a:rPr>
              <a:t>HSIA</a:t>
            </a:r>
            <a:endParaRPr kumimoji="0" sz="1000" b="0" i="0" u="none" strike="noStrike" kern="0" cap="none" spc="0" normalizeH="0" baseline="0" noProof="0">
              <a:ln>
                <a:noFill/>
              </a:ln>
              <a:solidFill>
                <a:srgbClr val="FF0000"/>
              </a:solidFill>
              <a:effectLst/>
              <a:uLnTx/>
              <a:uFillTx/>
              <a:latin typeface="Arial"/>
              <a:cs typeface="Arial"/>
              <a:sym typeface="Arial"/>
            </a:endParaRPr>
          </a:p>
        </p:txBody>
      </p:sp>
      <p:sp>
        <p:nvSpPr>
          <p:cNvPr id="383" name="Google Shape;383;p16"/>
          <p:cNvSpPr txBox="1"/>
          <p:nvPr/>
        </p:nvSpPr>
        <p:spPr>
          <a:xfrm>
            <a:off x="174550" y="702150"/>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93C47D"/>
                </a:solidFill>
                <a:effectLst/>
                <a:uLnTx/>
                <a:uFillTx/>
                <a:latin typeface="Arial"/>
                <a:cs typeface="Arial"/>
                <a:sym typeface="Arial"/>
              </a:rPr>
              <a:t>VoIP</a:t>
            </a:r>
            <a:endParaRPr kumimoji="0" sz="1000" b="0" i="0" u="none" strike="noStrike" kern="0" cap="none" spc="0" normalizeH="0" baseline="0" noProof="0">
              <a:ln>
                <a:noFill/>
              </a:ln>
              <a:solidFill>
                <a:srgbClr val="93C47D"/>
              </a:solidFill>
              <a:effectLst/>
              <a:uLnTx/>
              <a:uFillTx/>
              <a:latin typeface="Arial"/>
              <a:cs typeface="Arial"/>
              <a:sym typeface="Arial"/>
            </a:endParaRPr>
          </a:p>
        </p:txBody>
      </p:sp>
      <p:sp>
        <p:nvSpPr>
          <p:cNvPr id="384" name="Google Shape;384;p16"/>
          <p:cNvSpPr txBox="1"/>
          <p:nvPr/>
        </p:nvSpPr>
        <p:spPr>
          <a:xfrm>
            <a:off x="174550" y="998125"/>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0000FF"/>
                </a:solidFill>
                <a:effectLst/>
                <a:uLnTx/>
                <a:uFillTx/>
                <a:latin typeface="Arial"/>
                <a:cs typeface="Arial"/>
                <a:sym typeface="Arial"/>
              </a:rPr>
              <a:t>VoD /</a:t>
            </a:r>
            <a:endParaRPr kumimoji="0" sz="1000" b="0" i="0" u="none" strike="noStrike" kern="0" cap="none" spc="0" normalizeH="0" baseline="0" noProof="0">
              <a:ln>
                <a:noFill/>
              </a:ln>
              <a:solidFill>
                <a:srgbClr val="0000F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 sz="1000" b="0" i="0" u="none" strike="noStrike" kern="0" cap="none" spc="0" normalizeH="0" baseline="0" noProof="0">
                <a:ln>
                  <a:noFill/>
                </a:ln>
                <a:solidFill>
                  <a:srgbClr val="9900FF"/>
                </a:solidFill>
                <a:effectLst/>
                <a:uLnTx/>
                <a:uFillTx/>
                <a:latin typeface="Arial"/>
                <a:cs typeface="Arial"/>
                <a:sym typeface="Arial"/>
              </a:rPr>
              <a:t>IPTV</a:t>
            </a:r>
            <a:endParaRPr kumimoji="0" sz="1000" b="0" i="0" u="none" strike="noStrike" kern="0" cap="none" spc="0" normalizeH="0" baseline="0" noProof="0">
              <a:ln>
                <a:noFill/>
              </a:ln>
              <a:solidFill>
                <a:srgbClr val="0000FF"/>
              </a:solidFill>
              <a:effectLst/>
              <a:uLnTx/>
              <a:uFillTx/>
              <a:latin typeface="Arial"/>
              <a:cs typeface="Arial"/>
              <a:sym typeface="Arial"/>
            </a:endParaRPr>
          </a:p>
        </p:txBody>
      </p:sp>
      <p:sp>
        <p:nvSpPr>
          <p:cNvPr id="385" name="Google Shape;385;p16"/>
          <p:cNvSpPr txBox="1"/>
          <p:nvPr/>
        </p:nvSpPr>
        <p:spPr>
          <a:xfrm>
            <a:off x="1265050" y="37225"/>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a:ln>
                  <a:noFill/>
                </a:ln>
                <a:solidFill>
                  <a:srgbClr val="000000"/>
                </a:solidFill>
                <a:effectLst/>
                <a:uLnTx/>
                <a:uFillTx/>
                <a:latin typeface="Arial"/>
                <a:cs typeface="Arial"/>
                <a:sym typeface="Arial"/>
              </a:rPr>
              <a:t>RG</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86" name="Google Shape;386;p16"/>
          <p:cNvSpPr txBox="1"/>
          <p:nvPr/>
        </p:nvSpPr>
        <p:spPr>
          <a:xfrm>
            <a:off x="2877575" y="37225"/>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a:ln>
                  <a:noFill/>
                </a:ln>
                <a:solidFill>
                  <a:srgbClr val="000000"/>
                </a:solidFill>
                <a:effectLst/>
                <a:uLnTx/>
                <a:uFillTx/>
                <a:latin typeface="Arial"/>
                <a:cs typeface="Arial"/>
                <a:sym typeface="Arial"/>
              </a:rPr>
              <a:t>ONU</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87" name="Google Shape;387;p16"/>
          <p:cNvSpPr txBox="1"/>
          <p:nvPr/>
        </p:nvSpPr>
        <p:spPr>
          <a:xfrm>
            <a:off x="6750225" y="37225"/>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a:ln>
                  <a:noFill/>
                </a:ln>
                <a:solidFill>
                  <a:srgbClr val="000000"/>
                </a:solidFill>
                <a:effectLst/>
                <a:uLnTx/>
                <a:uFillTx/>
                <a:latin typeface="Arial"/>
                <a:cs typeface="Arial"/>
                <a:sym typeface="Arial"/>
              </a:rPr>
              <a:t>OLT</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cxnSp>
        <p:nvCxnSpPr>
          <p:cNvPr id="388" name="Google Shape;388;p16"/>
          <p:cNvCxnSpPr/>
          <p:nvPr/>
        </p:nvCxnSpPr>
        <p:spPr>
          <a:xfrm>
            <a:off x="1381000" y="610650"/>
            <a:ext cx="498000" cy="192600"/>
          </a:xfrm>
          <a:prstGeom prst="straightConnector1">
            <a:avLst/>
          </a:prstGeom>
          <a:noFill/>
          <a:ln w="9525" cap="flat" cmpd="sng">
            <a:solidFill>
              <a:srgbClr val="FF0000"/>
            </a:solidFill>
            <a:prstDash val="solid"/>
            <a:round/>
            <a:headEnd type="none" w="med" len="med"/>
            <a:tailEnd type="triangle" w="med" len="med"/>
          </a:ln>
        </p:spPr>
      </p:cxnSp>
      <p:sp>
        <p:nvSpPr>
          <p:cNvPr id="389" name="Google Shape;389;p16"/>
          <p:cNvSpPr txBox="1"/>
          <p:nvPr/>
        </p:nvSpPr>
        <p:spPr>
          <a:xfrm>
            <a:off x="1452650" y="460150"/>
            <a:ext cx="3978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F0000"/>
                </a:solidFill>
                <a:effectLst/>
                <a:uLnTx/>
                <a:uFillTx/>
                <a:latin typeface="Arial"/>
                <a:cs typeface="Arial"/>
                <a:sym typeface="Arial"/>
              </a:rPr>
              <a:t>35</a:t>
            </a:r>
            <a:endParaRPr kumimoji="0" sz="800" b="0" i="0" u="none" strike="noStrike" kern="0" cap="none" spc="0" normalizeH="0" baseline="0" noProof="0">
              <a:ln>
                <a:noFill/>
              </a:ln>
              <a:solidFill>
                <a:srgbClr val="FF0000"/>
              </a:solidFill>
              <a:effectLst/>
              <a:uLnTx/>
              <a:uFillTx/>
              <a:latin typeface="Arial"/>
              <a:cs typeface="Arial"/>
              <a:sym typeface="Arial"/>
            </a:endParaRPr>
          </a:p>
        </p:txBody>
      </p:sp>
      <p:cxnSp>
        <p:nvCxnSpPr>
          <p:cNvPr id="390" name="Google Shape;390;p16"/>
          <p:cNvCxnSpPr/>
          <p:nvPr/>
        </p:nvCxnSpPr>
        <p:spPr>
          <a:xfrm>
            <a:off x="1362200" y="883075"/>
            <a:ext cx="493200" cy="9300"/>
          </a:xfrm>
          <a:prstGeom prst="straightConnector1">
            <a:avLst/>
          </a:prstGeom>
          <a:noFill/>
          <a:ln w="9525" cap="flat" cmpd="sng">
            <a:solidFill>
              <a:srgbClr val="93C47D"/>
            </a:solidFill>
            <a:prstDash val="solid"/>
            <a:round/>
            <a:headEnd type="none" w="med" len="med"/>
            <a:tailEnd type="triangle" w="med" len="med"/>
          </a:ln>
        </p:spPr>
      </p:cxnSp>
      <p:cxnSp>
        <p:nvCxnSpPr>
          <p:cNvPr id="391" name="Google Shape;391;p16"/>
          <p:cNvCxnSpPr/>
          <p:nvPr/>
        </p:nvCxnSpPr>
        <p:spPr>
          <a:xfrm rot="10800000" flipH="1">
            <a:off x="1376300" y="1033275"/>
            <a:ext cx="483900" cy="197400"/>
          </a:xfrm>
          <a:prstGeom prst="straightConnector1">
            <a:avLst/>
          </a:prstGeom>
          <a:noFill/>
          <a:ln w="9525" cap="flat" cmpd="sng">
            <a:solidFill>
              <a:srgbClr val="0000FF"/>
            </a:solidFill>
            <a:prstDash val="solid"/>
            <a:round/>
            <a:headEnd type="none" w="med" len="med"/>
            <a:tailEnd type="triangle" w="med" len="med"/>
          </a:ln>
        </p:spPr>
      </p:cxnSp>
      <p:cxnSp>
        <p:nvCxnSpPr>
          <p:cNvPr id="392" name="Google Shape;392;p16"/>
          <p:cNvCxnSpPr/>
          <p:nvPr/>
        </p:nvCxnSpPr>
        <p:spPr>
          <a:xfrm rot="10800000" flipH="1">
            <a:off x="593000" y="3229975"/>
            <a:ext cx="630900" cy="3000"/>
          </a:xfrm>
          <a:prstGeom prst="straightConnector1">
            <a:avLst/>
          </a:prstGeom>
          <a:noFill/>
          <a:ln w="9525" cap="flat" cmpd="sng">
            <a:solidFill>
              <a:schemeClr val="dk2"/>
            </a:solidFill>
            <a:prstDash val="solid"/>
            <a:round/>
            <a:headEnd type="none" w="med" len="med"/>
            <a:tailEnd type="none" w="med" len="med"/>
          </a:ln>
        </p:spPr>
      </p:cxnSp>
      <p:cxnSp>
        <p:nvCxnSpPr>
          <p:cNvPr id="393" name="Google Shape;393;p16"/>
          <p:cNvCxnSpPr/>
          <p:nvPr/>
        </p:nvCxnSpPr>
        <p:spPr>
          <a:xfrm rot="10800000" flipH="1">
            <a:off x="593000" y="3499175"/>
            <a:ext cx="630900" cy="3000"/>
          </a:xfrm>
          <a:prstGeom prst="straightConnector1">
            <a:avLst/>
          </a:prstGeom>
          <a:noFill/>
          <a:ln w="9525" cap="flat" cmpd="sng">
            <a:solidFill>
              <a:schemeClr val="dk2"/>
            </a:solidFill>
            <a:prstDash val="solid"/>
            <a:round/>
            <a:headEnd type="none" w="med" len="med"/>
            <a:tailEnd type="none" w="med" len="med"/>
          </a:ln>
        </p:spPr>
      </p:cxnSp>
      <p:cxnSp>
        <p:nvCxnSpPr>
          <p:cNvPr id="394" name="Google Shape;394;p16"/>
          <p:cNvCxnSpPr/>
          <p:nvPr/>
        </p:nvCxnSpPr>
        <p:spPr>
          <a:xfrm rot="10800000" flipH="1">
            <a:off x="593000" y="3769875"/>
            <a:ext cx="630900" cy="3000"/>
          </a:xfrm>
          <a:prstGeom prst="straightConnector1">
            <a:avLst/>
          </a:prstGeom>
          <a:noFill/>
          <a:ln w="9525" cap="flat" cmpd="sng">
            <a:solidFill>
              <a:schemeClr val="dk2"/>
            </a:solidFill>
            <a:prstDash val="solid"/>
            <a:round/>
            <a:headEnd type="none" w="med" len="med"/>
            <a:tailEnd type="none" w="med" len="med"/>
          </a:ln>
        </p:spPr>
      </p:cxnSp>
      <p:sp>
        <p:nvSpPr>
          <p:cNvPr id="395" name="Google Shape;395;p16"/>
          <p:cNvSpPr txBox="1"/>
          <p:nvPr/>
        </p:nvSpPr>
        <p:spPr>
          <a:xfrm>
            <a:off x="228625" y="3035575"/>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FF0000"/>
                </a:solidFill>
                <a:effectLst/>
                <a:uLnTx/>
                <a:uFillTx/>
                <a:latin typeface="Arial"/>
                <a:cs typeface="Arial"/>
                <a:sym typeface="Arial"/>
              </a:rPr>
              <a:t>HSIA</a:t>
            </a:r>
            <a:endParaRPr kumimoji="0" sz="1000" b="0" i="0" u="none" strike="noStrike" kern="0" cap="none" spc="0" normalizeH="0" baseline="0" noProof="0">
              <a:ln>
                <a:noFill/>
              </a:ln>
              <a:solidFill>
                <a:srgbClr val="FF0000"/>
              </a:solidFill>
              <a:effectLst/>
              <a:uLnTx/>
              <a:uFillTx/>
              <a:latin typeface="Arial"/>
              <a:cs typeface="Arial"/>
              <a:sym typeface="Arial"/>
            </a:endParaRPr>
          </a:p>
        </p:txBody>
      </p:sp>
      <p:sp>
        <p:nvSpPr>
          <p:cNvPr id="396" name="Google Shape;396;p16"/>
          <p:cNvSpPr txBox="1"/>
          <p:nvPr/>
        </p:nvSpPr>
        <p:spPr>
          <a:xfrm>
            <a:off x="213200" y="3296175"/>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93C47D"/>
                </a:solidFill>
                <a:effectLst/>
                <a:uLnTx/>
                <a:uFillTx/>
                <a:latin typeface="Arial"/>
                <a:cs typeface="Arial"/>
                <a:sym typeface="Arial"/>
              </a:rPr>
              <a:t>VoIP</a:t>
            </a:r>
            <a:endParaRPr kumimoji="0" sz="1000" b="0" i="0" u="none" strike="noStrike" kern="0" cap="none" spc="0" normalizeH="0" baseline="0" noProof="0">
              <a:ln>
                <a:noFill/>
              </a:ln>
              <a:solidFill>
                <a:srgbClr val="93C47D"/>
              </a:solidFill>
              <a:effectLst/>
              <a:uLnTx/>
              <a:uFillTx/>
              <a:latin typeface="Arial"/>
              <a:cs typeface="Arial"/>
              <a:sym typeface="Arial"/>
            </a:endParaRPr>
          </a:p>
        </p:txBody>
      </p:sp>
      <p:sp>
        <p:nvSpPr>
          <p:cNvPr id="397" name="Google Shape;397;p16"/>
          <p:cNvSpPr txBox="1"/>
          <p:nvPr/>
        </p:nvSpPr>
        <p:spPr>
          <a:xfrm>
            <a:off x="213200" y="3592150"/>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0000FF"/>
                </a:solidFill>
                <a:effectLst/>
                <a:uLnTx/>
                <a:uFillTx/>
                <a:latin typeface="Arial"/>
                <a:cs typeface="Arial"/>
                <a:sym typeface="Arial"/>
              </a:rPr>
              <a:t>VoD /</a:t>
            </a:r>
            <a:endParaRPr kumimoji="0" sz="1000" b="0" i="0" u="none" strike="noStrike" kern="0" cap="none" spc="0" normalizeH="0" baseline="0" noProof="0">
              <a:ln>
                <a:noFill/>
              </a:ln>
              <a:solidFill>
                <a:srgbClr val="0000F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9900FF"/>
                </a:solidFill>
                <a:effectLst/>
                <a:uLnTx/>
                <a:uFillTx/>
                <a:latin typeface="Arial"/>
                <a:cs typeface="Arial"/>
                <a:sym typeface="Arial"/>
              </a:rPr>
              <a:t>IPTV</a:t>
            </a:r>
            <a:endParaRPr kumimoji="0" sz="1000" b="0" i="0" u="none" strike="noStrike" kern="0" cap="none" spc="0" normalizeH="0" baseline="0" noProof="0">
              <a:ln>
                <a:noFill/>
              </a:ln>
              <a:solidFill>
                <a:srgbClr val="9900FF"/>
              </a:solidFill>
              <a:effectLst/>
              <a:uLnTx/>
              <a:uFillTx/>
              <a:latin typeface="Arial"/>
              <a:cs typeface="Arial"/>
              <a:sym typeface="Arial"/>
            </a:endParaRPr>
          </a:p>
        </p:txBody>
      </p:sp>
      <p:cxnSp>
        <p:nvCxnSpPr>
          <p:cNvPr id="398" name="Google Shape;398;p16"/>
          <p:cNvCxnSpPr/>
          <p:nvPr/>
        </p:nvCxnSpPr>
        <p:spPr>
          <a:xfrm>
            <a:off x="1381000" y="3201450"/>
            <a:ext cx="498000" cy="192600"/>
          </a:xfrm>
          <a:prstGeom prst="straightConnector1">
            <a:avLst/>
          </a:prstGeom>
          <a:noFill/>
          <a:ln w="9525" cap="flat" cmpd="sng">
            <a:solidFill>
              <a:srgbClr val="FF0000"/>
            </a:solidFill>
            <a:prstDash val="solid"/>
            <a:round/>
            <a:headEnd type="none" w="med" len="med"/>
            <a:tailEnd type="triangle" w="med" len="med"/>
          </a:ln>
        </p:spPr>
      </p:cxnSp>
      <p:sp>
        <p:nvSpPr>
          <p:cNvPr id="399" name="Google Shape;399;p16"/>
          <p:cNvSpPr txBox="1"/>
          <p:nvPr/>
        </p:nvSpPr>
        <p:spPr>
          <a:xfrm>
            <a:off x="1431100" y="3058450"/>
            <a:ext cx="3978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F0000"/>
                </a:solidFill>
                <a:effectLst/>
                <a:uLnTx/>
                <a:uFillTx/>
                <a:latin typeface="Arial"/>
                <a:cs typeface="Arial"/>
                <a:sym typeface="Arial"/>
              </a:rPr>
              <a:t>35</a:t>
            </a:r>
            <a:endParaRPr kumimoji="0" sz="800" b="0" i="0" u="none" strike="noStrike" kern="0" cap="none" spc="0" normalizeH="0" baseline="0" noProof="0">
              <a:ln>
                <a:noFill/>
              </a:ln>
              <a:solidFill>
                <a:srgbClr val="FF0000"/>
              </a:solidFill>
              <a:effectLst/>
              <a:uLnTx/>
              <a:uFillTx/>
              <a:latin typeface="Arial"/>
              <a:cs typeface="Arial"/>
              <a:sym typeface="Arial"/>
            </a:endParaRPr>
          </a:p>
        </p:txBody>
      </p:sp>
      <p:cxnSp>
        <p:nvCxnSpPr>
          <p:cNvPr id="400" name="Google Shape;400;p16"/>
          <p:cNvCxnSpPr/>
          <p:nvPr/>
        </p:nvCxnSpPr>
        <p:spPr>
          <a:xfrm>
            <a:off x="1362200" y="3473875"/>
            <a:ext cx="493200" cy="9300"/>
          </a:xfrm>
          <a:prstGeom prst="straightConnector1">
            <a:avLst/>
          </a:prstGeom>
          <a:noFill/>
          <a:ln w="9525" cap="flat" cmpd="sng">
            <a:solidFill>
              <a:srgbClr val="93C47D"/>
            </a:solidFill>
            <a:prstDash val="solid"/>
            <a:round/>
            <a:headEnd type="none" w="med" len="med"/>
            <a:tailEnd type="triangle" w="med" len="med"/>
          </a:ln>
        </p:spPr>
      </p:cxnSp>
      <p:cxnSp>
        <p:nvCxnSpPr>
          <p:cNvPr id="401" name="Google Shape;401;p16"/>
          <p:cNvCxnSpPr/>
          <p:nvPr/>
        </p:nvCxnSpPr>
        <p:spPr>
          <a:xfrm rot="10800000" flipH="1">
            <a:off x="1376300" y="3624075"/>
            <a:ext cx="483900" cy="197400"/>
          </a:xfrm>
          <a:prstGeom prst="straightConnector1">
            <a:avLst/>
          </a:prstGeom>
          <a:noFill/>
          <a:ln w="9525" cap="flat" cmpd="sng">
            <a:solidFill>
              <a:srgbClr val="0000FF"/>
            </a:solidFill>
            <a:prstDash val="solid"/>
            <a:round/>
            <a:headEnd type="none" w="med" len="med"/>
            <a:tailEnd type="triangle" w="med" len="med"/>
          </a:ln>
        </p:spPr>
      </p:cxnSp>
      <p:sp>
        <p:nvSpPr>
          <p:cNvPr id="402" name="Google Shape;402;p16"/>
          <p:cNvSpPr txBox="1"/>
          <p:nvPr/>
        </p:nvSpPr>
        <p:spPr>
          <a:xfrm>
            <a:off x="1265050" y="799700"/>
            <a:ext cx="3978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93C47D"/>
                </a:solidFill>
                <a:effectLst/>
                <a:uLnTx/>
                <a:uFillTx/>
                <a:latin typeface="Arial"/>
                <a:cs typeface="Arial"/>
                <a:sym typeface="Arial"/>
              </a:rPr>
              <a:t>65</a:t>
            </a:r>
            <a:endParaRPr kumimoji="0" sz="800" b="0" i="0" u="none" strike="noStrike" kern="0" cap="none" spc="0" normalizeH="0" baseline="0" noProof="0">
              <a:ln>
                <a:noFill/>
              </a:ln>
              <a:solidFill>
                <a:srgbClr val="93C47D"/>
              </a:solidFill>
              <a:effectLst/>
              <a:uLnTx/>
              <a:uFillTx/>
              <a:latin typeface="Arial"/>
              <a:cs typeface="Arial"/>
              <a:sym typeface="Arial"/>
            </a:endParaRPr>
          </a:p>
        </p:txBody>
      </p:sp>
      <p:sp>
        <p:nvSpPr>
          <p:cNvPr id="403" name="Google Shape;403;p16"/>
          <p:cNvSpPr txBox="1"/>
          <p:nvPr/>
        </p:nvSpPr>
        <p:spPr>
          <a:xfrm>
            <a:off x="1328275" y="1109300"/>
            <a:ext cx="3978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4A86E8"/>
                </a:solidFill>
                <a:effectLst/>
                <a:uLnTx/>
                <a:uFillTx/>
                <a:latin typeface="Arial"/>
                <a:cs typeface="Arial"/>
                <a:sym typeface="Arial"/>
              </a:rPr>
              <a:t>55</a:t>
            </a:r>
            <a:endParaRPr kumimoji="0" sz="800" b="0" i="0" u="none" strike="noStrike" kern="0" cap="none" spc="0" normalizeH="0" baseline="0" noProof="0">
              <a:ln>
                <a:noFill/>
              </a:ln>
              <a:solidFill>
                <a:srgbClr val="4A86E8"/>
              </a:solidFill>
              <a:effectLst/>
              <a:uLnTx/>
              <a:uFillTx/>
              <a:latin typeface="Arial"/>
              <a:cs typeface="Arial"/>
              <a:sym typeface="Arial"/>
            </a:endParaRPr>
          </a:p>
        </p:txBody>
      </p:sp>
      <p:sp>
        <p:nvSpPr>
          <p:cNvPr id="404" name="Google Shape;404;p16"/>
          <p:cNvSpPr txBox="1"/>
          <p:nvPr/>
        </p:nvSpPr>
        <p:spPr>
          <a:xfrm>
            <a:off x="1265050" y="3388400"/>
            <a:ext cx="3978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B6D7A8"/>
                </a:solidFill>
                <a:effectLst/>
                <a:uLnTx/>
                <a:uFillTx/>
                <a:latin typeface="Arial"/>
                <a:cs typeface="Arial"/>
                <a:sym typeface="Arial"/>
              </a:rPr>
              <a:t>65</a:t>
            </a:r>
            <a:endParaRPr kumimoji="0" sz="800" b="0" i="0" u="none" strike="noStrike" kern="0" cap="none" spc="0" normalizeH="0" baseline="0" noProof="0">
              <a:ln>
                <a:noFill/>
              </a:ln>
              <a:solidFill>
                <a:srgbClr val="B6D7A8"/>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B6D7A8"/>
              </a:solidFill>
              <a:effectLst/>
              <a:uLnTx/>
              <a:uFillTx/>
              <a:latin typeface="Arial"/>
              <a:cs typeface="Arial"/>
              <a:sym typeface="Arial"/>
            </a:endParaRPr>
          </a:p>
        </p:txBody>
      </p:sp>
      <p:sp>
        <p:nvSpPr>
          <p:cNvPr id="405" name="Google Shape;405;p16"/>
          <p:cNvSpPr txBox="1"/>
          <p:nvPr/>
        </p:nvSpPr>
        <p:spPr>
          <a:xfrm>
            <a:off x="1533800" y="3619400"/>
            <a:ext cx="3978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6D9EEB"/>
                </a:solidFill>
                <a:effectLst/>
                <a:uLnTx/>
                <a:uFillTx/>
                <a:latin typeface="Arial"/>
                <a:cs typeface="Arial"/>
                <a:sym typeface="Arial"/>
              </a:rPr>
              <a:t>55</a:t>
            </a:r>
            <a:endParaRPr kumimoji="0" sz="800" b="0" i="0" u="none" strike="noStrike" kern="0" cap="none" spc="0" normalizeH="0" baseline="0" noProof="0">
              <a:ln>
                <a:noFill/>
              </a:ln>
              <a:solidFill>
                <a:srgbClr val="6D9EEB"/>
              </a:solidFill>
              <a:effectLst/>
              <a:uLnTx/>
              <a:uFillTx/>
              <a:latin typeface="Arial"/>
              <a:cs typeface="Arial"/>
              <a:sym typeface="Arial"/>
            </a:endParaRPr>
          </a:p>
        </p:txBody>
      </p:sp>
      <p:cxnSp>
        <p:nvCxnSpPr>
          <p:cNvPr id="406" name="Google Shape;406;p16"/>
          <p:cNvCxnSpPr/>
          <p:nvPr/>
        </p:nvCxnSpPr>
        <p:spPr>
          <a:xfrm rot="10800000" flipH="1">
            <a:off x="2851050" y="635050"/>
            <a:ext cx="613200" cy="1800"/>
          </a:xfrm>
          <a:prstGeom prst="straightConnector1">
            <a:avLst/>
          </a:prstGeom>
          <a:noFill/>
          <a:ln w="9525" cap="flat" cmpd="sng">
            <a:solidFill>
              <a:srgbClr val="FF0000"/>
            </a:solidFill>
            <a:prstDash val="solid"/>
            <a:round/>
            <a:headEnd type="none" w="med" len="med"/>
            <a:tailEnd type="triangle" w="med" len="med"/>
          </a:ln>
        </p:spPr>
      </p:cxnSp>
      <p:cxnSp>
        <p:nvCxnSpPr>
          <p:cNvPr id="407" name="Google Shape;407;p16"/>
          <p:cNvCxnSpPr/>
          <p:nvPr/>
        </p:nvCxnSpPr>
        <p:spPr>
          <a:xfrm rot="10800000" flipH="1">
            <a:off x="2851050" y="1050538"/>
            <a:ext cx="613200" cy="1800"/>
          </a:xfrm>
          <a:prstGeom prst="straightConnector1">
            <a:avLst/>
          </a:prstGeom>
          <a:noFill/>
          <a:ln w="9525" cap="flat" cmpd="sng">
            <a:solidFill>
              <a:srgbClr val="6AA84F"/>
            </a:solidFill>
            <a:prstDash val="solid"/>
            <a:round/>
            <a:headEnd type="none" w="med" len="med"/>
            <a:tailEnd type="triangle" w="med" len="med"/>
          </a:ln>
        </p:spPr>
      </p:cxnSp>
      <p:cxnSp>
        <p:nvCxnSpPr>
          <p:cNvPr id="408" name="Google Shape;408;p16"/>
          <p:cNvCxnSpPr/>
          <p:nvPr/>
        </p:nvCxnSpPr>
        <p:spPr>
          <a:xfrm rot="10800000" flipH="1">
            <a:off x="2832350" y="1435425"/>
            <a:ext cx="613200" cy="1800"/>
          </a:xfrm>
          <a:prstGeom prst="straightConnector1">
            <a:avLst/>
          </a:prstGeom>
          <a:noFill/>
          <a:ln w="9525" cap="flat" cmpd="sng">
            <a:solidFill>
              <a:srgbClr val="0000FF"/>
            </a:solidFill>
            <a:prstDash val="solid"/>
            <a:round/>
            <a:headEnd type="none" w="med" len="med"/>
            <a:tailEnd type="triangle" w="med" len="med"/>
          </a:ln>
        </p:spPr>
      </p:cxnSp>
      <p:sp>
        <p:nvSpPr>
          <p:cNvPr id="409" name="Google Shape;409;p16"/>
          <p:cNvSpPr/>
          <p:nvPr/>
        </p:nvSpPr>
        <p:spPr>
          <a:xfrm>
            <a:off x="2560000" y="1491475"/>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10" name="Google Shape;410;p16"/>
          <p:cNvSpPr txBox="1"/>
          <p:nvPr/>
        </p:nvSpPr>
        <p:spPr>
          <a:xfrm>
            <a:off x="2842900" y="391450"/>
            <a:ext cx="10296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F0000"/>
                </a:solidFill>
                <a:effectLst/>
                <a:uLnTx/>
                <a:uFillTx/>
                <a:latin typeface="Arial"/>
                <a:cs typeface="Arial"/>
                <a:sym typeface="Arial"/>
              </a:rPr>
              <a:t>35 → 33</a:t>
            </a:r>
            <a:endParaRPr kumimoji="0" sz="800" b="0" i="0" u="none" strike="noStrike" kern="0" cap="none" spc="0" normalizeH="0" baseline="0" noProof="0">
              <a:ln>
                <a:noFill/>
              </a:ln>
              <a:solidFill>
                <a:srgbClr val="FF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0000"/>
              </a:solidFill>
              <a:effectLst/>
              <a:uLnTx/>
              <a:uFillTx/>
              <a:latin typeface="Arial"/>
              <a:cs typeface="Arial"/>
              <a:sym typeface="Arial"/>
            </a:endParaRPr>
          </a:p>
        </p:txBody>
      </p:sp>
      <p:sp>
        <p:nvSpPr>
          <p:cNvPr id="411" name="Google Shape;411;p16"/>
          <p:cNvSpPr txBox="1"/>
          <p:nvPr/>
        </p:nvSpPr>
        <p:spPr>
          <a:xfrm>
            <a:off x="2831100" y="805275"/>
            <a:ext cx="10296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93C47D"/>
                </a:solidFill>
                <a:effectLst/>
                <a:uLnTx/>
                <a:uFillTx/>
                <a:latin typeface="Arial"/>
                <a:cs typeface="Arial"/>
                <a:sym typeface="Arial"/>
              </a:rPr>
              <a:t>65 → 63</a:t>
            </a:r>
            <a:endParaRPr kumimoji="0" sz="800" b="0" i="0" u="none" strike="noStrike" kern="0" cap="none" spc="0" normalizeH="0" baseline="0" noProof="0">
              <a:ln>
                <a:noFill/>
              </a:ln>
              <a:solidFill>
                <a:srgbClr val="93C47D"/>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600" b="0" i="0" u="none" strike="noStrike" kern="0" cap="none" spc="0" normalizeH="0" baseline="0" noProof="0">
              <a:ln>
                <a:noFill/>
              </a:ln>
              <a:solidFill>
                <a:srgbClr val="93C47D"/>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93C47D"/>
                </a:solidFill>
                <a:effectLst/>
                <a:uLnTx/>
                <a:uFillTx/>
                <a:latin typeface="Arial"/>
                <a:cs typeface="Arial"/>
                <a:sym typeface="Arial"/>
              </a:rPr>
              <a:t>65 → 63</a:t>
            </a:r>
            <a:endParaRPr kumimoji="0" sz="800" b="0" i="0" u="none" strike="noStrike" kern="0" cap="none" spc="0" normalizeH="0" baseline="0" noProof="0">
              <a:ln>
                <a:noFill/>
              </a:ln>
              <a:solidFill>
                <a:srgbClr val="93C47D"/>
              </a:solidFill>
              <a:effectLst/>
              <a:uLnTx/>
              <a:uFillTx/>
              <a:latin typeface="Arial"/>
              <a:cs typeface="Arial"/>
              <a:sym typeface="Arial"/>
            </a:endParaRPr>
          </a:p>
        </p:txBody>
      </p:sp>
      <p:sp>
        <p:nvSpPr>
          <p:cNvPr id="412" name="Google Shape;412;p16"/>
          <p:cNvSpPr txBox="1"/>
          <p:nvPr/>
        </p:nvSpPr>
        <p:spPr>
          <a:xfrm>
            <a:off x="2734125" y="1215575"/>
            <a:ext cx="10296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FF"/>
                </a:solidFill>
                <a:effectLst/>
                <a:uLnTx/>
                <a:uFillTx/>
                <a:latin typeface="Arial"/>
                <a:cs typeface="Arial"/>
                <a:sym typeface="Arial"/>
              </a:rPr>
              <a:t>    55 → 55</a:t>
            </a:r>
            <a:endParaRPr kumimoji="0" sz="800" b="0" i="0" u="none" strike="noStrike" kern="0" cap="none" spc="0" normalizeH="0" baseline="0" noProof="0">
              <a:ln>
                <a:noFill/>
              </a:ln>
              <a:solidFill>
                <a:srgbClr val="0000F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0000"/>
              </a:solidFill>
              <a:effectLst/>
              <a:uLnTx/>
              <a:uFillTx/>
              <a:latin typeface="Arial"/>
              <a:cs typeface="Arial"/>
              <a:sym typeface="Arial"/>
            </a:endParaRPr>
          </a:p>
        </p:txBody>
      </p:sp>
      <p:cxnSp>
        <p:nvCxnSpPr>
          <p:cNvPr id="413" name="Google Shape;413;p16"/>
          <p:cNvCxnSpPr/>
          <p:nvPr/>
        </p:nvCxnSpPr>
        <p:spPr>
          <a:xfrm rot="10800000" flipH="1">
            <a:off x="3003450" y="3302050"/>
            <a:ext cx="613200" cy="1800"/>
          </a:xfrm>
          <a:prstGeom prst="straightConnector1">
            <a:avLst/>
          </a:prstGeom>
          <a:noFill/>
          <a:ln w="9525" cap="flat" cmpd="sng">
            <a:solidFill>
              <a:srgbClr val="FF0000"/>
            </a:solidFill>
            <a:prstDash val="solid"/>
            <a:round/>
            <a:headEnd type="none" w="med" len="med"/>
            <a:tailEnd type="triangle" w="med" len="med"/>
          </a:ln>
        </p:spPr>
      </p:cxnSp>
      <p:cxnSp>
        <p:nvCxnSpPr>
          <p:cNvPr id="414" name="Google Shape;414;p16"/>
          <p:cNvCxnSpPr/>
          <p:nvPr/>
        </p:nvCxnSpPr>
        <p:spPr>
          <a:xfrm rot="10800000" flipH="1">
            <a:off x="3003450" y="3613550"/>
            <a:ext cx="613200" cy="1800"/>
          </a:xfrm>
          <a:prstGeom prst="straightConnector1">
            <a:avLst/>
          </a:prstGeom>
          <a:noFill/>
          <a:ln w="9525" cap="flat" cmpd="sng">
            <a:solidFill>
              <a:srgbClr val="6AA84F"/>
            </a:solidFill>
            <a:prstDash val="solid"/>
            <a:round/>
            <a:headEnd type="none" w="med" len="med"/>
            <a:tailEnd type="triangle" w="med" len="med"/>
          </a:ln>
        </p:spPr>
      </p:cxnSp>
      <p:cxnSp>
        <p:nvCxnSpPr>
          <p:cNvPr id="415" name="Google Shape;415;p16"/>
          <p:cNvCxnSpPr/>
          <p:nvPr/>
        </p:nvCxnSpPr>
        <p:spPr>
          <a:xfrm rot="10800000" flipH="1">
            <a:off x="3003450" y="3925050"/>
            <a:ext cx="613200" cy="1800"/>
          </a:xfrm>
          <a:prstGeom prst="straightConnector1">
            <a:avLst/>
          </a:prstGeom>
          <a:noFill/>
          <a:ln w="9525" cap="flat" cmpd="sng">
            <a:solidFill>
              <a:srgbClr val="0000FF"/>
            </a:solidFill>
            <a:prstDash val="solid"/>
            <a:round/>
            <a:headEnd type="none" w="med" len="med"/>
            <a:tailEnd type="triangle" w="med" len="med"/>
          </a:ln>
        </p:spPr>
      </p:cxnSp>
      <p:sp>
        <p:nvSpPr>
          <p:cNvPr id="416" name="Google Shape;416;p16"/>
          <p:cNvSpPr txBox="1"/>
          <p:nvPr/>
        </p:nvSpPr>
        <p:spPr>
          <a:xfrm>
            <a:off x="2766700" y="3058450"/>
            <a:ext cx="10296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FF0000"/>
                </a:solidFill>
                <a:effectLst/>
                <a:uLnTx/>
                <a:uFillTx/>
                <a:latin typeface="Arial"/>
                <a:cs typeface="Arial"/>
                <a:sym typeface="Arial"/>
              </a:rPr>
              <a:t>35 → 133</a:t>
            </a:r>
            <a:endParaRPr kumimoji="0" sz="1000" b="0" i="0" u="none" strike="noStrike" kern="0" cap="none" spc="0" normalizeH="0" baseline="0" noProof="0">
              <a:ln>
                <a:noFill/>
              </a:ln>
              <a:solidFill>
                <a:srgbClr val="FF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FF0000"/>
              </a:solidFill>
              <a:effectLst/>
              <a:uLnTx/>
              <a:uFillTx/>
              <a:latin typeface="Arial"/>
              <a:cs typeface="Arial"/>
              <a:sym typeface="Arial"/>
            </a:endParaRPr>
          </a:p>
        </p:txBody>
      </p:sp>
      <p:sp>
        <p:nvSpPr>
          <p:cNvPr id="417" name="Google Shape;417;p16"/>
          <p:cNvSpPr txBox="1"/>
          <p:nvPr/>
        </p:nvSpPr>
        <p:spPr>
          <a:xfrm>
            <a:off x="2766700" y="3363250"/>
            <a:ext cx="10296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93C47D"/>
                </a:solidFill>
                <a:effectLst/>
                <a:uLnTx/>
                <a:uFillTx/>
                <a:latin typeface="Arial"/>
                <a:cs typeface="Arial"/>
                <a:sym typeface="Arial"/>
              </a:rPr>
              <a:t>65 → 63</a:t>
            </a:r>
            <a:endParaRPr kumimoji="0" sz="1000" b="0" i="0" u="none" strike="noStrike" kern="0" cap="none" spc="0" normalizeH="0" baseline="0" noProof="0">
              <a:ln>
                <a:noFill/>
              </a:ln>
              <a:solidFill>
                <a:srgbClr val="93C47D"/>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93C47D"/>
              </a:solidFill>
              <a:effectLst/>
              <a:uLnTx/>
              <a:uFillTx/>
              <a:latin typeface="Arial"/>
              <a:cs typeface="Arial"/>
              <a:sym typeface="Arial"/>
            </a:endParaRPr>
          </a:p>
        </p:txBody>
      </p:sp>
      <p:sp>
        <p:nvSpPr>
          <p:cNvPr id="418" name="Google Shape;418;p16"/>
          <p:cNvSpPr txBox="1"/>
          <p:nvPr/>
        </p:nvSpPr>
        <p:spPr>
          <a:xfrm>
            <a:off x="2795250" y="3656275"/>
            <a:ext cx="10296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0000FF"/>
                </a:solidFill>
                <a:effectLst/>
                <a:uLnTx/>
                <a:uFillTx/>
                <a:latin typeface="Arial"/>
                <a:cs typeface="Arial"/>
                <a:sym typeface="Arial"/>
              </a:rPr>
              <a:t>55 → 55</a:t>
            </a:r>
            <a:endParaRPr kumimoji="0" sz="1000" b="0" i="0" u="none" strike="noStrike" kern="0" cap="none" spc="0" normalizeH="0" baseline="0" noProof="0">
              <a:ln>
                <a:noFill/>
              </a:ln>
              <a:solidFill>
                <a:srgbClr val="0000F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FF0000"/>
              </a:solidFill>
              <a:effectLst/>
              <a:uLnTx/>
              <a:uFillTx/>
              <a:latin typeface="Arial"/>
              <a:cs typeface="Arial"/>
              <a:sym typeface="Arial"/>
            </a:endParaRPr>
          </a:p>
        </p:txBody>
      </p:sp>
      <p:cxnSp>
        <p:nvCxnSpPr>
          <p:cNvPr id="419" name="Google Shape;419;p16"/>
          <p:cNvCxnSpPr/>
          <p:nvPr/>
        </p:nvCxnSpPr>
        <p:spPr>
          <a:xfrm rot="10800000" flipH="1">
            <a:off x="6840050" y="1371550"/>
            <a:ext cx="613200" cy="1800"/>
          </a:xfrm>
          <a:prstGeom prst="straightConnector1">
            <a:avLst/>
          </a:prstGeom>
          <a:noFill/>
          <a:ln w="9525" cap="flat" cmpd="sng">
            <a:solidFill>
              <a:srgbClr val="FF0000"/>
            </a:solidFill>
            <a:prstDash val="solid"/>
            <a:round/>
            <a:headEnd type="none" w="med" len="med"/>
            <a:tailEnd type="triangle" w="med" len="med"/>
          </a:ln>
        </p:spPr>
      </p:cxnSp>
      <p:cxnSp>
        <p:nvCxnSpPr>
          <p:cNvPr id="420" name="Google Shape;420;p16"/>
          <p:cNvCxnSpPr/>
          <p:nvPr/>
        </p:nvCxnSpPr>
        <p:spPr>
          <a:xfrm rot="10800000" flipH="1">
            <a:off x="6840050" y="1987275"/>
            <a:ext cx="613200" cy="1800"/>
          </a:xfrm>
          <a:prstGeom prst="straightConnector1">
            <a:avLst/>
          </a:prstGeom>
          <a:noFill/>
          <a:ln w="9525" cap="flat" cmpd="sng">
            <a:solidFill>
              <a:srgbClr val="6AA84F"/>
            </a:solidFill>
            <a:prstDash val="solid"/>
            <a:round/>
            <a:headEnd type="none" w="med" len="med"/>
            <a:tailEnd type="triangle" w="med" len="med"/>
          </a:ln>
        </p:spPr>
      </p:cxnSp>
      <p:cxnSp>
        <p:nvCxnSpPr>
          <p:cNvPr id="421" name="Google Shape;421;p16"/>
          <p:cNvCxnSpPr/>
          <p:nvPr/>
        </p:nvCxnSpPr>
        <p:spPr>
          <a:xfrm rot="10800000" flipH="1">
            <a:off x="6840050" y="2640575"/>
            <a:ext cx="613200" cy="1800"/>
          </a:xfrm>
          <a:prstGeom prst="straightConnector1">
            <a:avLst/>
          </a:prstGeom>
          <a:noFill/>
          <a:ln w="9525" cap="flat" cmpd="sng">
            <a:solidFill>
              <a:srgbClr val="0000FF"/>
            </a:solidFill>
            <a:prstDash val="solid"/>
            <a:round/>
            <a:headEnd type="none" w="med" len="med"/>
            <a:tailEnd type="triangle" w="med" len="med"/>
          </a:ln>
        </p:spPr>
      </p:cxnSp>
      <p:sp>
        <p:nvSpPr>
          <p:cNvPr id="422" name="Google Shape;422;p16"/>
          <p:cNvSpPr txBox="1"/>
          <p:nvPr/>
        </p:nvSpPr>
        <p:spPr>
          <a:xfrm>
            <a:off x="6784100" y="786650"/>
            <a:ext cx="10296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FF0000"/>
                </a:solidFill>
                <a:effectLst/>
                <a:uLnTx/>
                <a:uFillTx/>
                <a:latin typeface="Arial"/>
                <a:cs typeface="Arial"/>
                <a:sym typeface="Arial"/>
              </a:rPr>
              <a:t>7.33</a:t>
            </a:r>
            <a:endParaRPr kumimoji="0" sz="1000" b="0" i="0" u="none" strike="noStrike" kern="0" cap="none" spc="0" normalizeH="0" baseline="0" noProof="0">
              <a:ln>
                <a:noFill/>
              </a:ln>
              <a:solidFill>
                <a:srgbClr val="FF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FF0000"/>
                </a:solidFill>
                <a:effectLst/>
                <a:uLnTx/>
                <a:uFillTx/>
                <a:latin typeface="Arial"/>
                <a:cs typeface="Arial"/>
                <a:sym typeface="Arial"/>
              </a:rPr>
              <a:t>7.34</a:t>
            </a:r>
            <a:endParaRPr kumimoji="0" sz="1000" b="0" i="0" u="none" strike="noStrike" kern="0" cap="none" spc="0" normalizeH="0" baseline="0" noProof="0">
              <a:ln>
                <a:noFill/>
              </a:ln>
              <a:solidFill>
                <a:srgbClr val="FF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FF0000"/>
                </a:solidFill>
                <a:effectLst/>
                <a:uLnTx/>
                <a:uFillTx/>
                <a:latin typeface="Arial"/>
                <a:cs typeface="Arial"/>
                <a:sym typeface="Arial"/>
              </a:rPr>
              <a:t>7.133</a:t>
            </a:r>
            <a:endParaRPr kumimoji="0" sz="1000" b="0" i="0" u="none" strike="noStrike" kern="0" cap="none" spc="0" normalizeH="0" baseline="0" noProof="0">
              <a:ln>
                <a:noFill/>
              </a:ln>
              <a:solidFill>
                <a:srgbClr val="FF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FF0000"/>
              </a:solidFill>
              <a:effectLst/>
              <a:uLnTx/>
              <a:uFillTx/>
              <a:latin typeface="Arial"/>
              <a:cs typeface="Arial"/>
              <a:sym typeface="Arial"/>
            </a:endParaRPr>
          </a:p>
        </p:txBody>
      </p:sp>
      <p:sp>
        <p:nvSpPr>
          <p:cNvPr id="423" name="Google Shape;423;p16"/>
          <p:cNvSpPr txBox="1"/>
          <p:nvPr/>
        </p:nvSpPr>
        <p:spPr>
          <a:xfrm>
            <a:off x="7584500" y="1181850"/>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a:ln>
                  <a:noFill/>
                </a:ln>
                <a:solidFill>
                  <a:srgbClr val="FF0000"/>
                </a:solidFill>
                <a:effectLst/>
                <a:uLnTx/>
                <a:uFillTx/>
                <a:latin typeface="Arial"/>
                <a:cs typeface="Arial"/>
                <a:sym typeface="Arial"/>
              </a:rPr>
              <a:t>HSIA</a:t>
            </a:r>
            <a:endParaRPr kumimoji="0" sz="1200" b="0" i="0" u="none" strike="noStrike" kern="0" cap="none" spc="0" normalizeH="0" baseline="0" noProof="0">
              <a:ln>
                <a:noFill/>
              </a:ln>
              <a:solidFill>
                <a:srgbClr val="FF0000"/>
              </a:solidFill>
              <a:effectLst/>
              <a:uLnTx/>
              <a:uFillTx/>
              <a:latin typeface="Arial"/>
              <a:cs typeface="Arial"/>
              <a:sym typeface="Arial"/>
            </a:endParaRPr>
          </a:p>
        </p:txBody>
      </p:sp>
      <p:sp>
        <p:nvSpPr>
          <p:cNvPr id="424" name="Google Shape;424;p16"/>
          <p:cNvSpPr txBox="1"/>
          <p:nvPr/>
        </p:nvSpPr>
        <p:spPr>
          <a:xfrm>
            <a:off x="6614750" y="293350"/>
            <a:ext cx="1063800" cy="148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000000"/>
                </a:solidFill>
                <a:effectLst/>
                <a:uLnTx/>
                <a:uFillTx/>
                <a:latin typeface="Arial"/>
                <a:cs typeface="Arial"/>
                <a:sym typeface="Arial"/>
              </a:rPr>
              <a:t>(Stag.Ctag)</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425" name="Google Shape;425;p16"/>
          <p:cNvSpPr/>
          <p:nvPr/>
        </p:nvSpPr>
        <p:spPr>
          <a:xfrm>
            <a:off x="1225975" y="1565750"/>
            <a:ext cx="761100" cy="9678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26" name="Google Shape;426;p16"/>
          <p:cNvSpPr/>
          <p:nvPr/>
        </p:nvSpPr>
        <p:spPr>
          <a:xfrm>
            <a:off x="1958225" y="1974450"/>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27" name="Google Shape;427;p16"/>
          <p:cNvSpPr/>
          <p:nvPr/>
        </p:nvSpPr>
        <p:spPr>
          <a:xfrm>
            <a:off x="1185250" y="1739050"/>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28" name="Google Shape;428;p16"/>
          <p:cNvSpPr/>
          <p:nvPr/>
        </p:nvSpPr>
        <p:spPr>
          <a:xfrm>
            <a:off x="1185250" y="2009750"/>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29" name="Google Shape;429;p16"/>
          <p:cNvSpPr/>
          <p:nvPr/>
        </p:nvSpPr>
        <p:spPr>
          <a:xfrm>
            <a:off x="1185250" y="2280450"/>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430" name="Google Shape;430;p16"/>
          <p:cNvCxnSpPr>
            <a:stCxn id="426" idx="6"/>
            <a:endCxn id="409" idx="3"/>
          </p:cNvCxnSpPr>
          <p:nvPr/>
        </p:nvCxnSpPr>
        <p:spPr>
          <a:xfrm rot="10800000" flipH="1">
            <a:off x="2038025" y="1559550"/>
            <a:ext cx="533700" cy="454800"/>
          </a:xfrm>
          <a:prstGeom prst="straightConnector1">
            <a:avLst/>
          </a:prstGeom>
          <a:noFill/>
          <a:ln w="9525" cap="flat" cmpd="sng">
            <a:solidFill>
              <a:schemeClr val="dk2"/>
            </a:solidFill>
            <a:prstDash val="solid"/>
            <a:round/>
            <a:headEnd type="none" w="med" len="med"/>
            <a:tailEnd type="none" w="med" len="med"/>
          </a:ln>
        </p:spPr>
      </p:cxnSp>
      <p:cxnSp>
        <p:nvCxnSpPr>
          <p:cNvPr id="431" name="Google Shape;431;p16"/>
          <p:cNvCxnSpPr/>
          <p:nvPr/>
        </p:nvCxnSpPr>
        <p:spPr>
          <a:xfrm rot="10800000" flipH="1">
            <a:off x="554350" y="1778950"/>
            <a:ext cx="630900" cy="3000"/>
          </a:xfrm>
          <a:prstGeom prst="straightConnector1">
            <a:avLst/>
          </a:prstGeom>
          <a:noFill/>
          <a:ln w="9525" cap="flat" cmpd="sng">
            <a:solidFill>
              <a:schemeClr val="dk2"/>
            </a:solidFill>
            <a:prstDash val="solid"/>
            <a:round/>
            <a:headEnd type="none" w="med" len="med"/>
            <a:tailEnd type="none" w="med" len="med"/>
          </a:ln>
        </p:spPr>
      </p:cxnSp>
      <p:cxnSp>
        <p:nvCxnSpPr>
          <p:cNvPr id="432" name="Google Shape;432;p16"/>
          <p:cNvCxnSpPr/>
          <p:nvPr/>
        </p:nvCxnSpPr>
        <p:spPr>
          <a:xfrm rot="10800000" flipH="1">
            <a:off x="554350" y="2048150"/>
            <a:ext cx="630900" cy="3000"/>
          </a:xfrm>
          <a:prstGeom prst="straightConnector1">
            <a:avLst/>
          </a:prstGeom>
          <a:noFill/>
          <a:ln w="9525" cap="flat" cmpd="sng">
            <a:solidFill>
              <a:schemeClr val="dk2"/>
            </a:solidFill>
            <a:prstDash val="solid"/>
            <a:round/>
            <a:headEnd type="none" w="med" len="med"/>
            <a:tailEnd type="none" w="med" len="med"/>
          </a:ln>
        </p:spPr>
      </p:cxnSp>
      <p:cxnSp>
        <p:nvCxnSpPr>
          <p:cNvPr id="433" name="Google Shape;433;p16"/>
          <p:cNvCxnSpPr/>
          <p:nvPr/>
        </p:nvCxnSpPr>
        <p:spPr>
          <a:xfrm rot="10800000" flipH="1">
            <a:off x="554350" y="2318850"/>
            <a:ext cx="630900" cy="3000"/>
          </a:xfrm>
          <a:prstGeom prst="straightConnector1">
            <a:avLst/>
          </a:prstGeom>
          <a:noFill/>
          <a:ln w="9525" cap="flat" cmpd="sng">
            <a:solidFill>
              <a:schemeClr val="dk2"/>
            </a:solidFill>
            <a:prstDash val="solid"/>
            <a:round/>
            <a:headEnd type="none" w="med" len="med"/>
            <a:tailEnd type="none" w="med" len="med"/>
          </a:ln>
        </p:spPr>
      </p:cxnSp>
      <p:sp>
        <p:nvSpPr>
          <p:cNvPr id="434" name="Google Shape;434;p16"/>
          <p:cNvSpPr txBox="1"/>
          <p:nvPr/>
        </p:nvSpPr>
        <p:spPr>
          <a:xfrm>
            <a:off x="189975" y="1584550"/>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FF0000"/>
                </a:solidFill>
                <a:effectLst/>
                <a:uLnTx/>
                <a:uFillTx/>
                <a:latin typeface="Arial"/>
                <a:cs typeface="Arial"/>
                <a:sym typeface="Arial"/>
              </a:rPr>
              <a:t>HSIA</a:t>
            </a:r>
            <a:endParaRPr kumimoji="0" sz="1000" b="0" i="0" u="none" strike="noStrike" kern="0" cap="none" spc="0" normalizeH="0" baseline="0" noProof="0">
              <a:ln>
                <a:noFill/>
              </a:ln>
              <a:solidFill>
                <a:srgbClr val="FF0000"/>
              </a:solidFill>
              <a:effectLst/>
              <a:uLnTx/>
              <a:uFillTx/>
              <a:latin typeface="Arial"/>
              <a:cs typeface="Arial"/>
              <a:sym typeface="Arial"/>
            </a:endParaRPr>
          </a:p>
        </p:txBody>
      </p:sp>
      <p:sp>
        <p:nvSpPr>
          <p:cNvPr id="435" name="Google Shape;435;p16"/>
          <p:cNvSpPr txBox="1"/>
          <p:nvPr/>
        </p:nvSpPr>
        <p:spPr>
          <a:xfrm>
            <a:off x="174550" y="1845150"/>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93C47D"/>
                </a:solidFill>
                <a:effectLst/>
                <a:uLnTx/>
                <a:uFillTx/>
                <a:latin typeface="Arial"/>
                <a:cs typeface="Arial"/>
                <a:sym typeface="Arial"/>
              </a:rPr>
              <a:t>VoIP</a:t>
            </a:r>
            <a:endParaRPr kumimoji="0" sz="1000" b="0" i="0" u="none" strike="noStrike" kern="0" cap="none" spc="0" normalizeH="0" baseline="0" noProof="0">
              <a:ln>
                <a:noFill/>
              </a:ln>
              <a:solidFill>
                <a:srgbClr val="93C47D"/>
              </a:solidFill>
              <a:effectLst/>
              <a:uLnTx/>
              <a:uFillTx/>
              <a:latin typeface="Arial"/>
              <a:cs typeface="Arial"/>
              <a:sym typeface="Arial"/>
            </a:endParaRPr>
          </a:p>
        </p:txBody>
      </p:sp>
      <p:sp>
        <p:nvSpPr>
          <p:cNvPr id="436" name="Google Shape;436;p16"/>
          <p:cNvSpPr txBox="1"/>
          <p:nvPr/>
        </p:nvSpPr>
        <p:spPr>
          <a:xfrm>
            <a:off x="174550" y="2141125"/>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0000FF"/>
                </a:solidFill>
                <a:effectLst/>
                <a:uLnTx/>
                <a:uFillTx/>
                <a:latin typeface="Arial"/>
                <a:cs typeface="Arial"/>
                <a:sym typeface="Arial"/>
              </a:rPr>
              <a:t>VoD /</a:t>
            </a:r>
            <a:endParaRPr kumimoji="0" sz="1000" b="0" i="0" u="none" strike="noStrike" kern="0" cap="none" spc="0" normalizeH="0" baseline="0" noProof="0">
              <a:ln>
                <a:noFill/>
              </a:ln>
              <a:solidFill>
                <a:srgbClr val="0000F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 sz="1000" b="0" i="0" u="none" strike="noStrike" kern="0" cap="none" spc="0" normalizeH="0" baseline="0" noProof="0">
                <a:ln>
                  <a:noFill/>
                </a:ln>
                <a:solidFill>
                  <a:srgbClr val="9900FF"/>
                </a:solidFill>
                <a:effectLst/>
                <a:uLnTx/>
                <a:uFillTx/>
                <a:latin typeface="Arial"/>
                <a:cs typeface="Arial"/>
                <a:sym typeface="Arial"/>
              </a:rPr>
              <a:t>IPTV</a:t>
            </a:r>
            <a:endParaRPr kumimoji="0" sz="1000" b="0" i="0" u="none" strike="noStrike" kern="0" cap="none" spc="0" normalizeH="0" baseline="0" noProof="0">
              <a:ln>
                <a:noFill/>
              </a:ln>
              <a:solidFill>
                <a:srgbClr val="0000FF"/>
              </a:solidFill>
              <a:effectLst/>
              <a:uLnTx/>
              <a:uFillTx/>
              <a:latin typeface="Arial"/>
              <a:cs typeface="Arial"/>
              <a:sym typeface="Arial"/>
            </a:endParaRPr>
          </a:p>
        </p:txBody>
      </p:sp>
      <p:cxnSp>
        <p:nvCxnSpPr>
          <p:cNvPr id="437" name="Google Shape;437;p16"/>
          <p:cNvCxnSpPr/>
          <p:nvPr/>
        </p:nvCxnSpPr>
        <p:spPr>
          <a:xfrm>
            <a:off x="1381000" y="1753650"/>
            <a:ext cx="498000" cy="192600"/>
          </a:xfrm>
          <a:prstGeom prst="straightConnector1">
            <a:avLst/>
          </a:prstGeom>
          <a:noFill/>
          <a:ln w="9525" cap="flat" cmpd="sng">
            <a:solidFill>
              <a:srgbClr val="FF0000"/>
            </a:solidFill>
            <a:prstDash val="solid"/>
            <a:round/>
            <a:headEnd type="none" w="med" len="med"/>
            <a:tailEnd type="triangle" w="med" len="med"/>
          </a:ln>
        </p:spPr>
      </p:cxnSp>
      <p:sp>
        <p:nvSpPr>
          <p:cNvPr id="438" name="Google Shape;438;p16"/>
          <p:cNvSpPr txBox="1"/>
          <p:nvPr/>
        </p:nvSpPr>
        <p:spPr>
          <a:xfrm>
            <a:off x="1452638" y="1623713"/>
            <a:ext cx="3978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F0000"/>
                </a:solidFill>
                <a:effectLst/>
                <a:uLnTx/>
                <a:uFillTx/>
                <a:latin typeface="Arial"/>
                <a:cs typeface="Arial"/>
                <a:sym typeface="Arial"/>
              </a:rPr>
              <a:t>35</a:t>
            </a:r>
            <a:endParaRPr kumimoji="0" sz="800" b="0" i="0" u="none" strike="noStrike" kern="0" cap="none" spc="0" normalizeH="0" baseline="0" noProof="0">
              <a:ln>
                <a:noFill/>
              </a:ln>
              <a:solidFill>
                <a:srgbClr val="FF0000"/>
              </a:solidFill>
              <a:effectLst/>
              <a:uLnTx/>
              <a:uFillTx/>
              <a:latin typeface="Arial"/>
              <a:cs typeface="Arial"/>
              <a:sym typeface="Arial"/>
            </a:endParaRPr>
          </a:p>
        </p:txBody>
      </p:sp>
      <p:cxnSp>
        <p:nvCxnSpPr>
          <p:cNvPr id="439" name="Google Shape;439;p16"/>
          <p:cNvCxnSpPr/>
          <p:nvPr/>
        </p:nvCxnSpPr>
        <p:spPr>
          <a:xfrm>
            <a:off x="1362200" y="2026075"/>
            <a:ext cx="493200" cy="9300"/>
          </a:xfrm>
          <a:prstGeom prst="straightConnector1">
            <a:avLst/>
          </a:prstGeom>
          <a:noFill/>
          <a:ln w="9525" cap="flat" cmpd="sng">
            <a:solidFill>
              <a:srgbClr val="93C47D"/>
            </a:solidFill>
            <a:prstDash val="solid"/>
            <a:round/>
            <a:headEnd type="none" w="med" len="med"/>
            <a:tailEnd type="triangle" w="med" len="med"/>
          </a:ln>
        </p:spPr>
      </p:cxnSp>
      <p:cxnSp>
        <p:nvCxnSpPr>
          <p:cNvPr id="440" name="Google Shape;440;p16"/>
          <p:cNvCxnSpPr/>
          <p:nvPr/>
        </p:nvCxnSpPr>
        <p:spPr>
          <a:xfrm rot="10800000" flipH="1">
            <a:off x="1376300" y="2176275"/>
            <a:ext cx="483900" cy="197400"/>
          </a:xfrm>
          <a:prstGeom prst="straightConnector1">
            <a:avLst/>
          </a:prstGeom>
          <a:noFill/>
          <a:ln w="9525" cap="flat" cmpd="sng">
            <a:solidFill>
              <a:srgbClr val="0000FF"/>
            </a:solidFill>
            <a:prstDash val="solid"/>
            <a:round/>
            <a:headEnd type="none" w="med" len="med"/>
            <a:tailEnd type="triangle" w="med" len="med"/>
          </a:ln>
        </p:spPr>
      </p:cxnSp>
      <p:sp>
        <p:nvSpPr>
          <p:cNvPr id="441" name="Google Shape;441;p16"/>
          <p:cNvSpPr txBox="1"/>
          <p:nvPr/>
        </p:nvSpPr>
        <p:spPr>
          <a:xfrm>
            <a:off x="1303900" y="1914963"/>
            <a:ext cx="3978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93C47D"/>
                </a:solidFill>
                <a:effectLst/>
                <a:uLnTx/>
                <a:uFillTx/>
                <a:latin typeface="Arial"/>
                <a:cs typeface="Arial"/>
                <a:sym typeface="Arial"/>
              </a:rPr>
              <a:t>65</a:t>
            </a:r>
            <a:endParaRPr kumimoji="0" sz="800" b="0" i="0" u="none" strike="noStrike" kern="0" cap="none" spc="0" normalizeH="0" baseline="0" noProof="0">
              <a:ln>
                <a:noFill/>
              </a:ln>
              <a:solidFill>
                <a:srgbClr val="93C47D"/>
              </a:solidFill>
              <a:effectLst/>
              <a:uLnTx/>
              <a:uFillTx/>
              <a:latin typeface="Arial"/>
              <a:cs typeface="Arial"/>
              <a:sym typeface="Arial"/>
            </a:endParaRPr>
          </a:p>
        </p:txBody>
      </p:sp>
      <p:sp>
        <p:nvSpPr>
          <p:cNvPr id="442" name="Google Shape;442;p16"/>
          <p:cNvSpPr txBox="1"/>
          <p:nvPr/>
        </p:nvSpPr>
        <p:spPr>
          <a:xfrm>
            <a:off x="1500175" y="2192813"/>
            <a:ext cx="3978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4A86E8"/>
                </a:solidFill>
                <a:effectLst/>
                <a:uLnTx/>
                <a:uFillTx/>
                <a:latin typeface="Arial"/>
                <a:cs typeface="Arial"/>
                <a:sym typeface="Arial"/>
              </a:rPr>
              <a:t>55</a:t>
            </a:r>
            <a:endParaRPr kumimoji="0" sz="800" b="0" i="0" u="none" strike="noStrike" kern="0" cap="none" spc="0" normalizeH="0" baseline="0" noProof="0">
              <a:ln>
                <a:noFill/>
              </a:ln>
              <a:solidFill>
                <a:srgbClr val="4A86E8"/>
              </a:solidFill>
              <a:effectLst/>
              <a:uLnTx/>
              <a:uFillTx/>
              <a:latin typeface="Arial"/>
              <a:cs typeface="Arial"/>
              <a:sym typeface="Arial"/>
            </a:endParaRPr>
          </a:p>
        </p:txBody>
      </p:sp>
      <p:sp>
        <p:nvSpPr>
          <p:cNvPr id="443" name="Google Shape;443;p16"/>
          <p:cNvSpPr txBox="1"/>
          <p:nvPr/>
        </p:nvSpPr>
        <p:spPr>
          <a:xfrm>
            <a:off x="2298000" y="604900"/>
            <a:ext cx="417900" cy="148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UNI</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sp>
        <p:nvSpPr>
          <p:cNvPr id="444" name="Google Shape;444;p16"/>
          <p:cNvSpPr txBox="1"/>
          <p:nvPr/>
        </p:nvSpPr>
        <p:spPr>
          <a:xfrm>
            <a:off x="2298000" y="1290700"/>
            <a:ext cx="417900" cy="148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00"/>
                </a:solidFill>
                <a:effectLst/>
                <a:uLnTx/>
                <a:uFillTx/>
                <a:latin typeface="Arial"/>
                <a:cs typeface="Arial"/>
                <a:sym typeface="Arial"/>
              </a:rPr>
              <a:t>UNI</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cxnSp>
        <p:nvCxnSpPr>
          <p:cNvPr id="445" name="Google Shape;445;p16"/>
          <p:cNvCxnSpPr/>
          <p:nvPr/>
        </p:nvCxnSpPr>
        <p:spPr>
          <a:xfrm rot="10800000" flipH="1">
            <a:off x="2851050" y="665650"/>
            <a:ext cx="613200" cy="1800"/>
          </a:xfrm>
          <a:prstGeom prst="straightConnector1">
            <a:avLst/>
          </a:prstGeom>
          <a:noFill/>
          <a:ln w="9525" cap="flat" cmpd="sng">
            <a:solidFill>
              <a:srgbClr val="FF0000"/>
            </a:solidFill>
            <a:prstDash val="solid"/>
            <a:round/>
            <a:headEnd type="none" w="med" len="med"/>
            <a:tailEnd type="triangle" w="med" len="med"/>
          </a:ln>
        </p:spPr>
      </p:cxnSp>
      <p:cxnSp>
        <p:nvCxnSpPr>
          <p:cNvPr id="446" name="Google Shape;446;p16"/>
          <p:cNvCxnSpPr/>
          <p:nvPr/>
        </p:nvCxnSpPr>
        <p:spPr>
          <a:xfrm rot="10800000" flipH="1">
            <a:off x="2851050" y="1095275"/>
            <a:ext cx="613200" cy="1800"/>
          </a:xfrm>
          <a:prstGeom prst="straightConnector1">
            <a:avLst/>
          </a:prstGeom>
          <a:noFill/>
          <a:ln w="9525" cap="flat" cmpd="sng">
            <a:solidFill>
              <a:srgbClr val="6AA84F"/>
            </a:solidFill>
            <a:prstDash val="solid"/>
            <a:round/>
            <a:headEnd type="none" w="med" len="med"/>
            <a:tailEnd type="triangle" w="med" len="med"/>
          </a:ln>
        </p:spPr>
      </p:cxnSp>
      <p:cxnSp>
        <p:nvCxnSpPr>
          <p:cNvPr id="447" name="Google Shape;447;p16"/>
          <p:cNvCxnSpPr/>
          <p:nvPr/>
        </p:nvCxnSpPr>
        <p:spPr>
          <a:xfrm rot="10800000" flipH="1">
            <a:off x="2832350" y="1473525"/>
            <a:ext cx="613200" cy="1800"/>
          </a:xfrm>
          <a:prstGeom prst="straightConnector1">
            <a:avLst/>
          </a:prstGeom>
          <a:noFill/>
          <a:ln w="9525" cap="flat" cmpd="sng">
            <a:solidFill>
              <a:srgbClr val="0000FF"/>
            </a:solidFill>
            <a:prstDash val="solid"/>
            <a:round/>
            <a:headEnd type="none" w="med" len="med"/>
            <a:tailEnd type="triangle" w="med" len="med"/>
          </a:ln>
        </p:spPr>
      </p:cxnSp>
      <p:sp>
        <p:nvSpPr>
          <p:cNvPr id="448" name="Google Shape;448;p16"/>
          <p:cNvSpPr/>
          <p:nvPr/>
        </p:nvSpPr>
        <p:spPr>
          <a:xfrm>
            <a:off x="3485375" y="582450"/>
            <a:ext cx="276000" cy="192600"/>
          </a:xfrm>
          <a:prstGeom prst="ellipse">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49" name="Google Shape;449;p16"/>
          <p:cNvSpPr/>
          <p:nvPr/>
        </p:nvSpPr>
        <p:spPr>
          <a:xfrm>
            <a:off x="3487800" y="995738"/>
            <a:ext cx="276000" cy="169200"/>
          </a:xfrm>
          <a:prstGeom prst="ellipse">
            <a:avLst/>
          </a:prstGeom>
          <a:solidFill>
            <a:srgbClr val="6AA84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50" name="Google Shape;450;p16"/>
          <p:cNvSpPr/>
          <p:nvPr/>
        </p:nvSpPr>
        <p:spPr>
          <a:xfrm>
            <a:off x="3485375" y="1364050"/>
            <a:ext cx="276000" cy="169200"/>
          </a:xfrm>
          <a:prstGeom prst="ellipse">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51" name="Google Shape;451;p16"/>
          <p:cNvSpPr txBox="1"/>
          <p:nvPr/>
        </p:nvSpPr>
        <p:spPr>
          <a:xfrm>
            <a:off x="3326149" y="361575"/>
            <a:ext cx="786975" cy="148563"/>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dirty="0">
                <a:ln>
                  <a:noFill/>
                </a:ln>
                <a:solidFill>
                  <a:srgbClr val="000000"/>
                </a:solidFill>
                <a:effectLst/>
                <a:uLnTx/>
                <a:uFillTx/>
                <a:latin typeface="Arial"/>
                <a:cs typeface="Arial"/>
                <a:sym typeface="Arial"/>
              </a:rPr>
              <a:t>T-CONTS</a:t>
            </a:r>
            <a:endParaRPr kumimoji="0" sz="800" b="0" i="0" u="none" strike="noStrike" kern="0" cap="none" spc="0" normalizeH="0" baseline="0" noProof="0" dirty="0">
              <a:ln>
                <a:noFill/>
              </a:ln>
              <a:solidFill>
                <a:srgbClr val="000000"/>
              </a:solidFill>
              <a:effectLst/>
              <a:uLnTx/>
              <a:uFillTx/>
              <a:latin typeface="Arial"/>
              <a:cs typeface="Arial"/>
              <a:sym typeface="Arial"/>
            </a:endParaRPr>
          </a:p>
        </p:txBody>
      </p:sp>
      <p:sp>
        <p:nvSpPr>
          <p:cNvPr id="452" name="Google Shape;452;p16"/>
          <p:cNvSpPr txBox="1"/>
          <p:nvPr/>
        </p:nvSpPr>
        <p:spPr>
          <a:xfrm>
            <a:off x="2842900" y="590250"/>
            <a:ext cx="6657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FF0000"/>
                </a:solidFill>
                <a:effectLst/>
                <a:uLnTx/>
                <a:uFillTx/>
                <a:latin typeface="Arial"/>
                <a:cs typeface="Arial"/>
                <a:sym typeface="Arial"/>
              </a:rPr>
              <a:t>35 → 34</a:t>
            </a:r>
            <a:endParaRPr kumimoji="0" sz="800" b="0" i="0" u="none" strike="noStrike" kern="0" cap="none" spc="0" normalizeH="0" baseline="0" noProof="0">
              <a:ln>
                <a:noFill/>
              </a:ln>
              <a:solidFill>
                <a:srgbClr val="FF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0000"/>
              </a:solidFill>
              <a:effectLst/>
              <a:uLnTx/>
              <a:uFillTx/>
              <a:latin typeface="Arial"/>
              <a:cs typeface="Arial"/>
              <a:sym typeface="Arial"/>
            </a:endParaRPr>
          </a:p>
        </p:txBody>
      </p:sp>
      <p:sp>
        <p:nvSpPr>
          <p:cNvPr id="453" name="Google Shape;453;p16"/>
          <p:cNvSpPr txBox="1"/>
          <p:nvPr/>
        </p:nvSpPr>
        <p:spPr>
          <a:xfrm>
            <a:off x="2734125" y="1396413"/>
            <a:ext cx="761100" cy="79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0000FF"/>
                </a:solidFill>
                <a:effectLst/>
                <a:uLnTx/>
                <a:uFillTx/>
                <a:latin typeface="Arial"/>
                <a:cs typeface="Arial"/>
                <a:sym typeface="Arial"/>
              </a:rPr>
              <a:t>    55 → 55</a:t>
            </a:r>
            <a:endParaRPr kumimoji="0" sz="800" b="0" i="0" u="none" strike="noStrike" kern="0" cap="none" spc="0" normalizeH="0" baseline="0" noProof="0">
              <a:ln>
                <a:noFill/>
              </a:ln>
              <a:solidFill>
                <a:srgbClr val="0000F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0000"/>
              </a:solidFill>
              <a:effectLst/>
              <a:uLnTx/>
              <a:uFillTx/>
              <a:latin typeface="Arial"/>
              <a:cs typeface="Arial"/>
              <a:sym typeface="Arial"/>
            </a:endParaRPr>
          </a:p>
        </p:txBody>
      </p:sp>
      <p:cxnSp>
        <p:nvCxnSpPr>
          <p:cNvPr id="454" name="Google Shape;454;p16"/>
          <p:cNvCxnSpPr/>
          <p:nvPr/>
        </p:nvCxnSpPr>
        <p:spPr>
          <a:xfrm rot="10800000" flipH="1">
            <a:off x="6840050" y="1447750"/>
            <a:ext cx="613200" cy="1800"/>
          </a:xfrm>
          <a:prstGeom prst="straightConnector1">
            <a:avLst/>
          </a:prstGeom>
          <a:noFill/>
          <a:ln w="9525" cap="flat" cmpd="sng">
            <a:solidFill>
              <a:srgbClr val="FF0000"/>
            </a:solidFill>
            <a:prstDash val="solid"/>
            <a:round/>
            <a:headEnd type="none" w="med" len="med"/>
            <a:tailEnd type="triangle" w="med" len="med"/>
          </a:ln>
        </p:spPr>
      </p:cxnSp>
      <p:cxnSp>
        <p:nvCxnSpPr>
          <p:cNvPr id="455" name="Google Shape;455;p16"/>
          <p:cNvCxnSpPr/>
          <p:nvPr/>
        </p:nvCxnSpPr>
        <p:spPr>
          <a:xfrm rot="10800000" flipH="1">
            <a:off x="6840050" y="1523950"/>
            <a:ext cx="613200" cy="1800"/>
          </a:xfrm>
          <a:prstGeom prst="straightConnector1">
            <a:avLst/>
          </a:prstGeom>
          <a:noFill/>
          <a:ln w="9525" cap="flat" cmpd="sng">
            <a:solidFill>
              <a:srgbClr val="FF0000"/>
            </a:solidFill>
            <a:prstDash val="solid"/>
            <a:round/>
            <a:headEnd type="none" w="med" len="med"/>
            <a:tailEnd type="triangle" w="med" len="med"/>
          </a:ln>
        </p:spPr>
      </p:cxnSp>
      <p:cxnSp>
        <p:nvCxnSpPr>
          <p:cNvPr id="456" name="Google Shape;456;p16"/>
          <p:cNvCxnSpPr/>
          <p:nvPr/>
        </p:nvCxnSpPr>
        <p:spPr>
          <a:xfrm rot="10800000" flipH="1">
            <a:off x="6840050" y="1911075"/>
            <a:ext cx="613200" cy="1800"/>
          </a:xfrm>
          <a:prstGeom prst="straightConnector1">
            <a:avLst/>
          </a:prstGeom>
          <a:noFill/>
          <a:ln w="9525" cap="flat" cmpd="sng">
            <a:solidFill>
              <a:srgbClr val="6AA84F"/>
            </a:solidFill>
            <a:prstDash val="solid"/>
            <a:round/>
            <a:headEnd type="none" w="med" len="med"/>
            <a:tailEnd type="triangle" w="med" len="med"/>
          </a:ln>
        </p:spPr>
      </p:cxnSp>
      <p:cxnSp>
        <p:nvCxnSpPr>
          <p:cNvPr id="457" name="Google Shape;457;p16"/>
          <p:cNvCxnSpPr/>
          <p:nvPr/>
        </p:nvCxnSpPr>
        <p:spPr>
          <a:xfrm rot="10800000" flipH="1">
            <a:off x="6840050" y="2063475"/>
            <a:ext cx="613200" cy="1800"/>
          </a:xfrm>
          <a:prstGeom prst="straightConnector1">
            <a:avLst/>
          </a:prstGeom>
          <a:noFill/>
          <a:ln w="9525" cap="flat" cmpd="sng">
            <a:solidFill>
              <a:srgbClr val="6AA84F"/>
            </a:solidFill>
            <a:prstDash val="solid"/>
            <a:round/>
            <a:headEnd type="none" w="med" len="med"/>
            <a:tailEnd type="triangle" w="med" len="med"/>
          </a:ln>
        </p:spPr>
      </p:cxnSp>
      <p:cxnSp>
        <p:nvCxnSpPr>
          <p:cNvPr id="458" name="Google Shape;458;p16"/>
          <p:cNvCxnSpPr/>
          <p:nvPr/>
        </p:nvCxnSpPr>
        <p:spPr>
          <a:xfrm rot="10800000" flipH="1">
            <a:off x="6840050" y="2716775"/>
            <a:ext cx="613200" cy="1800"/>
          </a:xfrm>
          <a:prstGeom prst="straightConnector1">
            <a:avLst/>
          </a:prstGeom>
          <a:noFill/>
          <a:ln w="9525" cap="flat" cmpd="sng">
            <a:solidFill>
              <a:srgbClr val="0000FF"/>
            </a:solidFill>
            <a:prstDash val="solid"/>
            <a:round/>
            <a:headEnd type="none" w="med" len="med"/>
            <a:tailEnd type="triangle" w="med" len="med"/>
          </a:ln>
        </p:spPr>
      </p:cxnSp>
      <p:cxnSp>
        <p:nvCxnSpPr>
          <p:cNvPr id="459" name="Google Shape;459;p16"/>
          <p:cNvCxnSpPr/>
          <p:nvPr/>
        </p:nvCxnSpPr>
        <p:spPr>
          <a:xfrm rot="10800000" flipH="1">
            <a:off x="6840050" y="2564375"/>
            <a:ext cx="613200" cy="1800"/>
          </a:xfrm>
          <a:prstGeom prst="straightConnector1">
            <a:avLst/>
          </a:prstGeom>
          <a:noFill/>
          <a:ln w="9525" cap="flat" cmpd="sng">
            <a:solidFill>
              <a:srgbClr val="0000FF"/>
            </a:solidFill>
            <a:prstDash val="solid"/>
            <a:round/>
            <a:headEnd type="none" w="med" len="med"/>
            <a:tailEnd type="triangle" w="med" len="med"/>
          </a:ln>
        </p:spPr>
      </p:cxnSp>
      <p:sp>
        <p:nvSpPr>
          <p:cNvPr id="460" name="Google Shape;460;p16"/>
          <p:cNvSpPr txBox="1"/>
          <p:nvPr/>
        </p:nvSpPr>
        <p:spPr>
          <a:xfrm>
            <a:off x="6750225" y="1622263"/>
            <a:ext cx="10296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93C47D"/>
                </a:solidFill>
                <a:effectLst/>
                <a:uLnTx/>
                <a:uFillTx/>
                <a:latin typeface="Arial"/>
                <a:cs typeface="Arial"/>
                <a:sym typeface="Arial"/>
              </a:rPr>
              <a:t>1546.63</a:t>
            </a:r>
            <a:endParaRPr kumimoji="0" sz="1000" b="0" i="0" u="none" strike="noStrike" kern="0" cap="none" spc="0" normalizeH="0" baseline="0" noProof="0">
              <a:ln>
                <a:noFill/>
              </a:ln>
              <a:solidFill>
                <a:srgbClr val="93C47D"/>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93C47D"/>
              </a:solidFill>
              <a:effectLst/>
              <a:uLnTx/>
              <a:uFillTx/>
              <a:latin typeface="Arial"/>
              <a:cs typeface="Arial"/>
              <a:sym typeface="Arial"/>
            </a:endParaRPr>
          </a:p>
        </p:txBody>
      </p:sp>
      <p:sp>
        <p:nvSpPr>
          <p:cNvPr id="461" name="Google Shape;461;p16"/>
          <p:cNvSpPr txBox="1"/>
          <p:nvPr/>
        </p:nvSpPr>
        <p:spPr>
          <a:xfrm>
            <a:off x="6745800" y="2261075"/>
            <a:ext cx="10296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0000FF"/>
                </a:solidFill>
                <a:effectLst/>
                <a:uLnTx/>
                <a:uFillTx/>
                <a:latin typeface="Arial"/>
                <a:cs typeface="Arial"/>
                <a:sym typeface="Arial"/>
              </a:rPr>
              <a:t>555.55</a:t>
            </a:r>
            <a:endParaRPr kumimoji="0" sz="1000" b="0" i="0" u="none" strike="noStrike" kern="0" cap="none" spc="0" normalizeH="0" baseline="0" noProof="0">
              <a:ln>
                <a:noFill/>
              </a:ln>
              <a:solidFill>
                <a:srgbClr val="0000F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0000FF"/>
              </a:solidFill>
              <a:effectLst/>
              <a:uLnTx/>
              <a:uFillTx/>
              <a:latin typeface="Arial"/>
              <a:cs typeface="Arial"/>
              <a:sym typeface="Arial"/>
            </a:endParaRPr>
          </a:p>
        </p:txBody>
      </p:sp>
      <p:sp>
        <p:nvSpPr>
          <p:cNvPr id="462" name="Google Shape;462;p16"/>
          <p:cNvSpPr txBox="1"/>
          <p:nvPr/>
        </p:nvSpPr>
        <p:spPr>
          <a:xfrm>
            <a:off x="7584500" y="2457350"/>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a:ln>
                  <a:noFill/>
                </a:ln>
                <a:solidFill>
                  <a:srgbClr val="0000FF"/>
                </a:solidFill>
                <a:effectLst/>
                <a:uLnTx/>
                <a:uFillTx/>
                <a:latin typeface="Arial"/>
                <a:cs typeface="Arial"/>
                <a:sym typeface="Arial"/>
              </a:rPr>
              <a:t>VoD</a:t>
            </a:r>
            <a:endParaRPr kumimoji="0" sz="1200" b="0" i="0" u="none" strike="noStrike" kern="0" cap="none" spc="0" normalizeH="0" baseline="0" noProof="0">
              <a:ln>
                <a:noFill/>
              </a:ln>
              <a:solidFill>
                <a:srgbClr val="0000FF"/>
              </a:solidFill>
              <a:effectLst/>
              <a:uLnTx/>
              <a:uFillTx/>
              <a:latin typeface="Arial"/>
              <a:cs typeface="Arial"/>
              <a:sym typeface="Arial"/>
            </a:endParaRPr>
          </a:p>
        </p:txBody>
      </p:sp>
      <p:sp>
        <p:nvSpPr>
          <p:cNvPr id="463" name="Google Shape;463;p16"/>
          <p:cNvSpPr txBox="1"/>
          <p:nvPr/>
        </p:nvSpPr>
        <p:spPr>
          <a:xfrm>
            <a:off x="7530450" y="1774700"/>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a:ln>
                  <a:noFill/>
                </a:ln>
                <a:solidFill>
                  <a:srgbClr val="93C47D"/>
                </a:solidFill>
                <a:effectLst/>
                <a:uLnTx/>
                <a:uFillTx/>
                <a:latin typeface="Arial"/>
                <a:cs typeface="Arial"/>
                <a:sym typeface="Arial"/>
              </a:rPr>
              <a:t>VoIP</a:t>
            </a:r>
            <a:endParaRPr kumimoji="0" sz="1200" b="0" i="0" u="none" strike="noStrike" kern="0" cap="none" spc="0" normalizeH="0" baseline="0" noProof="0">
              <a:ln>
                <a:noFill/>
              </a:ln>
              <a:solidFill>
                <a:srgbClr val="93C47D"/>
              </a:solidFill>
              <a:effectLst/>
              <a:uLnTx/>
              <a:uFillTx/>
              <a:latin typeface="Arial"/>
              <a:cs typeface="Arial"/>
              <a:sym typeface="Arial"/>
            </a:endParaRPr>
          </a:p>
        </p:txBody>
      </p:sp>
      <p:cxnSp>
        <p:nvCxnSpPr>
          <p:cNvPr id="464" name="Google Shape;464;p16"/>
          <p:cNvCxnSpPr/>
          <p:nvPr/>
        </p:nvCxnSpPr>
        <p:spPr>
          <a:xfrm flipH="1">
            <a:off x="6839175" y="3067300"/>
            <a:ext cx="591900" cy="4800"/>
          </a:xfrm>
          <a:prstGeom prst="straightConnector1">
            <a:avLst/>
          </a:prstGeom>
          <a:noFill/>
          <a:ln w="9525" cap="flat" cmpd="sng">
            <a:solidFill>
              <a:srgbClr val="9900FF"/>
            </a:solidFill>
            <a:prstDash val="solid"/>
            <a:round/>
            <a:headEnd type="none" w="med" len="med"/>
            <a:tailEnd type="triangle" w="med" len="med"/>
          </a:ln>
        </p:spPr>
      </p:cxnSp>
      <p:sp>
        <p:nvSpPr>
          <p:cNvPr id="465" name="Google Shape;465;p16"/>
          <p:cNvSpPr txBox="1"/>
          <p:nvPr/>
        </p:nvSpPr>
        <p:spPr>
          <a:xfrm>
            <a:off x="7584500" y="2899875"/>
            <a:ext cx="6309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a:ln>
                  <a:noFill/>
                </a:ln>
                <a:solidFill>
                  <a:srgbClr val="9900FF"/>
                </a:solidFill>
                <a:effectLst/>
                <a:uLnTx/>
                <a:uFillTx/>
                <a:latin typeface="Arial"/>
                <a:cs typeface="Arial"/>
                <a:sym typeface="Arial"/>
              </a:rPr>
              <a:t>IPTV</a:t>
            </a:r>
            <a:endParaRPr kumimoji="0" sz="1200" b="0" i="0" u="none" strike="noStrike" kern="0" cap="none" spc="0" normalizeH="0" baseline="0" noProof="0">
              <a:ln>
                <a:noFill/>
              </a:ln>
              <a:solidFill>
                <a:srgbClr val="9900FF"/>
              </a:solidFill>
              <a:effectLst/>
              <a:uLnTx/>
              <a:uFillTx/>
              <a:latin typeface="Arial"/>
              <a:cs typeface="Arial"/>
              <a:sym typeface="Arial"/>
            </a:endParaRPr>
          </a:p>
        </p:txBody>
      </p:sp>
      <p:sp>
        <p:nvSpPr>
          <p:cNvPr id="466" name="Google Shape;466;p16"/>
          <p:cNvSpPr txBox="1"/>
          <p:nvPr/>
        </p:nvSpPr>
        <p:spPr>
          <a:xfrm>
            <a:off x="6840050" y="2808338"/>
            <a:ext cx="10296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9900FF"/>
                </a:solidFill>
                <a:effectLst/>
                <a:uLnTx/>
                <a:uFillTx/>
                <a:latin typeface="Arial"/>
                <a:cs typeface="Arial"/>
                <a:sym typeface="Arial"/>
              </a:rPr>
              <a:t>550</a:t>
            </a:r>
            <a:endParaRPr kumimoji="0" sz="1000" b="0" i="0" u="none" strike="noStrike" kern="0" cap="none" spc="0" normalizeH="0" baseline="0" noProof="0">
              <a:ln>
                <a:noFill/>
              </a:ln>
              <a:solidFill>
                <a:srgbClr val="9900F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9900FF"/>
              </a:solidFill>
              <a:effectLst/>
              <a:uLnTx/>
              <a:uFillTx/>
              <a:latin typeface="Arial"/>
              <a:cs typeface="Arial"/>
              <a:sym typeface="Arial"/>
            </a:endParaRPr>
          </a:p>
        </p:txBody>
      </p:sp>
      <p:cxnSp>
        <p:nvCxnSpPr>
          <p:cNvPr id="467" name="Google Shape;467;p16"/>
          <p:cNvCxnSpPr/>
          <p:nvPr/>
        </p:nvCxnSpPr>
        <p:spPr>
          <a:xfrm flipH="1">
            <a:off x="2876775" y="1848100"/>
            <a:ext cx="591900" cy="4800"/>
          </a:xfrm>
          <a:prstGeom prst="straightConnector1">
            <a:avLst/>
          </a:prstGeom>
          <a:noFill/>
          <a:ln w="9525" cap="flat" cmpd="sng">
            <a:solidFill>
              <a:srgbClr val="9900FF"/>
            </a:solidFill>
            <a:prstDash val="solid"/>
            <a:round/>
            <a:headEnd type="none" w="med" len="med"/>
            <a:tailEnd type="triangle" w="med" len="med"/>
          </a:ln>
        </p:spPr>
      </p:cxnSp>
      <p:sp>
        <p:nvSpPr>
          <p:cNvPr id="468" name="Google Shape;468;p16"/>
          <p:cNvSpPr txBox="1"/>
          <p:nvPr/>
        </p:nvSpPr>
        <p:spPr>
          <a:xfrm>
            <a:off x="2953850" y="1589150"/>
            <a:ext cx="3702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0" i="0" u="none" strike="noStrike" kern="0" cap="none" spc="0" normalizeH="0" baseline="0" noProof="0">
                <a:ln>
                  <a:noFill/>
                </a:ln>
                <a:solidFill>
                  <a:srgbClr val="9900FF"/>
                </a:solidFill>
                <a:effectLst/>
                <a:uLnTx/>
                <a:uFillTx/>
                <a:latin typeface="Arial"/>
                <a:cs typeface="Arial"/>
                <a:sym typeface="Arial"/>
              </a:rPr>
              <a:t>550</a:t>
            </a:r>
            <a:endParaRPr kumimoji="0" sz="800" b="0" i="0" u="none" strike="noStrike" kern="0" cap="none" spc="0" normalizeH="0" baseline="0" noProof="0">
              <a:ln>
                <a:noFill/>
              </a:ln>
              <a:solidFill>
                <a:srgbClr val="9900F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9900FF"/>
              </a:solidFill>
              <a:effectLst/>
              <a:uLnTx/>
              <a:uFillTx/>
              <a:latin typeface="Arial"/>
              <a:cs typeface="Arial"/>
              <a:sym typeface="Arial"/>
            </a:endParaRPr>
          </a:p>
        </p:txBody>
      </p:sp>
      <p:cxnSp>
        <p:nvCxnSpPr>
          <p:cNvPr id="469" name="Google Shape;469;p16"/>
          <p:cNvCxnSpPr/>
          <p:nvPr/>
        </p:nvCxnSpPr>
        <p:spPr>
          <a:xfrm flipH="1">
            <a:off x="2952975" y="4210300"/>
            <a:ext cx="591900" cy="4800"/>
          </a:xfrm>
          <a:prstGeom prst="straightConnector1">
            <a:avLst/>
          </a:prstGeom>
          <a:noFill/>
          <a:ln w="9525" cap="flat" cmpd="sng">
            <a:solidFill>
              <a:srgbClr val="9900FF"/>
            </a:solidFill>
            <a:prstDash val="solid"/>
            <a:round/>
            <a:headEnd type="none" w="med" len="med"/>
            <a:tailEnd type="triangle" w="med" len="med"/>
          </a:ln>
        </p:spPr>
      </p:cxnSp>
      <p:sp>
        <p:nvSpPr>
          <p:cNvPr id="470" name="Google Shape;470;p16"/>
          <p:cNvSpPr txBox="1"/>
          <p:nvPr/>
        </p:nvSpPr>
        <p:spPr>
          <a:xfrm>
            <a:off x="3030050" y="3951338"/>
            <a:ext cx="1029600" cy="169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9900FF"/>
                </a:solidFill>
                <a:effectLst/>
                <a:uLnTx/>
                <a:uFillTx/>
                <a:latin typeface="Arial"/>
                <a:cs typeface="Arial"/>
                <a:sym typeface="Arial"/>
              </a:rPr>
              <a:t>550</a:t>
            </a:r>
            <a:endParaRPr kumimoji="0" sz="1000" b="0" i="0" u="none" strike="noStrike" kern="0" cap="none" spc="0" normalizeH="0" baseline="0" noProof="0">
              <a:ln>
                <a:noFill/>
              </a:ln>
              <a:solidFill>
                <a:srgbClr val="9900F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9900FF"/>
              </a:solidFill>
              <a:effectLst/>
              <a:uLnTx/>
              <a:uFillTx/>
              <a:latin typeface="Arial"/>
              <a:cs typeface="Arial"/>
              <a:sym typeface="Arial"/>
            </a:endParaRPr>
          </a:p>
        </p:txBody>
      </p:sp>
      <p:sp>
        <p:nvSpPr>
          <p:cNvPr id="471" name="Google Shape;471;p16"/>
          <p:cNvSpPr/>
          <p:nvPr/>
        </p:nvSpPr>
        <p:spPr>
          <a:xfrm>
            <a:off x="2560000" y="3951350"/>
            <a:ext cx="79800" cy="79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2" name="Google Shape;472;p16"/>
          <p:cNvSpPr/>
          <p:nvPr/>
        </p:nvSpPr>
        <p:spPr>
          <a:xfrm>
            <a:off x="3616650" y="3201450"/>
            <a:ext cx="239700" cy="192600"/>
          </a:xfrm>
          <a:prstGeom prst="ellipse">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3" name="Google Shape;473;p16"/>
          <p:cNvSpPr/>
          <p:nvPr/>
        </p:nvSpPr>
        <p:spPr>
          <a:xfrm>
            <a:off x="3598500" y="3549200"/>
            <a:ext cx="276000" cy="130500"/>
          </a:xfrm>
          <a:prstGeom prst="ellipse">
            <a:avLst/>
          </a:prstGeom>
          <a:solidFill>
            <a:srgbClr val="6AA84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4" name="Google Shape;474;p16"/>
          <p:cNvSpPr/>
          <p:nvPr/>
        </p:nvSpPr>
        <p:spPr>
          <a:xfrm>
            <a:off x="3616650" y="3860700"/>
            <a:ext cx="276000" cy="130500"/>
          </a:xfrm>
          <a:prstGeom prst="ellipse">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475" name="Google Shape;475;p16"/>
          <p:cNvCxnSpPr/>
          <p:nvPr/>
        </p:nvCxnSpPr>
        <p:spPr>
          <a:xfrm flipH="1">
            <a:off x="1317700" y="2161975"/>
            <a:ext cx="370200" cy="156000"/>
          </a:xfrm>
          <a:prstGeom prst="straightConnector1">
            <a:avLst/>
          </a:prstGeom>
          <a:noFill/>
          <a:ln w="9525" cap="flat" cmpd="sng">
            <a:solidFill>
              <a:srgbClr val="9900FF"/>
            </a:solidFill>
            <a:prstDash val="solid"/>
            <a:round/>
            <a:headEnd type="none" w="med" len="med"/>
            <a:tailEnd type="triangle" w="med" len="med"/>
          </a:ln>
        </p:spPr>
      </p:cxnSp>
      <p:cxnSp>
        <p:nvCxnSpPr>
          <p:cNvPr id="476" name="Google Shape;476;p16"/>
          <p:cNvCxnSpPr/>
          <p:nvPr/>
        </p:nvCxnSpPr>
        <p:spPr>
          <a:xfrm flipH="1">
            <a:off x="1317700" y="1019550"/>
            <a:ext cx="370200" cy="156000"/>
          </a:xfrm>
          <a:prstGeom prst="straightConnector1">
            <a:avLst/>
          </a:prstGeom>
          <a:noFill/>
          <a:ln w="9525" cap="flat" cmpd="sng">
            <a:solidFill>
              <a:srgbClr val="9900FF"/>
            </a:solidFill>
            <a:prstDash val="solid"/>
            <a:round/>
            <a:headEnd type="none" w="med" len="med"/>
            <a:tailEnd type="triangle" w="med" len="med"/>
          </a:ln>
        </p:spPr>
      </p:cxnSp>
      <p:cxnSp>
        <p:nvCxnSpPr>
          <p:cNvPr id="477" name="Google Shape;477;p16"/>
          <p:cNvCxnSpPr/>
          <p:nvPr/>
        </p:nvCxnSpPr>
        <p:spPr>
          <a:xfrm flipH="1">
            <a:off x="1342075" y="3603950"/>
            <a:ext cx="370200" cy="156000"/>
          </a:xfrm>
          <a:prstGeom prst="straightConnector1">
            <a:avLst/>
          </a:prstGeom>
          <a:noFill/>
          <a:ln w="9525" cap="flat" cmpd="sng">
            <a:solidFill>
              <a:srgbClr val="9900FF"/>
            </a:solidFill>
            <a:prstDash val="solid"/>
            <a:round/>
            <a:headEnd type="none" w="med" len="med"/>
            <a:tailEnd type="triangle" w="med" len="med"/>
          </a:ln>
        </p:spPr>
      </p:cxnSp>
      <p:sp>
        <p:nvSpPr>
          <p:cNvPr id="132" name="Google Shape;46;p8">
            <a:extLst>
              <a:ext uri="{FF2B5EF4-FFF2-40B4-BE49-F238E27FC236}">
                <a16:creationId xmlns:a16="http://schemas.microsoft.com/office/drawing/2014/main" id="{FE4CDC39-F793-0744-8330-ABDA7F08E753}"/>
              </a:ext>
            </a:extLst>
          </p:cNvPr>
          <p:cNvSpPr txBox="1">
            <a:spLocks/>
          </p:cNvSpPr>
          <p:nvPr/>
        </p:nvSpPr>
        <p:spPr>
          <a:xfrm>
            <a:off x="4467444" y="3749276"/>
            <a:ext cx="4410111" cy="532500"/>
          </a:xfrm>
          <a:prstGeom prst="rect">
            <a:avLst/>
          </a:prstGeom>
          <a:noFill/>
          <a:ln>
            <a:noFill/>
          </a:ln>
        </p:spPr>
        <p:txBody>
          <a:bodyPr spcFirstLastPara="1" vert="horz" wrap="square" lIns="91425" tIns="91425" rIns="91425" bIns="91425" rtlCol="0" anchor="t" anchorCtr="0">
            <a:noAutofit/>
          </a:bodyPr>
          <a:lstStyle>
            <a:lvl1pPr marR="0" lvl="0" algn="ctr" defTabSz="457200"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marL="0" marR="0" lvl="0" indent="0" algn="ctr" defTabSz="457200" rtl="0" eaLnBrk="1" fontAlgn="auto" latinLnBrk="0" hangingPunct="1">
              <a:lnSpc>
                <a:spcPct val="113333"/>
              </a:lnSpc>
              <a:spcBef>
                <a:spcPts val="0"/>
              </a:spcBef>
              <a:spcAft>
                <a:spcPts val="0"/>
              </a:spcAft>
              <a:buClr>
                <a:srgbClr val="4B994B"/>
              </a:buClr>
              <a:buSzPts val="3000"/>
              <a:buFont typeface="Calibri"/>
              <a:buNone/>
              <a:tabLst/>
              <a:defRPr/>
            </a:pPr>
            <a:r>
              <a:rPr kumimoji="0" lang="en-US" sz="3200" b="1" i="0" u="none" strike="noStrike" kern="1200" cap="none" spc="0" normalizeH="0" baseline="0" noProof="0" dirty="0">
                <a:ln>
                  <a:noFill/>
                </a:ln>
                <a:solidFill>
                  <a:srgbClr val="4B87CC"/>
                </a:solidFill>
                <a:effectLst/>
                <a:uLnTx/>
                <a:uFillTx/>
                <a:latin typeface="Calibri"/>
                <a:cs typeface="Calibri"/>
                <a:sym typeface="Calibri"/>
              </a:rPr>
              <a:t>Turk </a:t>
            </a:r>
            <a:r>
              <a:rPr kumimoji="0" lang="en-US" sz="3200" b="1" i="0" u="none" strike="noStrike" kern="1200" cap="none" spc="0" normalizeH="0" baseline="0" noProof="0" dirty="0" err="1">
                <a:ln>
                  <a:noFill/>
                </a:ln>
                <a:solidFill>
                  <a:srgbClr val="4B87CC"/>
                </a:solidFill>
                <a:effectLst/>
                <a:uLnTx/>
                <a:uFillTx/>
                <a:latin typeface="Calibri"/>
                <a:cs typeface="Calibri"/>
                <a:sym typeface="Calibri"/>
              </a:rPr>
              <a:t>Te</a:t>
            </a:r>
            <a:r>
              <a:rPr lang="en-US" sz="3200" b="1" dirty="0" err="1">
                <a:solidFill>
                  <a:srgbClr val="4B87CC"/>
                </a:solidFill>
              </a:rPr>
              <a:t>lekom</a:t>
            </a:r>
            <a:r>
              <a:rPr kumimoji="0" lang="en-US" sz="3200" b="1" i="0" u="none" strike="noStrike" kern="1200" cap="none" spc="0" normalizeH="0" baseline="0" noProof="0" dirty="0">
                <a:ln>
                  <a:noFill/>
                </a:ln>
                <a:solidFill>
                  <a:srgbClr val="4B87CC"/>
                </a:solidFill>
                <a:effectLst/>
                <a:uLnTx/>
                <a:uFillTx/>
                <a:latin typeface="Calibri"/>
                <a:cs typeface="Calibri"/>
                <a:sym typeface="Calibri"/>
              </a:rPr>
              <a:t> Technology Profile</a:t>
            </a:r>
          </a:p>
        </p:txBody>
      </p:sp>
    </p:spTree>
    <p:extLst>
      <p:ext uri="{BB962C8B-B14F-4D97-AF65-F5344CB8AC3E}">
        <p14:creationId xmlns:p14="http://schemas.microsoft.com/office/powerpoint/2010/main" val="10382159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p36"/>
          <p:cNvSpPr/>
          <p:nvPr/>
        </p:nvSpPr>
        <p:spPr>
          <a:xfrm>
            <a:off x="2402608" y="2762094"/>
            <a:ext cx="1144500" cy="381000"/>
          </a:xfrm>
          <a:prstGeom prst="roundRect">
            <a:avLst>
              <a:gd name="adj" fmla="val 16667"/>
            </a:avLst>
          </a:prstGeom>
          <a:gradFill>
            <a:gsLst>
              <a:gs pos="0">
                <a:srgbClr val="FFF6DB"/>
              </a:gs>
              <a:gs pos="100000">
                <a:srgbClr val="FAD25C"/>
              </a:gs>
            </a:gsLst>
            <a:lin ang="5400012" scaled="0"/>
          </a:gradFill>
          <a:ln w="9525" cap="flat" cmpd="sng">
            <a:solidFill>
              <a:srgbClr val="A1A1A1"/>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82275" tIns="41125" rIns="82275" bIns="41125" anchor="ctr" anchorCtr="0">
            <a:noAutofit/>
          </a:bodyPr>
          <a:lstStyle/>
          <a:p>
            <a:pPr marL="0" marR="0" lvl="0" indent="0" algn="ctr" rtl="0">
              <a:spcBef>
                <a:spcPts val="0"/>
              </a:spcBef>
              <a:spcAft>
                <a:spcPts val="0"/>
              </a:spcAft>
              <a:buNone/>
            </a:pPr>
            <a:endParaRPr sz="1080">
              <a:solidFill>
                <a:srgbClr val="000000"/>
              </a:solidFill>
              <a:latin typeface="Calibri"/>
              <a:ea typeface="Calibri"/>
              <a:cs typeface="Calibri"/>
              <a:sym typeface="Calibri"/>
            </a:endParaRPr>
          </a:p>
          <a:p>
            <a:pPr marL="0" marR="0" lvl="0" indent="0" algn="ctr" rtl="0">
              <a:spcBef>
                <a:spcPts val="0"/>
              </a:spcBef>
              <a:spcAft>
                <a:spcPts val="0"/>
              </a:spcAft>
              <a:buNone/>
            </a:pPr>
            <a:r>
              <a:rPr lang="en" sz="1200">
                <a:solidFill>
                  <a:srgbClr val="000000"/>
                </a:solidFill>
                <a:latin typeface="Calibri"/>
                <a:ea typeface="Calibri"/>
                <a:cs typeface="Calibri"/>
                <a:sym typeface="Calibri"/>
              </a:rPr>
              <a:t>Open</a:t>
            </a:r>
            <a:r>
              <a:rPr lang="en" sz="1200">
                <a:latin typeface="Calibri"/>
                <a:ea typeface="Calibri"/>
                <a:cs typeface="Calibri"/>
                <a:sym typeface="Calibri"/>
              </a:rPr>
              <a:t>ONU</a:t>
            </a:r>
            <a:endParaRPr/>
          </a:p>
          <a:p>
            <a:pPr marL="0" marR="0" lvl="0" indent="0" algn="ctr" rtl="0">
              <a:spcBef>
                <a:spcPts val="0"/>
              </a:spcBef>
              <a:spcAft>
                <a:spcPts val="0"/>
              </a:spcAft>
              <a:buNone/>
            </a:pPr>
            <a:r>
              <a:rPr lang="en" sz="1200">
                <a:solidFill>
                  <a:srgbClr val="000000"/>
                </a:solidFill>
                <a:latin typeface="Calibri"/>
                <a:ea typeface="Calibri"/>
                <a:cs typeface="Calibri"/>
                <a:sym typeface="Calibri"/>
              </a:rPr>
              <a:t>Adaptor</a:t>
            </a:r>
            <a:endParaRPr/>
          </a:p>
          <a:p>
            <a:pPr marL="0" marR="0" lvl="0" indent="0" algn="ctr" rtl="0">
              <a:spcBef>
                <a:spcPts val="0"/>
              </a:spcBef>
              <a:spcAft>
                <a:spcPts val="0"/>
              </a:spcAft>
              <a:buNone/>
            </a:pPr>
            <a:endParaRPr sz="1080">
              <a:solidFill>
                <a:srgbClr val="000000"/>
              </a:solidFill>
              <a:latin typeface="Calibri"/>
              <a:ea typeface="Calibri"/>
              <a:cs typeface="Calibri"/>
              <a:sym typeface="Calibri"/>
            </a:endParaRPr>
          </a:p>
        </p:txBody>
      </p:sp>
      <p:sp>
        <p:nvSpPr>
          <p:cNvPr id="636" name="Google Shape;636;p36"/>
          <p:cNvSpPr/>
          <p:nvPr/>
        </p:nvSpPr>
        <p:spPr>
          <a:xfrm>
            <a:off x="2287783" y="2675444"/>
            <a:ext cx="1144500" cy="381000"/>
          </a:xfrm>
          <a:prstGeom prst="roundRect">
            <a:avLst>
              <a:gd name="adj" fmla="val 16667"/>
            </a:avLst>
          </a:prstGeom>
          <a:gradFill>
            <a:gsLst>
              <a:gs pos="0">
                <a:srgbClr val="FFF6DB"/>
              </a:gs>
              <a:gs pos="100000">
                <a:srgbClr val="FAD25C"/>
              </a:gs>
            </a:gsLst>
            <a:lin ang="5400012" scaled="0"/>
          </a:gradFill>
          <a:ln w="9525" cap="flat" cmpd="sng">
            <a:solidFill>
              <a:srgbClr val="A1A1A1"/>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82275" tIns="41125" rIns="82275" bIns="41125" anchor="ctr" anchorCtr="0">
            <a:noAutofit/>
          </a:bodyPr>
          <a:lstStyle/>
          <a:p>
            <a:pPr marL="0" marR="0" lvl="0" indent="0" algn="ctr" rtl="0">
              <a:spcBef>
                <a:spcPts val="0"/>
              </a:spcBef>
              <a:spcAft>
                <a:spcPts val="0"/>
              </a:spcAft>
              <a:buNone/>
            </a:pPr>
            <a:endParaRPr sz="1080">
              <a:solidFill>
                <a:srgbClr val="000000"/>
              </a:solidFill>
              <a:latin typeface="Calibri"/>
              <a:ea typeface="Calibri"/>
              <a:cs typeface="Calibri"/>
              <a:sym typeface="Calibri"/>
            </a:endParaRPr>
          </a:p>
          <a:p>
            <a:pPr marL="0" marR="0" lvl="0" indent="0" algn="ctr" rtl="0">
              <a:spcBef>
                <a:spcPts val="0"/>
              </a:spcBef>
              <a:spcAft>
                <a:spcPts val="0"/>
              </a:spcAft>
              <a:buNone/>
            </a:pPr>
            <a:r>
              <a:rPr lang="en" sz="1200">
                <a:solidFill>
                  <a:srgbClr val="000000"/>
                </a:solidFill>
                <a:latin typeface="Calibri"/>
                <a:ea typeface="Calibri"/>
                <a:cs typeface="Calibri"/>
                <a:sym typeface="Calibri"/>
              </a:rPr>
              <a:t>Open</a:t>
            </a:r>
            <a:r>
              <a:rPr lang="en" sz="1200">
                <a:latin typeface="Calibri"/>
                <a:ea typeface="Calibri"/>
                <a:cs typeface="Calibri"/>
                <a:sym typeface="Calibri"/>
              </a:rPr>
              <a:t>ONU</a:t>
            </a:r>
            <a:endParaRPr/>
          </a:p>
          <a:p>
            <a:pPr marL="0" marR="0" lvl="0" indent="0" algn="ctr" rtl="0">
              <a:spcBef>
                <a:spcPts val="0"/>
              </a:spcBef>
              <a:spcAft>
                <a:spcPts val="0"/>
              </a:spcAft>
              <a:buNone/>
            </a:pPr>
            <a:r>
              <a:rPr lang="en" sz="1200">
                <a:solidFill>
                  <a:srgbClr val="000000"/>
                </a:solidFill>
                <a:latin typeface="Calibri"/>
                <a:ea typeface="Calibri"/>
                <a:cs typeface="Calibri"/>
                <a:sym typeface="Calibri"/>
              </a:rPr>
              <a:t>Adaptor</a:t>
            </a:r>
            <a:endParaRPr/>
          </a:p>
          <a:p>
            <a:pPr marL="0" marR="0" lvl="0" indent="0" algn="ctr" rtl="0">
              <a:spcBef>
                <a:spcPts val="0"/>
              </a:spcBef>
              <a:spcAft>
                <a:spcPts val="0"/>
              </a:spcAft>
              <a:buNone/>
            </a:pPr>
            <a:endParaRPr sz="1080">
              <a:solidFill>
                <a:srgbClr val="000000"/>
              </a:solidFill>
              <a:latin typeface="Calibri"/>
              <a:ea typeface="Calibri"/>
              <a:cs typeface="Calibri"/>
              <a:sym typeface="Calibri"/>
            </a:endParaRPr>
          </a:p>
        </p:txBody>
      </p:sp>
      <p:sp>
        <p:nvSpPr>
          <p:cNvPr id="637" name="Google Shape;637;p36"/>
          <p:cNvSpPr txBox="1">
            <a:spLocks noGrp="1"/>
          </p:cNvSpPr>
          <p:nvPr>
            <p:ph type="title"/>
          </p:nvPr>
        </p:nvSpPr>
        <p:spPr>
          <a:xfrm>
            <a:off x="447690" y="26613"/>
            <a:ext cx="8531100" cy="5325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 sz="3200" b="1" dirty="0">
                <a:solidFill>
                  <a:schemeClr val="accent1"/>
                </a:solidFill>
                <a:latin typeface="Calibri" panose="020F0502020204030204" pitchFamily="34" charset="0"/>
                <a:cs typeface="Calibri" panose="020F0502020204030204" pitchFamily="34" charset="0"/>
              </a:rPr>
              <a:t>VOLTHA Architecture</a:t>
            </a:r>
            <a:endParaRPr sz="3200" b="1" dirty="0">
              <a:solidFill>
                <a:schemeClr val="accent1"/>
              </a:solidFill>
              <a:latin typeface="Calibri" panose="020F0502020204030204" pitchFamily="34" charset="0"/>
              <a:cs typeface="Calibri" panose="020F0502020204030204" pitchFamily="34" charset="0"/>
            </a:endParaRPr>
          </a:p>
        </p:txBody>
      </p:sp>
      <p:sp>
        <p:nvSpPr>
          <p:cNvPr id="638" name="Google Shape;638;p36"/>
          <p:cNvSpPr/>
          <p:nvPr/>
        </p:nvSpPr>
        <p:spPr>
          <a:xfrm>
            <a:off x="1086408" y="2073469"/>
            <a:ext cx="2112900" cy="234900"/>
          </a:xfrm>
          <a:prstGeom prst="rect">
            <a:avLst/>
          </a:prstGeom>
          <a:solidFill>
            <a:srgbClr val="FF9900"/>
          </a:solidFill>
          <a:ln w="9525" cap="flat" cmpd="sng">
            <a:solidFill>
              <a:srgbClr val="000000"/>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82275" tIns="41125" rIns="82275" bIns="41125" anchor="ctr" anchorCtr="0">
            <a:noAutofit/>
          </a:bodyPr>
          <a:lstStyle/>
          <a:p>
            <a:pPr marL="0" marR="0" lvl="0" indent="0" algn="ctr" rtl="0">
              <a:lnSpc>
                <a:spcPct val="80000"/>
              </a:lnSpc>
              <a:spcBef>
                <a:spcPts val="0"/>
              </a:spcBef>
              <a:spcAft>
                <a:spcPts val="0"/>
              </a:spcAft>
              <a:buNone/>
            </a:pPr>
            <a:r>
              <a:rPr lang="en" sz="1200" b="1">
                <a:solidFill>
                  <a:srgbClr val="FFFFFF"/>
                </a:solidFill>
                <a:latin typeface="Calibri"/>
                <a:ea typeface="Calibri"/>
                <a:cs typeface="Calibri"/>
                <a:sym typeface="Calibri"/>
              </a:rPr>
              <a:t>VOLTHA core</a:t>
            </a:r>
            <a:endParaRPr sz="1200" b="1">
              <a:solidFill>
                <a:srgbClr val="FFFFFF"/>
              </a:solidFill>
            </a:endParaRPr>
          </a:p>
        </p:txBody>
      </p:sp>
      <p:sp>
        <p:nvSpPr>
          <p:cNvPr id="639" name="Google Shape;639;p36"/>
          <p:cNvSpPr/>
          <p:nvPr/>
        </p:nvSpPr>
        <p:spPr>
          <a:xfrm>
            <a:off x="720648" y="3830560"/>
            <a:ext cx="1643400" cy="1101600"/>
          </a:xfrm>
          <a:prstGeom prst="roundRect">
            <a:avLst>
              <a:gd name="adj" fmla="val 16667"/>
            </a:avLst>
          </a:prstGeom>
          <a:solidFill>
            <a:srgbClr val="FFFFFF"/>
          </a:solidFill>
          <a:ln w="25400" cap="flat" cmpd="sng">
            <a:solidFill>
              <a:srgbClr val="A5A5A5"/>
            </a:solidFill>
            <a:prstDash val="solid"/>
            <a:round/>
            <a:headEnd type="none" w="sm" len="sm"/>
            <a:tailEnd type="none" w="sm" len="sm"/>
          </a:ln>
        </p:spPr>
        <p:txBody>
          <a:bodyPr spcFirstLastPara="1" wrap="square" lIns="82275" tIns="41125" rIns="82275" bIns="41125" anchor="ctr" anchorCtr="0">
            <a:noAutofit/>
          </a:bodyPr>
          <a:lstStyle/>
          <a:p>
            <a:pPr marL="0" marR="0" lvl="0" indent="0" algn="ctr" rtl="0">
              <a:spcBef>
                <a:spcPts val="0"/>
              </a:spcBef>
              <a:spcAft>
                <a:spcPts val="0"/>
              </a:spcAft>
              <a:buNone/>
            </a:pPr>
            <a:endParaRPr sz="1620">
              <a:solidFill>
                <a:srgbClr val="000000"/>
              </a:solidFill>
              <a:latin typeface="Calibri"/>
              <a:ea typeface="Calibri"/>
              <a:cs typeface="Calibri"/>
              <a:sym typeface="Calibri"/>
            </a:endParaRPr>
          </a:p>
          <a:p>
            <a:pPr marL="0" marR="0" lvl="0" indent="0" algn="ctr" rtl="0">
              <a:spcBef>
                <a:spcPts val="0"/>
              </a:spcBef>
              <a:spcAft>
                <a:spcPts val="0"/>
              </a:spcAft>
              <a:buNone/>
            </a:pPr>
            <a:endParaRPr sz="1620">
              <a:solidFill>
                <a:srgbClr val="000000"/>
              </a:solidFill>
              <a:latin typeface="Calibri"/>
              <a:ea typeface="Calibri"/>
              <a:cs typeface="Calibri"/>
              <a:sym typeface="Calibri"/>
            </a:endParaRPr>
          </a:p>
          <a:p>
            <a:pPr marL="0" marR="0" lvl="0" indent="0" algn="ctr" rtl="0">
              <a:spcBef>
                <a:spcPts val="0"/>
              </a:spcBef>
              <a:spcAft>
                <a:spcPts val="0"/>
              </a:spcAft>
              <a:buNone/>
            </a:pPr>
            <a:endParaRPr sz="700">
              <a:solidFill>
                <a:srgbClr val="000000"/>
              </a:solidFill>
              <a:latin typeface="Calibri"/>
              <a:ea typeface="Calibri"/>
              <a:cs typeface="Calibri"/>
              <a:sym typeface="Calibri"/>
            </a:endParaRPr>
          </a:p>
          <a:p>
            <a:pPr marL="0" marR="0" lvl="0" indent="0" algn="ctr" rtl="0">
              <a:spcBef>
                <a:spcPts val="0"/>
              </a:spcBef>
              <a:spcAft>
                <a:spcPts val="0"/>
              </a:spcAft>
              <a:buNone/>
            </a:pPr>
            <a:endParaRPr sz="700">
              <a:solidFill>
                <a:srgbClr val="000000"/>
              </a:solidFill>
              <a:latin typeface="Calibri"/>
              <a:ea typeface="Calibri"/>
              <a:cs typeface="Calibri"/>
              <a:sym typeface="Calibri"/>
            </a:endParaRPr>
          </a:p>
          <a:p>
            <a:pPr marL="0" marR="0" lvl="0" indent="0" algn="ctr" rtl="0">
              <a:spcBef>
                <a:spcPts val="0"/>
              </a:spcBef>
              <a:spcAft>
                <a:spcPts val="0"/>
              </a:spcAft>
              <a:buNone/>
            </a:pPr>
            <a:endParaRPr sz="700">
              <a:solidFill>
                <a:srgbClr val="000000"/>
              </a:solidFill>
              <a:latin typeface="Calibri"/>
              <a:ea typeface="Calibri"/>
              <a:cs typeface="Calibri"/>
              <a:sym typeface="Calibri"/>
            </a:endParaRPr>
          </a:p>
          <a:p>
            <a:pPr marL="0" marR="0" lvl="0" indent="0" algn="ctr" rtl="0">
              <a:spcBef>
                <a:spcPts val="0"/>
              </a:spcBef>
              <a:spcAft>
                <a:spcPts val="0"/>
              </a:spcAft>
              <a:buNone/>
            </a:pPr>
            <a:r>
              <a:rPr lang="en" sz="1440">
                <a:solidFill>
                  <a:srgbClr val="000000"/>
                </a:solidFill>
                <a:latin typeface="Calibri"/>
                <a:ea typeface="Calibri"/>
                <a:cs typeface="Calibri"/>
                <a:sym typeface="Calibri"/>
              </a:rPr>
              <a:t>Whitebox OLT</a:t>
            </a:r>
            <a:endParaRPr/>
          </a:p>
        </p:txBody>
      </p:sp>
      <p:sp>
        <p:nvSpPr>
          <p:cNvPr id="640" name="Google Shape;640;p36"/>
          <p:cNvSpPr/>
          <p:nvPr/>
        </p:nvSpPr>
        <p:spPr>
          <a:xfrm>
            <a:off x="992308" y="2619469"/>
            <a:ext cx="1100100" cy="381000"/>
          </a:xfrm>
          <a:prstGeom prst="roundRect">
            <a:avLst>
              <a:gd name="adj" fmla="val 16667"/>
            </a:avLst>
          </a:prstGeom>
          <a:gradFill>
            <a:gsLst>
              <a:gs pos="0">
                <a:srgbClr val="F5D0D0"/>
              </a:gs>
              <a:gs pos="100000">
                <a:srgbClr val="D96868"/>
              </a:gs>
            </a:gsLst>
            <a:path path="circle">
              <a:fillToRect l="50000" t="50000" r="50000" b="50000"/>
            </a:path>
            <a:tileRect/>
          </a:gradFill>
          <a:ln w="9525" cap="flat" cmpd="sng">
            <a:solidFill>
              <a:srgbClr val="A1A1A1"/>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82275" tIns="41125" rIns="82275" bIns="41125" anchor="ctr" anchorCtr="0">
            <a:noAutofit/>
          </a:bodyPr>
          <a:lstStyle/>
          <a:p>
            <a:pPr marL="0" marR="0" lvl="0" indent="0" algn="ctr" rtl="0">
              <a:spcBef>
                <a:spcPts val="0"/>
              </a:spcBef>
              <a:spcAft>
                <a:spcPts val="0"/>
              </a:spcAft>
              <a:buNone/>
            </a:pPr>
            <a:endParaRPr sz="1080">
              <a:solidFill>
                <a:srgbClr val="000000"/>
              </a:solidFill>
              <a:latin typeface="Calibri"/>
              <a:ea typeface="Calibri"/>
              <a:cs typeface="Calibri"/>
              <a:sym typeface="Calibri"/>
            </a:endParaRPr>
          </a:p>
          <a:p>
            <a:pPr marL="0" marR="0" lvl="0" indent="0" algn="ctr" rtl="0">
              <a:spcBef>
                <a:spcPts val="0"/>
              </a:spcBef>
              <a:spcAft>
                <a:spcPts val="0"/>
              </a:spcAft>
              <a:buNone/>
            </a:pPr>
            <a:r>
              <a:rPr lang="en" sz="1200">
                <a:solidFill>
                  <a:srgbClr val="000000"/>
                </a:solidFill>
                <a:latin typeface="Calibri"/>
                <a:ea typeface="Calibri"/>
                <a:cs typeface="Calibri"/>
                <a:sym typeface="Calibri"/>
              </a:rPr>
              <a:t>OpenOLT </a:t>
            </a:r>
            <a:endParaRPr/>
          </a:p>
          <a:p>
            <a:pPr marL="0" marR="0" lvl="0" indent="0" algn="ctr" rtl="0">
              <a:spcBef>
                <a:spcPts val="0"/>
              </a:spcBef>
              <a:spcAft>
                <a:spcPts val="0"/>
              </a:spcAft>
              <a:buNone/>
            </a:pPr>
            <a:r>
              <a:rPr lang="en" sz="1200">
                <a:solidFill>
                  <a:srgbClr val="000000"/>
                </a:solidFill>
                <a:latin typeface="Calibri"/>
                <a:ea typeface="Calibri"/>
                <a:cs typeface="Calibri"/>
                <a:sym typeface="Calibri"/>
              </a:rPr>
              <a:t>Adaptor</a:t>
            </a:r>
            <a:endParaRPr/>
          </a:p>
          <a:p>
            <a:pPr marL="0" marR="0" lvl="0" indent="0" algn="ctr" rtl="0">
              <a:spcBef>
                <a:spcPts val="0"/>
              </a:spcBef>
              <a:spcAft>
                <a:spcPts val="0"/>
              </a:spcAft>
              <a:buNone/>
            </a:pPr>
            <a:endParaRPr sz="1080">
              <a:solidFill>
                <a:srgbClr val="000000"/>
              </a:solidFill>
              <a:latin typeface="Calibri"/>
              <a:ea typeface="Calibri"/>
              <a:cs typeface="Calibri"/>
              <a:sym typeface="Calibri"/>
            </a:endParaRPr>
          </a:p>
        </p:txBody>
      </p:sp>
      <p:sp>
        <p:nvSpPr>
          <p:cNvPr id="641" name="Google Shape;641;p36"/>
          <p:cNvSpPr/>
          <p:nvPr/>
        </p:nvSpPr>
        <p:spPr>
          <a:xfrm>
            <a:off x="1327879" y="4192611"/>
            <a:ext cx="877200" cy="188400"/>
          </a:xfrm>
          <a:prstGeom prst="roundRect">
            <a:avLst>
              <a:gd name="adj" fmla="val 16667"/>
            </a:avLst>
          </a:prstGeom>
          <a:solidFill>
            <a:srgbClr val="A5A5A5"/>
          </a:solidFill>
          <a:ln w="25400" cap="flat" cmpd="sng">
            <a:solidFill>
              <a:srgbClr val="78787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100">
                <a:solidFill>
                  <a:srgbClr val="FFFFFF"/>
                </a:solidFill>
                <a:latin typeface="Calibri"/>
                <a:ea typeface="Calibri"/>
                <a:cs typeface="Calibri"/>
                <a:sym typeface="Calibri"/>
              </a:rPr>
              <a:t>BAL</a:t>
            </a:r>
            <a:endParaRPr/>
          </a:p>
        </p:txBody>
      </p:sp>
      <p:sp>
        <p:nvSpPr>
          <p:cNvPr id="642" name="Google Shape;642;p36"/>
          <p:cNvSpPr/>
          <p:nvPr/>
        </p:nvSpPr>
        <p:spPr>
          <a:xfrm>
            <a:off x="1333463" y="4410021"/>
            <a:ext cx="877200" cy="188400"/>
          </a:xfrm>
          <a:prstGeom prst="roundRect">
            <a:avLst>
              <a:gd name="adj" fmla="val 16667"/>
            </a:avLst>
          </a:prstGeom>
          <a:solidFill>
            <a:srgbClr val="A5A5A5"/>
          </a:solidFill>
          <a:ln w="25400" cap="flat" cmpd="sng">
            <a:solidFill>
              <a:srgbClr val="78787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100">
                <a:solidFill>
                  <a:srgbClr val="FFFFFF"/>
                </a:solidFill>
                <a:latin typeface="Calibri"/>
                <a:ea typeface="Calibri"/>
                <a:cs typeface="Calibri"/>
                <a:sym typeface="Calibri"/>
              </a:rPr>
              <a:t>SDK(s)</a:t>
            </a:r>
            <a:endParaRPr/>
          </a:p>
        </p:txBody>
      </p:sp>
      <p:sp>
        <p:nvSpPr>
          <p:cNvPr id="643" name="Google Shape;643;p36"/>
          <p:cNvSpPr/>
          <p:nvPr/>
        </p:nvSpPr>
        <p:spPr>
          <a:xfrm>
            <a:off x="936583" y="3856172"/>
            <a:ext cx="1351200" cy="336300"/>
          </a:xfrm>
          <a:prstGeom prst="roundRect">
            <a:avLst>
              <a:gd name="adj" fmla="val 16667"/>
            </a:avLst>
          </a:prstGeom>
          <a:gradFill>
            <a:gsLst>
              <a:gs pos="0">
                <a:srgbClr val="D8D8D8"/>
              </a:gs>
              <a:gs pos="35000">
                <a:srgbClr val="E3E3E3"/>
              </a:gs>
              <a:gs pos="100000">
                <a:srgbClr val="F4F4F4"/>
              </a:gs>
            </a:gsLst>
            <a:lin ang="16200038" scaled="0"/>
          </a:gradFill>
          <a:ln w="9525" cap="flat" cmpd="sng">
            <a:solidFill>
              <a:srgbClr val="A1A1A1"/>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82275" tIns="41125" rIns="82275" bIns="41125" anchor="ctr" anchorCtr="0">
            <a:noAutofit/>
          </a:bodyPr>
          <a:lstStyle/>
          <a:p>
            <a:pPr marL="0" marR="0" lvl="0" indent="0" algn="ctr" rtl="0">
              <a:spcBef>
                <a:spcPts val="0"/>
              </a:spcBef>
              <a:spcAft>
                <a:spcPts val="0"/>
              </a:spcAft>
              <a:buNone/>
            </a:pPr>
            <a:endParaRPr sz="1080">
              <a:solidFill>
                <a:srgbClr val="000000"/>
              </a:solidFill>
              <a:latin typeface="Calibri"/>
              <a:ea typeface="Calibri"/>
              <a:cs typeface="Calibri"/>
              <a:sym typeface="Calibri"/>
            </a:endParaRPr>
          </a:p>
          <a:p>
            <a:pPr marL="0" marR="0" lvl="0" indent="0" algn="ctr" rtl="0">
              <a:spcBef>
                <a:spcPts val="0"/>
              </a:spcBef>
              <a:spcAft>
                <a:spcPts val="0"/>
              </a:spcAft>
              <a:buNone/>
            </a:pPr>
            <a:r>
              <a:rPr lang="en" sz="1200">
                <a:solidFill>
                  <a:srgbClr val="000000"/>
                </a:solidFill>
                <a:latin typeface="Calibri"/>
                <a:ea typeface="Calibri"/>
                <a:cs typeface="Calibri"/>
                <a:sym typeface="Calibri"/>
              </a:rPr>
              <a:t>OpenOLT </a:t>
            </a:r>
            <a:r>
              <a:rPr lang="en" sz="1200">
                <a:latin typeface="Calibri"/>
                <a:ea typeface="Calibri"/>
                <a:cs typeface="Calibri"/>
                <a:sym typeface="Calibri"/>
              </a:rPr>
              <a:t>d</a:t>
            </a:r>
            <a:r>
              <a:rPr lang="en" sz="1200">
                <a:solidFill>
                  <a:srgbClr val="000000"/>
                </a:solidFill>
                <a:latin typeface="Calibri"/>
                <a:ea typeface="Calibri"/>
                <a:cs typeface="Calibri"/>
                <a:sym typeface="Calibri"/>
              </a:rPr>
              <a:t>river/agent</a:t>
            </a:r>
            <a:endParaRPr/>
          </a:p>
          <a:p>
            <a:pPr marL="0" marR="0" lvl="0" indent="0" algn="ctr" rtl="0">
              <a:spcBef>
                <a:spcPts val="0"/>
              </a:spcBef>
              <a:spcAft>
                <a:spcPts val="0"/>
              </a:spcAft>
              <a:buNone/>
            </a:pPr>
            <a:endParaRPr sz="1080">
              <a:solidFill>
                <a:srgbClr val="000000"/>
              </a:solidFill>
              <a:latin typeface="Calibri"/>
              <a:ea typeface="Calibri"/>
              <a:cs typeface="Calibri"/>
              <a:sym typeface="Calibri"/>
            </a:endParaRPr>
          </a:p>
        </p:txBody>
      </p:sp>
      <p:cxnSp>
        <p:nvCxnSpPr>
          <p:cNvPr id="644" name="Google Shape;644;p36"/>
          <p:cNvCxnSpPr>
            <a:stCxn id="640" idx="2"/>
            <a:endCxn id="639" idx="0"/>
          </p:cNvCxnSpPr>
          <p:nvPr/>
        </p:nvCxnSpPr>
        <p:spPr>
          <a:xfrm>
            <a:off x="1542358" y="3000469"/>
            <a:ext cx="0" cy="830100"/>
          </a:xfrm>
          <a:prstGeom prst="straightConnector1">
            <a:avLst/>
          </a:prstGeom>
          <a:noFill/>
          <a:ln w="12700" cap="flat" cmpd="sng">
            <a:solidFill>
              <a:srgbClr val="7F7F7F"/>
            </a:solidFill>
            <a:prstDash val="dash"/>
            <a:round/>
            <a:headEnd type="stealth" w="med" len="med"/>
            <a:tailEnd type="stealth" w="med" len="med"/>
          </a:ln>
          <a:effectLst>
            <a:outerShdw blurRad="40000" dist="20000" dir="5400000" rotWithShape="0">
              <a:srgbClr val="000000">
                <a:alpha val="37650"/>
              </a:srgbClr>
            </a:outerShdw>
          </a:effectLst>
        </p:spPr>
      </p:cxnSp>
      <p:sp>
        <p:nvSpPr>
          <p:cNvPr id="645" name="Google Shape;645;p36"/>
          <p:cNvSpPr/>
          <p:nvPr/>
        </p:nvSpPr>
        <p:spPr>
          <a:xfrm>
            <a:off x="798463" y="4199033"/>
            <a:ext cx="519900" cy="185700"/>
          </a:xfrm>
          <a:prstGeom prst="roundRect">
            <a:avLst>
              <a:gd name="adj" fmla="val 16667"/>
            </a:avLst>
          </a:prstGeom>
          <a:gradFill>
            <a:gsLst>
              <a:gs pos="0">
                <a:srgbClr val="D8D8D8"/>
              </a:gs>
              <a:gs pos="35000">
                <a:srgbClr val="E3E3E3"/>
              </a:gs>
              <a:gs pos="100000">
                <a:srgbClr val="F4F4F4"/>
              </a:gs>
            </a:gsLst>
            <a:lin ang="16200038" scaled="0"/>
          </a:gradFill>
          <a:ln w="9525" cap="flat" cmpd="sng">
            <a:solidFill>
              <a:srgbClr val="A1A1A1"/>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82275" tIns="41125" rIns="82275" bIns="41125" anchor="ctr" anchorCtr="0">
            <a:noAutofit/>
          </a:bodyPr>
          <a:lstStyle/>
          <a:p>
            <a:pPr marL="0" marR="0" lvl="0" indent="0" algn="ctr" rtl="0">
              <a:spcBef>
                <a:spcPts val="0"/>
              </a:spcBef>
              <a:spcAft>
                <a:spcPts val="0"/>
              </a:spcAft>
              <a:buNone/>
            </a:pPr>
            <a:endParaRPr sz="1080">
              <a:solidFill>
                <a:srgbClr val="000000"/>
              </a:solidFill>
              <a:latin typeface="Calibri"/>
              <a:ea typeface="Calibri"/>
              <a:cs typeface="Calibri"/>
              <a:sym typeface="Calibri"/>
            </a:endParaRPr>
          </a:p>
          <a:p>
            <a:pPr marL="0" marR="0" lvl="0" indent="0" algn="ctr" rtl="0">
              <a:spcBef>
                <a:spcPts val="0"/>
              </a:spcBef>
              <a:spcAft>
                <a:spcPts val="0"/>
              </a:spcAft>
              <a:buNone/>
            </a:pPr>
            <a:r>
              <a:rPr lang="en" sz="1200">
                <a:solidFill>
                  <a:srgbClr val="000000"/>
                </a:solidFill>
                <a:latin typeface="Calibri"/>
                <a:ea typeface="Calibri"/>
                <a:cs typeface="Calibri"/>
                <a:sym typeface="Calibri"/>
              </a:rPr>
              <a:t>ONL</a:t>
            </a:r>
            <a:endParaRPr/>
          </a:p>
          <a:p>
            <a:pPr marL="0" marR="0" lvl="0" indent="0" algn="ctr" rtl="0">
              <a:spcBef>
                <a:spcPts val="0"/>
              </a:spcBef>
              <a:spcAft>
                <a:spcPts val="0"/>
              </a:spcAft>
              <a:buNone/>
            </a:pPr>
            <a:endParaRPr sz="1080">
              <a:solidFill>
                <a:srgbClr val="000000"/>
              </a:solidFill>
              <a:latin typeface="Calibri"/>
              <a:ea typeface="Calibri"/>
              <a:cs typeface="Calibri"/>
              <a:sym typeface="Calibri"/>
            </a:endParaRPr>
          </a:p>
        </p:txBody>
      </p:sp>
      <p:sp>
        <p:nvSpPr>
          <p:cNvPr id="646" name="Google Shape;646;p36"/>
          <p:cNvSpPr/>
          <p:nvPr/>
        </p:nvSpPr>
        <p:spPr>
          <a:xfrm>
            <a:off x="801456" y="4406558"/>
            <a:ext cx="525300" cy="188700"/>
          </a:xfrm>
          <a:prstGeom prst="roundRect">
            <a:avLst>
              <a:gd name="adj" fmla="val 16667"/>
            </a:avLst>
          </a:prstGeom>
          <a:gradFill>
            <a:gsLst>
              <a:gs pos="0">
                <a:srgbClr val="D8D8D8"/>
              </a:gs>
              <a:gs pos="35000">
                <a:srgbClr val="E3E3E3"/>
              </a:gs>
              <a:gs pos="100000">
                <a:srgbClr val="F4F4F4"/>
              </a:gs>
            </a:gsLst>
            <a:lin ang="16200038" scaled="0"/>
          </a:gradFill>
          <a:ln w="9525" cap="flat" cmpd="sng">
            <a:solidFill>
              <a:srgbClr val="A1A1A1"/>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82275" tIns="41125" rIns="82275" bIns="41125" anchor="ctr" anchorCtr="0">
            <a:noAutofit/>
          </a:bodyPr>
          <a:lstStyle/>
          <a:p>
            <a:pPr marL="0" marR="0" lvl="0" indent="0" algn="ctr" rtl="0">
              <a:spcBef>
                <a:spcPts val="0"/>
              </a:spcBef>
              <a:spcAft>
                <a:spcPts val="0"/>
              </a:spcAft>
              <a:buNone/>
            </a:pPr>
            <a:endParaRPr sz="1080">
              <a:solidFill>
                <a:srgbClr val="000000"/>
              </a:solidFill>
              <a:latin typeface="Calibri"/>
              <a:ea typeface="Calibri"/>
              <a:cs typeface="Calibri"/>
              <a:sym typeface="Calibri"/>
            </a:endParaRPr>
          </a:p>
          <a:p>
            <a:pPr marL="0" marR="0" lvl="0" indent="0" algn="ctr" rtl="0">
              <a:spcBef>
                <a:spcPts val="0"/>
              </a:spcBef>
              <a:spcAft>
                <a:spcPts val="0"/>
              </a:spcAft>
              <a:buNone/>
            </a:pPr>
            <a:r>
              <a:rPr lang="en" sz="1200">
                <a:solidFill>
                  <a:srgbClr val="000000"/>
                </a:solidFill>
                <a:latin typeface="Calibri"/>
                <a:ea typeface="Calibri"/>
                <a:cs typeface="Calibri"/>
                <a:sym typeface="Calibri"/>
              </a:rPr>
              <a:t>ONIE</a:t>
            </a:r>
            <a:endParaRPr/>
          </a:p>
          <a:p>
            <a:pPr marL="0" marR="0" lvl="0" indent="0" algn="ctr" rtl="0">
              <a:spcBef>
                <a:spcPts val="0"/>
              </a:spcBef>
              <a:spcAft>
                <a:spcPts val="0"/>
              </a:spcAft>
              <a:buNone/>
            </a:pPr>
            <a:endParaRPr sz="1080">
              <a:solidFill>
                <a:srgbClr val="000000"/>
              </a:solidFill>
              <a:latin typeface="Calibri"/>
              <a:ea typeface="Calibri"/>
              <a:cs typeface="Calibri"/>
              <a:sym typeface="Calibri"/>
            </a:endParaRPr>
          </a:p>
        </p:txBody>
      </p:sp>
      <p:sp>
        <p:nvSpPr>
          <p:cNvPr id="647" name="Google Shape;647;p36"/>
          <p:cNvSpPr/>
          <p:nvPr/>
        </p:nvSpPr>
        <p:spPr>
          <a:xfrm>
            <a:off x="1481708" y="1016494"/>
            <a:ext cx="1380900" cy="336300"/>
          </a:xfrm>
          <a:prstGeom prst="roundRect">
            <a:avLst>
              <a:gd name="adj" fmla="val 16667"/>
            </a:avLst>
          </a:prstGeom>
          <a:solidFill>
            <a:schemeClr val="bg1"/>
          </a:solidFill>
          <a:ln w="28575" cap="flat" cmpd="sng">
            <a:solidFill>
              <a:schemeClr val="bg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t>ONOS 1</a:t>
            </a:r>
            <a:endParaRPr sz="1200"/>
          </a:p>
        </p:txBody>
      </p:sp>
      <p:sp>
        <p:nvSpPr>
          <p:cNvPr id="648" name="Google Shape;648;p36"/>
          <p:cNvSpPr/>
          <p:nvPr/>
        </p:nvSpPr>
        <p:spPr>
          <a:xfrm>
            <a:off x="1703708" y="1610869"/>
            <a:ext cx="936900" cy="381000"/>
          </a:xfrm>
          <a:prstGeom prst="roundRect">
            <a:avLst>
              <a:gd name="adj" fmla="val 16667"/>
            </a:avLst>
          </a:prstGeom>
          <a:solidFill>
            <a:srgbClr val="00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t>Client</a:t>
            </a:r>
            <a:endParaRPr sz="1200"/>
          </a:p>
          <a:p>
            <a:pPr marL="0" lvl="0" indent="0" algn="ctr" rtl="0">
              <a:spcBef>
                <a:spcPts val="0"/>
              </a:spcBef>
              <a:spcAft>
                <a:spcPts val="0"/>
              </a:spcAft>
              <a:buNone/>
            </a:pPr>
            <a:r>
              <a:rPr lang="en" sz="800"/>
              <a:t>(eg. OFAgent)</a:t>
            </a:r>
            <a:endParaRPr sz="1200"/>
          </a:p>
        </p:txBody>
      </p:sp>
      <p:cxnSp>
        <p:nvCxnSpPr>
          <p:cNvPr id="649" name="Google Shape;649;p36"/>
          <p:cNvCxnSpPr>
            <a:stCxn id="647" idx="2"/>
            <a:endCxn id="648" idx="0"/>
          </p:cNvCxnSpPr>
          <p:nvPr/>
        </p:nvCxnSpPr>
        <p:spPr>
          <a:xfrm>
            <a:off x="2172158" y="1352794"/>
            <a:ext cx="0" cy="258000"/>
          </a:xfrm>
          <a:prstGeom prst="straightConnector1">
            <a:avLst/>
          </a:prstGeom>
          <a:noFill/>
          <a:ln w="12700" cap="flat" cmpd="sng">
            <a:solidFill>
              <a:srgbClr val="7F7F7F"/>
            </a:solidFill>
            <a:prstDash val="dash"/>
            <a:round/>
            <a:headEnd type="stealth" w="med" len="med"/>
            <a:tailEnd type="stealth" w="med" len="med"/>
          </a:ln>
          <a:effectLst>
            <a:outerShdw blurRad="40000" dist="20000" dir="5400000" rotWithShape="0">
              <a:srgbClr val="000000">
                <a:alpha val="37650"/>
              </a:srgbClr>
            </a:outerShdw>
          </a:effectLst>
        </p:spPr>
      </p:cxnSp>
      <p:sp>
        <p:nvSpPr>
          <p:cNvPr id="650" name="Google Shape;650;p36"/>
          <p:cNvSpPr/>
          <p:nvPr/>
        </p:nvSpPr>
        <p:spPr>
          <a:xfrm>
            <a:off x="415558" y="2073469"/>
            <a:ext cx="439850" cy="286250"/>
          </a:xfrm>
          <a:prstGeom prst="flowChartMagneticDisk">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800"/>
              <a:t>Etcd</a:t>
            </a:r>
            <a:endParaRPr sz="800"/>
          </a:p>
        </p:txBody>
      </p:sp>
      <p:sp>
        <p:nvSpPr>
          <p:cNvPr id="651" name="Google Shape;651;p36"/>
          <p:cNvSpPr/>
          <p:nvPr/>
        </p:nvSpPr>
        <p:spPr>
          <a:xfrm>
            <a:off x="1057408" y="2388769"/>
            <a:ext cx="2233200" cy="150300"/>
          </a:xfrm>
          <a:prstGeom prst="roundRect">
            <a:avLst>
              <a:gd name="adj" fmla="val 16667"/>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t>kafka</a:t>
            </a:r>
            <a:endParaRPr sz="1200"/>
          </a:p>
        </p:txBody>
      </p:sp>
      <p:sp>
        <p:nvSpPr>
          <p:cNvPr id="652" name="Google Shape;652;p36"/>
          <p:cNvSpPr/>
          <p:nvPr/>
        </p:nvSpPr>
        <p:spPr>
          <a:xfrm>
            <a:off x="2172158" y="2619469"/>
            <a:ext cx="1144500" cy="381000"/>
          </a:xfrm>
          <a:prstGeom prst="roundRect">
            <a:avLst>
              <a:gd name="adj" fmla="val 16667"/>
            </a:avLst>
          </a:prstGeom>
          <a:gradFill>
            <a:gsLst>
              <a:gs pos="0">
                <a:srgbClr val="FFF6DB"/>
              </a:gs>
              <a:gs pos="100000">
                <a:srgbClr val="FAD25C"/>
              </a:gs>
            </a:gsLst>
            <a:lin ang="5400012" scaled="0"/>
          </a:gradFill>
          <a:ln w="9525" cap="flat" cmpd="sng">
            <a:solidFill>
              <a:srgbClr val="A1A1A1"/>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82275" tIns="41125" rIns="82275" bIns="41125" anchor="ctr" anchorCtr="0">
            <a:noAutofit/>
          </a:bodyPr>
          <a:lstStyle/>
          <a:p>
            <a:pPr marL="0" marR="0" lvl="0" indent="0" algn="ctr" rtl="0">
              <a:spcBef>
                <a:spcPts val="0"/>
              </a:spcBef>
              <a:spcAft>
                <a:spcPts val="0"/>
              </a:spcAft>
              <a:buNone/>
            </a:pPr>
            <a:endParaRPr sz="1080">
              <a:solidFill>
                <a:srgbClr val="000000"/>
              </a:solidFill>
              <a:latin typeface="Calibri"/>
              <a:ea typeface="Calibri"/>
              <a:cs typeface="Calibri"/>
              <a:sym typeface="Calibri"/>
            </a:endParaRPr>
          </a:p>
          <a:p>
            <a:pPr marL="0" marR="0" lvl="0" indent="0" algn="ctr" rtl="0">
              <a:spcBef>
                <a:spcPts val="0"/>
              </a:spcBef>
              <a:spcAft>
                <a:spcPts val="0"/>
              </a:spcAft>
              <a:buNone/>
            </a:pPr>
            <a:r>
              <a:rPr lang="en" sz="1200">
                <a:solidFill>
                  <a:srgbClr val="000000"/>
                </a:solidFill>
                <a:latin typeface="Calibri"/>
                <a:ea typeface="Calibri"/>
                <a:cs typeface="Calibri"/>
                <a:sym typeface="Calibri"/>
              </a:rPr>
              <a:t>Open</a:t>
            </a:r>
            <a:r>
              <a:rPr lang="en" sz="1200">
                <a:latin typeface="Calibri"/>
                <a:ea typeface="Calibri"/>
                <a:cs typeface="Calibri"/>
                <a:sym typeface="Calibri"/>
              </a:rPr>
              <a:t>ONU</a:t>
            </a:r>
            <a:endParaRPr/>
          </a:p>
          <a:p>
            <a:pPr marL="0" marR="0" lvl="0" indent="0" algn="ctr" rtl="0">
              <a:spcBef>
                <a:spcPts val="0"/>
              </a:spcBef>
              <a:spcAft>
                <a:spcPts val="0"/>
              </a:spcAft>
              <a:buNone/>
            </a:pPr>
            <a:r>
              <a:rPr lang="en" sz="1200">
                <a:solidFill>
                  <a:srgbClr val="000000"/>
                </a:solidFill>
                <a:latin typeface="Calibri"/>
                <a:ea typeface="Calibri"/>
                <a:cs typeface="Calibri"/>
                <a:sym typeface="Calibri"/>
              </a:rPr>
              <a:t>Adaptor</a:t>
            </a:r>
            <a:endParaRPr/>
          </a:p>
          <a:p>
            <a:pPr marL="0" marR="0" lvl="0" indent="0" algn="ctr" rtl="0">
              <a:spcBef>
                <a:spcPts val="0"/>
              </a:spcBef>
              <a:spcAft>
                <a:spcPts val="0"/>
              </a:spcAft>
              <a:buNone/>
            </a:pPr>
            <a:endParaRPr sz="1080">
              <a:solidFill>
                <a:srgbClr val="000000"/>
              </a:solidFill>
              <a:latin typeface="Calibri"/>
              <a:ea typeface="Calibri"/>
              <a:cs typeface="Calibri"/>
              <a:sym typeface="Calibri"/>
            </a:endParaRPr>
          </a:p>
        </p:txBody>
      </p:sp>
      <p:sp>
        <p:nvSpPr>
          <p:cNvPr id="653" name="Google Shape;653;p36"/>
          <p:cNvSpPr/>
          <p:nvPr/>
        </p:nvSpPr>
        <p:spPr>
          <a:xfrm>
            <a:off x="2858008" y="2823544"/>
            <a:ext cx="439800" cy="185700"/>
          </a:xfrm>
          <a:prstGeom prst="roundRect">
            <a:avLst>
              <a:gd name="adj" fmla="val 16667"/>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600"/>
              <a:t>OMCI</a:t>
            </a:r>
            <a:endParaRPr sz="600"/>
          </a:p>
        </p:txBody>
      </p:sp>
      <p:sp>
        <p:nvSpPr>
          <p:cNvPr id="654" name="Google Shape;654;p36"/>
          <p:cNvSpPr/>
          <p:nvPr/>
        </p:nvSpPr>
        <p:spPr>
          <a:xfrm>
            <a:off x="3164533" y="3856169"/>
            <a:ext cx="842700" cy="286200"/>
          </a:xfrm>
          <a:prstGeom prst="roundRect">
            <a:avLst>
              <a:gd name="adj" fmla="val 16667"/>
            </a:avLst>
          </a:prstGeom>
          <a:solidFill>
            <a:srgbClr val="FFFFFF"/>
          </a:solidFill>
          <a:ln w="25400" cap="flat" cmpd="sng">
            <a:solidFill>
              <a:srgbClr val="A5A5A5"/>
            </a:solidFill>
            <a:prstDash val="solid"/>
            <a:round/>
            <a:headEnd type="none" w="sm" len="sm"/>
            <a:tailEnd type="none" w="sm" len="sm"/>
          </a:ln>
        </p:spPr>
        <p:txBody>
          <a:bodyPr spcFirstLastPara="1" wrap="square" lIns="82275" tIns="41125" rIns="82275" bIns="41125" anchor="ctr" anchorCtr="0">
            <a:noAutofit/>
          </a:bodyPr>
          <a:lstStyle/>
          <a:p>
            <a:pPr marL="0" marR="0" lvl="0" indent="0" algn="ctr" rtl="0">
              <a:spcBef>
                <a:spcPts val="0"/>
              </a:spcBef>
              <a:spcAft>
                <a:spcPts val="0"/>
              </a:spcAft>
              <a:buNone/>
            </a:pPr>
            <a:r>
              <a:rPr lang="en" sz="1440">
                <a:latin typeface="Calibri"/>
                <a:ea typeface="Calibri"/>
                <a:cs typeface="Calibri"/>
                <a:sym typeface="Calibri"/>
              </a:rPr>
              <a:t>ONU</a:t>
            </a:r>
            <a:endParaRPr/>
          </a:p>
        </p:txBody>
      </p:sp>
      <p:sp>
        <p:nvSpPr>
          <p:cNvPr id="655" name="Google Shape;655;p36"/>
          <p:cNvSpPr/>
          <p:nvPr/>
        </p:nvSpPr>
        <p:spPr>
          <a:xfrm>
            <a:off x="3164533" y="4309069"/>
            <a:ext cx="842700" cy="286200"/>
          </a:xfrm>
          <a:prstGeom prst="roundRect">
            <a:avLst>
              <a:gd name="adj" fmla="val 16667"/>
            </a:avLst>
          </a:prstGeom>
          <a:solidFill>
            <a:srgbClr val="FFFFFF"/>
          </a:solidFill>
          <a:ln w="25400" cap="flat" cmpd="sng">
            <a:solidFill>
              <a:srgbClr val="A5A5A5"/>
            </a:solidFill>
            <a:prstDash val="solid"/>
            <a:round/>
            <a:headEnd type="none" w="sm" len="sm"/>
            <a:tailEnd type="none" w="sm" len="sm"/>
          </a:ln>
        </p:spPr>
        <p:txBody>
          <a:bodyPr spcFirstLastPara="1" wrap="square" lIns="82275" tIns="41125" rIns="82275" bIns="41125" anchor="ctr" anchorCtr="0">
            <a:noAutofit/>
          </a:bodyPr>
          <a:lstStyle/>
          <a:p>
            <a:pPr marL="0" marR="0" lvl="0" indent="0" algn="ctr" rtl="0">
              <a:spcBef>
                <a:spcPts val="0"/>
              </a:spcBef>
              <a:spcAft>
                <a:spcPts val="0"/>
              </a:spcAft>
              <a:buNone/>
            </a:pPr>
            <a:r>
              <a:rPr lang="en" sz="1440">
                <a:latin typeface="Calibri"/>
                <a:ea typeface="Calibri"/>
                <a:cs typeface="Calibri"/>
                <a:sym typeface="Calibri"/>
              </a:rPr>
              <a:t>ONU</a:t>
            </a:r>
            <a:endParaRPr/>
          </a:p>
        </p:txBody>
      </p:sp>
      <p:sp>
        <p:nvSpPr>
          <p:cNvPr id="656" name="Google Shape;656;p36"/>
          <p:cNvSpPr/>
          <p:nvPr/>
        </p:nvSpPr>
        <p:spPr>
          <a:xfrm>
            <a:off x="3164533" y="4719944"/>
            <a:ext cx="842700" cy="286200"/>
          </a:xfrm>
          <a:prstGeom prst="roundRect">
            <a:avLst>
              <a:gd name="adj" fmla="val 16667"/>
            </a:avLst>
          </a:prstGeom>
          <a:solidFill>
            <a:srgbClr val="FFFFFF"/>
          </a:solidFill>
          <a:ln w="25400" cap="flat" cmpd="sng">
            <a:solidFill>
              <a:srgbClr val="A5A5A5"/>
            </a:solidFill>
            <a:prstDash val="solid"/>
            <a:round/>
            <a:headEnd type="none" w="sm" len="sm"/>
            <a:tailEnd type="none" w="sm" len="sm"/>
          </a:ln>
        </p:spPr>
        <p:txBody>
          <a:bodyPr spcFirstLastPara="1" wrap="square" lIns="82275" tIns="41125" rIns="82275" bIns="41125" anchor="ctr" anchorCtr="0">
            <a:noAutofit/>
          </a:bodyPr>
          <a:lstStyle/>
          <a:p>
            <a:pPr marL="0" marR="0" lvl="0" indent="0" algn="ctr" rtl="0">
              <a:spcBef>
                <a:spcPts val="0"/>
              </a:spcBef>
              <a:spcAft>
                <a:spcPts val="0"/>
              </a:spcAft>
              <a:buNone/>
            </a:pPr>
            <a:r>
              <a:rPr lang="en" sz="1440">
                <a:latin typeface="Calibri"/>
                <a:ea typeface="Calibri"/>
                <a:cs typeface="Calibri"/>
                <a:sym typeface="Calibri"/>
              </a:rPr>
              <a:t>ONU</a:t>
            </a:r>
            <a:endParaRPr/>
          </a:p>
        </p:txBody>
      </p:sp>
      <p:cxnSp>
        <p:nvCxnSpPr>
          <p:cNvPr id="657" name="Google Shape;657;p36"/>
          <p:cNvCxnSpPr>
            <a:stCxn id="639" idx="3"/>
          </p:cNvCxnSpPr>
          <p:nvPr/>
        </p:nvCxnSpPr>
        <p:spPr>
          <a:xfrm>
            <a:off x="2364048" y="4381360"/>
            <a:ext cx="309300" cy="1800"/>
          </a:xfrm>
          <a:prstGeom prst="straightConnector1">
            <a:avLst/>
          </a:prstGeom>
          <a:noFill/>
          <a:ln w="9525" cap="flat" cmpd="sng">
            <a:solidFill>
              <a:schemeClr val="dk2"/>
            </a:solidFill>
            <a:prstDash val="solid"/>
            <a:round/>
            <a:headEnd type="none" w="med" len="med"/>
            <a:tailEnd type="none" w="med" len="med"/>
          </a:ln>
        </p:spPr>
      </p:cxnSp>
      <p:sp>
        <p:nvSpPr>
          <p:cNvPr id="658" name="Google Shape;658;p36"/>
          <p:cNvSpPr/>
          <p:nvPr/>
        </p:nvSpPr>
        <p:spPr>
          <a:xfrm>
            <a:off x="2654458" y="4340769"/>
            <a:ext cx="66000" cy="939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59" name="Google Shape;659;p36"/>
          <p:cNvCxnSpPr>
            <a:stCxn id="658" idx="7"/>
            <a:endCxn id="654" idx="1"/>
          </p:cNvCxnSpPr>
          <p:nvPr/>
        </p:nvCxnSpPr>
        <p:spPr>
          <a:xfrm rot="10800000" flipH="1">
            <a:off x="2710793" y="3999320"/>
            <a:ext cx="453600" cy="355200"/>
          </a:xfrm>
          <a:prstGeom prst="straightConnector1">
            <a:avLst/>
          </a:prstGeom>
          <a:noFill/>
          <a:ln w="9525" cap="flat" cmpd="sng">
            <a:solidFill>
              <a:schemeClr val="dk2"/>
            </a:solidFill>
            <a:prstDash val="solid"/>
            <a:round/>
            <a:headEnd type="none" w="med" len="med"/>
            <a:tailEnd type="none" w="med" len="med"/>
          </a:ln>
        </p:spPr>
      </p:cxnSp>
      <p:cxnSp>
        <p:nvCxnSpPr>
          <p:cNvPr id="660" name="Google Shape;660;p36"/>
          <p:cNvCxnSpPr>
            <a:stCxn id="658" idx="6"/>
            <a:endCxn id="655" idx="1"/>
          </p:cNvCxnSpPr>
          <p:nvPr/>
        </p:nvCxnSpPr>
        <p:spPr>
          <a:xfrm>
            <a:off x="2720458" y="4387719"/>
            <a:ext cx="444000" cy="64500"/>
          </a:xfrm>
          <a:prstGeom prst="straightConnector1">
            <a:avLst/>
          </a:prstGeom>
          <a:noFill/>
          <a:ln w="9525" cap="flat" cmpd="sng">
            <a:solidFill>
              <a:schemeClr val="dk2"/>
            </a:solidFill>
            <a:prstDash val="solid"/>
            <a:round/>
            <a:headEnd type="none" w="med" len="med"/>
            <a:tailEnd type="none" w="med" len="med"/>
          </a:ln>
        </p:spPr>
      </p:cxnSp>
      <p:cxnSp>
        <p:nvCxnSpPr>
          <p:cNvPr id="661" name="Google Shape;661;p36"/>
          <p:cNvCxnSpPr>
            <a:stCxn id="658" idx="4"/>
            <a:endCxn id="656" idx="1"/>
          </p:cNvCxnSpPr>
          <p:nvPr/>
        </p:nvCxnSpPr>
        <p:spPr>
          <a:xfrm>
            <a:off x="2687458" y="4434669"/>
            <a:ext cx="477000" cy="428400"/>
          </a:xfrm>
          <a:prstGeom prst="straightConnector1">
            <a:avLst/>
          </a:prstGeom>
          <a:noFill/>
          <a:ln w="9525" cap="flat" cmpd="sng">
            <a:solidFill>
              <a:schemeClr val="dk2"/>
            </a:solidFill>
            <a:prstDash val="solid"/>
            <a:round/>
            <a:headEnd type="none" w="med" len="med"/>
            <a:tailEnd type="none" w="med" len="med"/>
          </a:ln>
        </p:spPr>
      </p:cxnSp>
      <p:sp>
        <p:nvSpPr>
          <p:cNvPr id="662" name="Google Shape;662;p36"/>
          <p:cNvSpPr/>
          <p:nvPr/>
        </p:nvSpPr>
        <p:spPr>
          <a:xfrm>
            <a:off x="1593933" y="960907"/>
            <a:ext cx="1380900" cy="336300"/>
          </a:xfrm>
          <a:prstGeom prst="roundRect">
            <a:avLst>
              <a:gd name="adj" fmla="val 16667"/>
            </a:avLst>
          </a:prstGeom>
          <a:solidFill>
            <a:schemeClr val="bg1"/>
          </a:solidFill>
          <a:ln w="28575" cap="flat" cmpd="sng">
            <a:solidFill>
              <a:schemeClr val="bg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t>ONOS 1</a:t>
            </a:r>
            <a:endParaRPr sz="1200"/>
          </a:p>
        </p:txBody>
      </p:sp>
      <p:sp>
        <p:nvSpPr>
          <p:cNvPr id="663" name="Google Shape;663;p36"/>
          <p:cNvSpPr/>
          <p:nvPr/>
        </p:nvSpPr>
        <p:spPr>
          <a:xfrm>
            <a:off x="1726533" y="903244"/>
            <a:ext cx="1380900" cy="336300"/>
          </a:xfrm>
          <a:prstGeom prst="roundRect">
            <a:avLst>
              <a:gd name="adj" fmla="val 16667"/>
            </a:avLst>
          </a:prstGeom>
          <a:solidFill>
            <a:schemeClr val="bg1"/>
          </a:solidFill>
          <a:ln w="28575" cap="flat" cmpd="sng">
            <a:solidFill>
              <a:schemeClr val="bg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dirty="0"/>
              <a:t>ONOS SDN Controller </a:t>
            </a:r>
            <a:endParaRPr sz="1000" dirty="0"/>
          </a:p>
        </p:txBody>
      </p:sp>
      <p:cxnSp>
        <p:nvCxnSpPr>
          <p:cNvPr id="664" name="Google Shape;664;p36"/>
          <p:cNvCxnSpPr/>
          <p:nvPr/>
        </p:nvCxnSpPr>
        <p:spPr>
          <a:xfrm>
            <a:off x="2284383" y="1352794"/>
            <a:ext cx="0" cy="258000"/>
          </a:xfrm>
          <a:prstGeom prst="straightConnector1">
            <a:avLst/>
          </a:prstGeom>
          <a:noFill/>
          <a:ln w="12700" cap="flat" cmpd="sng">
            <a:solidFill>
              <a:srgbClr val="7F7F7F"/>
            </a:solidFill>
            <a:prstDash val="dash"/>
            <a:round/>
            <a:headEnd type="stealth" w="med" len="med"/>
            <a:tailEnd type="stealth" w="med" len="med"/>
          </a:ln>
          <a:effectLst>
            <a:outerShdw blurRad="40000" dist="20000" dir="5400000" rotWithShape="0">
              <a:srgbClr val="000000">
                <a:alpha val="37650"/>
              </a:srgbClr>
            </a:outerShdw>
          </a:effectLst>
        </p:spPr>
      </p:cxnSp>
      <p:cxnSp>
        <p:nvCxnSpPr>
          <p:cNvPr id="665" name="Google Shape;665;p36"/>
          <p:cNvCxnSpPr/>
          <p:nvPr/>
        </p:nvCxnSpPr>
        <p:spPr>
          <a:xfrm>
            <a:off x="2059933" y="1352794"/>
            <a:ext cx="0" cy="258000"/>
          </a:xfrm>
          <a:prstGeom prst="straightConnector1">
            <a:avLst/>
          </a:prstGeom>
          <a:noFill/>
          <a:ln w="12700" cap="flat" cmpd="sng">
            <a:solidFill>
              <a:srgbClr val="7F7F7F"/>
            </a:solidFill>
            <a:prstDash val="dash"/>
            <a:round/>
            <a:headEnd type="stealth" w="med" len="med"/>
            <a:tailEnd type="stealth" w="med" len="med"/>
          </a:ln>
          <a:effectLst>
            <a:outerShdw blurRad="40000" dist="20000" dir="5400000" rotWithShape="0">
              <a:srgbClr val="000000">
                <a:alpha val="37650"/>
              </a:srgbClr>
            </a:outerShdw>
          </a:effectLst>
        </p:spPr>
      </p:cxnSp>
      <p:sp>
        <p:nvSpPr>
          <p:cNvPr id="2" name="Right Brace 1">
            <a:extLst>
              <a:ext uri="{FF2B5EF4-FFF2-40B4-BE49-F238E27FC236}">
                <a16:creationId xmlns:a16="http://schemas.microsoft.com/office/drawing/2014/main" id="{74C120DE-4F8D-7347-842C-CC7753B9F6EC}"/>
              </a:ext>
            </a:extLst>
          </p:cNvPr>
          <p:cNvSpPr/>
          <p:nvPr/>
        </p:nvSpPr>
        <p:spPr>
          <a:xfrm>
            <a:off x="3910083" y="1521725"/>
            <a:ext cx="292463" cy="1794681"/>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Rounded Rectangle 2">
            <a:extLst>
              <a:ext uri="{FF2B5EF4-FFF2-40B4-BE49-F238E27FC236}">
                <a16:creationId xmlns:a16="http://schemas.microsoft.com/office/drawing/2014/main" id="{F3F2B4E1-5F84-384F-9F66-36DEC18ADF90}"/>
              </a:ext>
            </a:extLst>
          </p:cNvPr>
          <p:cNvSpPr/>
          <p:nvPr/>
        </p:nvSpPr>
        <p:spPr>
          <a:xfrm>
            <a:off x="1876567" y="682388"/>
            <a:ext cx="1044054" cy="173656"/>
          </a:xfrm>
          <a:prstGeom prst="round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Applications</a:t>
            </a:r>
          </a:p>
        </p:txBody>
      </p:sp>
      <p:sp>
        <p:nvSpPr>
          <p:cNvPr id="4" name="TextBox 3">
            <a:extLst>
              <a:ext uri="{FF2B5EF4-FFF2-40B4-BE49-F238E27FC236}">
                <a16:creationId xmlns:a16="http://schemas.microsoft.com/office/drawing/2014/main" id="{4C825A31-6648-734E-BC90-0D1E4104F342}"/>
              </a:ext>
            </a:extLst>
          </p:cNvPr>
          <p:cNvSpPr txBox="1"/>
          <p:nvPr/>
        </p:nvSpPr>
        <p:spPr>
          <a:xfrm>
            <a:off x="4418221" y="1464968"/>
            <a:ext cx="4159395" cy="1831271"/>
          </a:xfrm>
          <a:prstGeom prst="rect">
            <a:avLst/>
          </a:prstGeom>
          <a:noFill/>
        </p:spPr>
        <p:txBody>
          <a:bodyPr wrap="square" rtlCol="0">
            <a:spAutoFit/>
          </a:bodyPr>
          <a:lstStyle/>
          <a:p>
            <a:r>
              <a:rPr lang="en-US" sz="1500" b="1" dirty="0">
                <a:solidFill>
                  <a:schemeClr val="accent4"/>
                </a:solidFill>
              </a:rPr>
              <a:t>VOLTHA: Virtual OLT Hardware Abstraction</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Common Control &amp; Management framework shared by all OLTs and ONUs</a:t>
            </a:r>
          </a:p>
          <a:p>
            <a:endParaRPr lang="en-US" sz="1400" dirty="0"/>
          </a:p>
          <a:p>
            <a:pPr marL="285750" indent="-285750">
              <a:buFont typeface="Arial" panose="020B0604020202020204" pitchFamily="34" charset="0"/>
              <a:buChar char="•"/>
            </a:pPr>
            <a:r>
              <a:rPr lang="en-US" sz="1400" dirty="0"/>
              <a:t>Hides PON level details (T-CONTS, GEM, OMCI) from the SDN controller by abstracting each PON as a simple Ethernet switch</a:t>
            </a:r>
          </a:p>
        </p:txBody>
      </p:sp>
    </p:spTree>
    <p:extLst>
      <p:ext uri="{BB962C8B-B14F-4D97-AF65-F5344CB8AC3E}">
        <p14:creationId xmlns:p14="http://schemas.microsoft.com/office/powerpoint/2010/main" val="2432054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Google Shape;368;p21"/>
          <p:cNvSpPr txBox="1">
            <a:spLocks noGrp="1"/>
          </p:cNvSpPr>
          <p:nvPr>
            <p:ph type="ctrTitle"/>
          </p:nvPr>
        </p:nvSpPr>
        <p:spPr>
          <a:xfrm>
            <a:off x="457200" y="1670050"/>
            <a:ext cx="8229600" cy="714375"/>
          </a:xfrm>
        </p:spPr>
        <p:txBody>
          <a:bodyPr/>
          <a:lstStyle/>
          <a:p>
            <a:pPr eaLnBrk="1" hangingPunct="1">
              <a:lnSpc>
                <a:spcPts val="3600"/>
              </a:lnSpc>
              <a:spcBef>
                <a:spcPct val="0"/>
              </a:spcBef>
              <a:spcAft>
                <a:spcPct val="0"/>
              </a:spcAft>
              <a:buClr>
                <a:srgbClr val="FFFFFF"/>
              </a:buClr>
              <a:buSzTx/>
              <a:buFont typeface="Calibri" charset="0"/>
              <a:buNone/>
            </a:pPr>
            <a:r>
              <a:rPr lang="en-US" dirty="0">
                <a:solidFill>
                  <a:srgbClr val="FFFFFF"/>
                </a:solidFill>
                <a:latin typeface="Calibri" charset="0"/>
                <a:ea typeface="ＭＳ Ｐゴシック" charset="0"/>
                <a:cs typeface="Calibri" charset="0"/>
                <a:sym typeface="Calibri" charset="0"/>
              </a:rPr>
              <a:t>SEBA Components: Trellis</a:t>
            </a:r>
          </a:p>
        </p:txBody>
      </p:sp>
      <p:sp>
        <p:nvSpPr>
          <p:cNvPr id="32771" name="Google Shape;370;p21"/>
          <p:cNvSpPr>
            <a:spLocks noGrp="1"/>
          </p:cNvSpPr>
          <p:nvPr>
            <p:ph type="sldNum" sz="quarter" idx="10"/>
          </p:nvPr>
        </p:nvSpPr>
        <p:spPr>
          <a:noFill/>
        </p:spPr>
        <p:txBody>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marL="0" marR="0" lvl="0" indent="0" algn="ctr" defTabSz="457200" rtl="0" eaLnBrk="1" fontAlgn="auto" latinLnBrk="0" hangingPunct="1">
              <a:lnSpc>
                <a:spcPct val="100000"/>
              </a:lnSpc>
              <a:spcBef>
                <a:spcPts val="0"/>
              </a:spcBef>
              <a:spcAft>
                <a:spcPts val="0"/>
              </a:spcAft>
              <a:buClr>
                <a:srgbClr val="000000"/>
              </a:buClr>
              <a:buSzTx/>
              <a:buFont typeface="Arial" charset="0"/>
              <a:buNone/>
              <a:tabLst/>
              <a:defRPr/>
            </a:pPr>
            <a:fld id="{E631A7F5-E03B-3642-AD0C-7EE9976B6C99}" type="slidenum">
              <a:rPr kumimoji="0" lang="en-US" sz="800" b="0" i="0" u="none" strike="noStrike" kern="1200" cap="none" spc="0" normalizeH="0" baseline="0" noProof="0">
                <a:ln>
                  <a:noFill/>
                </a:ln>
                <a:solidFill>
                  <a:srgbClr val="A6A6A6"/>
                </a:solidFill>
                <a:effectLst/>
                <a:uLnTx/>
                <a:uFillTx/>
                <a:latin typeface="Calibri" charset="0"/>
                <a:ea typeface="ＭＳ Ｐゴシック" charset="0"/>
                <a:cs typeface="Calibri" charset="0"/>
                <a:sym typeface="Calibri" charset="0"/>
              </a:rPr>
              <a:pPr marL="0" marR="0" lvl="0" indent="0" algn="ctr" defTabSz="457200" rtl="0" eaLnBrk="1" fontAlgn="auto" latinLnBrk="0" hangingPunct="1">
                <a:lnSpc>
                  <a:spcPct val="100000"/>
                </a:lnSpc>
                <a:spcBef>
                  <a:spcPts val="0"/>
                </a:spcBef>
                <a:spcAft>
                  <a:spcPts val="0"/>
                </a:spcAft>
                <a:buClr>
                  <a:srgbClr val="000000"/>
                </a:buClr>
                <a:buSzTx/>
                <a:buFont typeface="Arial" charset="0"/>
                <a:buNone/>
                <a:tabLst/>
                <a:defRPr/>
              </a:pPr>
              <a:t>20</a:t>
            </a:fld>
            <a:endParaRPr kumimoji="0" lang="en-US" sz="800" b="0" i="0" u="none" strike="noStrike" kern="1200" cap="none" spc="0" normalizeH="0" baseline="0" noProof="0">
              <a:ln>
                <a:noFill/>
              </a:ln>
              <a:solidFill>
                <a:srgbClr val="A6A6A6"/>
              </a:solidFill>
              <a:effectLst/>
              <a:uLnTx/>
              <a:uFillTx/>
              <a:latin typeface="Calibri" charset="0"/>
              <a:ea typeface="ＭＳ Ｐゴシック" charset="0"/>
              <a:cs typeface="Calibri" charset="0"/>
              <a:sym typeface="Calibri" charset="0"/>
            </a:endParaRPr>
          </a:p>
        </p:txBody>
      </p:sp>
    </p:spTree>
    <p:extLst>
      <p:ext uri="{BB962C8B-B14F-4D97-AF65-F5344CB8AC3E}">
        <p14:creationId xmlns:p14="http://schemas.microsoft.com/office/powerpoint/2010/main" val="5060628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 name="Rounded Rectangle 3"/>
          <p:cNvSpPr/>
          <p:nvPr/>
        </p:nvSpPr>
        <p:spPr>
          <a:xfrm>
            <a:off x="1905099" y="901008"/>
            <a:ext cx="5679611" cy="3764238"/>
          </a:xfrm>
          <a:prstGeom prst="roundRect">
            <a:avLst>
              <a:gd name="adj" fmla="val 1875"/>
            </a:avLst>
          </a:prstGeom>
          <a:noFill/>
          <a:ln w="19050" cap="flat" cmpd="sng" algn="ctr">
            <a:solidFill>
              <a:schemeClr val="tx1"/>
            </a:solidFill>
            <a:prstDash val="dot"/>
          </a:ln>
          <a:effectLst/>
        </p:spPr>
        <p:txBody>
          <a:bodyPr rtlCol="0" anchor="ctr"/>
          <a:lstStyle/>
          <a:p>
            <a:pPr algn="ctr" defTabSz="914400">
              <a:defRPr/>
            </a:pPr>
            <a:endParaRPr lang="en-US" kern="0">
              <a:solidFill>
                <a:srgbClr val="4B4B4B"/>
              </a:solidFill>
              <a:latin typeface="Calibri"/>
              <a:ea typeface="Arial"/>
              <a:cs typeface="Arial"/>
              <a:sym typeface="Arial"/>
            </a:endParaRPr>
          </a:p>
        </p:txBody>
      </p:sp>
      <p:sp>
        <p:nvSpPr>
          <p:cNvPr id="5" name="Hexagon 4"/>
          <p:cNvSpPr/>
          <p:nvPr/>
        </p:nvSpPr>
        <p:spPr>
          <a:xfrm>
            <a:off x="2268066" y="1642665"/>
            <a:ext cx="756784"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AAA</a:t>
            </a:r>
          </a:p>
        </p:txBody>
      </p:sp>
      <p:sp>
        <p:nvSpPr>
          <p:cNvPr id="6" name="Rectangle 5"/>
          <p:cNvSpPr/>
          <p:nvPr/>
        </p:nvSpPr>
        <p:spPr>
          <a:xfrm>
            <a:off x="2211773" y="2416517"/>
            <a:ext cx="1821283" cy="331304"/>
          </a:xfrm>
          <a:prstGeom prst="rect">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400" b="1" kern="0">
                <a:solidFill>
                  <a:srgbClr val="4B4B4B"/>
                </a:solidFill>
                <a:latin typeface="Calibri"/>
                <a:ea typeface="Arial"/>
                <a:cs typeface="Arial"/>
                <a:sym typeface="Arial"/>
              </a:rPr>
              <a:t>VOLTHA</a:t>
            </a:r>
          </a:p>
        </p:txBody>
      </p:sp>
      <p:sp>
        <p:nvSpPr>
          <p:cNvPr id="7" name="Rounded Rectangle 6"/>
          <p:cNvSpPr/>
          <p:nvPr/>
        </p:nvSpPr>
        <p:spPr>
          <a:xfrm>
            <a:off x="2211773" y="1826915"/>
            <a:ext cx="4539023" cy="447178"/>
          </a:xfrm>
          <a:prstGeom prst="roundRect">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400" b="1" kern="0">
                <a:solidFill>
                  <a:srgbClr val="4B4B4B"/>
                </a:solidFill>
                <a:latin typeface="Calibri"/>
                <a:ea typeface="Arial"/>
                <a:cs typeface="Arial"/>
                <a:sym typeface="Arial"/>
              </a:rPr>
              <a:t>SDN Controller - ONOS</a:t>
            </a:r>
          </a:p>
        </p:txBody>
      </p:sp>
      <p:sp>
        <p:nvSpPr>
          <p:cNvPr id="8" name="Rounded Rectangle 7"/>
          <p:cNvSpPr/>
          <p:nvPr/>
        </p:nvSpPr>
        <p:spPr>
          <a:xfrm>
            <a:off x="2230729" y="947314"/>
            <a:ext cx="4520067" cy="465172"/>
          </a:xfrm>
          <a:prstGeom prst="roundRect">
            <a:avLst/>
          </a:prstGeom>
          <a:solidFill>
            <a:srgbClr val="FFFFFF"/>
          </a:solidFill>
          <a:ln w="12700" cap="flat" cmpd="sng" algn="ctr">
            <a:solidFill>
              <a:srgbClr val="4B4B4B"/>
            </a:solidFill>
            <a:prstDash val="solid"/>
          </a:ln>
          <a:effectLst/>
        </p:spPr>
        <p:txBody>
          <a:bodyPr rtlCol="0" anchor="ctr"/>
          <a:lstStyle/>
          <a:p>
            <a:pPr algn="ctr" defTabSz="914400">
              <a:buFont typeface="Arial"/>
              <a:buNone/>
              <a:defRPr/>
            </a:pPr>
            <a:r>
              <a:rPr lang="en-US" sz="1400" b="1" kern="0">
                <a:solidFill>
                  <a:srgbClr val="4B4B4B"/>
                </a:solidFill>
                <a:latin typeface="Calibri"/>
                <a:ea typeface="Arial"/>
                <a:cs typeface="Arial"/>
                <a:sym typeface="Arial"/>
              </a:rPr>
              <a:t>Network Edge Mediator (NEM)</a:t>
            </a:r>
          </a:p>
        </p:txBody>
      </p:sp>
      <p:sp>
        <p:nvSpPr>
          <p:cNvPr id="9" name="TextBox 8"/>
          <p:cNvSpPr txBox="1"/>
          <p:nvPr/>
        </p:nvSpPr>
        <p:spPr>
          <a:xfrm>
            <a:off x="6316032" y="593231"/>
            <a:ext cx="1268678" cy="338554"/>
          </a:xfrm>
          <a:prstGeom prst="rect">
            <a:avLst/>
          </a:prstGeom>
          <a:noFill/>
        </p:spPr>
        <p:txBody>
          <a:bodyPr wrap="square" rtlCol="0">
            <a:spAutoFit/>
          </a:bodyPr>
          <a:lstStyle/>
          <a:p>
            <a:pPr defTabSz="914400">
              <a:buClr>
                <a:srgbClr val="000000"/>
              </a:buClr>
              <a:buFont typeface="Arial"/>
              <a:buNone/>
              <a:defRPr/>
            </a:pPr>
            <a:r>
              <a:rPr lang="en-US" sz="1600" b="1" kern="0" dirty="0">
                <a:solidFill>
                  <a:srgbClr val="004B7D">
                    <a:lumMod val="75000"/>
                  </a:srgbClr>
                </a:solidFill>
                <a:latin typeface="Calibri"/>
                <a:ea typeface="Arial"/>
                <a:cs typeface="Arial"/>
                <a:sym typeface="Arial"/>
              </a:rPr>
              <a:t>SEBA POD</a:t>
            </a:r>
          </a:p>
        </p:txBody>
      </p:sp>
      <p:sp>
        <p:nvSpPr>
          <p:cNvPr id="10" name="Hexagon 9"/>
          <p:cNvSpPr/>
          <p:nvPr/>
        </p:nvSpPr>
        <p:spPr>
          <a:xfrm>
            <a:off x="2855442" y="1635471"/>
            <a:ext cx="682864"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vlans</a:t>
            </a:r>
          </a:p>
        </p:txBody>
      </p:sp>
      <p:sp>
        <p:nvSpPr>
          <p:cNvPr id="11" name="Hexagon 10"/>
          <p:cNvSpPr/>
          <p:nvPr/>
        </p:nvSpPr>
        <p:spPr>
          <a:xfrm>
            <a:off x="3409303" y="1635471"/>
            <a:ext cx="651337"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dhcp</a:t>
            </a:r>
          </a:p>
        </p:txBody>
      </p:sp>
      <p:sp>
        <p:nvSpPr>
          <p:cNvPr id="12" name="Hexagon 11"/>
          <p:cNvSpPr/>
          <p:nvPr/>
        </p:nvSpPr>
        <p:spPr>
          <a:xfrm>
            <a:off x="3957232" y="1635471"/>
            <a:ext cx="756784"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mcast</a:t>
            </a:r>
          </a:p>
        </p:txBody>
      </p:sp>
      <p:sp>
        <p:nvSpPr>
          <p:cNvPr id="13" name="Hexagon 12"/>
          <p:cNvSpPr/>
          <p:nvPr/>
        </p:nvSpPr>
        <p:spPr>
          <a:xfrm>
            <a:off x="4590801" y="1637755"/>
            <a:ext cx="889045"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bridging</a:t>
            </a:r>
          </a:p>
        </p:txBody>
      </p:sp>
      <p:sp>
        <p:nvSpPr>
          <p:cNvPr id="14" name="Hexagon 13"/>
          <p:cNvSpPr/>
          <p:nvPr/>
        </p:nvSpPr>
        <p:spPr>
          <a:xfrm>
            <a:off x="5326695" y="1637755"/>
            <a:ext cx="889045"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routing</a:t>
            </a:r>
          </a:p>
        </p:txBody>
      </p:sp>
      <p:sp>
        <p:nvSpPr>
          <p:cNvPr id="15" name="Hexagon 14"/>
          <p:cNvSpPr/>
          <p:nvPr/>
        </p:nvSpPr>
        <p:spPr>
          <a:xfrm>
            <a:off x="6050035" y="1635471"/>
            <a:ext cx="688897"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ACLs</a:t>
            </a:r>
          </a:p>
        </p:txBody>
      </p:sp>
      <p:cxnSp>
        <p:nvCxnSpPr>
          <p:cNvPr id="16" name="Straight Connector 15"/>
          <p:cNvCxnSpPr>
            <a:stCxn id="6" idx="0"/>
          </p:cNvCxnSpPr>
          <p:nvPr/>
        </p:nvCxnSpPr>
        <p:spPr>
          <a:xfrm flipH="1" flipV="1">
            <a:off x="3120309" y="2280271"/>
            <a:ext cx="2106" cy="136246"/>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grpSp>
        <p:nvGrpSpPr>
          <p:cNvPr id="18" name="Group 17"/>
          <p:cNvGrpSpPr/>
          <p:nvPr/>
        </p:nvGrpSpPr>
        <p:grpSpPr>
          <a:xfrm>
            <a:off x="3043806" y="206740"/>
            <a:ext cx="2594992" cy="659218"/>
            <a:chOff x="4691947" y="240650"/>
            <a:chExt cx="2692230" cy="854361"/>
          </a:xfrm>
        </p:grpSpPr>
        <p:sp>
          <p:nvSpPr>
            <p:cNvPr id="19" name="Hexagon 18"/>
            <p:cNvSpPr/>
            <p:nvPr/>
          </p:nvSpPr>
          <p:spPr>
            <a:xfrm>
              <a:off x="4691947" y="240650"/>
              <a:ext cx="1175691" cy="280214"/>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200" kern="0">
                  <a:solidFill>
                    <a:srgbClr val="4B4B4B"/>
                  </a:solidFill>
                  <a:latin typeface="Calibri"/>
                  <a:ea typeface="Arial"/>
                  <a:cs typeface="Arial"/>
                  <a:sym typeface="Arial"/>
                </a:rPr>
                <a:t>ONAP</a:t>
              </a:r>
            </a:p>
          </p:txBody>
        </p:sp>
        <p:sp>
          <p:nvSpPr>
            <p:cNvPr id="20" name="Hexagon 19"/>
            <p:cNvSpPr/>
            <p:nvPr/>
          </p:nvSpPr>
          <p:spPr>
            <a:xfrm>
              <a:off x="5993476" y="240653"/>
              <a:ext cx="1390701" cy="280211"/>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200" kern="0">
                  <a:solidFill>
                    <a:srgbClr val="4B4B4B"/>
                  </a:solidFill>
                  <a:latin typeface="Calibri"/>
                  <a:ea typeface="Arial"/>
                  <a:cs typeface="Arial"/>
                  <a:sym typeface="Arial"/>
                </a:rPr>
                <a:t>Op X OSS/BSS</a:t>
              </a:r>
            </a:p>
          </p:txBody>
        </p:sp>
        <p:sp>
          <p:nvSpPr>
            <p:cNvPr id="21" name="Up-Down Arrow 20"/>
            <p:cNvSpPr/>
            <p:nvPr/>
          </p:nvSpPr>
          <p:spPr>
            <a:xfrm>
              <a:off x="5188440" y="520865"/>
              <a:ext cx="192792" cy="358886"/>
            </a:xfrm>
            <a:prstGeom prst="upDownArrow">
              <a:avLst/>
            </a:prstGeom>
            <a:solidFill>
              <a:srgbClr val="FFFFFF"/>
            </a:solidFill>
            <a:ln w="12700" cap="flat" cmpd="sng" algn="ctr">
              <a:solidFill>
                <a:srgbClr val="4B4B4B"/>
              </a:solidFill>
              <a:prstDash val="solid"/>
            </a:ln>
            <a:effectLst/>
          </p:spPr>
          <p:txBody>
            <a:bodyPr rtlCol="0" anchor="ctr"/>
            <a:lstStyle/>
            <a:p>
              <a:pPr algn="ctr" defTabSz="914400">
                <a:defRPr/>
              </a:pPr>
              <a:endParaRPr lang="en-US" sz="2000" kern="0">
                <a:solidFill>
                  <a:srgbClr val="4B4B4B"/>
                </a:solidFill>
                <a:latin typeface="Calibri"/>
                <a:ea typeface="Arial"/>
                <a:cs typeface="Arial"/>
                <a:sym typeface="Arial"/>
              </a:endParaRPr>
            </a:p>
          </p:txBody>
        </p:sp>
        <p:sp>
          <p:nvSpPr>
            <p:cNvPr id="22" name="Up-Down Arrow 21"/>
            <p:cNvSpPr/>
            <p:nvPr/>
          </p:nvSpPr>
          <p:spPr>
            <a:xfrm>
              <a:off x="6645655" y="520865"/>
              <a:ext cx="222649" cy="545091"/>
            </a:xfrm>
            <a:prstGeom prst="upDownArrow">
              <a:avLst/>
            </a:prstGeom>
            <a:solidFill>
              <a:srgbClr val="FFFFFF"/>
            </a:solidFill>
            <a:ln w="12700" cap="flat" cmpd="sng" algn="ctr">
              <a:solidFill>
                <a:srgbClr val="4B4B4B"/>
              </a:solidFill>
              <a:prstDash val="solid"/>
            </a:ln>
            <a:effectLst/>
          </p:spPr>
          <p:txBody>
            <a:bodyPr rtlCol="0" anchor="ctr"/>
            <a:lstStyle/>
            <a:p>
              <a:pPr algn="ctr" defTabSz="914400">
                <a:defRPr/>
              </a:pPr>
              <a:endParaRPr lang="en-US" sz="2000" kern="0">
                <a:solidFill>
                  <a:srgbClr val="4B4B4B"/>
                </a:solidFill>
                <a:latin typeface="Calibri"/>
                <a:ea typeface="Arial"/>
                <a:cs typeface="Arial"/>
                <a:sym typeface="Arial"/>
              </a:endParaRPr>
            </a:p>
          </p:txBody>
        </p:sp>
        <p:sp>
          <p:nvSpPr>
            <p:cNvPr id="23" name="Rounded Rectangle 22"/>
            <p:cNvSpPr/>
            <p:nvPr/>
          </p:nvSpPr>
          <p:spPr>
            <a:xfrm>
              <a:off x="4786513" y="898450"/>
              <a:ext cx="986561" cy="196561"/>
            </a:xfrm>
            <a:prstGeom prst="roundRect">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000" kern="0">
                  <a:solidFill>
                    <a:srgbClr val="4B4B4B"/>
                  </a:solidFill>
                  <a:latin typeface="Calibri"/>
                  <a:ea typeface="Arial"/>
                  <a:cs typeface="Arial"/>
                  <a:sym typeface="Arial"/>
                </a:rPr>
                <a:t>Abstract OLT</a:t>
              </a:r>
            </a:p>
          </p:txBody>
        </p:sp>
      </p:grpSp>
      <p:sp>
        <p:nvSpPr>
          <p:cNvPr id="24" name="Rounded Rectangle 23"/>
          <p:cNvSpPr/>
          <p:nvPr/>
        </p:nvSpPr>
        <p:spPr>
          <a:xfrm>
            <a:off x="6781661" y="930072"/>
            <a:ext cx="729815" cy="1775472"/>
          </a:xfrm>
          <a:prstGeom prst="roundRect">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200" b="1" kern="0">
                <a:solidFill>
                  <a:srgbClr val="4B4B4B"/>
                </a:solidFill>
                <a:latin typeface="Calibri"/>
                <a:ea typeface="Arial"/>
                <a:cs typeface="Arial"/>
                <a:sym typeface="Arial"/>
              </a:rPr>
              <a:t>DockerK8s Helm</a:t>
            </a:r>
          </a:p>
        </p:txBody>
      </p:sp>
      <p:cxnSp>
        <p:nvCxnSpPr>
          <p:cNvPr id="25" name="Straight Connector 24"/>
          <p:cNvCxnSpPr/>
          <p:nvPr/>
        </p:nvCxnSpPr>
        <p:spPr>
          <a:xfrm flipV="1">
            <a:off x="3120309" y="1430691"/>
            <a:ext cx="2107" cy="136960"/>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cxnSp>
        <p:nvCxnSpPr>
          <p:cNvPr id="26" name="Straight Connector 25"/>
          <p:cNvCxnSpPr/>
          <p:nvPr/>
        </p:nvCxnSpPr>
        <p:spPr>
          <a:xfrm flipH="1" flipV="1">
            <a:off x="5640076" y="1435352"/>
            <a:ext cx="2914" cy="138046"/>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cxnSp>
        <p:nvCxnSpPr>
          <p:cNvPr id="27" name="Straight Connector 26"/>
          <p:cNvCxnSpPr/>
          <p:nvPr/>
        </p:nvCxnSpPr>
        <p:spPr>
          <a:xfrm flipV="1">
            <a:off x="3213085" y="2753567"/>
            <a:ext cx="0" cy="740135"/>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stCxn id="38" idx="1"/>
            <a:endCxn id="29" idx="6"/>
          </p:cNvCxnSpPr>
          <p:nvPr/>
        </p:nvCxnSpPr>
        <p:spPr>
          <a:xfrm flipH="1">
            <a:off x="1356409" y="3265868"/>
            <a:ext cx="859979" cy="694"/>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sp>
        <p:nvSpPr>
          <p:cNvPr id="29" name="Oval 28"/>
          <p:cNvSpPr/>
          <p:nvPr/>
        </p:nvSpPr>
        <p:spPr>
          <a:xfrm>
            <a:off x="1280482" y="3202290"/>
            <a:ext cx="75927" cy="128544"/>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400">
              <a:buClr>
                <a:srgbClr val="000000"/>
              </a:buClr>
              <a:buFont typeface="Arial"/>
              <a:buNone/>
              <a:defRPr/>
            </a:pPr>
            <a:endParaRPr lang="en-US" sz="1400" kern="0">
              <a:solidFill>
                <a:prstClr val="white"/>
              </a:solidFill>
              <a:latin typeface="Calibri"/>
              <a:sym typeface="Arial"/>
            </a:endParaRPr>
          </a:p>
        </p:txBody>
      </p:sp>
      <p:sp>
        <p:nvSpPr>
          <p:cNvPr id="30" name="Oval 29"/>
          <p:cNvSpPr/>
          <p:nvPr/>
        </p:nvSpPr>
        <p:spPr>
          <a:xfrm>
            <a:off x="3453731" y="3273621"/>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buClr>
                <a:srgbClr val="000000"/>
              </a:buClr>
              <a:buFont typeface="Arial"/>
              <a:buNone/>
              <a:defRPr/>
            </a:pPr>
            <a:endParaRPr lang="en-US" sz="1400" kern="0">
              <a:solidFill>
                <a:prstClr val="white"/>
              </a:solidFill>
              <a:latin typeface="Calibri"/>
              <a:sym typeface="Arial"/>
            </a:endParaRPr>
          </a:p>
        </p:txBody>
      </p:sp>
      <p:cxnSp>
        <p:nvCxnSpPr>
          <p:cNvPr id="31" name="Straight Connector 30"/>
          <p:cNvCxnSpPr>
            <a:stCxn id="29" idx="2"/>
            <a:endCxn id="33" idx="3"/>
          </p:cNvCxnSpPr>
          <p:nvPr/>
        </p:nvCxnSpPr>
        <p:spPr>
          <a:xfrm flipH="1" flipV="1">
            <a:off x="579807" y="2920228"/>
            <a:ext cx="700675" cy="346334"/>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a:stCxn id="29" idx="2"/>
            <a:endCxn id="34" idx="3"/>
          </p:cNvCxnSpPr>
          <p:nvPr/>
        </p:nvCxnSpPr>
        <p:spPr>
          <a:xfrm flipH="1">
            <a:off x="579807" y="3266562"/>
            <a:ext cx="700675" cy="343413"/>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sp>
        <p:nvSpPr>
          <p:cNvPr id="33" name="Rounded Rectangle 32"/>
          <p:cNvSpPr/>
          <p:nvPr/>
        </p:nvSpPr>
        <p:spPr>
          <a:xfrm>
            <a:off x="477352" y="2848542"/>
            <a:ext cx="102455" cy="14337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defTabSz="914400">
              <a:buClr>
                <a:srgbClr val="000000"/>
              </a:buClr>
              <a:buFont typeface="Arial"/>
              <a:buNone/>
              <a:defRPr/>
            </a:pPr>
            <a:endParaRPr lang="en-US" sz="1400" kern="0">
              <a:solidFill>
                <a:prstClr val="black"/>
              </a:solidFill>
              <a:latin typeface="Calibri"/>
              <a:sym typeface="Arial"/>
            </a:endParaRPr>
          </a:p>
        </p:txBody>
      </p:sp>
      <p:sp>
        <p:nvSpPr>
          <p:cNvPr id="34" name="Rounded Rectangle 33"/>
          <p:cNvSpPr/>
          <p:nvPr/>
        </p:nvSpPr>
        <p:spPr>
          <a:xfrm>
            <a:off x="477353" y="3534367"/>
            <a:ext cx="102454" cy="15121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defTabSz="914400">
              <a:buClr>
                <a:srgbClr val="000000"/>
              </a:buClr>
              <a:buFont typeface="Arial"/>
              <a:buNone/>
              <a:defRPr/>
            </a:pPr>
            <a:endParaRPr lang="en-US" sz="1400" kern="0">
              <a:solidFill>
                <a:prstClr val="black"/>
              </a:solidFill>
              <a:latin typeface="Calibri"/>
              <a:sym typeface="Arial"/>
            </a:endParaRPr>
          </a:p>
        </p:txBody>
      </p:sp>
      <p:sp>
        <p:nvSpPr>
          <p:cNvPr id="35" name="Oval 34"/>
          <p:cNvSpPr/>
          <p:nvPr/>
        </p:nvSpPr>
        <p:spPr>
          <a:xfrm>
            <a:off x="2336083" y="3255068"/>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914400">
              <a:buClr>
                <a:srgbClr val="000000"/>
              </a:buClr>
              <a:buFont typeface="Arial"/>
              <a:buNone/>
              <a:defRPr/>
            </a:pPr>
            <a:endParaRPr lang="en-US" sz="1400" kern="0">
              <a:solidFill>
                <a:prstClr val="white"/>
              </a:solidFill>
              <a:latin typeface="Calibri"/>
              <a:sym typeface="Arial"/>
            </a:endParaRPr>
          </a:p>
        </p:txBody>
      </p:sp>
      <p:sp>
        <p:nvSpPr>
          <p:cNvPr id="36" name="TextBox 35"/>
          <p:cNvSpPr txBox="1"/>
          <p:nvPr/>
        </p:nvSpPr>
        <p:spPr>
          <a:xfrm>
            <a:off x="2216390" y="2932100"/>
            <a:ext cx="430001" cy="276999"/>
          </a:xfrm>
          <a:prstGeom prst="rect">
            <a:avLst/>
          </a:prstGeom>
          <a:noFill/>
        </p:spPr>
        <p:txBody>
          <a:bodyPr wrap="none" rtlCol="0">
            <a:spAutoFit/>
          </a:bodyPr>
          <a:lstStyle/>
          <a:p>
            <a:pPr defTabSz="914400">
              <a:buClr>
                <a:srgbClr val="000000"/>
              </a:buClr>
              <a:buFont typeface="Arial"/>
              <a:buNone/>
              <a:defRPr/>
            </a:pPr>
            <a:r>
              <a:rPr lang="en-US" sz="1200" b="1" kern="0">
                <a:solidFill>
                  <a:prstClr val="black"/>
                </a:solidFill>
                <a:latin typeface="Calibri"/>
                <a:ea typeface="Arial"/>
                <a:cs typeface="Arial"/>
                <a:sym typeface="Arial"/>
              </a:rPr>
              <a:t>OLT</a:t>
            </a:r>
          </a:p>
        </p:txBody>
      </p:sp>
      <p:sp>
        <p:nvSpPr>
          <p:cNvPr id="37" name="TextBox 36"/>
          <p:cNvSpPr txBox="1"/>
          <p:nvPr/>
        </p:nvSpPr>
        <p:spPr>
          <a:xfrm>
            <a:off x="113171" y="2945174"/>
            <a:ext cx="490564" cy="276999"/>
          </a:xfrm>
          <a:prstGeom prst="rect">
            <a:avLst/>
          </a:prstGeom>
          <a:noFill/>
        </p:spPr>
        <p:txBody>
          <a:bodyPr wrap="none" rtlCol="0">
            <a:spAutoFit/>
          </a:bodyPr>
          <a:lstStyle/>
          <a:p>
            <a:pPr defTabSz="914400">
              <a:buClr>
                <a:srgbClr val="000000"/>
              </a:buClr>
              <a:buFont typeface="Arial"/>
              <a:buNone/>
              <a:defRPr/>
            </a:pPr>
            <a:r>
              <a:rPr lang="en-US" sz="1200" b="1" kern="0">
                <a:solidFill>
                  <a:prstClr val="black"/>
                </a:solidFill>
                <a:latin typeface="Calibri"/>
                <a:ea typeface="Arial"/>
                <a:cs typeface="Arial"/>
                <a:sym typeface="Arial"/>
              </a:rPr>
              <a:t>ONU</a:t>
            </a:r>
          </a:p>
        </p:txBody>
      </p:sp>
      <p:pic>
        <p:nvPicPr>
          <p:cNvPr id="38" name="Picture 37"/>
          <p:cNvPicPr>
            <a:picLocks noChangeAspect="1"/>
          </p:cNvPicPr>
          <p:nvPr/>
        </p:nvPicPr>
        <p:blipFill>
          <a:blip r:embed="rId3"/>
          <a:stretch>
            <a:fillRect/>
          </a:stretch>
        </p:blipFill>
        <p:spPr>
          <a:xfrm flipV="1">
            <a:off x="2216388" y="3153803"/>
            <a:ext cx="1821283" cy="224130"/>
          </a:xfrm>
          <a:prstGeom prst="rect">
            <a:avLst/>
          </a:prstGeom>
        </p:spPr>
      </p:pic>
      <p:pic>
        <p:nvPicPr>
          <p:cNvPr id="39" name="Picture 38"/>
          <p:cNvPicPr>
            <a:picLocks noChangeAspect="1"/>
          </p:cNvPicPr>
          <p:nvPr/>
        </p:nvPicPr>
        <p:blipFill>
          <a:blip r:embed="rId3"/>
          <a:stretch>
            <a:fillRect/>
          </a:stretch>
        </p:blipFill>
        <p:spPr>
          <a:xfrm flipV="1">
            <a:off x="2216390" y="3444557"/>
            <a:ext cx="1821282" cy="237964"/>
          </a:xfrm>
          <a:prstGeom prst="rect">
            <a:avLst/>
          </a:prstGeom>
        </p:spPr>
      </p:pic>
      <p:pic>
        <p:nvPicPr>
          <p:cNvPr id="40" name="Picture 39"/>
          <p:cNvPicPr>
            <a:picLocks noChangeAspect="1"/>
          </p:cNvPicPr>
          <p:nvPr/>
        </p:nvPicPr>
        <p:blipFill>
          <a:blip r:embed="rId3"/>
          <a:stretch>
            <a:fillRect/>
          </a:stretch>
        </p:blipFill>
        <p:spPr>
          <a:xfrm flipV="1">
            <a:off x="2216389" y="4232190"/>
            <a:ext cx="1821283" cy="254901"/>
          </a:xfrm>
          <a:prstGeom prst="rect">
            <a:avLst/>
          </a:prstGeom>
        </p:spPr>
      </p:pic>
      <p:sp>
        <p:nvSpPr>
          <p:cNvPr id="41" name="Oval 40"/>
          <p:cNvSpPr/>
          <p:nvPr/>
        </p:nvSpPr>
        <p:spPr>
          <a:xfrm>
            <a:off x="2888475" y="3756913"/>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4400">
              <a:buClr>
                <a:srgbClr val="000000"/>
              </a:buClr>
              <a:buFont typeface="Arial"/>
              <a:buNone/>
            </a:pPr>
            <a:endParaRPr lang="en-US" sz="1400" kern="0">
              <a:solidFill>
                <a:prstClr val="black"/>
              </a:solidFill>
              <a:latin typeface="Arial"/>
              <a:sym typeface="Arial"/>
            </a:endParaRPr>
          </a:p>
        </p:txBody>
      </p:sp>
      <p:sp>
        <p:nvSpPr>
          <p:cNvPr id="42" name="Oval 41"/>
          <p:cNvSpPr/>
          <p:nvPr/>
        </p:nvSpPr>
        <p:spPr>
          <a:xfrm>
            <a:off x="2888475" y="3919896"/>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4400">
              <a:buClr>
                <a:srgbClr val="000000"/>
              </a:buClr>
              <a:buFont typeface="Arial"/>
              <a:buNone/>
            </a:pPr>
            <a:endParaRPr lang="en-US" sz="1400" kern="0">
              <a:solidFill>
                <a:prstClr val="black"/>
              </a:solidFill>
              <a:latin typeface="Arial"/>
              <a:sym typeface="Arial"/>
            </a:endParaRPr>
          </a:p>
        </p:txBody>
      </p:sp>
      <p:sp>
        <p:nvSpPr>
          <p:cNvPr id="43" name="Oval 42"/>
          <p:cNvSpPr/>
          <p:nvPr/>
        </p:nvSpPr>
        <p:spPr>
          <a:xfrm>
            <a:off x="2888475" y="4080537"/>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4400">
              <a:buClr>
                <a:srgbClr val="000000"/>
              </a:buClr>
              <a:buFont typeface="Arial"/>
              <a:buNone/>
            </a:pPr>
            <a:endParaRPr lang="en-US" sz="1400" kern="0">
              <a:solidFill>
                <a:prstClr val="black"/>
              </a:solidFill>
              <a:latin typeface="Arial"/>
              <a:sym typeface="Arial"/>
            </a:endParaRPr>
          </a:p>
        </p:txBody>
      </p:sp>
      <p:cxnSp>
        <p:nvCxnSpPr>
          <p:cNvPr id="44" name="Straight Connector 43"/>
          <p:cNvCxnSpPr>
            <a:stCxn id="38" idx="2"/>
          </p:cNvCxnSpPr>
          <p:nvPr/>
        </p:nvCxnSpPr>
        <p:spPr>
          <a:xfrm flipH="1" flipV="1">
            <a:off x="3122416" y="2753569"/>
            <a:ext cx="4614" cy="400234"/>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pic>
        <p:nvPicPr>
          <p:cNvPr id="47" name="Picture 46" descr="house.png"/>
          <p:cNvPicPr>
            <a:picLocks noChangeAspect="1"/>
          </p:cNvPicPr>
          <p:nvPr/>
        </p:nvPicPr>
        <p:blipFill>
          <a:blip r:embed="rId4">
            <a:duotone>
              <a:srgbClr val="004B7D">
                <a:shade val="45000"/>
                <a:satMod val="135000"/>
              </a:srgbClr>
              <a:prstClr val="white"/>
            </a:duotone>
            <a:extLst>
              <a:ext uri="{28A0092B-C50C-407E-A947-70E740481C1C}">
                <a14:useLocalDpi xmlns:a14="http://schemas.microsoft.com/office/drawing/2010/main" val="0"/>
              </a:ext>
            </a:extLst>
          </a:blip>
          <a:stretch>
            <a:fillRect/>
          </a:stretch>
        </p:blipFill>
        <p:spPr>
          <a:xfrm>
            <a:off x="0" y="2574657"/>
            <a:ext cx="565416" cy="405003"/>
          </a:xfrm>
          <a:prstGeom prst="rect">
            <a:avLst/>
          </a:prstGeom>
        </p:spPr>
      </p:pic>
      <p:pic>
        <p:nvPicPr>
          <p:cNvPr id="48" name="Picture 47" descr="house.png"/>
          <p:cNvPicPr>
            <a:picLocks noChangeAspect="1"/>
          </p:cNvPicPr>
          <p:nvPr/>
        </p:nvPicPr>
        <p:blipFill>
          <a:blip r:embed="rId4">
            <a:duotone>
              <a:srgbClr val="004B7D">
                <a:shade val="45000"/>
                <a:satMod val="135000"/>
              </a:srgbClr>
              <a:prstClr val="white"/>
            </a:duotone>
            <a:extLst>
              <a:ext uri="{28A0092B-C50C-407E-A947-70E740481C1C}">
                <a14:useLocalDpi xmlns:a14="http://schemas.microsoft.com/office/drawing/2010/main" val="0"/>
              </a:ext>
            </a:extLst>
          </a:blip>
          <a:stretch>
            <a:fillRect/>
          </a:stretch>
        </p:blipFill>
        <p:spPr>
          <a:xfrm>
            <a:off x="0" y="3510990"/>
            <a:ext cx="565416" cy="405003"/>
          </a:xfrm>
          <a:prstGeom prst="rect">
            <a:avLst/>
          </a:prstGeom>
        </p:spPr>
      </p:pic>
      <p:grpSp>
        <p:nvGrpSpPr>
          <p:cNvPr id="49" name="Group 48"/>
          <p:cNvGrpSpPr/>
          <p:nvPr/>
        </p:nvGrpSpPr>
        <p:grpSpPr>
          <a:xfrm>
            <a:off x="6750796" y="3268741"/>
            <a:ext cx="1715848" cy="658752"/>
            <a:chOff x="6925824" y="3930774"/>
            <a:chExt cx="1715848" cy="658752"/>
          </a:xfrm>
        </p:grpSpPr>
        <p:pic>
          <p:nvPicPr>
            <p:cNvPr id="50" name="Picture 4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7024" y="3930774"/>
              <a:ext cx="466864" cy="350562"/>
            </a:xfrm>
            <a:prstGeom prst="rect">
              <a:avLst/>
            </a:prstGeom>
          </p:spPr>
        </p:pic>
        <p:pic>
          <p:nvPicPr>
            <p:cNvPr id="51" name="Picture 5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0007" y="4235359"/>
              <a:ext cx="471665" cy="354167"/>
            </a:xfrm>
            <a:prstGeom prst="rect">
              <a:avLst/>
            </a:prstGeom>
          </p:spPr>
        </p:pic>
        <p:cxnSp>
          <p:nvCxnSpPr>
            <p:cNvPr id="52" name="Straight Connector 51"/>
            <p:cNvCxnSpPr>
              <a:stCxn id="57" idx="3"/>
              <a:endCxn id="50" idx="1"/>
            </p:cNvCxnSpPr>
            <p:nvPr/>
          </p:nvCxnSpPr>
          <p:spPr>
            <a:xfrm>
              <a:off x="6925824" y="4097079"/>
              <a:ext cx="1221200" cy="8976"/>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3" name="Straight Connector 52"/>
            <p:cNvCxnSpPr>
              <a:stCxn id="73" idx="3"/>
              <a:endCxn id="51" idx="1"/>
            </p:cNvCxnSpPr>
            <p:nvPr/>
          </p:nvCxnSpPr>
          <p:spPr>
            <a:xfrm>
              <a:off x="6925824" y="4405592"/>
              <a:ext cx="1244183" cy="685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4" name="Straight Connector 53"/>
            <p:cNvCxnSpPr>
              <a:stCxn id="73" idx="3"/>
              <a:endCxn id="50" idx="1"/>
            </p:cNvCxnSpPr>
            <p:nvPr/>
          </p:nvCxnSpPr>
          <p:spPr>
            <a:xfrm flipV="1">
              <a:off x="6925824" y="4106055"/>
              <a:ext cx="1221200" cy="299537"/>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5" name="Straight Connector 54"/>
            <p:cNvCxnSpPr>
              <a:stCxn id="57" idx="3"/>
              <a:endCxn id="51" idx="1"/>
            </p:cNvCxnSpPr>
            <p:nvPr/>
          </p:nvCxnSpPr>
          <p:spPr>
            <a:xfrm>
              <a:off x="6925824" y="4097079"/>
              <a:ext cx="1244183" cy="31536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grpSp>
      <p:sp>
        <p:nvSpPr>
          <p:cNvPr id="56" name="TextBox 55"/>
          <p:cNvSpPr txBox="1"/>
          <p:nvPr/>
        </p:nvSpPr>
        <p:spPr>
          <a:xfrm>
            <a:off x="7810871" y="3054664"/>
            <a:ext cx="1140611" cy="261610"/>
          </a:xfrm>
          <a:prstGeom prst="rect">
            <a:avLst/>
          </a:prstGeom>
          <a:noFill/>
        </p:spPr>
        <p:txBody>
          <a:bodyPr wrap="square" rtlCol="0">
            <a:spAutoFit/>
          </a:bodyPr>
          <a:lstStyle/>
          <a:p>
            <a:pPr defTabSz="914400">
              <a:buClr>
                <a:srgbClr val="000000"/>
              </a:buClr>
              <a:buFont typeface="Arial"/>
              <a:buNone/>
            </a:pPr>
            <a:r>
              <a:rPr lang="en-US" sz="1050" kern="0">
                <a:solidFill>
                  <a:srgbClr val="000000"/>
                </a:solidFill>
                <a:latin typeface="Arial"/>
                <a:ea typeface="Arial"/>
                <a:cs typeface="Arial"/>
                <a:sym typeface="Arial"/>
              </a:rPr>
              <a:t>External BNG</a:t>
            </a:r>
          </a:p>
        </p:txBody>
      </p:sp>
      <p:pic>
        <p:nvPicPr>
          <p:cNvPr id="57" name="Picture 56"/>
          <p:cNvPicPr>
            <a:picLocks noChangeAspect="1"/>
          </p:cNvPicPr>
          <p:nvPr/>
        </p:nvPicPr>
        <p:blipFill>
          <a:blip r:embed="rId6"/>
          <a:stretch>
            <a:fillRect/>
          </a:stretch>
        </p:blipFill>
        <p:spPr>
          <a:xfrm>
            <a:off x="4994638" y="3308971"/>
            <a:ext cx="1756158" cy="252150"/>
          </a:xfrm>
          <a:prstGeom prst="rect">
            <a:avLst/>
          </a:prstGeom>
        </p:spPr>
      </p:pic>
      <p:cxnSp>
        <p:nvCxnSpPr>
          <p:cNvPr id="58" name="Straight Connector 57"/>
          <p:cNvCxnSpPr>
            <a:stCxn id="38" idx="3"/>
            <a:endCxn id="57" idx="1"/>
          </p:cNvCxnSpPr>
          <p:nvPr/>
        </p:nvCxnSpPr>
        <p:spPr>
          <a:xfrm>
            <a:off x="4037671" y="3265868"/>
            <a:ext cx="956967" cy="169178"/>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9" name="Straight Connector 58"/>
          <p:cNvCxnSpPr>
            <a:stCxn id="38" idx="3"/>
            <a:endCxn id="73" idx="1"/>
          </p:cNvCxnSpPr>
          <p:nvPr/>
        </p:nvCxnSpPr>
        <p:spPr>
          <a:xfrm>
            <a:off x="4037671" y="3265868"/>
            <a:ext cx="956967" cy="47769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0" name="Straight Connector 59"/>
          <p:cNvCxnSpPr>
            <a:stCxn id="39" idx="3"/>
            <a:endCxn id="57" idx="1"/>
          </p:cNvCxnSpPr>
          <p:nvPr/>
        </p:nvCxnSpPr>
        <p:spPr>
          <a:xfrm flipV="1">
            <a:off x="4037672" y="3435046"/>
            <a:ext cx="956966" cy="128493"/>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1" name="Straight Connector 60"/>
          <p:cNvCxnSpPr>
            <a:stCxn id="39" idx="3"/>
            <a:endCxn id="73" idx="1"/>
          </p:cNvCxnSpPr>
          <p:nvPr/>
        </p:nvCxnSpPr>
        <p:spPr>
          <a:xfrm>
            <a:off x="4037672" y="3563539"/>
            <a:ext cx="956966" cy="180020"/>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2" name="Straight Connector 61"/>
          <p:cNvCxnSpPr>
            <a:stCxn id="40" idx="3"/>
            <a:endCxn id="57" idx="1"/>
          </p:cNvCxnSpPr>
          <p:nvPr/>
        </p:nvCxnSpPr>
        <p:spPr>
          <a:xfrm flipV="1">
            <a:off x="4037672" y="3435046"/>
            <a:ext cx="956966" cy="92459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3" name="Straight Connector 62"/>
          <p:cNvCxnSpPr>
            <a:stCxn id="40" idx="3"/>
            <a:endCxn id="73" idx="1"/>
          </p:cNvCxnSpPr>
          <p:nvPr/>
        </p:nvCxnSpPr>
        <p:spPr>
          <a:xfrm flipV="1">
            <a:off x="4037672" y="3743559"/>
            <a:ext cx="956966" cy="61608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pic>
        <p:nvPicPr>
          <p:cNvPr id="64" name="Picture 63"/>
          <p:cNvPicPr>
            <a:picLocks noChangeAspect="1"/>
          </p:cNvPicPr>
          <p:nvPr/>
        </p:nvPicPr>
        <p:blipFill>
          <a:blip r:embed="rId7"/>
          <a:stretch>
            <a:fillRect/>
          </a:stretch>
        </p:blipFill>
        <p:spPr>
          <a:xfrm>
            <a:off x="4890703" y="4195753"/>
            <a:ext cx="2116004" cy="193640"/>
          </a:xfrm>
          <a:prstGeom prst="rect">
            <a:avLst/>
          </a:prstGeom>
        </p:spPr>
      </p:pic>
      <p:pic>
        <p:nvPicPr>
          <p:cNvPr id="65" name="Picture 64"/>
          <p:cNvPicPr>
            <a:picLocks noChangeAspect="1"/>
          </p:cNvPicPr>
          <p:nvPr/>
        </p:nvPicPr>
        <p:blipFill>
          <a:blip r:embed="rId7"/>
          <a:stretch>
            <a:fillRect/>
          </a:stretch>
        </p:blipFill>
        <p:spPr>
          <a:xfrm>
            <a:off x="5043103" y="4348153"/>
            <a:ext cx="2116004" cy="179166"/>
          </a:xfrm>
          <a:prstGeom prst="rect">
            <a:avLst/>
          </a:prstGeom>
        </p:spPr>
      </p:pic>
      <p:pic>
        <p:nvPicPr>
          <p:cNvPr id="66" name="Picture 65"/>
          <p:cNvPicPr>
            <a:picLocks noChangeAspect="1"/>
          </p:cNvPicPr>
          <p:nvPr/>
        </p:nvPicPr>
        <p:blipFill>
          <a:blip r:embed="rId7"/>
          <a:stretch>
            <a:fillRect/>
          </a:stretch>
        </p:blipFill>
        <p:spPr>
          <a:xfrm>
            <a:off x="5195503" y="4500553"/>
            <a:ext cx="2116004" cy="170439"/>
          </a:xfrm>
          <a:prstGeom prst="rect">
            <a:avLst/>
          </a:prstGeom>
        </p:spPr>
      </p:pic>
      <p:cxnSp>
        <p:nvCxnSpPr>
          <p:cNvPr id="67" name="Straight Connector 66"/>
          <p:cNvCxnSpPr/>
          <p:nvPr/>
        </p:nvCxnSpPr>
        <p:spPr>
          <a:xfrm flipH="1" flipV="1">
            <a:off x="5449910" y="3724982"/>
            <a:ext cx="3448" cy="463269"/>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8" name="Straight Connector 67"/>
          <p:cNvCxnSpPr/>
          <p:nvPr/>
        </p:nvCxnSpPr>
        <p:spPr>
          <a:xfrm flipV="1">
            <a:off x="5516569" y="3724983"/>
            <a:ext cx="438" cy="629928"/>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9" name="Straight Connector 68"/>
          <p:cNvCxnSpPr/>
          <p:nvPr/>
        </p:nvCxnSpPr>
        <p:spPr>
          <a:xfrm flipV="1">
            <a:off x="6119945" y="3544595"/>
            <a:ext cx="5746" cy="655150"/>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70" name="Straight Connector 69"/>
          <p:cNvCxnSpPr/>
          <p:nvPr/>
        </p:nvCxnSpPr>
        <p:spPr>
          <a:xfrm flipH="1" flipV="1">
            <a:off x="6183156" y="3561835"/>
            <a:ext cx="1" cy="775837"/>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71" name="Straight Connector 70"/>
          <p:cNvCxnSpPr>
            <a:stCxn id="66" idx="0"/>
          </p:cNvCxnSpPr>
          <p:nvPr/>
        </p:nvCxnSpPr>
        <p:spPr>
          <a:xfrm flipH="1" flipV="1">
            <a:off x="6252111" y="3573329"/>
            <a:ext cx="1394" cy="92722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72" name="Straight Connector 71"/>
          <p:cNvCxnSpPr/>
          <p:nvPr/>
        </p:nvCxnSpPr>
        <p:spPr>
          <a:xfrm flipH="1" flipV="1">
            <a:off x="5584105" y="3703081"/>
            <a:ext cx="1421" cy="79550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pic>
        <p:nvPicPr>
          <p:cNvPr id="73" name="Picture 72"/>
          <p:cNvPicPr>
            <a:picLocks noChangeAspect="1"/>
          </p:cNvPicPr>
          <p:nvPr/>
        </p:nvPicPr>
        <p:blipFill>
          <a:blip r:embed="rId6"/>
          <a:stretch>
            <a:fillRect/>
          </a:stretch>
        </p:blipFill>
        <p:spPr>
          <a:xfrm>
            <a:off x="4994638" y="3626441"/>
            <a:ext cx="1756158" cy="234236"/>
          </a:xfrm>
          <a:prstGeom prst="rect">
            <a:avLst/>
          </a:prstGeom>
        </p:spPr>
      </p:pic>
      <p:sp>
        <p:nvSpPr>
          <p:cNvPr id="74" name="TextBox 73"/>
          <p:cNvSpPr txBox="1"/>
          <p:nvPr/>
        </p:nvSpPr>
        <p:spPr>
          <a:xfrm>
            <a:off x="5004455" y="3093211"/>
            <a:ext cx="1140360" cy="276999"/>
          </a:xfrm>
          <a:prstGeom prst="rect">
            <a:avLst/>
          </a:prstGeom>
          <a:noFill/>
        </p:spPr>
        <p:txBody>
          <a:bodyPr wrap="square" rtlCol="0">
            <a:spAutoFit/>
          </a:bodyPr>
          <a:lstStyle/>
          <a:p>
            <a:pPr defTabSz="914400">
              <a:buClr>
                <a:srgbClr val="000000"/>
              </a:buClr>
              <a:buFont typeface="Arial"/>
              <a:buNone/>
              <a:defRPr/>
            </a:pPr>
            <a:r>
              <a:rPr lang="en-US" sz="1200" b="1" kern="0">
                <a:solidFill>
                  <a:prstClr val="black"/>
                </a:solidFill>
                <a:latin typeface="Calibri"/>
                <a:ea typeface="Arial"/>
                <a:cs typeface="Arial"/>
                <a:sym typeface="Arial"/>
              </a:rPr>
              <a:t>SWITCH</a:t>
            </a:r>
          </a:p>
        </p:txBody>
      </p:sp>
      <p:sp>
        <p:nvSpPr>
          <p:cNvPr id="75" name="TextBox 74"/>
          <p:cNvSpPr txBox="1"/>
          <p:nvPr/>
        </p:nvSpPr>
        <p:spPr>
          <a:xfrm>
            <a:off x="4718598" y="3978785"/>
            <a:ext cx="671804" cy="276999"/>
          </a:xfrm>
          <a:prstGeom prst="rect">
            <a:avLst/>
          </a:prstGeom>
          <a:noFill/>
        </p:spPr>
        <p:txBody>
          <a:bodyPr wrap="none" rtlCol="0">
            <a:spAutoFit/>
          </a:bodyPr>
          <a:lstStyle/>
          <a:p>
            <a:pPr defTabSz="914400">
              <a:buClr>
                <a:srgbClr val="000000"/>
              </a:buClr>
              <a:buFont typeface="Arial"/>
              <a:buNone/>
              <a:defRPr/>
            </a:pPr>
            <a:r>
              <a:rPr lang="en-US" sz="1200" b="1" kern="0">
                <a:solidFill>
                  <a:prstClr val="black"/>
                </a:solidFill>
                <a:latin typeface="Calibri"/>
                <a:ea typeface="Arial"/>
                <a:cs typeface="Arial"/>
                <a:sym typeface="Arial"/>
              </a:rPr>
              <a:t>SERVER</a:t>
            </a:r>
          </a:p>
        </p:txBody>
      </p:sp>
      <p:sp>
        <p:nvSpPr>
          <p:cNvPr id="78" name="Google Shape;80;p21"/>
          <p:cNvSpPr txBox="1">
            <a:spLocks/>
          </p:cNvSpPr>
          <p:nvPr/>
        </p:nvSpPr>
        <p:spPr>
          <a:xfrm>
            <a:off x="344226" y="278117"/>
            <a:ext cx="1582103" cy="600525"/>
          </a:xfrm>
          <a:prstGeom prst="rect">
            <a:avLst/>
          </a:prstGeom>
          <a:noFill/>
          <a:ln>
            <a:noFill/>
          </a:ln>
        </p:spPr>
        <p:txBody>
          <a:bodyPr spcFirstLastPara="1" vert="horz" wrap="square" lIns="34275" tIns="17125" rIns="34275" bIns="17125" rtlCol="0" anchor="ctr" anchorCtr="0">
            <a:noAutofit/>
          </a:bodyPr>
          <a:lstStyle>
            <a:lvl1pPr marR="0" lvl="0" algn="ctr" defTabSz="457200"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algn="l">
              <a:lnSpc>
                <a:spcPct val="90000"/>
              </a:lnSpc>
              <a:buClr>
                <a:srgbClr val="535353"/>
              </a:buClr>
              <a:buSzPts val="10000"/>
              <a:buFont typeface="Source Sans Pro"/>
              <a:buNone/>
            </a:pPr>
            <a:r>
              <a:rPr lang="en-US" sz="3200" b="1">
                <a:solidFill>
                  <a:srgbClr val="4B87CC"/>
                </a:solidFill>
              </a:rPr>
              <a:t>SEBA</a:t>
            </a:r>
          </a:p>
        </p:txBody>
      </p:sp>
      <p:sp>
        <p:nvSpPr>
          <p:cNvPr id="79" name="Google Shape;80;p21"/>
          <p:cNvSpPr txBox="1">
            <a:spLocks/>
          </p:cNvSpPr>
          <p:nvPr/>
        </p:nvSpPr>
        <p:spPr>
          <a:xfrm>
            <a:off x="379264" y="935186"/>
            <a:ext cx="1476832" cy="751876"/>
          </a:xfrm>
          <a:prstGeom prst="rect">
            <a:avLst/>
          </a:prstGeom>
          <a:noFill/>
          <a:ln>
            <a:noFill/>
          </a:ln>
        </p:spPr>
        <p:txBody>
          <a:bodyPr spcFirstLastPara="1" wrap="square" lIns="34275" tIns="17125" rIns="34275" bIns="171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9pPr>
          </a:lstStyle>
          <a:p>
            <a:pPr defTabSz="914400"/>
            <a:r>
              <a:rPr lang="en-US" sz="1600" b="1" kern="0"/>
              <a:t>S</a:t>
            </a:r>
            <a:r>
              <a:rPr lang="en-US" sz="1600" kern="0"/>
              <a:t>DN </a:t>
            </a:r>
          </a:p>
          <a:p>
            <a:pPr defTabSz="914400"/>
            <a:r>
              <a:rPr lang="en-US" sz="1600" b="1" kern="0"/>
              <a:t>E</a:t>
            </a:r>
            <a:r>
              <a:rPr lang="en-US" sz="1600" kern="0"/>
              <a:t>nabled</a:t>
            </a:r>
          </a:p>
          <a:p>
            <a:pPr defTabSz="914400"/>
            <a:r>
              <a:rPr lang="en-US" sz="1600" b="1" kern="0"/>
              <a:t>B</a:t>
            </a:r>
            <a:r>
              <a:rPr lang="en-US" sz="1600" kern="0"/>
              <a:t>roadband </a:t>
            </a:r>
          </a:p>
          <a:p>
            <a:pPr defTabSz="914400"/>
            <a:r>
              <a:rPr lang="en-US" sz="1600" b="1" kern="0"/>
              <a:t>A</a:t>
            </a:r>
            <a:r>
              <a:rPr lang="en-US" sz="1600" kern="0"/>
              <a:t>ccess</a:t>
            </a:r>
          </a:p>
        </p:txBody>
      </p:sp>
      <p:cxnSp>
        <p:nvCxnSpPr>
          <p:cNvPr id="80" name="Straight Connector 79"/>
          <p:cNvCxnSpPr/>
          <p:nvPr/>
        </p:nvCxnSpPr>
        <p:spPr>
          <a:xfrm flipH="1" flipV="1">
            <a:off x="5805823" y="2266793"/>
            <a:ext cx="4503" cy="1048515"/>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sp>
        <p:nvSpPr>
          <p:cNvPr id="84" name="TextBox 83"/>
          <p:cNvSpPr txBox="1"/>
          <p:nvPr/>
        </p:nvSpPr>
        <p:spPr>
          <a:xfrm>
            <a:off x="4879604" y="2901107"/>
            <a:ext cx="1436428" cy="253916"/>
          </a:xfrm>
          <a:prstGeom prst="rect">
            <a:avLst/>
          </a:prstGeom>
          <a:noFill/>
        </p:spPr>
        <p:txBody>
          <a:bodyPr wrap="square" rtlCol="0">
            <a:spAutoFit/>
          </a:bodyPr>
          <a:lstStyle/>
          <a:p>
            <a:pPr defTabSz="914400">
              <a:buClr>
                <a:srgbClr val="000000"/>
              </a:buClr>
              <a:buFont typeface="Arial"/>
              <a:buNone/>
            </a:pPr>
            <a:r>
              <a:rPr lang="en-US" sz="1050" kern="0">
                <a:solidFill>
                  <a:srgbClr val="000000"/>
                </a:solidFill>
                <a:latin typeface="Arial"/>
                <a:ea typeface="Arial"/>
                <a:cs typeface="Arial"/>
                <a:sym typeface="Arial"/>
              </a:rPr>
              <a:t>(Embedded BNG)</a:t>
            </a:r>
          </a:p>
        </p:txBody>
      </p:sp>
      <p:sp>
        <p:nvSpPr>
          <p:cNvPr id="2" name="Donut 1"/>
          <p:cNvSpPr/>
          <p:nvPr/>
        </p:nvSpPr>
        <p:spPr>
          <a:xfrm>
            <a:off x="4501405" y="1573499"/>
            <a:ext cx="2505302" cy="2348643"/>
          </a:xfrm>
          <a:prstGeom prst="donut">
            <a:avLst>
              <a:gd name="adj" fmla="val 1829"/>
            </a:avLst>
          </a:prstGeom>
          <a:solidFill>
            <a:schemeClr val="accent2"/>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85" name="Google Shape;184;p23">
            <a:extLst>
              <a:ext uri="{FF2B5EF4-FFF2-40B4-BE49-F238E27FC236}">
                <a16:creationId xmlns:a16="http://schemas.microsoft.com/office/drawing/2014/main" id="{3A4BA2AD-B844-9840-A401-DF08013DDF37}"/>
              </a:ext>
            </a:extLst>
          </p:cNvPr>
          <p:cNvPicPr preferRelativeResize="0"/>
          <p:nvPr/>
        </p:nvPicPr>
        <p:blipFill>
          <a:blip r:embed="rId8">
            <a:alphaModFix/>
          </a:blip>
          <a:stretch>
            <a:fillRect/>
          </a:stretch>
        </p:blipFill>
        <p:spPr>
          <a:xfrm>
            <a:off x="6516" y="4702571"/>
            <a:ext cx="1003781" cy="429725"/>
          </a:xfrm>
          <a:prstGeom prst="rect">
            <a:avLst/>
          </a:prstGeom>
          <a:noFill/>
          <a:ln>
            <a:noFill/>
          </a:ln>
        </p:spPr>
      </p:pic>
    </p:spTree>
    <p:extLst>
      <p:ext uri="{BB962C8B-B14F-4D97-AF65-F5344CB8AC3E}">
        <p14:creationId xmlns:p14="http://schemas.microsoft.com/office/powerpoint/2010/main" val="26869001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0"/>
          <p:cNvSpPr txBox="1">
            <a:spLocks noGrp="1"/>
          </p:cNvSpPr>
          <p:nvPr>
            <p:ph type="title"/>
          </p:nvPr>
        </p:nvSpPr>
        <p:spPr>
          <a:xfrm>
            <a:off x="306450" y="35556"/>
            <a:ext cx="8531100" cy="5325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b="1" dirty="0">
                <a:solidFill>
                  <a:schemeClr val="accent1"/>
                </a:solidFill>
                <a:latin typeface="Calibri" panose="020F0502020204030204" pitchFamily="34" charset="0"/>
                <a:cs typeface="Calibri" panose="020F0502020204030204" pitchFamily="34" charset="0"/>
              </a:rPr>
              <a:t>Fabric disaggregation → TRELLIS </a:t>
            </a:r>
            <a:endParaRPr b="1" dirty="0">
              <a:solidFill>
                <a:schemeClr val="accent1"/>
              </a:solidFill>
              <a:latin typeface="Calibri" panose="020F0502020204030204" pitchFamily="34" charset="0"/>
              <a:cs typeface="Calibri" panose="020F0502020204030204" pitchFamily="34" charset="0"/>
            </a:endParaRPr>
          </a:p>
        </p:txBody>
      </p:sp>
      <p:sp>
        <p:nvSpPr>
          <p:cNvPr id="286" name="Google Shape;286;p40"/>
          <p:cNvSpPr/>
          <p:nvPr/>
        </p:nvSpPr>
        <p:spPr>
          <a:xfrm>
            <a:off x="2904753" y="2196476"/>
            <a:ext cx="2924400" cy="396600"/>
          </a:xfrm>
          <a:prstGeom prst="roundRect">
            <a:avLst>
              <a:gd name="adj" fmla="val 16667"/>
            </a:avLst>
          </a:prstGeom>
          <a:gradFill>
            <a:gsLst>
              <a:gs pos="0">
                <a:srgbClr val="DBD4EB"/>
              </a:gs>
              <a:gs pos="100000">
                <a:srgbClr val="9180BB"/>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4B4B4B"/>
                </a:solidFill>
                <a:effectLst/>
                <a:uLnTx/>
                <a:uFillTx/>
                <a:latin typeface="Calibri"/>
                <a:ea typeface="Calibri"/>
                <a:cs typeface="Calibri"/>
                <a:sym typeface="Calibri"/>
              </a:rPr>
              <a:t>ONOS: SDN Controller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87" name="Google Shape;287;p40"/>
          <p:cNvSpPr/>
          <p:nvPr/>
        </p:nvSpPr>
        <p:spPr>
          <a:xfrm>
            <a:off x="2902237" y="1663700"/>
            <a:ext cx="2924400" cy="464100"/>
          </a:xfrm>
          <a:prstGeom prst="roundRect">
            <a:avLst>
              <a:gd name="adj" fmla="val 16667"/>
            </a:avLst>
          </a:prstGeom>
          <a:gradFill>
            <a:gsLst>
              <a:gs pos="0">
                <a:srgbClr val="FFF6DB"/>
              </a:gs>
              <a:gs pos="100000">
                <a:srgbClr val="FAD25C"/>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4B4B4B"/>
                </a:solidFill>
                <a:effectLst/>
                <a:uLnTx/>
                <a:uFillTx/>
                <a:latin typeface="Calibri"/>
                <a:ea typeface="Calibri"/>
                <a:cs typeface="Calibri"/>
                <a:sym typeface="Calibri"/>
              </a:rPr>
              <a:t>Trellis Apps</a:t>
            </a:r>
            <a:b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b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Bridging, vRouter, MPLS-SR, mcast, etc.</a:t>
            </a:r>
            <a:endParaRPr kumimoji="0" sz="12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288" name="Google Shape;288;p40"/>
          <p:cNvSpPr/>
          <p:nvPr/>
        </p:nvSpPr>
        <p:spPr>
          <a:xfrm>
            <a:off x="5552257" y="4516925"/>
            <a:ext cx="923700" cy="344400"/>
          </a:xfrm>
          <a:prstGeom prst="leftRightArrow">
            <a:avLst>
              <a:gd name="adj1" fmla="val 50000"/>
              <a:gd name="adj2" fmla="val 50000"/>
            </a:avLst>
          </a:prstGeom>
          <a:solidFill>
            <a:srgbClr val="D9D9D9"/>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SCALE</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289" name="Google Shape;289;p40"/>
          <p:cNvSpPr/>
          <p:nvPr/>
        </p:nvSpPr>
        <p:spPr>
          <a:xfrm>
            <a:off x="2295924" y="4516925"/>
            <a:ext cx="923700" cy="344400"/>
          </a:xfrm>
          <a:prstGeom prst="leftRightArrow">
            <a:avLst>
              <a:gd name="adj1" fmla="val 50000"/>
              <a:gd name="adj2" fmla="val 50000"/>
            </a:avLst>
          </a:prstGeom>
          <a:solidFill>
            <a:srgbClr val="D9D9D9"/>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SCALE</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cxnSp>
        <p:nvCxnSpPr>
          <p:cNvPr id="290" name="Google Shape;290;p40"/>
          <p:cNvCxnSpPr/>
          <p:nvPr/>
        </p:nvCxnSpPr>
        <p:spPr>
          <a:xfrm>
            <a:off x="5963575" y="1899675"/>
            <a:ext cx="578100" cy="0"/>
          </a:xfrm>
          <a:prstGeom prst="straightConnector1">
            <a:avLst/>
          </a:prstGeom>
          <a:noFill/>
          <a:ln w="28575" cap="flat" cmpd="sng">
            <a:solidFill>
              <a:srgbClr val="666666"/>
            </a:solidFill>
            <a:prstDash val="solid"/>
            <a:round/>
            <a:headEnd type="triangle" w="med" len="med"/>
            <a:tailEnd type="triangle" w="med" len="med"/>
          </a:ln>
        </p:spPr>
      </p:cxnSp>
      <p:sp>
        <p:nvSpPr>
          <p:cNvPr id="291" name="Google Shape;291;p40"/>
          <p:cNvSpPr txBox="1"/>
          <p:nvPr/>
        </p:nvSpPr>
        <p:spPr>
          <a:xfrm>
            <a:off x="6555603" y="1676528"/>
            <a:ext cx="1415100" cy="577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Corbel"/>
                <a:ea typeface="Corbel"/>
                <a:cs typeface="Corbel"/>
                <a:sym typeface="Corbel"/>
              </a:rPr>
              <a:t>External router</a:t>
            </a:r>
            <a:br>
              <a:rPr kumimoji="0" lang="en-US" sz="1400" b="0" i="0" u="none" strike="noStrike" kern="0" cap="none" spc="0" normalizeH="0" baseline="0" noProof="0">
                <a:ln>
                  <a:noFill/>
                </a:ln>
                <a:solidFill>
                  <a:srgbClr val="000000"/>
                </a:solidFill>
                <a:effectLst/>
                <a:uLnTx/>
                <a:uFillTx/>
                <a:latin typeface="Corbel"/>
                <a:ea typeface="Corbel"/>
                <a:cs typeface="Corbel"/>
                <a:sym typeface="Corbel"/>
              </a:rPr>
            </a:b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(BGP, OSPF, etc.)</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p:txBody>
      </p:sp>
      <p:sp>
        <p:nvSpPr>
          <p:cNvPr id="292" name="Google Shape;292;p40"/>
          <p:cNvSpPr txBox="1"/>
          <p:nvPr/>
        </p:nvSpPr>
        <p:spPr>
          <a:xfrm>
            <a:off x="3434200" y="2661600"/>
            <a:ext cx="859200" cy="577500"/>
          </a:xfrm>
          <a:prstGeom prst="rect">
            <a:avLst/>
          </a:prstGeom>
          <a:noFill/>
          <a:ln>
            <a:noFill/>
          </a:ln>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OpenFlow</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P4Runtime</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gNMI</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p:txBody>
      </p:sp>
      <p:sp>
        <p:nvSpPr>
          <p:cNvPr id="293" name="Google Shape;293;p40"/>
          <p:cNvSpPr txBox="1"/>
          <p:nvPr/>
        </p:nvSpPr>
        <p:spPr>
          <a:xfrm>
            <a:off x="2198250" y="1113725"/>
            <a:ext cx="4433700" cy="532500"/>
          </a:xfrm>
          <a:prstGeom prst="rect">
            <a:avLst/>
          </a:prstGeom>
          <a:noFill/>
          <a:ln>
            <a:noFill/>
          </a:ln>
        </p:spPr>
        <p:txBody>
          <a:bodyPr spcFirstLastPara="1" wrap="square" lIns="34275" tIns="17125" rIns="34275" bIns="17125" anchor="ctr" anchorCtr="0">
            <a:noAutofit/>
          </a:bodyPr>
          <a:lstStyle/>
          <a:p>
            <a:pPr marL="0" marR="0" lvl="0" indent="0" algn="ctr"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2200" b="1" i="0" u="none" strike="noStrike" kern="0" cap="none" spc="0" normalizeH="0" baseline="0" noProof="0">
                <a:ln>
                  <a:noFill/>
                </a:ln>
                <a:solidFill>
                  <a:srgbClr val="FF0000"/>
                </a:solidFill>
                <a:effectLst/>
                <a:uLnTx/>
                <a:uFillTx/>
                <a:latin typeface="Calibri"/>
                <a:ea typeface="Calibri"/>
                <a:cs typeface="Calibri"/>
                <a:sym typeface="Calibri"/>
              </a:rPr>
              <a:t>In production at Comcast</a:t>
            </a:r>
            <a:endParaRPr kumimoji="0" sz="2200" b="1" i="0" u="none" strike="noStrike" kern="0" cap="none" spc="0" normalizeH="0" baseline="0" noProof="0">
              <a:ln>
                <a:noFill/>
              </a:ln>
              <a:solidFill>
                <a:srgbClr val="FF0000"/>
              </a:solidFill>
              <a:effectLst/>
              <a:uLnTx/>
              <a:uFillTx/>
              <a:latin typeface="Calibri"/>
              <a:ea typeface="Calibri"/>
              <a:cs typeface="Calibri"/>
              <a:sym typeface="Calibri"/>
            </a:endParaRPr>
          </a:p>
        </p:txBody>
      </p:sp>
      <p:sp>
        <p:nvSpPr>
          <p:cNvPr id="294" name="Google Shape;294;p40"/>
          <p:cNvSpPr txBox="1"/>
          <p:nvPr/>
        </p:nvSpPr>
        <p:spPr>
          <a:xfrm>
            <a:off x="464100" y="549825"/>
            <a:ext cx="8215800" cy="6573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990000"/>
                </a:solidFill>
                <a:effectLst/>
                <a:uLnTx/>
                <a:uFillTx/>
                <a:latin typeface="Calibri"/>
                <a:ea typeface="Calibri"/>
                <a:cs typeface="Calibri"/>
                <a:sym typeface="Calibri"/>
              </a:rPr>
              <a:t>Carrier-grade SDN fabric for edge/NFV applications</a:t>
            </a:r>
            <a:endParaRPr kumimoji="0" sz="1800" b="1" i="0" u="none" strike="noStrike" kern="0" cap="none" spc="0" normalizeH="0" baseline="0" noProof="0">
              <a:ln>
                <a:noFill/>
              </a:ln>
              <a:solidFill>
                <a:srgbClr val="99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990000"/>
                </a:solidFill>
                <a:effectLst/>
                <a:uLnTx/>
                <a:uFillTx/>
                <a:latin typeface="Calibri"/>
                <a:ea typeface="Calibri"/>
                <a:cs typeface="Calibri"/>
                <a:sym typeface="Calibri"/>
              </a:rPr>
              <a:t>Based on whitebox switches and merchant silicon</a:t>
            </a:r>
            <a:endParaRPr kumimoji="0" sz="1800" b="1" i="0" u="none" strike="noStrike" kern="0" cap="none" spc="0" normalizeH="0" baseline="0" noProof="0">
              <a:ln>
                <a:noFill/>
              </a:ln>
              <a:solidFill>
                <a:srgbClr val="990000"/>
              </a:solidFill>
              <a:effectLst/>
              <a:uLnTx/>
              <a:uFillTx/>
              <a:latin typeface="Calibri"/>
              <a:ea typeface="Calibri"/>
              <a:cs typeface="Calibri"/>
              <a:sym typeface="Calibri"/>
            </a:endParaRPr>
          </a:p>
        </p:txBody>
      </p:sp>
      <p:grpSp>
        <p:nvGrpSpPr>
          <p:cNvPr id="295" name="Google Shape;295;p40"/>
          <p:cNvGrpSpPr/>
          <p:nvPr/>
        </p:nvGrpSpPr>
        <p:grpSpPr>
          <a:xfrm>
            <a:off x="2734038" y="2719975"/>
            <a:ext cx="3362100" cy="2201200"/>
            <a:chOff x="2734038" y="2643775"/>
            <a:chExt cx="3362100" cy="2201200"/>
          </a:xfrm>
        </p:grpSpPr>
        <p:cxnSp>
          <p:nvCxnSpPr>
            <p:cNvPr id="296" name="Google Shape;296;p40"/>
            <p:cNvCxnSpPr/>
            <p:nvPr/>
          </p:nvCxnSpPr>
          <p:spPr>
            <a:xfrm>
              <a:off x="4381500" y="2643775"/>
              <a:ext cx="0" cy="596400"/>
            </a:xfrm>
            <a:prstGeom prst="straightConnector1">
              <a:avLst/>
            </a:prstGeom>
            <a:noFill/>
            <a:ln w="28575" cap="flat" cmpd="sng">
              <a:solidFill>
                <a:srgbClr val="666666"/>
              </a:solidFill>
              <a:prstDash val="solid"/>
              <a:round/>
              <a:headEnd type="none" w="med" len="med"/>
              <a:tailEnd type="triangle" w="med" len="med"/>
            </a:ln>
          </p:spPr>
        </p:cxnSp>
        <p:cxnSp>
          <p:nvCxnSpPr>
            <p:cNvPr id="297" name="Google Shape;297;p40"/>
            <p:cNvCxnSpPr>
              <a:endCxn id="298" idx="1"/>
            </p:cNvCxnSpPr>
            <p:nvPr/>
          </p:nvCxnSpPr>
          <p:spPr>
            <a:xfrm rot="10800000" flipH="1">
              <a:off x="5385540" y="3762053"/>
              <a:ext cx="253800" cy="116100"/>
            </a:xfrm>
            <a:prstGeom prst="bentConnector2">
              <a:avLst/>
            </a:prstGeom>
            <a:noFill/>
            <a:ln w="12700" cap="rnd" cmpd="sng">
              <a:solidFill>
                <a:srgbClr val="939393"/>
              </a:solidFill>
              <a:prstDash val="solid"/>
              <a:round/>
              <a:headEnd type="none" w="sm" len="sm"/>
              <a:tailEnd type="none" w="sm" len="sm"/>
            </a:ln>
          </p:spPr>
        </p:cxnSp>
        <p:grpSp>
          <p:nvGrpSpPr>
            <p:cNvPr id="299" name="Google Shape;299;p40"/>
            <p:cNvGrpSpPr/>
            <p:nvPr/>
          </p:nvGrpSpPr>
          <p:grpSpPr>
            <a:xfrm>
              <a:off x="3374015" y="3337279"/>
              <a:ext cx="2046454" cy="998625"/>
              <a:chOff x="2578453" y="2583863"/>
              <a:chExt cx="2880706" cy="1256606"/>
            </a:xfrm>
          </p:grpSpPr>
          <p:cxnSp>
            <p:nvCxnSpPr>
              <p:cNvPr id="300" name="Google Shape;300;p40"/>
              <p:cNvCxnSpPr>
                <a:stCxn id="301" idx="0"/>
                <a:endCxn id="302" idx="2"/>
              </p:cNvCxnSpPr>
              <p:nvPr/>
            </p:nvCxnSpPr>
            <p:spPr>
              <a:xfrm rot="10800000" flipH="1">
                <a:off x="2895403" y="2769783"/>
                <a:ext cx="776100" cy="403500"/>
              </a:xfrm>
              <a:prstGeom prst="straightConnector1">
                <a:avLst/>
              </a:prstGeom>
              <a:noFill/>
              <a:ln w="12700" cap="rnd" cmpd="sng">
                <a:solidFill>
                  <a:srgbClr val="939393"/>
                </a:solidFill>
                <a:prstDash val="solid"/>
                <a:round/>
                <a:headEnd type="none" w="sm" len="sm"/>
                <a:tailEnd type="none" w="sm" len="sm"/>
              </a:ln>
            </p:spPr>
          </p:cxnSp>
          <p:cxnSp>
            <p:nvCxnSpPr>
              <p:cNvPr id="303" name="Google Shape;303;p40"/>
              <p:cNvCxnSpPr>
                <a:stCxn id="304" idx="0"/>
                <a:endCxn id="302" idx="2"/>
              </p:cNvCxnSpPr>
              <p:nvPr/>
            </p:nvCxnSpPr>
            <p:spPr>
              <a:xfrm rot="10800000">
                <a:off x="3671450" y="2769783"/>
                <a:ext cx="0" cy="403500"/>
              </a:xfrm>
              <a:prstGeom prst="straightConnector1">
                <a:avLst/>
              </a:prstGeom>
              <a:noFill/>
              <a:ln w="12700" cap="rnd" cmpd="sng">
                <a:solidFill>
                  <a:srgbClr val="939393"/>
                </a:solidFill>
                <a:prstDash val="solid"/>
                <a:round/>
                <a:headEnd type="none" w="sm" len="sm"/>
                <a:tailEnd type="none" w="sm" len="sm"/>
              </a:ln>
            </p:spPr>
          </p:cxnSp>
          <p:cxnSp>
            <p:nvCxnSpPr>
              <p:cNvPr id="305" name="Google Shape;305;p40"/>
              <p:cNvCxnSpPr>
                <a:stCxn id="306" idx="0"/>
                <a:endCxn id="302" idx="2"/>
              </p:cNvCxnSpPr>
              <p:nvPr/>
            </p:nvCxnSpPr>
            <p:spPr>
              <a:xfrm rot="10800000">
                <a:off x="3671362" y="2769783"/>
                <a:ext cx="694800" cy="403500"/>
              </a:xfrm>
              <a:prstGeom prst="straightConnector1">
                <a:avLst/>
              </a:prstGeom>
              <a:noFill/>
              <a:ln w="12700" cap="rnd" cmpd="sng">
                <a:solidFill>
                  <a:srgbClr val="939393"/>
                </a:solidFill>
                <a:prstDash val="solid"/>
                <a:round/>
                <a:headEnd type="none" w="sm" len="sm"/>
                <a:tailEnd type="none" w="sm" len="sm"/>
              </a:ln>
            </p:spPr>
          </p:cxnSp>
          <p:cxnSp>
            <p:nvCxnSpPr>
              <p:cNvPr id="307" name="Google Shape;307;p40"/>
              <p:cNvCxnSpPr>
                <a:stCxn id="308" idx="0"/>
                <a:endCxn id="302" idx="2"/>
              </p:cNvCxnSpPr>
              <p:nvPr/>
            </p:nvCxnSpPr>
            <p:spPr>
              <a:xfrm rot="10800000">
                <a:off x="3671309" y="2769783"/>
                <a:ext cx="1470900" cy="403500"/>
              </a:xfrm>
              <a:prstGeom prst="straightConnector1">
                <a:avLst/>
              </a:prstGeom>
              <a:noFill/>
              <a:ln w="12700" cap="rnd" cmpd="sng">
                <a:solidFill>
                  <a:srgbClr val="939393"/>
                </a:solidFill>
                <a:prstDash val="solid"/>
                <a:round/>
                <a:headEnd type="none" w="sm" len="sm"/>
                <a:tailEnd type="none" w="sm" len="sm"/>
              </a:ln>
            </p:spPr>
          </p:cxnSp>
          <p:cxnSp>
            <p:nvCxnSpPr>
              <p:cNvPr id="309" name="Google Shape;309;p40"/>
              <p:cNvCxnSpPr>
                <a:stCxn id="308" idx="0"/>
                <a:endCxn id="310" idx="2"/>
              </p:cNvCxnSpPr>
              <p:nvPr/>
            </p:nvCxnSpPr>
            <p:spPr>
              <a:xfrm rot="10800000">
                <a:off x="4366109" y="2769783"/>
                <a:ext cx="776100" cy="403500"/>
              </a:xfrm>
              <a:prstGeom prst="straightConnector1">
                <a:avLst/>
              </a:prstGeom>
              <a:noFill/>
              <a:ln w="12700" cap="rnd" cmpd="sng">
                <a:solidFill>
                  <a:srgbClr val="939393"/>
                </a:solidFill>
                <a:prstDash val="solid"/>
                <a:round/>
                <a:headEnd type="none" w="sm" len="sm"/>
                <a:tailEnd type="none" w="sm" len="sm"/>
              </a:ln>
            </p:spPr>
          </p:cxnSp>
          <p:cxnSp>
            <p:nvCxnSpPr>
              <p:cNvPr id="311" name="Google Shape;311;p40"/>
              <p:cNvCxnSpPr>
                <a:stCxn id="306" idx="0"/>
                <a:endCxn id="310" idx="2"/>
              </p:cNvCxnSpPr>
              <p:nvPr/>
            </p:nvCxnSpPr>
            <p:spPr>
              <a:xfrm rot="10800000">
                <a:off x="4366162" y="2769783"/>
                <a:ext cx="0" cy="403500"/>
              </a:xfrm>
              <a:prstGeom prst="straightConnector1">
                <a:avLst/>
              </a:prstGeom>
              <a:noFill/>
              <a:ln w="12700" cap="rnd" cmpd="sng">
                <a:solidFill>
                  <a:srgbClr val="939393"/>
                </a:solidFill>
                <a:prstDash val="solid"/>
                <a:round/>
                <a:headEnd type="none" w="sm" len="sm"/>
                <a:tailEnd type="none" w="sm" len="sm"/>
              </a:ln>
            </p:spPr>
          </p:cxnSp>
          <p:cxnSp>
            <p:nvCxnSpPr>
              <p:cNvPr id="312" name="Google Shape;312;p40"/>
              <p:cNvCxnSpPr>
                <a:stCxn id="304" idx="0"/>
                <a:endCxn id="310" idx="2"/>
              </p:cNvCxnSpPr>
              <p:nvPr/>
            </p:nvCxnSpPr>
            <p:spPr>
              <a:xfrm rot="10800000" flipH="1">
                <a:off x="3671450" y="2769783"/>
                <a:ext cx="694800" cy="403500"/>
              </a:xfrm>
              <a:prstGeom prst="straightConnector1">
                <a:avLst/>
              </a:prstGeom>
              <a:noFill/>
              <a:ln w="12700" cap="rnd" cmpd="sng">
                <a:solidFill>
                  <a:srgbClr val="939393"/>
                </a:solidFill>
                <a:prstDash val="solid"/>
                <a:round/>
                <a:headEnd type="none" w="sm" len="sm"/>
                <a:tailEnd type="none" w="sm" len="sm"/>
              </a:ln>
            </p:spPr>
          </p:cxnSp>
          <p:cxnSp>
            <p:nvCxnSpPr>
              <p:cNvPr id="313" name="Google Shape;313;p40"/>
              <p:cNvCxnSpPr>
                <a:stCxn id="301" idx="0"/>
                <a:endCxn id="310" idx="2"/>
              </p:cNvCxnSpPr>
              <p:nvPr/>
            </p:nvCxnSpPr>
            <p:spPr>
              <a:xfrm rot="10800000" flipH="1">
                <a:off x="2895403" y="2769783"/>
                <a:ext cx="1470900" cy="403500"/>
              </a:xfrm>
              <a:prstGeom prst="straightConnector1">
                <a:avLst/>
              </a:prstGeom>
              <a:noFill/>
              <a:ln w="12700" cap="rnd" cmpd="sng">
                <a:solidFill>
                  <a:srgbClr val="939393"/>
                </a:solidFill>
                <a:prstDash val="solid"/>
                <a:round/>
                <a:headEnd type="none" w="sm" len="sm"/>
                <a:tailEnd type="none" w="sm" len="sm"/>
              </a:ln>
            </p:spPr>
          </p:cxnSp>
          <p:cxnSp>
            <p:nvCxnSpPr>
              <p:cNvPr id="314" name="Google Shape;314;p40"/>
              <p:cNvCxnSpPr>
                <a:stCxn id="306" idx="3"/>
                <a:endCxn id="308" idx="1"/>
              </p:cNvCxnSpPr>
              <p:nvPr/>
            </p:nvCxnSpPr>
            <p:spPr>
              <a:xfrm>
                <a:off x="4683112" y="3266283"/>
                <a:ext cx="142200" cy="0"/>
              </a:xfrm>
              <a:prstGeom prst="straightConnector1">
                <a:avLst/>
              </a:prstGeom>
              <a:noFill/>
              <a:ln w="12700" cap="rnd" cmpd="sng">
                <a:solidFill>
                  <a:srgbClr val="939393"/>
                </a:solidFill>
                <a:prstDash val="solid"/>
                <a:round/>
                <a:headEnd type="none" w="sm" len="sm"/>
                <a:tailEnd type="none" w="sm" len="sm"/>
              </a:ln>
            </p:spPr>
          </p:cxnSp>
          <p:cxnSp>
            <p:nvCxnSpPr>
              <p:cNvPr id="315" name="Google Shape;315;p40"/>
              <p:cNvCxnSpPr>
                <a:stCxn id="316" idx="1"/>
                <a:endCxn id="306" idx="2"/>
              </p:cNvCxnSpPr>
              <p:nvPr/>
            </p:nvCxnSpPr>
            <p:spPr>
              <a:xfrm rot="10800000">
                <a:off x="4365965" y="3359151"/>
                <a:ext cx="77700" cy="137100"/>
              </a:xfrm>
              <a:prstGeom prst="bentConnector2">
                <a:avLst/>
              </a:prstGeom>
              <a:noFill/>
              <a:ln w="12700" cap="rnd" cmpd="sng">
                <a:solidFill>
                  <a:srgbClr val="939393"/>
                </a:solidFill>
                <a:prstDash val="solid"/>
                <a:round/>
                <a:headEnd type="none" w="sm" len="sm"/>
                <a:tailEnd type="none" w="sm" len="sm"/>
              </a:ln>
            </p:spPr>
          </p:cxnSp>
          <p:cxnSp>
            <p:nvCxnSpPr>
              <p:cNvPr id="317" name="Google Shape;317;p40"/>
              <p:cNvCxnSpPr>
                <a:stCxn id="318" idx="1"/>
              </p:cNvCxnSpPr>
              <p:nvPr/>
            </p:nvCxnSpPr>
            <p:spPr>
              <a:xfrm rot="10800000">
                <a:off x="4267865" y="3274763"/>
                <a:ext cx="175800" cy="366900"/>
              </a:xfrm>
              <a:prstGeom prst="bentConnector2">
                <a:avLst/>
              </a:prstGeom>
              <a:noFill/>
              <a:ln w="12700" cap="rnd" cmpd="sng">
                <a:solidFill>
                  <a:srgbClr val="939393"/>
                </a:solidFill>
                <a:prstDash val="solid"/>
                <a:round/>
                <a:headEnd type="none" w="sm" len="sm"/>
                <a:tailEnd type="none" w="sm" len="sm"/>
              </a:ln>
            </p:spPr>
          </p:cxnSp>
          <p:cxnSp>
            <p:nvCxnSpPr>
              <p:cNvPr id="319" name="Google Shape;319;p40"/>
              <p:cNvCxnSpPr>
                <a:stCxn id="320" idx="1"/>
              </p:cNvCxnSpPr>
              <p:nvPr/>
            </p:nvCxnSpPr>
            <p:spPr>
              <a:xfrm rot="10800000">
                <a:off x="4163165" y="3274969"/>
                <a:ext cx="280500" cy="508800"/>
              </a:xfrm>
              <a:prstGeom prst="bentConnector2">
                <a:avLst/>
              </a:prstGeom>
              <a:noFill/>
              <a:ln w="12700" cap="rnd" cmpd="sng">
                <a:solidFill>
                  <a:srgbClr val="939393"/>
                </a:solidFill>
                <a:prstDash val="solid"/>
                <a:round/>
                <a:headEnd type="none" w="sm" len="sm"/>
                <a:tailEnd type="none" w="sm" len="sm"/>
              </a:ln>
            </p:spPr>
          </p:cxnSp>
          <p:cxnSp>
            <p:nvCxnSpPr>
              <p:cNvPr id="321" name="Google Shape;321;p40"/>
              <p:cNvCxnSpPr>
                <a:stCxn id="316" idx="3"/>
                <a:endCxn id="308" idx="2"/>
              </p:cNvCxnSpPr>
              <p:nvPr/>
            </p:nvCxnSpPr>
            <p:spPr>
              <a:xfrm rot="10800000" flipH="1">
                <a:off x="5050865" y="3359151"/>
                <a:ext cx="91200" cy="137100"/>
              </a:xfrm>
              <a:prstGeom prst="bentConnector2">
                <a:avLst/>
              </a:prstGeom>
              <a:noFill/>
              <a:ln w="12700" cap="rnd" cmpd="sng">
                <a:solidFill>
                  <a:srgbClr val="939393"/>
                </a:solidFill>
                <a:prstDash val="solid"/>
                <a:round/>
                <a:headEnd type="none" w="sm" len="sm"/>
                <a:tailEnd type="none" w="sm" len="sm"/>
              </a:ln>
            </p:spPr>
          </p:cxnSp>
          <p:cxnSp>
            <p:nvCxnSpPr>
              <p:cNvPr id="322" name="Google Shape;322;p40"/>
              <p:cNvCxnSpPr>
                <a:stCxn id="318" idx="3"/>
              </p:cNvCxnSpPr>
              <p:nvPr/>
            </p:nvCxnSpPr>
            <p:spPr>
              <a:xfrm rot="10800000" flipH="1">
                <a:off x="5050865" y="3274763"/>
                <a:ext cx="216600" cy="366900"/>
              </a:xfrm>
              <a:prstGeom prst="bentConnector2">
                <a:avLst/>
              </a:prstGeom>
              <a:noFill/>
              <a:ln w="12700" cap="rnd" cmpd="sng">
                <a:solidFill>
                  <a:srgbClr val="939393"/>
                </a:solidFill>
                <a:prstDash val="solid"/>
                <a:round/>
                <a:headEnd type="none" w="sm" len="sm"/>
                <a:tailEnd type="none" w="sm" len="sm"/>
              </a:ln>
            </p:spPr>
          </p:cxnSp>
          <p:cxnSp>
            <p:nvCxnSpPr>
              <p:cNvPr id="323" name="Google Shape;323;p40"/>
              <p:cNvCxnSpPr>
                <a:stCxn id="320" idx="3"/>
              </p:cNvCxnSpPr>
              <p:nvPr/>
            </p:nvCxnSpPr>
            <p:spPr>
              <a:xfrm rot="10800000" flipH="1">
                <a:off x="5050865" y="3282769"/>
                <a:ext cx="336900" cy="501000"/>
              </a:xfrm>
              <a:prstGeom prst="bentConnector2">
                <a:avLst/>
              </a:prstGeom>
              <a:noFill/>
              <a:ln w="12700" cap="rnd" cmpd="sng">
                <a:solidFill>
                  <a:srgbClr val="939393"/>
                </a:solidFill>
                <a:prstDash val="solid"/>
                <a:round/>
                <a:headEnd type="none" w="sm" len="sm"/>
                <a:tailEnd type="none" w="sm" len="sm"/>
              </a:ln>
            </p:spPr>
          </p:cxnSp>
          <p:sp>
            <p:nvSpPr>
              <p:cNvPr id="316" name="Google Shape;316;p40"/>
              <p:cNvSpPr/>
              <p:nvPr/>
            </p:nvSpPr>
            <p:spPr>
              <a:xfrm>
                <a:off x="4443665" y="3439551"/>
                <a:ext cx="607200" cy="113400"/>
              </a:xfrm>
              <a:prstGeom prst="roundRect">
                <a:avLst>
                  <a:gd name="adj" fmla="val 16667"/>
                </a:avLst>
              </a:prstGeom>
              <a:solidFill>
                <a:srgbClr val="6666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18" name="Google Shape;318;p40"/>
              <p:cNvSpPr/>
              <p:nvPr/>
            </p:nvSpPr>
            <p:spPr>
              <a:xfrm>
                <a:off x="4443665" y="3584963"/>
                <a:ext cx="607200" cy="113400"/>
              </a:xfrm>
              <a:prstGeom prst="roundRect">
                <a:avLst>
                  <a:gd name="adj" fmla="val 16667"/>
                </a:avLst>
              </a:prstGeom>
              <a:solidFill>
                <a:srgbClr val="6666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20" name="Google Shape;320;p40"/>
              <p:cNvSpPr/>
              <p:nvPr/>
            </p:nvSpPr>
            <p:spPr>
              <a:xfrm>
                <a:off x="4443665" y="3727069"/>
                <a:ext cx="607200" cy="113400"/>
              </a:xfrm>
              <a:prstGeom prst="roundRect">
                <a:avLst>
                  <a:gd name="adj" fmla="val 16667"/>
                </a:avLst>
              </a:prstGeom>
              <a:solidFill>
                <a:srgbClr val="6666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06" name="Google Shape;306;p40"/>
              <p:cNvSpPr/>
              <p:nvPr/>
            </p:nvSpPr>
            <p:spPr>
              <a:xfrm>
                <a:off x="4049212" y="317328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FFFFFF"/>
                    </a:solidFill>
                    <a:effectLst/>
                    <a:uLnTx/>
                    <a:uFillTx/>
                    <a:latin typeface="Calibri"/>
                    <a:ea typeface="Calibri"/>
                    <a:cs typeface="Calibri"/>
                    <a:sym typeface="Calibri"/>
                  </a:rPr>
                  <a:t>Leaf</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08" name="Google Shape;308;p40"/>
              <p:cNvSpPr/>
              <p:nvPr/>
            </p:nvSpPr>
            <p:spPr>
              <a:xfrm>
                <a:off x="4825259" y="317328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FFFFFF"/>
                    </a:solidFill>
                    <a:effectLst/>
                    <a:uLnTx/>
                    <a:uFillTx/>
                    <a:latin typeface="Calibri"/>
                    <a:ea typeface="Calibri"/>
                    <a:cs typeface="Calibri"/>
                    <a:sym typeface="Calibri"/>
                  </a:rPr>
                  <a:t>Leaf</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324" name="Google Shape;324;p40"/>
              <p:cNvCxnSpPr>
                <a:stCxn id="301" idx="3"/>
                <a:endCxn id="304" idx="1"/>
              </p:cNvCxnSpPr>
              <p:nvPr/>
            </p:nvCxnSpPr>
            <p:spPr>
              <a:xfrm>
                <a:off x="3212353" y="3266283"/>
                <a:ext cx="142200" cy="0"/>
              </a:xfrm>
              <a:prstGeom prst="straightConnector1">
                <a:avLst/>
              </a:prstGeom>
              <a:noFill/>
              <a:ln w="12700" cap="rnd" cmpd="sng">
                <a:solidFill>
                  <a:srgbClr val="939393"/>
                </a:solidFill>
                <a:prstDash val="solid"/>
                <a:round/>
                <a:headEnd type="none" w="sm" len="sm"/>
                <a:tailEnd type="none" w="sm" len="sm"/>
              </a:ln>
            </p:spPr>
          </p:cxnSp>
          <p:cxnSp>
            <p:nvCxnSpPr>
              <p:cNvPr id="325" name="Google Shape;325;p40"/>
              <p:cNvCxnSpPr>
                <a:stCxn id="326" idx="1"/>
                <a:endCxn id="301" idx="2"/>
              </p:cNvCxnSpPr>
              <p:nvPr/>
            </p:nvCxnSpPr>
            <p:spPr>
              <a:xfrm rot="10800000">
                <a:off x="2895206" y="3359151"/>
                <a:ext cx="77700" cy="137100"/>
              </a:xfrm>
              <a:prstGeom prst="bentConnector2">
                <a:avLst/>
              </a:prstGeom>
              <a:noFill/>
              <a:ln w="12700" cap="rnd" cmpd="sng">
                <a:solidFill>
                  <a:srgbClr val="939393"/>
                </a:solidFill>
                <a:prstDash val="solid"/>
                <a:round/>
                <a:headEnd type="none" w="sm" len="sm"/>
                <a:tailEnd type="none" w="sm" len="sm"/>
              </a:ln>
            </p:spPr>
          </p:cxnSp>
          <p:cxnSp>
            <p:nvCxnSpPr>
              <p:cNvPr id="327" name="Google Shape;327;p40"/>
              <p:cNvCxnSpPr>
                <a:stCxn id="328" idx="1"/>
              </p:cNvCxnSpPr>
              <p:nvPr/>
            </p:nvCxnSpPr>
            <p:spPr>
              <a:xfrm rot="10800000">
                <a:off x="2797106" y="3274763"/>
                <a:ext cx="175800" cy="366900"/>
              </a:xfrm>
              <a:prstGeom prst="bentConnector2">
                <a:avLst/>
              </a:prstGeom>
              <a:noFill/>
              <a:ln w="12700" cap="rnd" cmpd="sng">
                <a:solidFill>
                  <a:srgbClr val="939393"/>
                </a:solidFill>
                <a:prstDash val="solid"/>
                <a:round/>
                <a:headEnd type="none" w="sm" len="sm"/>
                <a:tailEnd type="none" w="sm" len="sm"/>
              </a:ln>
            </p:spPr>
          </p:cxnSp>
          <p:cxnSp>
            <p:nvCxnSpPr>
              <p:cNvPr id="329" name="Google Shape;329;p40"/>
              <p:cNvCxnSpPr>
                <a:stCxn id="330" idx="1"/>
              </p:cNvCxnSpPr>
              <p:nvPr/>
            </p:nvCxnSpPr>
            <p:spPr>
              <a:xfrm rot="10800000">
                <a:off x="2692406" y="3274969"/>
                <a:ext cx="280500" cy="508800"/>
              </a:xfrm>
              <a:prstGeom prst="bentConnector2">
                <a:avLst/>
              </a:prstGeom>
              <a:noFill/>
              <a:ln w="12700" cap="rnd" cmpd="sng">
                <a:solidFill>
                  <a:srgbClr val="939393"/>
                </a:solidFill>
                <a:prstDash val="solid"/>
                <a:round/>
                <a:headEnd type="none" w="sm" len="sm"/>
                <a:tailEnd type="none" w="sm" len="sm"/>
              </a:ln>
            </p:spPr>
          </p:cxnSp>
          <p:cxnSp>
            <p:nvCxnSpPr>
              <p:cNvPr id="331" name="Google Shape;331;p40"/>
              <p:cNvCxnSpPr>
                <a:stCxn id="326" idx="3"/>
                <a:endCxn id="304" idx="2"/>
              </p:cNvCxnSpPr>
              <p:nvPr/>
            </p:nvCxnSpPr>
            <p:spPr>
              <a:xfrm rot="10800000" flipH="1">
                <a:off x="3580106" y="3359151"/>
                <a:ext cx="91200" cy="137100"/>
              </a:xfrm>
              <a:prstGeom prst="bentConnector2">
                <a:avLst/>
              </a:prstGeom>
              <a:noFill/>
              <a:ln w="12700" cap="rnd" cmpd="sng">
                <a:solidFill>
                  <a:srgbClr val="939393"/>
                </a:solidFill>
                <a:prstDash val="solid"/>
                <a:round/>
                <a:headEnd type="none" w="sm" len="sm"/>
                <a:tailEnd type="none" w="sm" len="sm"/>
              </a:ln>
            </p:spPr>
          </p:cxnSp>
          <p:cxnSp>
            <p:nvCxnSpPr>
              <p:cNvPr id="332" name="Google Shape;332;p40"/>
              <p:cNvCxnSpPr>
                <a:stCxn id="328" idx="3"/>
              </p:cNvCxnSpPr>
              <p:nvPr/>
            </p:nvCxnSpPr>
            <p:spPr>
              <a:xfrm rot="10800000" flipH="1">
                <a:off x="3580106" y="3274763"/>
                <a:ext cx="204000" cy="366900"/>
              </a:xfrm>
              <a:prstGeom prst="bentConnector2">
                <a:avLst/>
              </a:prstGeom>
              <a:noFill/>
              <a:ln w="12700" cap="rnd" cmpd="sng">
                <a:solidFill>
                  <a:srgbClr val="939393"/>
                </a:solidFill>
                <a:prstDash val="solid"/>
                <a:round/>
                <a:headEnd type="none" w="sm" len="sm"/>
                <a:tailEnd type="none" w="sm" len="sm"/>
              </a:ln>
            </p:spPr>
          </p:cxnSp>
          <p:cxnSp>
            <p:nvCxnSpPr>
              <p:cNvPr id="333" name="Google Shape;333;p40"/>
              <p:cNvCxnSpPr>
                <a:stCxn id="330" idx="3"/>
              </p:cNvCxnSpPr>
              <p:nvPr/>
            </p:nvCxnSpPr>
            <p:spPr>
              <a:xfrm rot="10800000" flipH="1">
                <a:off x="3580106" y="3283069"/>
                <a:ext cx="319800" cy="500700"/>
              </a:xfrm>
              <a:prstGeom prst="bentConnector2">
                <a:avLst/>
              </a:prstGeom>
              <a:noFill/>
              <a:ln w="12700" cap="rnd" cmpd="sng">
                <a:solidFill>
                  <a:srgbClr val="939393"/>
                </a:solidFill>
                <a:prstDash val="solid"/>
                <a:round/>
                <a:headEnd type="none" w="sm" len="sm"/>
                <a:tailEnd type="none" w="sm" len="sm"/>
              </a:ln>
            </p:spPr>
          </p:cxnSp>
          <p:sp>
            <p:nvSpPr>
              <p:cNvPr id="326" name="Google Shape;326;p40"/>
              <p:cNvSpPr/>
              <p:nvPr/>
            </p:nvSpPr>
            <p:spPr>
              <a:xfrm>
                <a:off x="2972906" y="3439551"/>
                <a:ext cx="607200" cy="113400"/>
              </a:xfrm>
              <a:prstGeom prst="roundRect">
                <a:avLst>
                  <a:gd name="adj" fmla="val 16667"/>
                </a:avLst>
              </a:prstGeom>
              <a:solidFill>
                <a:srgbClr val="6666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28" name="Google Shape;328;p40"/>
              <p:cNvSpPr/>
              <p:nvPr/>
            </p:nvSpPr>
            <p:spPr>
              <a:xfrm>
                <a:off x="2972906" y="3584963"/>
                <a:ext cx="607200" cy="113400"/>
              </a:xfrm>
              <a:prstGeom prst="roundRect">
                <a:avLst>
                  <a:gd name="adj" fmla="val 16667"/>
                </a:avLst>
              </a:prstGeom>
              <a:solidFill>
                <a:srgbClr val="6666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30" name="Google Shape;330;p40"/>
              <p:cNvSpPr/>
              <p:nvPr/>
            </p:nvSpPr>
            <p:spPr>
              <a:xfrm>
                <a:off x="2972906" y="3727069"/>
                <a:ext cx="607200" cy="113400"/>
              </a:xfrm>
              <a:prstGeom prst="roundRect">
                <a:avLst>
                  <a:gd name="adj" fmla="val 16667"/>
                </a:avLst>
              </a:prstGeom>
              <a:solidFill>
                <a:srgbClr val="6666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01" name="Google Shape;301;p40"/>
              <p:cNvSpPr/>
              <p:nvPr/>
            </p:nvSpPr>
            <p:spPr>
              <a:xfrm>
                <a:off x="2578453" y="317328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FFFFFF"/>
                    </a:solidFill>
                    <a:effectLst/>
                    <a:uLnTx/>
                    <a:uFillTx/>
                    <a:latin typeface="Calibri"/>
                    <a:ea typeface="Calibri"/>
                    <a:cs typeface="Calibri"/>
                    <a:sym typeface="Calibri"/>
                  </a:rPr>
                  <a:t>Leaf</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04" name="Google Shape;304;p40"/>
              <p:cNvSpPr/>
              <p:nvPr/>
            </p:nvSpPr>
            <p:spPr>
              <a:xfrm>
                <a:off x="3354500" y="317328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FFFFFF"/>
                    </a:solidFill>
                    <a:effectLst/>
                    <a:uLnTx/>
                    <a:uFillTx/>
                    <a:latin typeface="Calibri"/>
                    <a:ea typeface="Calibri"/>
                    <a:cs typeface="Calibri"/>
                    <a:sym typeface="Calibri"/>
                  </a:rPr>
                  <a:t>Leaf</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02" name="Google Shape;302;p40"/>
              <p:cNvSpPr/>
              <p:nvPr/>
            </p:nvSpPr>
            <p:spPr>
              <a:xfrm>
                <a:off x="3354499" y="258386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FFFFFF"/>
                    </a:solidFill>
                    <a:effectLst/>
                    <a:uLnTx/>
                    <a:uFillTx/>
                    <a:latin typeface="Calibri"/>
                    <a:ea typeface="Calibri"/>
                    <a:cs typeface="Calibri"/>
                    <a:sym typeface="Calibri"/>
                  </a:rPr>
                  <a:t>Spine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10" name="Google Shape;310;p40"/>
              <p:cNvSpPr/>
              <p:nvPr/>
            </p:nvSpPr>
            <p:spPr>
              <a:xfrm>
                <a:off x="4049212" y="258386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FFFFFF"/>
                    </a:solidFill>
                    <a:effectLst/>
                    <a:uLnTx/>
                    <a:uFillTx/>
                    <a:latin typeface="Calibri"/>
                    <a:ea typeface="Calibri"/>
                    <a:cs typeface="Calibri"/>
                    <a:sym typeface="Calibri"/>
                  </a:rPr>
                  <a:t>Spine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334" name="Google Shape;334;p40"/>
            <p:cNvSpPr txBox="1"/>
            <p:nvPr/>
          </p:nvSpPr>
          <p:spPr>
            <a:xfrm>
              <a:off x="2734038" y="4380875"/>
              <a:ext cx="3362100" cy="4641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0000"/>
                  </a:solidFill>
                  <a:effectLst/>
                  <a:uLnTx/>
                  <a:uFillTx/>
                  <a:latin typeface="Corbel"/>
                  <a:ea typeface="Corbel"/>
                  <a:cs typeface="Corbel"/>
                  <a:sym typeface="Corbel"/>
                </a:rPr>
                <a:t>Leaf-Spine Fabric</a:t>
              </a:r>
              <a:endParaRPr kumimoji="0" sz="1400" b="1" i="0" u="none" strike="noStrike" kern="0" cap="none" spc="0" normalizeH="0" baseline="0" noProof="0">
                <a:ln>
                  <a:noFill/>
                </a:ln>
                <a:solidFill>
                  <a:srgbClr val="000000"/>
                </a:solidFill>
                <a:effectLst/>
                <a:uLnTx/>
                <a:uFillTx/>
                <a:latin typeface="Corbel"/>
                <a:ea typeface="Corbel"/>
                <a:cs typeface="Corbel"/>
                <a:sym typeface="Corbe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With ECMP and N-way redundancy</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p:txBody>
        </p:sp>
        <p:sp>
          <p:nvSpPr>
            <p:cNvPr id="298" name="Google Shape;298;p40"/>
            <p:cNvSpPr/>
            <p:nvPr/>
          </p:nvSpPr>
          <p:spPr>
            <a:xfrm>
              <a:off x="5451690" y="3493851"/>
              <a:ext cx="375300" cy="268488"/>
            </a:xfrm>
            <a:prstGeom prst="cloud">
              <a:avLst/>
            </a:prstGeom>
            <a:solidFill>
              <a:srgbClr val="FFFFFF"/>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000000"/>
                </a:solidFill>
                <a:effectLst/>
                <a:uLnTx/>
                <a:uFillTx/>
                <a:latin typeface="Arial"/>
                <a:cs typeface="Arial"/>
                <a:sym typeface="Arial"/>
              </a:endParaRPr>
            </a:p>
          </p:txBody>
        </p:sp>
        <p:sp>
          <p:nvSpPr>
            <p:cNvPr id="335" name="Google Shape;335;p40"/>
            <p:cNvSpPr/>
            <p:nvPr/>
          </p:nvSpPr>
          <p:spPr>
            <a:xfrm>
              <a:off x="2850100" y="3828425"/>
              <a:ext cx="375300" cy="105000"/>
            </a:xfrm>
            <a:prstGeom prst="roundRect">
              <a:avLst>
                <a:gd name="adj" fmla="val 16667"/>
              </a:avLst>
            </a:prstGeom>
            <a:solidFill>
              <a:srgbClr val="6AA84F"/>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Arial"/>
                <a:cs typeface="Arial"/>
                <a:sym typeface="Arial"/>
              </a:endParaRPr>
            </a:p>
          </p:txBody>
        </p:sp>
        <p:cxnSp>
          <p:nvCxnSpPr>
            <p:cNvPr id="336" name="Google Shape;336;p40"/>
            <p:cNvCxnSpPr>
              <a:stCxn id="335" idx="3"/>
              <a:endCxn id="301" idx="1"/>
            </p:cNvCxnSpPr>
            <p:nvPr/>
          </p:nvCxnSpPr>
          <p:spPr>
            <a:xfrm rot="10800000" flipH="1">
              <a:off x="3225400" y="3879725"/>
              <a:ext cx="148500" cy="1200"/>
            </a:xfrm>
            <a:prstGeom prst="bentConnector3">
              <a:avLst>
                <a:gd name="adj1" fmla="val 50039"/>
              </a:avLst>
            </a:prstGeom>
            <a:noFill/>
            <a:ln w="12700" cap="rnd" cmpd="sng">
              <a:solidFill>
                <a:srgbClr val="939393"/>
              </a:solidFill>
              <a:prstDash val="solid"/>
              <a:round/>
              <a:headEnd type="none" w="sm" len="sm"/>
              <a:tailEnd type="none" w="sm" len="sm"/>
            </a:ln>
          </p:spPr>
        </p:cxnSp>
        <p:sp>
          <p:nvSpPr>
            <p:cNvPr id="337" name="Google Shape;337;p40"/>
            <p:cNvSpPr/>
            <p:nvPr/>
          </p:nvSpPr>
          <p:spPr>
            <a:xfrm>
              <a:off x="2850100" y="3961775"/>
              <a:ext cx="375300" cy="105000"/>
            </a:xfrm>
            <a:prstGeom prst="roundRect">
              <a:avLst>
                <a:gd name="adj" fmla="val 16667"/>
              </a:avLst>
            </a:prstGeom>
            <a:solidFill>
              <a:srgbClr val="6AA84F"/>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Arial"/>
                <a:cs typeface="Arial"/>
                <a:sym typeface="Arial"/>
              </a:endParaRPr>
            </a:p>
          </p:txBody>
        </p:sp>
        <p:sp>
          <p:nvSpPr>
            <p:cNvPr id="338" name="Google Shape;338;p40"/>
            <p:cNvSpPr/>
            <p:nvPr/>
          </p:nvSpPr>
          <p:spPr>
            <a:xfrm>
              <a:off x="2850100" y="4095125"/>
              <a:ext cx="375300" cy="105000"/>
            </a:xfrm>
            <a:prstGeom prst="roundRect">
              <a:avLst>
                <a:gd name="adj" fmla="val 16667"/>
              </a:avLst>
            </a:prstGeom>
            <a:solidFill>
              <a:srgbClr val="6AA84F"/>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Arial"/>
                <a:cs typeface="Arial"/>
                <a:sym typeface="Arial"/>
              </a:endParaRPr>
            </a:p>
          </p:txBody>
        </p:sp>
        <p:cxnSp>
          <p:nvCxnSpPr>
            <p:cNvPr id="339" name="Google Shape;339;p40"/>
            <p:cNvCxnSpPr>
              <a:stCxn id="337" idx="3"/>
              <a:endCxn id="301" idx="1"/>
            </p:cNvCxnSpPr>
            <p:nvPr/>
          </p:nvCxnSpPr>
          <p:spPr>
            <a:xfrm rot="10800000" flipH="1">
              <a:off x="3225400" y="3879575"/>
              <a:ext cx="148500" cy="134700"/>
            </a:xfrm>
            <a:prstGeom prst="straightConnector1">
              <a:avLst/>
            </a:prstGeom>
            <a:noFill/>
            <a:ln w="12700" cap="rnd" cmpd="sng">
              <a:solidFill>
                <a:srgbClr val="939393"/>
              </a:solidFill>
              <a:prstDash val="solid"/>
              <a:round/>
              <a:headEnd type="none" w="sm" len="sm"/>
              <a:tailEnd type="none" w="sm" len="sm"/>
            </a:ln>
          </p:spPr>
        </p:cxnSp>
        <p:cxnSp>
          <p:nvCxnSpPr>
            <p:cNvPr id="340" name="Google Shape;340;p40"/>
            <p:cNvCxnSpPr>
              <a:stCxn id="338" idx="3"/>
              <a:endCxn id="301" idx="1"/>
            </p:cNvCxnSpPr>
            <p:nvPr/>
          </p:nvCxnSpPr>
          <p:spPr>
            <a:xfrm rot="10800000" flipH="1">
              <a:off x="3225400" y="3879725"/>
              <a:ext cx="148500" cy="267900"/>
            </a:xfrm>
            <a:prstGeom prst="straightConnector1">
              <a:avLst/>
            </a:prstGeom>
            <a:noFill/>
            <a:ln w="12700" cap="rnd" cmpd="sng">
              <a:solidFill>
                <a:srgbClr val="939393"/>
              </a:solidFill>
              <a:prstDash val="solid"/>
              <a:round/>
              <a:headEnd type="none" w="sm" len="sm"/>
              <a:tailEnd type="none" w="sm" len="sm"/>
            </a:ln>
          </p:spPr>
        </p:cxnSp>
      </p:grpSp>
      <p:grpSp>
        <p:nvGrpSpPr>
          <p:cNvPr id="341" name="Google Shape;341;p40"/>
          <p:cNvGrpSpPr/>
          <p:nvPr/>
        </p:nvGrpSpPr>
        <p:grpSpPr>
          <a:xfrm>
            <a:off x="5336875" y="2742475"/>
            <a:ext cx="3742775" cy="2412050"/>
            <a:chOff x="5336875" y="2742475"/>
            <a:chExt cx="3742775" cy="2412050"/>
          </a:xfrm>
        </p:grpSpPr>
        <p:sp>
          <p:nvSpPr>
            <p:cNvPr id="342" name="Google Shape;342;p40"/>
            <p:cNvSpPr/>
            <p:nvPr/>
          </p:nvSpPr>
          <p:spPr>
            <a:xfrm>
              <a:off x="8058150" y="4810125"/>
              <a:ext cx="1021500" cy="3444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3" name="Google Shape;343;p40"/>
            <p:cNvSpPr/>
            <p:nvPr/>
          </p:nvSpPr>
          <p:spPr>
            <a:xfrm>
              <a:off x="7234650" y="3682911"/>
              <a:ext cx="1294500" cy="711600"/>
            </a:xfrm>
            <a:prstGeom prst="ellipse">
              <a:avLst/>
            </a:prstGeom>
            <a:solidFill>
              <a:srgbClr val="CFE2F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4" name="Google Shape;344;p40"/>
            <p:cNvSpPr/>
            <p:nvPr/>
          </p:nvSpPr>
          <p:spPr>
            <a:xfrm>
              <a:off x="6608430" y="3343587"/>
              <a:ext cx="776100" cy="508800"/>
            </a:xfrm>
            <a:prstGeom prst="ellipse">
              <a:avLst/>
            </a:prstGeom>
            <a:solidFill>
              <a:srgbClr val="CFE2F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345" name="Google Shape;345;p40"/>
            <p:cNvGrpSpPr/>
            <p:nvPr/>
          </p:nvGrpSpPr>
          <p:grpSpPr>
            <a:xfrm>
              <a:off x="6707252" y="3422052"/>
              <a:ext cx="589904" cy="344286"/>
              <a:chOff x="6021499" y="2583863"/>
              <a:chExt cx="1328612" cy="775420"/>
            </a:xfrm>
          </p:grpSpPr>
          <p:sp>
            <p:nvSpPr>
              <p:cNvPr id="346" name="Google Shape;346;p40"/>
              <p:cNvSpPr/>
              <p:nvPr/>
            </p:nvSpPr>
            <p:spPr>
              <a:xfrm>
                <a:off x="6021499" y="258386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7" name="Google Shape;347;p40"/>
              <p:cNvSpPr/>
              <p:nvPr/>
            </p:nvSpPr>
            <p:spPr>
              <a:xfrm>
                <a:off x="6716212" y="258386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8" name="Google Shape;348;p40"/>
              <p:cNvSpPr/>
              <p:nvPr/>
            </p:nvSpPr>
            <p:spPr>
              <a:xfrm>
                <a:off x="6716212" y="317328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9" name="Google Shape;349;p40"/>
              <p:cNvSpPr/>
              <p:nvPr/>
            </p:nvSpPr>
            <p:spPr>
              <a:xfrm>
                <a:off x="6021500" y="317328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350" name="Google Shape;350;p40"/>
              <p:cNvCxnSpPr>
                <a:stCxn id="349" idx="0"/>
                <a:endCxn id="347" idx="2"/>
              </p:cNvCxnSpPr>
              <p:nvPr/>
            </p:nvCxnSpPr>
            <p:spPr>
              <a:xfrm rot="10800000" flipH="1">
                <a:off x="6338450" y="2769783"/>
                <a:ext cx="694500" cy="403500"/>
              </a:xfrm>
              <a:prstGeom prst="straightConnector1">
                <a:avLst/>
              </a:prstGeom>
              <a:noFill/>
              <a:ln w="12700" cap="rnd" cmpd="sng">
                <a:solidFill>
                  <a:srgbClr val="939393"/>
                </a:solidFill>
                <a:prstDash val="solid"/>
                <a:round/>
                <a:headEnd type="none" w="sm" len="sm"/>
                <a:tailEnd type="none" w="sm" len="sm"/>
              </a:ln>
            </p:spPr>
          </p:cxnSp>
          <p:cxnSp>
            <p:nvCxnSpPr>
              <p:cNvPr id="351" name="Google Shape;351;p40"/>
              <p:cNvCxnSpPr>
                <a:stCxn id="348" idx="0"/>
                <a:endCxn id="346" idx="2"/>
              </p:cNvCxnSpPr>
              <p:nvPr/>
            </p:nvCxnSpPr>
            <p:spPr>
              <a:xfrm rot="10800000">
                <a:off x="6338662" y="2769783"/>
                <a:ext cx="694500" cy="403500"/>
              </a:xfrm>
              <a:prstGeom prst="straightConnector1">
                <a:avLst/>
              </a:prstGeom>
              <a:noFill/>
              <a:ln w="12700" cap="rnd" cmpd="sng">
                <a:solidFill>
                  <a:srgbClr val="939393"/>
                </a:solidFill>
                <a:prstDash val="solid"/>
                <a:round/>
                <a:headEnd type="none" w="sm" len="sm"/>
                <a:tailEnd type="none" w="sm" len="sm"/>
              </a:ln>
            </p:spPr>
          </p:cxnSp>
          <p:cxnSp>
            <p:nvCxnSpPr>
              <p:cNvPr id="352" name="Google Shape;352;p40"/>
              <p:cNvCxnSpPr>
                <a:stCxn id="349" idx="0"/>
                <a:endCxn id="346" idx="2"/>
              </p:cNvCxnSpPr>
              <p:nvPr/>
            </p:nvCxnSpPr>
            <p:spPr>
              <a:xfrm rot="10800000">
                <a:off x="6338450" y="2769783"/>
                <a:ext cx="0" cy="403500"/>
              </a:xfrm>
              <a:prstGeom prst="straightConnector1">
                <a:avLst/>
              </a:prstGeom>
              <a:noFill/>
              <a:ln w="12700" cap="rnd" cmpd="sng">
                <a:solidFill>
                  <a:srgbClr val="939393"/>
                </a:solidFill>
                <a:prstDash val="solid"/>
                <a:round/>
                <a:headEnd type="none" w="sm" len="sm"/>
                <a:tailEnd type="none" w="sm" len="sm"/>
              </a:ln>
            </p:spPr>
          </p:cxnSp>
          <p:cxnSp>
            <p:nvCxnSpPr>
              <p:cNvPr id="353" name="Google Shape;353;p40"/>
              <p:cNvCxnSpPr>
                <a:stCxn id="348" idx="0"/>
                <a:endCxn id="347" idx="2"/>
              </p:cNvCxnSpPr>
              <p:nvPr/>
            </p:nvCxnSpPr>
            <p:spPr>
              <a:xfrm rot="10800000">
                <a:off x="7033162" y="2769783"/>
                <a:ext cx="0" cy="403500"/>
              </a:xfrm>
              <a:prstGeom prst="straightConnector1">
                <a:avLst/>
              </a:prstGeom>
              <a:noFill/>
              <a:ln w="12700" cap="rnd" cmpd="sng">
                <a:solidFill>
                  <a:srgbClr val="939393"/>
                </a:solidFill>
                <a:prstDash val="solid"/>
                <a:round/>
                <a:headEnd type="none" w="sm" len="sm"/>
                <a:tailEnd type="none" w="sm" len="sm"/>
              </a:ln>
            </p:spPr>
          </p:cxnSp>
        </p:grpSp>
        <p:grpSp>
          <p:nvGrpSpPr>
            <p:cNvPr id="354" name="Google Shape;354;p40"/>
            <p:cNvGrpSpPr/>
            <p:nvPr/>
          </p:nvGrpSpPr>
          <p:grpSpPr>
            <a:xfrm>
              <a:off x="7247409" y="3718245"/>
              <a:ext cx="1253683" cy="546749"/>
              <a:chOff x="5532828" y="3641663"/>
              <a:chExt cx="2880706" cy="1256606"/>
            </a:xfrm>
          </p:grpSpPr>
          <p:cxnSp>
            <p:nvCxnSpPr>
              <p:cNvPr id="355" name="Google Shape;355;p40"/>
              <p:cNvCxnSpPr>
                <a:stCxn id="356" idx="0"/>
                <a:endCxn id="357" idx="2"/>
              </p:cNvCxnSpPr>
              <p:nvPr/>
            </p:nvCxnSpPr>
            <p:spPr>
              <a:xfrm rot="10800000" flipH="1">
                <a:off x="5849778" y="3827583"/>
                <a:ext cx="776100" cy="403500"/>
              </a:xfrm>
              <a:prstGeom prst="straightConnector1">
                <a:avLst/>
              </a:prstGeom>
              <a:noFill/>
              <a:ln w="12700" cap="rnd" cmpd="sng">
                <a:solidFill>
                  <a:srgbClr val="939393"/>
                </a:solidFill>
                <a:prstDash val="solid"/>
                <a:round/>
                <a:headEnd type="none" w="sm" len="sm"/>
                <a:tailEnd type="none" w="sm" len="sm"/>
              </a:ln>
            </p:spPr>
          </p:cxnSp>
          <p:cxnSp>
            <p:nvCxnSpPr>
              <p:cNvPr id="358" name="Google Shape;358;p40"/>
              <p:cNvCxnSpPr>
                <a:stCxn id="359" idx="0"/>
                <a:endCxn id="357" idx="2"/>
              </p:cNvCxnSpPr>
              <p:nvPr/>
            </p:nvCxnSpPr>
            <p:spPr>
              <a:xfrm rot="10800000">
                <a:off x="6625825" y="3827583"/>
                <a:ext cx="0" cy="403500"/>
              </a:xfrm>
              <a:prstGeom prst="straightConnector1">
                <a:avLst/>
              </a:prstGeom>
              <a:noFill/>
              <a:ln w="12700" cap="rnd" cmpd="sng">
                <a:solidFill>
                  <a:srgbClr val="939393"/>
                </a:solidFill>
                <a:prstDash val="solid"/>
                <a:round/>
                <a:headEnd type="none" w="sm" len="sm"/>
                <a:tailEnd type="none" w="sm" len="sm"/>
              </a:ln>
            </p:spPr>
          </p:cxnSp>
          <p:cxnSp>
            <p:nvCxnSpPr>
              <p:cNvPr id="360" name="Google Shape;360;p40"/>
              <p:cNvCxnSpPr>
                <a:stCxn id="361" idx="0"/>
                <a:endCxn id="357" idx="2"/>
              </p:cNvCxnSpPr>
              <p:nvPr/>
            </p:nvCxnSpPr>
            <p:spPr>
              <a:xfrm rot="10800000">
                <a:off x="6625737" y="3827583"/>
                <a:ext cx="694800" cy="403500"/>
              </a:xfrm>
              <a:prstGeom prst="straightConnector1">
                <a:avLst/>
              </a:prstGeom>
              <a:noFill/>
              <a:ln w="12700" cap="rnd" cmpd="sng">
                <a:solidFill>
                  <a:srgbClr val="939393"/>
                </a:solidFill>
                <a:prstDash val="solid"/>
                <a:round/>
                <a:headEnd type="none" w="sm" len="sm"/>
                <a:tailEnd type="none" w="sm" len="sm"/>
              </a:ln>
            </p:spPr>
          </p:cxnSp>
          <p:cxnSp>
            <p:nvCxnSpPr>
              <p:cNvPr id="362" name="Google Shape;362;p40"/>
              <p:cNvCxnSpPr>
                <a:stCxn id="363" idx="0"/>
                <a:endCxn id="357" idx="2"/>
              </p:cNvCxnSpPr>
              <p:nvPr/>
            </p:nvCxnSpPr>
            <p:spPr>
              <a:xfrm rot="10800000">
                <a:off x="6625684" y="3827583"/>
                <a:ext cx="1470900" cy="403500"/>
              </a:xfrm>
              <a:prstGeom prst="straightConnector1">
                <a:avLst/>
              </a:prstGeom>
              <a:noFill/>
              <a:ln w="12700" cap="rnd" cmpd="sng">
                <a:solidFill>
                  <a:srgbClr val="939393"/>
                </a:solidFill>
                <a:prstDash val="solid"/>
                <a:round/>
                <a:headEnd type="none" w="sm" len="sm"/>
                <a:tailEnd type="none" w="sm" len="sm"/>
              </a:ln>
            </p:spPr>
          </p:cxnSp>
          <p:cxnSp>
            <p:nvCxnSpPr>
              <p:cNvPr id="364" name="Google Shape;364;p40"/>
              <p:cNvCxnSpPr>
                <a:stCxn id="363" idx="0"/>
                <a:endCxn id="365" idx="2"/>
              </p:cNvCxnSpPr>
              <p:nvPr/>
            </p:nvCxnSpPr>
            <p:spPr>
              <a:xfrm rot="10800000">
                <a:off x="7320484" y="3827583"/>
                <a:ext cx="776100" cy="403500"/>
              </a:xfrm>
              <a:prstGeom prst="straightConnector1">
                <a:avLst/>
              </a:prstGeom>
              <a:noFill/>
              <a:ln w="12700" cap="rnd" cmpd="sng">
                <a:solidFill>
                  <a:srgbClr val="939393"/>
                </a:solidFill>
                <a:prstDash val="solid"/>
                <a:round/>
                <a:headEnd type="none" w="sm" len="sm"/>
                <a:tailEnd type="none" w="sm" len="sm"/>
              </a:ln>
            </p:spPr>
          </p:cxnSp>
          <p:cxnSp>
            <p:nvCxnSpPr>
              <p:cNvPr id="366" name="Google Shape;366;p40"/>
              <p:cNvCxnSpPr>
                <a:stCxn id="361" idx="0"/>
                <a:endCxn id="365" idx="2"/>
              </p:cNvCxnSpPr>
              <p:nvPr/>
            </p:nvCxnSpPr>
            <p:spPr>
              <a:xfrm rot="10800000">
                <a:off x="7320537" y="3827583"/>
                <a:ext cx="0" cy="403500"/>
              </a:xfrm>
              <a:prstGeom prst="straightConnector1">
                <a:avLst/>
              </a:prstGeom>
              <a:noFill/>
              <a:ln w="12700" cap="rnd" cmpd="sng">
                <a:solidFill>
                  <a:srgbClr val="939393"/>
                </a:solidFill>
                <a:prstDash val="solid"/>
                <a:round/>
                <a:headEnd type="none" w="sm" len="sm"/>
                <a:tailEnd type="none" w="sm" len="sm"/>
              </a:ln>
            </p:spPr>
          </p:cxnSp>
          <p:cxnSp>
            <p:nvCxnSpPr>
              <p:cNvPr id="367" name="Google Shape;367;p40"/>
              <p:cNvCxnSpPr>
                <a:stCxn id="359" idx="0"/>
                <a:endCxn id="365" idx="2"/>
              </p:cNvCxnSpPr>
              <p:nvPr/>
            </p:nvCxnSpPr>
            <p:spPr>
              <a:xfrm rot="10800000" flipH="1">
                <a:off x="6625825" y="3827583"/>
                <a:ext cx="694800" cy="403500"/>
              </a:xfrm>
              <a:prstGeom prst="straightConnector1">
                <a:avLst/>
              </a:prstGeom>
              <a:noFill/>
              <a:ln w="12700" cap="rnd" cmpd="sng">
                <a:solidFill>
                  <a:srgbClr val="939393"/>
                </a:solidFill>
                <a:prstDash val="solid"/>
                <a:round/>
                <a:headEnd type="none" w="sm" len="sm"/>
                <a:tailEnd type="none" w="sm" len="sm"/>
              </a:ln>
            </p:spPr>
          </p:cxnSp>
          <p:cxnSp>
            <p:nvCxnSpPr>
              <p:cNvPr id="368" name="Google Shape;368;p40"/>
              <p:cNvCxnSpPr>
                <a:stCxn id="356" idx="0"/>
                <a:endCxn id="365" idx="2"/>
              </p:cNvCxnSpPr>
              <p:nvPr/>
            </p:nvCxnSpPr>
            <p:spPr>
              <a:xfrm rot="10800000" flipH="1">
                <a:off x="5849778" y="3827583"/>
                <a:ext cx="1470900" cy="403500"/>
              </a:xfrm>
              <a:prstGeom prst="straightConnector1">
                <a:avLst/>
              </a:prstGeom>
              <a:noFill/>
              <a:ln w="12700" cap="rnd" cmpd="sng">
                <a:solidFill>
                  <a:srgbClr val="939393"/>
                </a:solidFill>
                <a:prstDash val="solid"/>
                <a:round/>
                <a:headEnd type="none" w="sm" len="sm"/>
                <a:tailEnd type="none" w="sm" len="sm"/>
              </a:ln>
            </p:spPr>
          </p:cxnSp>
          <p:cxnSp>
            <p:nvCxnSpPr>
              <p:cNvPr id="369" name="Google Shape;369;p40"/>
              <p:cNvCxnSpPr>
                <a:stCxn id="361" idx="3"/>
                <a:endCxn id="363" idx="1"/>
              </p:cNvCxnSpPr>
              <p:nvPr/>
            </p:nvCxnSpPr>
            <p:spPr>
              <a:xfrm>
                <a:off x="7637487" y="4324083"/>
                <a:ext cx="141900" cy="0"/>
              </a:xfrm>
              <a:prstGeom prst="straightConnector1">
                <a:avLst/>
              </a:prstGeom>
              <a:noFill/>
              <a:ln w="12700" cap="rnd" cmpd="sng">
                <a:solidFill>
                  <a:srgbClr val="939393"/>
                </a:solidFill>
                <a:prstDash val="solid"/>
                <a:round/>
                <a:headEnd type="none" w="sm" len="sm"/>
                <a:tailEnd type="none" w="sm" len="sm"/>
              </a:ln>
            </p:spPr>
          </p:cxnSp>
          <p:cxnSp>
            <p:nvCxnSpPr>
              <p:cNvPr id="370" name="Google Shape;370;p40"/>
              <p:cNvCxnSpPr>
                <a:stCxn id="371" idx="1"/>
                <a:endCxn id="361" idx="2"/>
              </p:cNvCxnSpPr>
              <p:nvPr/>
            </p:nvCxnSpPr>
            <p:spPr>
              <a:xfrm rot="10800000">
                <a:off x="7320940" y="4416951"/>
                <a:ext cx="77100" cy="137100"/>
              </a:xfrm>
              <a:prstGeom prst="bentConnector2">
                <a:avLst/>
              </a:prstGeom>
              <a:noFill/>
              <a:ln w="12700" cap="rnd" cmpd="sng">
                <a:solidFill>
                  <a:srgbClr val="939393"/>
                </a:solidFill>
                <a:prstDash val="solid"/>
                <a:round/>
                <a:headEnd type="none" w="sm" len="sm"/>
                <a:tailEnd type="none" w="sm" len="sm"/>
              </a:ln>
            </p:spPr>
          </p:cxnSp>
          <p:cxnSp>
            <p:nvCxnSpPr>
              <p:cNvPr id="372" name="Google Shape;372;p40"/>
              <p:cNvCxnSpPr>
                <a:stCxn id="373" idx="1"/>
              </p:cNvCxnSpPr>
              <p:nvPr/>
            </p:nvCxnSpPr>
            <p:spPr>
              <a:xfrm rot="10800000">
                <a:off x="7222240" y="4332563"/>
                <a:ext cx="175800" cy="366900"/>
              </a:xfrm>
              <a:prstGeom prst="bentConnector2">
                <a:avLst/>
              </a:prstGeom>
              <a:noFill/>
              <a:ln w="12700" cap="rnd" cmpd="sng">
                <a:solidFill>
                  <a:srgbClr val="939393"/>
                </a:solidFill>
                <a:prstDash val="solid"/>
                <a:round/>
                <a:headEnd type="none" w="sm" len="sm"/>
                <a:tailEnd type="none" w="sm" len="sm"/>
              </a:ln>
            </p:spPr>
          </p:cxnSp>
          <p:cxnSp>
            <p:nvCxnSpPr>
              <p:cNvPr id="374" name="Google Shape;374;p40"/>
              <p:cNvCxnSpPr>
                <a:stCxn id="375" idx="1"/>
              </p:cNvCxnSpPr>
              <p:nvPr/>
            </p:nvCxnSpPr>
            <p:spPr>
              <a:xfrm rot="10800000">
                <a:off x="7116640" y="4332769"/>
                <a:ext cx="281400" cy="508800"/>
              </a:xfrm>
              <a:prstGeom prst="bentConnector2">
                <a:avLst/>
              </a:prstGeom>
              <a:noFill/>
              <a:ln w="12700" cap="rnd" cmpd="sng">
                <a:solidFill>
                  <a:srgbClr val="939393"/>
                </a:solidFill>
                <a:prstDash val="solid"/>
                <a:round/>
                <a:headEnd type="none" w="sm" len="sm"/>
                <a:tailEnd type="none" w="sm" len="sm"/>
              </a:ln>
            </p:spPr>
          </p:cxnSp>
          <p:cxnSp>
            <p:nvCxnSpPr>
              <p:cNvPr id="376" name="Google Shape;376;p40"/>
              <p:cNvCxnSpPr>
                <a:stCxn id="371" idx="3"/>
                <a:endCxn id="363" idx="2"/>
              </p:cNvCxnSpPr>
              <p:nvPr/>
            </p:nvCxnSpPr>
            <p:spPr>
              <a:xfrm rot="10800000" flipH="1">
                <a:off x="8005240" y="4416951"/>
                <a:ext cx="91800" cy="137100"/>
              </a:xfrm>
              <a:prstGeom prst="bentConnector2">
                <a:avLst/>
              </a:prstGeom>
              <a:noFill/>
              <a:ln w="12700" cap="rnd" cmpd="sng">
                <a:solidFill>
                  <a:srgbClr val="939393"/>
                </a:solidFill>
                <a:prstDash val="solid"/>
                <a:round/>
                <a:headEnd type="none" w="sm" len="sm"/>
                <a:tailEnd type="none" w="sm" len="sm"/>
              </a:ln>
            </p:spPr>
          </p:cxnSp>
          <p:cxnSp>
            <p:nvCxnSpPr>
              <p:cNvPr id="377" name="Google Shape;377;p40"/>
              <p:cNvCxnSpPr>
                <a:stCxn id="373" idx="3"/>
              </p:cNvCxnSpPr>
              <p:nvPr/>
            </p:nvCxnSpPr>
            <p:spPr>
              <a:xfrm rot="10800000" flipH="1">
                <a:off x="8005240" y="4332563"/>
                <a:ext cx="216600" cy="366900"/>
              </a:xfrm>
              <a:prstGeom prst="bentConnector2">
                <a:avLst/>
              </a:prstGeom>
              <a:noFill/>
              <a:ln w="12700" cap="rnd" cmpd="sng">
                <a:solidFill>
                  <a:srgbClr val="939393"/>
                </a:solidFill>
                <a:prstDash val="solid"/>
                <a:round/>
                <a:headEnd type="none" w="sm" len="sm"/>
                <a:tailEnd type="none" w="sm" len="sm"/>
              </a:ln>
            </p:spPr>
          </p:cxnSp>
          <p:cxnSp>
            <p:nvCxnSpPr>
              <p:cNvPr id="378" name="Google Shape;378;p40"/>
              <p:cNvCxnSpPr>
                <a:stCxn id="375" idx="3"/>
              </p:cNvCxnSpPr>
              <p:nvPr/>
            </p:nvCxnSpPr>
            <p:spPr>
              <a:xfrm rot="10800000" flipH="1">
                <a:off x="8005240" y="4340269"/>
                <a:ext cx="337800" cy="501300"/>
              </a:xfrm>
              <a:prstGeom prst="bentConnector2">
                <a:avLst/>
              </a:prstGeom>
              <a:noFill/>
              <a:ln w="12700" cap="rnd" cmpd="sng">
                <a:solidFill>
                  <a:srgbClr val="939393"/>
                </a:solidFill>
                <a:prstDash val="solid"/>
                <a:round/>
                <a:headEnd type="none" w="sm" len="sm"/>
                <a:tailEnd type="none" w="sm" len="sm"/>
              </a:ln>
            </p:spPr>
          </p:cxnSp>
          <p:sp>
            <p:nvSpPr>
              <p:cNvPr id="371" name="Google Shape;371;p40"/>
              <p:cNvSpPr/>
              <p:nvPr/>
            </p:nvSpPr>
            <p:spPr>
              <a:xfrm>
                <a:off x="7398040" y="4497351"/>
                <a:ext cx="607200" cy="113400"/>
              </a:xfrm>
              <a:prstGeom prst="roundRect">
                <a:avLst>
                  <a:gd name="adj" fmla="val 16667"/>
                </a:avLst>
              </a:prstGeom>
              <a:solidFill>
                <a:srgbClr val="6666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73" name="Google Shape;373;p40"/>
              <p:cNvSpPr/>
              <p:nvPr/>
            </p:nvSpPr>
            <p:spPr>
              <a:xfrm>
                <a:off x="7398040" y="4642763"/>
                <a:ext cx="607200" cy="113400"/>
              </a:xfrm>
              <a:prstGeom prst="roundRect">
                <a:avLst>
                  <a:gd name="adj" fmla="val 16667"/>
                </a:avLst>
              </a:prstGeom>
              <a:solidFill>
                <a:srgbClr val="6666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75" name="Google Shape;375;p40"/>
              <p:cNvSpPr/>
              <p:nvPr/>
            </p:nvSpPr>
            <p:spPr>
              <a:xfrm>
                <a:off x="7398040" y="4784869"/>
                <a:ext cx="607200" cy="113400"/>
              </a:xfrm>
              <a:prstGeom prst="roundRect">
                <a:avLst>
                  <a:gd name="adj" fmla="val 16667"/>
                </a:avLst>
              </a:prstGeom>
              <a:solidFill>
                <a:srgbClr val="6666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61" name="Google Shape;361;p40"/>
              <p:cNvSpPr/>
              <p:nvPr/>
            </p:nvSpPr>
            <p:spPr>
              <a:xfrm>
                <a:off x="7003587" y="423108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3" name="Google Shape;363;p40"/>
              <p:cNvSpPr/>
              <p:nvPr/>
            </p:nvSpPr>
            <p:spPr>
              <a:xfrm>
                <a:off x="7779634" y="423108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379" name="Google Shape;379;p40"/>
              <p:cNvCxnSpPr>
                <a:stCxn id="356" idx="3"/>
                <a:endCxn id="359" idx="1"/>
              </p:cNvCxnSpPr>
              <p:nvPr/>
            </p:nvCxnSpPr>
            <p:spPr>
              <a:xfrm>
                <a:off x="6166728" y="4324083"/>
                <a:ext cx="141900" cy="0"/>
              </a:xfrm>
              <a:prstGeom prst="straightConnector1">
                <a:avLst/>
              </a:prstGeom>
              <a:noFill/>
              <a:ln w="12700" cap="rnd" cmpd="sng">
                <a:solidFill>
                  <a:srgbClr val="939393"/>
                </a:solidFill>
                <a:prstDash val="solid"/>
                <a:round/>
                <a:headEnd type="none" w="sm" len="sm"/>
                <a:tailEnd type="none" w="sm" len="sm"/>
              </a:ln>
            </p:spPr>
          </p:cxnSp>
          <p:cxnSp>
            <p:nvCxnSpPr>
              <p:cNvPr id="380" name="Google Shape;380;p40"/>
              <p:cNvCxnSpPr>
                <a:stCxn id="381" idx="1"/>
                <a:endCxn id="356" idx="2"/>
              </p:cNvCxnSpPr>
              <p:nvPr/>
            </p:nvCxnSpPr>
            <p:spPr>
              <a:xfrm rot="10800000">
                <a:off x="5850181" y="4416951"/>
                <a:ext cx="77100" cy="137100"/>
              </a:xfrm>
              <a:prstGeom prst="bentConnector2">
                <a:avLst/>
              </a:prstGeom>
              <a:noFill/>
              <a:ln w="12700" cap="rnd" cmpd="sng">
                <a:solidFill>
                  <a:srgbClr val="939393"/>
                </a:solidFill>
                <a:prstDash val="solid"/>
                <a:round/>
                <a:headEnd type="none" w="sm" len="sm"/>
                <a:tailEnd type="none" w="sm" len="sm"/>
              </a:ln>
            </p:spPr>
          </p:cxnSp>
          <p:cxnSp>
            <p:nvCxnSpPr>
              <p:cNvPr id="382" name="Google Shape;382;p40"/>
              <p:cNvCxnSpPr>
                <a:stCxn id="383" idx="1"/>
              </p:cNvCxnSpPr>
              <p:nvPr/>
            </p:nvCxnSpPr>
            <p:spPr>
              <a:xfrm rot="10800000">
                <a:off x="5751481" y="4332563"/>
                <a:ext cx="175800" cy="366900"/>
              </a:xfrm>
              <a:prstGeom prst="bentConnector2">
                <a:avLst/>
              </a:prstGeom>
              <a:noFill/>
              <a:ln w="12700" cap="rnd" cmpd="sng">
                <a:solidFill>
                  <a:srgbClr val="939393"/>
                </a:solidFill>
                <a:prstDash val="solid"/>
                <a:round/>
                <a:headEnd type="none" w="sm" len="sm"/>
                <a:tailEnd type="none" w="sm" len="sm"/>
              </a:ln>
            </p:spPr>
          </p:cxnSp>
          <p:cxnSp>
            <p:nvCxnSpPr>
              <p:cNvPr id="384" name="Google Shape;384;p40"/>
              <p:cNvCxnSpPr>
                <a:stCxn id="385" idx="1"/>
              </p:cNvCxnSpPr>
              <p:nvPr/>
            </p:nvCxnSpPr>
            <p:spPr>
              <a:xfrm rot="10800000">
                <a:off x="5645881" y="4332769"/>
                <a:ext cx="281400" cy="508800"/>
              </a:xfrm>
              <a:prstGeom prst="bentConnector2">
                <a:avLst/>
              </a:prstGeom>
              <a:noFill/>
              <a:ln w="12700" cap="rnd" cmpd="sng">
                <a:solidFill>
                  <a:srgbClr val="939393"/>
                </a:solidFill>
                <a:prstDash val="solid"/>
                <a:round/>
                <a:headEnd type="none" w="sm" len="sm"/>
                <a:tailEnd type="none" w="sm" len="sm"/>
              </a:ln>
            </p:spPr>
          </p:cxnSp>
          <p:cxnSp>
            <p:nvCxnSpPr>
              <p:cNvPr id="386" name="Google Shape;386;p40"/>
              <p:cNvCxnSpPr>
                <a:stCxn id="381" idx="3"/>
                <a:endCxn id="359" idx="2"/>
              </p:cNvCxnSpPr>
              <p:nvPr/>
            </p:nvCxnSpPr>
            <p:spPr>
              <a:xfrm rot="10800000" flipH="1">
                <a:off x="6534481" y="4416951"/>
                <a:ext cx="91800" cy="137100"/>
              </a:xfrm>
              <a:prstGeom prst="bentConnector2">
                <a:avLst/>
              </a:prstGeom>
              <a:noFill/>
              <a:ln w="12700" cap="rnd" cmpd="sng">
                <a:solidFill>
                  <a:srgbClr val="939393"/>
                </a:solidFill>
                <a:prstDash val="solid"/>
                <a:round/>
                <a:headEnd type="none" w="sm" len="sm"/>
                <a:tailEnd type="none" w="sm" len="sm"/>
              </a:ln>
            </p:spPr>
          </p:cxnSp>
          <p:cxnSp>
            <p:nvCxnSpPr>
              <p:cNvPr id="387" name="Google Shape;387;p40"/>
              <p:cNvCxnSpPr>
                <a:stCxn id="383" idx="3"/>
              </p:cNvCxnSpPr>
              <p:nvPr/>
            </p:nvCxnSpPr>
            <p:spPr>
              <a:xfrm rot="10800000" flipH="1">
                <a:off x="6534481" y="4332563"/>
                <a:ext cx="204000" cy="366900"/>
              </a:xfrm>
              <a:prstGeom prst="bentConnector2">
                <a:avLst/>
              </a:prstGeom>
              <a:noFill/>
              <a:ln w="12700" cap="rnd" cmpd="sng">
                <a:solidFill>
                  <a:srgbClr val="939393"/>
                </a:solidFill>
                <a:prstDash val="solid"/>
                <a:round/>
                <a:headEnd type="none" w="sm" len="sm"/>
                <a:tailEnd type="none" w="sm" len="sm"/>
              </a:ln>
            </p:spPr>
          </p:cxnSp>
          <p:cxnSp>
            <p:nvCxnSpPr>
              <p:cNvPr id="388" name="Google Shape;388;p40"/>
              <p:cNvCxnSpPr>
                <a:stCxn id="385" idx="3"/>
              </p:cNvCxnSpPr>
              <p:nvPr/>
            </p:nvCxnSpPr>
            <p:spPr>
              <a:xfrm rot="10800000" flipH="1">
                <a:off x="6534481" y="4340869"/>
                <a:ext cx="318600" cy="500700"/>
              </a:xfrm>
              <a:prstGeom prst="bentConnector2">
                <a:avLst/>
              </a:prstGeom>
              <a:noFill/>
              <a:ln w="12700" cap="rnd" cmpd="sng">
                <a:solidFill>
                  <a:srgbClr val="939393"/>
                </a:solidFill>
                <a:prstDash val="solid"/>
                <a:round/>
                <a:headEnd type="none" w="sm" len="sm"/>
                <a:tailEnd type="none" w="sm" len="sm"/>
              </a:ln>
            </p:spPr>
          </p:cxnSp>
          <p:sp>
            <p:nvSpPr>
              <p:cNvPr id="381" name="Google Shape;381;p40"/>
              <p:cNvSpPr/>
              <p:nvPr/>
            </p:nvSpPr>
            <p:spPr>
              <a:xfrm>
                <a:off x="5927281" y="4497351"/>
                <a:ext cx="607200" cy="113400"/>
              </a:xfrm>
              <a:prstGeom prst="roundRect">
                <a:avLst>
                  <a:gd name="adj" fmla="val 16667"/>
                </a:avLst>
              </a:prstGeom>
              <a:solidFill>
                <a:srgbClr val="6666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83" name="Google Shape;383;p40"/>
              <p:cNvSpPr/>
              <p:nvPr/>
            </p:nvSpPr>
            <p:spPr>
              <a:xfrm>
                <a:off x="5927281" y="4642763"/>
                <a:ext cx="607200" cy="113400"/>
              </a:xfrm>
              <a:prstGeom prst="roundRect">
                <a:avLst>
                  <a:gd name="adj" fmla="val 16667"/>
                </a:avLst>
              </a:prstGeom>
              <a:solidFill>
                <a:srgbClr val="6666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85" name="Google Shape;385;p40"/>
              <p:cNvSpPr/>
              <p:nvPr/>
            </p:nvSpPr>
            <p:spPr>
              <a:xfrm>
                <a:off x="5927281" y="4784869"/>
                <a:ext cx="607200" cy="113400"/>
              </a:xfrm>
              <a:prstGeom prst="roundRect">
                <a:avLst>
                  <a:gd name="adj" fmla="val 16667"/>
                </a:avLst>
              </a:prstGeom>
              <a:solidFill>
                <a:srgbClr val="6666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56" name="Google Shape;356;p40"/>
              <p:cNvSpPr/>
              <p:nvPr/>
            </p:nvSpPr>
            <p:spPr>
              <a:xfrm>
                <a:off x="5532828" y="423108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9" name="Google Shape;359;p40"/>
              <p:cNvSpPr/>
              <p:nvPr/>
            </p:nvSpPr>
            <p:spPr>
              <a:xfrm>
                <a:off x="6308875" y="423108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7" name="Google Shape;357;p40"/>
              <p:cNvSpPr/>
              <p:nvPr/>
            </p:nvSpPr>
            <p:spPr>
              <a:xfrm>
                <a:off x="6308874" y="364166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40"/>
              <p:cNvSpPr/>
              <p:nvPr/>
            </p:nvSpPr>
            <p:spPr>
              <a:xfrm>
                <a:off x="7003587" y="364166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cxnSp>
          <p:nvCxnSpPr>
            <p:cNvPr id="389" name="Google Shape;389;p40"/>
            <p:cNvCxnSpPr>
              <a:stCxn id="357" idx="0"/>
              <a:endCxn id="346" idx="2"/>
            </p:cNvCxnSpPr>
            <p:nvPr/>
          </p:nvCxnSpPr>
          <p:spPr>
            <a:xfrm rot="10800000">
              <a:off x="6847980" y="3504645"/>
              <a:ext cx="875100" cy="213600"/>
            </a:xfrm>
            <a:prstGeom prst="straightConnector1">
              <a:avLst/>
            </a:prstGeom>
            <a:noFill/>
            <a:ln w="12700" cap="rnd" cmpd="sng">
              <a:solidFill>
                <a:srgbClr val="939393"/>
              </a:solidFill>
              <a:prstDash val="solid"/>
              <a:round/>
              <a:headEnd type="none" w="sm" len="sm"/>
              <a:tailEnd type="none" w="sm" len="sm"/>
            </a:ln>
          </p:spPr>
        </p:cxnSp>
        <p:cxnSp>
          <p:nvCxnSpPr>
            <p:cNvPr id="390" name="Google Shape;390;p40"/>
            <p:cNvCxnSpPr>
              <a:stCxn id="365" idx="0"/>
              <a:endCxn id="347" idx="2"/>
            </p:cNvCxnSpPr>
            <p:nvPr/>
          </p:nvCxnSpPr>
          <p:spPr>
            <a:xfrm rot="10800000">
              <a:off x="7156319" y="3504645"/>
              <a:ext cx="869100" cy="213600"/>
            </a:xfrm>
            <a:prstGeom prst="straightConnector1">
              <a:avLst/>
            </a:prstGeom>
            <a:noFill/>
            <a:ln w="12700" cap="rnd" cmpd="sng">
              <a:solidFill>
                <a:srgbClr val="939393"/>
              </a:solidFill>
              <a:prstDash val="solid"/>
              <a:round/>
              <a:headEnd type="none" w="sm" len="sm"/>
              <a:tailEnd type="none" w="sm" len="sm"/>
            </a:ln>
          </p:spPr>
        </p:cxnSp>
        <p:sp>
          <p:nvSpPr>
            <p:cNvPr id="391" name="Google Shape;391;p40"/>
            <p:cNvSpPr txBox="1"/>
            <p:nvPr/>
          </p:nvSpPr>
          <p:spPr>
            <a:xfrm>
              <a:off x="6260525" y="4457075"/>
              <a:ext cx="2777100" cy="4641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0000"/>
                  </a:solidFill>
                  <a:effectLst/>
                  <a:uLnTx/>
                  <a:uFillTx/>
                  <a:latin typeface="Corbel"/>
                  <a:ea typeface="Corbel"/>
                  <a:cs typeface="Corbel"/>
                  <a:sym typeface="Corbel"/>
                </a:rPr>
                <a:t>Multi-Stage Leaf-Spine</a:t>
              </a:r>
              <a:endParaRPr kumimoji="0" sz="1400" b="1" i="0" u="none" strike="noStrike" kern="0" cap="none" spc="0" normalizeH="0" baseline="0" noProof="0">
                <a:ln>
                  <a:noFill/>
                </a:ln>
                <a:solidFill>
                  <a:srgbClr val="000000"/>
                </a:solidFill>
                <a:effectLst/>
                <a:uLnTx/>
                <a:uFillTx/>
                <a:latin typeface="Corbel"/>
                <a:ea typeface="Corbel"/>
                <a:cs typeface="Corbel"/>
                <a:sym typeface="Corbe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For distributed access/edge networking</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p:txBody>
        </p:sp>
        <p:sp>
          <p:nvSpPr>
            <p:cNvPr id="392" name="Google Shape;392;p40"/>
            <p:cNvSpPr txBox="1"/>
            <p:nvPr/>
          </p:nvSpPr>
          <p:spPr>
            <a:xfrm>
              <a:off x="7363500" y="4292338"/>
              <a:ext cx="1021500" cy="2898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Central office</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p:txBody>
        </p:sp>
        <p:sp>
          <p:nvSpPr>
            <p:cNvPr id="393" name="Google Shape;393;p40"/>
            <p:cNvSpPr txBox="1"/>
            <p:nvPr/>
          </p:nvSpPr>
          <p:spPr>
            <a:xfrm>
              <a:off x="6491454" y="3089788"/>
              <a:ext cx="1021500" cy="2898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Field office</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p:txBody>
        </p:sp>
        <p:sp>
          <p:nvSpPr>
            <p:cNvPr id="394" name="Google Shape;394;p40"/>
            <p:cNvSpPr txBox="1"/>
            <p:nvPr/>
          </p:nvSpPr>
          <p:spPr>
            <a:xfrm>
              <a:off x="7295733" y="3195698"/>
              <a:ext cx="1021500" cy="2685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Long-haul</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p:txBody>
        </p:sp>
        <p:cxnSp>
          <p:nvCxnSpPr>
            <p:cNvPr id="395" name="Google Shape;395;p40"/>
            <p:cNvCxnSpPr/>
            <p:nvPr/>
          </p:nvCxnSpPr>
          <p:spPr>
            <a:xfrm flipH="1">
              <a:off x="7603233" y="3454673"/>
              <a:ext cx="108000" cy="96300"/>
            </a:xfrm>
            <a:prstGeom prst="straightConnector1">
              <a:avLst/>
            </a:prstGeom>
            <a:noFill/>
            <a:ln w="9525" cap="flat" cmpd="sng">
              <a:solidFill>
                <a:srgbClr val="000000"/>
              </a:solidFill>
              <a:prstDash val="solid"/>
              <a:round/>
              <a:headEnd type="none" w="med" len="med"/>
              <a:tailEnd type="stealth" w="med" len="med"/>
            </a:ln>
          </p:spPr>
        </p:cxnSp>
        <p:sp>
          <p:nvSpPr>
            <p:cNvPr id="396" name="Google Shape;396;p40"/>
            <p:cNvSpPr/>
            <p:nvPr/>
          </p:nvSpPr>
          <p:spPr>
            <a:xfrm>
              <a:off x="8551787" y="3750114"/>
              <a:ext cx="253800" cy="181548"/>
            </a:xfrm>
            <a:prstGeom prst="cloud">
              <a:avLst/>
            </a:prstGeom>
            <a:solidFill>
              <a:srgbClr val="FFFFFF"/>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000000"/>
                </a:solidFill>
                <a:effectLst/>
                <a:uLnTx/>
                <a:uFillTx/>
                <a:latin typeface="Arial"/>
                <a:cs typeface="Arial"/>
                <a:sym typeface="Arial"/>
              </a:endParaRPr>
            </a:p>
          </p:txBody>
        </p:sp>
        <p:cxnSp>
          <p:nvCxnSpPr>
            <p:cNvPr id="397" name="Google Shape;397;p40"/>
            <p:cNvCxnSpPr>
              <a:stCxn id="363" idx="3"/>
              <a:endCxn id="396" idx="1"/>
            </p:cNvCxnSpPr>
            <p:nvPr/>
          </p:nvCxnSpPr>
          <p:spPr>
            <a:xfrm rot="10800000" flipH="1">
              <a:off x="8501092" y="3931465"/>
              <a:ext cx="177600" cy="83700"/>
            </a:xfrm>
            <a:prstGeom prst="bentConnector2">
              <a:avLst/>
            </a:prstGeom>
            <a:noFill/>
            <a:ln w="12700" cap="rnd" cmpd="sng">
              <a:solidFill>
                <a:srgbClr val="939393"/>
              </a:solidFill>
              <a:prstDash val="solid"/>
              <a:round/>
              <a:headEnd type="none" w="sm" len="sm"/>
              <a:tailEnd type="none" w="sm" len="sm"/>
            </a:ln>
          </p:spPr>
        </p:cxnSp>
        <p:sp>
          <p:nvSpPr>
            <p:cNvPr id="398" name="Google Shape;398;p40"/>
            <p:cNvSpPr/>
            <p:nvPr/>
          </p:nvSpPr>
          <p:spPr>
            <a:xfrm>
              <a:off x="6754039" y="3871455"/>
              <a:ext cx="176100" cy="64200"/>
            </a:xfrm>
            <a:prstGeom prst="roundRect">
              <a:avLst>
                <a:gd name="adj" fmla="val 16667"/>
              </a:avLst>
            </a:prstGeom>
            <a:solidFill>
              <a:srgbClr val="6AA84F"/>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Arial"/>
                <a:cs typeface="Arial"/>
                <a:sym typeface="Arial"/>
              </a:endParaRPr>
            </a:p>
          </p:txBody>
        </p:sp>
        <p:sp>
          <p:nvSpPr>
            <p:cNvPr id="399" name="Google Shape;399;p40"/>
            <p:cNvSpPr/>
            <p:nvPr/>
          </p:nvSpPr>
          <p:spPr>
            <a:xfrm>
              <a:off x="6754039" y="3954582"/>
              <a:ext cx="176100" cy="64200"/>
            </a:xfrm>
            <a:prstGeom prst="roundRect">
              <a:avLst>
                <a:gd name="adj" fmla="val 16667"/>
              </a:avLst>
            </a:prstGeom>
            <a:solidFill>
              <a:srgbClr val="6AA84F"/>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Arial"/>
                <a:cs typeface="Arial"/>
                <a:sym typeface="Arial"/>
              </a:endParaRPr>
            </a:p>
          </p:txBody>
        </p:sp>
        <p:sp>
          <p:nvSpPr>
            <p:cNvPr id="400" name="Google Shape;400;p40"/>
            <p:cNvSpPr/>
            <p:nvPr/>
          </p:nvSpPr>
          <p:spPr>
            <a:xfrm>
              <a:off x="6754039" y="4039441"/>
              <a:ext cx="176100" cy="64200"/>
            </a:xfrm>
            <a:prstGeom prst="roundRect">
              <a:avLst>
                <a:gd name="adj" fmla="val 16667"/>
              </a:avLst>
            </a:prstGeom>
            <a:solidFill>
              <a:srgbClr val="6AA84F"/>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Arial"/>
                <a:cs typeface="Arial"/>
                <a:sym typeface="Arial"/>
              </a:endParaRPr>
            </a:p>
          </p:txBody>
        </p:sp>
        <p:cxnSp>
          <p:nvCxnSpPr>
            <p:cNvPr id="401" name="Google Shape;401;p40"/>
            <p:cNvCxnSpPr>
              <a:stCxn id="398" idx="0"/>
              <a:endCxn id="349" idx="2"/>
            </p:cNvCxnSpPr>
            <p:nvPr/>
          </p:nvCxnSpPr>
          <p:spPr>
            <a:xfrm rot="10800000" flipH="1">
              <a:off x="6842089" y="3766455"/>
              <a:ext cx="6000" cy="105000"/>
            </a:xfrm>
            <a:prstGeom prst="straightConnector1">
              <a:avLst/>
            </a:prstGeom>
            <a:noFill/>
            <a:ln w="9525" cap="flat" cmpd="sng">
              <a:solidFill>
                <a:srgbClr val="999999"/>
              </a:solidFill>
              <a:prstDash val="solid"/>
              <a:round/>
              <a:headEnd type="none" w="med" len="med"/>
              <a:tailEnd type="none" w="med" len="med"/>
            </a:ln>
          </p:spPr>
        </p:cxnSp>
        <p:cxnSp>
          <p:nvCxnSpPr>
            <p:cNvPr id="402" name="Google Shape;402;p40"/>
            <p:cNvCxnSpPr>
              <a:stCxn id="398" idx="0"/>
              <a:endCxn id="348" idx="2"/>
            </p:cNvCxnSpPr>
            <p:nvPr/>
          </p:nvCxnSpPr>
          <p:spPr>
            <a:xfrm rot="10800000" flipH="1">
              <a:off x="6842089" y="3766455"/>
              <a:ext cx="314400" cy="105000"/>
            </a:xfrm>
            <a:prstGeom prst="straightConnector1">
              <a:avLst/>
            </a:prstGeom>
            <a:noFill/>
            <a:ln w="9525" cap="flat" cmpd="sng">
              <a:solidFill>
                <a:srgbClr val="999999"/>
              </a:solidFill>
              <a:prstDash val="solid"/>
              <a:round/>
              <a:headEnd type="none" w="med" len="med"/>
              <a:tailEnd type="none" w="med" len="med"/>
            </a:ln>
          </p:spPr>
        </p:cxnSp>
        <p:cxnSp>
          <p:nvCxnSpPr>
            <p:cNvPr id="403" name="Google Shape;403;p40"/>
            <p:cNvCxnSpPr/>
            <p:nvPr/>
          </p:nvCxnSpPr>
          <p:spPr>
            <a:xfrm>
              <a:off x="5336875" y="2742475"/>
              <a:ext cx="1260300" cy="585300"/>
            </a:xfrm>
            <a:prstGeom prst="straightConnector1">
              <a:avLst/>
            </a:prstGeom>
            <a:noFill/>
            <a:ln w="28575" cap="flat" cmpd="sng">
              <a:solidFill>
                <a:srgbClr val="666666"/>
              </a:solidFill>
              <a:prstDash val="solid"/>
              <a:round/>
              <a:headEnd type="none" w="med" len="med"/>
              <a:tailEnd type="triangle" w="med" len="med"/>
            </a:ln>
          </p:spPr>
        </p:cxnSp>
      </p:grpSp>
      <p:grpSp>
        <p:nvGrpSpPr>
          <p:cNvPr id="404" name="Google Shape;404;p40"/>
          <p:cNvGrpSpPr/>
          <p:nvPr/>
        </p:nvGrpSpPr>
        <p:grpSpPr>
          <a:xfrm>
            <a:off x="198825" y="1444625"/>
            <a:ext cx="2277600" cy="2263590"/>
            <a:chOff x="198825" y="1444625"/>
            <a:chExt cx="2277600" cy="2263590"/>
          </a:xfrm>
        </p:grpSpPr>
        <p:sp>
          <p:nvSpPr>
            <p:cNvPr id="405" name="Google Shape;405;p40"/>
            <p:cNvSpPr/>
            <p:nvPr/>
          </p:nvSpPr>
          <p:spPr>
            <a:xfrm>
              <a:off x="198825" y="1444625"/>
              <a:ext cx="2277600" cy="1429800"/>
            </a:xfrm>
            <a:prstGeom prst="roundRect">
              <a:avLst>
                <a:gd name="adj" fmla="val 6713"/>
              </a:avLst>
            </a:prstGeom>
            <a:solidFill>
              <a:srgbClr val="FFFFFF"/>
            </a:solidFill>
            <a:ln w="28575" cap="flat" cmpd="sng">
              <a:solidFill>
                <a:srgbClr val="0000FF"/>
              </a:solidFill>
              <a:prstDash val="solid"/>
              <a:round/>
              <a:headEnd type="none" w="sm" len="sm"/>
              <a:tailEnd type="none" w="sm" len="sm"/>
            </a:ln>
            <a:effectLst>
              <a:outerShdw blurRad="114300" dist="19050" dir="5400000" algn="bl" rotWithShape="0">
                <a:srgbClr val="0000FF">
                  <a:alpha val="50000"/>
                </a:srgbClr>
              </a:outerShdw>
            </a:effectLst>
          </p:spPr>
          <p:txBody>
            <a:bodyPr spcFirstLastPara="1" wrap="square" lIns="73150" tIns="73150" rIns="73150" bIns="7315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FF"/>
                  </a:solidFill>
                  <a:effectLst/>
                  <a:uLnTx/>
                  <a:uFillTx/>
                  <a:latin typeface="Arial"/>
                  <a:cs typeface="Arial"/>
                  <a:sym typeface="Arial"/>
                </a:rPr>
                <a:t>Extensive switch support</a:t>
              </a:r>
              <a:endParaRPr kumimoji="0" sz="11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1" u="none" strike="noStrike" kern="0" cap="none" spc="0" normalizeH="0" baseline="0" noProof="0">
                  <a:ln>
                    <a:noFill/>
                  </a:ln>
                  <a:solidFill>
                    <a:srgbClr val="000000"/>
                  </a:solidFill>
                  <a:effectLst/>
                  <a:uLnTx/>
                  <a:uFillTx/>
                  <a:latin typeface="Arial"/>
                  <a:cs typeface="Arial"/>
                  <a:sym typeface="Arial"/>
                </a:rPr>
                <a:t>Vendors: </a:t>
              </a:r>
              <a:r>
                <a:rPr kumimoji="0" lang="en-US" sz="1100" b="0" i="1" u="none" strike="noStrike" kern="0" cap="none" spc="0" normalizeH="0" baseline="0" noProof="0">
                  <a:ln>
                    <a:noFill/>
                  </a:ln>
                  <a:solidFill>
                    <a:srgbClr val="000000"/>
                  </a:solidFill>
                  <a:effectLst/>
                  <a:uLnTx/>
                  <a:uFillTx/>
                  <a:latin typeface="Arial"/>
                  <a:cs typeface="Arial"/>
                  <a:sym typeface="Arial"/>
                </a:rPr>
                <a:t>EdgeCore, Delta, Inventec, Stordis, QCT</a:t>
              </a:r>
              <a:endParaRPr kumimoji="0" sz="1100" b="0" i="1"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1" u="none" strike="noStrike" kern="0" cap="none" spc="0" normalizeH="0" baseline="0" noProof="0">
                  <a:ln>
                    <a:noFill/>
                  </a:ln>
                  <a:solidFill>
                    <a:srgbClr val="000000"/>
                  </a:solidFill>
                  <a:effectLst/>
                  <a:uLnTx/>
                  <a:uFillTx/>
                  <a:latin typeface="Arial"/>
                  <a:cs typeface="Arial"/>
                  <a:sym typeface="Arial"/>
                </a:rPr>
                <a:t>ASIC: </a:t>
              </a:r>
              <a:r>
                <a:rPr kumimoji="0" lang="en-US" sz="1100" b="0" i="1" u="none" strike="noStrike" kern="0" cap="none" spc="0" normalizeH="0" baseline="0" noProof="0">
                  <a:ln>
                    <a:noFill/>
                  </a:ln>
                  <a:solidFill>
                    <a:srgbClr val="000000"/>
                  </a:solidFill>
                  <a:effectLst/>
                  <a:uLnTx/>
                  <a:uFillTx/>
                  <a:latin typeface="Arial"/>
                  <a:cs typeface="Arial"/>
                  <a:sym typeface="Arial"/>
                </a:rPr>
                <a:t>Tomahawk, Tomahawk+, Trident2, Qumran, Tofino</a:t>
              </a:r>
              <a:endParaRPr kumimoji="0" sz="1100" b="0" i="1"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Arial"/>
                  <a:cs typeface="Arial"/>
                  <a:sym typeface="Arial"/>
                </a:rPr>
                <a:t>Switch SW stack:</a:t>
              </a:r>
              <a:br>
                <a:rPr kumimoji="0" lang="en-US" sz="1100" b="1" i="0" u="none" strike="noStrike" kern="0" cap="none" spc="0" normalizeH="0" baseline="0" noProof="0">
                  <a:ln>
                    <a:noFill/>
                  </a:ln>
                  <a:solidFill>
                    <a:srgbClr val="000000"/>
                  </a:solidFill>
                  <a:effectLst/>
                  <a:uLnTx/>
                  <a:uFillTx/>
                  <a:latin typeface="Arial"/>
                  <a:cs typeface="Arial"/>
                  <a:sym typeface="Arial"/>
                </a:rPr>
              </a:br>
              <a:r>
                <a:rPr kumimoji="0" lang="en-US" sz="1100" b="0" i="0" u="none" strike="noStrike" kern="0" cap="none" spc="0" normalizeH="0" baseline="0" noProof="0">
                  <a:ln>
                    <a:noFill/>
                  </a:ln>
                  <a:solidFill>
                    <a:srgbClr val="000000"/>
                  </a:solidFill>
                  <a:effectLst/>
                  <a:uLnTx/>
                  <a:uFillTx/>
                  <a:latin typeface="Arial"/>
                  <a:cs typeface="Arial"/>
                  <a:sym typeface="Arial"/>
                </a:rPr>
                <a:t>ONL, OF-DPA, Stratum</a:t>
              </a:r>
              <a:endParaRPr kumimoji="0" sz="1100" b="0" i="1" u="none" strike="noStrike" kern="0" cap="none" spc="0" normalizeH="0" baseline="0" noProof="0">
                <a:ln>
                  <a:noFill/>
                </a:ln>
                <a:solidFill>
                  <a:srgbClr val="000000"/>
                </a:solidFill>
                <a:effectLst/>
                <a:uLnTx/>
                <a:uFillTx/>
                <a:latin typeface="Arial"/>
                <a:cs typeface="Arial"/>
                <a:sym typeface="Arial"/>
              </a:endParaRPr>
            </a:p>
          </p:txBody>
        </p:sp>
        <p:sp>
          <p:nvSpPr>
            <p:cNvPr id="406" name="Google Shape;406;p40"/>
            <p:cNvSpPr/>
            <p:nvPr/>
          </p:nvSpPr>
          <p:spPr>
            <a:xfrm>
              <a:off x="1165900" y="3393215"/>
              <a:ext cx="788100" cy="315000"/>
            </a:xfrm>
            <a:prstGeom prst="roundRect">
              <a:avLst>
                <a:gd name="adj" fmla="val 6713"/>
              </a:avLst>
            </a:prstGeom>
            <a:noFill/>
            <a:ln w="19050" cap="flat" cmpd="sng">
              <a:solidFill>
                <a:srgbClr val="0000FF"/>
              </a:solidFill>
              <a:prstDash val="solid"/>
              <a:round/>
              <a:headEnd type="none" w="sm" len="sm"/>
              <a:tailEnd type="none" w="sm" len="sm"/>
            </a:ln>
            <a:effectLst>
              <a:outerShdw blurRad="57150" dist="19050" dir="5400000" algn="bl" rotWithShape="0">
                <a:srgbClr val="0000FF">
                  <a:alpha val="50000"/>
                </a:srgbClr>
              </a:outerShdw>
            </a:effectLst>
          </p:spPr>
          <p:txBody>
            <a:bodyPr spcFirstLastPara="1" wrap="square" lIns="45700" tIns="45700" rIns="45700"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1" u="none" strike="noStrike" kern="0" cap="none" spc="0" normalizeH="0" baseline="0" noProof="0">
                <a:ln>
                  <a:noFill/>
                </a:ln>
                <a:solidFill>
                  <a:srgbClr val="000000"/>
                </a:solidFill>
                <a:effectLst/>
                <a:uLnTx/>
                <a:uFillTx/>
                <a:latin typeface="Arial"/>
                <a:cs typeface="Arial"/>
                <a:sym typeface="Arial"/>
              </a:endParaRPr>
            </a:p>
          </p:txBody>
        </p:sp>
        <p:cxnSp>
          <p:nvCxnSpPr>
            <p:cNvPr id="407" name="Google Shape;407;p40"/>
            <p:cNvCxnSpPr>
              <a:stCxn id="405" idx="2"/>
              <a:endCxn id="406" idx="0"/>
            </p:cNvCxnSpPr>
            <p:nvPr/>
          </p:nvCxnSpPr>
          <p:spPr>
            <a:xfrm rot="-5400000" flipH="1">
              <a:off x="1189425" y="3022625"/>
              <a:ext cx="518700" cy="222300"/>
            </a:xfrm>
            <a:prstGeom prst="curvedConnector3">
              <a:avLst>
                <a:gd name="adj1" fmla="val 50009"/>
              </a:avLst>
            </a:prstGeom>
            <a:noFill/>
            <a:ln w="19050" cap="flat" cmpd="sng">
              <a:solidFill>
                <a:srgbClr val="0000FF"/>
              </a:solidFill>
              <a:prstDash val="solid"/>
              <a:round/>
              <a:headEnd type="none" w="med" len="med"/>
              <a:tailEnd type="none" w="med" len="med"/>
            </a:ln>
            <a:effectLst>
              <a:outerShdw blurRad="57150" dist="19050" dir="5400000" algn="bl" rotWithShape="0">
                <a:srgbClr val="0000FF">
                  <a:alpha val="50000"/>
                </a:srgbClr>
              </a:outerShdw>
            </a:effectLst>
          </p:spPr>
        </p:cxnSp>
      </p:grpSp>
      <p:grpSp>
        <p:nvGrpSpPr>
          <p:cNvPr id="408" name="Google Shape;408;p40"/>
          <p:cNvGrpSpPr/>
          <p:nvPr/>
        </p:nvGrpSpPr>
        <p:grpSpPr>
          <a:xfrm>
            <a:off x="322150" y="2733675"/>
            <a:ext cx="2906825" cy="2187500"/>
            <a:chOff x="322150" y="2733675"/>
            <a:chExt cx="2906825" cy="2187500"/>
          </a:xfrm>
        </p:grpSpPr>
        <p:grpSp>
          <p:nvGrpSpPr>
            <p:cNvPr id="409" name="Google Shape;409;p40"/>
            <p:cNvGrpSpPr/>
            <p:nvPr/>
          </p:nvGrpSpPr>
          <p:grpSpPr>
            <a:xfrm>
              <a:off x="322150" y="2733675"/>
              <a:ext cx="2906825" cy="2187500"/>
              <a:chOff x="322150" y="2733675"/>
              <a:chExt cx="2906825" cy="2187500"/>
            </a:xfrm>
          </p:grpSpPr>
          <p:cxnSp>
            <p:nvCxnSpPr>
              <p:cNvPr id="410" name="Google Shape;410;p40"/>
              <p:cNvCxnSpPr>
                <a:stCxn id="411" idx="1"/>
                <a:endCxn id="412" idx="2"/>
              </p:cNvCxnSpPr>
              <p:nvPr/>
            </p:nvCxnSpPr>
            <p:spPr>
              <a:xfrm rot="10800000">
                <a:off x="1562300" y="3648750"/>
                <a:ext cx="77400" cy="248700"/>
              </a:xfrm>
              <a:prstGeom prst="bentConnector2">
                <a:avLst/>
              </a:prstGeom>
              <a:noFill/>
              <a:ln w="12700" cap="rnd" cmpd="sng">
                <a:solidFill>
                  <a:srgbClr val="939393"/>
                </a:solidFill>
                <a:prstDash val="solid"/>
                <a:round/>
                <a:headEnd type="none" w="sm" len="sm"/>
                <a:tailEnd type="none" w="sm" len="sm"/>
              </a:ln>
            </p:spPr>
          </p:cxnSp>
          <p:cxnSp>
            <p:nvCxnSpPr>
              <p:cNvPr id="413" name="Google Shape;413;p40"/>
              <p:cNvCxnSpPr>
                <a:stCxn id="414" idx="1"/>
              </p:cNvCxnSpPr>
              <p:nvPr/>
            </p:nvCxnSpPr>
            <p:spPr>
              <a:xfrm rot="10800000">
                <a:off x="1466900" y="3490865"/>
                <a:ext cx="172800" cy="552000"/>
              </a:xfrm>
              <a:prstGeom prst="bentConnector2">
                <a:avLst/>
              </a:prstGeom>
              <a:noFill/>
              <a:ln w="12700" cap="rnd" cmpd="sng">
                <a:solidFill>
                  <a:srgbClr val="939393"/>
                </a:solidFill>
                <a:prstDash val="solid"/>
                <a:round/>
                <a:headEnd type="none" w="sm" len="sm"/>
                <a:tailEnd type="none" w="sm" len="sm"/>
              </a:ln>
            </p:spPr>
          </p:cxnSp>
          <p:cxnSp>
            <p:nvCxnSpPr>
              <p:cNvPr id="415" name="Google Shape;415;p40"/>
              <p:cNvCxnSpPr>
                <a:stCxn id="416" idx="1"/>
              </p:cNvCxnSpPr>
              <p:nvPr/>
            </p:nvCxnSpPr>
            <p:spPr>
              <a:xfrm rot="10800000">
                <a:off x="1362200" y="3491075"/>
                <a:ext cx="277500" cy="693900"/>
              </a:xfrm>
              <a:prstGeom prst="bentConnector2">
                <a:avLst/>
              </a:prstGeom>
              <a:noFill/>
              <a:ln w="12700" cap="rnd" cmpd="sng">
                <a:solidFill>
                  <a:srgbClr val="939393"/>
                </a:solidFill>
                <a:prstDash val="solid"/>
                <a:round/>
                <a:headEnd type="none" w="sm" len="sm"/>
                <a:tailEnd type="none" w="sm" len="sm"/>
              </a:ln>
            </p:spPr>
          </p:cxnSp>
          <p:sp>
            <p:nvSpPr>
              <p:cNvPr id="411" name="Google Shape;411;p40"/>
              <p:cNvSpPr/>
              <p:nvPr/>
            </p:nvSpPr>
            <p:spPr>
              <a:xfrm>
                <a:off x="1639700" y="3840750"/>
                <a:ext cx="520200" cy="113400"/>
              </a:xfrm>
              <a:prstGeom prst="roundRect">
                <a:avLst>
                  <a:gd name="adj" fmla="val 16667"/>
                </a:avLst>
              </a:prstGeom>
              <a:solidFill>
                <a:srgbClr val="666666"/>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FFFFFF"/>
                    </a:solidFill>
                    <a:effectLst/>
                    <a:uLnTx/>
                    <a:uFillTx/>
                    <a:latin typeface="Calibri"/>
                    <a:ea typeface="Calibri"/>
                    <a:cs typeface="Calibri"/>
                    <a:sym typeface="Calibri"/>
                  </a:rPr>
                  <a:t>Compute</a:t>
                </a: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14" name="Google Shape;414;p40"/>
              <p:cNvSpPr/>
              <p:nvPr/>
            </p:nvSpPr>
            <p:spPr>
              <a:xfrm>
                <a:off x="1639700" y="3986165"/>
                <a:ext cx="520200" cy="113400"/>
              </a:xfrm>
              <a:prstGeom prst="roundRect">
                <a:avLst>
                  <a:gd name="adj" fmla="val 16667"/>
                </a:avLst>
              </a:prstGeom>
              <a:solidFill>
                <a:srgbClr val="666666"/>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FFFFFF"/>
                    </a:solidFill>
                    <a:effectLst/>
                    <a:uLnTx/>
                    <a:uFillTx/>
                    <a:latin typeface="Calibri"/>
                    <a:ea typeface="Calibri"/>
                    <a:cs typeface="Calibri"/>
                    <a:sym typeface="Calibri"/>
                  </a:rPr>
                  <a:t>Compute</a:t>
                </a: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16" name="Google Shape;416;p40"/>
              <p:cNvSpPr/>
              <p:nvPr/>
            </p:nvSpPr>
            <p:spPr>
              <a:xfrm>
                <a:off x="1639700" y="4128275"/>
                <a:ext cx="520200" cy="113400"/>
              </a:xfrm>
              <a:prstGeom prst="roundRect">
                <a:avLst>
                  <a:gd name="adj" fmla="val 16667"/>
                </a:avLst>
              </a:prstGeom>
              <a:solidFill>
                <a:srgbClr val="666666"/>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FFFFFF"/>
                    </a:solidFill>
                    <a:effectLst/>
                    <a:uLnTx/>
                    <a:uFillTx/>
                    <a:latin typeface="Calibri"/>
                    <a:ea typeface="Calibri"/>
                    <a:cs typeface="Calibri"/>
                    <a:sym typeface="Calibri"/>
                  </a:rPr>
                  <a:t>Compute</a:t>
                </a: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12" name="Google Shape;412;p40"/>
              <p:cNvSpPr/>
              <p:nvPr/>
            </p:nvSpPr>
            <p:spPr>
              <a:xfrm>
                <a:off x="1220150" y="3448050"/>
                <a:ext cx="684000" cy="2007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FFFFFF"/>
                    </a:solidFill>
                    <a:effectLst/>
                    <a:uLnTx/>
                    <a:uFillTx/>
                    <a:latin typeface="Calibri"/>
                    <a:ea typeface="Calibri"/>
                    <a:cs typeface="Calibri"/>
                    <a:sym typeface="Calibri"/>
                  </a:rPr>
                  <a:t>Leaf (ToR)</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417" name="Google Shape;417;p40"/>
              <p:cNvSpPr txBox="1"/>
              <p:nvPr/>
            </p:nvSpPr>
            <p:spPr>
              <a:xfrm>
                <a:off x="322150" y="4457075"/>
                <a:ext cx="2022900" cy="4641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0000"/>
                    </a:solidFill>
                    <a:effectLst/>
                    <a:uLnTx/>
                    <a:uFillTx/>
                    <a:latin typeface="Corbel"/>
                    <a:ea typeface="Corbel"/>
                    <a:cs typeface="Corbel"/>
                    <a:sym typeface="Corbel"/>
                  </a:rPr>
                  <a:t>Single Leaf</a:t>
                </a:r>
                <a:endParaRPr kumimoji="0" sz="1400" b="1" i="0" u="none" strike="noStrike" kern="0" cap="none" spc="0" normalizeH="0" baseline="0" noProof="0">
                  <a:ln>
                    <a:noFill/>
                  </a:ln>
                  <a:solidFill>
                    <a:srgbClr val="000000"/>
                  </a:solidFill>
                  <a:effectLst/>
                  <a:uLnTx/>
                  <a:uFillTx/>
                  <a:latin typeface="Corbel"/>
                  <a:ea typeface="Corbel"/>
                  <a:cs typeface="Corbel"/>
                  <a:sym typeface="Corbel"/>
                </a:endParaRPr>
              </a:p>
            </p:txBody>
          </p:sp>
          <p:sp>
            <p:nvSpPr>
              <p:cNvPr id="418" name="Google Shape;418;p40"/>
              <p:cNvSpPr/>
              <p:nvPr/>
            </p:nvSpPr>
            <p:spPr>
              <a:xfrm>
                <a:off x="2271600" y="3286725"/>
                <a:ext cx="683964" cy="453060"/>
              </a:xfrm>
              <a:prstGeom prst="cloud">
                <a:avLst/>
              </a:prstGeom>
              <a:solidFill>
                <a:srgbClr val="FFFFFF"/>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metro/</a:t>
                </a:r>
                <a:br>
                  <a:rPr kumimoji="0" lang="en-US" sz="1000" b="0" i="0" u="none" strike="noStrike" kern="0" cap="none" spc="0" normalizeH="0" baseline="0" noProof="0">
                    <a:ln>
                      <a:noFill/>
                    </a:ln>
                    <a:solidFill>
                      <a:srgbClr val="000000"/>
                    </a:solidFill>
                    <a:effectLst/>
                    <a:uLnTx/>
                    <a:uFillTx/>
                    <a:latin typeface="Arial"/>
                    <a:cs typeface="Arial"/>
                    <a:sym typeface="Arial"/>
                  </a:rPr>
                </a:br>
                <a:r>
                  <a:rPr kumimoji="0" lang="en-US" sz="1000" b="0" i="0" u="none" strike="noStrike" kern="0" cap="none" spc="0" normalizeH="0" baseline="0" noProof="0">
                    <a:ln>
                      <a:noFill/>
                    </a:ln>
                    <a:solidFill>
                      <a:srgbClr val="000000"/>
                    </a:solidFill>
                    <a:effectLst/>
                    <a:uLnTx/>
                    <a:uFillTx/>
                    <a:latin typeface="Arial"/>
                    <a:cs typeface="Arial"/>
                    <a:sym typeface="Arial"/>
                  </a:rPr>
                  <a:t>core</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cxnSp>
            <p:nvCxnSpPr>
              <p:cNvPr id="419" name="Google Shape;419;p40"/>
              <p:cNvCxnSpPr>
                <a:stCxn id="412" idx="3"/>
                <a:endCxn id="420" idx="1"/>
              </p:cNvCxnSpPr>
              <p:nvPr/>
            </p:nvCxnSpPr>
            <p:spPr>
              <a:xfrm rot="10800000" flipH="1">
                <a:off x="1904150" y="3501600"/>
                <a:ext cx="231000" cy="46800"/>
              </a:xfrm>
              <a:prstGeom prst="bentConnector3">
                <a:avLst>
                  <a:gd name="adj1" fmla="val 49978"/>
                </a:avLst>
              </a:prstGeom>
              <a:noFill/>
              <a:ln w="12700" cap="rnd" cmpd="sng">
                <a:solidFill>
                  <a:srgbClr val="939393"/>
                </a:solidFill>
                <a:prstDash val="solid"/>
                <a:round/>
                <a:headEnd type="none" w="sm" len="sm"/>
                <a:tailEnd type="none" w="sm" len="sm"/>
              </a:ln>
            </p:spPr>
          </p:cxnSp>
          <p:sp>
            <p:nvSpPr>
              <p:cNvPr id="421" name="Google Shape;421;p40"/>
              <p:cNvSpPr/>
              <p:nvPr/>
            </p:nvSpPr>
            <p:spPr>
              <a:xfrm>
                <a:off x="543349" y="3455426"/>
                <a:ext cx="520200" cy="186000"/>
              </a:xfrm>
              <a:prstGeom prst="roundRect">
                <a:avLst>
                  <a:gd name="adj" fmla="val 16667"/>
                </a:avLst>
              </a:prstGeom>
              <a:solidFill>
                <a:srgbClr val="6AA84F"/>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FFFFFF"/>
                    </a:solidFill>
                    <a:effectLst/>
                    <a:uLnTx/>
                    <a:uFillTx/>
                    <a:latin typeface="Calibri"/>
                    <a:ea typeface="Calibri"/>
                    <a:cs typeface="Calibri"/>
                    <a:sym typeface="Calibri"/>
                  </a:rPr>
                  <a:t>Access</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cxnSp>
            <p:nvCxnSpPr>
              <p:cNvPr id="422" name="Google Shape;422;p40"/>
              <p:cNvCxnSpPr>
                <a:stCxn id="421" idx="3"/>
                <a:endCxn id="412" idx="1"/>
              </p:cNvCxnSpPr>
              <p:nvPr/>
            </p:nvCxnSpPr>
            <p:spPr>
              <a:xfrm>
                <a:off x="1063549" y="3548426"/>
                <a:ext cx="156600" cy="600"/>
              </a:xfrm>
              <a:prstGeom prst="bentConnector3">
                <a:avLst>
                  <a:gd name="adj1" fmla="val 50001"/>
                </a:avLst>
              </a:prstGeom>
              <a:noFill/>
              <a:ln w="12700" cap="rnd" cmpd="sng">
                <a:solidFill>
                  <a:srgbClr val="939393"/>
                </a:solidFill>
                <a:prstDash val="solid"/>
                <a:round/>
                <a:headEnd type="none" w="sm" len="sm"/>
                <a:tailEnd type="none" w="sm" len="sm"/>
              </a:ln>
            </p:spPr>
          </p:cxnSp>
          <p:sp>
            <p:nvSpPr>
              <p:cNvPr id="423" name="Google Shape;423;p40"/>
              <p:cNvSpPr txBox="1"/>
              <p:nvPr/>
            </p:nvSpPr>
            <p:spPr>
              <a:xfrm>
                <a:off x="498795" y="3547575"/>
                <a:ext cx="1021500" cy="508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OLT</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Base station</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etc.</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p:txBody>
          </p:sp>
          <p:cxnSp>
            <p:nvCxnSpPr>
              <p:cNvPr id="424" name="Google Shape;424;p40"/>
              <p:cNvCxnSpPr/>
              <p:nvPr/>
            </p:nvCxnSpPr>
            <p:spPr>
              <a:xfrm flipH="1">
                <a:off x="2009775" y="2733675"/>
                <a:ext cx="1219200" cy="577200"/>
              </a:xfrm>
              <a:prstGeom prst="straightConnector1">
                <a:avLst/>
              </a:prstGeom>
              <a:noFill/>
              <a:ln w="28575" cap="flat" cmpd="sng">
                <a:solidFill>
                  <a:srgbClr val="666666"/>
                </a:solidFill>
                <a:prstDash val="solid"/>
                <a:round/>
                <a:headEnd type="none" w="med" len="med"/>
                <a:tailEnd type="triangle" w="med" len="med"/>
              </a:ln>
            </p:spPr>
          </p:cxnSp>
        </p:grpSp>
        <p:pic>
          <p:nvPicPr>
            <p:cNvPr id="420" name="Google Shape;420;p40"/>
            <p:cNvPicPr preferRelativeResize="0"/>
            <p:nvPr/>
          </p:nvPicPr>
          <p:blipFill rotWithShape="1">
            <a:blip r:embed="rId3">
              <a:alphaModFix/>
            </a:blip>
            <a:srcRect l="10592" t="10593" r="10592" b="10585"/>
            <a:stretch/>
          </p:blipFill>
          <p:spPr>
            <a:xfrm>
              <a:off x="2135050" y="3407399"/>
              <a:ext cx="250975" cy="188450"/>
            </a:xfrm>
            <a:prstGeom prst="rect">
              <a:avLst/>
            </a:prstGeom>
            <a:noFill/>
            <a:ln>
              <a:noFill/>
            </a:ln>
          </p:spPr>
        </p:pic>
      </p:grpSp>
    </p:spTree>
    <p:extLst>
      <p:ext uri="{BB962C8B-B14F-4D97-AF65-F5344CB8AC3E}">
        <p14:creationId xmlns:p14="http://schemas.microsoft.com/office/powerpoint/2010/main" val="2812785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08"/>
                                        </p:tgtEl>
                                        <p:attrNameLst>
                                          <p:attrName>style.visibility</p:attrName>
                                        </p:attrNameLst>
                                      </p:cBhvr>
                                      <p:to>
                                        <p:strVal val="visible"/>
                                      </p:to>
                                    </p:set>
                                    <p:animEffect transition="in" filter="fade">
                                      <p:cBhvr>
                                        <p:cTn id="15" dur="1000"/>
                                        <p:tgtEl>
                                          <p:spTgt spid="408"/>
                                        </p:tgtEl>
                                      </p:cBhvr>
                                    </p:animEffect>
                                  </p:childTnLst>
                                </p:cTn>
                              </p:par>
                            </p:childTnLst>
                          </p:cTn>
                        </p:par>
                        <p:par>
                          <p:cTn id="16" fill="hold">
                            <p:stCondLst>
                              <p:cond delay="1000"/>
                            </p:stCondLst>
                            <p:childTnLst>
                              <p:par>
                                <p:cTn id="17" presetID="1" presetClass="entr" presetSubtype="0" fill="hold" nodeType="afterEffect">
                                  <p:stCondLst>
                                    <p:cond delay="0"/>
                                  </p:stCondLst>
                                  <p:childTnLst>
                                    <p:set>
                                      <p:cBhvr>
                                        <p:cTn id="18" dur="1" fill="hold">
                                          <p:stCondLst>
                                            <p:cond delay="0"/>
                                          </p:stCondLst>
                                        </p:cTn>
                                        <p:tgtEl>
                                          <p:spTgt spid="290"/>
                                        </p:tgtEl>
                                        <p:attrNameLst>
                                          <p:attrName>style.visibility</p:attrName>
                                        </p:attrNameLst>
                                      </p:cBhvr>
                                      <p:to>
                                        <p:strVal val="visible"/>
                                      </p:to>
                                    </p:set>
                                  </p:childTnLst>
                                </p:cTn>
                              </p:par>
                              <p:par>
                                <p:cTn id="19" presetID="10" presetClass="entr" presetSubtype="0" fill="hold" nodeType="withEffect">
                                  <p:stCondLst>
                                    <p:cond delay="0"/>
                                  </p:stCondLst>
                                  <p:childTnLst>
                                    <p:set>
                                      <p:cBhvr>
                                        <p:cTn id="20" dur="1" fill="hold">
                                          <p:stCondLst>
                                            <p:cond delay="0"/>
                                          </p:stCondLst>
                                        </p:cTn>
                                        <p:tgtEl>
                                          <p:spTgt spid="291"/>
                                        </p:tgtEl>
                                        <p:attrNameLst>
                                          <p:attrName>style.visibility</p:attrName>
                                        </p:attrNameLst>
                                      </p:cBhvr>
                                      <p:to>
                                        <p:strVal val="visible"/>
                                      </p:to>
                                    </p:set>
                                    <p:animEffect transition="in" filter="fade">
                                      <p:cBhvr>
                                        <p:cTn id="21" dur="1000"/>
                                        <p:tgtEl>
                                          <p:spTgt spid="29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89"/>
                                        </p:tgtEl>
                                        <p:attrNameLst>
                                          <p:attrName>style.visibility</p:attrName>
                                        </p:attrNameLst>
                                      </p:cBhvr>
                                      <p:to>
                                        <p:strVal val="visible"/>
                                      </p:to>
                                    </p:set>
                                    <p:animEffect transition="in" filter="fade">
                                      <p:cBhvr>
                                        <p:cTn id="26" dur="1000"/>
                                        <p:tgtEl>
                                          <p:spTgt spid="289"/>
                                        </p:tgtEl>
                                      </p:cBhvr>
                                    </p:animEffect>
                                  </p:childTnLst>
                                </p:cTn>
                              </p:par>
                              <p:par>
                                <p:cTn id="27" presetID="10" presetClass="entr" presetSubtype="0" fill="hold" nodeType="withEffect">
                                  <p:stCondLst>
                                    <p:cond delay="0"/>
                                  </p:stCondLst>
                                  <p:childTnLst>
                                    <p:set>
                                      <p:cBhvr>
                                        <p:cTn id="28" dur="1" fill="hold">
                                          <p:stCondLst>
                                            <p:cond delay="0"/>
                                          </p:stCondLst>
                                        </p:cTn>
                                        <p:tgtEl>
                                          <p:spTgt spid="295"/>
                                        </p:tgtEl>
                                        <p:attrNameLst>
                                          <p:attrName>style.visibility</p:attrName>
                                        </p:attrNameLst>
                                      </p:cBhvr>
                                      <p:to>
                                        <p:strVal val="visible"/>
                                      </p:to>
                                    </p:set>
                                    <p:animEffect transition="in" filter="fade">
                                      <p:cBhvr>
                                        <p:cTn id="29" dur="900"/>
                                        <p:tgtEl>
                                          <p:spTgt spid="29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88"/>
                                        </p:tgtEl>
                                        <p:attrNameLst>
                                          <p:attrName>style.visibility</p:attrName>
                                        </p:attrNameLst>
                                      </p:cBhvr>
                                      <p:to>
                                        <p:strVal val="visible"/>
                                      </p:to>
                                    </p:set>
                                    <p:animEffect transition="in" filter="fade">
                                      <p:cBhvr>
                                        <p:cTn id="34" dur="1000"/>
                                        <p:tgtEl>
                                          <p:spTgt spid="288"/>
                                        </p:tgtEl>
                                      </p:cBhvr>
                                    </p:animEffect>
                                  </p:childTnLst>
                                </p:cTn>
                              </p:par>
                              <p:par>
                                <p:cTn id="35" presetID="10" presetClass="entr" presetSubtype="0" fill="hold" nodeType="withEffect">
                                  <p:stCondLst>
                                    <p:cond delay="0"/>
                                  </p:stCondLst>
                                  <p:childTnLst>
                                    <p:set>
                                      <p:cBhvr>
                                        <p:cTn id="36" dur="1" fill="hold">
                                          <p:stCondLst>
                                            <p:cond delay="0"/>
                                          </p:stCondLst>
                                        </p:cTn>
                                        <p:tgtEl>
                                          <p:spTgt spid="341"/>
                                        </p:tgtEl>
                                        <p:attrNameLst>
                                          <p:attrName>style.visibility</p:attrName>
                                        </p:attrNameLst>
                                      </p:cBhvr>
                                      <p:to>
                                        <p:strVal val="visible"/>
                                      </p:to>
                                    </p:set>
                                    <p:animEffect transition="in" filter="fade">
                                      <p:cBhvr>
                                        <p:cTn id="37" dur="1000"/>
                                        <p:tgtEl>
                                          <p:spTgt spid="34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04"/>
                                        </p:tgtEl>
                                        <p:attrNameLst>
                                          <p:attrName>style.visibility</p:attrName>
                                        </p:attrNameLst>
                                      </p:cBhvr>
                                      <p:to>
                                        <p:strVal val="visible"/>
                                      </p:to>
                                    </p:set>
                                    <p:animEffect transition="in" filter="fade">
                                      <p:cBhvr>
                                        <p:cTn id="42" dur="900"/>
                                        <p:tgtEl>
                                          <p:spTgt spid="404"/>
                                        </p:tgtEl>
                                      </p:cBhvr>
                                    </p:animEffect>
                                  </p:childTnLst>
                                </p:cTn>
                              </p:par>
                              <p:par>
                                <p:cTn id="43" presetID="10" presetClass="entr" presetSubtype="0" fill="hold" nodeType="withEffect">
                                  <p:stCondLst>
                                    <p:cond delay="0"/>
                                  </p:stCondLst>
                                  <p:childTnLst>
                                    <p:set>
                                      <p:cBhvr>
                                        <p:cTn id="44" dur="1" fill="hold">
                                          <p:stCondLst>
                                            <p:cond delay="0"/>
                                          </p:stCondLst>
                                        </p:cTn>
                                        <p:tgtEl>
                                          <p:spTgt spid="292"/>
                                        </p:tgtEl>
                                        <p:attrNameLst>
                                          <p:attrName>style.visibility</p:attrName>
                                        </p:attrNameLst>
                                      </p:cBhvr>
                                      <p:to>
                                        <p:strVal val="visible"/>
                                      </p:to>
                                    </p:set>
                                    <p:animEffect transition="in" filter="fade">
                                      <p:cBhvr>
                                        <p:cTn id="45" dur="900"/>
                                        <p:tgtEl>
                                          <p:spTgt spid="292"/>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2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grpSp>
        <p:nvGrpSpPr>
          <p:cNvPr id="113" name="Google Shape;526;p53"/>
          <p:cNvGrpSpPr/>
          <p:nvPr/>
        </p:nvGrpSpPr>
        <p:grpSpPr>
          <a:xfrm>
            <a:off x="2516328" y="1979607"/>
            <a:ext cx="4357483" cy="1772739"/>
            <a:chOff x="2694292" y="2473027"/>
            <a:chExt cx="4357483" cy="1772739"/>
          </a:xfrm>
        </p:grpSpPr>
        <p:sp>
          <p:nvSpPr>
            <p:cNvPr id="114" name="Google Shape;527;p53"/>
            <p:cNvSpPr/>
            <p:nvPr/>
          </p:nvSpPr>
          <p:spPr>
            <a:xfrm>
              <a:off x="2725902" y="2730466"/>
              <a:ext cx="4323109" cy="1515300"/>
            </a:xfrm>
            <a:prstGeom prst="ellipse">
              <a:avLst/>
            </a:prstGeom>
            <a:solidFill>
              <a:srgbClr val="D0E0E3"/>
            </a:soli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15" name="Google Shape;528;p53"/>
            <p:cNvCxnSpPr>
              <a:stCxn id="124" idx="0"/>
              <a:endCxn id="125" idx="2"/>
            </p:cNvCxnSpPr>
            <p:nvPr/>
          </p:nvCxnSpPr>
          <p:spPr>
            <a:xfrm flipH="1" flipV="1">
              <a:off x="4894988" y="2853303"/>
              <a:ext cx="1022542" cy="917650"/>
            </a:xfrm>
            <a:prstGeom prst="straightConnector1">
              <a:avLst/>
            </a:prstGeom>
            <a:noFill/>
            <a:ln w="19050" cap="flat" cmpd="sng">
              <a:solidFill>
                <a:srgbClr val="666666"/>
              </a:solidFill>
              <a:prstDash val="solid"/>
              <a:round/>
              <a:headEnd type="none" w="med" len="med"/>
              <a:tailEnd type="none" w="med" len="med"/>
            </a:ln>
          </p:spPr>
        </p:cxnSp>
        <p:cxnSp>
          <p:nvCxnSpPr>
            <p:cNvPr id="116" name="Google Shape;530;p53"/>
            <p:cNvCxnSpPr>
              <a:stCxn id="131" idx="0"/>
              <a:endCxn id="126" idx="2"/>
            </p:cNvCxnSpPr>
            <p:nvPr/>
          </p:nvCxnSpPr>
          <p:spPr>
            <a:xfrm rot="10800000">
              <a:off x="5876675" y="2853253"/>
              <a:ext cx="830400" cy="917700"/>
            </a:xfrm>
            <a:prstGeom prst="straightConnector1">
              <a:avLst/>
            </a:prstGeom>
            <a:noFill/>
            <a:ln w="19050" cap="flat" cmpd="sng">
              <a:solidFill>
                <a:srgbClr val="666666"/>
              </a:solidFill>
              <a:prstDash val="solid"/>
              <a:round/>
              <a:headEnd type="none" w="med" len="med"/>
              <a:tailEnd type="none" w="med" len="med"/>
            </a:ln>
          </p:spPr>
        </p:cxnSp>
        <p:cxnSp>
          <p:nvCxnSpPr>
            <p:cNvPr id="117" name="Google Shape;532;p53"/>
            <p:cNvCxnSpPr>
              <a:stCxn id="124" idx="0"/>
              <a:endCxn id="126" idx="2"/>
            </p:cNvCxnSpPr>
            <p:nvPr/>
          </p:nvCxnSpPr>
          <p:spPr>
            <a:xfrm flipH="1" flipV="1">
              <a:off x="5876813" y="2853303"/>
              <a:ext cx="40717" cy="917650"/>
            </a:xfrm>
            <a:prstGeom prst="straightConnector1">
              <a:avLst/>
            </a:prstGeom>
            <a:noFill/>
            <a:ln w="19050" cap="flat" cmpd="sng">
              <a:solidFill>
                <a:srgbClr val="666666"/>
              </a:solidFill>
              <a:prstDash val="solid"/>
              <a:round/>
              <a:headEnd type="none" w="med" len="med"/>
              <a:tailEnd type="none" w="med" len="med"/>
            </a:ln>
          </p:spPr>
        </p:cxnSp>
        <p:cxnSp>
          <p:nvCxnSpPr>
            <p:cNvPr id="118" name="Google Shape;533;p53"/>
            <p:cNvCxnSpPr>
              <a:stCxn id="131" idx="0"/>
              <a:endCxn id="125" idx="2"/>
            </p:cNvCxnSpPr>
            <p:nvPr/>
          </p:nvCxnSpPr>
          <p:spPr>
            <a:xfrm rot="10800000">
              <a:off x="4895075" y="2853253"/>
              <a:ext cx="1812000" cy="917700"/>
            </a:xfrm>
            <a:prstGeom prst="straightConnector1">
              <a:avLst/>
            </a:prstGeom>
            <a:noFill/>
            <a:ln w="19050" cap="flat" cmpd="sng">
              <a:solidFill>
                <a:srgbClr val="666666"/>
              </a:solidFill>
              <a:prstDash val="solid"/>
              <a:round/>
              <a:headEnd type="none" w="med" len="med"/>
              <a:tailEnd type="none" w="med" len="med"/>
            </a:ln>
          </p:spPr>
        </p:cxnSp>
        <p:cxnSp>
          <p:nvCxnSpPr>
            <p:cNvPr id="119" name="Google Shape;534;p53"/>
            <p:cNvCxnSpPr>
              <a:stCxn id="129" idx="0"/>
              <a:endCxn id="125" idx="2"/>
            </p:cNvCxnSpPr>
            <p:nvPr/>
          </p:nvCxnSpPr>
          <p:spPr>
            <a:xfrm flipH="1" flipV="1">
              <a:off x="4894988" y="2853303"/>
              <a:ext cx="31979" cy="917650"/>
            </a:xfrm>
            <a:prstGeom prst="straightConnector1">
              <a:avLst/>
            </a:prstGeom>
            <a:noFill/>
            <a:ln w="19050" cap="flat" cmpd="sng">
              <a:solidFill>
                <a:srgbClr val="666666"/>
              </a:solidFill>
              <a:prstDash val="solid"/>
              <a:round/>
              <a:headEnd type="none" w="med" len="med"/>
              <a:tailEnd type="none" w="med" len="med"/>
            </a:ln>
          </p:spPr>
        </p:cxnSp>
        <p:cxnSp>
          <p:nvCxnSpPr>
            <p:cNvPr id="120" name="Google Shape;536;p53"/>
            <p:cNvCxnSpPr>
              <a:stCxn id="129" idx="0"/>
              <a:endCxn id="126" idx="2"/>
            </p:cNvCxnSpPr>
            <p:nvPr/>
          </p:nvCxnSpPr>
          <p:spPr>
            <a:xfrm flipV="1">
              <a:off x="4926967" y="2853303"/>
              <a:ext cx="949846" cy="917650"/>
            </a:xfrm>
            <a:prstGeom prst="straightConnector1">
              <a:avLst/>
            </a:prstGeom>
            <a:noFill/>
            <a:ln w="19050" cap="flat" cmpd="sng">
              <a:solidFill>
                <a:srgbClr val="666666"/>
              </a:solidFill>
              <a:prstDash val="solid"/>
              <a:round/>
              <a:headEnd type="none" w="med" len="med"/>
              <a:tailEnd type="none" w="med" len="med"/>
            </a:ln>
          </p:spPr>
        </p:cxnSp>
        <p:cxnSp>
          <p:nvCxnSpPr>
            <p:cNvPr id="121" name="Google Shape;537;p53"/>
            <p:cNvCxnSpPr>
              <a:stCxn id="123" idx="3"/>
              <a:endCxn id="129" idx="1"/>
            </p:cNvCxnSpPr>
            <p:nvPr/>
          </p:nvCxnSpPr>
          <p:spPr>
            <a:xfrm>
              <a:off x="4456424" y="3875053"/>
              <a:ext cx="125843" cy="0"/>
            </a:xfrm>
            <a:prstGeom prst="straightConnector1">
              <a:avLst/>
            </a:prstGeom>
            <a:noFill/>
            <a:ln w="19050" cap="flat" cmpd="sng">
              <a:solidFill>
                <a:srgbClr val="666666"/>
              </a:solidFill>
              <a:prstDash val="solid"/>
              <a:round/>
              <a:headEnd type="none" w="med" len="med"/>
              <a:tailEnd type="none" w="med" len="med"/>
            </a:ln>
          </p:spPr>
        </p:cxnSp>
        <p:cxnSp>
          <p:nvCxnSpPr>
            <p:cNvPr id="122" name="Google Shape;539;p53"/>
            <p:cNvCxnSpPr>
              <a:stCxn id="124" idx="3"/>
              <a:endCxn id="131" idx="1"/>
            </p:cNvCxnSpPr>
            <p:nvPr/>
          </p:nvCxnSpPr>
          <p:spPr>
            <a:xfrm>
              <a:off x="6262230" y="3875053"/>
              <a:ext cx="100145" cy="0"/>
            </a:xfrm>
            <a:prstGeom prst="straightConnector1">
              <a:avLst/>
            </a:prstGeom>
            <a:noFill/>
            <a:ln w="19050" cap="flat" cmpd="sng">
              <a:solidFill>
                <a:srgbClr val="666666"/>
              </a:solidFill>
              <a:prstDash val="solid"/>
              <a:round/>
              <a:headEnd type="none" w="med" len="med"/>
              <a:tailEnd type="none" w="med" len="med"/>
            </a:ln>
          </p:spPr>
        </p:cxnSp>
        <p:sp>
          <p:nvSpPr>
            <p:cNvPr id="123" name="Google Shape;538;p53"/>
            <p:cNvSpPr/>
            <p:nvPr/>
          </p:nvSpPr>
          <p:spPr>
            <a:xfrm>
              <a:off x="3767024"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endParaRPr kumimoji="0" sz="1000" b="0"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124" name="Google Shape;529;p53"/>
            <p:cNvSpPr/>
            <p:nvPr/>
          </p:nvSpPr>
          <p:spPr>
            <a:xfrm>
              <a:off x="5572830"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sp>
          <p:nvSpPr>
            <p:cNvPr id="125" name="Google Shape;496;p53"/>
            <p:cNvSpPr/>
            <p:nvPr/>
          </p:nvSpPr>
          <p:spPr>
            <a:xfrm>
              <a:off x="4550288" y="2645103"/>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p>
          </p:txBody>
        </p:sp>
        <p:sp>
          <p:nvSpPr>
            <p:cNvPr id="126" name="Google Shape;499;p53"/>
            <p:cNvSpPr/>
            <p:nvPr/>
          </p:nvSpPr>
          <p:spPr>
            <a:xfrm>
              <a:off x="5532113" y="2645103"/>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p>
          </p:txBody>
        </p:sp>
        <p:cxnSp>
          <p:nvCxnSpPr>
            <p:cNvPr id="127" name="Google Shape;544;p53"/>
            <p:cNvCxnSpPr>
              <a:stCxn id="123" idx="0"/>
              <a:endCxn id="125" idx="2"/>
            </p:cNvCxnSpPr>
            <p:nvPr/>
          </p:nvCxnSpPr>
          <p:spPr>
            <a:xfrm flipV="1">
              <a:off x="4111724" y="2853303"/>
              <a:ext cx="783264" cy="917650"/>
            </a:xfrm>
            <a:prstGeom prst="straightConnector1">
              <a:avLst/>
            </a:prstGeom>
            <a:noFill/>
            <a:ln w="19050" cap="flat" cmpd="sng">
              <a:solidFill>
                <a:srgbClr val="666666"/>
              </a:solidFill>
              <a:prstDash val="solid"/>
              <a:round/>
              <a:headEnd type="none" w="med" len="med"/>
              <a:tailEnd type="none" w="med" len="med"/>
            </a:ln>
          </p:spPr>
        </p:cxnSp>
        <p:sp>
          <p:nvSpPr>
            <p:cNvPr id="128" name="Google Shape;548;p53"/>
            <p:cNvSpPr txBox="1"/>
            <p:nvPr/>
          </p:nvSpPr>
          <p:spPr>
            <a:xfrm>
              <a:off x="2694292" y="2473027"/>
              <a:ext cx="1714359" cy="280800"/>
            </a:xfrm>
            <a:prstGeom prst="rect">
              <a:avLst/>
            </a:prstGeom>
            <a:noFill/>
            <a:ln>
              <a:noFill/>
            </a:ln>
          </p:spPr>
          <p:txBody>
            <a:bodyPr spcFirstLastPara="1" wrap="square" lIns="91425" tIns="91425" rIns="91425" bIns="91425" anchor="t"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600" b="1" i="1" u="none" strike="noStrike" kern="0" cap="none" spc="0" normalizeH="0" baseline="0" noProof="0">
                  <a:ln>
                    <a:noFill/>
                  </a:ln>
                  <a:solidFill>
                    <a:srgbClr val="134F5C"/>
                  </a:solidFill>
                  <a:effectLst/>
                  <a:uLnTx/>
                  <a:uFillTx/>
                  <a:latin typeface="Droid Sans"/>
                  <a:ea typeface="Droid Sans"/>
                  <a:cs typeface="Droid Sans"/>
                  <a:sym typeface="Droid Sans"/>
                </a:rPr>
                <a:t>Central Office</a:t>
              </a:r>
              <a:endParaRPr kumimoji="0" sz="1600" b="1" i="1" u="none" strike="noStrike" kern="0" cap="none" spc="0" normalizeH="0" baseline="0" noProof="0">
                <a:ln>
                  <a:noFill/>
                </a:ln>
                <a:solidFill>
                  <a:srgbClr val="134F5C"/>
                </a:solidFill>
                <a:effectLst/>
                <a:uLnTx/>
                <a:uFillTx/>
                <a:latin typeface="Droid Sans"/>
                <a:ea typeface="Droid Sans"/>
                <a:cs typeface="Droid Sans"/>
                <a:sym typeface="Droid Sans"/>
              </a:endParaRPr>
            </a:p>
          </p:txBody>
        </p:sp>
        <p:sp>
          <p:nvSpPr>
            <p:cNvPr id="129" name="Google Shape;535;p53"/>
            <p:cNvSpPr/>
            <p:nvPr/>
          </p:nvSpPr>
          <p:spPr>
            <a:xfrm>
              <a:off x="4582267"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cxnSp>
          <p:nvCxnSpPr>
            <p:cNvPr id="130" name="Google Shape;549;p53"/>
            <p:cNvCxnSpPr>
              <a:stCxn id="123" idx="0"/>
              <a:endCxn id="126" idx="2"/>
            </p:cNvCxnSpPr>
            <p:nvPr/>
          </p:nvCxnSpPr>
          <p:spPr>
            <a:xfrm flipV="1">
              <a:off x="4111724" y="2853303"/>
              <a:ext cx="1765089" cy="917650"/>
            </a:xfrm>
            <a:prstGeom prst="straightConnector1">
              <a:avLst/>
            </a:prstGeom>
            <a:noFill/>
            <a:ln w="19050" cap="flat" cmpd="sng">
              <a:solidFill>
                <a:srgbClr val="666666"/>
              </a:solidFill>
              <a:prstDash val="solid"/>
              <a:round/>
              <a:headEnd type="none" w="med" len="med"/>
              <a:tailEnd type="none" w="med" len="med"/>
            </a:ln>
          </p:spPr>
        </p:cxnSp>
        <p:sp>
          <p:nvSpPr>
            <p:cNvPr id="131" name="Google Shape;531;p53"/>
            <p:cNvSpPr/>
            <p:nvPr/>
          </p:nvSpPr>
          <p:spPr>
            <a:xfrm>
              <a:off x="6362375"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grpSp>
      <p:sp>
        <p:nvSpPr>
          <p:cNvPr id="132" name="Google Shape;550;p53"/>
          <p:cNvSpPr/>
          <p:nvPr/>
        </p:nvSpPr>
        <p:spPr>
          <a:xfrm>
            <a:off x="3938906" y="291199"/>
            <a:ext cx="4077643" cy="507152"/>
          </a:xfrm>
          <a:prstGeom prst="snip2DiagRect">
            <a:avLst>
              <a:gd name="adj1" fmla="val 0"/>
              <a:gd name="adj2" fmla="val 16667"/>
            </a:avLst>
          </a:prstGeom>
          <a:solidFill>
            <a:srgbClr val="5E9546"/>
          </a:solidFill>
          <a:ln>
            <a:noFill/>
          </a:ln>
        </p:spPr>
        <p:txBody>
          <a:bodyPr spcFirstLastPara="1" wrap="square" lIns="91421" tIns="91421" rIns="91421" bIns="91421" anchor="ctr" anchorCtr="0">
            <a:noAutofit/>
          </a:bodyP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Droid Sans"/>
                <a:ea typeface="Droid Sans"/>
                <a:cs typeface="Droid Sans"/>
                <a:sym typeface="Droid Sans"/>
              </a:rPr>
              <a:t>Trellis apps</a:t>
            </a:r>
            <a:endParaRPr kumimoji="0" sz="1600" b="1" i="0" u="none" strike="noStrike" kern="1200" cap="none" spc="0" normalizeH="0" baseline="0" noProof="0">
              <a:ln>
                <a:noFill/>
              </a:ln>
              <a:solidFill>
                <a:srgbClr val="FFFFFF"/>
              </a:solidFill>
              <a:effectLst/>
              <a:uLnTx/>
              <a:uFillTx/>
              <a:latin typeface="Droid Sans"/>
              <a:ea typeface="Droid Sans"/>
              <a:cs typeface="Droid Sans"/>
              <a:sym typeface="Droid Sans"/>
            </a:endParaRPr>
          </a:p>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Droid Sans"/>
                <a:ea typeface="Droid Sans"/>
                <a:cs typeface="Droid Sans"/>
                <a:sym typeface="Droid Sans"/>
              </a:rPr>
              <a:t>IPv4/v6 unicast/multicast, vlans, MPLS SR, vRouter </a:t>
            </a:r>
            <a:r>
              <a:rPr kumimoji="0" lang="mr-IN" sz="1200" b="0" i="0" u="none" strike="noStrike" kern="1200" cap="none" spc="0" normalizeH="0" baseline="0" noProof="0">
                <a:ln>
                  <a:noFill/>
                </a:ln>
                <a:solidFill>
                  <a:srgbClr val="FFFFFF"/>
                </a:solidFill>
                <a:effectLst/>
                <a:uLnTx/>
                <a:uFillTx/>
                <a:latin typeface="Droid Sans"/>
                <a:ea typeface="Droid Sans"/>
                <a:cs typeface="Droid Sans"/>
                <a:sym typeface="Droid Sans"/>
              </a:rPr>
              <a:t>…</a:t>
            </a:r>
            <a:endParaRPr kumimoji="0" sz="1200" b="0" i="0" u="none" strike="noStrike" kern="1200" cap="none" spc="0" normalizeH="0" baseline="0" noProof="0">
              <a:ln>
                <a:noFill/>
              </a:ln>
              <a:solidFill>
                <a:srgbClr val="FFFFFF"/>
              </a:solidFill>
              <a:effectLst/>
              <a:uLnTx/>
              <a:uFillTx/>
              <a:latin typeface="Droid Sans"/>
              <a:ea typeface="Droid Sans"/>
              <a:cs typeface="Droid Sans"/>
              <a:sym typeface="Droid Sans"/>
            </a:endParaRPr>
          </a:p>
        </p:txBody>
      </p:sp>
      <p:grpSp>
        <p:nvGrpSpPr>
          <p:cNvPr id="133" name="Google Shape;553;p53"/>
          <p:cNvGrpSpPr/>
          <p:nvPr/>
        </p:nvGrpSpPr>
        <p:grpSpPr>
          <a:xfrm>
            <a:off x="3938155" y="859901"/>
            <a:ext cx="4110779" cy="1070115"/>
            <a:chOff x="3328399" y="665769"/>
            <a:chExt cx="4926000" cy="1070115"/>
          </a:xfrm>
        </p:grpSpPr>
        <p:sp>
          <p:nvSpPr>
            <p:cNvPr id="134" name="Google Shape;554;p53"/>
            <p:cNvSpPr/>
            <p:nvPr/>
          </p:nvSpPr>
          <p:spPr>
            <a:xfrm>
              <a:off x="3328399" y="665769"/>
              <a:ext cx="4926000" cy="351000"/>
            </a:xfrm>
            <a:prstGeom prst="roundRect">
              <a:avLst>
                <a:gd name="adj" fmla="val 16667"/>
              </a:avLst>
            </a:prstGeom>
            <a:solidFill>
              <a:srgbClr val="666666"/>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Droid Sans"/>
                  <a:ea typeface="Droid Sans"/>
                  <a:cs typeface="Droid Sans"/>
                  <a:sym typeface="Droid Sans"/>
                </a:rPr>
                <a:t>ONOS Cluster</a:t>
              </a:r>
              <a:endParaRPr kumimoji="0" sz="1400" b="1"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135" name="Google Shape;555;p53"/>
            <p:cNvSpPr/>
            <p:nvPr/>
          </p:nvSpPr>
          <p:spPr>
            <a:xfrm>
              <a:off x="4898156" y="1109784"/>
              <a:ext cx="221400" cy="626100"/>
            </a:xfrm>
            <a:prstGeom prst="upDownArrow">
              <a:avLst>
                <a:gd name="adj1" fmla="val 50000"/>
                <a:gd name="adj2" fmla="val 50000"/>
              </a:avLst>
            </a:prstGeom>
            <a:gradFill>
              <a:gsLst>
                <a:gs pos="0">
                  <a:srgbClr val="DBD4EB"/>
                </a:gs>
                <a:gs pos="100000">
                  <a:srgbClr val="9180BB"/>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sp>
          <p:nvSpPr>
            <p:cNvPr id="136" name="Google Shape;556;p53"/>
            <p:cNvSpPr/>
            <p:nvPr/>
          </p:nvSpPr>
          <p:spPr>
            <a:xfrm>
              <a:off x="5293031" y="1109784"/>
              <a:ext cx="221400" cy="626100"/>
            </a:xfrm>
            <a:prstGeom prst="upDownArrow">
              <a:avLst>
                <a:gd name="adj1" fmla="val 50000"/>
                <a:gd name="adj2" fmla="val 50000"/>
              </a:avLst>
            </a:prstGeom>
            <a:gradFill>
              <a:gsLst>
                <a:gs pos="0">
                  <a:srgbClr val="D4E5F5"/>
                </a:gs>
                <a:gs pos="100000">
                  <a:srgbClr val="70A4D5"/>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grpSp>
      <p:grpSp>
        <p:nvGrpSpPr>
          <p:cNvPr id="137" name="Google Shape;559;p53"/>
          <p:cNvGrpSpPr/>
          <p:nvPr/>
        </p:nvGrpSpPr>
        <p:grpSpPr>
          <a:xfrm>
            <a:off x="5739566" y="2151684"/>
            <a:ext cx="3100582" cy="1125849"/>
            <a:chOff x="5917532" y="2645103"/>
            <a:chExt cx="3100582" cy="1125849"/>
          </a:xfrm>
        </p:grpSpPr>
        <p:sp>
          <p:nvSpPr>
            <p:cNvPr id="138" name="Google Shape;560;p53"/>
            <p:cNvSpPr/>
            <p:nvPr/>
          </p:nvSpPr>
          <p:spPr>
            <a:xfrm>
              <a:off x="7290125" y="3040653"/>
              <a:ext cx="460000" cy="208200"/>
            </a:xfrm>
            <a:prstGeom prst="flowChartMagneticDisk">
              <a:avLst/>
            </a:prstGeom>
            <a:solidFill>
              <a:srgbClr val="D9D9D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sp>
          <p:nvSpPr>
            <p:cNvPr id="139" name="Google Shape;561;p53"/>
            <p:cNvSpPr/>
            <p:nvPr/>
          </p:nvSpPr>
          <p:spPr>
            <a:xfrm>
              <a:off x="7442525" y="3208003"/>
              <a:ext cx="460000" cy="208200"/>
            </a:xfrm>
            <a:prstGeom prst="flowChartMagneticDisk">
              <a:avLst/>
            </a:prstGeom>
            <a:solidFill>
              <a:srgbClr val="D9D9D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40" name="Google Shape;562;p53"/>
            <p:cNvCxnSpPr>
              <a:stCxn id="139" idx="2"/>
            </p:cNvCxnSpPr>
            <p:nvPr/>
          </p:nvCxnSpPr>
          <p:spPr>
            <a:xfrm flipH="1">
              <a:off x="6665625" y="3312103"/>
              <a:ext cx="776900" cy="441125"/>
            </a:xfrm>
            <a:prstGeom prst="straightConnector1">
              <a:avLst/>
            </a:prstGeom>
            <a:noFill/>
            <a:ln w="19050" cap="flat" cmpd="sng">
              <a:solidFill>
                <a:srgbClr val="666666"/>
              </a:solidFill>
              <a:prstDash val="solid"/>
              <a:round/>
              <a:headEnd type="none" w="med" len="med"/>
              <a:tailEnd type="none" w="med" len="med"/>
            </a:ln>
          </p:spPr>
        </p:cxnSp>
        <p:cxnSp>
          <p:nvCxnSpPr>
            <p:cNvPr id="141" name="Google Shape;563;p53"/>
            <p:cNvCxnSpPr>
              <a:stCxn id="138" idx="2"/>
              <a:endCxn id="124" idx="0"/>
            </p:cNvCxnSpPr>
            <p:nvPr/>
          </p:nvCxnSpPr>
          <p:spPr>
            <a:xfrm flipH="1">
              <a:off x="5917532" y="3144753"/>
              <a:ext cx="1372593" cy="626199"/>
            </a:xfrm>
            <a:prstGeom prst="straightConnector1">
              <a:avLst/>
            </a:prstGeom>
            <a:noFill/>
            <a:ln w="19050" cap="flat" cmpd="sng">
              <a:solidFill>
                <a:srgbClr val="666666"/>
              </a:solidFill>
              <a:prstDash val="solid"/>
              <a:round/>
              <a:headEnd type="none" w="med" len="med"/>
              <a:tailEnd type="none" w="med" len="med"/>
            </a:ln>
          </p:spPr>
        </p:cxnSp>
        <p:cxnSp>
          <p:nvCxnSpPr>
            <p:cNvPr id="142" name="Google Shape;564;p53"/>
            <p:cNvCxnSpPr>
              <a:endCxn id="138" idx="4"/>
            </p:cNvCxnSpPr>
            <p:nvPr/>
          </p:nvCxnSpPr>
          <p:spPr>
            <a:xfrm rot="10800000">
              <a:off x="7750125" y="3144753"/>
              <a:ext cx="475800" cy="0"/>
            </a:xfrm>
            <a:prstGeom prst="straightConnector1">
              <a:avLst/>
            </a:prstGeom>
            <a:noFill/>
            <a:ln w="19050" cap="flat" cmpd="sng">
              <a:solidFill>
                <a:srgbClr val="666666"/>
              </a:solidFill>
              <a:prstDash val="solid"/>
              <a:round/>
              <a:headEnd type="none" w="med" len="med"/>
              <a:tailEnd type="none" w="med" len="med"/>
            </a:ln>
          </p:spPr>
        </p:cxnSp>
        <p:cxnSp>
          <p:nvCxnSpPr>
            <p:cNvPr id="143" name="Google Shape;565;p53"/>
            <p:cNvCxnSpPr>
              <a:endCxn id="139" idx="4"/>
            </p:cNvCxnSpPr>
            <p:nvPr/>
          </p:nvCxnSpPr>
          <p:spPr>
            <a:xfrm rot="10800000">
              <a:off x="7902525" y="3312103"/>
              <a:ext cx="510000" cy="0"/>
            </a:xfrm>
            <a:prstGeom prst="straightConnector1">
              <a:avLst/>
            </a:prstGeom>
            <a:noFill/>
            <a:ln w="19050" cap="flat" cmpd="sng">
              <a:solidFill>
                <a:srgbClr val="666666"/>
              </a:solidFill>
              <a:prstDash val="solid"/>
              <a:round/>
              <a:headEnd type="none" w="med" len="med"/>
              <a:tailEnd type="none" w="med" len="med"/>
            </a:ln>
          </p:spPr>
        </p:cxnSp>
        <p:sp>
          <p:nvSpPr>
            <p:cNvPr id="144" name="Google Shape;566;p53"/>
            <p:cNvSpPr/>
            <p:nvPr/>
          </p:nvSpPr>
          <p:spPr>
            <a:xfrm>
              <a:off x="8069550" y="2944578"/>
              <a:ext cx="948564" cy="553716"/>
            </a:xfrm>
            <a:prstGeom prst="cloud">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rPr>
                <a:t>Internet</a:t>
              </a:r>
              <a:endParaRPr kumimoji="0"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endParaRPr>
            </a:p>
          </p:txBody>
        </p:sp>
        <p:sp>
          <p:nvSpPr>
            <p:cNvPr id="145" name="Google Shape;567;p53"/>
            <p:cNvSpPr txBox="1"/>
            <p:nvPr/>
          </p:nvSpPr>
          <p:spPr>
            <a:xfrm>
              <a:off x="6884038" y="2645103"/>
              <a:ext cx="1423726" cy="280800"/>
            </a:xfrm>
            <a:prstGeom prst="rect">
              <a:avLst/>
            </a:prstGeom>
            <a:noFill/>
            <a:ln>
              <a:noFill/>
            </a:ln>
          </p:spPr>
          <p:txBody>
            <a:bodyPr spcFirstLastPara="1" wrap="square" lIns="91425" tIns="91425" rIns="91425" bIns="91425" anchor="t"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rPr>
                <a:t> Metro/Core </a:t>
              </a:r>
            </a:p>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rPr>
                <a:t>Routers</a:t>
              </a:r>
              <a:endParaRPr kumimoji="0"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endParaRPr>
            </a:p>
          </p:txBody>
        </p:sp>
      </p:grpSp>
      <p:sp>
        <p:nvSpPr>
          <p:cNvPr id="146" name="Google Shape;575;p53"/>
          <p:cNvSpPr/>
          <p:nvPr/>
        </p:nvSpPr>
        <p:spPr>
          <a:xfrm>
            <a:off x="1013175" y="3140853"/>
            <a:ext cx="237000" cy="2370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47" name="Google Shape;576;p53"/>
          <p:cNvCxnSpPr>
            <a:stCxn id="85" idx="1"/>
            <a:endCxn id="146" idx="7"/>
          </p:cNvCxnSpPr>
          <p:nvPr/>
        </p:nvCxnSpPr>
        <p:spPr>
          <a:xfrm flipH="1">
            <a:off x="1215467" y="2868869"/>
            <a:ext cx="1344882" cy="306692"/>
          </a:xfrm>
          <a:prstGeom prst="straightConnector1">
            <a:avLst/>
          </a:prstGeom>
          <a:noFill/>
          <a:ln w="19050" cap="flat" cmpd="sng">
            <a:solidFill>
              <a:srgbClr val="666666"/>
            </a:solidFill>
            <a:prstDash val="solid"/>
            <a:round/>
            <a:headEnd type="none" w="med" len="med"/>
            <a:tailEnd type="none" w="med" len="med"/>
          </a:ln>
        </p:spPr>
      </p:cxnSp>
      <p:pic>
        <p:nvPicPr>
          <p:cNvPr id="148" name="Google Shape;520;p53"/>
          <p:cNvPicPr preferRelativeResize="0"/>
          <p:nvPr/>
        </p:nvPicPr>
        <p:blipFill>
          <a:blip r:embed="rId3">
            <a:alphaModFix/>
          </a:blip>
          <a:stretch>
            <a:fillRect/>
          </a:stretch>
        </p:blipFill>
        <p:spPr>
          <a:xfrm>
            <a:off x="1221496" y="2339522"/>
            <a:ext cx="198900" cy="463300"/>
          </a:xfrm>
          <a:prstGeom prst="rect">
            <a:avLst/>
          </a:prstGeom>
          <a:noFill/>
          <a:ln>
            <a:noFill/>
          </a:ln>
        </p:spPr>
      </p:pic>
      <p:sp>
        <p:nvSpPr>
          <p:cNvPr id="149" name="Google Shape;525;p53"/>
          <p:cNvSpPr txBox="1"/>
          <p:nvPr/>
        </p:nvSpPr>
        <p:spPr>
          <a:xfrm>
            <a:off x="553875" y="2656607"/>
            <a:ext cx="1033511" cy="351000"/>
          </a:xfrm>
          <a:prstGeom prst="rect">
            <a:avLst/>
          </a:prstGeom>
          <a:noFill/>
          <a:ln>
            <a:noFill/>
          </a:ln>
        </p:spPr>
        <p:txBody>
          <a:bodyPr spcFirstLastPara="1" wrap="square" lIns="91421" tIns="91421" rIns="91421" bIns="91421" anchor="t" anchorCtr="0">
            <a:noAutofit/>
          </a:bodyP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4B4B4B"/>
                </a:solidFill>
                <a:effectLst/>
                <a:uLnTx/>
                <a:uFillTx/>
                <a:latin typeface="Droid Sans"/>
                <a:ea typeface="Droid Sans"/>
                <a:cs typeface="Droid Sans"/>
                <a:sym typeface="Droid Sans"/>
              </a:rPr>
              <a:t>Base station</a:t>
            </a:r>
            <a:endParaRPr kumimoji="0" sz="1100" b="0" i="1" u="none" strike="noStrike" kern="1200" cap="none" spc="0" normalizeH="0" baseline="0" noProof="0">
              <a:ln>
                <a:noFill/>
              </a:ln>
              <a:solidFill>
                <a:srgbClr val="4B4B4B"/>
              </a:solidFill>
              <a:effectLst/>
              <a:uLnTx/>
              <a:uFillTx/>
              <a:latin typeface="Droid Sans"/>
              <a:ea typeface="Droid Sans"/>
              <a:cs typeface="Droid Sans"/>
              <a:sym typeface="Droid Sans"/>
            </a:endParaRPr>
          </a:p>
        </p:txBody>
      </p:sp>
      <p:cxnSp>
        <p:nvCxnSpPr>
          <p:cNvPr id="150" name="Google Shape;576;p53"/>
          <p:cNvCxnSpPr>
            <a:stCxn id="85" idx="1"/>
            <a:endCxn id="148" idx="3"/>
          </p:cNvCxnSpPr>
          <p:nvPr/>
        </p:nvCxnSpPr>
        <p:spPr>
          <a:xfrm flipH="1" flipV="1">
            <a:off x="1420396" y="2571172"/>
            <a:ext cx="1139953" cy="297697"/>
          </a:xfrm>
          <a:prstGeom prst="straightConnector1">
            <a:avLst/>
          </a:prstGeom>
          <a:noFill/>
          <a:ln w="19050" cap="flat" cmpd="sng">
            <a:solidFill>
              <a:srgbClr val="666666"/>
            </a:solidFill>
            <a:prstDash val="solid"/>
            <a:round/>
            <a:headEnd type="none" w="med" len="med"/>
            <a:tailEnd type="none" w="med" len="med"/>
          </a:ln>
        </p:spPr>
      </p:cxnSp>
      <p:sp>
        <p:nvSpPr>
          <p:cNvPr id="151" name="Google Shape;575;p53"/>
          <p:cNvSpPr/>
          <p:nvPr/>
        </p:nvSpPr>
        <p:spPr>
          <a:xfrm>
            <a:off x="1315874" y="3677281"/>
            <a:ext cx="237000" cy="2370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52" name="Google Shape;576;p53"/>
          <p:cNvCxnSpPr>
            <a:stCxn id="85" idx="1"/>
            <a:endCxn id="151" idx="7"/>
          </p:cNvCxnSpPr>
          <p:nvPr/>
        </p:nvCxnSpPr>
        <p:spPr>
          <a:xfrm flipH="1">
            <a:off x="1518166" y="2868869"/>
            <a:ext cx="1042183" cy="843120"/>
          </a:xfrm>
          <a:prstGeom prst="straightConnector1">
            <a:avLst/>
          </a:prstGeom>
          <a:noFill/>
          <a:ln w="19050" cap="flat" cmpd="sng">
            <a:solidFill>
              <a:srgbClr val="666666"/>
            </a:solidFill>
            <a:prstDash val="solid"/>
            <a:round/>
            <a:headEnd type="none" w="med" len="med"/>
            <a:tailEnd type="none" w="med" len="med"/>
          </a:ln>
        </p:spPr>
      </p:cxnSp>
      <p:sp>
        <p:nvSpPr>
          <p:cNvPr id="153" name="Rounded Rectangle 152"/>
          <p:cNvSpPr/>
          <p:nvPr/>
        </p:nvSpPr>
        <p:spPr>
          <a:xfrm>
            <a:off x="4012317" y="3906919"/>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4" name="Rounded Rectangle 153"/>
          <p:cNvSpPr/>
          <p:nvPr/>
        </p:nvSpPr>
        <p:spPr>
          <a:xfrm>
            <a:off x="4011019" y="4059319"/>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5" name="Rounded Rectangle 154"/>
          <p:cNvSpPr/>
          <p:nvPr/>
        </p:nvSpPr>
        <p:spPr>
          <a:xfrm>
            <a:off x="4009721" y="4219808"/>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6" name="Rounded Rectangle 155"/>
          <p:cNvSpPr/>
          <p:nvPr/>
        </p:nvSpPr>
        <p:spPr>
          <a:xfrm>
            <a:off x="4008423" y="4380296"/>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7" name="Rounded Rectangle 156"/>
          <p:cNvSpPr/>
          <p:nvPr/>
        </p:nvSpPr>
        <p:spPr>
          <a:xfrm>
            <a:off x="5863481" y="3897542"/>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8" name="Rounded Rectangle 157"/>
          <p:cNvSpPr/>
          <p:nvPr/>
        </p:nvSpPr>
        <p:spPr>
          <a:xfrm>
            <a:off x="5862183" y="4049942"/>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9" name="Rounded Rectangle 158"/>
          <p:cNvSpPr/>
          <p:nvPr/>
        </p:nvSpPr>
        <p:spPr>
          <a:xfrm>
            <a:off x="5860885" y="4210431"/>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60" name="Rounded Rectangle 159"/>
          <p:cNvSpPr/>
          <p:nvPr/>
        </p:nvSpPr>
        <p:spPr>
          <a:xfrm>
            <a:off x="5859587" y="4370919"/>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61" name="Google Shape;525;p53"/>
          <p:cNvSpPr txBox="1"/>
          <p:nvPr/>
        </p:nvSpPr>
        <p:spPr>
          <a:xfrm>
            <a:off x="469224" y="3385499"/>
            <a:ext cx="888000" cy="351000"/>
          </a:xfrm>
          <a:prstGeom prst="rect">
            <a:avLst/>
          </a:prstGeom>
          <a:noFill/>
          <a:ln>
            <a:noFill/>
          </a:ln>
        </p:spPr>
        <p:txBody>
          <a:bodyPr spcFirstLastPara="1" wrap="square" lIns="91421" tIns="91421" rIns="91421" bIns="91421" anchor="t" anchorCtr="0">
            <a:noAutofit/>
          </a:bodyP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4B4B4B"/>
                </a:solidFill>
                <a:effectLst/>
                <a:uLnTx/>
                <a:uFillTx/>
                <a:latin typeface="Droid Sans"/>
                <a:ea typeface="Droid Sans"/>
                <a:cs typeface="Droid Sans"/>
                <a:sym typeface="Droid Sans"/>
              </a:rPr>
              <a:t>R-PHY</a:t>
            </a:r>
            <a:endParaRPr kumimoji="0" sz="1100" b="0" i="1" u="none" strike="noStrike" kern="1200" cap="none" spc="0" normalizeH="0" baseline="0" noProof="0">
              <a:ln>
                <a:noFill/>
              </a:ln>
              <a:solidFill>
                <a:srgbClr val="4B4B4B"/>
              </a:solidFill>
              <a:effectLst/>
              <a:uLnTx/>
              <a:uFillTx/>
              <a:latin typeface="Droid Sans"/>
              <a:ea typeface="Droid Sans"/>
              <a:cs typeface="Droid Sans"/>
              <a:sym typeface="Droid Sans"/>
            </a:endParaRPr>
          </a:p>
        </p:txBody>
      </p:sp>
      <p:sp>
        <p:nvSpPr>
          <p:cNvPr id="162" name="Google Shape;525;p53"/>
          <p:cNvSpPr txBox="1"/>
          <p:nvPr/>
        </p:nvSpPr>
        <p:spPr>
          <a:xfrm>
            <a:off x="685841" y="3827888"/>
            <a:ext cx="888000" cy="351000"/>
          </a:xfrm>
          <a:prstGeom prst="rect">
            <a:avLst/>
          </a:prstGeom>
          <a:noFill/>
          <a:ln>
            <a:noFill/>
          </a:ln>
        </p:spPr>
        <p:txBody>
          <a:bodyPr spcFirstLastPara="1" wrap="square" lIns="91421" tIns="91421" rIns="91421" bIns="91421" anchor="t" anchorCtr="0">
            <a:noAutofit/>
          </a:bodyP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4B4B4B"/>
                </a:solidFill>
                <a:effectLst/>
                <a:uLnTx/>
                <a:uFillTx/>
                <a:latin typeface="Droid Sans"/>
                <a:ea typeface="Droid Sans"/>
                <a:cs typeface="Droid Sans"/>
                <a:sym typeface="Droid Sans"/>
              </a:rPr>
              <a:t>R-OLT</a:t>
            </a:r>
            <a:endParaRPr kumimoji="0" sz="1100" b="0" i="1" u="none" strike="noStrike" kern="1200" cap="none" spc="0" normalizeH="0" baseline="0" noProof="0">
              <a:ln>
                <a:noFill/>
              </a:ln>
              <a:solidFill>
                <a:srgbClr val="4B4B4B"/>
              </a:solidFill>
              <a:effectLst/>
              <a:uLnTx/>
              <a:uFillTx/>
              <a:latin typeface="Droid Sans"/>
              <a:ea typeface="Droid Sans"/>
              <a:cs typeface="Droid Sans"/>
              <a:sym typeface="Droid Sans"/>
            </a:endParaRPr>
          </a:p>
        </p:txBody>
      </p:sp>
      <p:cxnSp>
        <p:nvCxnSpPr>
          <p:cNvPr id="165" name="Google Shape;541;p53"/>
          <p:cNvCxnSpPr/>
          <p:nvPr/>
        </p:nvCxnSpPr>
        <p:spPr>
          <a:xfrm rot="10800000">
            <a:off x="3751142" y="3485841"/>
            <a:ext cx="383100" cy="428100"/>
          </a:xfrm>
          <a:prstGeom prst="straightConnector1">
            <a:avLst/>
          </a:prstGeom>
          <a:noFill/>
          <a:ln w="19050" cap="flat" cmpd="sng">
            <a:solidFill>
              <a:srgbClr val="666666"/>
            </a:solidFill>
            <a:prstDash val="solid"/>
            <a:round/>
            <a:headEnd type="none" w="med" len="med"/>
            <a:tailEnd type="none" w="med" len="med"/>
          </a:ln>
        </p:spPr>
      </p:cxnSp>
      <p:cxnSp>
        <p:nvCxnSpPr>
          <p:cNvPr id="166" name="Google Shape;542;p53"/>
          <p:cNvCxnSpPr/>
          <p:nvPr/>
        </p:nvCxnSpPr>
        <p:spPr>
          <a:xfrm rot="10800000" flipH="1">
            <a:off x="4301826" y="3485841"/>
            <a:ext cx="375600" cy="428100"/>
          </a:xfrm>
          <a:prstGeom prst="straightConnector1">
            <a:avLst/>
          </a:prstGeom>
          <a:noFill/>
          <a:ln w="19050" cap="flat" cmpd="sng">
            <a:solidFill>
              <a:srgbClr val="666666"/>
            </a:solidFill>
            <a:prstDash val="solid"/>
            <a:round/>
            <a:headEnd type="none" w="med" len="med"/>
            <a:tailEnd type="none" w="med" len="med"/>
          </a:ln>
        </p:spPr>
      </p:cxnSp>
      <p:cxnSp>
        <p:nvCxnSpPr>
          <p:cNvPr id="167" name="Google Shape;546;p53"/>
          <p:cNvCxnSpPr>
            <a:endCxn id="124" idx="2"/>
          </p:cNvCxnSpPr>
          <p:nvPr/>
        </p:nvCxnSpPr>
        <p:spPr>
          <a:xfrm flipH="1" flipV="1">
            <a:off x="5739566" y="3485733"/>
            <a:ext cx="271101" cy="418683"/>
          </a:xfrm>
          <a:prstGeom prst="straightConnector1">
            <a:avLst/>
          </a:prstGeom>
          <a:noFill/>
          <a:ln w="19050" cap="flat" cmpd="sng">
            <a:solidFill>
              <a:srgbClr val="666666"/>
            </a:solidFill>
            <a:prstDash val="solid"/>
            <a:round/>
            <a:headEnd type="none" w="med" len="med"/>
            <a:tailEnd type="none" w="med" len="med"/>
          </a:ln>
        </p:spPr>
      </p:cxnSp>
      <p:cxnSp>
        <p:nvCxnSpPr>
          <p:cNvPr id="168" name="Google Shape;547;p53"/>
          <p:cNvCxnSpPr/>
          <p:nvPr/>
        </p:nvCxnSpPr>
        <p:spPr>
          <a:xfrm rot="10800000" flipH="1">
            <a:off x="6178251" y="3476316"/>
            <a:ext cx="375600" cy="428100"/>
          </a:xfrm>
          <a:prstGeom prst="straightConnector1">
            <a:avLst/>
          </a:prstGeom>
          <a:noFill/>
          <a:ln w="19050" cap="flat" cmpd="sng">
            <a:solidFill>
              <a:srgbClr val="666666"/>
            </a:solidFill>
            <a:prstDash val="solid"/>
            <a:round/>
            <a:headEnd type="none" w="med" len="med"/>
            <a:tailEnd type="none" w="med" len="med"/>
          </a:ln>
        </p:spPr>
      </p:cxnSp>
      <p:sp>
        <p:nvSpPr>
          <p:cNvPr id="84" name="Google Shape;538;p53"/>
          <p:cNvSpPr/>
          <p:nvPr/>
        </p:nvSpPr>
        <p:spPr>
          <a:xfrm>
            <a:off x="2677816" y="3080679"/>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endParaRPr kumimoji="0" sz="1000" b="0"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85" name="Google Shape;538;p53"/>
          <p:cNvSpPr/>
          <p:nvPr/>
        </p:nvSpPr>
        <p:spPr>
          <a:xfrm>
            <a:off x="2560349" y="2764769"/>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endParaRPr kumimoji="0" sz="1000" b="0"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163" name="Google Shape;575;p53"/>
          <p:cNvSpPr/>
          <p:nvPr/>
        </p:nvSpPr>
        <p:spPr>
          <a:xfrm>
            <a:off x="2222336" y="3512182"/>
            <a:ext cx="237000" cy="2370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sp>
        <p:nvSpPr>
          <p:cNvPr id="169" name="Google Shape;575;p53"/>
          <p:cNvSpPr/>
          <p:nvPr/>
        </p:nvSpPr>
        <p:spPr>
          <a:xfrm>
            <a:off x="2634012" y="3690127"/>
            <a:ext cx="237000" cy="2370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70" name="Google Shape;576;p53"/>
          <p:cNvCxnSpPr>
            <a:stCxn id="84" idx="2"/>
            <a:endCxn id="169" idx="7"/>
          </p:cNvCxnSpPr>
          <p:nvPr/>
        </p:nvCxnSpPr>
        <p:spPr>
          <a:xfrm flipH="1">
            <a:off x="2836304" y="3288879"/>
            <a:ext cx="186212" cy="435956"/>
          </a:xfrm>
          <a:prstGeom prst="straightConnector1">
            <a:avLst/>
          </a:prstGeom>
          <a:noFill/>
          <a:ln w="19050" cap="flat" cmpd="sng">
            <a:solidFill>
              <a:srgbClr val="666666"/>
            </a:solidFill>
            <a:prstDash val="solid"/>
            <a:round/>
            <a:headEnd type="none" w="med" len="med"/>
            <a:tailEnd type="none" w="med" len="med"/>
          </a:ln>
        </p:spPr>
      </p:cxnSp>
      <p:cxnSp>
        <p:nvCxnSpPr>
          <p:cNvPr id="171" name="Google Shape;576;p53"/>
          <p:cNvCxnSpPr>
            <a:stCxn id="84" idx="2"/>
            <a:endCxn id="163" idx="6"/>
          </p:cNvCxnSpPr>
          <p:nvPr/>
        </p:nvCxnSpPr>
        <p:spPr>
          <a:xfrm flipH="1">
            <a:off x="2459336" y="3288879"/>
            <a:ext cx="563180" cy="341803"/>
          </a:xfrm>
          <a:prstGeom prst="straightConnector1">
            <a:avLst/>
          </a:prstGeom>
          <a:noFill/>
          <a:ln w="19050" cap="flat" cmpd="sng">
            <a:solidFill>
              <a:srgbClr val="666666"/>
            </a:solidFill>
            <a:prstDash val="solid"/>
            <a:round/>
            <a:headEnd type="none" w="med" len="med"/>
            <a:tailEnd type="none" w="med" len="med"/>
          </a:ln>
        </p:spPr>
      </p:cxnSp>
      <p:cxnSp>
        <p:nvCxnSpPr>
          <p:cNvPr id="172" name="Google Shape;544;p53"/>
          <p:cNvCxnSpPr>
            <a:stCxn id="85" idx="3"/>
            <a:endCxn id="125" idx="2"/>
          </p:cNvCxnSpPr>
          <p:nvPr/>
        </p:nvCxnSpPr>
        <p:spPr>
          <a:xfrm flipV="1">
            <a:off x="3249749" y="2359883"/>
            <a:ext cx="1467275" cy="508986"/>
          </a:xfrm>
          <a:prstGeom prst="straightConnector1">
            <a:avLst/>
          </a:prstGeom>
          <a:noFill/>
          <a:ln w="19050" cap="flat" cmpd="sng">
            <a:solidFill>
              <a:srgbClr val="666666"/>
            </a:solidFill>
            <a:prstDash val="solid"/>
            <a:round/>
            <a:headEnd type="none" w="med" len="med"/>
            <a:tailEnd type="none" w="med" len="med"/>
          </a:ln>
        </p:spPr>
      </p:cxnSp>
      <p:cxnSp>
        <p:nvCxnSpPr>
          <p:cNvPr id="173" name="Google Shape;544;p53"/>
          <p:cNvCxnSpPr>
            <a:stCxn id="84" idx="3"/>
            <a:endCxn id="126" idx="2"/>
          </p:cNvCxnSpPr>
          <p:nvPr/>
        </p:nvCxnSpPr>
        <p:spPr>
          <a:xfrm flipV="1">
            <a:off x="3367216" y="2359883"/>
            <a:ext cx="2331633" cy="824896"/>
          </a:xfrm>
          <a:prstGeom prst="straightConnector1">
            <a:avLst/>
          </a:prstGeom>
          <a:noFill/>
          <a:ln w="19050" cap="flat" cmpd="sng">
            <a:solidFill>
              <a:srgbClr val="666666"/>
            </a:solidFill>
            <a:prstDash val="solid"/>
            <a:round/>
            <a:headEnd type="none" w="med" len="med"/>
            <a:tailEnd type="none" w="med" len="med"/>
          </a:ln>
        </p:spPr>
      </p:cxnSp>
      <p:cxnSp>
        <p:nvCxnSpPr>
          <p:cNvPr id="174" name="Google Shape;544;p53"/>
          <p:cNvCxnSpPr>
            <a:stCxn id="85" idx="3"/>
          </p:cNvCxnSpPr>
          <p:nvPr/>
        </p:nvCxnSpPr>
        <p:spPr>
          <a:xfrm flipV="1">
            <a:off x="3249749" y="2381250"/>
            <a:ext cx="2409689" cy="487619"/>
          </a:xfrm>
          <a:prstGeom prst="straightConnector1">
            <a:avLst/>
          </a:prstGeom>
          <a:noFill/>
          <a:ln w="19050" cap="flat" cmpd="sng">
            <a:solidFill>
              <a:srgbClr val="666666"/>
            </a:solidFill>
            <a:prstDash val="solid"/>
            <a:round/>
            <a:headEnd type="none" w="med" len="med"/>
            <a:tailEnd type="none" w="med" len="med"/>
          </a:ln>
        </p:spPr>
      </p:cxnSp>
      <p:cxnSp>
        <p:nvCxnSpPr>
          <p:cNvPr id="175" name="Google Shape;544;p53"/>
          <p:cNvCxnSpPr>
            <a:stCxn id="84" idx="3"/>
          </p:cNvCxnSpPr>
          <p:nvPr/>
        </p:nvCxnSpPr>
        <p:spPr>
          <a:xfrm flipV="1">
            <a:off x="3367216" y="2373313"/>
            <a:ext cx="1339722" cy="811466"/>
          </a:xfrm>
          <a:prstGeom prst="straightConnector1">
            <a:avLst/>
          </a:prstGeom>
          <a:noFill/>
          <a:ln w="19050" cap="flat" cmpd="sng">
            <a:solidFill>
              <a:srgbClr val="666666"/>
            </a:solidFill>
            <a:prstDash val="solid"/>
            <a:round/>
            <a:headEnd type="none" w="med" len="med"/>
            <a:tailEnd type="none" w="med" len="med"/>
          </a:ln>
        </p:spPr>
      </p:cxnSp>
      <p:pic>
        <p:nvPicPr>
          <p:cNvPr id="76" name="Picture 75"/>
          <p:cNvPicPr>
            <a:picLocks noChangeAspect="1"/>
          </p:cNvPicPr>
          <p:nvPr/>
        </p:nvPicPr>
        <p:blipFill>
          <a:blip r:embed="rId4"/>
          <a:stretch>
            <a:fillRect/>
          </a:stretch>
        </p:blipFill>
        <p:spPr>
          <a:xfrm>
            <a:off x="87312" y="174625"/>
            <a:ext cx="1748702" cy="539750"/>
          </a:xfrm>
          <a:prstGeom prst="rect">
            <a:avLst/>
          </a:prstGeom>
        </p:spPr>
      </p:pic>
      <p:grpSp>
        <p:nvGrpSpPr>
          <p:cNvPr id="224" name="Group 223">
            <a:extLst>
              <a:ext uri="{FF2B5EF4-FFF2-40B4-BE49-F238E27FC236}">
                <a16:creationId xmlns:a16="http://schemas.microsoft.com/office/drawing/2014/main" id="{D57AC10E-5D91-A243-A410-E0716E795B63}"/>
              </a:ext>
            </a:extLst>
          </p:cNvPr>
          <p:cNvGrpSpPr/>
          <p:nvPr/>
        </p:nvGrpSpPr>
        <p:grpSpPr>
          <a:xfrm>
            <a:off x="0" y="4234098"/>
            <a:ext cx="321569" cy="369332"/>
            <a:chOff x="2313319" y="3769428"/>
            <a:chExt cx="321569" cy="369332"/>
          </a:xfrm>
        </p:grpSpPr>
        <p:sp>
          <p:nvSpPr>
            <p:cNvPr id="225" name="Oval 224">
              <a:extLst>
                <a:ext uri="{FF2B5EF4-FFF2-40B4-BE49-F238E27FC236}">
                  <a16:creationId xmlns:a16="http://schemas.microsoft.com/office/drawing/2014/main" id="{0CF9680B-0FBA-9F4C-9C05-12921E2B0A78}"/>
                </a:ext>
              </a:extLst>
            </p:cNvPr>
            <p:cNvSpPr/>
            <p:nvPr/>
          </p:nvSpPr>
          <p:spPr>
            <a:xfrm>
              <a:off x="2313319" y="3790227"/>
              <a:ext cx="320040" cy="320040"/>
            </a:xfrm>
            <a:prstGeom prst="ellipse">
              <a:avLst/>
            </a:prstGeom>
            <a:noFill/>
            <a:ln w="28575">
              <a:solidFill>
                <a:srgbClr val="912686"/>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sym typeface="Arial"/>
              </a:endParaRPr>
            </a:p>
          </p:txBody>
        </p:sp>
        <p:sp>
          <p:nvSpPr>
            <p:cNvPr id="226" name="Rectangle 225">
              <a:extLst>
                <a:ext uri="{FF2B5EF4-FFF2-40B4-BE49-F238E27FC236}">
                  <a16:creationId xmlns:a16="http://schemas.microsoft.com/office/drawing/2014/main" id="{1F55E3DE-0CF8-034C-939A-F0033CD1B831}"/>
                </a:ext>
              </a:extLst>
            </p:cNvPr>
            <p:cNvSpPr/>
            <p:nvPr/>
          </p:nvSpPr>
          <p:spPr>
            <a:xfrm>
              <a:off x="2333202" y="3769428"/>
              <a:ext cx="30168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A4D46"/>
                  </a:solidFill>
                  <a:effectLst/>
                  <a:uLnTx/>
                  <a:uFillTx/>
                  <a:latin typeface="Calibri" panose="020F0502020204030204" pitchFamily="34" charset="0"/>
                  <a:ea typeface="+mn-ea"/>
                  <a:cs typeface="Calibri" panose="020F0502020204030204" pitchFamily="34" charset="0"/>
                  <a:sym typeface="Arial"/>
                </a:rPr>
                <a:t>1</a:t>
              </a:r>
              <a:endParaRPr kumimoji="0" lang="en-US" sz="1800" b="1" i="0" u="none" strike="noStrike" kern="1200" cap="none" spc="0" normalizeH="0" baseline="0" noProof="0" dirty="0">
                <a:ln>
                  <a:noFill/>
                </a:ln>
                <a:solidFill>
                  <a:srgbClr val="4B4B4B"/>
                </a:solidFill>
                <a:effectLst/>
                <a:uLnTx/>
                <a:uFillTx/>
                <a:latin typeface="Calibri" panose="020F0502020204030204" pitchFamily="34" charset="0"/>
                <a:ea typeface="+mn-ea"/>
                <a:cs typeface="Calibri" panose="020F0502020204030204" pitchFamily="34" charset="0"/>
                <a:sym typeface="Arial"/>
              </a:endParaRPr>
            </a:p>
          </p:txBody>
        </p:sp>
      </p:grpSp>
      <p:grpSp>
        <p:nvGrpSpPr>
          <p:cNvPr id="227" name="Group 226">
            <a:extLst>
              <a:ext uri="{FF2B5EF4-FFF2-40B4-BE49-F238E27FC236}">
                <a16:creationId xmlns:a16="http://schemas.microsoft.com/office/drawing/2014/main" id="{38D59D78-F56F-7E4B-9D70-DE45686F34AB}"/>
              </a:ext>
            </a:extLst>
          </p:cNvPr>
          <p:cNvGrpSpPr/>
          <p:nvPr/>
        </p:nvGrpSpPr>
        <p:grpSpPr>
          <a:xfrm>
            <a:off x="425233" y="4188062"/>
            <a:ext cx="971768" cy="461665"/>
            <a:chOff x="6482384" y="783080"/>
            <a:chExt cx="1938062" cy="500118"/>
          </a:xfrm>
        </p:grpSpPr>
        <p:sp>
          <p:nvSpPr>
            <p:cNvPr id="228" name="Rectangle 227">
              <a:extLst>
                <a:ext uri="{FF2B5EF4-FFF2-40B4-BE49-F238E27FC236}">
                  <a16:creationId xmlns:a16="http://schemas.microsoft.com/office/drawing/2014/main" id="{F2005EE6-09D7-C342-8020-3AA11A717E7F}"/>
                </a:ext>
              </a:extLst>
            </p:cNvPr>
            <p:cNvSpPr/>
            <p:nvPr/>
          </p:nvSpPr>
          <p:spPr>
            <a:xfrm>
              <a:off x="6482384" y="783080"/>
              <a:ext cx="1938062" cy="450313"/>
            </a:xfrm>
            <a:prstGeom prst="rect">
              <a:avLst/>
            </a:prstGeom>
            <a:solidFill>
              <a:srgbClr val="91268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229" name="TextBox 228">
              <a:extLst>
                <a:ext uri="{FF2B5EF4-FFF2-40B4-BE49-F238E27FC236}">
                  <a16:creationId xmlns:a16="http://schemas.microsoft.com/office/drawing/2014/main" id="{A40656F3-705E-9B43-809B-D4308E473832}"/>
                </a:ext>
              </a:extLst>
            </p:cNvPr>
            <p:cNvSpPr txBox="1"/>
            <p:nvPr/>
          </p:nvSpPr>
          <p:spPr>
            <a:xfrm>
              <a:off x="6493716" y="783080"/>
              <a:ext cx="1910899" cy="50011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Types of Traffic</a:t>
              </a:r>
            </a:p>
          </p:txBody>
        </p:sp>
      </p:grpSp>
      <p:sp>
        <p:nvSpPr>
          <p:cNvPr id="230" name="Google Shape;89;p19"/>
          <p:cNvSpPr txBox="1">
            <a:spLocks/>
          </p:cNvSpPr>
          <p:nvPr/>
        </p:nvSpPr>
        <p:spPr>
          <a:xfrm>
            <a:off x="2343150" y="4818063"/>
            <a:ext cx="4991100" cy="325437"/>
          </a:xfrm>
          <a:prstGeom prst="rect">
            <a:avLst/>
          </a:prstGeom>
          <a:noFill/>
          <a:ln>
            <a:noFill/>
          </a:ln>
        </p:spPr>
        <p:txBody>
          <a:bodyPr spcFirstLastPara="1" vert="horz" wrap="square" lIns="91425" tIns="91425" rIns="91425" bIns="91425" rtlCol="0" anchor="ctr" anchorCtr="0">
            <a:noAutofit/>
          </a:bodyPr>
          <a:lstStyle>
            <a:lvl1pPr marR="0" lvl="0" algn="ctr" defTabSz="457178"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marL="0" marR="0" lvl="0" indent="0" algn="l" defTabSz="457178" rtl="0" eaLnBrk="1" fontAlgn="auto" latinLnBrk="0" hangingPunct="1">
              <a:lnSpc>
                <a:spcPct val="100000"/>
              </a:lnSpc>
              <a:spcBef>
                <a:spcPts val="0"/>
              </a:spcBef>
              <a:spcAft>
                <a:spcPts val="0"/>
              </a:spcAft>
              <a:buClr>
                <a:srgbClr val="4B994B"/>
              </a:buClr>
              <a:buSzPts val="3200"/>
              <a:buFont typeface="Calibri"/>
              <a:buNone/>
              <a:tabLst/>
              <a:defRPr/>
            </a:pPr>
            <a:r>
              <a:rPr kumimoji="0" lang="en-US" sz="2000" b="1" i="0" u="none" strike="noStrike" kern="1200" cap="none" spc="0" normalizeH="0" baseline="0" noProof="0" dirty="0">
                <a:ln>
                  <a:noFill/>
                </a:ln>
                <a:solidFill>
                  <a:srgbClr val="AF3333"/>
                </a:solidFill>
                <a:effectLst/>
                <a:uLnTx/>
                <a:uFillTx/>
                <a:latin typeface="Calibri"/>
                <a:cs typeface="Calibri"/>
                <a:sym typeface="Calibri"/>
              </a:rPr>
              <a:t>Optimized for Service Provider Access/Edge </a:t>
            </a:r>
          </a:p>
        </p:txBody>
      </p:sp>
      <p:grpSp>
        <p:nvGrpSpPr>
          <p:cNvPr id="231" name="Group 230">
            <a:extLst>
              <a:ext uri="{FF2B5EF4-FFF2-40B4-BE49-F238E27FC236}">
                <a16:creationId xmlns:a16="http://schemas.microsoft.com/office/drawing/2014/main" id="{D57AC10E-5D91-A243-A410-E0716E795B63}"/>
              </a:ext>
            </a:extLst>
          </p:cNvPr>
          <p:cNvGrpSpPr/>
          <p:nvPr/>
        </p:nvGrpSpPr>
        <p:grpSpPr>
          <a:xfrm>
            <a:off x="4502151" y="3648311"/>
            <a:ext cx="321569" cy="369332"/>
            <a:chOff x="2313319" y="3769428"/>
            <a:chExt cx="321569" cy="369332"/>
          </a:xfrm>
        </p:grpSpPr>
        <p:sp>
          <p:nvSpPr>
            <p:cNvPr id="232" name="Oval 231">
              <a:extLst>
                <a:ext uri="{FF2B5EF4-FFF2-40B4-BE49-F238E27FC236}">
                  <a16:creationId xmlns:a16="http://schemas.microsoft.com/office/drawing/2014/main" id="{0CF9680B-0FBA-9F4C-9C05-12921E2B0A78}"/>
                </a:ext>
              </a:extLst>
            </p:cNvPr>
            <p:cNvSpPr/>
            <p:nvPr/>
          </p:nvSpPr>
          <p:spPr>
            <a:xfrm>
              <a:off x="2313319" y="3790227"/>
              <a:ext cx="320040" cy="320040"/>
            </a:xfrm>
            <a:prstGeom prst="ellipse">
              <a:avLst/>
            </a:prstGeom>
            <a:noFill/>
            <a:ln w="28575">
              <a:solidFill>
                <a:srgbClr val="912686"/>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sym typeface="Arial"/>
              </a:endParaRPr>
            </a:p>
          </p:txBody>
        </p:sp>
        <p:sp>
          <p:nvSpPr>
            <p:cNvPr id="233" name="Rectangle 232">
              <a:extLst>
                <a:ext uri="{FF2B5EF4-FFF2-40B4-BE49-F238E27FC236}">
                  <a16:creationId xmlns:a16="http://schemas.microsoft.com/office/drawing/2014/main" id="{1F55E3DE-0CF8-034C-939A-F0033CD1B831}"/>
                </a:ext>
              </a:extLst>
            </p:cNvPr>
            <p:cNvSpPr/>
            <p:nvPr/>
          </p:nvSpPr>
          <p:spPr>
            <a:xfrm>
              <a:off x="2333202" y="3769428"/>
              <a:ext cx="30168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A4D46"/>
                  </a:solidFill>
                  <a:effectLst/>
                  <a:uLnTx/>
                  <a:uFillTx/>
                  <a:latin typeface="Calibri" panose="020F0502020204030204" pitchFamily="34" charset="0"/>
                  <a:ea typeface="+mn-ea"/>
                  <a:cs typeface="Calibri" panose="020F0502020204030204" pitchFamily="34" charset="0"/>
                  <a:sym typeface="Arial"/>
                </a:rPr>
                <a:t>2</a:t>
              </a:r>
              <a:endParaRPr kumimoji="0" lang="en-US" sz="1800" b="1" i="0" u="none" strike="noStrike" kern="1200" cap="none" spc="0" normalizeH="0" baseline="0" noProof="0" dirty="0">
                <a:ln>
                  <a:noFill/>
                </a:ln>
                <a:solidFill>
                  <a:srgbClr val="4B4B4B"/>
                </a:solidFill>
                <a:effectLst/>
                <a:uLnTx/>
                <a:uFillTx/>
                <a:latin typeface="Calibri" panose="020F0502020204030204" pitchFamily="34" charset="0"/>
                <a:ea typeface="+mn-ea"/>
                <a:cs typeface="Calibri" panose="020F0502020204030204" pitchFamily="34" charset="0"/>
                <a:sym typeface="Arial"/>
              </a:endParaRPr>
            </a:p>
          </p:txBody>
        </p:sp>
      </p:grpSp>
      <p:grpSp>
        <p:nvGrpSpPr>
          <p:cNvPr id="234" name="Group 233">
            <a:extLst>
              <a:ext uri="{FF2B5EF4-FFF2-40B4-BE49-F238E27FC236}">
                <a16:creationId xmlns:a16="http://schemas.microsoft.com/office/drawing/2014/main" id="{38D59D78-F56F-7E4B-9D70-DE45686F34AB}"/>
              </a:ext>
            </a:extLst>
          </p:cNvPr>
          <p:cNvGrpSpPr/>
          <p:nvPr/>
        </p:nvGrpSpPr>
        <p:grpSpPr>
          <a:xfrm>
            <a:off x="4927384" y="3602275"/>
            <a:ext cx="971768" cy="461665"/>
            <a:chOff x="6482384" y="783080"/>
            <a:chExt cx="1938062" cy="500118"/>
          </a:xfrm>
        </p:grpSpPr>
        <p:sp>
          <p:nvSpPr>
            <p:cNvPr id="235" name="Rectangle 234">
              <a:extLst>
                <a:ext uri="{FF2B5EF4-FFF2-40B4-BE49-F238E27FC236}">
                  <a16:creationId xmlns:a16="http://schemas.microsoft.com/office/drawing/2014/main" id="{F2005EE6-09D7-C342-8020-3AA11A717E7F}"/>
                </a:ext>
              </a:extLst>
            </p:cNvPr>
            <p:cNvSpPr/>
            <p:nvPr/>
          </p:nvSpPr>
          <p:spPr>
            <a:xfrm>
              <a:off x="6482384" y="783080"/>
              <a:ext cx="1938062" cy="450313"/>
            </a:xfrm>
            <a:prstGeom prst="rect">
              <a:avLst/>
            </a:prstGeom>
            <a:solidFill>
              <a:srgbClr val="91268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236" name="TextBox 235">
              <a:extLst>
                <a:ext uri="{FF2B5EF4-FFF2-40B4-BE49-F238E27FC236}">
                  <a16:creationId xmlns:a16="http://schemas.microsoft.com/office/drawing/2014/main" id="{A40656F3-705E-9B43-809B-D4308E473832}"/>
                </a:ext>
              </a:extLst>
            </p:cNvPr>
            <p:cNvSpPr txBox="1"/>
            <p:nvPr/>
          </p:nvSpPr>
          <p:spPr>
            <a:xfrm>
              <a:off x="6493716" y="783080"/>
              <a:ext cx="1910899" cy="50011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Types of Switches</a:t>
              </a:r>
            </a:p>
          </p:txBody>
        </p:sp>
      </p:grpSp>
    </p:spTree>
    <p:extLst>
      <p:ext uri="{BB962C8B-B14F-4D97-AF65-F5344CB8AC3E}">
        <p14:creationId xmlns:p14="http://schemas.microsoft.com/office/powerpoint/2010/main" val="2170873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4"/>
                                        </p:tgtEl>
                                        <p:attrNameLst>
                                          <p:attrName>style.visibility</p:attrName>
                                        </p:attrNameLst>
                                      </p:cBhvr>
                                      <p:to>
                                        <p:strVal val="visible"/>
                                      </p:to>
                                    </p:set>
                                    <p:animEffect transition="in" filter="fade">
                                      <p:cBhvr>
                                        <p:cTn id="7" dur="500"/>
                                        <p:tgtEl>
                                          <p:spTgt spid="224"/>
                                        </p:tgtEl>
                                      </p:cBhvr>
                                    </p:animEffect>
                                  </p:childTnLst>
                                </p:cTn>
                              </p:par>
                              <p:par>
                                <p:cTn id="8" presetID="10" presetClass="entr" presetSubtype="0" fill="hold" nodeType="withEffect">
                                  <p:stCondLst>
                                    <p:cond delay="0"/>
                                  </p:stCondLst>
                                  <p:childTnLst>
                                    <p:set>
                                      <p:cBhvr>
                                        <p:cTn id="9" dur="1" fill="hold">
                                          <p:stCondLst>
                                            <p:cond delay="0"/>
                                          </p:stCondLst>
                                        </p:cTn>
                                        <p:tgtEl>
                                          <p:spTgt spid="227"/>
                                        </p:tgtEl>
                                        <p:attrNameLst>
                                          <p:attrName>style.visibility</p:attrName>
                                        </p:attrNameLst>
                                      </p:cBhvr>
                                      <p:to>
                                        <p:strVal val="visible"/>
                                      </p:to>
                                    </p:set>
                                    <p:animEffect transition="in" filter="fade">
                                      <p:cBhvr>
                                        <p:cTn id="10" dur="500"/>
                                        <p:tgtEl>
                                          <p:spTgt spid="22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31"/>
                                        </p:tgtEl>
                                        <p:attrNameLst>
                                          <p:attrName>style.visibility</p:attrName>
                                        </p:attrNameLst>
                                      </p:cBhvr>
                                      <p:to>
                                        <p:strVal val="visible"/>
                                      </p:to>
                                    </p:set>
                                    <p:animEffect transition="in" filter="fade">
                                      <p:cBhvr>
                                        <p:cTn id="15" dur="500"/>
                                        <p:tgtEl>
                                          <p:spTgt spid="231"/>
                                        </p:tgtEl>
                                      </p:cBhvr>
                                    </p:animEffect>
                                  </p:childTnLst>
                                </p:cTn>
                              </p:par>
                              <p:par>
                                <p:cTn id="16" presetID="10" presetClass="entr" presetSubtype="0" fill="hold" nodeType="withEffect">
                                  <p:stCondLst>
                                    <p:cond delay="0"/>
                                  </p:stCondLst>
                                  <p:childTnLst>
                                    <p:set>
                                      <p:cBhvr>
                                        <p:cTn id="17" dur="1" fill="hold">
                                          <p:stCondLst>
                                            <p:cond delay="0"/>
                                          </p:stCondLst>
                                        </p:cTn>
                                        <p:tgtEl>
                                          <p:spTgt spid="234"/>
                                        </p:tgtEl>
                                        <p:attrNameLst>
                                          <p:attrName>style.visibility</p:attrName>
                                        </p:attrNameLst>
                                      </p:cBhvr>
                                      <p:to>
                                        <p:strVal val="visible"/>
                                      </p:to>
                                    </p:set>
                                    <p:animEffect transition="in" filter="fade">
                                      <p:cBhvr>
                                        <p:cTn id="18" dur="500"/>
                                        <p:tgtEl>
                                          <p:spTgt spid="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grpSp>
        <p:nvGrpSpPr>
          <p:cNvPr id="113" name="Google Shape;526;p53"/>
          <p:cNvGrpSpPr/>
          <p:nvPr/>
        </p:nvGrpSpPr>
        <p:grpSpPr>
          <a:xfrm>
            <a:off x="2905266" y="2151683"/>
            <a:ext cx="3968545" cy="1600663"/>
            <a:chOff x="3083230" y="2645103"/>
            <a:chExt cx="3968545" cy="1600663"/>
          </a:xfrm>
        </p:grpSpPr>
        <p:sp>
          <p:nvSpPr>
            <p:cNvPr id="114" name="Google Shape;527;p53"/>
            <p:cNvSpPr/>
            <p:nvPr/>
          </p:nvSpPr>
          <p:spPr>
            <a:xfrm>
              <a:off x="3345027" y="2730466"/>
              <a:ext cx="3703984" cy="1515300"/>
            </a:xfrm>
            <a:prstGeom prst="ellipse">
              <a:avLst/>
            </a:prstGeom>
            <a:solidFill>
              <a:srgbClr val="D0E0E3"/>
            </a:soli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15" name="Google Shape;528;p53"/>
            <p:cNvCxnSpPr>
              <a:stCxn id="124" idx="0"/>
              <a:endCxn id="125" idx="2"/>
            </p:cNvCxnSpPr>
            <p:nvPr/>
          </p:nvCxnSpPr>
          <p:spPr>
            <a:xfrm flipH="1" flipV="1">
              <a:off x="4894988" y="2853303"/>
              <a:ext cx="1022542" cy="917650"/>
            </a:xfrm>
            <a:prstGeom prst="straightConnector1">
              <a:avLst/>
            </a:prstGeom>
            <a:noFill/>
            <a:ln w="19050" cap="flat" cmpd="sng">
              <a:solidFill>
                <a:srgbClr val="666666"/>
              </a:solidFill>
              <a:prstDash val="solid"/>
              <a:round/>
              <a:headEnd type="none" w="med" len="med"/>
              <a:tailEnd type="none" w="med" len="med"/>
            </a:ln>
          </p:spPr>
        </p:cxnSp>
        <p:cxnSp>
          <p:nvCxnSpPr>
            <p:cNvPr id="116" name="Google Shape;530;p53"/>
            <p:cNvCxnSpPr>
              <a:stCxn id="131" idx="0"/>
              <a:endCxn id="126" idx="2"/>
            </p:cNvCxnSpPr>
            <p:nvPr/>
          </p:nvCxnSpPr>
          <p:spPr>
            <a:xfrm rot="10800000">
              <a:off x="5876675" y="2853253"/>
              <a:ext cx="830400" cy="917700"/>
            </a:xfrm>
            <a:prstGeom prst="straightConnector1">
              <a:avLst/>
            </a:prstGeom>
            <a:noFill/>
            <a:ln w="19050" cap="flat" cmpd="sng">
              <a:solidFill>
                <a:srgbClr val="666666"/>
              </a:solidFill>
              <a:prstDash val="solid"/>
              <a:round/>
              <a:headEnd type="none" w="med" len="med"/>
              <a:tailEnd type="none" w="med" len="med"/>
            </a:ln>
          </p:spPr>
        </p:cxnSp>
        <p:cxnSp>
          <p:nvCxnSpPr>
            <p:cNvPr id="117" name="Google Shape;532;p53"/>
            <p:cNvCxnSpPr>
              <a:stCxn id="124" idx="0"/>
              <a:endCxn id="126" idx="2"/>
            </p:cNvCxnSpPr>
            <p:nvPr/>
          </p:nvCxnSpPr>
          <p:spPr>
            <a:xfrm flipH="1" flipV="1">
              <a:off x="5876813" y="2853303"/>
              <a:ext cx="40717" cy="917650"/>
            </a:xfrm>
            <a:prstGeom prst="straightConnector1">
              <a:avLst/>
            </a:prstGeom>
            <a:noFill/>
            <a:ln w="19050" cap="flat" cmpd="sng">
              <a:solidFill>
                <a:srgbClr val="666666"/>
              </a:solidFill>
              <a:prstDash val="solid"/>
              <a:round/>
              <a:headEnd type="none" w="med" len="med"/>
              <a:tailEnd type="none" w="med" len="med"/>
            </a:ln>
          </p:spPr>
        </p:cxnSp>
        <p:cxnSp>
          <p:nvCxnSpPr>
            <p:cNvPr id="118" name="Google Shape;533;p53"/>
            <p:cNvCxnSpPr>
              <a:stCxn id="131" idx="0"/>
              <a:endCxn id="125" idx="2"/>
            </p:cNvCxnSpPr>
            <p:nvPr/>
          </p:nvCxnSpPr>
          <p:spPr>
            <a:xfrm rot="10800000">
              <a:off x="4895075" y="2853253"/>
              <a:ext cx="1812000" cy="917700"/>
            </a:xfrm>
            <a:prstGeom prst="straightConnector1">
              <a:avLst/>
            </a:prstGeom>
            <a:noFill/>
            <a:ln w="19050" cap="flat" cmpd="sng">
              <a:solidFill>
                <a:srgbClr val="666666"/>
              </a:solidFill>
              <a:prstDash val="solid"/>
              <a:round/>
              <a:headEnd type="none" w="med" len="med"/>
              <a:tailEnd type="none" w="med" len="med"/>
            </a:ln>
          </p:spPr>
        </p:cxnSp>
        <p:cxnSp>
          <p:nvCxnSpPr>
            <p:cNvPr id="119" name="Google Shape;534;p53"/>
            <p:cNvCxnSpPr>
              <a:stCxn id="129" idx="0"/>
              <a:endCxn id="125" idx="2"/>
            </p:cNvCxnSpPr>
            <p:nvPr/>
          </p:nvCxnSpPr>
          <p:spPr>
            <a:xfrm flipH="1" flipV="1">
              <a:off x="4894988" y="2853303"/>
              <a:ext cx="31979" cy="917650"/>
            </a:xfrm>
            <a:prstGeom prst="straightConnector1">
              <a:avLst/>
            </a:prstGeom>
            <a:noFill/>
            <a:ln w="19050" cap="flat" cmpd="sng">
              <a:solidFill>
                <a:srgbClr val="666666"/>
              </a:solidFill>
              <a:prstDash val="solid"/>
              <a:round/>
              <a:headEnd type="none" w="med" len="med"/>
              <a:tailEnd type="none" w="med" len="med"/>
            </a:ln>
          </p:spPr>
        </p:cxnSp>
        <p:cxnSp>
          <p:nvCxnSpPr>
            <p:cNvPr id="120" name="Google Shape;536;p53"/>
            <p:cNvCxnSpPr>
              <a:stCxn id="129" idx="0"/>
              <a:endCxn id="126" idx="2"/>
            </p:cNvCxnSpPr>
            <p:nvPr/>
          </p:nvCxnSpPr>
          <p:spPr>
            <a:xfrm flipV="1">
              <a:off x="4926967" y="2853303"/>
              <a:ext cx="949846" cy="917650"/>
            </a:xfrm>
            <a:prstGeom prst="straightConnector1">
              <a:avLst/>
            </a:prstGeom>
            <a:noFill/>
            <a:ln w="19050" cap="flat" cmpd="sng">
              <a:solidFill>
                <a:srgbClr val="666666"/>
              </a:solidFill>
              <a:prstDash val="solid"/>
              <a:round/>
              <a:headEnd type="none" w="med" len="med"/>
              <a:tailEnd type="none" w="med" len="med"/>
            </a:ln>
          </p:spPr>
        </p:cxnSp>
        <p:cxnSp>
          <p:nvCxnSpPr>
            <p:cNvPr id="121" name="Google Shape;537;p53"/>
            <p:cNvCxnSpPr>
              <a:stCxn id="123" idx="3"/>
              <a:endCxn id="129" idx="1"/>
            </p:cNvCxnSpPr>
            <p:nvPr/>
          </p:nvCxnSpPr>
          <p:spPr>
            <a:xfrm>
              <a:off x="4456424" y="3875053"/>
              <a:ext cx="125843" cy="0"/>
            </a:xfrm>
            <a:prstGeom prst="straightConnector1">
              <a:avLst/>
            </a:prstGeom>
            <a:noFill/>
            <a:ln w="19050" cap="flat" cmpd="sng">
              <a:solidFill>
                <a:srgbClr val="666666"/>
              </a:solidFill>
              <a:prstDash val="solid"/>
              <a:round/>
              <a:headEnd type="none" w="med" len="med"/>
              <a:tailEnd type="none" w="med" len="med"/>
            </a:ln>
          </p:spPr>
        </p:cxnSp>
        <p:cxnSp>
          <p:nvCxnSpPr>
            <p:cNvPr id="122" name="Google Shape;539;p53"/>
            <p:cNvCxnSpPr>
              <a:stCxn id="124" idx="3"/>
              <a:endCxn id="131" idx="1"/>
            </p:cNvCxnSpPr>
            <p:nvPr/>
          </p:nvCxnSpPr>
          <p:spPr>
            <a:xfrm>
              <a:off x="6262230" y="3875053"/>
              <a:ext cx="100145" cy="0"/>
            </a:xfrm>
            <a:prstGeom prst="straightConnector1">
              <a:avLst/>
            </a:prstGeom>
            <a:noFill/>
            <a:ln w="19050" cap="flat" cmpd="sng">
              <a:solidFill>
                <a:srgbClr val="666666"/>
              </a:solidFill>
              <a:prstDash val="solid"/>
              <a:round/>
              <a:headEnd type="none" w="med" len="med"/>
              <a:tailEnd type="none" w="med" len="med"/>
            </a:ln>
          </p:spPr>
        </p:cxnSp>
        <p:sp>
          <p:nvSpPr>
            <p:cNvPr id="123" name="Google Shape;538;p53"/>
            <p:cNvSpPr/>
            <p:nvPr/>
          </p:nvSpPr>
          <p:spPr>
            <a:xfrm>
              <a:off x="3767024"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endParaRPr kumimoji="0" sz="1000" b="0"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124" name="Google Shape;529;p53"/>
            <p:cNvSpPr/>
            <p:nvPr/>
          </p:nvSpPr>
          <p:spPr>
            <a:xfrm>
              <a:off x="5572830"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sp>
          <p:nvSpPr>
            <p:cNvPr id="125" name="Google Shape;496;p53"/>
            <p:cNvSpPr/>
            <p:nvPr/>
          </p:nvSpPr>
          <p:spPr>
            <a:xfrm>
              <a:off x="4550288" y="2645103"/>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p>
          </p:txBody>
        </p:sp>
        <p:sp>
          <p:nvSpPr>
            <p:cNvPr id="126" name="Google Shape;499;p53"/>
            <p:cNvSpPr/>
            <p:nvPr/>
          </p:nvSpPr>
          <p:spPr>
            <a:xfrm>
              <a:off x="5532113" y="2645103"/>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p>
          </p:txBody>
        </p:sp>
        <p:cxnSp>
          <p:nvCxnSpPr>
            <p:cNvPr id="127" name="Google Shape;544;p53"/>
            <p:cNvCxnSpPr>
              <a:stCxn id="123" idx="0"/>
              <a:endCxn id="125" idx="2"/>
            </p:cNvCxnSpPr>
            <p:nvPr/>
          </p:nvCxnSpPr>
          <p:spPr>
            <a:xfrm flipV="1">
              <a:off x="4111724" y="2853303"/>
              <a:ext cx="783264" cy="917650"/>
            </a:xfrm>
            <a:prstGeom prst="straightConnector1">
              <a:avLst/>
            </a:prstGeom>
            <a:noFill/>
            <a:ln w="19050" cap="flat" cmpd="sng">
              <a:solidFill>
                <a:srgbClr val="666666"/>
              </a:solidFill>
              <a:prstDash val="solid"/>
              <a:round/>
              <a:headEnd type="none" w="med" len="med"/>
              <a:tailEnd type="none" w="med" len="med"/>
            </a:ln>
          </p:spPr>
        </p:cxnSp>
        <p:sp>
          <p:nvSpPr>
            <p:cNvPr id="128" name="Google Shape;548;p53"/>
            <p:cNvSpPr txBox="1"/>
            <p:nvPr/>
          </p:nvSpPr>
          <p:spPr>
            <a:xfrm>
              <a:off x="3083230" y="2901652"/>
              <a:ext cx="1714359" cy="280800"/>
            </a:xfrm>
            <a:prstGeom prst="rect">
              <a:avLst/>
            </a:prstGeom>
            <a:noFill/>
            <a:ln>
              <a:noFill/>
            </a:ln>
          </p:spPr>
          <p:txBody>
            <a:bodyPr spcFirstLastPara="1" wrap="square" lIns="91425" tIns="91425" rIns="91425" bIns="91425" anchor="t"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600" b="1" i="1" u="none" strike="noStrike" kern="0" cap="none" spc="0" normalizeH="0" baseline="0" noProof="0">
                  <a:ln>
                    <a:noFill/>
                  </a:ln>
                  <a:solidFill>
                    <a:srgbClr val="134F5C"/>
                  </a:solidFill>
                  <a:effectLst/>
                  <a:uLnTx/>
                  <a:uFillTx/>
                  <a:latin typeface="Droid Sans"/>
                  <a:ea typeface="Droid Sans"/>
                  <a:cs typeface="Droid Sans"/>
                  <a:sym typeface="Droid Sans"/>
                </a:rPr>
                <a:t>Central </a:t>
              </a:r>
            </a:p>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600" b="1" i="1" u="none" strike="noStrike" kern="0" cap="none" spc="0" normalizeH="0" baseline="0" noProof="0">
                  <a:ln>
                    <a:noFill/>
                  </a:ln>
                  <a:solidFill>
                    <a:srgbClr val="134F5C"/>
                  </a:solidFill>
                  <a:effectLst/>
                  <a:uLnTx/>
                  <a:uFillTx/>
                  <a:latin typeface="Droid Sans"/>
                  <a:ea typeface="Droid Sans"/>
                  <a:cs typeface="Droid Sans"/>
                  <a:sym typeface="Droid Sans"/>
                </a:rPr>
                <a:t>Office</a:t>
              </a:r>
              <a:endParaRPr kumimoji="0" sz="1600" b="1" i="1" u="none" strike="noStrike" kern="0" cap="none" spc="0" normalizeH="0" baseline="0" noProof="0">
                <a:ln>
                  <a:noFill/>
                </a:ln>
                <a:solidFill>
                  <a:srgbClr val="134F5C"/>
                </a:solidFill>
                <a:effectLst/>
                <a:uLnTx/>
                <a:uFillTx/>
                <a:latin typeface="Droid Sans"/>
                <a:ea typeface="Droid Sans"/>
                <a:cs typeface="Droid Sans"/>
                <a:sym typeface="Droid Sans"/>
              </a:endParaRPr>
            </a:p>
          </p:txBody>
        </p:sp>
        <p:sp>
          <p:nvSpPr>
            <p:cNvPr id="129" name="Google Shape;535;p53"/>
            <p:cNvSpPr/>
            <p:nvPr/>
          </p:nvSpPr>
          <p:spPr>
            <a:xfrm>
              <a:off x="4582267"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cxnSp>
          <p:nvCxnSpPr>
            <p:cNvPr id="130" name="Google Shape;549;p53"/>
            <p:cNvCxnSpPr>
              <a:stCxn id="123" idx="0"/>
              <a:endCxn id="126" idx="2"/>
            </p:cNvCxnSpPr>
            <p:nvPr/>
          </p:nvCxnSpPr>
          <p:spPr>
            <a:xfrm flipV="1">
              <a:off x="4111724" y="2853303"/>
              <a:ext cx="1765089" cy="917650"/>
            </a:xfrm>
            <a:prstGeom prst="straightConnector1">
              <a:avLst/>
            </a:prstGeom>
            <a:noFill/>
            <a:ln w="19050" cap="flat" cmpd="sng">
              <a:solidFill>
                <a:srgbClr val="666666"/>
              </a:solidFill>
              <a:prstDash val="solid"/>
              <a:round/>
              <a:headEnd type="none" w="med" len="med"/>
              <a:tailEnd type="none" w="med" len="med"/>
            </a:ln>
          </p:spPr>
        </p:cxnSp>
        <p:sp>
          <p:nvSpPr>
            <p:cNvPr id="131" name="Google Shape;531;p53"/>
            <p:cNvSpPr/>
            <p:nvPr/>
          </p:nvSpPr>
          <p:spPr>
            <a:xfrm>
              <a:off x="6362375"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grpSp>
      <p:sp>
        <p:nvSpPr>
          <p:cNvPr id="132" name="Google Shape;550;p53"/>
          <p:cNvSpPr/>
          <p:nvPr/>
        </p:nvSpPr>
        <p:spPr>
          <a:xfrm>
            <a:off x="3938906" y="291199"/>
            <a:ext cx="4077643" cy="507152"/>
          </a:xfrm>
          <a:prstGeom prst="snip2DiagRect">
            <a:avLst>
              <a:gd name="adj1" fmla="val 0"/>
              <a:gd name="adj2" fmla="val 16667"/>
            </a:avLst>
          </a:prstGeom>
          <a:solidFill>
            <a:srgbClr val="5E9546"/>
          </a:solidFill>
          <a:ln>
            <a:noFill/>
          </a:ln>
        </p:spPr>
        <p:txBody>
          <a:bodyPr spcFirstLastPara="1" wrap="square" lIns="91421" tIns="91421" rIns="91421" bIns="91421" anchor="ctr" anchorCtr="0">
            <a:noAutofit/>
          </a:bodyP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Droid Sans"/>
                <a:ea typeface="Droid Sans"/>
                <a:cs typeface="Droid Sans"/>
                <a:sym typeface="Droid Sans"/>
              </a:rPr>
              <a:t>Trellis apps</a:t>
            </a:r>
            <a:endParaRPr kumimoji="0" sz="1600" b="1" i="0" u="none" strike="noStrike" kern="1200" cap="none" spc="0" normalizeH="0" baseline="0" noProof="0">
              <a:ln>
                <a:noFill/>
              </a:ln>
              <a:solidFill>
                <a:srgbClr val="FFFFFF"/>
              </a:solidFill>
              <a:effectLst/>
              <a:uLnTx/>
              <a:uFillTx/>
              <a:latin typeface="Droid Sans"/>
              <a:ea typeface="Droid Sans"/>
              <a:cs typeface="Droid Sans"/>
              <a:sym typeface="Droid Sans"/>
            </a:endParaRPr>
          </a:p>
          <a:p>
            <a:pPr marL="0" marR="0" lvl="0" indent="0" algn="ctr" defTabSz="457178"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Droid Sans"/>
                <a:ea typeface="Droid Sans"/>
                <a:cs typeface="Droid Sans"/>
                <a:sym typeface="Droid Sans"/>
              </a:rPr>
              <a:t>IPv4/v6 unicast/multicast, vlans, MPLS SR, vRouter </a:t>
            </a:r>
            <a:r>
              <a:rPr kumimoji="0" lang="mr-IN" sz="1200" b="0" i="0" u="none" strike="noStrike" kern="1200" cap="none" spc="0" normalizeH="0" baseline="0" noProof="0">
                <a:ln>
                  <a:noFill/>
                </a:ln>
                <a:solidFill>
                  <a:srgbClr val="FFFFFF"/>
                </a:solidFill>
                <a:effectLst/>
                <a:uLnTx/>
                <a:uFillTx/>
                <a:latin typeface="Droid Sans"/>
                <a:ea typeface="Droid Sans"/>
                <a:cs typeface="Droid Sans"/>
                <a:sym typeface="Droid Sans"/>
              </a:rPr>
              <a:t>…</a:t>
            </a:r>
            <a:endParaRPr kumimoji="0" sz="1200" b="0" i="0" u="none" strike="noStrike" kern="1200" cap="none" spc="0" normalizeH="0" baseline="0" noProof="0">
              <a:ln>
                <a:noFill/>
              </a:ln>
              <a:solidFill>
                <a:srgbClr val="FFFFFF"/>
              </a:solidFill>
              <a:effectLst/>
              <a:uLnTx/>
              <a:uFillTx/>
              <a:latin typeface="Droid Sans"/>
              <a:ea typeface="Droid Sans"/>
              <a:cs typeface="Droid Sans"/>
              <a:sym typeface="Droid Sans"/>
            </a:endParaRPr>
          </a:p>
        </p:txBody>
      </p:sp>
      <p:grpSp>
        <p:nvGrpSpPr>
          <p:cNvPr id="133" name="Google Shape;553;p53"/>
          <p:cNvGrpSpPr/>
          <p:nvPr/>
        </p:nvGrpSpPr>
        <p:grpSpPr>
          <a:xfrm>
            <a:off x="3938155" y="859901"/>
            <a:ext cx="4110779" cy="1070115"/>
            <a:chOff x="3328399" y="665769"/>
            <a:chExt cx="4926000" cy="1070115"/>
          </a:xfrm>
        </p:grpSpPr>
        <p:sp>
          <p:nvSpPr>
            <p:cNvPr id="134" name="Google Shape;554;p53"/>
            <p:cNvSpPr/>
            <p:nvPr/>
          </p:nvSpPr>
          <p:spPr>
            <a:xfrm>
              <a:off x="3328399" y="665769"/>
              <a:ext cx="4926000" cy="351000"/>
            </a:xfrm>
            <a:prstGeom prst="roundRect">
              <a:avLst>
                <a:gd name="adj" fmla="val 16667"/>
              </a:avLst>
            </a:prstGeom>
            <a:solidFill>
              <a:srgbClr val="666666"/>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Droid Sans"/>
                  <a:ea typeface="Droid Sans"/>
                  <a:cs typeface="Droid Sans"/>
                  <a:sym typeface="Droid Sans"/>
                </a:rPr>
                <a:t>ONOS Cluster</a:t>
              </a:r>
              <a:endParaRPr kumimoji="0" sz="1400" b="1"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135" name="Google Shape;555;p53"/>
            <p:cNvSpPr/>
            <p:nvPr/>
          </p:nvSpPr>
          <p:spPr>
            <a:xfrm>
              <a:off x="4898156" y="1109784"/>
              <a:ext cx="221400" cy="626100"/>
            </a:xfrm>
            <a:prstGeom prst="upDownArrow">
              <a:avLst>
                <a:gd name="adj1" fmla="val 50000"/>
                <a:gd name="adj2" fmla="val 50000"/>
              </a:avLst>
            </a:prstGeom>
            <a:gradFill>
              <a:gsLst>
                <a:gs pos="0">
                  <a:srgbClr val="DBD4EB"/>
                </a:gs>
                <a:gs pos="100000">
                  <a:srgbClr val="9180BB"/>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sp>
          <p:nvSpPr>
            <p:cNvPr id="136" name="Google Shape;556;p53"/>
            <p:cNvSpPr/>
            <p:nvPr/>
          </p:nvSpPr>
          <p:spPr>
            <a:xfrm>
              <a:off x="5293031" y="1109784"/>
              <a:ext cx="221400" cy="626100"/>
            </a:xfrm>
            <a:prstGeom prst="upDownArrow">
              <a:avLst>
                <a:gd name="adj1" fmla="val 50000"/>
                <a:gd name="adj2" fmla="val 50000"/>
              </a:avLst>
            </a:prstGeom>
            <a:gradFill>
              <a:gsLst>
                <a:gs pos="0">
                  <a:srgbClr val="D4E5F5"/>
                </a:gs>
                <a:gs pos="100000">
                  <a:srgbClr val="70A4D5"/>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grpSp>
      <p:grpSp>
        <p:nvGrpSpPr>
          <p:cNvPr id="137" name="Google Shape;559;p53"/>
          <p:cNvGrpSpPr/>
          <p:nvPr/>
        </p:nvGrpSpPr>
        <p:grpSpPr>
          <a:xfrm>
            <a:off x="5739566" y="2151684"/>
            <a:ext cx="3100582" cy="1125849"/>
            <a:chOff x="5917532" y="2645103"/>
            <a:chExt cx="3100582" cy="1125849"/>
          </a:xfrm>
        </p:grpSpPr>
        <p:sp>
          <p:nvSpPr>
            <p:cNvPr id="138" name="Google Shape;560;p53"/>
            <p:cNvSpPr/>
            <p:nvPr/>
          </p:nvSpPr>
          <p:spPr>
            <a:xfrm>
              <a:off x="7290125" y="3040653"/>
              <a:ext cx="460000" cy="208200"/>
            </a:xfrm>
            <a:prstGeom prst="flowChartMagneticDisk">
              <a:avLst/>
            </a:prstGeom>
            <a:solidFill>
              <a:srgbClr val="D9D9D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sp>
          <p:nvSpPr>
            <p:cNvPr id="139" name="Google Shape;561;p53"/>
            <p:cNvSpPr/>
            <p:nvPr/>
          </p:nvSpPr>
          <p:spPr>
            <a:xfrm>
              <a:off x="7442525" y="3208003"/>
              <a:ext cx="460000" cy="208200"/>
            </a:xfrm>
            <a:prstGeom prst="flowChartMagneticDisk">
              <a:avLst/>
            </a:prstGeom>
            <a:solidFill>
              <a:srgbClr val="D9D9D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ea typeface="+mn-ea"/>
                <a:cs typeface="Arial"/>
                <a:sym typeface="Arial"/>
              </a:endParaRPr>
            </a:p>
          </p:txBody>
        </p:sp>
        <p:cxnSp>
          <p:nvCxnSpPr>
            <p:cNvPr id="140" name="Google Shape;562;p53"/>
            <p:cNvCxnSpPr>
              <a:stCxn id="139" idx="2"/>
            </p:cNvCxnSpPr>
            <p:nvPr/>
          </p:nvCxnSpPr>
          <p:spPr>
            <a:xfrm flipH="1">
              <a:off x="6665625" y="3312103"/>
              <a:ext cx="776900" cy="441125"/>
            </a:xfrm>
            <a:prstGeom prst="straightConnector1">
              <a:avLst/>
            </a:prstGeom>
            <a:noFill/>
            <a:ln w="19050" cap="flat" cmpd="sng">
              <a:solidFill>
                <a:srgbClr val="666666"/>
              </a:solidFill>
              <a:prstDash val="solid"/>
              <a:round/>
              <a:headEnd type="none" w="med" len="med"/>
              <a:tailEnd type="none" w="med" len="med"/>
            </a:ln>
          </p:spPr>
        </p:cxnSp>
        <p:cxnSp>
          <p:nvCxnSpPr>
            <p:cNvPr id="141" name="Google Shape;563;p53"/>
            <p:cNvCxnSpPr>
              <a:stCxn id="138" idx="2"/>
              <a:endCxn id="124" idx="0"/>
            </p:cNvCxnSpPr>
            <p:nvPr/>
          </p:nvCxnSpPr>
          <p:spPr>
            <a:xfrm flipH="1">
              <a:off x="5917532" y="3144753"/>
              <a:ext cx="1372593" cy="626199"/>
            </a:xfrm>
            <a:prstGeom prst="straightConnector1">
              <a:avLst/>
            </a:prstGeom>
            <a:noFill/>
            <a:ln w="19050" cap="flat" cmpd="sng">
              <a:solidFill>
                <a:srgbClr val="666666"/>
              </a:solidFill>
              <a:prstDash val="solid"/>
              <a:round/>
              <a:headEnd type="none" w="med" len="med"/>
              <a:tailEnd type="none" w="med" len="med"/>
            </a:ln>
          </p:spPr>
        </p:cxnSp>
        <p:cxnSp>
          <p:nvCxnSpPr>
            <p:cNvPr id="142" name="Google Shape;564;p53"/>
            <p:cNvCxnSpPr>
              <a:endCxn id="138" idx="4"/>
            </p:cNvCxnSpPr>
            <p:nvPr/>
          </p:nvCxnSpPr>
          <p:spPr>
            <a:xfrm rot="10800000">
              <a:off x="7750125" y="3144753"/>
              <a:ext cx="475800" cy="0"/>
            </a:xfrm>
            <a:prstGeom prst="straightConnector1">
              <a:avLst/>
            </a:prstGeom>
            <a:noFill/>
            <a:ln w="19050" cap="flat" cmpd="sng">
              <a:solidFill>
                <a:srgbClr val="666666"/>
              </a:solidFill>
              <a:prstDash val="solid"/>
              <a:round/>
              <a:headEnd type="none" w="med" len="med"/>
              <a:tailEnd type="none" w="med" len="med"/>
            </a:ln>
          </p:spPr>
        </p:cxnSp>
        <p:cxnSp>
          <p:nvCxnSpPr>
            <p:cNvPr id="143" name="Google Shape;565;p53"/>
            <p:cNvCxnSpPr>
              <a:endCxn id="139" idx="4"/>
            </p:cNvCxnSpPr>
            <p:nvPr/>
          </p:nvCxnSpPr>
          <p:spPr>
            <a:xfrm rot="10800000">
              <a:off x="7902525" y="3312103"/>
              <a:ext cx="510000" cy="0"/>
            </a:xfrm>
            <a:prstGeom prst="straightConnector1">
              <a:avLst/>
            </a:prstGeom>
            <a:noFill/>
            <a:ln w="19050" cap="flat" cmpd="sng">
              <a:solidFill>
                <a:srgbClr val="666666"/>
              </a:solidFill>
              <a:prstDash val="solid"/>
              <a:round/>
              <a:headEnd type="none" w="med" len="med"/>
              <a:tailEnd type="none" w="med" len="med"/>
            </a:ln>
          </p:spPr>
        </p:cxnSp>
        <p:sp>
          <p:nvSpPr>
            <p:cNvPr id="144" name="Google Shape;566;p53"/>
            <p:cNvSpPr/>
            <p:nvPr/>
          </p:nvSpPr>
          <p:spPr>
            <a:xfrm>
              <a:off x="8069550" y="2944578"/>
              <a:ext cx="948564" cy="553716"/>
            </a:xfrm>
            <a:prstGeom prst="cloud">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rPr>
                <a:t>Internet</a:t>
              </a:r>
              <a:endParaRPr kumimoji="0"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endParaRPr>
            </a:p>
          </p:txBody>
        </p:sp>
        <p:sp>
          <p:nvSpPr>
            <p:cNvPr id="145" name="Google Shape;567;p53"/>
            <p:cNvSpPr txBox="1"/>
            <p:nvPr/>
          </p:nvSpPr>
          <p:spPr>
            <a:xfrm>
              <a:off x="6884038" y="2645103"/>
              <a:ext cx="1423726" cy="280800"/>
            </a:xfrm>
            <a:prstGeom prst="rect">
              <a:avLst/>
            </a:prstGeom>
            <a:noFill/>
            <a:ln>
              <a:noFill/>
            </a:ln>
          </p:spPr>
          <p:txBody>
            <a:bodyPr spcFirstLastPara="1" wrap="square" lIns="91425" tIns="91425" rIns="91425" bIns="91425" anchor="t" anchorCtr="0">
              <a:noAutofit/>
            </a:bodyP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rPr>
                <a:t> Metro/Core </a:t>
              </a:r>
            </a:p>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rPr>
                <a:t>Routers</a:t>
              </a:r>
              <a:endParaRPr kumimoji="0" sz="1000" b="0" i="1" u="none" strike="noStrike" kern="0" cap="none" spc="0" normalizeH="0" baseline="0" noProof="0">
                <a:ln>
                  <a:noFill/>
                </a:ln>
                <a:solidFill>
                  <a:sysClr val="windowText" lastClr="000000"/>
                </a:solidFill>
                <a:effectLst/>
                <a:uLnTx/>
                <a:uFillTx/>
                <a:latin typeface="Droid Sans"/>
                <a:ea typeface="Droid Sans"/>
                <a:cs typeface="Droid Sans"/>
                <a:sym typeface="Droid Sans"/>
              </a:endParaRPr>
            </a:p>
          </p:txBody>
        </p:sp>
      </p:grpSp>
      <p:sp>
        <p:nvSpPr>
          <p:cNvPr id="153" name="Rounded Rectangle 152"/>
          <p:cNvSpPr/>
          <p:nvPr/>
        </p:nvSpPr>
        <p:spPr>
          <a:xfrm>
            <a:off x="4012317" y="3906919"/>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4" name="Rounded Rectangle 153"/>
          <p:cNvSpPr/>
          <p:nvPr/>
        </p:nvSpPr>
        <p:spPr>
          <a:xfrm>
            <a:off x="4011019" y="4059319"/>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5" name="Rounded Rectangle 154"/>
          <p:cNvSpPr/>
          <p:nvPr/>
        </p:nvSpPr>
        <p:spPr>
          <a:xfrm>
            <a:off x="4009721" y="4219808"/>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6" name="Rounded Rectangle 155"/>
          <p:cNvSpPr/>
          <p:nvPr/>
        </p:nvSpPr>
        <p:spPr>
          <a:xfrm>
            <a:off x="4008423" y="4380296"/>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7" name="Rounded Rectangle 156"/>
          <p:cNvSpPr/>
          <p:nvPr/>
        </p:nvSpPr>
        <p:spPr>
          <a:xfrm>
            <a:off x="5863481" y="3897542"/>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8" name="Rounded Rectangle 157"/>
          <p:cNvSpPr/>
          <p:nvPr/>
        </p:nvSpPr>
        <p:spPr>
          <a:xfrm>
            <a:off x="5862183" y="4049942"/>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59" name="Rounded Rectangle 158"/>
          <p:cNvSpPr/>
          <p:nvPr/>
        </p:nvSpPr>
        <p:spPr>
          <a:xfrm>
            <a:off x="5860885" y="4210431"/>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60" name="Rounded Rectangle 159"/>
          <p:cNvSpPr/>
          <p:nvPr/>
        </p:nvSpPr>
        <p:spPr>
          <a:xfrm>
            <a:off x="5859587" y="4370919"/>
            <a:ext cx="469182" cy="105155"/>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36" tIns="45718" rIns="91436" bIns="45718"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a:ea typeface="+mn-ea"/>
              <a:cs typeface="Arial"/>
              <a:sym typeface="Arial"/>
            </a:endParaRPr>
          </a:p>
        </p:txBody>
      </p:sp>
      <p:cxnSp>
        <p:nvCxnSpPr>
          <p:cNvPr id="165" name="Google Shape;541;p53"/>
          <p:cNvCxnSpPr/>
          <p:nvPr/>
        </p:nvCxnSpPr>
        <p:spPr>
          <a:xfrm rot="10800000">
            <a:off x="3751142" y="3485841"/>
            <a:ext cx="383100" cy="428100"/>
          </a:xfrm>
          <a:prstGeom prst="straightConnector1">
            <a:avLst/>
          </a:prstGeom>
          <a:noFill/>
          <a:ln w="19050" cap="flat" cmpd="sng">
            <a:solidFill>
              <a:srgbClr val="666666"/>
            </a:solidFill>
            <a:prstDash val="solid"/>
            <a:round/>
            <a:headEnd type="none" w="med" len="med"/>
            <a:tailEnd type="none" w="med" len="med"/>
          </a:ln>
        </p:spPr>
      </p:cxnSp>
      <p:cxnSp>
        <p:nvCxnSpPr>
          <p:cNvPr id="166" name="Google Shape;542;p53"/>
          <p:cNvCxnSpPr/>
          <p:nvPr/>
        </p:nvCxnSpPr>
        <p:spPr>
          <a:xfrm rot="10800000" flipH="1">
            <a:off x="4301826" y="3485841"/>
            <a:ext cx="375600" cy="428100"/>
          </a:xfrm>
          <a:prstGeom prst="straightConnector1">
            <a:avLst/>
          </a:prstGeom>
          <a:noFill/>
          <a:ln w="19050" cap="flat" cmpd="sng">
            <a:solidFill>
              <a:srgbClr val="666666"/>
            </a:solidFill>
            <a:prstDash val="solid"/>
            <a:round/>
            <a:headEnd type="none" w="med" len="med"/>
            <a:tailEnd type="none" w="med" len="med"/>
          </a:ln>
        </p:spPr>
      </p:cxnSp>
      <p:cxnSp>
        <p:nvCxnSpPr>
          <p:cNvPr id="167" name="Google Shape;546;p53"/>
          <p:cNvCxnSpPr>
            <a:endCxn id="124" idx="2"/>
          </p:cNvCxnSpPr>
          <p:nvPr/>
        </p:nvCxnSpPr>
        <p:spPr>
          <a:xfrm flipH="1" flipV="1">
            <a:off x="5739566" y="3485733"/>
            <a:ext cx="271101" cy="418683"/>
          </a:xfrm>
          <a:prstGeom prst="straightConnector1">
            <a:avLst/>
          </a:prstGeom>
          <a:noFill/>
          <a:ln w="19050" cap="flat" cmpd="sng">
            <a:solidFill>
              <a:srgbClr val="666666"/>
            </a:solidFill>
            <a:prstDash val="solid"/>
            <a:round/>
            <a:headEnd type="none" w="med" len="med"/>
            <a:tailEnd type="none" w="med" len="med"/>
          </a:ln>
        </p:spPr>
      </p:cxnSp>
      <p:cxnSp>
        <p:nvCxnSpPr>
          <p:cNvPr id="168" name="Google Shape;547;p53"/>
          <p:cNvCxnSpPr/>
          <p:nvPr/>
        </p:nvCxnSpPr>
        <p:spPr>
          <a:xfrm rot="10800000" flipH="1">
            <a:off x="6178251" y="3476316"/>
            <a:ext cx="375600" cy="428100"/>
          </a:xfrm>
          <a:prstGeom prst="straightConnector1">
            <a:avLst/>
          </a:prstGeom>
          <a:noFill/>
          <a:ln w="19050" cap="flat" cmpd="sng">
            <a:solidFill>
              <a:srgbClr val="666666"/>
            </a:solidFill>
            <a:prstDash val="solid"/>
            <a:round/>
            <a:headEnd type="none" w="med" len="med"/>
            <a:tailEnd type="none" w="med" len="med"/>
          </a:ln>
        </p:spPr>
      </p:cxnSp>
      <p:grpSp>
        <p:nvGrpSpPr>
          <p:cNvPr id="66" name="Google Shape;492;p53"/>
          <p:cNvGrpSpPr/>
          <p:nvPr/>
        </p:nvGrpSpPr>
        <p:grpSpPr>
          <a:xfrm>
            <a:off x="444914" y="1067635"/>
            <a:ext cx="5253933" cy="1638395"/>
            <a:chOff x="1035419" y="1561053"/>
            <a:chExt cx="5253933" cy="1638395"/>
          </a:xfrm>
        </p:grpSpPr>
        <p:sp>
          <p:nvSpPr>
            <p:cNvPr id="67" name="Google Shape;493;p53"/>
            <p:cNvSpPr/>
            <p:nvPr/>
          </p:nvSpPr>
          <p:spPr>
            <a:xfrm>
              <a:off x="1787975" y="1589628"/>
              <a:ext cx="2170800" cy="1273200"/>
            </a:xfrm>
            <a:prstGeom prst="ellipse">
              <a:avLst/>
            </a:prstGeom>
            <a:solidFill>
              <a:srgbClr val="D0E0E3"/>
            </a:solidFill>
            <a:ln>
              <a:noFill/>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cxnSp>
          <p:nvCxnSpPr>
            <p:cNvPr id="68" name="Google Shape;494;p53"/>
            <p:cNvCxnSpPr>
              <a:stCxn id="83" idx="2"/>
            </p:cNvCxnSpPr>
            <p:nvPr/>
          </p:nvCxnSpPr>
          <p:spPr>
            <a:xfrm>
              <a:off x="2407788" y="1769253"/>
              <a:ext cx="2899739" cy="875850"/>
            </a:xfrm>
            <a:prstGeom prst="straightConnector1">
              <a:avLst/>
            </a:prstGeom>
            <a:noFill/>
            <a:ln w="19050" cap="flat" cmpd="sng">
              <a:solidFill>
                <a:srgbClr val="666666"/>
              </a:solidFill>
              <a:prstDash val="solid"/>
              <a:round/>
              <a:headEnd type="none" w="med" len="med"/>
              <a:tailEnd type="none" w="med" len="med"/>
            </a:ln>
          </p:spPr>
        </p:cxnSp>
        <p:cxnSp>
          <p:nvCxnSpPr>
            <p:cNvPr id="69" name="Google Shape;497;p53"/>
            <p:cNvCxnSpPr>
              <a:stCxn id="86" idx="2"/>
            </p:cNvCxnSpPr>
            <p:nvPr/>
          </p:nvCxnSpPr>
          <p:spPr>
            <a:xfrm>
              <a:off x="3261963" y="1769253"/>
              <a:ext cx="3027389" cy="875850"/>
            </a:xfrm>
            <a:prstGeom prst="straightConnector1">
              <a:avLst/>
            </a:prstGeom>
            <a:noFill/>
            <a:ln w="19050" cap="flat" cmpd="sng">
              <a:solidFill>
                <a:srgbClr val="666666"/>
              </a:solidFill>
              <a:prstDash val="solid"/>
              <a:round/>
              <a:headEnd type="none" w="med" len="med"/>
              <a:tailEnd type="none" w="med" len="med"/>
            </a:ln>
          </p:spPr>
        </p:cxnSp>
        <p:grpSp>
          <p:nvGrpSpPr>
            <p:cNvPr id="70" name="Google Shape;500;p53"/>
            <p:cNvGrpSpPr/>
            <p:nvPr/>
          </p:nvGrpSpPr>
          <p:grpSpPr>
            <a:xfrm>
              <a:off x="1852475" y="1561053"/>
              <a:ext cx="1984000" cy="1176050"/>
              <a:chOff x="1150975" y="2739200"/>
              <a:chExt cx="1984000" cy="1176050"/>
            </a:xfrm>
          </p:grpSpPr>
          <p:cxnSp>
            <p:nvCxnSpPr>
              <p:cNvPr id="78" name="Google Shape;501;p53"/>
              <p:cNvCxnSpPr>
                <a:stCxn id="83" idx="2"/>
                <a:endCxn id="82" idx="0"/>
              </p:cNvCxnSpPr>
              <p:nvPr/>
            </p:nvCxnSpPr>
            <p:spPr>
              <a:xfrm flipH="1">
                <a:off x="1495688" y="2947400"/>
                <a:ext cx="210600" cy="759600"/>
              </a:xfrm>
              <a:prstGeom prst="straightConnector1">
                <a:avLst/>
              </a:prstGeom>
              <a:noFill/>
              <a:ln w="19050" cap="flat" cmpd="sng">
                <a:solidFill>
                  <a:srgbClr val="666666"/>
                </a:solidFill>
                <a:prstDash val="solid"/>
                <a:round/>
                <a:headEnd type="none" w="med" len="med"/>
                <a:tailEnd type="none" w="med" len="med"/>
              </a:ln>
            </p:spPr>
          </p:cxnSp>
          <p:cxnSp>
            <p:nvCxnSpPr>
              <p:cNvPr id="79" name="Google Shape;503;p53"/>
              <p:cNvCxnSpPr>
                <a:stCxn id="86" idx="2"/>
                <a:endCxn id="87" idx="0"/>
              </p:cNvCxnSpPr>
              <p:nvPr/>
            </p:nvCxnSpPr>
            <p:spPr>
              <a:xfrm>
                <a:off x="2560463" y="2947400"/>
                <a:ext cx="229800" cy="759600"/>
              </a:xfrm>
              <a:prstGeom prst="straightConnector1">
                <a:avLst/>
              </a:prstGeom>
              <a:noFill/>
              <a:ln w="19050" cap="flat" cmpd="sng">
                <a:solidFill>
                  <a:srgbClr val="666666"/>
                </a:solidFill>
                <a:prstDash val="solid"/>
                <a:round/>
                <a:headEnd type="none" w="med" len="med"/>
                <a:tailEnd type="none" w="med" len="med"/>
              </a:ln>
            </p:spPr>
          </p:cxnSp>
          <p:cxnSp>
            <p:nvCxnSpPr>
              <p:cNvPr id="80" name="Google Shape;505;p53"/>
              <p:cNvCxnSpPr>
                <a:stCxn id="82" idx="0"/>
                <a:endCxn id="86" idx="2"/>
              </p:cNvCxnSpPr>
              <p:nvPr/>
            </p:nvCxnSpPr>
            <p:spPr>
              <a:xfrm rot="10800000" flipH="1">
                <a:off x="1495675" y="2947450"/>
                <a:ext cx="1064700" cy="759600"/>
              </a:xfrm>
              <a:prstGeom prst="straightConnector1">
                <a:avLst/>
              </a:prstGeom>
              <a:noFill/>
              <a:ln w="19050" cap="flat" cmpd="sng">
                <a:solidFill>
                  <a:srgbClr val="666666"/>
                </a:solidFill>
                <a:prstDash val="solid"/>
                <a:round/>
                <a:headEnd type="none" w="med" len="med"/>
                <a:tailEnd type="none" w="med" len="med"/>
              </a:ln>
            </p:spPr>
          </p:cxnSp>
          <p:cxnSp>
            <p:nvCxnSpPr>
              <p:cNvPr id="81" name="Google Shape;506;p53"/>
              <p:cNvCxnSpPr>
                <a:stCxn id="87" idx="0"/>
                <a:endCxn id="83" idx="2"/>
              </p:cNvCxnSpPr>
              <p:nvPr/>
            </p:nvCxnSpPr>
            <p:spPr>
              <a:xfrm rot="10800000">
                <a:off x="1706375" y="2947450"/>
                <a:ext cx="1083900" cy="759600"/>
              </a:xfrm>
              <a:prstGeom prst="straightConnector1">
                <a:avLst/>
              </a:prstGeom>
              <a:noFill/>
              <a:ln w="19050" cap="flat" cmpd="sng">
                <a:solidFill>
                  <a:srgbClr val="666666"/>
                </a:solidFill>
                <a:prstDash val="solid"/>
                <a:round/>
                <a:headEnd type="none" w="med" len="med"/>
                <a:tailEnd type="none" w="med" len="med"/>
              </a:ln>
            </p:spPr>
          </p:cxnSp>
          <p:sp>
            <p:nvSpPr>
              <p:cNvPr id="82" name="Google Shape;502;p53"/>
              <p:cNvSpPr/>
              <p:nvPr/>
            </p:nvSpPr>
            <p:spPr>
              <a:xfrm>
                <a:off x="1150975" y="3707050"/>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sp>
            <p:nvSpPr>
              <p:cNvPr id="83" name="Google Shape;495;p53"/>
              <p:cNvSpPr/>
              <p:nvPr/>
            </p:nvSpPr>
            <p:spPr>
              <a:xfrm>
                <a:off x="1361588" y="2739200"/>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endParaRPr kumimoji="0" sz="1000" b="0" i="0" u="none" strike="noStrike" kern="0" cap="none" spc="0" normalizeH="0" baseline="0" noProof="0">
                  <a:ln>
                    <a:noFill/>
                  </a:ln>
                  <a:solidFill>
                    <a:srgbClr val="FFFFFF"/>
                  </a:solidFill>
                  <a:effectLst/>
                  <a:uLnTx/>
                  <a:uFillTx/>
                  <a:latin typeface="Droid Sans"/>
                  <a:ea typeface="Droid Sans"/>
                  <a:cs typeface="Droid Sans"/>
                  <a:sym typeface="Droid Sans"/>
                </a:endParaRPr>
              </a:p>
            </p:txBody>
          </p:sp>
          <p:sp>
            <p:nvSpPr>
              <p:cNvPr id="86" name="Google Shape;498;p53"/>
              <p:cNvSpPr/>
              <p:nvPr/>
            </p:nvSpPr>
            <p:spPr>
              <a:xfrm>
                <a:off x="2215763" y="2739200"/>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Spine</a:t>
                </a:r>
              </a:p>
            </p:txBody>
          </p:sp>
          <p:sp>
            <p:nvSpPr>
              <p:cNvPr id="87" name="Google Shape;504;p53"/>
              <p:cNvSpPr/>
              <p:nvPr/>
            </p:nvSpPr>
            <p:spPr>
              <a:xfrm>
                <a:off x="2445575" y="3707050"/>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FFFFFF"/>
                    </a:solidFill>
                    <a:effectLst/>
                    <a:uLnTx/>
                    <a:uFillTx/>
                    <a:latin typeface="Droid Sans"/>
                    <a:ea typeface="Droid Sans"/>
                    <a:cs typeface="Droid Sans"/>
                    <a:sym typeface="Droid Sans"/>
                  </a:rPr>
                  <a:t>Leaf</a:t>
                </a:r>
              </a:p>
            </p:txBody>
          </p:sp>
        </p:grpSp>
        <p:sp>
          <p:nvSpPr>
            <p:cNvPr id="71" name="Google Shape;513;p53"/>
            <p:cNvSpPr/>
            <p:nvPr/>
          </p:nvSpPr>
          <p:spPr>
            <a:xfrm>
              <a:off x="3276275" y="2945536"/>
              <a:ext cx="115800" cy="1158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72" name="Google Shape;514;p53"/>
            <p:cNvSpPr/>
            <p:nvPr/>
          </p:nvSpPr>
          <p:spPr>
            <a:xfrm>
              <a:off x="3438200" y="3083648"/>
              <a:ext cx="115800" cy="1158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73" name="Google Shape;515;p53"/>
            <p:cNvSpPr/>
            <p:nvPr/>
          </p:nvSpPr>
          <p:spPr>
            <a:xfrm>
              <a:off x="3613613" y="2967848"/>
              <a:ext cx="115800" cy="1158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cxnSp>
          <p:nvCxnSpPr>
            <p:cNvPr id="74" name="Google Shape;516;p53"/>
            <p:cNvCxnSpPr>
              <a:stCxn id="71" idx="0"/>
              <a:endCxn id="87" idx="2"/>
            </p:cNvCxnSpPr>
            <p:nvPr/>
          </p:nvCxnSpPr>
          <p:spPr>
            <a:xfrm rot="10800000" flipH="1">
              <a:off x="3334175" y="2737036"/>
              <a:ext cx="157500" cy="208500"/>
            </a:xfrm>
            <a:prstGeom prst="straightConnector1">
              <a:avLst/>
            </a:prstGeom>
            <a:noFill/>
            <a:ln w="9525" cap="flat" cmpd="sng">
              <a:solidFill>
                <a:srgbClr val="666666"/>
              </a:solidFill>
              <a:prstDash val="solid"/>
              <a:round/>
              <a:headEnd type="none" w="med" len="med"/>
              <a:tailEnd type="none" w="med" len="med"/>
            </a:ln>
          </p:spPr>
        </p:cxnSp>
        <p:cxnSp>
          <p:nvCxnSpPr>
            <p:cNvPr id="75" name="Google Shape;517;p53"/>
            <p:cNvCxnSpPr>
              <a:stCxn id="72" idx="0"/>
              <a:endCxn id="87" idx="2"/>
            </p:cNvCxnSpPr>
            <p:nvPr/>
          </p:nvCxnSpPr>
          <p:spPr>
            <a:xfrm rot="10800000">
              <a:off x="3491900" y="2737148"/>
              <a:ext cx="4200" cy="346500"/>
            </a:xfrm>
            <a:prstGeom prst="straightConnector1">
              <a:avLst/>
            </a:prstGeom>
            <a:noFill/>
            <a:ln w="9525" cap="flat" cmpd="sng">
              <a:solidFill>
                <a:srgbClr val="666666"/>
              </a:solidFill>
              <a:prstDash val="solid"/>
              <a:round/>
              <a:headEnd type="none" w="med" len="med"/>
              <a:tailEnd type="none" w="med" len="med"/>
            </a:ln>
          </p:spPr>
        </p:cxnSp>
        <p:cxnSp>
          <p:nvCxnSpPr>
            <p:cNvPr id="76" name="Google Shape;518;p53"/>
            <p:cNvCxnSpPr>
              <a:stCxn id="73" idx="0"/>
              <a:endCxn id="87" idx="2"/>
            </p:cNvCxnSpPr>
            <p:nvPr/>
          </p:nvCxnSpPr>
          <p:spPr>
            <a:xfrm rot="10800000">
              <a:off x="3491813" y="2737148"/>
              <a:ext cx="179700" cy="230700"/>
            </a:xfrm>
            <a:prstGeom prst="straightConnector1">
              <a:avLst/>
            </a:prstGeom>
            <a:noFill/>
            <a:ln w="9525" cap="flat" cmpd="sng">
              <a:solidFill>
                <a:srgbClr val="666666"/>
              </a:solidFill>
              <a:prstDash val="solid"/>
              <a:round/>
              <a:headEnd type="none" w="med" len="med"/>
              <a:tailEnd type="none" w="med" len="med"/>
            </a:ln>
          </p:spPr>
        </p:cxnSp>
        <p:sp>
          <p:nvSpPr>
            <p:cNvPr id="77" name="Google Shape;524;p53"/>
            <p:cNvSpPr txBox="1"/>
            <p:nvPr/>
          </p:nvSpPr>
          <p:spPr>
            <a:xfrm>
              <a:off x="1035419" y="2093216"/>
              <a:ext cx="823128" cy="280800"/>
            </a:xfrm>
            <a:prstGeom prst="rect">
              <a:avLst/>
            </a:prstGeom>
            <a:noFill/>
            <a:ln>
              <a:noFill/>
            </a:ln>
          </p:spPr>
          <p:txBody>
            <a:bodyPr spcFirstLastPara="1" wrap="square" lIns="91425" tIns="91425" rIns="91425" bIns="91425" anchor="t" anchorCtr="0">
              <a:noAutofit/>
            </a:bodyPr>
            <a:lstStyle/>
            <a:p>
              <a:pPr marL="0" marR="0" lvl="0" indent="0" algn="ctr"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600" b="1" i="1" u="none" strike="noStrike" kern="0" cap="none" spc="0" normalizeH="0" baseline="0" noProof="0" dirty="0">
                  <a:ln>
                    <a:noFill/>
                  </a:ln>
                  <a:solidFill>
                    <a:srgbClr val="134F5C"/>
                  </a:solidFill>
                  <a:effectLst/>
                  <a:uLnTx/>
                  <a:uFillTx/>
                  <a:latin typeface="Droid Sans"/>
                  <a:ea typeface="Droid Sans"/>
                  <a:cs typeface="Droid Sans"/>
                  <a:sym typeface="Droid Sans"/>
                </a:rPr>
                <a:t>Field</a:t>
              </a:r>
              <a:br>
                <a:rPr kumimoji="0" lang="en-US" sz="1200" b="1" i="1" u="none" strike="noStrike" kern="0" cap="none" spc="0" normalizeH="0" baseline="0" noProof="0" dirty="0">
                  <a:ln>
                    <a:noFill/>
                  </a:ln>
                  <a:solidFill>
                    <a:srgbClr val="134F5C"/>
                  </a:solidFill>
                  <a:effectLst/>
                  <a:uLnTx/>
                  <a:uFillTx/>
                  <a:latin typeface="Droid Sans"/>
                  <a:ea typeface="Droid Sans"/>
                  <a:cs typeface="Droid Sans"/>
                  <a:sym typeface="Droid Sans"/>
                </a:rPr>
              </a:br>
              <a:r>
                <a:rPr kumimoji="0" lang="en-US" sz="1600" b="1" i="1" u="none" strike="noStrike" kern="0" cap="none" spc="0" normalizeH="0" baseline="0" noProof="0" dirty="0">
                  <a:ln>
                    <a:noFill/>
                  </a:ln>
                  <a:solidFill>
                    <a:srgbClr val="134F5C"/>
                  </a:solidFill>
                  <a:effectLst/>
                  <a:uLnTx/>
                  <a:uFillTx/>
                  <a:latin typeface="Droid Sans"/>
                  <a:ea typeface="Droid Sans"/>
                  <a:cs typeface="Droid Sans"/>
                  <a:sym typeface="Droid Sans"/>
                </a:rPr>
                <a:t>Office</a:t>
              </a:r>
              <a:endParaRPr kumimoji="0" sz="1600" b="1" i="1" u="none" strike="noStrike" kern="0" cap="none" spc="0" normalizeH="0" baseline="0" noProof="0" dirty="0">
                <a:ln>
                  <a:noFill/>
                </a:ln>
                <a:solidFill>
                  <a:srgbClr val="134F5C"/>
                </a:solidFill>
                <a:effectLst/>
                <a:uLnTx/>
                <a:uFillTx/>
                <a:latin typeface="Droid Sans"/>
                <a:ea typeface="Droid Sans"/>
                <a:cs typeface="Droid Sans"/>
                <a:sym typeface="Droid Sans"/>
              </a:endParaRPr>
            </a:p>
          </p:txBody>
        </p:sp>
      </p:grpSp>
      <p:cxnSp>
        <p:nvCxnSpPr>
          <p:cNvPr id="88" name="Google Shape;576;p53"/>
          <p:cNvCxnSpPr>
            <a:stCxn id="82" idx="2"/>
            <a:endCxn id="95" idx="7"/>
          </p:cNvCxnSpPr>
          <p:nvPr/>
        </p:nvCxnSpPr>
        <p:spPr>
          <a:xfrm flipH="1">
            <a:off x="1093600" y="2243685"/>
            <a:ext cx="513070" cy="1158331"/>
          </a:xfrm>
          <a:prstGeom prst="straightConnector1">
            <a:avLst/>
          </a:prstGeom>
          <a:noFill/>
          <a:ln w="19050" cap="flat" cmpd="sng">
            <a:solidFill>
              <a:srgbClr val="666666"/>
            </a:solidFill>
            <a:prstDash val="solid"/>
            <a:round/>
            <a:headEnd type="none" w="med" len="med"/>
            <a:tailEnd type="none" w="med" len="med"/>
          </a:ln>
        </p:spPr>
      </p:cxnSp>
      <p:pic>
        <p:nvPicPr>
          <p:cNvPr id="89" name="Google Shape;520;p53"/>
          <p:cNvPicPr preferRelativeResize="0"/>
          <p:nvPr/>
        </p:nvPicPr>
        <p:blipFill>
          <a:blip r:embed="rId3">
            <a:alphaModFix/>
          </a:blip>
          <a:stretch>
            <a:fillRect/>
          </a:stretch>
        </p:blipFill>
        <p:spPr>
          <a:xfrm>
            <a:off x="610279" y="2714584"/>
            <a:ext cx="198900" cy="463300"/>
          </a:xfrm>
          <a:prstGeom prst="rect">
            <a:avLst/>
          </a:prstGeom>
          <a:noFill/>
          <a:ln>
            <a:noFill/>
          </a:ln>
        </p:spPr>
      </p:pic>
      <p:sp>
        <p:nvSpPr>
          <p:cNvPr id="90" name="Google Shape;525;p53"/>
          <p:cNvSpPr txBox="1"/>
          <p:nvPr/>
        </p:nvSpPr>
        <p:spPr>
          <a:xfrm>
            <a:off x="93523" y="3102034"/>
            <a:ext cx="1033511" cy="351000"/>
          </a:xfrm>
          <a:prstGeom prst="rect">
            <a:avLst/>
          </a:prstGeom>
          <a:noFill/>
          <a:ln>
            <a:noFill/>
          </a:ln>
        </p:spPr>
        <p:txBody>
          <a:bodyPr spcFirstLastPara="1" wrap="square" lIns="91421" tIns="91421" rIns="91421" bIns="91421"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000000"/>
                </a:solidFill>
                <a:effectLst/>
                <a:uLnTx/>
                <a:uFillTx/>
                <a:latin typeface="Droid Sans"/>
                <a:ea typeface="Droid Sans"/>
                <a:cs typeface="Droid Sans"/>
                <a:sym typeface="Droid Sans"/>
              </a:rPr>
              <a:t>Base station</a:t>
            </a:r>
            <a:endParaRPr kumimoji="0" sz="1100" b="0" i="1" u="none" strike="noStrike" kern="0" cap="none" spc="0" normalizeH="0" baseline="0" noProof="0">
              <a:ln>
                <a:noFill/>
              </a:ln>
              <a:solidFill>
                <a:srgbClr val="000000"/>
              </a:solidFill>
              <a:effectLst/>
              <a:uLnTx/>
              <a:uFillTx/>
              <a:latin typeface="Droid Sans"/>
              <a:ea typeface="Droid Sans"/>
              <a:cs typeface="Droid Sans"/>
              <a:sym typeface="Droid Sans"/>
            </a:endParaRPr>
          </a:p>
        </p:txBody>
      </p:sp>
      <p:cxnSp>
        <p:nvCxnSpPr>
          <p:cNvPr id="91" name="Google Shape;576;p53"/>
          <p:cNvCxnSpPr>
            <a:endCxn id="89" idx="3"/>
          </p:cNvCxnSpPr>
          <p:nvPr/>
        </p:nvCxnSpPr>
        <p:spPr>
          <a:xfrm flipH="1">
            <a:off x="809179" y="2243730"/>
            <a:ext cx="797490" cy="702504"/>
          </a:xfrm>
          <a:prstGeom prst="straightConnector1">
            <a:avLst/>
          </a:prstGeom>
          <a:noFill/>
          <a:ln w="19050" cap="flat" cmpd="sng">
            <a:solidFill>
              <a:srgbClr val="666666"/>
            </a:solidFill>
            <a:prstDash val="solid"/>
            <a:round/>
            <a:headEnd type="none" w="med" len="med"/>
            <a:tailEnd type="none" w="med" len="med"/>
          </a:ln>
        </p:spPr>
      </p:cxnSp>
      <p:sp>
        <p:nvSpPr>
          <p:cNvPr id="92" name="Google Shape;575;p53"/>
          <p:cNvSpPr/>
          <p:nvPr/>
        </p:nvSpPr>
        <p:spPr>
          <a:xfrm>
            <a:off x="1580283" y="3453034"/>
            <a:ext cx="237000" cy="2370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cxnSp>
        <p:nvCxnSpPr>
          <p:cNvPr id="93" name="Google Shape;576;p53"/>
          <p:cNvCxnSpPr>
            <a:stCxn id="82" idx="2"/>
            <a:endCxn id="92" idx="0"/>
          </p:cNvCxnSpPr>
          <p:nvPr/>
        </p:nvCxnSpPr>
        <p:spPr>
          <a:xfrm>
            <a:off x="1606670" y="2243685"/>
            <a:ext cx="92113" cy="1209349"/>
          </a:xfrm>
          <a:prstGeom prst="straightConnector1">
            <a:avLst/>
          </a:prstGeom>
          <a:noFill/>
          <a:ln w="19050" cap="flat" cmpd="sng">
            <a:solidFill>
              <a:srgbClr val="666666"/>
            </a:solidFill>
            <a:prstDash val="solid"/>
            <a:round/>
            <a:headEnd type="none" w="med" len="med"/>
            <a:tailEnd type="none" w="med" len="med"/>
          </a:ln>
        </p:spPr>
      </p:cxnSp>
      <p:sp>
        <p:nvSpPr>
          <p:cNvPr id="94" name="Google Shape;525;p53"/>
          <p:cNvSpPr txBox="1"/>
          <p:nvPr/>
        </p:nvSpPr>
        <p:spPr>
          <a:xfrm>
            <a:off x="444914" y="3731419"/>
            <a:ext cx="888000" cy="351000"/>
          </a:xfrm>
          <a:prstGeom prst="rect">
            <a:avLst/>
          </a:prstGeom>
          <a:noFill/>
          <a:ln>
            <a:noFill/>
          </a:ln>
        </p:spPr>
        <p:txBody>
          <a:bodyPr spcFirstLastPara="1" wrap="square" lIns="91421" tIns="91421" rIns="91421" bIns="91421"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000000"/>
                </a:solidFill>
                <a:effectLst/>
                <a:uLnTx/>
                <a:uFillTx/>
                <a:latin typeface="Droid Sans"/>
                <a:ea typeface="Droid Sans"/>
                <a:cs typeface="Droid Sans"/>
                <a:sym typeface="Droid Sans"/>
              </a:rPr>
              <a:t>R-PHY</a:t>
            </a:r>
            <a:endParaRPr kumimoji="0" sz="1100" b="0" i="1" u="none" strike="noStrike" kern="0" cap="none" spc="0" normalizeH="0" baseline="0" noProof="0">
              <a:ln>
                <a:noFill/>
              </a:ln>
              <a:solidFill>
                <a:srgbClr val="000000"/>
              </a:solidFill>
              <a:effectLst/>
              <a:uLnTx/>
              <a:uFillTx/>
              <a:latin typeface="Droid Sans"/>
              <a:ea typeface="Droid Sans"/>
              <a:cs typeface="Droid Sans"/>
              <a:sym typeface="Droid Sans"/>
            </a:endParaRPr>
          </a:p>
        </p:txBody>
      </p:sp>
      <p:sp>
        <p:nvSpPr>
          <p:cNvPr id="95" name="Google Shape;575;p53"/>
          <p:cNvSpPr/>
          <p:nvPr/>
        </p:nvSpPr>
        <p:spPr>
          <a:xfrm>
            <a:off x="891308" y="3367308"/>
            <a:ext cx="237000" cy="2370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1" tIns="91421" rIns="91421" bIns="91421" anchor="ctr" anchorCtr="0">
            <a:no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96" name="Google Shape;525;p53"/>
          <p:cNvSpPr txBox="1"/>
          <p:nvPr/>
        </p:nvSpPr>
        <p:spPr>
          <a:xfrm>
            <a:off x="1375189" y="3740944"/>
            <a:ext cx="888000" cy="351000"/>
          </a:xfrm>
          <a:prstGeom prst="rect">
            <a:avLst/>
          </a:prstGeom>
          <a:noFill/>
          <a:ln>
            <a:noFill/>
          </a:ln>
        </p:spPr>
        <p:txBody>
          <a:bodyPr spcFirstLastPara="1" wrap="square" lIns="91421" tIns="91421" rIns="91421" bIns="91421"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000000"/>
                </a:solidFill>
                <a:effectLst/>
                <a:uLnTx/>
                <a:uFillTx/>
                <a:latin typeface="Droid Sans"/>
                <a:ea typeface="Droid Sans"/>
                <a:cs typeface="Droid Sans"/>
                <a:sym typeface="Droid Sans"/>
              </a:rPr>
              <a:t>R-OLT</a:t>
            </a:r>
            <a:endParaRPr kumimoji="0" sz="1100" b="0" i="1" u="none" strike="noStrike" kern="0" cap="none" spc="0" normalizeH="0" baseline="0" noProof="0">
              <a:ln>
                <a:noFill/>
              </a:ln>
              <a:solidFill>
                <a:srgbClr val="000000"/>
              </a:solidFill>
              <a:effectLst/>
              <a:uLnTx/>
              <a:uFillTx/>
              <a:latin typeface="Droid Sans"/>
              <a:ea typeface="Droid Sans"/>
              <a:cs typeface="Droid Sans"/>
              <a:sym typeface="Droid Sans"/>
            </a:endParaRPr>
          </a:p>
        </p:txBody>
      </p:sp>
      <p:pic>
        <p:nvPicPr>
          <p:cNvPr id="107" name="Picture 106"/>
          <p:cNvPicPr>
            <a:picLocks noChangeAspect="1"/>
          </p:cNvPicPr>
          <p:nvPr/>
        </p:nvPicPr>
        <p:blipFill>
          <a:blip r:embed="rId4"/>
          <a:stretch>
            <a:fillRect/>
          </a:stretch>
        </p:blipFill>
        <p:spPr>
          <a:xfrm>
            <a:off x="87312" y="174625"/>
            <a:ext cx="1748702" cy="539750"/>
          </a:xfrm>
          <a:prstGeom prst="rect">
            <a:avLst/>
          </a:prstGeom>
        </p:spPr>
      </p:pic>
      <p:sp>
        <p:nvSpPr>
          <p:cNvPr id="108" name="Google Shape;89;p19"/>
          <p:cNvSpPr txBox="1">
            <a:spLocks/>
          </p:cNvSpPr>
          <p:nvPr/>
        </p:nvSpPr>
        <p:spPr>
          <a:xfrm>
            <a:off x="2343150" y="4818063"/>
            <a:ext cx="4991100" cy="325437"/>
          </a:xfrm>
          <a:prstGeom prst="rect">
            <a:avLst/>
          </a:prstGeom>
          <a:noFill/>
          <a:ln>
            <a:noFill/>
          </a:ln>
        </p:spPr>
        <p:txBody>
          <a:bodyPr spcFirstLastPara="1" vert="horz" wrap="square" lIns="91425" tIns="91425" rIns="91425" bIns="91425" rtlCol="0" anchor="ctr" anchorCtr="0">
            <a:noAutofit/>
          </a:bodyPr>
          <a:lstStyle>
            <a:lvl1pPr marR="0" lvl="0" algn="ctr" defTabSz="457178"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marL="0" marR="0" lvl="0" indent="0" algn="l" defTabSz="457178" rtl="0" eaLnBrk="1" fontAlgn="auto" latinLnBrk="0" hangingPunct="1">
              <a:lnSpc>
                <a:spcPct val="100000"/>
              </a:lnSpc>
              <a:spcBef>
                <a:spcPts val="0"/>
              </a:spcBef>
              <a:spcAft>
                <a:spcPts val="0"/>
              </a:spcAft>
              <a:buClr>
                <a:srgbClr val="4B994B"/>
              </a:buClr>
              <a:buSzPts val="3200"/>
              <a:buFont typeface="Calibri"/>
              <a:buNone/>
              <a:tabLst/>
              <a:defRPr/>
            </a:pPr>
            <a:r>
              <a:rPr kumimoji="0" lang="en-US" sz="2000" b="1" i="0" u="none" strike="noStrike" kern="1200" cap="none" spc="0" normalizeH="0" baseline="0" noProof="0" dirty="0">
                <a:ln>
                  <a:noFill/>
                </a:ln>
                <a:solidFill>
                  <a:srgbClr val="AF3333"/>
                </a:solidFill>
                <a:effectLst/>
                <a:uLnTx/>
                <a:uFillTx/>
                <a:latin typeface="Calibri"/>
                <a:cs typeface="Calibri"/>
                <a:sym typeface="Calibri"/>
              </a:rPr>
              <a:t>Optimized for Service Provider Access/Edge </a:t>
            </a:r>
          </a:p>
        </p:txBody>
      </p:sp>
      <p:grpSp>
        <p:nvGrpSpPr>
          <p:cNvPr id="109" name="Group 108">
            <a:extLst>
              <a:ext uri="{FF2B5EF4-FFF2-40B4-BE49-F238E27FC236}">
                <a16:creationId xmlns:a16="http://schemas.microsoft.com/office/drawing/2014/main" id="{D57AC10E-5D91-A243-A410-E0716E795B63}"/>
              </a:ext>
            </a:extLst>
          </p:cNvPr>
          <p:cNvGrpSpPr/>
          <p:nvPr/>
        </p:nvGrpSpPr>
        <p:grpSpPr>
          <a:xfrm>
            <a:off x="1785938" y="2797410"/>
            <a:ext cx="321569" cy="369332"/>
            <a:chOff x="2313319" y="3769428"/>
            <a:chExt cx="321569" cy="369332"/>
          </a:xfrm>
        </p:grpSpPr>
        <p:sp>
          <p:nvSpPr>
            <p:cNvPr id="110" name="Oval 109">
              <a:extLst>
                <a:ext uri="{FF2B5EF4-FFF2-40B4-BE49-F238E27FC236}">
                  <a16:creationId xmlns:a16="http://schemas.microsoft.com/office/drawing/2014/main" id="{0CF9680B-0FBA-9F4C-9C05-12921E2B0A78}"/>
                </a:ext>
              </a:extLst>
            </p:cNvPr>
            <p:cNvSpPr/>
            <p:nvPr/>
          </p:nvSpPr>
          <p:spPr>
            <a:xfrm>
              <a:off x="2313319" y="3790227"/>
              <a:ext cx="320040" cy="320040"/>
            </a:xfrm>
            <a:prstGeom prst="ellipse">
              <a:avLst/>
            </a:prstGeom>
            <a:noFill/>
            <a:ln w="28575">
              <a:solidFill>
                <a:srgbClr val="912686"/>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sym typeface="Arial"/>
              </a:endParaRPr>
            </a:p>
          </p:txBody>
        </p:sp>
        <p:sp>
          <p:nvSpPr>
            <p:cNvPr id="111" name="Rectangle 110">
              <a:extLst>
                <a:ext uri="{FF2B5EF4-FFF2-40B4-BE49-F238E27FC236}">
                  <a16:creationId xmlns:a16="http://schemas.microsoft.com/office/drawing/2014/main" id="{1F55E3DE-0CF8-034C-939A-F0033CD1B831}"/>
                </a:ext>
              </a:extLst>
            </p:cNvPr>
            <p:cNvSpPr/>
            <p:nvPr/>
          </p:nvSpPr>
          <p:spPr>
            <a:xfrm>
              <a:off x="2333202" y="3769428"/>
              <a:ext cx="30168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A4D46"/>
                  </a:solidFill>
                  <a:effectLst/>
                  <a:uLnTx/>
                  <a:uFillTx/>
                  <a:latin typeface="Calibri" panose="020F0502020204030204" pitchFamily="34" charset="0"/>
                  <a:ea typeface="+mn-ea"/>
                  <a:cs typeface="Calibri" panose="020F0502020204030204" pitchFamily="34" charset="0"/>
                  <a:sym typeface="Arial"/>
                </a:rPr>
                <a:t>3</a:t>
              </a:r>
              <a:endParaRPr kumimoji="0" lang="en-US" sz="1800" b="1" i="0" u="none" strike="noStrike" kern="1200" cap="none" spc="0" normalizeH="0" baseline="0" noProof="0" dirty="0">
                <a:ln>
                  <a:noFill/>
                </a:ln>
                <a:solidFill>
                  <a:srgbClr val="4B4B4B"/>
                </a:solidFill>
                <a:effectLst/>
                <a:uLnTx/>
                <a:uFillTx/>
                <a:latin typeface="Calibri" panose="020F0502020204030204" pitchFamily="34" charset="0"/>
                <a:ea typeface="+mn-ea"/>
                <a:cs typeface="Calibri" panose="020F0502020204030204" pitchFamily="34" charset="0"/>
                <a:sym typeface="Arial"/>
              </a:endParaRPr>
            </a:p>
          </p:txBody>
        </p:sp>
      </p:grpSp>
      <p:grpSp>
        <p:nvGrpSpPr>
          <p:cNvPr id="112" name="Group 111">
            <a:extLst>
              <a:ext uri="{FF2B5EF4-FFF2-40B4-BE49-F238E27FC236}">
                <a16:creationId xmlns:a16="http://schemas.microsoft.com/office/drawing/2014/main" id="{38D59D78-F56F-7E4B-9D70-DE45686F34AB}"/>
              </a:ext>
            </a:extLst>
          </p:cNvPr>
          <p:cNvGrpSpPr/>
          <p:nvPr/>
        </p:nvGrpSpPr>
        <p:grpSpPr>
          <a:xfrm>
            <a:off x="2211171" y="2751374"/>
            <a:ext cx="971768" cy="461665"/>
            <a:chOff x="6482384" y="783080"/>
            <a:chExt cx="1938062" cy="500118"/>
          </a:xfrm>
        </p:grpSpPr>
        <p:sp>
          <p:nvSpPr>
            <p:cNvPr id="164" name="Rectangle 163">
              <a:extLst>
                <a:ext uri="{FF2B5EF4-FFF2-40B4-BE49-F238E27FC236}">
                  <a16:creationId xmlns:a16="http://schemas.microsoft.com/office/drawing/2014/main" id="{F2005EE6-09D7-C342-8020-3AA11A717E7F}"/>
                </a:ext>
              </a:extLst>
            </p:cNvPr>
            <p:cNvSpPr/>
            <p:nvPr/>
          </p:nvSpPr>
          <p:spPr>
            <a:xfrm>
              <a:off x="6482384" y="783080"/>
              <a:ext cx="1938062" cy="450313"/>
            </a:xfrm>
            <a:prstGeom prst="rect">
              <a:avLst/>
            </a:prstGeom>
            <a:solidFill>
              <a:srgbClr val="91268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76" name="TextBox 175">
              <a:extLst>
                <a:ext uri="{FF2B5EF4-FFF2-40B4-BE49-F238E27FC236}">
                  <a16:creationId xmlns:a16="http://schemas.microsoft.com/office/drawing/2014/main" id="{A40656F3-705E-9B43-809B-D4308E473832}"/>
                </a:ext>
              </a:extLst>
            </p:cNvPr>
            <p:cNvSpPr txBox="1"/>
            <p:nvPr/>
          </p:nvSpPr>
          <p:spPr>
            <a:xfrm>
              <a:off x="6493716" y="783080"/>
              <a:ext cx="1910899" cy="50011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Distributed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Fabric</a:t>
              </a:r>
            </a:p>
          </p:txBody>
        </p:sp>
      </p:grpSp>
    </p:spTree>
    <p:extLst>
      <p:ext uri="{BB962C8B-B14F-4D97-AF65-F5344CB8AC3E}">
        <p14:creationId xmlns:p14="http://schemas.microsoft.com/office/powerpoint/2010/main" val="772213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par>
                                <p:cTn id="8" presetID="10" presetClass="entr" presetSubtype="0" fill="hold" nodeType="withEffect">
                                  <p:stCondLst>
                                    <p:cond delay="0"/>
                                  </p:stCondLst>
                                  <p:childTnLst>
                                    <p:set>
                                      <p:cBhvr>
                                        <p:cTn id="9" dur="1" fill="hold">
                                          <p:stCondLst>
                                            <p:cond delay="0"/>
                                          </p:stCondLst>
                                        </p:cTn>
                                        <p:tgtEl>
                                          <p:spTgt spid="112"/>
                                        </p:tgtEl>
                                        <p:attrNameLst>
                                          <p:attrName>style.visibility</p:attrName>
                                        </p:attrNameLst>
                                      </p:cBhvr>
                                      <p:to>
                                        <p:strVal val="visible"/>
                                      </p:to>
                                    </p:set>
                                    <p:animEffect transition="in" filter="fade">
                                      <p:cBhvr>
                                        <p:cTn id="10"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457200" y="-56623"/>
            <a:ext cx="8229600" cy="53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200" b="1">
                <a:solidFill>
                  <a:schemeClr val="accent1"/>
                </a:solidFill>
              </a:rPr>
              <a:t>Whitebox ToR Switching</a:t>
            </a:r>
            <a:endParaRPr sz="3200" b="1">
              <a:solidFill>
                <a:schemeClr val="accent1"/>
              </a:solidFill>
            </a:endParaRPr>
          </a:p>
        </p:txBody>
      </p:sp>
      <p:sp>
        <p:nvSpPr>
          <p:cNvPr id="20" name="Rectangle 19"/>
          <p:cNvSpPr/>
          <p:nvPr/>
        </p:nvSpPr>
        <p:spPr>
          <a:xfrm>
            <a:off x="1137185" y="3569425"/>
            <a:ext cx="1469527" cy="253916"/>
          </a:xfrm>
          <a:prstGeom prst="rect">
            <a:avLst/>
          </a:prstGeom>
          <a:solidFill>
            <a:srgbClr val="A5A5A5"/>
          </a:solidFill>
          <a:ln w="25400" cap="flat" cmpd="sng" algn="ctr">
            <a:solidFill>
              <a:srgbClr val="A5A5A5">
                <a:shade val="50000"/>
              </a:srgbClr>
            </a:solidFill>
            <a:prstDash val="solid"/>
          </a:ln>
          <a:effectLst/>
        </p:spPr>
        <p:txBody>
          <a:bodyPr rtlCol="0" anchor="ctr"/>
          <a:lstStyle/>
          <a:p>
            <a:pPr marL="0" marR="0" lvl="0" indent="0" algn="ctr" defTabSz="822960" eaLnBrk="1" fontAlgn="auto" latinLnBrk="0" hangingPunct="1">
              <a:lnSpc>
                <a:spcPct val="100000"/>
              </a:lnSpc>
              <a:spcBef>
                <a:spcPts val="0"/>
              </a:spcBef>
              <a:spcAft>
                <a:spcPts val="0"/>
              </a:spcAft>
              <a:buClrTx/>
              <a:buSzTx/>
              <a:buFontTx/>
              <a:buNone/>
              <a:tabLst/>
              <a:defRPr/>
            </a:pPr>
            <a:r>
              <a:rPr kumimoji="0" lang="en-US" sz="1260" b="0" i="0" u="none" strike="noStrike" kern="0" cap="none" spc="0" normalizeH="0" baseline="0" noProof="0" dirty="0">
                <a:ln>
                  <a:noFill/>
                </a:ln>
                <a:solidFill>
                  <a:srgbClr val="000000"/>
                </a:solidFill>
                <a:effectLst/>
                <a:uLnTx/>
                <a:uFillTx/>
                <a:latin typeface="Calibri"/>
                <a:ea typeface="+mn-ea"/>
                <a:cs typeface="+mn-cs"/>
                <a:rtl val="0"/>
              </a:rPr>
              <a:t>BRCM ASIC</a:t>
            </a:r>
          </a:p>
        </p:txBody>
      </p:sp>
      <p:sp>
        <p:nvSpPr>
          <p:cNvPr id="21" name="Rectangle 20"/>
          <p:cNvSpPr/>
          <p:nvPr/>
        </p:nvSpPr>
        <p:spPr>
          <a:xfrm>
            <a:off x="1145486" y="3016882"/>
            <a:ext cx="1460882" cy="280671"/>
          </a:xfrm>
          <a:prstGeom prst="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822960" eaLnBrk="1" fontAlgn="auto" latinLnBrk="0" hangingPunct="1">
              <a:lnSpc>
                <a:spcPct val="100000"/>
              </a:lnSpc>
              <a:spcBef>
                <a:spcPts val="0"/>
              </a:spcBef>
              <a:spcAft>
                <a:spcPts val="0"/>
              </a:spcAft>
              <a:buClrTx/>
              <a:buSzTx/>
              <a:buFontTx/>
              <a:buNone/>
              <a:tabLst/>
              <a:defRPr/>
            </a:pPr>
            <a:r>
              <a:rPr kumimoji="0" lang="en-US" sz="1260" b="0" i="0" u="none" strike="noStrike" kern="0" cap="none" spc="0" normalizeH="0" baseline="0" noProof="0" dirty="0">
                <a:ln>
                  <a:noFill/>
                </a:ln>
                <a:solidFill>
                  <a:srgbClr val="000000"/>
                </a:solidFill>
                <a:effectLst/>
                <a:uLnTx/>
                <a:uFillTx/>
                <a:latin typeface="Calibri"/>
                <a:ea typeface="+mn-ea"/>
                <a:cs typeface="+mn-cs"/>
                <a:rtl val="0"/>
              </a:rPr>
              <a:t>BRCM OF-DPA</a:t>
            </a:r>
          </a:p>
        </p:txBody>
      </p:sp>
      <p:sp>
        <p:nvSpPr>
          <p:cNvPr id="22" name="Rectangle 21"/>
          <p:cNvSpPr/>
          <p:nvPr/>
        </p:nvSpPr>
        <p:spPr>
          <a:xfrm>
            <a:off x="1132881" y="2714423"/>
            <a:ext cx="1478237" cy="283236"/>
          </a:xfrm>
          <a:prstGeom prst="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822960" eaLnBrk="1" fontAlgn="auto" latinLnBrk="0" hangingPunct="1">
              <a:lnSpc>
                <a:spcPct val="100000"/>
              </a:lnSpc>
              <a:spcBef>
                <a:spcPts val="0"/>
              </a:spcBef>
              <a:spcAft>
                <a:spcPts val="0"/>
              </a:spcAft>
              <a:buClrTx/>
              <a:buSzTx/>
              <a:buFontTx/>
              <a:buNone/>
              <a:tabLst/>
              <a:defRPr/>
            </a:pPr>
            <a:r>
              <a:rPr kumimoji="0" lang="en-US" sz="1260" b="0" i="0" u="none" strike="noStrike" kern="0" cap="none" spc="0" normalizeH="0" baseline="0" noProof="0" dirty="0">
                <a:ln>
                  <a:noFill/>
                </a:ln>
                <a:solidFill>
                  <a:srgbClr val="000000"/>
                </a:solidFill>
                <a:effectLst/>
                <a:uLnTx/>
                <a:uFillTx/>
                <a:latin typeface="Calibri"/>
                <a:ea typeface="+mn-ea"/>
                <a:cs typeface="+mn-cs"/>
                <a:rtl val="0"/>
              </a:rPr>
              <a:t>Indigo OF Agent</a:t>
            </a:r>
          </a:p>
        </p:txBody>
      </p:sp>
      <p:sp>
        <p:nvSpPr>
          <p:cNvPr id="23" name="Rectangle 22"/>
          <p:cNvSpPr/>
          <p:nvPr/>
        </p:nvSpPr>
        <p:spPr>
          <a:xfrm>
            <a:off x="332025" y="2681219"/>
            <a:ext cx="2299244" cy="1560151"/>
          </a:xfrm>
          <a:prstGeom prst="rect">
            <a:avLst/>
          </a:prstGeom>
          <a:no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822960" eaLnBrk="1" fontAlgn="auto" latinLnBrk="0" hangingPunct="1">
              <a:lnSpc>
                <a:spcPct val="100000"/>
              </a:lnSpc>
              <a:spcBef>
                <a:spcPts val="0"/>
              </a:spcBef>
              <a:spcAft>
                <a:spcPts val="0"/>
              </a:spcAft>
              <a:buClrTx/>
              <a:buSzTx/>
              <a:buFontTx/>
              <a:buNone/>
              <a:tabLst/>
              <a:defRPr/>
            </a:pPr>
            <a:endParaRPr kumimoji="0" lang="en-US" sz="1260" b="0" i="0" u="none" strike="noStrike" kern="0" cap="none" spc="0" normalizeH="0" baseline="0" noProof="0">
              <a:ln>
                <a:noFill/>
              </a:ln>
              <a:solidFill>
                <a:prstClr val="white"/>
              </a:solidFill>
              <a:effectLst/>
              <a:uLnTx/>
              <a:uFillTx/>
              <a:latin typeface="Calibri"/>
              <a:ea typeface="+mn-ea"/>
              <a:cs typeface="+mn-cs"/>
              <a:rtl val="0"/>
            </a:endParaRPr>
          </a:p>
        </p:txBody>
      </p:sp>
      <p:sp>
        <p:nvSpPr>
          <p:cNvPr id="24" name="Rounded Rectangle 23"/>
          <p:cNvSpPr/>
          <p:nvPr/>
        </p:nvSpPr>
        <p:spPr>
          <a:xfrm>
            <a:off x="323718" y="3843358"/>
            <a:ext cx="2290929" cy="389231"/>
          </a:xfrm>
          <a:prstGeom prst="roundRect">
            <a:avLst/>
          </a:prstGeom>
          <a:noFill/>
          <a:ln w="9525" cap="flat" cmpd="sng" algn="ctr">
            <a:noFill/>
            <a:prstDash val="solid"/>
          </a:ln>
          <a:effectLst/>
        </p:spPr>
        <p:txBody>
          <a:bodyPr rtlCol="0" anchor="ctr"/>
          <a:lstStyle/>
          <a:p>
            <a:pPr marL="0" marR="0" lvl="0" indent="0" algn="ctr" defTabSz="822960" eaLnBrk="1" fontAlgn="auto" latinLnBrk="0" hangingPunct="1">
              <a:lnSpc>
                <a:spcPct val="100000"/>
              </a:lnSpc>
              <a:spcBef>
                <a:spcPts val="0"/>
              </a:spcBef>
              <a:spcAft>
                <a:spcPts val="0"/>
              </a:spcAft>
              <a:buClrTx/>
              <a:buSzTx/>
              <a:buFontTx/>
              <a:buNone/>
              <a:tabLst/>
              <a:defRPr/>
            </a:pPr>
            <a:r>
              <a:rPr kumimoji="0" lang="en-US" sz="1260" b="0" i="0" u="none" strike="noStrike" kern="0" cap="none" spc="0" normalizeH="0" baseline="0" noProof="0" dirty="0">
                <a:ln>
                  <a:noFill/>
                </a:ln>
                <a:solidFill>
                  <a:sysClr val="windowText" lastClr="000000"/>
                </a:solidFill>
                <a:effectLst/>
                <a:uLnTx/>
                <a:uFillTx/>
                <a:rtl val="0"/>
              </a:rPr>
              <a:t>OCP Bare Metal Switch</a:t>
            </a:r>
          </a:p>
        </p:txBody>
      </p:sp>
      <p:pic>
        <p:nvPicPr>
          <p:cNvPr id="25" name="Picture 24"/>
          <p:cNvPicPr>
            <a:picLocks noChangeAspect="1"/>
          </p:cNvPicPr>
          <p:nvPr/>
        </p:nvPicPr>
        <p:blipFill>
          <a:blip r:embed="rId3"/>
          <a:stretch>
            <a:fillRect/>
          </a:stretch>
        </p:blipFill>
        <p:spPr>
          <a:xfrm>
            <a:off x="5394936" y="1608547"/>
            <a:ext cx="3594468" cy="2773604"/>
          </a:xfrm>
          <a:prstGeom prst="rect">
            <a:avLst/>
          </a:prstGeom>
        </p:spPr>
      </p:pic>
      <p:pic>
        <p:nvPicPr>
          <p:cNvPr id="26" name="Google Shape;103;p22"/>
          <p:cNvPicPr preferRelativeResize="0"/>
          <p:nvPr/>
        </p:nvPicPr>
        <p:blipFill rotWithShape="1">
          <a:blip r:embed="rId4">
            <a:alphaModFix/>
          </a:blip>
          <a:srcRect/>
          <a:stretch/>
        </p:blipFill>
        <p:spPr>
          <a:xfrm>
            <a:off x="4830578" y="2167013"/>
            <a:ext cx="1054887" cy="905879"/>
          </a:xfrm>
          <a:prstGeom prst="rect">
            <a:avLst/>
          </a:prstGeom>
          <a:noFill/>
          <a:ln>
            <a:noFill/>
          </a:ln>
        </p:spPr>
      </p:pic>
      <p:sp>
        <p:nvSpPr>
          <p:cNvPr id="27" name="Rounded Rectangle 26"/>
          <p:cNvSpPr/>
          <p:nvPr/>
        </p:nvSpPr>
        <p:spPr>
          <a:xfrm>
            <a:off x="1152245" y="3328696"/>
            <a:ext cx="1455269" cy="224975"/>
          </a:xfrm>
          <a:prstGeom prst="roundRect">
            <a:avLst/>
          </a:prstGeom>
          <a:solidFill>
            <a:srgbClr val="A5A5A5"/>
          </a:solidFill>
          <a:ln w="25400" cap="flat" cmpd="sng" algn="ctr">
            <a:solidFill>
              <a:srgbClr val="A5A5A5">
                <a:shade val="50000"/>
              </a:srgbClr>
            </a:solidFill>
            <a:prstDash val="solid"/>
          </a:ln>
          <a:effectLst/>
        </p:spPr>
        <p:txBody>
          <a:bodyPr rtlCol="0" anchor="ctr"/>
          <a:lstStyle/>
          <a:p>
            <a:pPr marL="0" marR="0" lvl="0" indent="0" algn="ctr" defTabSz="411463"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a:ea typeface="+mn-ea"/>
                <a:cs typeface="+mn-cs"/>
              </a:rPr>
              <a:t>SDK</a:t>
            </a:r>
          </a:p>
        </p:txBody>
      </p:sp>
      <p:sp>
        <p:nvSpPr>
          <p:cNvPr id="28" name="Rounded Rectangle 27"/>
          <p:cNvSpPr/>
          <p:nvPr/>
        </p:nvSpPr>
        <p:spPr>
          <a:xfrm>
            <a:off x="381826" y="3378502"/>
            <a:ext cx="719217" cy="212412"/>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marL="0" marR="0" lvl="0" indent="0" algn="ctr" defTabSz="411463" eaLnBrk="1" fontAlgn="auto" latinLnBrk="0" hangingPunct="1">
              <a:lnSpc>
                <a:spcPct val="100000"/>
              </a:lnSpc>
              <a:spcBef>
                <a:spcPts val="0"/>
              </a:spcBef>
              <a:spcAft>
                <a:spcPts val="0"/>
              </a:spcAft>
              <a:buClrTx/>
              <a:buSzTx/>
              <a:buFontTx/>
              <a:buNone/>
              <a:tabLst/>
              <a:defRPr/>
            </a:pPr>
            <a:endParaRPr kumimoji="0" lang="en-US" sz="1080" b="0"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411463"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ONL</a:t>
            </a:r>
          </a:p>
          <a:p>
            <a:pPr marL="0" marR="0" lvl="0" indent="0" algn="ctr" defTabSz="411463" eaLnBrk="1" fontAlgn="auto" latinLnBrk="0" hangingPunct="1">
              <a:lnSpc>
                <a:spcPct val="100000"/>
              </a:lnSpc>
              <a:spcBef>
                <a:spcPts val="0"/>
              </a:spcBef>
              <a:spcAft>
                <a:spcPts val="0"/>
              </a:spcAft>
              <a:buClrTx/>
              <a:buSzTx/>
              <a:buFontTx/>
              <a:buNone/>
              <a:tabLst/>
              <a:defRPr/>
            </a:pPr>
            <a:endParaRPr kumimoji="0" lang="en-US" sz="1080" b="0" i="0" u="none" strike="noStrike" kern="1200" cap="none" spc="0" normalizeH="0" baseline="0" noProof="0">
              <a:ln>
                <a:noFill/>
              </a:ln>
              <a:solidFill>
                <a:prstClr val="black"/>
              </a:solidFill>
              <a:effectLst/>
              <a:uLnTx/>
              <a:uFillTx/>
              <a:latin typeface="Calibri"/>
              <a:ea typeface="+mn-ea"/>
              <a:cs typeface="+mn-cs"/>
            </a:endParaRPr>
          </a:p>
        </p:txBody>
      </p:sp>
      <p:sp>
        <p:nvSpPr>
          <p:cNvPr id="29" name="Rounded Rectangle 28"/>
          <p:cNvSpPr/>
          <p:nvPr/>
        </p:nvSpPr>
        <p:spPr>
          <a:xfrm>
            <a:off x="381827" y="3586027"/>
            <a:ext cx="713854" cy="215826"/>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marL="0" marR="0" lvl="0" indent="0" algn="ctr" defTabSz="411463" eaLnBrk="1" fontAlgn="auto" latinLnBrk="0" hangingPunct="1">
              <a:lnSpc>
                <a:spcPct val="100000"/>
              </a:lnSpc>
              <a:spcBef>
                <a:spcPts val="0"/>
              </a:spcBef>
              <a:spcAft>
                <a:spcPts val="0"/>
              </a:spcAft>
              <a:buClrTx/>
              <a:buSzTx/>
              <a:buFontTx/>
              <a:buNone/>
              <a:tabLst/>
              <a:defRPr/>
            </a:pPr>
            <a:endParaRPr kumimoji="0" lang="en-US" sz="1080" b="0"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411463"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ONIE</a:t>
            </a:r>
          </a:p>
          <a:p>
            <a:pPr marL="0" marR="0" lvl="0" indent="0" algn="ctr" defTabSz="411463" eaLnBrk="1" fontAlgn="auto" latinLnBrk="0" hangingPunct="1">
              <a:lnSpc>
                <a:spcPct val="100000"/>
              </a:lnSpc>
              <a:spcBef>
                <a:spcPts val="0"/>
              </a:spcBef>
              <a:spcAft>
                <a:spcPts val="0"/>
              </a:spcAft>
              <a:buClrTx/>
              <a:buSzTx/>
              <a:buFontTx/>
              <a:buNone/>
              <a:tabLst/>
              <a:defRPr/>
            </a:pPr>
            <a:endParaRPr kumimoji="0" lang="en-US" sz="1080" b="0" i="0" u="none" strike="noStrike" kern="1200" cap="none" spc="0" normalizeH="0" baseline="0" noProof="0">
              <a:ln>
                <a:noFill/>
              </a:ln>
              <a:solidFill>
                <a:prstClr val="black"/>
              </a:solidFill>
              <a:effectLst/>
              <a:uLnTx/>
              <a:uFillTx/>
              <a:latin typeface="Calibri"/>
              <a:ea typeface="+mn-ea"/>
              <a:cs typeface="+mn-cs"/>
            </a:endParaRPr>
          </a:p>
        </p:txBody>
      </p:sp>
      <p:pic>
        <p:nvPicPr>
          <p:cNvPr id="30" name="Picture 29"/>
          <p:cNvPicPr>
            <a:picLocks noChangeAspect="1"/>
          </p:cNvPicPr>
          <p:nvPr/>
        </p:nvPicPr>
        <p:blipFill>
          <a:blip r:embed="rId5"/>
          <a:stretch>
            <a:fillRect/>
          </a:stretch>
        </p:blipFill>
        <p:spPr>
          <a:xfrm>
            <a:off x="2814587" y="2319317"/>
            <a:ext cx="1116226" cy="659588"/>
          </a:xfrm>
          <a:prstGeom prst="rect">
            <a:avLst/>
          </a:prstGeom>
        </p:spPr>
      </p:pic>
      <p:cxnSp>
        <p:nvCxnSpPr>
          <p:cNvPr id="31" name="Straight Arrow Connector 30"/>
          <p:cNvCxnSpPr>
            <a:stCxn id="34" idx="2"/>
            <a:endCxn id="23" idx="0"/>
          </p:cNvCxnSpPr>
          <p:nvPr/>
        </p:nvCxnSpPr>
        <p:spPr>
          <a:xfrm flipH="1">
            <a:off x="1481647" y="1609678"/>
            <a:ext cx="4136" cy="1071541"/>
          </a:xfrm>
          <a:prstGeom prst="straightConnector1">
            <a:avLst/>
          </a:prstGeom>
          <a:noFill/>
          <a:ln w="12700" cap="flat" cmpd="sng" algn="ctr">
            <a:solidFill>
              <a:srgbClr val="FFFFFF">
                <a:lumMod val="50000"/>
              </a:srgbClr>
            </a:solidFill>
            <a:prstDash val="sysDash"/>
            <a:headEnd type="arrow"/>
            <a:tailEnd type="arrow"/>
          </a:ln>
          <a:effectLst>
            <a:outerShdw blurRad="40000" dist="20000" dir="5400000" rotWithShape="0">
              <a:srgbClr val="000000">
                <a:alpha val="38000"/>
              </a:srgbClr>
            </a:outerShdw>
          </a:effectLst>
        </p:spPr>
      </p:cxnSp>
      <p:sp>
        <p:nvSpPr>
          <p:cNvPr id="32" name="TextBox 31"/>
          <p:cNvSpPr txBox="1"/>
          <p:nvPr/>
        </p:nvSpPr>
        <p:spPr>
          <a:xfrm>
            <a:off x="2747454" y="817125"/>
            <a:ext cx="3594468" cy="757130"/>
          </a:xfrm>
          <a:prstGeom prst="rect">
            <a:avLst/>
          </a:prstGeom>
          <a:solidFill>
            <a:srgbClr val="70AD47">
              <a:lumMod val="60000"/>
              <a:lumOff val="40000"/>
            </a:srgbClr>
          </a:solidFill>
          <a:ln w="25400" cap="flat" cmpd="sng" algn="ctr">
            <a:noFill/>
            <a:prstDash val="solid"/>
          </a:ln>
          <a:effectLst>
            <a:glow rad="101600">
              <a:srgbClr val="70AD47">
                <a:lumMod val="20000"/>
                <a:lumOff val="80000"/>
                <a:alpha val="75000"/>
              </a:srgbClr>
            </a:glow>
            <a:outerShdw blurRad="50800" dist="38100" dir="2700000" algn="tl" rotWithShape="0">
              <a:srgbClr val="000000">
                <a:alpha val="43000"/>
              </a:srgbClr>
            </a:outerShdw>
            <a:softEdge rad="50800"/>
          </a:effectLst>
        </p:spPr>
        <p:txBody>
          <a:bodyPr wrap="square" rtlCol="0">
            <a:spAutoFit/>
          </a:bodyPr>
          <a:lstStyle/>
          <a:p>
            <a:pPr marL="0" marR="0" lvl="0" indent="0" algn="ctr" defTabSz="411480" eaLnBrk="1" fontAlgn="auto" latinLnBrk="0" hangingPunct="1">
              <a:lnSpc>
                <a:spcPct val="100000"/>
              </a:lnSpc>
              <a:spcBef>
                <a:spcPts val="0"/>
              </a:spcBef>
              <a:spcAft>
                <a:spcPts val="0"/>
              </a:spcAft>
              <a:buClrTx/>
              <a:buSzTx/>
              <a:buFontTx/>
              <a:buNone/>
              <a:tabLst/>
              <a:defRPr/>
            </a:pPr>
            <a:r>
              <a:rPr kumimoji="0" lang="en-US" sz="1440" b="1" i="0" u="none" strike="noStrike" kern="1200" cap="none" spc="0" normalizeH="0" baseline="0" noProof="0" dirty="0">
                <a:ln>
                  <a:noFill/>
                </a:ln>
                <a:solidFill>
                  <a:srgbClr val="000000"/>
                </a:solidFill>
                <a:effectLst/>
                <a:uLnTx/>
                <a:uFillTx/>
                <a:latin typeface="Calibri"/>
                <a:ea typeface="+mn-ea"/>
                <a:cs typeface="+mn-cs"/>
              </a:rPr>
              <a:t>White-Box = </a:t>
            </a:r>
          </a:p>
          <a:p>
            <a:pPr marL="0" marR="0" lvl="0" indent="0" algn="ctr" defTabSz="411480" eaLnBrk="1" fontAlgn="auto" latinLnBrk="0" hangingPunct="1">
              <a:lnSpc>
                <a:spcPct val="100000"/>
              </a:lnSpc>
              <a:spcBef>
                <a:spcPts val="0"/>
              </a:spcBef>
              <a:spcAft>
                <a:spcPts val="0"/>
              </a:spcAft>
              <a:buClrTx/>
              <a:buSzTx/>
              <a:buFontTx/>
              <a:buNone/>
              <a:tabLst/>
              <a:defRPr/>
            </a:pPr>
            <a:r>
              <a:rPr kumimoji="0" lang="en-US" sz="1440" b="1" i="0" u="none" strike="noStrike" kern="1200" cap="none" spc="0" normalizeH="0" baseline="0" noProof="0" dirty="0">
                <a:ln>
                  <a:noFill/>
                </a:ln>
                <a:solidFill>
                  <a:srgbClr val="000000"/>
                </a:solidFill>
                <a:effectLst/>
                <a:uLnTx/>
                <a:uFillTx/>
                <a:latin typeface="Calibri"/>
                <a:ea typeface="+mn-ea"/>
                <a:cs typeface="+mn-cs"/>
              </a:rPr>
              <a:t>Open-Hardware Specs (OCP)</a:t>
            </a:r>
          </a:p>
          <a:p>
            <a:pPr marL="0" marR="0" lvl="0" indent="0" algn="ctr" defTabSz="411480" eaLnBrk="1" fontAlgn="auto" latinLnBrk="0" hangingPunct="1">
              <a:lnSpc>
                <a:spcPct val="100000"/>
              </a:lnSpc>
              <a:spcBef>
                <a:spcPts val="0"/>
              </a:spcBef>
              <a:spcAft>
                <a:spcPts val="0"/>
              </a:spcAft>
              <a:buClrTx/>
              <a:buSzTx/>
              <a:buFontTx/>
              <a:buNone/>
              <a:tabLst/>
              <a:defRPr/>
            </a:pPr>
            <a:r>
              <a:rPr kumimoji="0" lang="en-US" sz="1440" b="1" i="0" u="none" strike="noStrike" kern="1200" cap="none" spc="0" normalizeH="0" baseline="0" noProof="0" dirty="0">
                <a:ln>
                  <a:noFill/>
                </a:ln>
                <a:solidFill>
                  <a:srgbClr val="000000"/>
                </a:solidFill>
                <a:effectLst/>
                <a:uLnTx/>
                <a:uFillTx/>
                <a:latin typeface="Calibri"/>
                <a:ea typeface="+mn-ea"/>
                <a:cs typeface="+mn-cs"/>
              </a:rPr>
              <a:t>	+ Open-Source Software (ONF &amp; OCP)</a:t>
            </a:r>
          </a:p>
        </p:txBody>
      </p:sp>
      <p:sp>
        <p:nvSpPr>
          <p:cNvPr id="33" name="Rectangle 32"/>
          <p:cNvSpPr/>
          <p:nvPr/>
        </p:nvSpPr>
        <p:spPr>
          <a:xfrm>
            <a:off x="813446" y="821798"/>
            <a:ext cx="1352975" cy="417833"/>
          </a:xfrm>
          <a:prstGeom prst="rect">
            <a:avLst/>
          </a:prstGeom>
          <a:solidFill>
            <a:srgbClr val="FFFFFF"/>
          </a:solidFill>
          <a:ln w="9525" cap="flat" cmpd="sng" algn="ctr">
            <a:solidFill>
              <a:srgbClr val="000000">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marL="0" marR="0" lvl="0" indent="0" algn="ctr" defTabSz="411463"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Trellis Apps</a:t>
            </a:r>
          </a:p>
        </p:txBody>
      </p:sp>
      <p:sp>
        <p:nvSpPr>
          <p:cNvPr id="34" name="Rounded Rectangle 33"/>
          <p:cNvSpPr/>
          <p:nvPr/>
        </p:nvSpPr>
        <p:spPr>
          <a:xfrm>
            <a:off x="647436" y="1228546"/>
            <a:ext cx="1676694" cy="381132"/>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marL="0" marR="0" lvl="0" indent="0" algn="ctr" defTabSz="411463"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SDN Controller</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Title 5"/>
          <p:cNvSpPr txBox="1">
            <a:spLocks/>
          </p:cNvSpPr>
          <p:nvPr/>
        </p:nvSpPr>
        <p:spPr>
          <a:xfrm>
            <a:off x="4258139" y="3612820"/>
            <a:ext cx="1772286" cy="637097"/>
          </a:xfrm>
          <a:prstGeom prst="rect">
            <a:avLst/>
          </a:prstGeom>
        </p:spPr>
        <p:txBody>
          <a:bodyPr vert="horz" wrap="square" lIns="82296" tIns="41148" rIns="82296" bIns="41148" rtlCol="0" anchor="t" anchorCtr="0">
            <a:spAutoFit/>
          </a:bodyPr>
          <a:lstStyle>
            <a:lvl1pPr algn="l" defTabSz="457200" rtl="0" eaLnBrk="1" latinLnBrk="0" hangingPunct="1">
              <a:lnSpc>
                <a:spcPts val="3400"/>
              </a:lnSpc>
              <a:spcBef>
                <a:spcPct val="0"/>
              </a:spcBef>
              <a:buNone/>
              <a:defRPr sz="3000" b="0" i="0" kern="1200">
                <a:solidFill>
                  <a:schemeClr val="tx2"/>
                </a:solidFill>
                <a:latin typeface="Corbel"/>
                <a:ea typeface="+mj-ea"/>
                <a:cs typeface="Corbel"/>
              </a:defRPr>
            </a:lvl1pPr>
          </a:lstStyle>
          <a:p>
            <a:pPr marL="0" marR="0" lvl="0" indent="0" algn="r" defTabSz="41148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004B7D"/>
                </a:solidFill>
                <a:effectLst/>
                <a:uLnTx/>
                <a:uFillTx/>
                <a:latin typeface="Corbel"/>
                <a:ea typeface="+mj-ea"/>
                <a:cs typeface="Corbel"/>
              </a:rPr>
              <a:t>Edgecore</a:t>
            </a:r>
          </a:p>
          <a:p>
            <a:pPr marL="0" marR="0" lvl="0" indent="0" algn="r" defTabSz="41148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004B7D"/>
                </a:solidFill>
                <a:effectLst/>
                <a:uLnTx/>
                <a:uFillTx/>
                <a:latin typeface="Corbel"/>
                <a:ea typeface="+mj-ea"/>
                <a:cs typeface="Corbel"/>
              </a:rPr>
              <a:t> 5712, 6712, 7712</a:t>
            </a:r>
          </a:p>
        </p:txBody>
      </p:sp>
    </p:spTree>
    <p:extLst>
      <p:ext uri="{BB962C8B-B14F-4D97-AF65-F5344CB8AC3E}">
        <p14:creationId xmlns:p14="http://schemas.microsoft.com/office/powerpoint/2010/main" val="579696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par>
                                <p:cTn id="40" presetID="10" presetClass="entr" presetSubtype="0" fill="hold"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par>
                                <p:cTn id="43" presetID="10" presetClass="entr" presetSubtype="0"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p:bldP spid="27" grpId="0" animBg="1"/>
      <p:bldP spid="28" grpId="0" animBg="1"/>
      <p:bldP spid="29" grpId="0" animBg="1"/>
      <p:bldP spid="33" grpId="0" animBg="1"/>
      <p:bldP spid="34" grpId="0" animBg="1"/>
      <p:bldP spid="3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Google Shape;368;p21"/>
          <p:cNvSpPr txBox="1">
            <a:spLocks noGrp="1"/>
          </p:cNvSpPr>
          <p:nvPr>
            <p:ph type="ctrTitle"/>
          </p:nvPr>
        </p:nvSpPr>
        <p:spPr>
          <a:xfrm>
            <a:off x="457200" y="1670050"/>
            <a:ext cx="8229600" cy="714375"/>
          </a:xfrm>
        </p:spPr>
        <p:txBody>
          <a:bodyPr/>
          <a:lstStyle/>
          <a:p>
            <a:pPr eaLnBrk="1" hangingPunct="1">
              <a:lnSpc>
                <a:spcPts val="3600"/>
              </a:lnSpc>
              <a:spcBef>
                <a:spcPct val="0"/>
              </a:spcBef>
              <a:spcAft>
                <a:spcPct val="0"/>
              </a:spcAft>
              <a:buClr>
                <a:srgbClr val="FFFFFF"/>
              </a:buClr>
              <a:buSzTx/>
              <a:buFont typeface="Calibri" charset="0"/>
              <a:buNone/>
            </a:pPr>
            <a:r>
              <a:rPr lang="en-US" dirty="0">
                <a:solidFill>
                  <a:srgbClr val="FFFFFF"/>
                </a:solidFill>
                <a:latin typeface="Calibri" charset="0"/>
                <a:ea typeface="ＭＳ Ｐゴシック" charset="0"/>
                <a:cs typeface="Calibri" charset="0"/>
                <a:sym typeface="Calibri" charset="0"/>
              </a:rPr>
              <a:t>SEBA Components: SD-BNG</a:t>
            </a:r>
          </a:p>
        </p:txBody>
      </p:sp>
      <p:sp>
        <p:nvSpPr>
          <p:cNvPr id="32771" name="Google Shape;370;p21"/>
          <p:cNvSpPr>
            <a:spLocks noGrp="1"/>
          </p:cNvSpPr>
          <p:nvPr>
            <p:ph type="sldNum" sz="quarter" idx="10"/>
          </p:nvPr>
        </p:nvSpPr>
        <p:spPr>
          <a:noFill/>
        </p:spPr>
        <p:txBody>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marL="0" marR="0" lvl="0" indent="0" algn="ctr" defTabSz="457200" rtl="0" eaLnBrk="1" fontAlgn="auto" latinLnBrk="0" hangingPunct="1">
              <a:lnSpc>
                <a:spcPct val="100000"/>
              </a:lnSpc>
              <a:spcBef>
                <a:spcPts val="0"/>
              </a:spcBef>
              <a:spcAft>
                <a:spcPts val="0"/>
              </a:spcAft>
              <a:buClr>
                <a:srgbClr val="000000"/>
              </a:buClr>
              <a:buSzTx/>
              <a:buFont typeface="Arial" charset="0"/>
              <a:buNone/>
              <a:tabLst/>
              <a:defRPr/>
            </a:pPr>
            <a:fld id="{E631A7F5-E03B-3642-AD0C-7EE9976B6C99}" type="slidenum">
              <a:rPr kumimoji="0" lang="en-US" sz="800" b="0" i="0" u="none" strike="noStrike" kern="1200" cap="none" spc="0" normalizeH="0" baseline="0" noProof="0">
                <a:ln>
                  <a:noFill/>
                </a:ln>
                <a:solidFill>
                  <a:srgbClr val="A6A6A6"/>
                </a:solidFill>
                <a:effectLst/>
                <a:uLnTx/>
                <a:uFillTx/>
                <a:latin typeface="Calibri" charset="0"/>
                <a:ea typeface="ＭＳ Ｐゴシック" charset="0"/>
                <a:cs typeface="Calibri" charset="0"/>
                <a:sym typeface="Calibri" charset="0"/>
              </a:rPr>
              <a:pPr marL="0" marR="0" lvl="0" indent="0" algn="ctr" defTabSz="457200" rtl="0" eaLnBrk="1" fontAlgn="auto" latinLnBrk="0" hangingPunct="1">
                <a:lnSpc>
                  <a:spcPct val="100000"/>
                </a:lnSpc>
                <a:spcBef>
                  <a:spcPts val="0"/>
                </a:spcBef>
                <a:spcAft>
                  <a:spcPts val="0"/>
                </a:spcAft>
                <a:buClr>
                  <a:srgbClr val="000000"/>
                </a:buClr>
                <a:buSzTx/>
                <a:buFont typeface="Arial" charset="0"/>
                <a:buNone/>
                <a:tabLst/>
                <a:defRPr/>
              </a:pPr>
              <a:t>26</a:t>
            </a:fld>
            <a:endParaRPr kumimoji="0" lang="en-US" sz="800" b="0" i="0" u="none" strike="noStrike" kern="1200" cap="none" spc="0" normalizeH="0" baseline="0" noProof="0">
              <a:ln>
                <a:noFill/>
              </a:ln>
              <a:solidFill>
                <a:srgbClr val="A6A6A6"/>
              </a:solidFill>
              <a:effectLst/>
              <a:uLnTx/>
              <a:uFillTx/>
              <a:latin typeface="Calibri" charset="0"/>
              <a:ea typeface="ＭＳ Ｐゴシック" charset="0"/>
              <a:cs typeface="Calibri" charset="0"/>
              <a:sym typeface="Calibri" charset="0"/>
            </a:endParaRPr>
          </a:p>
        </p:txBody>
      </p:sp>
    </p:spTree>
    <p:extLst>
      <p:ext uri="{BB962C8B-B14F-4D97-AF65-F5344CB8AC3E}">
        <p14:creationId xmlns:p14="http://schemas.microsoft.com/office/powerpoint/2010/main" val="36182121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41"/>
          <p:cNvSpPr txBox="1">
            <a:spLocks noGrp="1"/>
          </p:cNvSpPr>
          <p:nvPr>
            <p:ph type="title"/>
          </p:nvPr>
        </p:nvSpPr>
        <p:spPr>
          <a:xfrm>
            <a:off x="306451" y="95933"/>
            <a:ext cx="8531100" cy="5325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3200" b="1" dirty="0">
                <a:solidFill>
                  <a:schemeClr val="accent1"/>
                </a:solidFill>
                <a:latin typeface="Calibri" panose="020F0502020204030204" pitchFamily="34" charset="0"/>
                <a:cs typeface="Calibri" panose="020F0502020204030204" pitchFamily="34" charset="0"/>
              </a:rPr>
              <a:t>BNG disaggregation  → SD-BNG</a:t>
            </a:r>
            <a:endParaRPr sz="3200" b="1" dirty="0">
              <a:solidFill>
                <a:schemeClr val="accent1"/>
              </a:solidFill>
              <a:latin typeface="Calibri" panose="020F0502020204030204" pitchFamily="34" charset="0"/>
              <a:cs typeface="Calibri" panose="020F0502020204030204" pitchFamily="34" charset="0"/>
            </a:endParaRPr>
          </a:p>
        </p:txBody>
      </p:sp>
      <p:sp>
        <p:nvSpPr>
          <p:cNvPr id="431" name="Google Shape;431;p41"/>
          <p:cNvSpPr txBox="1">
            <a:spLocks noGrp="1"/>
          </p:cNvSpPr>
          <p:nvPr>
            <p:ph type="sldNum" idx="12"/>
          </p:nvPr>
        </p:nvSpPr>
        <p:spPr>
          <a:xfrm>
            <a:off x="3505200" y="4851021"/>
            <a:ext cx="2133600" cy="273900"/>
          </a:xfrm>
          <a:prstGeom prst="rect">
            <a:avLst/>
          </a:prstGeom>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US" sz="800" b="0" i="0" u="none" strike="noStrike" kern="0" cap="none" spc="0" normalizeH="0" baseline="0" noProof="0">
                <a:ln>
                  <a:noFill/>
                </a:ln>
                <a:solidFill>
                  <a:srgbClr val="A5A5A5"/>
                </a:solidFill>
                <a:effectLst/>
                <a:uLnTx/>
                <a:uFillTx/>
                <a:latin typeface="Corbel"/>
                <a:sym typeface="Corbel"/>
              </a:rPr>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t>27</a:t>
            </a:fld>
            <a:endParaRPr kumimoji="0" sz="800" b="0" i="0" u="none" strike="noStrike" kern="0" cap="none" spc="0" normalizeH="0" baseline="0" noProof="0">
              <a:ln>
                <a:noFill/>
              </a:ln>
              <a:solidFill>
                <a:srgbClr val="A5A5A5"/>
              </a:solidFill>
              <a:effectLst/>
              <a:uLnTx/>
              <a:uFillTx/>
              <a:latin typeface="Corbel"/>
              <a:sym typeface="Corbel"/>
            </a:endParaRPr>
          </a:p>
        </p:txBody>
      </p:sp>
      <p:pic>
        <p:nvPicPr>
          <p:cNvPr id="432" name="Google Shape;432;p41"/>
          <p:cNvPicPr preferRelativeResize="0"/>
          <p:nvPr/>
        </p:nvPicPr>
        <p:blipFill>
          <a:blip r:embed="rId3">
            <a:alphaModFix/>
          </a:blip>
          <a:stretch>
            <a:fillRect/>
          </a:stretch>
        </p:blipFill>
        <p:spPr>
          <a:xfrm>
            <a:off x="250825" y="1110177"/>
            <a:ext cx="2343495" cy="3400426"/>
          </a:xfrm>
          <a:prstGeom prst="rect">
            <a:avLst/>
          </a:prstGeom>
          <a:noFill/>
          <a:ln>
            <a:noFill/>
          </a:ln>
        </p:spPr>
      </p:pic>
      <p:sp>
        <p:nvSpPr>
          <p:cNvPr id="433" name="Google Shape;433;p41"/>
          <p:cNvSpPr/>
          <p:nvPr/>
        </p:nvSpPr>
        <p:spPr>
          <a:xfrm>
            <a:off x="5554875" y="1979906"/>
            <a:ext cx="2802300" cy="380700"/>
          </a:xfrm>
          <a:prstGeom prst="roundRect">
            <a:avLst>
              <a:gd name="adj" fmla="val 16667"/>
            </a:avLst>
          </a:prstGeom>
          <a:gradFill>
            <a:gsLst>
              <a:gs pos="0">
                <a:srgbClr val="DBD4EB"/>
              </a:gs>
              <a:gs pos="100000">
                <a:srgbClr val="9180BB"/>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4B4B4B"/>
                </a:solidFill>
                <a:effectLst/>
                <a:uLnTx/>
                <a:uFillTx/>
                <a:latin typeface="Calibri"/>
                <a:ea typeface="Calibri"/>
                <a:cs typeface="Calibri"/>
                <a:sym typeface="Calibri"/>
              </a:rPr>
              <a:t>ONOS: SDN Controller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434" name="Google Shape;434;p41"/>
          <p:cNvPicPr preferRelativeResize="0"/>
          <p:nvPr/>
        </p:nvPicPr>
        <p:blipFill rotWithShape="1">
          <a:blip r:embed="rId4">
            <a:alphaModFix/>
          </a:blip>
          <a:srcRect t="15287" b="15287"/>
          <a:stretch/>
        </p:blipFill>
        <p:spPr>
          <a:xfrm>
            <a:off x="7693525" y="4323319"/>
            <a:ext cx="1164300" cy="456300"/>
          </a:xfrm>
          <a:prstGeom prst="rect">
            <a:avLst/>
          </a:prstGeom>
          <a:noFill/>
          <a:ln>
            <a:noFill/>
          </a:ln>
        </p:spPr>
      </p:pic>
      <p:cxnSp>
        <p:nvCxnSpPr>
          <p:cNvPr id="435" name="Google Shape;435;p41"/>
          <p:cNvCxnSpPr/>
          <p:nvPr/>
        </p:nvCxnSpPr>
        <p:spPr>
          <a:xfrm>
            <a:off x="6953175" y="2428425"/>
            <a:ext cx="0" cy="406800"/>
          </a:xfrm>
          <a:prstGeom prst="straightConnector1">
            <a:avLst/>
          </a:prstGeom>
          <a:noFill/>
          <a:ln w="25400" cap="rnd" cmpd="sng">
            <a:solidFill>
              <a:srgbClr val="666666"/>
            </a:solidFill>
            <a:prstDash val="solid"/>
            <a:round/>
            <a:headEnd type="triangle" w="med" len="med"/>
            <a:tailEnd type="triangle" w="med" len="med"/>
          </a:ln>
        </p:spPr>
      </p:cxnSp>
      <p:sp>
        <p:nvSpPr>
          <p:cNvPr id="436" name="Google Shape;436;p41"/>
          <p:cNvSpPr/>
          <p:nvPr/>
        </p:nvSpPr>
        <p:spPr>
          <a:xfrm>
            <a:off x="3644116" y="2360600"/>
            <a:ext cx="849000" cy="711300"/>
          </a:xfrm>
          <a:prstGeom prst="rightArrow">
            <a:avLst>
              <a:gd name="adj1" fmla="val 50000"/>
              <a:gd name="adj2" fmla="val 50000"/>
            </a:avLst>
          </a:prstGeom>
          <a:gradFill>
            <a:gsLst>
              <a:gs pos="0">
                <a:srgbClr val="306CD7"/>
              </a:gs>
              <a:gs pos="100000">
                <a:srgbClr val="90B0FF"/>
              </a:gs>
            </a:gsLst>
            <a:lin ang="16200038" scaled="0"/>
          </a:gradFill>
          <a:ln w="9525" cap="flat" cmpd="sng">
            <a:solidFill>
              <a:srgbClr val="3E6EC2"/>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FFFFFF"/>
                </a:solidFill>
                <a:effectLst/>
                <a:uLnTx/>
                <a:uFillTx/>
                <a:latin typeface="Calibri"/>
                <a:ea typeface="Calibri"/>
                <a:cs typeface="Calibri"/>
                <a:sym typeface="Calibri"/>
              </a:rPr>
              <a:t>SDNize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37" name="Google Shape;437;p41"/>
          <p:cNvSpPr txBox="1"/>
          <p:nvPr/>
        </p:nvSpPr>
        <p:spPr>
          <a:xfrm>
            <a:off x="46457" y="4410148"/>
            <a:ext cx="2588400" cy="380700"/>
          </a:xfrm>
          <a:prstGeom prst="rect">
            <a:avLst/>
          </a:prstGeom>
          <a:noFill/>
          <a:ln>
            <a:noFill/>
          </a:ln>
        </p:spPr>
        <p:txBody>
          <a:bodyPr spcFirstLastPara="1" wrap="square" lIns="91425" tIns="45700" rIns="91425" bIns="45700" anchor="t" anchorCtr="0">
            <a:noAutofit/>
          </a:bodyPr>
          <a:lstStyle/>
          <a:p>
            <a:pPr marL="171450" marR="0" lvl="0" indent="-85725" algn="ctr" defTabSz="914400" rtl="0" eaLnBrk="1" fontAlgn="auto" latinLnBrk="0" hangingPunct="1">
              <a:lnSpc>
                <a:spcPct val="90000"/>
              </a:lnSpc>
              <a:spcBef>
                <a:spcPts val="750"/>
              </a:spcBef>
              <a:spcAft>
                <a:spcPts val="0"/>
              </a:spcAft>
              <a:buClr>
                <a:srgbClr val="5F6062"/>
              </a:buClr>
              <a:buSzPts val="6400"/>
              <a:buFont typeface="Source Sans Pro"/>
              <a:buNone/>
              <a:tabLst/>
              <a:defRPr/>
            </a:pPr>
            <a:r>
              <a:rPr kumimoji="0" lang="en-US" sz="1200" b="0" i="0" u="none" strike="noStrike" kern="0" cap="none" spc="0" normalizeH="0" baseline="0" noProof="0">
                <a:ln>
                  <a:noFill/>
                </a:ln>
                <a:solidFill>
                  <a:srgbClr val="5F6062"/>
                </a:solidFill>
                <a:effectLst/>
                <a:uLnTx/>
                <a:uFillTx/>
                <a:latin typeface="Source Sans Pro"/>
                <a:ea typeface="Source Sans Pro"/>
                <a:cs typeface="Source Sans Pro"/>
                <a:sym typeface="Source Sans Pro"/>
              </a:rPr>
              <a:t>Traditional Chassis-based Vendor</a:t>
            </a:r>
            <a:br>
              <a:rPr kumimoji="0" lang="en-US" sz="1200" b="0" i="0" u="none" strike="noStrike" kern="0" cap="none" spc="0" normalizeH="0" baseline="0" noProof="0">
                <a:ln>
                  <a:noFill/>
                </a:ln>
                <a:solidFill>
                  <a:srgbClr val="5F6062"/>
                </a:solidFill>
                <a:effectLst/>
                <a:uLnTx/>
                <a:uFillTx/>
                <a:latin typeface="Source Sans Pro"/>
                <a:ea typeface="Source Sans Pro"/>
                <a:cs typeface="Source Sans Pro"/>
                <a:sym typeface="Source Sans Pro"/>
              </a:rPr>
            </a:br>
            <a:r>
              <a:rPr kumimoji="0" lang="en-US" sz="1200" b="0" i="0" u="none" strike="noStrike" kern="0" cap="none" spc="0" normalizeH="0" baseline="0" noProof="0">
                <a:ln>
                  <a:noFill/>
                </a:ln>
                <a:solidFill>
                  <a:srgbClr val="5F6062"/>
                </a:solidFill>
                <a:effectLst/>
                <a:uLnTx/>
                <a:uFillTx/>
                <a:latin typeface="Source Sans Pro"/>
                <a:ea typeface="Source Sans Pro"/>
                <a:cs typeface="Source Sans Pro"/>
                <a:sym typeface="Source Sans Pro"/>
              </a:rPr>
              <a:t>Broadband Network Gateway (BNG)</a:t>
            </a:r>
            <a:endParaRPr kumimoji="0" sz="1200" b="0" i="0" u="none" strike="noStrike" kern="0" cap="none" spc="0" normalizeH="0" baseline="0" noProof="0">
              <a:ln>
                <a:noFill/>
              </a:ln>
              <a:solidFill>
                <a:srgbClr val="5F6062"/>
              </a:solidFill>
              <a:effectLst/>
              <a:uLnTx/>
              <a:uFillTx/>
              <a:latin typeface="Source Sans Pro"/>
              <a:ea typeface="Source Sans Pro"/>
              <a:cs typeface="Source Sans Pro"/>
              <a:sym typeface="Source Sans Pro"/>
            </a:endParaRPr>
          </a:p>
        </p:txBody>
      </p:sp>
      <p:sp>
        <p:nvSpPr>
          <p:cNvPr id="438" name="Google Shape;438;p41"/>
          <p:cNvSpPr/>
          <p:nvPr/>
        </p:nvSpPr>
        <p:spPr>
          <a:xfrm>
            <a:off x="5568075" y="1165776"/>
            <a:ext cx="2775900" cy="711300"/>
          </a:xfrm>
          <a:prstGeom prst="roundRect">
            <a:avLst>
              <a:gd name="adj" fmla="val 16667"/>
            </a:avLst>
          </a:prstGeom>
          <a:gradFill>
            <a:gsLst>
              <a:gs pos="0">
                <a:srgbClr val="FFF6DB"/>
              </a:gs>
              <a:gs pos="100000">
                <a:srgbClr val="FAD25C"/>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0000"/>
                </a:solidFill>
                <a:effectLst/>
                <a:uLnTx/>
                <a:uFillTx/>
                <a:latin typeface="Calibri"/>
                <a:ea typeface="Calibri"/>
                <a:cs typeface="Calibri"/>
                <a:sym typeface="Calibri"/>
              </a:rPr>
              <a:t>Control Plane Apps (BNG-CP)</a:t>
            </a:r>
            <a:endParaRPr kumimoji="0" sz="14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Authentication, address assignment, accounting, etc.</a:t>
            </a:r>
            <a:r>
              <a:rPr kumimoji="0" lang="en-US" sz="1400" b="1" i="0" u="none" strike="noStrike" kern="0" cap="none" spc="0" normalizeH="0" baseline="0" noProof="0">
                <a:ln>
                  <a:noFill/>
                </a:ln>
                <a:solidFill>
                  <a:srgbClr val="000000"/>
                </a:solidFill>
                <a:effectLst/>
                <a:uLnTx/>
                <a:uFillTx/>
                <a:latin typeface="Calibri"/>
                <a:ea typeface="Calibri"/>
                <a:cs typeface="Calibri"/>
                <a:sym typeface="Calibri"/>
              </a:rPr>
              <a:t> </a:t>
            </a:r>
            <a:endParaRPr kumimoji="0" sz="1400" b="1"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439" name="Google Shape;439;p41"/>
          <p:cNvPicPr preferRelativeResize="0"/>
          <p:nvPr/>
        </p:nvPicPr>
        <p:blipFill rotWithShape="1">
          <a:blip r:embed="rId5">
            <a:alphaModFix/>
          </a:blip>
          <a:srcRect/>
          <a:stretch/>
        </p:blipFill>
        <p:spPr>
          <a:xfrm>
            <a:off x="8416720" y="1165787"/>
            <a:ext cx="656608" cy="387993"/>
          </a:xfrm>
          <a:prstGeom prst="rect">
            <a:avLst/>
          </a:prstGeom>
          <a:noFill/>
          <a:ln>
            <a:noFill/>
          </a:ln>
        </p:spPr>
      </p:pic>
      <p:grpSp>
        <p:nvGrpSpPr>
          <p:cNvPr id="440" name="Google Shape;440;p41"/>
          <p:cNvGrpSpPr/>
          <p:nvPr/>
        </p:nvGrpSpPr>
        <p:grpSpPr>
          <a:xfrm>
            <a:off x="5039425" y="2579725"/>
            <a:ext cx="3903444" cy="1702250"/>
            <a:chOff x="5039425" y="2579725"/>
            <a:chExt cx="3903444" cy="1702250"/>
          </a:xfrm>
        </p:grpSpPr>
        <p:sp>
          <p:nvSpPr>
            <p:cNvPr id="441" name="Google Shape;441;p41"/>
            <p:cNvSpPr/>
            <p:nvPr/>
          </p:nvSpPr>
          <p:spPr>
            <a:xfrm>
              <a:off x="5048950" y="2930775"/>
              <a:ext cx="3799500" cy="1351200"/>
            </a:xfrm>
            <a:prstGeom prst="roundRect">
              <a:avLst>
                <a:gd name="adj" fmla="val 9332"/>
              </a:avLst>
            </a:prstGeom>
            <a:noFill/>
            <a:ln w="19050" cap="flat" cmpd="sng">
              <a:solidFill>
                <a:srgbClr val="99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442" name="Google Shape;442;p41"/>
            <p:cNvPicPr preferRelativeResize="0"/>
            <p:nvPr/>
          </p:nvPicPr>
          <p:blipFill rotWithShape="1">
            <a:blip r:embed="rId6">
              <a:alphaModFix/>
            </a:blip>
            <a:srcRect t="41112" b="41112"/>
            <a:stretch/>
          </p:blipFill>
          <p:spPr>
            <a:xfrm>
              <a:off x="6941150" y="3499255"/>
              <a:ext cx="1801500" cy="273900"/>
            </a:xfrm>
            <a:prstGeom prst="rect">
              <a:avLst/>
            </a:prstGeom>
            <a:noFill/>
            <a:ln>
              <a:noFill/>
            </a:ln>
          </p:spPr>
        </p:pic>
        <p:pic>
          <p:nvPicPr>
            <p:cNvPr id="443" name="Google Shape;443;p41"/>
            <p:cNvPicPr preferRelativeResize="0"/>
            <p:nvPr/>
          </p:nvPicPr>
          <p:blipFill>
            <a:blip r:embed="rId7">
              <a:alphaModFix/>
            </a:blip>
            <a:stretch>
              <a:fillRect/>
            </a:stretch>
          </p:blipFill>
          <p:spPr>
            <a:xfrm>
              <a:off x="5115625" y="3517605"/>
              <a:ext cx="1689325" cy="211225"/>
            </a:xfrm>
            <a:prstGeom prst="rect">
              <a:avLst/>
            </a:prstGeom>
            <a:noFill/>
            <a:ln>
              <a:noFill/>
            </a:ln>
          </p:spPr>
        </p:pic>
        <p:sp>
          <p:nvSpPr>
            <p:cNvPr id="444" name="Google Shape;444;p41"/>
            <p:cNvSpPr txBox="1"/>
            <p:nvPr/>
          </p:nvSpPr>
          <p:spPr>
            <a:xfrm>
              <a:off x="5048950" y="2579725"/>
              <a:ext cx="2017200" cy="3603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434343"/>
                  </a:solidFill>
                  <a:effectLst/>
                  <a:uLnTx/>
                  <a:uFillTx/>
                  <a:latin typeface="Corbel"/>
                  <a:ea typeface="Corbel"/>
                  <a:cs typeface="Corbel"/>
                  <a:sym typeface="Corbel"/>
                </a:rPr>
                <a:t>User Plane (BNG-UP)</a:t>
              </a:r>
              <a:endParaRPr kumimoji="0" sz="1400" b="1" i="0" u="none" strike="noStrike" kern="0" cap="none" spc="0" normalizeH="0" baseline="0" noProof="0">
                <a:ln>
                  <a:noFill/>
                </a:ln>
                <a:solidFill>
                  <a:srgbClr val="434343"/>
                </a:solidFill>
                <a:effectLst/>
                <a:uLnTx/>
                <a:uFillTx/>
                <a:latin typeface="Corbel"/>
                <a:ea typeface="Corbel"/>
                <a:cs typeface="Corbel"/>
                <a:sym typeface="Corbel"/>
              </a:endParaRPr>
            </a:p>
          </p:txBody>
        </p:sp>
        <p:sp>
          <p:nvSpPr>
            <p:cNvPr id="445" name="Google Shape;445;p41"/>
            <p:cNvSpPr txBox="1"/>
            <p:nvPr/>
          </p:nvSpPr>
          <p:spPr>
            <a:xfrm>
              <a:off x="5048950" y="3700255"/>
              <a:ext cx="2209800" cy="4563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1" i="0" u="none" strike="noStrike" kern="0" cap="none" spc="0" normalizeH="0" baseline="0" noProof="0">
                  <a:ln>
                    <a:noFill/>
                  </a:ln>
                  <a:solidFill>
                    <a:srgbClr val="000000"/>
                  </a:solidFill>
                  <a:effectLst/>
                  <a:uLnTx/>
                  <a:uFillTx/>
                  <a:latin typeface="Corbel"/>
                  <a:ea typeface="Corbel"/>
                  <a:cs typeface="Corbel"/>
                  <a:sym typeface="Corbel"/>
                </a:rPr>
                <a:t>Broadcom Qumran (DNX)</a:t>
              </a:r>
              <a:endParaRPr kumimoji="0" sz="1000" b="1" i="0" u="none" strike="noStrike" kern="0" cap="none" spc="0" normalizeH="0" baseline="0" noProof="0">
                <a:ln>
                  <a:noFill/>
                </a:ln>
                <a:solidFill>
                  <a:srgbClr val="000000"/>
                </a:solidFill>
                <a:effectLst/>
                <a:uLnTx/>
                <a:uFillTx/>
                <a:latin typeface="Corbel"/>
                <a:ea typeface="Corbel"/>
                <a:cs typeface="Corbel"/>
                <a:sym typeface="Corbe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300 Gbit/s, Deep Buffers, HQoS</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p:txBody>
        </p:sp>
        <p:sp>
          <p:nvSpPr>
            <p:cNvPr id="446" name="Google Shape;446;p41"/>
            <p:cNvSpPr txBox="1"/>
            <p:nvPr/>
          </p:nvSpPr>
          <p:spPr>
            <a:xfrm>
              <a:off x="6904125" y="3692380"/>
              <a:ext cx="1801500" cy="532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1" i="0" u="none" strike="noStrike" kern="0" cap="none" spc="0" normalizeH="0" baseline="0" noProof="0">
                  <a:ln>
                    <a:noFill/>
                  </a:ln>
                  <a:solidFill>
                    <a:srgbClr val="000000"/>
                  </a:solidFill>
                  <a:effectLst/>
                  <a:uLnTx/>
                  <a:uFillTx/>
                  <a:latin typeface="Corbel"/>
                  <a:ea typeface="Corbel"/>
                  <a:cs typeface="Corbel"/>
                  <a:sym typeface="Corbel"/>
                </a:rPr>
                <a:t>Intel Barefoot Tofino</a:t>
              </a:r>
              <a:endParaRPr kumimoji="0" sz="1000" b="1" i="0" u="none" strike="noStrike" kern="0" cap="none" spc="0" normalizeH="0" baseline="0" noProof="0">
                <a:ln>
                  <a:noFill/>
                </a:ln>
                <a:solidFill>
                  <a:srgbClr val="000000"/>
                </a:solidFill>
                <a:effectLst/>
                <a:uLnTx/>
                <a:uFillTx/>
                <a:latin typeface="Corbel"/>
                <a:ea typeface="Corbel"/>
                <a:cs typeface="Corbel"/>
                <a:sym typeface="Corbe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3.2 Tbit/s, P4-defined routing, PPPoE term, accounting, etc.</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p:txBody>
        </p:sp>
        <p:sp>
          <p:nvSpPr>
            <p:cNvPr id="447" name="Google Shape;447;p41"/>
            <p:cNvSpPr txBox="1"/>
            <p:nvPr/>
          </p:nvSpPr>
          <p:spPr>
            <a:xfrm>
              <a:off x="5042269" y="2973325"/>
              <a:ext cx="3900600" cy="3603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990000"/>
                  </a:solidFill>
                  <a:effectLst/>
                  <a:uLnTx/>
                  <a:uFillTx/>
                  <a:latin typeface="Corbel"/>
                  <a:ea typeface="Corbel"/>
                  <a:cs typeface="Corbel"/>
                  <a:sym typeface="Corbel"/>
                </a:rPr>
                <a:t>Use merchant silicon available in fabric and OLT</a:t>
              </a:r>
              <a:endParaRPr kumimoji="0" sz="1400" b="0" i="0" u="none" strike="noStrike" kern="0" cap="none" spc="0" normalizeH="0" baseline="0" noProof="0">
                <a:ln>
                  <a:noFill/>
                </a:ln>
                <a:solidFill>
                  <a:srgbClr val="990000"/>
                </a:solidFill>
                <a:effectLst/>
                <a:uLnTx/>
                <a:uFillTx/>
                <a:latin typeface="Corbel"/>
                <a:ea typeface="Corbel"/>
                <a:cs typeface="Corbel"/>
                <a:sym typeface="Corbel"/>
              </a:endParaRPr>
            </a:p>
          </p:txBody>
        </p:sp>
        <p:sp>
          <p:nvSpPr>
            <p:cNvPr id="448" name="Google Shape;448;p41"/>
            <p:cNvSpPr txBox="1"/>
            <p:nvPr/>
          </p:nvSpPr>
          <p:spPr>
            <a:xfrm>
              <a:off x="5039425" y="3256684"/>
              <a:ext cx="504000" cy="273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1" i="0" u="none" strike="noStrike" kern="0" cap="none" spc="0" normalizeH="0" baseline="0" noProof="0">
                  <a:ln>
                    <a:noFill/>
                  </a:ln>
                  <a:solidFill>
                    <a:srgbClr val="999999"/>
                  </a:solidFill>
                  <a:effectLst/>
                  <a:uLnTx/>
                  <a:uFillTx/>
                  <a:latin typeface="Corbel"/>
                  <a:ea typeface="Corbel"/>
                  <a:cs typeface="Corbel"/>
                  <a:sym typeface="Corbel"/>
                </a:rPr>
                <a:t>OLT</a:t>
              </a:r>
              <a:endParaRPr kumimoji="0" sz="1000" b="1" i="0" u="none" strike="noStrike" kern="0" cap="none" spc="0" normalizeH="0" baseline="0" noProof="0">
                <a:ln>
                  <a:noFill/>
                </a:ln>
                <a:solidFill>
                  <a:srgbClr val="999999"/>
                </a:solidFill>
                <a:effectLst/>
                <a:uLnTx/>
                <a:uFillTx/>
                <a:latin typeface="Corbel"/>
                <a:ea typeface="Corbel"/>
                <a:cs typeface="Corbel"/>
                <a:sym typeface="Corbel"/>
              </a:endParaRPr>
            </a:p>
          </p:txBody>
        </p:sp>
        <p:sp>
          <p:nvSpPr>
            <p:cNvPr id="449" name="Google Shape;449;p41"/>
            <p:cNvSpPr txBox="1"/>
            <p:nvPr/>
          </p:nvSpPr>
          <p:spPr>
            <a:xfrm>
              <a:off x="6890317" y="3284825"/>
              <a:ext cx="1194300" cy="273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1" i="0" u="none" strike="noStrike" kern="0" cap="none" spc="0" normalizeH="0" baseline="0" noProof="0">
                  <a:ln>
                    <a:noFill/>
                  </a:ln>
                  <a:solidFill>
                    <a:srgbClr val="999999"/>
                  </a:solidFill>
                  <a:effectLst/>
                  <a:uLnTx/>
                  <a:uFillTx/>
                  <a:latin typeface="Corbel"/>
                  <a:ea typeface="Corbel"/>
                  <a:cs typeface="Corbel"/>
                  <a:sym typeface="Corbel"/>
                </a:rPr>
                <a:t>FABRIC SWITCH</a:t>
              </a:r>
              <a:endParaRPr kumimoji="0" sz="1000" b="1" i="0" u="none" strike="noStrike" kern="0" cap="none" spc="0" normalizeH="0" baseline="0" noProof="0">
                <a:ln>
                  <a:noFill/>
                </a:ln>
                <a:solidFill>
                  <a:srgbClr val="999999"/>
                </a:solidFill>
                <a:effectLst/>
                <a:uLnTx/>
                <a:uFillTx/>
                <a:latin typeface="Corbel"/>
                <a:ea typeface="Corbel"/>
                <a:cs typeface="Corbel"/>
                <a:sym typeface="Corbel"/>
              </a:endParaRPr>
            </a:p>
          </p:txBody>
        </p:sp>
      </p:grpSp>
      <p:sp>
        <p:nvSpPr>
          <p:cNvPr id="450" name="Google Shape;450;p41"/>
          <p:cNvSpPr txBox="1"/>
          <p:nvPr/>
        </p:nvSpPr>
        <p:spPr>
          <a:xfrm>
            <a:off x="2457525" y="752975"/>
            <a:ext cx="2866800" cy="1702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1" i="0" u="none" strike="noStrike" kern="0" cap="none" spc="0" normalizeH="0" baseline="0" noProof="0">
                <a:ln>
                  <a:noFill/>
                </a:ln>
                <a:solidFill>
                  <a:srgbClr val="000000"/>
                </a:solidFill>
                <a:effectLst/>
                <a:uLnTx/>
                <a:uFillTx/>
                <a:latin typeface="Arial"/>
                <a:cs typeface="Arial"/>
                <a:sym typeface="Arial"/>
              </a:rPr>
              <a:t>Specialized router:</a:t>
            </a:r>
            <a:endParaRPr kumimoji="0" sz="1000" b="1" i="0" u="none" strike="noStrike" kern="0" cap="none" spc="0" normalizeH="0" baseline="0" noProof="0">
              <a:ln>
                <a:noFill/>
              </a:ln>
              <a:solidFill>
                <a:srgbClr val="000000"/>
              </a:solidFill>
              <a:effectLst/>
              <a:uLnTx/>
              <a:uFillTx/>
              <a:latin typeface="Arial"/>
              <a:cs typeface="Arial"/>
              <a:sym typeface="Arial"/>
            </a:endParaRPr>
          </a:p>
          <a:p>
            <a:pPr marL="457200" marR="0" lvl="0" indent="-292100" algn="l" defTabSz="914400" rtl="0" eaLnBrk="1" fontAlgn="auto" latinLnBrk="0" hangingPunct="1">
              <a:lnSpc>
                <a:spcPct val="100000"/>
              </a:lnSpc>
              <a:spcBef>
                <a:spcPts val="1000"/>
              </a:spcBef>
              <a:spcAft>
                <a:spcPts val="0"/>
              </a:spcAft>
              <a:buClr>
                <a:srgbClr val="000000"/>
              </a:buClr>
              <a:buSzPts val="1000"/>
              <a:buFont typeface="Arial"/>
              <a:buChar char="●"/>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Subscriber termination (QinQ, PPPoE)</a:t>
            </a:r>
            <a:endParaRPr kumimoji="0" sz="1000" b="0" i="0" u="none" strike="noStrike" kern="0" cap="none" spc="0" normalizeH="0" baseline="0" noProof="0">
              <a:ln>
                <a:noFill/>
              </a:ln>
              <a:solidFill>
                <a:srgbClr val="000000"/>
              </a:solidFill>
              <a:effectLst/>
              <a:uLnTx/>
              <a:uFillTx/>
              <a:latin typeface="Arial"/>
              <a:cs typeface="Arial"/>
              <a:sym typeface="Arial"/>
            </a:endParaRPr>
          </a:p>
          <a:p>
            <a:pPr marL="457200" marR="0" lvl="0" indent="-292100" algn="l" defTabSz="914400" rtl="0" eaLnBrk="1" fontAlgn="auto" latinLnBrk="0" hangingPunct="1">
              <a:lnSpc>
                <a:spcPct val="100000"/>
              </a:lnSpc>
              <a:spcBef>
                <a:spcPts val="0"/>
              </a:spcBef>
              <a:spcAft>
                <a:spcPts val="0"/>
              </a:spcAft>
              <a:buClr>
                <a:srgbClr val="000000"/>
              </a:buClr>
              <a:buSzPts val="1000"/>
              <a:buFont typeface="Arial"/>
              <a:buChar char="●"/>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Accounting</a:t>
            </a:r>
            <a:endParaRPr kumimoji="0" sz="1000" b="0" i="0" u="none" strike="noStrike" kern="0" cap="none" spc="0" normalizeH="0" baseline="0" noProof="0">
              <a:ln>
                <a:noFill/>
              </a:ln>
              <a:solidFill>
                <a:srgbClr val="000000"/>
              </a:solidFill>
              <a:effectLst/>
              <a:uLnTx/>
              <a:uFillTx/>
              <a:latin typeface="Arial"/>
              <a:cs typeface="Arial"/>
              <a:sym typeface="Arial"/>
            </a:endParaRPr>
          </a:p>
          <a:p>
            <a:pPr marL="457200" marR="0" lvl="0" indent="-292100" algn="l" defTabSz="914400" rtl="0" eaLnBrk="1" fontAlgn="auto" latinLnBrk="0" hangingPunct="1">
              <a:lnSpc>
                <a:spcPct val="100000"/>
              </a:lnSpc>
              <a:spcBef>
                <a:spcPts val="0"/>
              </a:spcBef>
              <a:spcAft>
                <a:spcPts val="0"/>
              </a:spcAft>
              <a:buClr>
                <a:srgbClr val="000000"/>
              </a:buClr>
              <a:buSzPts val="1000"/>
              <a:buFont typeface="Arial"/>
              <a:buChar char="●"/>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Hierarchical QoS</a:t>
            </a:r>
            <a:endParaRPr kumimoji="0" sz="1000" b="0" i="0" u="none" strike="noStrike" kern="0" cap="none" spc="0" normalizeH="0" baseline="0" noProof="0">
              <a:ln>
                <a:noFill/>
              </a:ln>
              <a:solidFill>
                <a:srgbClr val="000000"/>
              </a:solidFill>
              <a:effectLst/>
              <a:uLnTx/>
              <a:uFillTx/>
              <a:latin typeface="Arial"/>
              <a:cs typeface="Arial"/>
              <a:sym typeface="Arial"/>
            </a:endParaRPr>
          </a:p>
          <a:p>
            <a:pPr marL="457200" marR="0" lvl="0" indent="-292100" algn="l" defTabSz="914400" rtl="0" eaLnBrk="1" fontAlgn="auto" latinLnBrk="0" hangingPunct="1">
              <a:lnSpc>
                <a:spcPct val="100000"/>
              </a:lnSpc>
              <a:spcBef>
                <a:spcPts val="0"/>
              </a:spcBef>
              <a:spcAft>
                <a:spcPts val="0"/>
              </a:spcAft>
              <a:buClr>
                <a:srgbClr val="000000"/>
              </a:buClr>
              <a:buSzPts val="1000"/>
              <a:buFont typeface="Arial"/>
              <a:buChar char="●"/>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Lawful intercept</a:t>
            </a:r>
            <a:endParaRPr kumimoji="0" sz="1000" b="0" i="0" u="none" strike="noStrike" kern="0" cap="none" spc="0" normalizeH="0" baseline="0" noProof="0">
              <a:ln>
                <a:noFill/>
              </a:ln>
              <a:solidFill>
                <a:srgbClr val="000000"/>
              </a:solidFill>
              <a:effectLst/>
              <a:uLnTx/>
              <a:uFillTx/>
              <a:latin typeface="Arial"/>
              <a:cs typeface="Arial"/>
              <a:sym typeface="Arial"/>
            </a:endParaRPr>
          </a:p>
          <a:p>
            <a:pPr marL="457200" marR="0" lvl="0" indent="-292100" algn="l" defTabSz="914400" rtl="0" eaLnBrk="1" fontAlgn="auto" latinLnBrk="0" hangingPunct="1">
              <a:lnSpc>
                <a:spcPct val="100000"/>
              </a:lnSpc>
              <a:spcBef>
                <a:spcPts val="0"/>
              </a:spcBef>
              <a:spcAft>
                <a:spcPts val="0"/>
              </a:spcAft>
              <a:buClr>
                <a:srgbClr val="000000"/>
              </a:buClr>
              <a:buSzPts val="1000"/>
              <a:buFont typeface="Arial"/>
              <a:buChar char="●"/>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Wholesale tunnel relay (L2TP)</a:t>
            </a:r>
            <a:endParaRPr kumimoji="0" sz="1000" b="0" i="0" u="none" strike="noStrike" kern="0" cap="none" spc="0" normalizeH="0" baseline="0" noProof="0">
              <a:ln>
                <a:noFill/>
              </a:ln>
              <a:solidFill>
                <a:srgbClr val="000000"/>
              </a:solidFill>
              <a:effectLst/>
              <a:uLnTx/>
              <a:uFillTx/>
              <a:latin typeface="Arial"/>
              <a:cs typeface="Arial"/>
              <a:sym typeface="Arial"/>
            </a:endParaRPr>
          </a:p>
          <a:p>
            <a:pPr marL="457200" marR="0" lvl="0" indent="-292100" algn="l" defTabSz="914400" rtl="0" eaLnBrk="1" fontAlgn="auto" latinLnBrk="0" hangingPunct="1">
              <a:lnSpc>
                <a:spcPct val="100000"/>
              </a:lnSpc>
              <a:spcBef>
                <a:spcPts val="0"/>
              </a:spcBef>
              <a:spcAft>
                <a:spcPts val="0"/>
              </a:spcAft>
              <a:buClr>
                <a:srgbClr val="000000"/>
              </a:buClr>
              <a:buSzPts val="1000"/>
              <a:buFont typeface="Arial"/>
              <a:buChar char="●"/>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Multicast</a:t>
            </a:r>
            <a:endParaRPr kumimoji="0" sz="1000" b="0" i="0" u="none" strike="noStrike" kern="0" cap="none" spc="0" normalizeH="0" baseline="0" noProof="0">
              <a:ln>
                <a:noFill/>
              </a:ln>
              <a:solidFill>
                <a:srgbClr val="000000"/>
              </a:solidFill>
              <a:effectLst/>
              <a:uLnTx/>
              <a:uFillTx/>
              <a:latin typeface="Arial"/>
              <a:cs typeface="Arial"/>
              <a:sym typeface="Arial"/>
            </a:endParaRPr>
          </a:p>
          <a:p>
            <a:pPr marL="457200" marR="0" lvl="0" indent="-292100" algn="l" defTabSz="914400" rtl="0" eaLnBrk="1" fontAlgn="auto" latinLnBrk="0" hangingPunct="1">
              <a:lnSpc>
                <a:spcPct val="100000"/>
              </a:lnSpc>
              <a:spcBef>
                <a:spcPts val="0"/>
              </a:spcBef>
              <a:spcAft>
                <a:spcPts val="0"/>
              </a:spcAft>
              <a:buClr>
                <a:srgbClr val="000000"/>
              </a:buClr>
              <a:buSzPts val="1000"/>
              <a:buFont typeface="Arial"/>
              <a:buChar char="●"/>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Routing</a:t>
            </a:r>
            <a:endParaRPr kumimoji="0" sz="1000" b="0" i="0" u="none" strike="noStrike" kern="0" cap="none" spc="0" normalizeH="0" baseline="0" noProof="0">
              <a:ln>
                <a:noFill/>
              </a:ln>
              <a:solidFill>
                <a:srgbClr val="000000"/>
              </a:solidFill>
              <a:effectLst/>
              <a:uLnTx/>
              <a:uFillTx/>
              <a:latin typeface="Arial"/>
              <a:cs typeface="Arial"/>
              <a:sym typeface="Arial"/>
            </a:endParaRPr>
          </a:p>
          <a:p>
            <a:pPr marL="457200" marR="0" lvl="0" indent="-292100" algn="l" defTabSz="914400" rtl="0" eaLnBrk="1" fontAlgn="auto" latinLnBrk="0" hangingPunct="1">
              <a:lnSpc>
                <a:spcPct val="100000"/>
              </a:lnSpc>
              <a:spcBef>
                <a:spcPts val="0"/>
              </a:spcBef>
              <a:spcAft>
                <a:spcPts val="0"/>
              </a:spcAft>
              <a:buClr>
                <a:srgbClr val="000000"/>
              </a:buClr>
              <a:buSzPts val="1000"/>
              <a:buFont typeface="Arial"/>
              <a:buChar char="●"/>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Etc.</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451" name="Google Shape;451;p41"/>
          <p:cNvSpPr/>
          <p:nvPr/>
        </p:nvSpPr>
        <p:spPr>
          <a:xfrm>
            <a:off x="447675" y="1323975"/>
            <a:ext cx="390600" cy="104700"/>
          </a:xfrm>
          <a:prstGeom prst="rect">
            <a:avLst/>
          </a:prstGeom>
          <a:solidFill>
            <a:srgbClr val="66666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52" name="Google Shape;452;p41"/>
          <p:cNvSpPr/>
          <p:nvPr/>
        </p:nvSpPr>
        <p:spPr>
          <a:xfrm>
            <a:off x="2266950" y="1362075"/>
            <a:ext cx="200100" cy="104700"/>
          </a:xfrm>
          <a:prstGeom prst="rect">
            <a:avLst/>
          </a:prstGeom>
          <a:solidFill>
            <a:srgbClr val="66666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507778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6"/>
                                        </p:tgtEl>
                                        <p:attrNameLst>
                                          <p:attrName>style.visibility</p:attrName>
                                        </p:attrNameLst>
                                      </p:cBhvr>
                                      <p:to>
                                        <p:strVal val="visible"/>
                                      </p:to>
                                    </p:set>
                                    <p:animEffect transition="in" filter="fade">
                                      <p:cBhvr>
                                        <p:cTn id="7" dur="1000"/>
                                        <p:tgtEl>
                                          <p:spTgt spid="4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40"/>
                                        </p:tgtEl>
                                        <p:attrNameLst>
                                          <p:attrName>style.visibility</p:attrName>
                                        </p:attrNameLst>
                                      </p:cBhvr>
                                      <p:to>
                                        <p:strVal val="visible"/>
                                      </p:to>
                                    </p:set>
                                    <p:animEffect transition="in" filter="fade">
                                      <p:cBhvr>
                                        <p:cTn id="12" dur="1000"/>
                                        <p:tgtEl>
                                          <p:spTgt spid="4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5"/>
                                        </p:tgtEl>
                                        <p:attrNameLst>
                                          <p:attrName>style.visibility</p:attrName>
                                        </p:attrNameLst>
                                      </p:cBhvr>
                                      <p:to>
                                        <p:strVal val="visible"/>
                                      </p:to>
                                    </p:set>
                                    <p:animEffect transition="in" filter="fade">
                                      <p:cBhvr>
                                        <p:cTn id="17" dur="1000"/>
                                        <p:tgtEl>
                                          <p:spTgt spid="435"/>
                                        </p:tgtEl>
                                      </p:cBhvr>
                                    </p:animEffect>
                                  </p:childTnLst>
                                </p:cTn>
                              </p:par>
                              <p:par>
                                <p:cTn id="18" presetID="10" presetClass="entr" presetSubtype="0" fill="hold" nodeType="withEffect">
                                  <p:stCondLst>
                                    <p:cond delay="0"/>
                                  </p:stCondLst>
                                  <p:childTnLst>
                                    <p:set>
                                      <p:cBhvr>
                                        <p:cTn id="19" dur="1" fill="hold">
                                          <p:stCondLst>
                                            <p:cond delay="0"/>
                                          </p:stCondLst>
                                        </p:cTn>
                                        <p:tgtEl>
                                          <p:spTgt spid="433"/>
                                        </p:tgtEl>
                                        <p:attrNameLst>
                                          <p:attrName>style.visibility</p:attrName>
                                        </p:attrNameLst>
                                      </p:cBhvr>
                                      <p:to>
                                        <p:strVal val="visible"/>
                                      </p:to>
                                    </p:set>
                                    <p:animEffect transition="in" filter="fade">
                                      <p:cBhvr>
                                        <p:cTn id="20" dur="1000"/>
                                        <p:tgtEl>
                                          <p:spTgt spid="433"/>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438"/>
                                        </p:tgtEl>
                                        <p:attrNameLst>
                                          <p:attrName>style.visibility</p:attrName>
                                        </p:attrNameLst>
                                      </p:cBhvr>
                                      <p:to>
                                        <p:strVal val="visible"/>
                                      </p:to>
                                    </p:set>
                                    <p:animEffect transition="in" filter="fade">
                                      <p:cBhvr>
                                        <p:cTn id="24" dur="1000"/>
                                        <p:tgtEl>
                                          <p:spTgt spid="43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34"/>
                                        </p:tgtEl>
                                        <p:attrNameLst>
                                          <p:attrName>style.visibility</p:attrName>
                                        </p:attrNameLst>
                                      </p:cBhvr>
                                      <p:to>
                                        <p:strVal val="visible"/>
                                      </p:to>
                                    </p:set>
                                    <p:animEffect transition="in" filter="fade">
                                      <p:cBhvr>
                                        <p:cTn id="29" dur="1000"/>
                                        <p:tgtEl>
                                          <p:spTgt spid="434"/>
                                        </p:tgtEl>
                                      </p:cBhvr>
                                    </p:animEffect>
                                  </p:childTnLst>
                                </p:cTn>
                              </p:par>
                              <p:par>
                                <p:cTn id="30" presetID="10" presetClass="entr" presetSubtype="0" fill="hold" nodeType="withEffect">
                                  <p:stCondLst>
                                    <p:cond delay="0"/>
                                  </p:stCondLst>
                                  <p:childTnLst>
                                    <p:set>
                                      <p:cBhvr>
                                        <p:cTn id="31" dur="1" fill="hold">
                                          <p:stCondLst>
                                            <p:cond delay="0"/>
                                          </p:stCondLst>
                                        </p:cTn>
                                        <p:tgtEl>
                                          <p:spTgt spid="439"/>
                                        </p:tgtEl>
                                        <p:attrNameLst>
                                          <p:attrName>style.visibility</p:attrName>
                                        </p:attrNameLst>
                                      </p:cBhvr>
                                      <p:to>
                                        <p:strVal val="visible"/>
                                      </p:to>
                                    </p:set>
                                    <p:animEffect transition="in" filter="fade">
                                      <p:cBhvr>
                                        <p:cTn id="32" dur="1000"/>
                                        <p:tgtEl>
                                          <p:spTgt spid="4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42"/>
          <p:cNvSpPr/>
          <p:nvPr/>
        </p:nvSpPr>
        <p:spPr>
          <a:xfrm>
            <a:off x="2471300" y="991525"/>
            <a:ext cx="4726500" cy="3871200"/>
          </a:xfrm>
          <a:prstGeom prst="roundRect">
            <a:avLst>
              <a:gd name="adj" fmla="val 1875"/>
            </a:avLst>
          </a:prstGeom>
          <a:noFill/>
          <a:ln w="9525" cap="flat" cmpd="sng">
            <a:solidFill>
              <a:srgbClr val="4B4B4B"/>
            </a:solidFill>
            <a:prstDash val="dash"/>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4B4B4B"/>
              </a:solidFill>
              <a:effectLst/>
              <a:uLnTx/>
              <a:uFillTx/>
              <a:latin typeface="Calibri"/>
              <a:ea typeface="Calibri"/>
              <a:cs typeface="Calibri"/>
              <a:sym typeface="Calibri"/>
            </a:endParaRPr>
          </a:p>
        </p:txBody>
      </p:sp>
      <p:grpSp>
        <p:nvGrpSpPr>
          <p:cNvPr id="459" name="Google Shape;459;p42"/>
          <p:cNvGrpSpPr/>
          <p:nvPr/>
        </p:nvGrpSpPr>
        <p:grpSpPr>
          <a:xfrm>
            <a:off x="2809875" y="2803250"/>
            <a:ext cx="4029104" cy="1206175"/>
            <a:chOff x="3763080" y="2803251"/>
            <a:chExt cx="3111037" cy="1206175"/>
          </a:xfrm>
        </p:grpSpPr>
        <p:sp>
          <p:nvSpPr>
            <p:cNvPr id="460" name="Google Shape;460;p42"/>
            <p:cNvSpPr/>
            <p:nvPr/>
          </p:nvSpPr>
          <p:spPr>
            <a:xfrm>
              <a:off x="3821918" y="3095626"/>
              <a:ext cx="3052200" cy="913800"/>
            </a:xfrm>
            <a:prstGeom prst="roundRect">
              <a:avLst>
                <a:gd name="adj" fmla="val 9332"/>
              </a:avLst>
            </a:prstGeom>
            <a:solidFill>
              <a:srgbClr val="F4CCCC">
                <a:alpha val="5475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61" name="Google Shape;461;p42"/>
            <p:cNvSpPr txBox="1"/>
            <p:nvPr/>
          </p:nvSpPr>
          <p:spPr>
            <a:xfrm>
              <a:off x="3763080" y="2803251"/>
              <a:ext cx="584100" cy="27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E06666"/>
                  </a:solidFill>
                  <a:effectLst/>
                  <a:uLnTx/>
                  <a:uFillTx/>
                  <a:latin typeface="Corbel"/>
                  <a:ea typeface="Corbel"/>
                  <a:cs typeface="Corbel"/>
                  <a:sym typeface="Corbel"/>
                </a:rPr>
                <a:t>BNG-UP</a:t>
              </a:r>
              <a:endParaRPr kumimoji="0" sz="1100" b="1" i="0" u="none" strike="noStrike" kern="0" cap="none" spc="0" normalizeH="0" baseline="0" noProof="0">
                <a:ln>
                  <a:noFill/>
                </a:ln>
                <a:solidFill>
                  <a:srgbClr val="E06666"/>
                </a:solidFill>
                <a:effectLst/>
                <a:uLnTx/>
                <a:uFillTx/>
                <a:latin typeface="Corbel"/>
                <a:ea typeface="Corbel"/>
                <a:cs typeface="Corbel"/>
                <a:sym typeface="Corbel"/>
              </a:endParaRPr>
            </a:p>
          </p:txBody>
        </p:sp>
      </p:grpSp>
      <p:grpSp>
        <p:nvGrpSpPr>
          <p:cNvPr id="462" name="Google Shape;462;p42"/>
          <p:cNvGrpSpPr/>
          <p:nvPr/>
        </p:nvGrpSpPr>
        <p:grpSpPr>
          <a:xfrm>
            <a:off x="7587159" y="3144713"/>
            <a:ext cx="1292657" cy="771552"/>
            <a:chOff x="7587159" y="3144713"/>
            <a:chExt cx="1292657" cy="771552"/>
          </a:xfrm>
        </p:grpSpPr>
        <p:sp>
          <p:nvSpPr>
            <p:cNvPr id="463" name="Google Shape;463;p42"/>
            <p:cNvSpPr/>
            <p:nvPr/>
          </p:nvSpPr>
          <p:spPr>
            <a:xfrm>
              <a:off x="7701968" y="3144713"/>
              <a:ext cx="1177848" cy="771552"/>
            </a:xfrm>
            <a:prstGeom prst="cloud">
              <a:avLst/>
            </a:prstGeom>
            <a:solidFill>
              <a:srgbClr val="FFFFFF"/>
            </a:solidFill>
            <a:ln w="9525" cap="flat" cmpd="sng">
              <a:solidFill>
                <a:srgbClr val="0000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8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t>Core</a:t>
              </a:r>
              <a:endParaRPr kumimoji="0" sz="1100" b="1"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464" name="Google Shape;464;p42"/>
            <p:cNvPicPr preferRelativeResize="0"/>
            <p:nvPr/>
          </p:nvPicPr>
          <p:blipFill rotWithShape="1">
            <a:blip r:embed="rId3">
              <a:alphaModFix/>
            </a:blip>
            <a:srcRect/>
            <a:stretch/>
          </p:blipFill>
          <p:spPr>
            <a:xfrm>
              <a:off x="7587159" y="3210622"/>
              <a:ext cx="318425" cy="239100"/>
            </a:xfrm>
            <a:prstGeom prst="rect">
              <a:avLst/>
            </a:prstGeom>
            <a:noFill/>
            <a:ln>
              <a:noFill/>
            </a:ln>
          </p:spPr>
        </p:pic>
        <p:pic>
          <p:nvPicPr>
            <p:cNvPr id="465" name="Google Shape;465;p42"/>
            <p:cNvPicPr preferRelativeResize="0"/>
            <p:nvPr/>
          </p:nvPicPr>
          <p:blipFill rotWithShape="1">
            <a:blip r:embed="rId3">
              <a:alphaModFix/>
            </a:blip>
            <a:srcRect/>
            <a:stretch/>
          </p:blipFill>
          <p:spPr>
            <a:xfrm>
              <a:off x="7596267" y="3591322"/>
              <a:ext cx="318425" cy="239100"/>
            </a:xfrm>
            <a:prstGeom prst="rect">
              <a:avLst/>
            </a:prstGeom>
            <a:noFill/>
            <a:ln>
              <a:noFill/>
            </a:ln>
          </p:spPr>
        </p:pic>
      </p:grpSp>
      <p:sp>
        <p:nvSpPr>
          <p:cNvPr id="467" name="Google Shape;467;p42"/>
          <p:cNvSpPr txBox="1">
            <a:spLocks noGrp="1"/>
          </p:cNvSpPr>
          <p:nvPr>
            <p:ph type="sldNum" idx="12"/>
          </p:nvPr>
        </p:nvSpPr>
        <p:spPr>
          <a:xfrm>
            <a:off x="3505200" y="4851021"/>
            <a:ext cx="2133600" cy="273900"/>
          </a:xfrm>
          <a:prstGeom prst="rect">
            <a:avLst/>
          </a:prstGeom>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US" sz="800" b="0" i="0" u="none" strike="noStrike" kern="0" cap="none" spc="0" normalizeH="0" baseline="0" noProof="0">
                <a:ln>
                  <a:noFill/>
                </a:ln>
                <a:solidFill>
                  <a:srgbClr val="A5A5A5"/>
                </a:solidFill>
                <a:effectLst/>
                <a:uLnTx/>
                <a:uFillTx/>
                <a:latin typeface="Corbel"/>
                <a:sym typeface="Corbel"/>
              </a:rPr>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t>28</a:t>
            </a:fld>
            <a:endParaRPr kumimoji="0" sz="800" b="0" i="0" u="none" strike="noStrike" kern="0" cap="none" spc="0" normalizeH="0" baseline="0" noProof="0">
              <a:ln>
                <a:noFill/>
              </a:ln>
              <a:solidFill>
                <a:srgbClr val="A5A5A5"/>
              </a:solidFill>
              <a:effectLst/>
              <a:uLnTx/>
              <a:uFillTx/>
              <a:latin typeface="Corbel"/>
              <a:sym typeface="Corbel"/>
            </a:endParaRPr>
          </a:p>
        </p:txBody>
      </p:sp>
      <p:cxnSp>
        <p:nvCxnSpPr>
          <p:cNvPr id="468" name="Google Shape;468;p42"/>
          <p:cNvCxnSpPr/>
          <p:nvPr/>
        </p:nvCxnSpPr>
        <p:spPr>
          <a:xfrm>
            <a:off x="2313700" y="2847975"/>
            <a:ext cx="0" cy="2019300"/>
          </a:xfrm>
          <a:prstGeom prst="straightConnector1">
            <a:avLst/>
          </a:prstGeom>
          <a:noFill/>
          <a:ln w="19050" cap="flat" cmpd="sng">
            <a:solidFill>
              <a:srgbClr val="999999"/>
            </a:solidFill>
            <a:prstDash val="solid"/>
            <a:round/>
            <a:headEnd type="triangle" w="med" len="med"/>
            <a:tailEnd type="triangle" w="med" len="med"/>
          </a:ln>
        </p:spPr>
      </p:cxnSp>
      <p:sp>
        <p:nvSpPr>
          <p:cNvPr id="469" name="Google Shape;469;p42"/>
          <p:cNvSpPr/>
          <p:nvPr/>
        </p:nvSpPr>
        <p:spPr>
          <a:xfrm rot="-5400000">
            <a:off x="2086294" y="1546175"/>
            <a:ext cx="1658700" cy="696600"/>
          </a:xfrm>
          <a:prstGeom prst="roundRect">
            <a:avLst>
              <a:gd name="adj" fmla="val 5254"/>
            </a:avLst>
          </a:prstGeom>
          <a:solidFill>
            <a:srgbClr val="F3F3F3"/>
          </a:solidFill>
          <a:ln w="9525" cap="flat" cmpd="sng">
            <a:solidFill>
              <a:srgbClr val="434343"/>
            </a:solidFill>
            <a:prstDash val="solid"/>
            <a:round/>
            <a:headEnd type="none" w="sm" len="sm"/>
            <a:tailEnd type="none" w="sm" len="sm"/>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434343"/>
                </a:solidFill>
                <a:effectLst/>
                <a:uLnTx/>
                <a:uFillTx/>
                <a:latin typeface="Calibri"/>
                <a:ea typeface="Calibri"/>
                <a:cs typeface="Calibri"/>
                <a:sym typeface="Calibri"/>
              </a:rPr>
              <a:t>Docker</a:t>
            </a:r>
            <a:endParaRPr kumimoji="0" sz="1200" b="1" i="0" u="none" strike="noStrike" kern="0" cap="none" spc="0" normalizeH="0" baseline="0" noProof="0">
              <a:ln>
                <a:noFill/>
              </a:ln>
              <a:solidFill>
                <a:srgbClr val="434343"/>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434343"/>
                </a:solidFill>
                <a:effectLst/>
                <a:uLnTx/>
                <a:uFillTx/>
                <a:latin typeface="Calibri"/>
                <a:ea typeface="Calibri"/>
                <a:cs typeface="Calibri"/>
                <a:sym typeface="Calibri"/>
              </a:rPr>
              <a:t>Kubernetes</a:t>
            </a:r>
            <a:endParaRPr kumimoji="0" sz="1200" b="1" i="0" u="none" strike="noStrike" kern="0" cap="none" spc="0" normalizeH="0" baseline="0" noProof="0">
              <a:ln>
                <a:noFill/>
              </a:ln>
              <a:solidFill>
                <a:srgbClr val="434343"/>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434343"/>
                </a:solidFill>
                <a:effectLst/>
                <a:uLnTx/>
                <a:uFillTx/>
                <a:latin typeface="Calibri"/>
                <a:ea typeface="Calibri"/>
                <a:cs typeface="Calibri"/>
                <a:sym typeface="Calibri"/>
              </a:rPr>
              <a:t>Helm</a:t>
            </a:r>
            <a:endParaRPr kumimoji="0" sz="1200" b="1" i="0" u="none" strike="noStrike" kern="0" cap="none" spc="0" normalizeH="0" baseline="0" noProof="0">
              <a:ln>
                <a:noFill/>
              </a:ln>
              <a:solidFill>
                <a:srgbClr val="434343"/>
              </a:solidFill>
              <a:effectLst/>
              <a:uLnTx/>
              <a:uFillTx/>
              <a:latin typeface="Calibri"/>
              <a:ea typeface="Calibri"/>
              <a:cs typeface="Calibri"/>
              <a:sym typeface="Calibri"/>
            </a:endParaRPr>
          </a:p>
        </p:txBody>
      </p:sp>
      <p:sp>
        <p:nvSpPr>
          <p:cNvPr id="470" name="Google Shape;470;p42"/>
          <p:cNvSpPr/>
          <p:nvPr/>
        </p:nvSpPr>
        <p:spPr>
          <a:xfrm>
            <a:off x="3335775" y="1080500"/>
            <a:ext cx="3776100" cy="414600"/>
          </a:xfrm>
          <a:prstGeom prst="roundRect">
            <a:avLst>
              <a:gd name="adj" fmla="val 16667"/>
            </a:avLst>
          </a:prstGeom>
          <a:gradFill>
            <a:gsLst>
              <a:gs pos="0">
                <a:srgbClr val="DCECD5"/>
              </a:gs>
              <a:gs pos="100000">
                <a:srgbClr val="93BC81"/>
              </a:gs>
            </a:gsLst>
            <a:lin ang="5400012" scaled="0"/>
          </a:gra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1400"/>
              <a:buFont typeface="Arial"/>
              <a:buNone/>
              <a:tabLst/>
              <a:defRPr/>
            </a:pPr>
            <a:r>
              <a:rPr kumimoji="0" lang="en-US" sz="1300" b="1" i="0" u="none" strike="noStrike" kern="0" cap="none" spc="0" normalizeH="0" baseline="0" noProof="0">
                <a:ln>
                  <a:noFill/>
                </a:ln>
                <a:solidFill>
                  <a:srgbClr val="000000"/>
                </a:solidFill>
                <a:effectLst/>
                <a:uLnTx/>
                <a:uFillTx/>
                <a:latin typeface="Calibri"/>
                <a:ea typeface="Calibri"/>
                <a:cs typeface="Calibri"/>
                <a:sym typeface="Calibri"/>
              </a:rPr>
              <a:t>Network Edge Mediator (NEM)</a:t>
            </a:r>
            <a:endParaRPr kumimoji="0" sz="13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4B4B4B"/>
              </a:buClr>
              <a:buSzPts val="1400"/>
              <a:buFont typeface="Arial"/>
              <a:buNone/>
              <a:tabLst/>
              <a:defRPr/>
            </a:pPr>
            <a:r>
              <a:rPr kumimoji="0" lang="en-US" sz="1000" b="0" i="0" u="none" strike="noStrike" kern="0" cap="none" spc="0" normalizeH="0" baseline="0" noProof="0">
                <a:ln>
                  <a:noFill/>
                </a:ln>
                <a:solidFill>
                  <a:srgbClr val="000000"/>
                </a:solidFill>
                <a:effectLst/>
                <a:uLnTx/>
                <a:uFillTx/>
                <a:latin typeface="Calibri"/>
                <a:ea typeface="Calibri"/>
                <a:cs typeface="Calibri"/>
                <a:sym typeface="Calibri"/>
              </a:rPr>
              <a:t>Edge orchestration and FCAPS micro-services</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71" name="Google Shape;471;p42"/>
          <p:cNvSpPr txBox="1"/>
          <p:nvPr/>
        </p:nvSpPr>
        <p:spPr>
          <a:xfrm>
            <a:off x="2384718" y="660126"/>
            <a:ext cx="1268700" cy="3387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sz="1800" b="1" i="0" u="none" strike="noStrike" kern="0" cap="none" spc="0" normalizeH="0" baseline="0" noProof="0">
                <a:ln>
                  <a:noFill/>
                </a:ln>
                <a:solidFill>
                  <a:srgbClr val="666666"/>
                </a:solidFill>
                <a:effectLst/>
                <a:uLnTx/>
                <a:uFillTx/>
                <a:latin typeface="Calibri"/>
                <a:ea typeface="Calibri"/>
                <a:cs typeface="Calibri"/>
                <a:sym typeface="Calibri"/>
              </a:rPr>
              <a:t>SEBA POD</a:t>
            </a:r>
            <a:endParaRPr kumimoji="0" sz="1800" b="0" i="0" u="none" strike="noStrike" kern="0" cap="none" spc="0" normalizeH="0" baseline="0" noProof="0">
              <a:ln>
                <a:noFill/>
              </a:ln>
              <a:solidFill>
                <a:srgbClr val="666666"/>
              </a:solidFill>
              <a:effectLst/>
              <a:uLnTx/>
              <a:uFillTx/>
              <a:latin typeface="Arial"/>
              <a:cs typeface="Arial"/>
              <a:sym typeface="Arial"/>
            </a:endParaRPr>
          </a:p>
        </p:txBody>
      </p:sp>
      <p:grpSp>
        <p:nvGrpSpPr>
          <p:cNvPr id="472" name="Google Shape;472;p42"/>
          <p:cNvGrpSpPr/>
          <p:nvPr/>
        </p:nvGrpSpPr>
        <p:grpSpPr>
          <a:xfrm>
            <a:off x="3898198" y="268920"/>
            <a:ext cx="2969549" cy="659178"/>
            <a:chOff x="4691947" y="240650"/>
            <a:chExt cx="3080765" cy="854300"/>
          </a:xfrm>
        </p:grpSpPr>
        <p:sp>
          <p:nvSpPr>
            <p:cNvPr id="473" name="Google Shape;473;p42"/>
            <p:cNvSpPr/>
            <p:nvPr/>
          </p:nvSpPr>
          <p:spPr>
            <a:xfrm>
              <a:off x="4691947" y="240650"/>
              <a:ext cx="1175700" cy="280200"/>
            </a:xfrm>
            <a:prstGeom prst="hexagon">
              <a:avLst>
                <a:gd name="adj" fmla="val 25000"/>
                <a:gd name="vf" fmla="val 11547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ONAP</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4" name="Google Shape;474;p42"/>
            <p:cNvSpPr/>
            <p:nvPr/>
          </p:nvSpPr>
          <p:spPr>
            <a:xfrm>
              <a:off x="6023112" y="240660"/>
              <a:ext cx="1749600" cy="280200"/>
            </a:xfrm>
            <a:prstGeom prst="hexagon">
              <a:avLst>
                <a:gd name="adj" fmla="val 25000"/>
                <a:gd name="vf" fmla="val 11547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Operator OSS/BSS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5" name="Google Shape;475;p42"/>
            <p:cNvSpPr/>
            <p:nvPr/>
          </p:nvSpPr>
          <p:spPr>
            <a:xfrm>
              <a:off x="5188440" y="520865"/>
              <a:ext cx="192900" cy="358800"/>
            </a:xfrm>
            <a:prstGeom prst="upDownArrow">
              <a:avLst>
                <a:gd name="adj1" fmla="val 50000"/>
                <a:gd name="adj2" fmla="val 5000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476" name="Google Shape;476;p42"/>
            <p:cNvSpPr/>
            <p:nvPr/>
          </p:nvSpPr>
          <p:spPr>
            <a:xfrm>
              <a:off x="6803762" y="549557"/>
              <a:ext cx="222600" cy="545100"/>
            </a:xfrm>
            <a:prstGeom prst="upDownArrow">
              <a:avLst>
                <a:gd name="adj1" fmla="val 50000"/>
                <a:gd name="adj2" fmla="val 5000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477" name="Google Shape;477;p42"/>
            <p:cNvSpPr/>
            <p:nvPr/>
          </p:nvSpPr>
          <p:spPr>
            <a:xfrm>
              <a:off x="4786513" y="898450"/>
              <a:ext cx="986700" cy="196500"/>
            </a:xfrm>
            <a:prstGeom prst="roundRect">
              <a:avLst>
                <a:gd name="adj" fmla="val 16667"/>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4B4B4B"/>
                  </a:solidFill>
                  <a:effectLst/>
                  <a:uLnTx/>
                  <a:uFillTx/>
                  <a:latin typeface="Calibri"/>
                  <a:ea typeface="Calibri"/>
                  <a:cs typeface="Calibri"/>
                  <a:sym typeface="Calibri"/>
                </a:rPr>
                <a:t>Local adaptor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78" name="Google Shape;478;p42"/>
          <p:cNvGrpSpPr/>
          <p:nvPr/>
        </p:nvGrpSpPr>
        <p:grpSpPr>
          <a:xfrm>
            <a:off x="3340250" y="2467200"/>
            <a:ext cx="957600" cy="689367"/>
            <a:chOff x="3340250" y="2467200"/>
            <a:chExt cx="957600" cy="689367"/>
          </a:xfrm>
        </p:grpSpPr>
        <p:cxnSp>
          <p:nvCxnSpPr>
            <p:cNvPr id="479" name="Google Shape;479;p42"/>
            <p:cNvCxnSpPr>
              <a:stCxn id="480" idx="0"/>
            </p:cNvCxnSpPr>
            <p:nvPr/>
          </p:nvCxnSpPr>
          <p:spPr>
            <a:xfrm rot="10800000">
              <a:off x="3610100" y="2707767"/>
              <a:ext cx="0" cy="448800"/>
            </a:xfrm>
            <a:prstGeom prst="straightConnector1">
              <a:avLst/>
            </a:prstGeom>
            <a:noFill/>
            <a:ln w="12700" cap="flat" cmpd="sng">
              <a:solidFill>
                <a:srgbClr val="4B4B4B"/>
              </a:solidFill>
              <a:prstDash val="solid"/>
              <a:round/>
              <a:headEnd type="stealth" w="sm" len="sm"/>
              <a:tailEnd type="stealth" w="sm" len="sm"/>
            </a:ln>
          </p:spPr>
        </p:cxnSp>
        <p:sp>
          <p:nvSpPr>
            <p:cNvPr id="481" name="Google Shape;481;p42"/>
            <p:cNvSpPr/>
            <p:nvPr/>
          </p:nvSpPr>
          <p:spPr>
            <a:xfrm>
              <a:off x="3340250" y="2467200"/>
              <a:ext cx="957600" cy="224100"/>
            </a:xfrm>
            <a:prstGeom prst="roundRect">
              <a:avLst>
                <a:gd name="adj" fmla="val 16667"/>
              </a:avLst>
            </a:prstGeom>
            <a:gradFill>
              <a:gsLst>
                <a:gs pos="0">
                  <a:srgbClr val="D4E5F5"/>
                </a:gs>
                <a:gs pos="100000">
                  <a:srgbClr val="70A4D5"/>
                </a:gs>
              </a:gsLst>
              <a:lin ang="5400012" scaled="0"/>
            </a:gra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VOLTHA</a:t>
              </a:r>
              <a:endParaRPr kumimoji="0" sz="1200" b="1"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482" name="Google Shape;482;p42"/>
          <p:cNvGrpSpPr/>
          <p:nvPr/>
        </p:nvGrpSpPr>
        <p:grpSpPr>
          <a:xfrm>
            <a:off x="5007527" y="3334100"/>
            <a:ext cx="1654200" cy="1421600"/>
            <a:chOff x="5007527" y="3334100"/>
            <a:chExt cx="1654200" cy="1421600"/>
          </a:xfrm>
        </p:grpSpPr>
        <p:cxnSp>
          <p:nvCxnSpPr>
            <p:cNvPr id="483" name="Google Shape;483;p42"/>
            <p:cNvCxnSpPr/>
            <p:nvPr/>
          </p:nvCxnSpPr>
          <p:spPr>
            <a:xfrm rot="10800000">
              <a:off x="5579788" y="3334100"/>
              <a:ext cx="0" cy="873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484" name="Google Shape;484;p42"/>
            <p:cNvCxnSpPr/>
            <p:nvPr/>
          </p:nvCxnSpPr>
          <p:spPr>
            <a:xfrm rot="10800000">
              <a:off x="6212086" y="3453564"/>
              <a:ext cx="0" cy="7539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485" name="Google Shape;485;p42"/>
            <p:cNvCxnSpPr/>
            <p:nvPr/>
          </p:nvCxnSpPr>
          <p:spPr>
            <a:xfrm rot="10800000">
              <a:off x="5503595" y="3843864"/>
              <a:ext cx="0" cy="363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486" name="Google Shape;486;p42"/>
            <p:cNvCxnSpPr/>
            <p:nvPr/>
          </p:nvCxnSpPr>
          <p:spPr>
            <a:xfrm rot="10800000">
              <a:off x="6135886" y="3764964"/>
              <a:ext cx="0" cy="4425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487" name="Google Shape;487;p42"/>
            <p:cNvSpPr/>
            <p:nvPr/>
          </p:nvSpPr>
          <p:spPr>
            <a:xfrm>
              <a:off x="5007527" y="4100313"/>
              <a:ext cx="1654200" cy="224100"/>
            </a:xfrm>
            <a:prstGeom prst="rect">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88" name="Google Shape;488;p42"/>
            <p:cNvSpPr/>
            <p:nvPr/>
          </p:nvSpPr>
          <p:spPr>
            <a:xfrm>
              <a:off x="5007527" y="4307500"/>
              <a:ext cx="1654200" cy="224100"/>
            </a:xfrm>
            <a:prstGeom prst="rect">
              <a:avLst/>
            </a:prstGeom>
            <a:gradFill>
              <a:gsLst>
                <a:gs pos="0">
                  <a:srgbClr val="F2F2F2"/>
                </a:gs>
                <a:gs pos="100000">
                  <a:srgbClr val="A6A6A6"/>
                </a:gs>
              </a:gsLst>
              <a:lin ang="5400012" scaled="0"/>
            </a:gradFill>
            <a:ln w="12700"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Compute</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89" name="Google Shape;489;p42"/>
            <p:cNvSpPr/>
            <p:nvPr/>
          </p:nvSpPr>
          <p:spPr>
            <a:xfrm>
              <a:off x="5007527" y="4531600"/>
              <a:ext cx="1654200" cy="224100"/>
            </a:xfrm>
            <a:prstGeom prst="rect">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servers</a:t>
              </a:r>
              <a:endParaRPr kumimoji="0" sz="1200" b="1" i="0" u="none" strike="noStrike" kern="0" cap="none" spc="0" normalizeH="0" baseline="0" noProof="0">
                <a:ln>
                  <a:noFill/>
                </a:ln>
                <a:solidFill>
                  <a:srgbClr val="000000"/>
                </a:solidFill>
                <a:effectLst/>
                <a:uLnTx/>
                <a:uFillTx/>
                <a:latin typeface="Calibri"/>
                <a:ea typeface="Calibri"/>
                <a:cs typeface="Calibri"/>
                <a:sym typeface="Calibri"/>
              </a:endParaRPr>
            </a:p>
          </p:txBody>
        </p:sp>
      </p:grpSp>
      <p:cxnSp>
        <p:nvCxnSpPr>
          <p:cNvPr id="490" name="Google Shape;490;p42"/>
          <p:cNvCxnSpPr/>
          <p:nvPr/>
        </p:nvCxnSpPr>
        <p:spPr>
          <a:xfrm>
            <a:off x="2313700" y="981075"/>
            <a:ext cx="0" cy="1800300"/>
          </a:xfrm>
          <a:prstGeom prst="straightConnector1">
            <a:avLst/>
          </a:prstGeom>
          <a:noFill/>
          <a:ln w="19050" cap="flat" cmpd="sng">
            <a:solidFill>
              <a:srgbClr val="999999"/>
            </a:solidFill>
            <a:prstDash val="solid"/>
            <a:round/>
            <a:headEnd type="triangle" w="med" len="med"/>
            <a:tailEnd type="triangle" w="med" len="med"/>
          </a:ln>
        </p:spPr>
      </p:cxnSp>
      <p:sp>
        <p:nvSpPr>
          <p:cNvPr id="491" name="Google Shape;491;p42"/>
          <p:cNvSpPr txBox="1"/>
          <p:nvPr/>
        </p:nvSpPr>
        <p:spPr>
          <a:xfrm rot="-5400000">
            <a:off x="1685050" y="1800825"/>
            <a:ext cx="1219200" cy="151200"/>
          </a:xfrm>
          <a:prstGeom prst="rect">
            <a:avLst/>
          </a:prstGeom>
          <a:solidFill>
            <a:srgbClr val="FFFFFF"/>
          </a:solid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999999"/>
                </a:solidFill>
                <a:effectLst/>
                <a:uLnTx/>
                <a:uFillTx/>
                <a:latin typeface="Calibri"/>
                <a:ea typeface="Calibri"/>
                <a:cs typeface="Calibri"/>
                <a:sym typeface="Calibri"/>
              </a:rPr>
              <a:t>SOFTWARE STACK</a:t>
            </a:r>
            <a:endParaRPr kumimoji="0" sz="1200" b="1" i="0" u="none" strike="noStrike" kern="0" cap="none" spc="0" normalizeH="0" baseline="0" noProof="0">
              <a:ln>
                <a:noFill/>
              </a:ln>
              <a:solidFill>
                <a:srgbClr val="999999"/>
              </a:solidFill>
              <a:effectLst/>
              <a:uLnTx/>
              <a:uFillTx/>
              <a:latin typeface="Calibri"/>
              <a:ea typeface="Calibri"/>
              <a:cs typeface="Calibri"/>
              <a:sym typeface="Calibri"/>
            </a:endParaRPr>
          </a:p>
        </p:txBody>
      </p:sp>
      <p:sp>
        <p:nvSpPr>
          <p:cNvPr id="492" name="Google Shape;492;p42"/>
          <p:cNvSpPr txBox="1"/>
          <p:nvPr/>
        </p:nvSpPr>
        <p:spPr>
          <a:xfrm rot="-5400000">
            <a:off x="1867425" y="3949200"/>
            <a:ext cx="865800" cy="151200"/>
          </a:xfrm>
          <a:prstGeom prst="rect">
            <a:avLst/>
          </a:prstGeom>
          <a:solidFill>
            <a:srgbClr val="FFFFFF"/>
          </a:solid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999999"/>
                </a:solidFill>
                <a:effectLst/>
                <a:uLnTx/>
                <a:uFillTx/>
                <a:latin typeface="Calibri"/>
                <a:ea typeface="Calibri"/>
                <a:cs typeface="Calibri"/>
                <a:sym typeface="Calibri"/>
              </a:rPr>
              <a:t>HARDWARE</a:t>
            </a:r>
            <a:endParaRPr kumimoji="0" sz="1200" b="1" i="0" u="none" strike="noStrike" kern="0" cap="none" spc="0" normalizeH="0" baseline="0" noProof="0">
              <a:ln>
                <a:noFill/>
              </a:ln>
              <a:solidFill>
                <a:srgbClr val="999999"/>
              </a:solidFill>
              <a:effectLst/>
              <a:uLnTx/>
              <a:uFillTx/>
              <a:latin typeface="Calibri"/>
              <a:ea typeface="Calibri"/>
              <a:cs typeface="Calibri"/>
              <a:sym typeface="Calibri"/>
            </a:endParaRPr>
          </a:p>
        </p:txBody>
      </p:sp>
      <p:grpSp>
        <p:nvGrpSpPr>
          <p:cNvPr id="493" name="Google Shape;493;p42"/>
          <p:cNvGrpSpPr/>
          <p:nvPr/>
        </p:nvGrpSpPr>
        <p:grpSpPr>
          <a:xfrm>
            <a:off x="3326275" y="1867050"/>
            <a:ext cx="3776100" cy="1086150"/>
            <a:chOff x="3326275" y="1867050"/>
            <a:chExt cx="3776100" cy="1086150"/>
          </a:xfrm>
        </p:grpSpPr>
        <p:sp>
          <p:nvSpPr>
            <p:cNvPr id="494" name="Google Shape;494;p42"/>
            <p:cNvSpPr/>
            <p:nvPr/>
          </p:nvSpPr>
          <p:spPr>
            <a:xfrm>
              <a:off x="3326275" y="1867050"/>
              <a:ext cx="3776100" cy="338700"/>
            </a:xfrm>
            <a:prstGeom prst="roundRect">
              <a:avLst>
                <a:gd name="adj" fmla="val 16667"/>
              </a:avLst>
            </a:prstGeom>
            <a:gradFill>
              <a:gsLst>
                <a:gs pos="0">
                  <a:srgbClr val="DBD4EB"/>
                </a:gs>
                <a:gs pos="100000">
                  <a:srgbClr val="9180BB"/>
                </a:gs>
              </a:gsLst>
              <a:lin ang="5400012" scaled="0"/>
            </a:gra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SDN Controller - ONOS</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495" name="Google Shape;495;p42"/>
            <p:cNvGrpSpPr/>
            <p:nvPr/>
          </p:nvGrpSpPr>
          <p:grpSpPr>
            <a:xfrm>
              <a:off x="3811689" y="2176700"/>
              <a:ext cx="3241337" cy="776500"/>
              <a:chOff x="3811689" y="2176700"/>
              <a:chExt cx="3241337" cy="776500"/>
            </a:xfrm>
          </p:grpSpPr>
          <p:cxnSp>
            <p:nvCxnSpPr>
              <p:cNvPr id="496" name="Google Shape;496;p42"/>
              <p:cNvCxnSpPr/>
              <p:nvPr/>
            </p:nvCxnSpPr>
            <p:spPr>
              <a:xfrm rot="10800000">
                <a:off x="3811689" y="2196125"/>
                <a:ext cx="0" cy="239100"/>
              </a:xfrm>
              <a:prstGeom prst="straightConnector1">
                <a:avLst/>
              </a:prstGeom>
              <a:noFill/>
              <a:ln w="12700" cap="flat" cmpd="sng">
                <a:solidFill>
                  <a:srgbClr val="4B4B4B"/>
                </a:solidFill>
                <a:prstDash val="solid"/>
                <a:round/>
                <a:headEnd type="stealth" w="sm" len="sm"/>
                <a:tailEnd type="stealth" w="sm" len="sm"/>
              </a:ln>
            </p:spPr>
          </p:cxnSp>
          <p:sp>
            <p:nvSpPr>
              <p:cNvPr id="497" name="Google Shape;497;p42"/>
              <p:cNvSpPr txBox="1"/>
              <p:nvPr/>
            </p:nvSpPr>
            <p:spPr>
              <a:xfrm>
                <a:off x="3848100" y="2176700"/>
                <a:ext cx="1194000" cy="2631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OpenFlow</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cxnSp>
            <p:nvCxnSpPr>
              <p:cNvPr id="498" name="Google Shape;498;p42"/>
              <p:cNvCxnSpPr/>
              <p:nvPr/>
            </p:nvCxnSpPr>
            <p:spPr>
              <a:xfrm rot="10800000">
                <a:off x="5821525" y="2237100"/>
                <a:ext cx="0" cy="716100"/>
              </a:xfrm>
              <a:prstGeom prst="straightConnector1">
                <a:avLst/>
              </a:prstGeom>
              <a:noFill/>
              <a:ln w="12700" cap="flat" cmpd="sng">
                <a:solidFill>
                  <a:srgbClr val="000000"/>
                </a:solidFill>
                <a:prstDash val="solid"/>
                <a:round/>
                <a:headEnd type="stealth" w="sm" len="sm"/>
                <a:tailEnd type="stealth" w="sm" len="sm"/>
              </a:ln>
            </p:spPr>
          </p:cxnSp>
          <p:sp>
            <p:nvSpPr>
              <p:cNvPr id="499" name="Google Shape;499;p42"/>
              <p:cNvSpPr txBox="1"/>
              <p:nvPr/>
            </p:nvSpPr>
            <p:spPr>
              <a:xfrm>
                <a:off x="5821526" y="2292400"/>
                <a:ext cx="1231500" cy="4776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P4Runtime,</a:t>
                </a:r>
                <a:endParaRPr kumimoji="0" sz="10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gNMI/OpenConfig</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grpSp>
      </p:grpSp>
      <p:sp>
        <p:nvSpPr>
          <p:cNvPr id="500" name="Google Shape;500;p42"/>
          <p:cNvSpPr/>
          <p:nvPr/>
        </p:nvSpPr>
        <p:spPr>
          <a:xfrm>
            <a:off x="3342975" y="1552400"/>
            <a:ext cx="1231500" cy="342300"/>
          </a:xfrm>
          <a:prstGeom prst="hexagon">
            <a:avLst>
              <a:gd name="adj" fmla="val 25000"/>
              <a:gd name="vf" fmla="val 115470"/>
            </a:avLst>
          </a:prstGeom>
          <a:gradFill>
            <a:gsLst>
              <a:gs pos="0">
                <a:srgbClr val="FFF6DB"/>
              </a:gs>
              <a:gs pos="100000">
                <a:srgbClr val="FAD25C"/>
              </a:gs>
            </a:gsLst>
            <a:lin ang="5400012" scaled="0"/>
          </a:gradFill>
          <a:ln w="12700" cap="flat" cmpd="sng">
            <a:solidFill>
              <a:srgbClr val="4B4B4B"/>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t>VOLTHA apps</a:t>
            </a:r>
            <a:b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br>
            <a:r>
              <a:rPr kumimoji="0" lang="en-US" sz="1000" b="0" i="0" u="none" strike="noStrike" kern="0" cap="none" spc="0" normalizeH="0" baseline="0" noProof="0">
                <a:ln>
                  <a:noFill/>
                </a:ln>
                <a:solidFill>
                  <a:srgbClr val="000000"/>
                </a:solidFill>
                <a:effectLst/>
                <a:uLnTx/>
                <a:uFillTx/>
                <a:latin typeface="Calibri"/>
                <a:ea typeface="Calibri"/>
                <a:cs typeface="Calibri"/>
                <a:sym typeface="Calibri"/>
              </a:rPr>
              <a:t>PON/OLT control</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1" name="Google Shape;501;p42"/>
          <p:cNvSpPr/>
          <p:nvPr/>
        </p:nvSpPr>
        <p:spPr>
          <a:xfrm>
            <a:off x="4634764" y="1551975"/>
            <a:ext cx="1140300" cy="342300"/>
          </a:xfrm>
          <a:prstGeom prst="hexagon">
            <a:avLst>
              <a:gd name="adj" fmla="val 25000"/>
              <a:gd name="vf" fmla="val 115470"/>
            </a:avLst>
          </a:prstGeom>
          <a:gradFill>
            <a:gsLst>
              <a:gs pos="0">
                <a:srgbClr val="FFF6DB"/>
              </a:gs>
              <a:gs pos="100000">
                <a:srgbClr val="FAD25C"/>
              </a:gs>
            </a:gsLst>
            <a:lin ang="5400012" scaled="0"/>
          </a:gradFill>
          <a:ln w="12700" cap="flat" cmpd="sng">
            <a:solidFill>
              <a:srgbClr val="4B4B4B"/>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t>TRELLIS apps</a:t>
            </a:r>
            <a:endParaRPr kumimoji="0" sz="11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alibri"/>
                <a:ea typeface="Calibri"/>
                <a:cs typeface="Calibri"/>
                <a:sym typeface="Calibri"/>
              </a:rPr>
              <a:t>Fabric control</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2" name="Google Shape;502;p42"/>
          <p:cNvSpPr/>
          <p:nvPr/>
        </p:nvSpPr>
        <p:spPr>
          <a:xfrm>
            <a:off x="5827862" y="1551975"/>
            <a:ext cx="1268700" cy="342300"/>
          </a:xfrm>
          <a:prstGeom prst="hexagon">
            <a:avLst>
              <a:gd name="adj" fmla="val 25000"/>
              <a:gd name="vf" fmla="val 115470"/>
            </a:avLst>
          </a:prstGeom>
          <a:gradFill>
            <a:gsLst>
              <a:gs pos="0">
                <a:srgbClr val="FFF6DB"/>
              </a:gs>
              <a:gs pos="100000">
                <a:srgbClr val="FAD25C"/>
              </a:gs>
            </a:gsLst>
            <a:lin ang="5400012" scaled="0"/>
          </a:gradFill>
          <a:ln w="12700" cap="flat" cmpd="sng">
            <a:solidFill>
              <a:srgbClr val="4B4B4B"/>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t>BNG-CP apps</a:t>
            </a:r>
            <a:endParaRPr kumimoji="0" sz="11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alibri"/>
                <a:ea typeface="Calibri"/>
                <a:cs typeface="Calibri"/>
                <a:sym typeface="Calibri"/>
              </a:rPr>
              <a:t>Subscriber  control</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503" name="Google Shape;503;p42"/>
          <p:cNvGrpSpPr/>
          <p:nvPr/>
        </p:nvGrpSpPr>
        <p:grpSpPr>
          <a:xfrm>
            <a:off x="2975750" y="3156567"/>
            <a:ext cx="1268700" cy="772500"/>
            <a:chOff x="2975750" y="3175617"/>
            <a:chExt cx="1268700" cy="772500"/>
          </a:xfrm>
        </p:grpSpPr>
        <p:sp>
          <p:nvSpPr>
            <p:cNvPr id="504" name="Google Shape;504;p42"/>
            <p:cNvSpPr/>
            <p:nvPr/>
          </p:nvSpPr>
          <p:spPr>
            <a:xfrm>
              <a:off x="2975750" y="3709017"/>
              <a:ext cx="1268700" cy="2391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OLT</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5" name="Google Shape;505;p42"/>
            <p:cNvSpPr/>
            <p:nvPr/>
          </p:nvSpPr>
          <p:spPr>
            <a:xfrm>
              <a:off x="3589871" y="3615156"/>
              <a:ext cx="43800" cy="444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6" name="Google Shape;506;p42"/>
            <p:cNvSpPr/>
            <p:nvPr/>
          </p:nvSpPr>
          <p:spPr>
            <a:xfrm>
              <a:off x="3589871" y="3538956"/>
              <a:ext cx="43800" cy="444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7" name="Google Shape;507;p42"/>
            <p:cNvSpPr/>
            <p:nvPr/>
          </p:nvSpPr>
          <p:spPr>
            <a:xfrm>
              <a:off x="3589871" y="3462756"/>
              <a:ext cx="43800" cy="444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80" name="Google Shape;480;p42"/>
            <p:cNvSpPr/>
            <p:nvPr/>
          </p:nvSpPr>
          <p:spPr>
            <a:xfrm>
              <a:off x="2975750" y="3175617"/>
              <a:ext cx="1268700" cy="2391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OLT</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508" name="Google Shape;508;p42"/>
          <p:cNvGrpSpPr/>
          <p:nvPr/>
        </p:nvGrpSpPr>
        <p:grpSpPr>
          <a:xfrm>
            <a:off x="4244450" y="3172528"/>
            <a:ext cx="3375021" cy="695700"/>
            <a:chOff x="4244450" y="3172528"/>
            <a:chExt cx="3375021" cy="695700"/>
          </a:xfrm>
        </p:grpSpPr>
        <p:sp>
          <p:nvSpPr>
            <p:cNvPr id="509" name="Google Shape;509;p42"/>
            <p:cNvSpPr/>
            <p:nvPr/>
          </p:nvSpPr>
          <p:spPr>
            <a:xfrm>
              <a:off x="4909825" y="3172528"/>
              <a:ext cx="1849500" cy="2769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switch</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510" name="Google Shape;510;p42"/>
            <p:cNvCxnSpPr/>
            <p:nvPr/>
          </p:nvCxnSpPr>
          <p:spPr>
            <a:xfrm>
              <a:off x="6759325" y="3329875"/>
              <a:ext cx="845700" cy="600"/>
            </a:xfrm>
            <a:prstGeom prst="curvedConnector3">
              <a:avLst>
                <a:gd name="adj1" fmla="val 50000"/>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1" name="Google Shape;511;p42"/>
            <p:cNvCxnSpPr>
              <a:stCxn id="480" idx="3"/>
              <a:endCxn id="509" idx="1"/>
            </p:cNvCxnSpPr>
            <p:nvPr/>
          </p:nvCxnSpPr>
          <p:spPr>
            <a:xfrm>
              <a:off x="4244450" y="3276117"/>
              <a:ext cx="665400" cy="348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2" name="Google Shape;512;p42"/>
            <p:cNvCxnSpPr>
              <a:stCxn id="504" idx="3"/>
              <a:endCxn id="509" idx="1"/>
            </p:cNvCxnSpPr>
            <p:nvPr/>
          </p:nvCxnSpPr>
          <p:spPr>
            <a:xfrm rot="10800000" flipH="1">
              <a:off x="4244450" y="3310917"/>
              <a:ext cx="665400" cy="498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513" name="Google Shape;513;p42"/>
            <p:cNvSpPr/>
            <p:nvPr/>
          </p:nvSpPr>
          <p:spPr>
            <a:xfrm>
              <a:off x="4909825" y="3591328"/>
              <a:ext cx="1849500" cy="2769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switch</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514" name="Google Shape;514;p42"/>
            <p:cNvCxnSpPr>
              <a:stCxn id="480" idx="3"/>
              <a:endCxn id="513" idx="1"/>
            </p:cNvCxnSpPr>
            <p:nvPr/>
          </p:nvCxnSpPr>
          <p:spPr>
            <a:xfrm>
              <a:off x="4244450" y="3276117"/>
              <a:ext cx="665400" cy="453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5" name="Google Shape;515;p42"/>
            <p:cNvCxnSpPr>
              <a:stCxn id="504" idx="3"/>
              <a:endCxn id="513" idx="1"/>
            </p:cNvCxnSpPr>
            <p:nvPr/>
          </p:nvCxnSpPr>
          <p:spPr>
            <a:xfrm rot="10800000" flipH="1">
              <a:off x="4244450" y="3729717"/>
              <a:ext cx="665400" cy="798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6" name="Google Shape;516;p42"/>
            <p:cNvCxnSpPr/>
            <p:nvPr/>
          </p:nvCxnSpPr>
          <p:spPr>
            <a:xfrm>
              <a:off x="6773771" y="3710575"/>
              <a:ext cx="845700" cy="600"/>
            </a:xfrm>
            <a:prstGeom prst="curvedConnector3">
              <a:avLst>
                <a:gd name="adj1" fmla="val 50000"/>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7" name="Google Shape;517;p42"/>
            <p:cNvCxnSpPr/>
            <p:nvPr/>
          </p:nvCxnSpPr>
          <p:spPr>
            <a:xfrm rot="10800000" flipH="1">
              <a:off x="6759325" y="3334075"/>
              <a:ext cx="846300" cy="376800"/>
            </a:xfrm>
            <a:prstGeom prst="straightConnector1">
              <a:avLst/>
            </a:prstGeom>
            <a:noFill/>
            <a:ln w="19050" cap="flat" cmpd="sng">
              <a:solidFill>
                <a:srgbClr val="666666"/>
              </a:solidFill>
              <a:prstDash val="solid"/>
              <a:round/>
              <a:headEnd type="none" w="med" len="med"/>
              <a:tailEnd type="none" w="med" len="med"/>
            </a:ln>
          </p:spPr>
        </p:cxnSp>
        <p:cxnSp>
          <p:nvCxnSpPr>
            <p:cNvPr id="518" name="Google Shape;518;p42"/>
            <p:cNvCxnSpPr/>
            <p:nvPr/>
          </p:nvCxnSpPr>
          <p:spPr>
            <a:xfrm>
              <a:off x="6759325" y="3329875"/>
              <a:ext cx="846300" cy="375300"/>
            </a:xfrm>
            <a:prstGeom prst="straightConnector1">
              <a:avLst/>
            </a:prstGeom>
            <a:noFill/>
            <a:ln w="19050" cap="flat" cmpd="sng">
              <a:solidFill>
                <a:srgbClr val="666666"/>
              </a:solidFill>
              <a:prstDash val="solid"/>
              <a:round/>
              <a:headEnd type="none" w="med" len="med"/>
              <a:tailEnd type="none" w="med" len="med"/>
            </a:ln>
          </p:spPr>
        </p:cxnSp>
      </p:grpSp>
      <p:sp>
        <p:nvSpPr>
          <p:cNvPr id="519" name="Google Shape;519;p42"/>
          <p:cNvSpPr/>
          <p:nvPr/>
        </p:nvSpPr>
        <p:spPr>
          <a:xfrm>
            <a:off x="5324400" y="2966833"/>
            <a:ext cx="957600" cy="224100"/>
          </a:xfrm>
          <a:prstGeom prst="roundRect">
            <a:avLst>
              <a:gd name="adj" fmla="val 16667"/>
            </a:avLst>
          </a:prstGeom>
          <a:gradFill>
            <a:gsLst>
              <a:gs pos="0">
                <a:srgbClr val="D4E5F5"/>
              </a:gs>
              <a:gs pos="100000">
                <a:srgbClr val="70A4D5"/>
              </a:gs>
            </a:gsLst>
            <a:lin ang="5400012" scaled="0"/>
          </a:gra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Stratum</a:t>
            </a:r>
            <a:endParaRPr kumimoji="0" sz="1200" b="1"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520" name="Google Shape;520;p42"/>
          <p:cNvGrpSpPr/>
          <p:nvPr/>
        </p:nvGrpSpPr>
        <p:grpSpPr>
          <a:xfrm>
            <a:off x="122952" y="2366231"/>
            <a:ext cx="2851657" cy="1322127"/>
            <a:chOff x="122952" y="2366231"/>
            <a:chExt cx="2851657" cy="1322127"/>
          </a:xfrm>
        </p:grpSpPr>
        <p:grpSp>
          <p:nvGrpSpPr>
            <p:cNvPr id="521" name="Google Shape;521;p42"/>
            <p:cNvGrpSpPr/>
            <p:nvPr/>
          </p:nvGrpSpPr>
          <p:grpSpPr>
            <a:xfrm>
              <a:off x="122952" y="2366231"/>
              <a:ext cx="1926157" cy="1272765"/>
              <a:chOff x="122952" y="2366231"/>
              <a:chExt cx="1926157" cy="1272765"/>
            </a:xfrm>
          </p:grpSpPr>
          <p:sp>
            <p:nvSpPr>
              <p:cNvPr id="522" name="Google Shape;522;p42"/>
              <p:cNvSpPr/>
              <p:nvPr/>
            </p:nvSpPr>
            <p:spPr>
              <a:xfrm>
                <a:off x="122952" y="2589254"/>
                <a:ext cx="1576200" cy="771600"/>
              </a:xfrm>
              <a:prstGeom prst="roundRect">
                <a:avLst>
                  <a:gd name="adj" fmla="val 16667"/>
                </a:avLst>
              </a:prstGeom>
              <a:solidFill>
                <a:srgbClr val="FFFFFF"/>
              </a:solidFill>
              <a:ln w="9525" cap="flat" cmpd="sng">
                <a:solidFill>
                  <a:srgbClr val="666666"/>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523" name="Google Shape;523;p42"/>
              <p:cNvCxnSpPr>
                <a:stCxn id="524" idx="2"/>
                <a:endCxn id="525" idx="3"/>
              </p:cNvCxnSpPr>
              <p:nvPr/>
            </p:nvCxnSpPr>
            <p:spPr>
              <a:xfrm rot="10800000">
                <a:off x="1501309" y="2949919"/>
                <a:ext cx="471900" cy="3462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26" name="Google Shape;526;p42"/>
              <p:cNvCxnSpPr>
                <a:stCxn id="524" idx="2"/>
                <a:endCxn id="527" idx="3"/>
              </p:cNvCxnSpPr>
              <p:nvPr/>
            </p:nvCxnSpPr>
            <p:spPr>
              <a:xfrm flipH="1">
                <a:off x="1501309" y="3296119"/>
                <a:ext cx="471900" cy="2673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527" name="Google Shape;527;p42"/>
              <p:cNvSpPr/>
              <p:nvPr/>
            </p:nvSpPr>
            <p:spPr>
              <a:xfrm>
                <a:off x="1398680" y="3487796"/>
                <a:ext cx="102600" cy="151200"/>
              </a:xfrm>
              <a:prstGeom prst="roundRect">
                <a:avLst>
                  <a:gd name="adj" fmla="val 16667"/>
                </a:avLst>
              </a:prstGeom>
              <a:solidFill>
                <a:srgbClr val="FFFFFF"/>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8" name="Google Shape;528;p42"/>
              <p:cNvSpPr txBox="1"/>
              <p:nvPr/>
            </p:nvSpPr>
            <p:spPr>
              <a:xfrm>
                <a:off x="1208512" y="3017702"/>
                <a:ext cx="490500" cy="276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ONU</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529" name="Google Shape;529;p42"/>
              <p:cNvCxnSpPr>
                <a:stCxn id="530" idx="3"/>
                <a:endCxn id="530" idx="3"/>
              </p:cNvCxnSpPr>
              <p:nvPr/>
            </p:nvCxnSpPr>
            <p:spPr>
              <a:xfrm>
                <a:off x="862941" y="2902274"/>
                <a:ext cx="0" cy="0"/>
              </a:xfrm>
              <a:prstGeom prst="straightConnector1">
                <a:avLst/>
              </a:prstGeom>
              <a:noFill/>
              <a:ln w="9525" cap="flat" cmpd="sng">
                <a:solidFill>
                  <a:srgbClr val="004B7D"/>
                </a:solidFill>
                <a:prstDash val="solid"/>
                <a:round/>
                <a:headEnd type="none" w="med" len="med"/>
                <a:tailEnd type="none" w="med" len="med"/>
              </a:ln>
            </p:spPr>
          </p:cxnSp>
          <p:cxnSp>
            <p:nvCxnSpPr>
              <p:cNvPr id="531" name="Google Shape;531;p42"/>
              <p:cNvCxnSpPr>
                <a:endCxn id="525" idx="1"/>
              </p:cNvCxnSpPr>
              <p:nvPr/>
            </p:nvCxnSpPr>
            <p:spPr>
              <a:xfrm>
                <a:off x="772279" y="2949871"/>
                <a:ext cx="626400" cy="0"/>
              </a:xfrm>
              <a:prstGeom prst="straightConnector1">
                <a:avLst/>
              </a:prstGeom>
              <a:noFill/>
              <a:ln w="19050" cap="flat" cmpd="sng">
                <a:solidFill>
                  <a:srgbClr val="666666"/>
                </a:solidFill>
                <a:prstDash val="solid"/>
                <a:round/>
                <a:headEnd type="none" w="med" len="med"/>
                <a:tailEnd type="none" w="med" len="med"/>
              </a:ln>
            </p:spPr>
          </p:cxnSp>
          <p:pic>
            <p:nvPicPr>
              <p:cNvPr id="530" name="Google Shape;530;p42"/>
              <p:cNvPicPr preferRelativeResize="0"/>
              <p:nvPr/>
            </p:nvPicPr>
            <p:blipFill>
              <a:blip r:embed="rId4">
                <a:alphaModFix/>
              </a:blip>
              <a:stretch>
                <a:fillRect/>
              </a:stretch>
            </p:blipFill>
            <p:spPr>
              <a:xfrm>
                <a:off x="297515" y="2695032"/>
                <a:ext cx="565426" cy="414485"/>
              </a:xfrm>
              <a:prstGeom prst="rect">
                <a:avLst/>
              </a:prstGeom>
              <a:noFill/>
              <a:ln>
                <a:noFill/>
              </a:ln>
            </p:spPr>
          </p:pic>
          <p:sp>
            <p:nvSpPr>
              <p:cNvPr id="532" name="Google Shape;532;p42"/>
              <p:cNvSpPr txBox="1"/>
              <p:nvPr/>
            </p:nvSpPr>
            <p:spPr>
              <a:xfrm>
                <a:off x="150190" y="3035176"/>
                <a:ext cx="860100" cy="2769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RG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25" name="Google Shape;525;p42"/>
              <p:cNvSpPr/>
              <p:nvPr/>
            </p:nvSpPr>
            <p:spPr>
              <a:xfrm>
                <a:off x="1398679" y="2878171"/>
                <a:ext cx="102600" cy="143400"/>
              </a:xfrm>
              <a:prstGeom prst="roundRect">
                <a:avLst>
                  <a:gd name="adj" fmla="val 16667"/>
                </a:avLst>
              </a:prstGeom>
              <a:solidFill>
                <a:srgbClr val="FFFFFF"/>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533" name="Google Shape;533;p42" descr="house.png"/>
              <p:cNvPicPr preferRelativeResize="0"/>
              <p:nvPr/>
            </p:nvPicPr>
            <p:blipFill rotWithShape="1">
              <a:blip r:embed="rId5">
                <a:alphaModFix/>
              </a:blip>
              <a:srcRect/>
              <a:stretch/>
            </p:blipFill>
            <p:spPr>
              <a:xfrm>
                <a:off x="1022423" y="2366231"/>
                <a:ext cx="565415" cy="405002"/>
              </a:xfrm>
              <a:prstGeom prst="rect">
                <a:avLst/>
              </a:prstGeom>
              <a:noFill/>
              <a:ln>
                <a:noFill/>
              </a:ln>
            </p:spPr>
          </p:pic>
          <p:sp>
            <p:nvSpPr>
              <p:cNvPr id="524" name="Google Shape;524;p42"/>
              <p:cNvSpPr/>
              <p:nvPr/>
            </p:nvSpPr>
            <p:spPr>
              <a:xfrm>
                <a:off x="1973209" y="3231919"/>
                <a:ext cx="75900" cy="128400"/>
              </a:xfrm>
              <a:prstGeom prst="ellipse">
                <a:avLst/>
              </a:prstGeom>
              <a:solidFill>
                <a:srgbClr val="D9D9D9"/>
              </a:solidFill>
              <a:ln w="25400"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cxnSp>
          <p:nvCxnSpPr>
            <p:cNvPr id="534" name="Google Shape;534;p42"/>
            <p:cNvCxnSpPr>
              <a:endCxn id="524" idx="6"/>
            </p:cNvCxnSpPr>
            <p:nvPr/>
          </p:nvCxnSpPr>
          <p:spPr>
            <a:xfrm rot="10800000">
              <a:off x="2049109" y="3296119"/>
              <a:ext cx="925500" cy="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535" name="Google Shape;535;p42"/>
            <p:cNvSpPr txBox="1"/>
            <p:nvPr/>
          </p:nvSpPr>
          <p:spPr>
            <a:xfrm>
              <a:off x="1758093" y="3411458"/>
              <a:ext cx="490500" cy="276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PON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82" name="Google Shape;466;p42">
            <a:extLst>
              <a:ext uri="{FF2B5EF4-FFF2-40B4-BE49-F238E27FC236}">
                <a16:creationId xmlns:a16="http://schemas.microsoft.com/office/drawing/2014/main" id="{966FD3E0-5868-2044-8EC2-CFF0709BD8C5}"/>
              </a:ext>
            </a:extLst>
          </p:cNvPr>
          <p:cNvSpPr txBox="1">
            <a:spLocks noGrp="1"/>
          </p:cNvSpPr>
          <p:nvPr>
            <p:ph type="title"/>
          </p:nvPr>
        </p:nvSpPr>
        <p:spPr>
          <a:xfrm>
            <a:off x="73560" y="72925"/>
            <a:ext cx="3106367" cy="532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2800" b="1" dirty="0">
                <a:solidFill>
                  <a:schemeClr val="accent1"/>
                </a:solidFill>
                <a:latin typeface="Calibri" panose="020F0502020204030204" pitchFamily="34" charset="0"/>
                <a:cs typeface="Calibri" panose="020F0502020204030204" pitchFamily="34" charset="0"/>
              </a:rPr>
              <a:t>SEBA 2.0 Architecture</a:t>
            </a:r>
            <a:endParaRPr sz="2800" b="1" dirty="0">
              <a:solidFill>
                <a:schemeClr val="accent1"/>
              </a:solidFill>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sz="2800" b="1" dirty="0">
              <a:solidFill>
                <a:schemeClr val="accent1"/>
              </a:solidFill>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sz="2800" b="1" dirty="0">
              <a:solidFill>
                <a:schemeClr val="accent1"/>
              </a:solidFill>
              <a:latin typeface="Calibri" panose="020F0502020204030204" pitchFamily="34" charset="0"/>
              <a:cs typeface="Calibri" panose="020F0502020204030204" pitchFamily="34" charset="0"/>
            </a:endParaRPr>
          </a:p>
        </p:txBody>
      </p:sp>
      <p:pic>
        <p:nvPicPr>
          <p:cNvPr id="83" name="Google Shape;184;p23">
            <a:extLst>
              <a:ext uri="{FF2B5EF4-FFF2-40B4-BE49-F238E27FC236}">
                <a16:creationId xmlns:a16="http://schemas.microsoft.com/office/drawing/2014/main" id="{443666E2-2FA9-8A43-B887-908F8B79A052}"/>
              </a:ext>
            </a:extLst>
          </p:cNvPr>
          <p:cNvPicPr preferRelativeResize="0"/>
          <p:nvPr/>
        </p:nvPicPr>
        <p:blipFill>
          <a:blip r:embed="rId6">
            <a:alphaModFix/>
          </a:blip>
          <a:stretch>
            <a:fillRect/>
          </a:stretch>
        </p:blipFill>
        <p:spPr>
          <a:xfrm>
            <a:off x="6516" y="4702571"/>
            <a:ext cx="1003781" cy="429725"/>
          </a:xfrm>
          <a:prstGeom prst="rect">
            <a:avLst/>
          </a:prstGeom>
          <a:noFill/>
          <a:ln>
            <a:noFill/>
          </a:ln>
        </p:spPr>
      </p:pic>
    </p:spTree>
    <p:extLst>
      <p:ext uri="{BB962C8B-B14F-4D97-AF65-F5344CB8AC3E}">
        <p14:creationId xmlns:p14="http://schemas.microsoft.com/office/powerpoint/2010/main" val="38942829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90"/>
        <p:cNvGrpSpPr/>
        <p:nvPr/>
      </p:nvGrpSpPr>
      <p:grpSpPr>
        <a:xfrm>
          <a:off x="0" y="0"/>
          <a:ext cx="0" cy="0"/>
          <a:chOff x="0" y="0"/>
          <a:chExt cx="0" cy="0"/>
        </a:xfrm>
      </p:grpSpPr>
      <p:sp>
        <p:nvSpPr>
          <p:cNvPr id="891" name="Google Shape;891;p53"/>
          <p:cNvSpPr txBox="1">
            <a:spLocks noGrp="1"/>
          </p:cNvSpPr>
          <p:nvPr>
            <p:ph type="title"/>
          </p:nvPr>
        </p:nvSpPr>
        <p:spPr>
          <a:xfrm>
            <a:off x="163773" y="11517"/>
            <a:ext cx="8815003" cy="5325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b="1" dirty="0">
                <a:solidFill>
                  <a:schemeClr val="accent1"/>
                </a:solidFill>
                <a:latin typeface="Calibri" panose="020F0502020204030204" pitchFamily="34" charset="0"/>
                <a:cs typeface="Calibri" panose="020F0502020204030204" pitchFamily="34" charset="0"/>
              </a:rPr>
              <a:t>SD-BNG with user plane functional split</a:t>
            </a:r>
            <a:endParaRPr b="1" dirty="0">
              <a:solidFill>
                <a:schemeClr val="accent1"/>
              </a:solidFill>
              <a:latin typeface="Calibri" panose="020F0502020204030204" pitchFamily="34" charset="0"/>
              <a:cs typeface="Calibri" panose="020F0502020204030204" pitchFamily="34" charset="0"/>
            </a:endParaRPr>
          </a:p>
        </p:txBody>
      </p:sp>
      <p:sp>
        <p:nvSpPr>
          <p:cNvPr id="892" name="Google Shape;892;p53"/>
          <p:cNvSpPr/>
          <p:nvPr/>
        </p:nvSpPr>
        <p:spPr>
          <a:xfrm>
            <a:off x="436425" y="2299025"/>
            <a:ext cx="8351100" cy="1829700"/>
          </a:xfrm>
          <a:prstGeom prst="rect">
            <a:avLst/>
          </a:prstGeom>
          <a:solidFill>
            <a:srgbClr val="F3F3F3"/>
          </a:solidFill>
          <a:ln w="9525" cap="flat" cmpd="sng">
            <a:solidFill>
              <a:srgbClr val="43434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93" name="Google Shape;893;p53"/>
          <p:cNvSpPr/>
          <p:nvPr/>
        </p:nvSpPr>
        <p:spPr>
          <a:xfrm>
            <a:off x="719141" y="2811880"/>
            <a:ext cx="7943400" cy="431400"/>
          </a:xfrm>
          <a:prstGeom prst="rightArrow">
            <a:avLst>
              <a:gd name="adj1" fmla="val 50000"/>
              <a:gd name="adj2" fmla="val 50000"/>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UPSTREAM</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894" name="Google Shape;894;p53"/>
          <p:cNvSpPr/>
          <p:nvPr/>
        </p:nvSpPr>
        <p:spPr>
          <a:xfrm>
            <a:off x="835050" y="2501411"/>
            <a:ext cx="939300" cy="363000"/>
          </a:xfrm>
          <a:prstGeom prst="rect">
            <a:avLst/>
          </a:prstGeom>
          <a:solidFill>
            <a:srgbClr val="FCE5CD"/>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Classification</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895" name="Google Shape;895;p53"/>
          <p:cNvSpPr/>
          <p:nvPr/>
        </p:nvSpPr>
        <p:spPr>
          <a:xfrm>
            <a:off x="2700144" y="2501411"/>
            <a:ext cx="1098600" cy="363000"/>
          </a:xfrm>
          <a:prstGeom prst="rect">
            <a:avLst/>
          </a:prstGeom>
          <a:solidFill>
            <a:srgbClr val="FCE5CD"/>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Double-VLAN termination</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896" name="Google Shape;896;p53"/>
          <p:cNvSpPr/>
          <p:nvPr/>
        </p:nvSpPr>
        <p:spPr>
          <a:xfrm>
            <a:off x="4824607" y="2501411"/>
            <a:ext cx="644400" cy="363000"/>
          </a:xfrm>
          <a:prstGeom prst="rect">
            <a:avLst/>
          </a:prstGeom>
          <a:solidFill>
            <a:srgbClr val="FCE5CD"/>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PPPoE</a:t>
            </a:r>
            <a:endParaRPr kumimoji="0" sz="10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term.</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897" name="Google Shape;897;p53"/>
          <p:cNvSpPr/>
          <p:nvPr/>
        </p:nvSpPr>
        <p:spPr>
          <a:xfrm>
            <a:off x="5507230" y="2501411"/>
            <a:ext cx="644400" cy="363000"/>
          </a:xfrm>
          <a:prstGeom prst="rect">
            <a:avLst/>
          </a:prstGeom>
          <a:solidFill>
            <a:srgbClr val="FCE5CD"/>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Routing</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898" name="Google Shape;898;p53"/>
          <p:cNvSpPr/>
          <p:nvPr/>
        </p:nvSpPr>
        <p:spPr>
          <a:xfrm>
            <a:off x="6186490" y="2501411"/>
            <a:ext cx="483000" cy="363000"/>
          </a:xfrm>
          <a:prstGeom prst="rect">
            <a:avLst/>
          </a:prstGeom>
          <a:solidFill>
            <a:srgbClr val="FCE5CD"/>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ACL</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899" name="Google Shape;899;p53"/>
          <p:cNvSpPr/>
          <p:nvPr/>
        </p:nvSpPr>
        <p:spPr>
          <a:xfrm>
            <a:off x="6711596" y="2501411"/>
            <a:ext cx="811200" cy="363000"/>
          </a:xfrm>
          <a:prstGeom prst="rect">
            <a:avLst/>
          </a:prstGeom>
          <a:solidFill>
            <a:srgbClr val="FCE5CD"/>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Accounting</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900" name="Google Shape;900;p53"/>
          <p:cNvSpPr/>
          <p:nvPr/>
        </p:nvSpPr>
        <p:spPr>
          <a:xfrm flipH="1">
            <a:off x="535036" y="3609150"/>
            <a:ext cx="7943400" cy="431400"/>
          </a:xfrm>
          <a:prstGeom prst="rightArrow">
            <a:avLst>
              <a:gd name="adj1" fmla="val 50000"/>
              <a:gd name="adj2" fmla="val 50000"/>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DOWNSTREAM</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901" name="Google Shape;901;p53"/>
          <p:cNvSpPr/>
          <p:nvPr/>
        </p:nvSpPr>
        <p:spPr>
          <a:xfrm>
            <a:off x="2472168" y="3302550"/>
            <a:ext cx="999900" cy="363000"/>
          </a:xfrm>
          <a:prstGeom prst="rect">
            <a:avLst/>
          </a:prstGeom>
          <a:solidFill>
            <a:srgbClr val="CFE2F3"/>
          </a:solidFill>
          <a:ln w="9525" cap="flat" cmpd="sng">
            <a:solidFill>
              <a:srgbClr val="000000"/>
            </a:solidFill>
            <a:prstDash val="dash"/>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H-QoS</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902" name="Google Shape;902;p53"/>
          <p:cNvSpPr/>
          <p:nvPr/>
        </p:nvSpPr>
        <p:spPr>
          <a:xfrm>
            <a:off x="4232325" y="3302550"/>
            <a:ext cx="999900" cy="363000"/>
          </a:xfrm>
          <a:prstGeom prst="rect">
            <a:avLst/>
          </a:prstGeom>
          <a:solidFill>
            <a:srgbClr val="FCE5CD"/>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Double-VLAN aggregation</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903" name="Google Shape;903;p53"/>
          <p:cNvSpPr/>
          <p:nvPr/>
        </p:nvSpPr>
        <p:spPr>
          <a:xfrm>
            <a:off x="3520997" y="3302550"/>
            <a:ext cx="662400" cy="363000"/>
          </a:xfrm>
          <a:prstGeom prst="rect">
            <a:avLst/>
          </a:prstGeom>
          <a:solidFill>
            <a:srgbClr val="FCE5CD"/>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PPPoE</a:t>
            </a:r>
            <a:endParaRPr kumimoji="0" sz="10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aggr.</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904" name="Google Shape;904;p53"/>
          <p:cNvSpPr/>
          <p:nvPr/>
        </p:nvSpPr>
        <p:spPr>
          <a:xfrm>
            <a:off x="6705650" y="3302550"/>
            <a:ext cx="662400" cy="363000"/>
          </a:xfrm>
          <a:prstGeom prst="rect">
            <a:avLst/>
          </a:prstGeom>
          <a:solidFill>
            <a:srgbClr val="FCE5CD"/>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Routing</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905" name="Google Shape;905;p53"/>
          <p:cNvSpPr/>
          <p:nvPr/>
        </p:nvSpPr>
        <p:spPr>
          <a:xfrm>
            <a:off x="7409250" y="3302550"/>
            <a:ext cx="939300" cy="363000"/>
          </a:xfrm>
          <a:prstGeom prst="rect">
            <a:avLst/>
          </a:prstGeom>
          <a:solidFill>
            <a:srgbClr val="FCE5CD"/>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Classification</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906" name="Google Shape;906;p53"/>
          <p:cNvSpPr/>
          <p:nvPr/>
        </p:nvSpPr>
        <p:spPr>
          <a:xfrm>
            <a:off x="6172044" y="3302550"/>
            <a:ext cx="483000" cy="363000"/>
          </a:xfrm>
          <a:prstGeom prst="rect">
            <a:avLst/>
          </a:prstGeom>
          <a:solidFill>
            <a:srgbClr val="FCE5CD"/>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ACL</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907" name="Google Shape;907;p53"/>
          <p:cNvSpPr/>
          <p:nvPr/>
        </p:nvSpPr>
        <p:spPr>
          <a:xfrm>
            <a:off x="1585050" y="3302550"/>
            <a:ext cx="833700" cy="363000"/>
          </a:xfrm>
          <a:prstGeom prst="rect">
            <a:avLst/>
          </a:prstGeom>
          <a:gradFill>
            <a:gsLst>
              <a:gs pos="0">
                <a:srgbClr val="FCE5CD"/>
              </a:gs>
              <a:gs pos="38000">
                <a:srgbClr val="FCE5CD"/>
              </a:gs>
              <a:gs pos="54000">
                <a:srgbClr val="CFE2F3"/>
              </a:gs>
              <a:gs pos="100000">
                <a:srgbClr val="CFE2F3"/>
              </a:gs>
            </a:gsLst>
            <a:lin ang="8099331" scaled="0"/>
          </a:gradFill>
          <a:ln w="9525" cap="flat" cmpd="sng">
            <a:solidFill>
              <a:srgbClr val="000000"/>
            </a:solidFill>
            <a:prstDash val="dash"/>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Accounting</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908" name="Google Shape;908;p53"/>
          <p:cNvSpPr/>
          <p:nvPr/>
        </p:nvSpPr>
        <p:spPr>
          <a:xfrm>
            <a:off x="5281144" y="3302550"/>
            <a:ext cx="833700" cy="363000"/>
          </a:xfrm>
          <a:prstGeom prst="rect">
            <a:avLst/>
          </a:prstGeom>
          <a:solidFill>
            <a:srgbClr val="FCE5CD"/>
          </a:solidFill>
          <a:ln w="9525" cap="flat" cmpd="sng">
            <a:solidFill>
              <a:srgbClr val="000000"/>
            </a:solidFill>
            <a:prstDash val="dash"/>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Mcast</a:t>
            </a:r>
            <a:endParaRPr kumimoji="0" sz="10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replication</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909" name="Google Shape;909;p53"/>
          <p:cNvSpPr/>
          <p:nvPr/>
        </p:nvSpPr>
        <p:spPr>
          <a:xfrm>
            <a:off x="3842009" y="2501411"/>
            <a:ext cx="939300" cy="363000"/>
          </a:xfrm>
          <a:prstGeom prst="rect">
            <a:avLst/>
          </a:prstGeom>
          <a:solidFill>
            <a:srgbClr val="FCE5CD"/>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Anti-spoofing</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910" name="Google Shape;910;p53"/>
          <p:cNvSpPr/>
          <p:nvPr/>
        </p:nvSpPr>
        <p:spPr>
          <a:xfrm>
            <a:off x="1815598" y="2503204"/>
            <a:ext cx="833700" cy="363000"/>
          </a:xfrm>
          <a:prstGeom prst="rect">
            <a:avLst/>
          </a:prstGeom>
          <a:solidFill>
            <a:srgbClr val="FCE5CD"/>
          </a:solidFill>
          <a:ln w="9525" cap="flat" cmpd="sng">
            <a:solidFill>
              <a:srgbClr val="000000"/>
            </a:solidFill>
            <a:prstDash val="dash"/>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Policing</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911" name="Google Shape;911;p53"/>
          <p:cNvSpPr/>
          <p:nvPr/>
        </p:nvSpPr>
        <p:spPr>
          <a:xfrm>
            <a:off x="7573350" y="2501411"/>
            <a:ext cx="811200" cy="363000"/>
          </a:xfrm>
          <a:prstGeom prst="rect">
            <a:avLst/>
          </a:prstGeom>
          <a:solidFill>
            <a:srgbClr val="FCE5CD"/>
          </a:solidFill>
          <a:ln w="9525" cap="flat" cmpd="sng">
            <a:solidFill>
              <a:srgbClr val="000000"/>
            </a:solidFill>
            <a:prstDash val="dash"/>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Lawful intercept</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912" name="Google Shape;912;p53"/>
          <p:cNvSpPr/>
          <p:nvPr/>
        </p:nvSpPr>
        <p:spPr>
          <a:xfrm>
            <a:off x="823050" y="3302550"/>
            <a:ext cx="708600" cy="363000"/>
          </a:xfrm>
          <a:prstGeom prst="rect">
            <a:avLst/>
          </a:prstGeom>
          <a:gradFill>
            <a:gsLst>
              <a:gs pos="0">
                <a:srgbClr val="FCE5CD"/>
              </a:gs>
              <a:gs pos="38000">
                <a:srgbClr val="FCE5CD"/>
              </a:gs>
              <a:gs pos="54000">
                <a:srgbClr val="CFE2F3"/>
              </a:gs>
              <a:gs pos="100000">
                <a:srgbClr val="CFE2F3"/>
              </a:gs>
            </a:gsLst>
            <a:lin ang="8099331" scaled="0"/>
          </a:gradFill>
          <a:ln w="9525" cap="flat" cmpd="sng">
            <a:solidFill>
              <a:srgbClr val="000000"/>
            </a:solidFill>
            <a:prstDash val="dash"/>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Lawful intercept</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913" name="Google Shape;913;p53"/>
          <p:cNvSpPr/>
          <p:nvPr/>
        </p:nvSpPr>
        <p:spPr>
          <a:xfrm>
            <a:off x="6650095" y="4256919"/>
            <a:ext cx="367800" cy="1887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4" name="Google Shape;914;p53"/>
          <p:cNvSpPr txBox="1"/>
          <p:nvPr/>
        </p:nvSpPr>
        <p:spPr>
          <a:xfrm>
            <a:off x="6989751" y="4134202"/>
            <a:ext cx="1826400" cy="3630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Corbel"/>
                <a:ea typeface="Corbel"/>
                <a:cs typeface="Corbel"/>
                <a:sym typeface="Corbel"/>
              </a:rPr>
              <a:t>Demonstrated today</a:t>
            </a:r>
            <a:endParaRPr kumimoji="0" sz="1400" b="0" i="0" u="none" strike="noStrike" kern="0" cap="none" spc="0" normalizeH="0" baseline="0" noProof="0">
              <a:ln>
                <a:noFill/>
              </a:ln>
              <a:solidFill>
                <a:srgbClr val="000000"/>
              </a:solidFill>
              <a:effectLst/>
              <a:uLnTx/>
              <a:uFillTx/>
              <a:latin typeface="Corbel"/>
              <a:ea typeface="Corbel"/>
              <a:cs typeface="Corbel"/>
              <a:sym typeface="Corbel"/>
            </a:endParaRPr>
          </a:p>
        </p:txBody>
      </p:sp>
      <p:sp>
        <p:nvSpPr>
          <p:cNvPr id="915" name="Google Shape;915;p53"/>
          <p:cNvSpPr/>
          <p:nvPr/>
        </p:nvSpPr>
        <p:spPr>
          <a:xfrm>
            <a:off x="6652439" y="4524018"/>
            <a:ext cx="367800" cy="188700"/>
          </a:xfrm>
          <a:prstGeom prst="rect">
            <a:avLst/>
          </a:prstGeom>
          <a:solidFill>
            <a:srgbClr val="FFFFFF"/>
          </a:solidFill>
          <a:ln w="9525" cap="flat" cmpd="sng">
            <a:solidFill>
              <a:srgbClr val="0000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6" name="Google Shape;916;p53"/>
          <p:cNvSpPr txBox="1"/>
          <p:nvPr/>
        </p:nvSpPr>
        <p:spPr>
          <a:xfrm>
            <a:off x="6992095" y="4401301"/>
            <a:ext cx="1826400" cy="3630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Corbel"/>
                <a:ea typeface="Corbel"/>
                <a:cs typeface="Corbel"/>
                <a:sym typeface="Corbel"/>
              </a:rPr>
              <a:t>Work in progress</a:t>
            </a:r>
            <a:endParaRPr kumimoji="0" sz="1400" b="0" i="0" u="none" strike="noStrike" kern="0" cap="none" spc="0" normalizeH="0" baseline="0" noProof="0">
              <a:ln>
                <a:noFill/>
              </a:ln>
              <a:solidFill>
                <a:srgbClr val="000000"/>
              </a:solidFill>
              <a:effectLst/>
              <a:uLnTx/>
              <a:uFillTx/>
              <a:latin typeface="Corbel"/>
              <a:ea typeface="Corbel"/>
              <a:cs typeface="Corbel"/>
              <a:sym typeface="Corbel"/>
            </a:endParaRPr>
          </a:p>
        </p:txBody>
      </p:sp>
      <p:sp>
        <p:nvSpPr>
          <p:cNvPr id="917" name="Google Shape;917;p53"/>
          <p:cNvSpPr/>
          <p:nvPr/>
        </p:nvSpPr>
        <p:spPr>
          <a:xfrm>
            <a:off x="436350" y="940375"/>
            <a:ext cx="8351100" cy="616800"/>
          </a:xfrm>
          <a:prstGeom prst="roundRect">
            <a:avLst>
              <a:gd name="adj" fmla="val 16667"/>
            </a:avLst>
          </a:prstGeom>
          <a:solidFill>
            <a:srgbClr val="F3F3F3"/>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918" name="Google Shape;918;p53"/>
          <p:cNvCxnSpPr/>
          <p:nvPr/>
        </p:nvCxnSpPr>
        <p:spPr>
          <a:xfrm>
            <a:off x="4611975" y="1643625"/>
            <a:ext cx="0" cy="501300"/>
          </a:xfrm>
          <a:prstGeom prst="straightConnector1">
            <a:avLst/>
          </a:prstGeom>
          <a:noFill/>
          <a:ln w="28575" cap="flat" cmpd="sng">
            <a:solidFill>
              <a:srgbClr val="666666"/>
            </a:solidFill>
            <a:prstDash val="solid"/>
            <a:round/>
            <a:headEnd type="triangle" w="med" len="med"/>
            <a:tailEnd type="triangle" w="med" len="med"/>
          </a:ln>
        </p:spPr>
      </p:cxnSp>
      <p:sp>
        <p:nvSpPr>
          <p:cNvPr id="919" name="Google Shape;919;p53"/>
          <p:cNvSpPr txBox="1"/>
          <p:nvPr/>
        </p:nvSpPr>
        <p:spPr>
          <a:xfrm>
            <a:off x="3422350" y="560050"/>
            <a:ext cx="2379300" cy="3495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Arial"/>
                <a:cs typeface="Arial"/>
                <a:sym typeface="Arial"/>
              </a:rPr>
              <a:t>Control plane (BNG-c)</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20" name="Google Shape;920;p53"/>
          <p:cNvSpPr txBox="1"/>
          <p:nvPr/>
        </p:nvSpPr>
        <p:spPr>
          <a:xfrm>
            <a:off x="3382350" y="4130350"/>
            <a:ext cx="2379300" cy="3495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Arial"/>
                <a:cs typeface="Arial"/>
                <a:sym typeface="Arial"/>
              </a:rPr>
              <a:t>User/data plane (BNG-u)</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21" name="Google Shape;921;p53"/>
          <p:cNvSpPr/>
          <p:nvPr/>
        </p:nvSpPr>
        <p:spPr>
          <a:xfrm>
            <a:off x="4470900" y="1040790"/>
            <a:ext cx="1429625" cy="448675"/>
          </a:xfrm>
          <a:prstGeom prst="flowChartPreparation">
            <a:avLst/>
          </a:prstGeom>
          <a:solidFill>
            <a:srgbClr val="FFFFFF"/>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Subscriber addressing</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922" name="Google Shape;922;p53"/>
          <p:cNvSpPr/>
          <p:nvPr/>
        </p:nvSpPr>
        <p:spPr>
          <a:xfrm>
            <a:off x="6098788" y="1040790"/>
            <a:ext cx="1429625" cy="448675"/>
          </a:xfrm>
          <a:prstGeom prst="flowChartPreparation">
            <a:avLst/>
          </a:prstGeom>
          <a:solidFill>
            <a:srgbClr val="FFFFFF"/>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Routing</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923" name="Google Shape;923;p53"/>
          <p:cNvSpPr/>
          <p:nvPr/>
        </p:nvSpPr>
        <p:spPr>
          <a:xfrm>
            <a:off x="635350" y="1040800"/>
            <a:ext cx="1826400" cy="448675"/>
          </a:xfrm>
          <a:prstGeom prst="flowChartPreparation">
            <a:avLst/>
          </a:prstGeom>
          <a:solidFill>
            <a:srgbClr val="FFFFFF"/>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PPPoE Session Discovery</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924" name="Google Shape;924;p53"/>
          <p:cNvSpPr/>
          <p:nvPr/>
        </p:nvSpPr>
        <p:spPr>
          <a:xfrm>
            <a:off x="2596503" y="1040800"/>
            <a:ext cx="1763200" cy="448675"/>
          </a:xfrm>
          <a:prstGeom prst="flowChartPreparation">
            <a:avLst/>
          </a:prstGeom>
          <a:solidFill>
            <a:srgbClr val="FFFFFF"/>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Authentication</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925" name="Google Shape;925;p53"/>
          <p:cNvSpPr/>
          <p:nvPr/>
        </p:nvSpPr>
        <p:spPr>
          <a:xfrm>
            <a:off x="7679949" y="1040788"/>
            <a:ext cx="866575" cy="448675"/>
          </a:xfrm>
          <a:prstGeom prst="flowChartPreparation">
            <a:avLst/>
          </a:prstGeom>
          <a:solidFill>
            <a:srgbClr val="FFFFFF"/>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etc.</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926" name="Google Shape;926;p53"/>
          <p:cNvSpPr/>
          <p:nvPr/>
        </p:nvSpPr>
        <p:spPr>
          <a:xfrm>
            <a:off x="550443" y="4287867"/>
            <a:ext cx="367800" cy="188700"/>
          </a:xfrm>
          <a:prstGeom prst="rect">
            <a:avLst/>
          </a:prstGeom>
          <a:solidFill>
            <a:srgbClr val="FCE5CD"/>
          </a:solidFill>
          <a:ln w="1905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27" name="Google Shape;927;p53"/>
          <p:cNvSpPr txBox="1"/>
          <p:nvPr/>
        </p:nvSpPr>
        <p:spPr>
          <a:xfrm>
            <a:off x="890101" y="4165150"/>
            <a:ext cx="2492100" cy="3630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Corbel"/>
                <a:ea typeface="Corbel"/>
                <a:cs typeface="Corbel"/>
                <a:sym typeface="Corbel"/>
              </a:rPr>
              <a:t>Barefoot Tofino (fabric sw)</a:t>
            </a:r>
            <a:endParaRPr kumimoji="0" sz="1400" b="0" i="0" u="none" strike="noStrike" kern="0" cap="none" spc="0" normalizeH="0" baseline="0" noProof="0">
              <a:ln>
                <a:noFill/>
              </a:ln>
              <a:solidFill>
                <a:srgbClr val="000000"/>
              </a:solidFill>
              <a:effectLst/>
              <a:uLnTx/>
              <a:uFillTx/>
              <a:latin typeface="Corbel"/>
              <a:ea typeface="Corbel"/>
              <a:cs typeface="Corbel"/>
              <a:sym typeface="Corbel"/>
            </a:endParaRPr>
          </a:p>
        </p:txBody>
      </p:sp>
      <p:sp>
        <p:nvSpPr>
          <p:cNvPr id="928" name="Google Shape;928;p53"/>
          <p:cNvSpPr/>
          <p:nvPr/>
        </p:nvSpPr>
        <p:spPr>
          <a:xfrm>
            <a:off x="552787" y="4554966"/>
            <a:ext cx="367800" cy="188700"/>
          </a:xfrm>
          <a:prstGeom prst="rect">
            <a:avLst/>
          </a:prstGeom>
          <a:solidFill>
            <a:srgbClr val="CFE2F3"/>
          </a:solidFill>
          <a:ln w="19050" cap="flat" cmpd="sng">
            <a:solidFill>
              <a:srgbClr val="3D85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29" name="Google Shape;929;p53"/>
          <p:cNvSpPr txBox="1"/>
          <p:nvPr/>
        </p:nvSpPr>
        <p:spPr>
          <a:xfrm>
            <a:off x="892450" y="4440925"/>
            <a:ext cx="2219400" cy="3630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Corbel"/>
                <a:ea typeface="Corbel"/>
                <a:cs typeface="Corbel"/>
                <a:sym typeface="Corbel"/>
              </a:rPr>
              <a:t>Broadcom Qumran (OLT)</a:t>
            </a:r>
            <a:endParaRPr kumimoji="0" sz="1400" b="0" i="0" u="none" strike="noStrike" kern="0" cap="none" spc="0" normalizeH="0" baseline="0" noProof="0">
              <a:ln>
                <a:noFill/>
              </a:ln>
              <a:solidFill>
                <a:srgbClr val="000000"/>
              </a:solidFill>
              <a:effectLst/>
              <a:uLnTx/>
              <a:uFillTx/>
              <a:latin typeface="Corbel"/>
              <a:ea typeface="Corbel"/>
              <a:cs typeface="Corbel"/>
              <a:sym typeface="Corbel"/>
            </a:endParaRPr>
          </a:p>
        </p:txBody>
      </p:sp>
    </p:spTree>
    <p:extLst>
      <p:ext uri="{BB962C8B-B14F-4D97-AF65-F5344CB8AC3E}">
        <p14:creationId xmlns:p14="http://schemas.microsoft.com/office/powerpoint/2010/main" val="35913701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g7a744ead38_7_80"/>
          <p:cNvSpPr txBox="1">
            <a:spLocks noGrp="1"/>
          </p:cNvSpPr>
          <p:nvPr>
            <p:ph type="sldNum" idx="12"/>
          </p:nvPr>
        </p:nvSpPr>
        <p:spPr>
          <a:xfrm>
            <a:off x="3505200" y="4848891"/>
            <a:ext cx="2133600" cy="273900"/>
          </a:xfrm>
          <a:prstGeom prst="rect">
            <a:avLst/>
          </a:prstGeom>
        </p:spPr>
        <p:txBody>
          <a:bodyPr spcFirstLastPara="1" wrap="square" lIns="91400" tIns="45675" rIns="91400" bIns="45675" anchor="ctr" anchorCtr="0">
            <a:noAutofit/>
          </a:bodyPr>
          <a:lstStyle/>
          <a:p>
            <a:pPr marL="0" lvl="0" indent="0" algn="ctr" rtl="0">
              <a:spcBef>
                <a:spcPts val="0"/>
              </a:spcBef>
              <a:spcAft>
                <a:spcPts val="0"/>
              </a:spcAft>
              <a:buClr>
                <a:srgbClr val="A5A5A5"/>
              </a:buClr>
              <a:buSzPts val="800"/>
              <a:buFont typeface="Arial"/>
              <a:buNone/>
            </a:pPr>
            <a:fld id="{00000000-1234-1234-1234-123412341234}" type="slidenum">
              <a:rPr lang="en-US"/>
              <a:t>30</a:t>
            </a:fld>
            <a:endParaRPr/>
          </a:p>
        </p:txBody>
      </p:sp>
      <p:pic>
        <p:nvPicPr>
          <p:cNvPr id="246" name="Google Shape;246;g7a744ead38_7_80"/>
          <p:cNvPicPr preferRelativeResize="0"/>
          <p:nvPr/>
        </p:nvPicPr>
        <p:blipFill>
          <a:blip r:embed="rId3">
            <a:alphaModFix/>
          </a:blip>
          <a:stretch>
            <a:fillRect/>
          </a:stretch>
        </p:blipFill>
        <p:spPr>
          <a:xfrm>
            <a:off x="152400" y="922834"/>
            <a:ext cx="5031543" cy="3773657"/>
          </a:xfrm>
          <a:prstGeom prst="rect">
            <a:avLst/>
          </a:prstGeom>
          <a:noFill/>
          <a:ln>
            <a:noFill/>
          </a:ln>
        </p:spPr>
      </p:pic>
      <p:sp>
        <p:nvSpPr>
          <p:cNvPr id="247" name="Google Shape;247;g7a744ead38_7_80"/>
          <p:cNvSpPr txBox="1"/>
          <p:nvPr/>
        </p:nvSpPr>
        <p:spPr>
          <a:xfrm>
            <a:off x="457200" y="72933"/>
            <a:ext cx="8229600" cy="532500"/>
          </a:xfrm>
          <a:prstGeom prst="rect">
            <a:avLst/>
          </a:prstGeom>
          <a:noFill/>
          <a:ln>
            <a:noFill/>
          </a:ln>
        </p:spPr>
        <p:txBody>
          <a:bodyPr spcFirstLastPara="1" wrap="square" lIns="91425" tIns="45700" rIns="91425" bIns="45700" anchor="ctr" anchorCtr="0">
            <a:noAutofit/>
          </a:bodyPr>
          <a:lstStyle/>
          <a:p>
            <a:pPr marL="0" lvl="0" indent="0" algn="ctr" rtl="0">
              <a:lnSpc>
                <a:spcPct val="113333"/>
              </a:lnSpc>
              <a:spcBef>
                <a:spcPts val="0"/>
              </a:spcBef>
              <a:spcAft>
                <a:spcPts val="0"/>
              </a:spcAft>
              <a:buNone/>
            </a:pPr>
            <a:r>
              <a:rPr lang="en-US" sz="3000" b="1" dirty="0">
                <a:solidFill>
                  <a:schemeClr val="accent3"/>
                </a:solidFill>
                <a:latin typeface="Calibri"/>
                <a:ea typeface="Calibri"/>
                <a:cs typeface="Calibri"/>
                <a:sym typeface="Calibri"/>
              </a:rPr>
              <a:t>SEBA SD-BNG Demo at BBWF (Oct 2019)</a:t>
            </a:r>
            <a:endParaRPr sz="3000" b="1" dirty="0">
              <a:solidFill>
                <a:schemeClr val="accent3"/>
              </a:solidFill>
              <a:latin typeface="Calibri"/>
              <a:ea typeface="Calibri"/>
              <a:cs typeface="Calibri"/>
              <a:sym typeface="Calibri"/>
            </a:endParaRPr>
          </a:p>
        </p:txBody>
      </p:sp>
      <p:sp>
        <p:nvSpPr>
          <p:cNvPr id="248" name="Google Shape;248;g7a744ead38_7_80"/>
          <p:cNvSpPr txBox="1"/>
          <p:nvPr/>
        </p:nvSpPr>
        <p:spPr>
          <a:xfrm>
            <a:off x="5652200" y="678450"/>
            <a:ext cx="3175500" cy="45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u="sng">
                <a:solidFill>
                  <a:schemeClr val="hlink"/>
                </a:solidFill>
                <a:latin typeface="Corbel"/>
                <a:ea typeface="Corbel"/>
                <a:cs typeface="Corbel"/>
                <a:sym typeface="Corbel"/>
                <a:hlinkClick r:id="rId4"/>
              </a:rPr>
              <a:t>Webpage</a:t>
            </a:r>
            <a:endParaRPr>
              <a:latin typeface="Corbel"/>
              <a:ea typeface="Corbel"/>
              <a:cs typeface="Corbel"/>
              <a:sym typeface="Corbel"/>
            </a:endParaRPr>
          </a:p>
          <a:p>
            <a:pPr marL="0" lvl="0" indent="0" algn="l" rtl="0">
              <a:spcBef>
                <a:spcPts val="0"/>
              </a:spcBef>
              <a:spcAft>
                <a:spcPts val="0"/>
              </a:spcAft>
              <a:buNone/>
            </a:pPr>
            <a:r>
              <a:rPr lang="en-US" u="sng">
                <a:solidFill>
                  <a:schemeClr val="hlink"/>
                </a:solidFill>
                <a:latin typeface="Corbel"/>
                <a:ea typeface="Corbel"/>
                <a:cs typeface="Corbel"/>
                <a:sym typeface="Corbel"/>
                <a:hlinkClick r:id="rId5"/>
              </a:rPr>
              <a:t>Slides</a:t>
            </a:r>
            <a:endParaRPr>
              <a:latin typeface="Corbel"/>
              <a:ea typeface="Corbel"/>
              <a:cs typeface="Corbel"/>
              <a:sym typeface="Corbel"/>
            </a:endParaRPr>
          </a:p>
        </p:txBody>
      </p:sp>
      <p:pic>
        <p:nvPicPr>
          <p:cNvPr id="249" name="Google Shape;249;g7a744ead38_7_80"/>
          <p:cNvPicPr preferRelativeResize="0"/>
          <p:nvPr/>
        </p:nvPicPr>
        <p:blipFill rotWithShape="1">
          <a:blip r:embed="rId6">
            <a:alphaModFix/>
          </a:blip>
          <a:srcRect l="9436" t="15393" b="13894"/>
          <a:stretch/>
        </p:blipFill>
        <p:spPr>
          <a:xfrm>
            <a:off x="5438050" y="2308454"/>
            <a:ext cx="2293901" cy="2388053"/>
          </a:xfrm>
          <a:prstGeom prst="rect">
            <a:avLst/>
          </a:prstGeom>
          <a:noFill/>
          <a:ln>
            <a:noFill/>
          </a:ln>
        </p:spPr>
      </p:pic>
      <p:pic>
        <p:nvPicPr>
          <p:cNvPr id="250" name="Google Shape;250;g7a744ead38_7_80"/>
          <p:cNvPicPr preferRelativeResize="0"/>
          <p:nvPr/>
        </p:nvPicPr>
        <p:blipFill>
          <a:blip r:embed="rId7">
            <a:alphaModFix/>
          </a:blip>
          <a:stretch>
            <a:fillRect/>
          </a:stretch>
        </p:blipFill>
        <p:spPr>
          <a:xfrm>
            <a:off x="7942795" y="1152652"/>
            <a:ext cx="1122650" cy="716626"/>
          </a:xfrm>
          <a:prstGeom prst="rect">
            <a:avLst/>
          </a:prstGeom>
          <a:noFill/>
          <a:ln>
            <a:noFill/>
          </a:ln>
        </p:spPr>
      </p:pic>
      <p:cxnSp>
        <p:nvCxnSpPr>
          <p:cNvPr id="251" name="Google Shape;251;g7a744ead38_7_80"/>
          <p:cNvCxnSpPr>
            <a:stCxn id="250" idx="1"/>
          </p:cNvCxnSpPr>
          <p:nvPr/>
        </p:nvCxnSpPr>
        <p:spPr>
          <a:xfrm flipH="1">
            <a:off x="6694195" y="1510965"/>
            <a:ext cx="1248600" cy="1545000"/>
          </a:xfrm>
          <a:prstGeom prst="curvedConnector2">
            <a:avLst/>
          </a:prstGeom>
          <a:noFill/>
          <a:ln w="28575" cap="flat" cmpd="sng">
            <a:solidFill>
              <a:srgbClr val="FF0000"/>
            </a:solidFill>
            <a:prstDash val="solid"/>
            <a:round/>
            <a:headEnd type="none" w="med" len="med"/>
            <a:tailEnd type="none" w="med" len="med"/>
          </a:ln>
        </p:spPr>
      </p:cxnSp>
      <p:sp>
        <p:nvSpPr>
          <p:cNvPr id="252" name="Google Shape;252;g7a744ead38_7_80"/>
          <p:cNvSpPr txBox="1"/>
          <p:nvPr/>
        </p:nvSpPr>
        <p:spPr>
          <a:xfrm>
            <a:off x="7903525" y="755125"/>
            <a:ext cx="1201200" cy="486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000" b="1"/>
              <a:t>Subscriber with PPPoE client</a:t>
            </a:r>
            <a:endParaRPr sz="1000" b="1"/>
          </a:p>
        </p:txBody>
      </p:sp>
      <p:sp>
        <p:nvSpPr>
          <p:cNvPr id="253" name="Google Shape;253;g7a744ead38_7_80"/>
          <p:cNvSpPr txBox="1"/>
          <p:nvPr/>
        </p:nvSpPr>
        <p:spPr>
          <a:xfrm flipH="1">
            <a:off x="5746275" y="2730875"/>
            <a:ext cx="737076" cy="35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b="1" dirty="0">
                <a:solidFill>
                  <a:srgbClr val="FFFFFF"/>
                </a:solidFill>
                <a:latin typeface="Corbel"/>
                <a:ea typeface="Corbel"/>
                <a:cs typeface="Corbel"/>
                <a:sym typeface="Corbel"/>
              </a:rPr>
              <a:t>ONU</a:t>
            </a:r>
            <a:endParaRPr b="1" dirty="0">
              <a:solidFill>
                <a:srgbClr val="FFFFFF"/>
              </a:solidFill>
              <a:latin typeface="Corbel"/>
              <a:ea typeface="Corbel"/>
              <a:cs typeface="Corbel"/>
              <a:sym typeface="Corbel"/>
            </a:endParaRPr>
          </a:p>
        </p:txBody>
      </p:sp>
      <p:sp>
        <p:nvSpPr>
          <p:cNvPr id="254" name="Google Shape;254;g7a744ead38_7_80"/>
          <p:cNvSpPr txBox="1"/>
          <p:nvPr/>
        </p:nvSpPr>
        <p:spPr>
          <a:xfrm flipH="1">
            <a:off x="6430366" y="3261930"/>
            <a:ext cx="1407007" cy="35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b="1" dirty="0">
                <a:solidFill>
                  <a:srgbClr val="FFFFFF"/>
                </a:solidFill>
                <a:latin typeface="Corbel"/>
                <a:ea typeface="Corbel"/>
                <a:cs typeface="Corbel"/>
                <a:sym typeface="Corbel"/>
              </a:rPr>
              <a:t>P4 SWITCH</a:t>
            </a:r>
            <a:endParaRPr b="1" dirty="0">
              <a:solidFill>
                <a:srgbClr val="FFFFFF"/>
              </a:solidFill>
              <a:latin typeface="Corbel"/>
              <a:ea typeface="Corbel"/>
              <a:cs typeface="Corbel"/>
              <a:sym typeface="Corbel"/>
            </a:endParaRPr>
          </a:p>
        </p:txBody>
      </p:sp>
      <p:sp>
        <p:nvSpPr>
          <p:cNvPr id="255" name="Google Shape;255;g7a744ead38_7_80"/>
          <p:cNvSpPr txBox="1"/>
          <p:nvPr/>
        </p:nvSpPr>
        <p:spPr>
          <a:xfrm flipH="1">
            <a:off x="6809103" y="3722028"/>
            <a:ext cx="1210200" cy="35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b="1" dirty="0">
                <a:solidFill>
                  <a:srgbClr val="FFFFFF"/>
                </a:solidFill>
                <a:latin typeface="Corbel"/>
                <a:ea typeface="Corbel"/>
                <a:cs typeface="Corbel"/>
                <a:sym typeface="Corbel"/>
              </a:rPr>
              <a:t>SERVER</a:t>
            </a:r>
            <a:endParaRPr b="1" dirty="0">
              <a:solidFill>
                <a:srgbClr val="FFFFFF"/>
              </a:solidFill>
              <a:latin typeface="Corbel"/>
              <a:ea typeface="Corbel"/>
              <a:cs typeface="Corbel"/>
              <a:sym typeface="Corbel"/>
            </a:endParaRPr>
          </a:p>
        </p:txBody>
      </p:sp>
      <p:sp>
        <p:nvSpPr>
          <p:cNvPr id="256" name="Google Shape;256;g7a744ead38_7_80"/>
          <p:cNvSpPr txBox="1"/>
          <p:nvPr/>
        </p:nvSpPr>
        <p:spPr>
          <a:xfrm flipH="1">
            <a:off x="5725402" y="3406575"/>
            <a:ext cx="695400" cy="35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b="1">
                <a:solidFill>
                  <a:srgbClr val="FFFFFF"/>
                </a:solidFill>
                <a:latin typeface="Corbel"/>
                <a:ea typeface="Corbel"/>
                <a:cs typeface="Corbel"/>
                <a:sym typeface="Corbel"/>
              </a:rPr>
              <a:t>OLT</a:t>
            </a:r>
            <a:endParaRPr b="1">
              <a:solidFill>
                <a:srgbClr val="FFFFFF"/>
              </a:solidFill>
              <a:latin typeface="Corbel"/>
              <a:ea typeface="Corbel"/>
              <a:cs typeface="Corbel"/>
              <a:sym typeface="Corbel"/>
            </a:endParaRPr>
          </a:p>
        </p:txBody>
      </p:sp>
      <p:pic>
        <p:nvPicPr>
          <p:cNvPr id="257" name="Google Shape;257;g7a744ead38_7_80"/>
          <p:cNvPicPr preferRelativeResize="0"/>
          <p:nvPr/>
        </p:nvPicPr>
        <p:blipFill>
          <a:blip r:embed="rId8">
            <a:alphaModFix/>
          </a:blip>
          <a:stretch>
            <a:fillRect/>
          </a:stretch>
        </p:blipFill>
        <p:spPr>
          <a:xfrm>
            <a:off x="0" y="4693075"/>
            <a:ext cx="1003781" cy="429725"/>
          </a:xfrm>
          <a:prstGeom prst="rect">
            <a:avLst/>
          </a:prstGeom>
          <a:noFill/>
          <a:ln>
            <a:noFill/>
          </a:ln>
        </p:spPr>
      </p:pic>
    </p:spTree>
    <p:extLst>
      <p:ext uri="{BB962C8B-B14F-4D97-AF65-F5344CB8AC3E}">
        <p14:creationId xmlns:p14="http://schemas.microsoft.com/office/powerpoint/2010/main" val="16245141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Google Shape;368;p21"/>
          <p:cNvSpPr txBox="1">
            <a:spLocks noGrp="1"/>
          </p:cNvSpPr>
          <p:nvPr>
            <p:ph type="ctrTitle"/>
          </p:nvPr>
        </p:nvSpPr>
        <p:spPr>
          <a:xfrm>
            <a:off x="457200" y="1670050"/>
            <a:ext cx="8229600" cy="714375"/>
          </a:xfrm>
        </p:spPr>
        <p:txBody>
          <a:bodyPr/>
          <a:lstStyle/>
          <a:p>
            <a:pPr eaLnBrk="1" hangingPunct="1">
              <a:lnSpc>
                <a:spcPts val="3600"/>
              </a:lnSpc>
              <a:spcBef>
                <a:spcPct val="0"/>
              </a:spcBef>
              <a:spcAft>
                <a:spcPct val="0"/>
              </a:spcAft>
              <a:buClr>
                <a:srgbClr val="FFFFFF"/>
              </a:buClr>
              <a:buSzTx/>
              <a:buFont typeface="Calibri" charset="0"/>
              <a:buNone/>
            </a:pPr>
            <a:r>
              <a:rPr lang="en-US" dirty="0">
                <a:solidFill>
                  <a:srgbClr val="FFFFFF"/>
                </a:solidFill>
                <a:latin typeface="Calibri" charset="0"/>
                <a:ea typeface="ＭＳ Ｐゴシック" charset="0"/>
                <a:cs typeface="Calibri" charset="0"/>
                <a:sym typeface="Calibri" charset="0"/>
              </a:rPr>
              <a:t>SEBA Components: NEM</a:t>
            </a:r>
          </a:p>
        </p:txBody>
      </p:sp>
      <p:sp>
        <p:nvSpPr>
          <p:cNvPr id="32771" name="Google Shape;370;p21"/>
          <p:cNvSpPr>
            <a:spLocks noGrp="1"/>
          </p:cNvSpPr>
          <p:nvPr>
            <p:ph type="sldNum" sz="quarter" idx="10"/>
          </p:nvPr>
        </p:nvSpPr>
        <p:spPr>
          <a:noFill/>
        </p:spPr>
        <p:txBody>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marL="0" marR="0" lvl="0" indent="0" algn="ctr" defTabSz="457200" rtl="0" eaLnBrk="1" fontAlgn="auto" latinLnBrk="0" hangingPunct="1">
              <a:lnSpc>
                <a:spcPct val="100000"/>
              </a:lnSpc>
              <a:spcBef>
                <a:spcPts val="0"/>
              </a:spcBef>
              <a:spcAft>
                <a:spcPts val="0"/>
              </a:spcAft>
              <a:buClr>
                <a:srgbClr val="000000"/>
              </a:buClr>
              <a:buSzTx/>
              <a:buFont typeface="Arial" charset="0"/>
              <a:buNone/>
              <a:tabLst/>
              <a:defRPr/>
            </a:pPr>
            <a:fld id="{E631A7F5-E03B-3642-AD0C-7EE9976B6C99}" type="slidenum">
              <a:rPr kumimoji="0" lang="en-US" sz="800" b="0" i="0" u="none" strike="noStrike" kern="1200" cap="none" spc="0" normalizeH="0" baseline="0" noProof="0">
                <a:ln>
                  <a:noFill/>
                </a:ln>
                <a:solidFill>
                  <a:srgbClr val="A6A6A6"/>
                </a:solidFill>
                <a:effectLst/>
                <a:uLnTx/>
                <a:uFillTx/>
                <a:latin typeface="Calibri" charset="0"/>
                <a:ea typeface="ＭＳ Ｐゴシック" charset="0"/>
                <a:cs typeface="Calibri" charset="0"/>
                <a:sym typeface="Calibri" charset="0"/>
              </a:rPr>
              <a:pPr marL="0" marR="0" lvl="0" indent="0" algn="ctr" defTabSz="457200" rtl="0" eaLnBrk="1" fontAlgn="auto" latinLnBrk="0" hangingPunct="1">
                <a:lnSpc>
                  <a:spcPct val="100000"/>
                </a:lnSpc>
                <a:spcBef>
                  <a:spcPts val="0"/>
                </a:spcBef>
                <a:spcAft>
                  <a:spcPts val="0"/>
                </a:spcAft>
                <a:buClr>
                  <a:srgbClr val="000000"/>
                </a:buClr>
                <a:buSzTx/>
                <a:buFont typeface="Arial" charset="0"/>
                <a:buNone/>
                <a:tabLst/>
                <a:defRPr/>
              </a:pPr>
              <a:t>31</a:t>
            </a:fld>
            <a:endParaRPr kumimoji="0" lang="en-US" sz="800" b="0" i="0" u="none" strike="noStrike" kern="1200" cap="none" spc="0" normalizeH="0" baseline="0" noProof="0">
              <a:ln>
                <a:noFill/>
              </a:ln>
              <a:solidFill>
                <a:srgbClr val="A6A6A6"/>
              </a:solidFill>
              <a:effectLst/>
              <a:uLnTx/>
              <a:uFillTx/>
              <a:latin typeface="Calibri" charset="0"/>
              <a:ea typeface="ＭＳ Ｐゴシック" charset="0"/>
              <a:cs typeface="Calibri" charset="0"/>
              <a:sym typeface="Calibri" charset="0"/>
            </a:endParaRPr>
          </a:p>
        </p:txBody>
      </p:sp>
    </p:spTree>
    <p:extLst>
      <p:ext uri="{BB962C8B-B14F-4D97-AF65-F5344CB8AC3E}">
        <p14:creationId xmlns:p14="http://schemas.microsoft.com/office/powerpoint/2010/main" val="41712293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 name="Rounded Rectangle 3"/>
          <p:cNvSpPr/>
          <p:nvPr/>
        </p:nvSpPr>
        <p:spPr>
          <a:xfrm>
            <a:off x="1905099" y="901008"/>
            <a:ext cx="5679611" cy="3764238"/>
          </a:xfrm>
          <a:prstGeom prst="roundRect">
            <a:avLst>
              <a:gd name="adj" fmla="val 1875"/>
            </a:avLst>
          </a:prstGeom>
          <a:noFill/>
          <a:ln w="19050" cap="flat" cmpd="sng" algn="ctr">
            <a:solidFill>
              <a:schemeClr val="tx1"/>
            </a:solidFill>
            <a:prstDash val="dot"/>
          </a:ln>
          <a:effectLst/>
        </p:spPr>
        <p:txBody>
          <a:bodyPr rtlCol="0" anchor="ctr"/>
          <a:lstStyle/>
          <a:p>
            <a:pPr algn="ctr" defTabSz="914400">
              <a:defRPr/>
            </a:pPr>
            <a:endParaRPr lang="en-US" kern="0">
              <a:solidFill>
                <a:srgbClr val="4B4B4B"/>
              </a:solidFill>
              <a:latin typeface="Calibri"/>
              <a:ea typeface="Arial"/>
              <a:cs typeface="Arial"/>
              <a:sym typeface="Arial"/>
            </a:endParaRPr>
          </a:p>
        </p:txBody>
      </p:sp>
      <p:sp>
        <p:nvSpPr>
          <p:cNvPr id="5" name="Hexagon 4"/>
          <p:cNvSpPr/>
          <p:nvPr/>
        </p:nvSpPr>
        <p:spPr>
          <a:xfrm>
            <a:off x="2268066" y="1642665"/>
            <a:ext cx="756784"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AAA</a:t>
            </a:r>
          </a:p>
        </p:txBody>
      </p:sp>
      <p:sp>
        <p:nvSpPr>
          <p:cNvPr id="6" name="Rectangle 5"/>
          <p:cNvSpPr/>
          <p:nvPr/>
        </p:nvSpPr>
        <p:spPr>
          <a:xfrm>
            <a:off x="2211773" y="2416517"/>
            <a:ext cx="1821283" cy="331304"/>
          </a:xfrm>
          <a:prstGeom prst="rect">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400" b="1" kern="0">
                <a:solidFill>
                  <a:srgbClr val="4B4B4B"/>
                </a:solidFill>
                <a:latin typeface="Calibri"/>
                <a:ea typeface="Arial"/>
                <a:cs typeface="Arial"/>
                <a:sym typeface="Arial"/>
              </a:rPr>
              <a:t>VOLTHA</a:t>
            </a:r>
          </a:p>
        </p:txBody>
      </p:sp>
      <p:sp>
        <p:nvSpPr>
          <p:cNvPr id="7" name="Rounded Rectangle 6"/>
          <p:cNvSpPr/>
          <p:nvPr/>
        </p:nvSpPr>
        <p:spPr>
          <a:xfrm>
            <a:off x="2211773" y="1826915"/>
            <a:ext cx="4539023" cy="447178"/>
          </a:xfrm>
          <a:prstGeom prst="roundRect">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400" b="1" kern="0">
                <a:solidFill>
                  <a:srgbClr val="4B4B4B"/>
                </a:solidFill>
                <a:latin typeface="Calibri"/>
                <a:ea typeface="Arial"/>
                <a:cs typeface="Arial"/>
                <a:sym typeface="Arial"/>
              </a:rPr>
              <a:t>SDN Controller - ONOS</a:t>
            </a:r>
          </a:p>
        </p:txBody>
      </p:sp>
      <p:sp>
        <p:nvSpPr>
          <p:cNvPr id="8" name="Rounded Rectangle 7"/>
          <p:cNvSpPr/>
          <p:nvPr/>
        </p:nvSpPr>
        <p:spPr>
          <a:xfrm>
            <a:off x="2230729" y="947314"/>
            <a:ext cx="4520067" cy="465172"/>
          </a:xfrm>
          <a:prstGeom prst="roundRect">
            <a:avLst/>
          </a:prstGeom>
          <a:solidFill>
            <a:srgbClr val="FFFFFF"/>
          </a:solidFill>
          <a:ln w="12700" cap="flat" cmpd="sng" algn="ctr">
            <a:solidFill>
              <a:srgbClr val="4B4B4B"/>
            </a:solidFill>
            <a:prstDash val="solid"/>
          </a:ln>
          <a:effectLst/>
        </p:spPr>
        <p:txBody>
          <a:bodyPr rtlCol="0" anchor="ctr"/>
          <a:lstStyle/>
          <a:p>
            <a:pPr algn="ctr" defTabSz="914400">
              <a:buFont typeface="Arial"/>
              <a:buNone/>
              <a:defRPr/>
            </a:pPr>
            <a:r>
              <a:rPr lang="en-US" sz="1400" b="1" kern="0">
                <a:solidFill>
                  <a:srgbClr val="4B4B4B"/>
                </a:solidFill>
                <a:latin typeface="Calibri"/>
                <a:ea typeface="Arial"/>
                <a:cs typeface="Arial"/>
                <a:sym typeface="Arial"/>
              </a:rPr>
              <a:t>Network Edge Mediator (NEM)</a:t>
            </a:r>
          </a:p>
        </p:txBody>
      </p:sp>
      <p:sp>
        <p:nvSpPr>
          <p:cNvPr id="9" name="TextBox 8"/>
          <p:cNvSpPr txBox="1"/>
          <p:nvPr/>
        </p:nvSpPr>
        <p:spPr>
          <a:xfrm>
            <a:off x="6316032" y="593231"/>
            <a:ext cx="1268678" cy="338554"/>
          </a:xfrm>
          <a:prstGeom prst="rect">
            <a:avLst/>
          </a:prstGeom>
          <a:noFill/>
        </p:spPr>
        <p:txBody>
          <a:bodyPr wrap="square" rtlCol="0">
            <a:spAutoFit/>
          </a:bodyPr>
          <a:lstStyle/>
          <a:p>
            <a:pPr defTabSz="914400">
              <a:buClr>
                <a:srgbClr val="000000"/>
              </a:buClr>
              <a:buFont typeface="Arial"/>
              <a:buNone/>
              <a:defRPr/>
            </a:pPr>
            <a:r>
              <a:rPr lang="en-US" sz="1600" b="1" kern="0" dirty="0">
                <a:solidFill>
                  <a:srgbClr val="004B7D">
                    <a:lumMod val="75000"/>
                  </a:srgbClr>
                </a:solidFill>
                <a:latin typeface="Calibri"/>
                <a:ea typeface="Arial"/>
                <a:cs typeface="Arial"/>
                <a:sym typeface="Arial"/>
              </a:rPr>
              <a:t>SEBA POD</a:t>
            </a:r>
          </a:p>
        </p:txBody>
      </p:sp>
      <p:sp>
        <p:nvSpPr>
          <p:cNvPr id="10" name="Hexagon 9"/>
          <p:cNvSpPr/>
          <p:nvPr/>
        </p:nvSpPr>
        <p:spPr>
          <a:xfrm>
            <a:off x="2855442" y="1635471"/>
            <a:ext cx="682864"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vlans</a:t>
            </a:r>
          </a:p>
        </p:txBody>
      </p:sp>
      <p:sp>
        <p:nvSpPr>
          <p:cNvPr id="11" name="Hexagon 10"/>
          <p:cNvSpPr/>
          <p:nvPr/>
        </p:nvSpPr>
        <p:spPr>
          <a:xfrm>
            <a:off x="3409303" y="1635471"/>
            <a:ext cx="651337"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dhcp</a:t>
            </a:r>
          </a:p>
        </p:txBody>
      </p:sp>
      <p:sp>
        <p:nvSpPr>
          <p:cNvPr id="12" name="Hexagon 11"/>
          <p:cNvSpPr/>
          <p:nvPr/>
        </p:nvSpPr>
        <p:spPr>
          <a:xfrm>
            <a:off x="3957232" y="1635471"/>
            <a:ext cx="756784"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mcast</a:t>
            </a:r>
          </a:p>
        </p:txBody>
      </p:sp>
      <p:sp>
        <p:nvSpPr>
          <p:cNvPr id="13" name="Hexagon 12"/>
          <p:cNvSpPr/>
          <p:nvPr/>
        </p:nvSpPr>
        <p:spPr>
          <a:xfrm>
            <a:off x="4590801" y="1637755"/>
            <a:ext cx="889045"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bridging</a:t>
            </a:r>
          </a:p>
        </p:txBody>
      </p:sp>
      <p:sp>
        <p:nvSpPr>
          <p:cNvPr id="14" name="Hexagon 13"/>
          <p:cNvSpPr/>
          <p:nvPr/>
        </p:nvSpPr>
        <p:spPr>
          <a:xfrm>
            <a:off x="5326695" y="1637755"/>
            <a:ext cx="889045"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routing</a:t>
            </a:r>
          </a:p>
        </p:txBody>
      </p:sp>
      <p:sp>
        <p:nvSpPr>
          <p:cNvPr id="15" name="Hexagon 14"/>
          <p:cNvSpPr/>
          <p:nvPr/>
        </p:nvSpPr>
        <p:spPr>
          <a:xfrm>
            <a:off x="6050035" y="1635471"/>
            <a:ext cx="688897"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ACLs</a:t>
            </a:r>
          </a:p>
        </p:txBody>
      </p:sp>
      <p:cxnSp>
        <p:nvCxnSpPr>
          <p:cNvPr id="16" name="Straight Connector 15"/>
          <p:cNvCxnSpPr>
            <a:stCxn id="6" idx="0"/>
          </p:cNvCxnSpPr>
          <p:nvPr/>
        </p:nvCxnSpPr>
        <p:spPr>
          <a:xfrm flipH="1" flipV="1">
            <a:off x="3120309" y="2280271"/>
            <a:ext cx="2106" cy="136246"/>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grpSp>
        <p:nvGrpSpPr>
          <p:cNvPr id="18" name="Group 17"/>
          <p:cNvGrpSpPr/>
          <p:nvPr/>
        </p:nvGrpSpPr>
        <p:grpSpPr>
          <a:xfrm>
            <a:off x="3043806" y="206740"/>
            <a:ext cx="2594992" cy="659218"/>
            <a:chOff x="4691947" y="240650"/>
            <a:chExt cx="2692230" cy="854361"/>
          </a:xfrm>
        </p:grpSpPr>
        <p:sp>
          <p:nvSpPr>
            <p:cNvPr id="19" name="Hexagon 18"/>
            <p:cNvSpPr/>
            <p:nvPr/>
          </p:nvSpPr>
          <p:spPr>
            <a:xfrm>
              <a:off x="4691947" y="240650"/>
              <a:ext cx="1175691" cy="280214"/>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200" kern="0">
                  <a:solidFill>
                    <a:srgbClr val="4B4B4B"/>
                  </a:solidFill>
                  <a:latin typeface="Calibri"/>
                  <a:ea typeface="Arial"/>
                  <a:cs typeface="Arial"/>
                  <a:sym typeface="Arial"/>
                </a:rPr>
                <a:t>ONAP</a:t>
              </a:r>
            </a:p>
          </p:txBody>
        </p:sp>
        <p:sp>
          <p:nvSpPr>
            <p:cNvPr id="20" name="Hexagon 19"/>
            <p:cNvSpPr/>
            <p:nvPr/>
          </p:nvSpPr>
          <p:spPr>
            <a:xfrm>
              <a:off x="5993476" y="240653"/>
              <a:ext cx="1390701" cy="280211"/>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200" kern="0">
                  <a:solidFill>
                    <a:srgbClr val="4B4B4B"/>
                  </a:solidFill>
                  <a:latin typeface="Calibri"/>
                  <a:ea typeface="Arial"/>
                  <a:cs typeface="Arial"/>
                  <a:sym typeface="Arial"/>
                </a:rPr>
                <a:t>Op X OSS/BSS</a:t>
              </a:r>
            </a:p>
          </p:txBody>
        </p:sp>
        <p:sp>
          <p:nvSpPr>
            <p:cNvPr id="21" name="Up-Down Arrow 20"/>
            <p:cNvSpPr/>
            <p:nvPr/>
          </p:nvSpPr>
          <p:spPr>
            <a:xfrm>
              <a:off x="5188440" y="520865"/>
              <a:ext cx="192792" cy="358886"/>
            </a:xfrm>
            <a:prstGeom prst="upDownArrow">
              <a:avLst/>
            </a:prstGeom>
            <a:solidFill>
              <a:srgbClr val="FFFFFF"/>
            </a:solidFill>
            <a:ln w="12700" cap="flat" cmpd="sng" algn="ctr">
              <a:solidFill>
                <a:srgbClr val="4B4B4B"/>
              </a:solidFill>
              <a:prstDash val="solid"/>
            </a:ln>
            <a:effectLst/>
          </p:spPr>
          <p:txBody>
            <a:bodyPr rtlCol="0" anchor="ctr"/>
            <a:lstStyle/>
            <a:p>
              <a:pPr algn="ctr" defTabSz="914400">
                <a:defRPr/>
              </a:pPr>
              <a:endParaRPr lang="en-US" sz="2000" kern="0">
                <a:solidFill>
                  <a:srgbClr val="4B4B4B"/>
                </a:solidFill>
                <a:latin typeface="Calibri"/>
                <a:ea typeface="Arial"/>
                <a:cs typeface="Arial"/>
                <a:sym typeface="Arial"/>
              </a:endParaRPr>
            </a:p>
          </p:txBody>
        </p:sp>
        <p:sp>
          <p:nvSpPr>
            <p:cNvPr id="22" name="Up-Down Arrow 21"/>
            <p:cNvSpPr/>
            <p:nvPr/>
          </p:nvSpPr>
          <p:spPr>
            <a:xfrm>
              <a:off x="6645655" y="520865"/>
              <a:ext cx="222649" cy="545091"/>
            </a:xfrm>
            <a:prstGeom prst="upDownArrow">
              <a:avLst/>
            </a:prstGeom>
            <a:solidFill>
              <a:srgbClr val="FFFFFF"/>
            </a:solidFill>
            <a:ln w="12700" cap="flat" cmpd="sng" algn="ctr">
              <a:solidFill>
                <a:srgbClr val="4B4B4B"/>
              </a:solidFill>
              <a:prstDash val="solid"/>
            </a:ln>
            <a:effectLst/>
          </p:spPr>
          <p:txBody>
            <a:bodyPr rtlCol="0" anchor="ctr"/>
            <a:lstStyle/>
            <a:p>
              <a:pPr algn="ctr" defTabSz="914400">
                <a:defRPr/>
              </a:pPr>
              <a:endParaRPr lang="en-US" sz="2000" kern="0">
                <a:solidFill>
                  <a:srgbClr val="4B4B4B"/>
                </a:solidFill>
                <a:latin typeface="Calibri"/>
                <a:ea typeface="Arial"/>
                <a:cs typeface="Arial"/>
                <a:sym typeface="Arial"/>
              </a:endParaRPr>
            </a:p>
          </p:txBody>
        </p:sp>
        <p:sp>
          <p:nvSpPr>
            <p:cNvPr id="23" name="Rounded Rectangle 22"/>
            <p:cNvSpPr/>
            <p:nvPr/>
          </p:nvSpPr>
          <p:spPr>
            <a:xfrm>
              <a:off x="4786513" y="898450"/>
              <a:ext cx="986561" cy="196561"/>
            </a:xfrm>
            <a:prstGeom prst="roundRect">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000" kern="0">
                  <a:solidFill>
                    <a:srgbClr val="4B4B4B"/>
                  </a:solidFill>
                  <a:latin typeface="Calibri"/>
                  <a:ea typeface="Arial"/>
                  <a:cs typeface="Arial"/>
                  <a:sym typeface="Arial"/>
                </a:rPr>
                <a:t>Abstract OLT</a:t>
              </a:r>
            </a:p>
          </p:txBody>
        </p:sp>
      </p:grpSp>
      <p:sp>
        <p:nvSpPr>
          <p:cNvPr id="24" name="Rounded Rectangle 23"/>
          <p:cNvSpPr/>
          <p:nvPr/>
        </p:nvSpPr>
        <p:spPr>
          <a:xfrm>
            <a:off x="6785928" y="930072"/>
            <a:ext cx="725548" cy="1775472"/>
          </a:xfrm>
          <a:prstGeom prst="roundRect">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200" b="1" kern="0">
                <a:solidFill>
                  <a:srgbClr val="4B4B4B"/>
                </a:solidFill>
                <a:latin typeface="Calibri"/>
                <a:ea typeface="Arial"/>
                <a:cs typeface="Arial"/>
                <a:sym typeface="Arial"/>
              </a:rPr>
              <a:t>DockerK8s Helm</a:t>
            </a:r>
          </a:p>
        </p:txBody>
      </p:sp>
      <p:cxnSp>
        <p:nvCxnSpPr>
          <p:cNvPr id="25" name="Straight Connector 24"/>
          <p:cNvCxnSpPr/>
          <p:nvPr/>
        </p:nvCxnSpPr>
        <p:spPr>
          <a:xfrm flipV="1">
            <a:off x="3120309" y="1430691"/>
            <a:ext cx="2107" cy="136960"/>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cxnSp>
        <p:nvCxnSpPr>
          <p:cNvPr id="26" name="Straight Connector 25"/>
          <p:cNvCxnSpPr/>
          <p:nvPr/>
        </p:nvCxnSpPr>
        <p:spPr>
          <a:xfrm flipH="1" flipV="1">
            <a:off x="5640076" y="1435352"/>
            <a:ext cx="2914" cy="138046"/>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cxnSp>
        <p:nvCxnSpPr>
          <p:cNvPr id="27" name="Straight Connector 26"/>
          <p:cNvCxnSpPr/>
          <p:nvPr/>
        </p:nvCxnSpPr>
        <p:spPr>
          <a:xfrm flipV="1">
            <a:off x="3213085" y="2753567"/>
            <a:ext cx="0" cy="740135"/>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stCxn id="38" idx="1"/>
            <a:endCxn id="29" idx="6"/>
          </p:cNvCxnSpPr>
          <p:nvPr/>
        </p:nvCxnSpPr>
        <p:spPr>
          <a:xfrm flipH="1">
            <a:off x="1356409" y="3265868"/>
            <a:ext cx="859979" cy="694"/>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sp>
        <p:nvSpPr>
          <p:cNvPr id="29" name="Oval 28"/>
          <p:cNvSpPr/>
          <p:nvPr/>
        </p:nvSpPr>
        <p:spPr>
          <a:xfrm>
            <a:off x="1280482" y="3202290"/>
            <a:ext cx="75927" cy="128544"/>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400">
              <a:buClr>
                <a:srgbClr val="000000"/>
              </a:buClr>
              <a:buFont typeface="Arial"/>
              <a:buNone/>
              <a:defRPr/>
            </a:pPr>
            <a:endParaRPr lang="en-US" sz="1400" kern="0">
              <a:solidFill>
                <a:prstClr val="white"/>
              </a:solidFill>
              <a:latin typeface="Calibri"/>
              <a:sym typeface="Arial"/>
            </a:endParaRPr>
          </a:p>
        </p:txBody>
      </p:sp>
      <p:sp>
        <p:nvSpPr>
          <p:cNvPr id="30" name="Oval 29"/>
          <p:cNvSpPr/>
          <p:nvPr/>
        </p:nvSpPr>
        <p:spPr>
          <a:xfrm>
            <a:off x="3453731" y="3273621"/>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buClr>
                <a:srgbClr val="000000"/>
              </a:buClr>
              <a:buFont typeface="Arial"/>
              <a:buNone/>
              <a:defRPr/>
            </a:pPr>
            <a:endParaRPr lang="en-US" sz="1400" kern="0">
              <a:solidFill>
                <a:prstClr val="white"/>
              </a:solidFill>
              <a:latin typeface="Calibri"/>
              <a:sym typeface="Arial"/>
            </a:endParaRPr>
          </a:p>
        </p:txBody>
      </p:sp>
      <p:cxnSp>
        <p:nvCxnSpPr>
          <p:cNvPr id="31" name="Straight Connector 30"/>
          <p:cNvCxnSpPr>
            <a:stCxn id="29" idx="2"/>
            <a:endCxn id="33" idx="3"/>
          </p:cNvCxnSpPr>
          <p:nvPr/>
        </p:nvCxnSpPr>
        <p:spPr>
          <a:xfrm flipH="1" flipV="1">
            <a:off x="579807" y="2920228"/>
            <a:ext cx="700675" cy="346334"/>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a:stCxn id="29" idx="2"/>
            <a:endCxn id="34" idx="3"/>
          </p:cNvCxnSpPr>
          <p:nvPr/>
        </p:nvCxnSpPr>
        <p:spPr>
          <a:xfrm flipH="1">
            <a:off x="579807" y="3266562"/>
            <a:ext cx="700675" cy="343413"/>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sp>
        <p:nvSpPr>
          <p:cNvPr id="33" name="Rounded Rectangle 32"/>
          <p:cNvSpPr/>
          <p:nvPr/>
        </p:nvSpPr>
        <p:spPr>
          <a:xfrm>
            <a:off x="477352" y="2848542"/>
            <a:ext cx="102455" cy="14337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defTabSz="914400">
              <a:buClr>
                <a:srgbClr val="000000"/>
              </a:buClr>
              <a:buFont typeface="Arial"/>
              <a:buNone/>
              <a:defRPr/>
            </a:pPr>
            <a:endParaRPr lang="en-US" sz="1400" kern="0">
              <a:solidFill>
                <a:prstClr val="black"/>
              </a:solidFill>
              <a:latin typeface="Calibri"/>
              <a:sym typeface="Arial"/>
            </a:endParaRPr>
          </a:p>
        </p:txBody>
      </p:sp>
      <p:sp>
        <p:nvSpPr>
          <p:cNvPr id="34" name="Rounded Rectangle 33"/>
          <p:cNvSpPr/>
          <p:nvPr/>
        </p:nvSpPr>
        <p:spPr>
          <a:xfrm>
            <a:off x="477353" y="3534367"/>
            <a:ext cx="102454" cy="15121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defTabSz="914400">
              <a:buClr>
                <a:srgbClr val="000000"/>
              </a:buClr>
              <a:buFont typeface="Arial"/>
              <a:buNone/>
              <a:defRPr/>
            </a:pPr>
            <a:endParaRPr lang="en-US" sz="1400" kern="0">
              <a:solidFill>
                <a:prstClr val="black"/>
              </a:solidFill>
              <a:latin typeface="Calibri"/>
              <a:sym typeface="Arial"/>
            </a:endParaRPr>
          </a:p>
        </p:txBody>
      </p:sp>
      <p:sp>
        <p:nvSpPr>
          <p:cNvPr id="35" name="Oval 34"/>
          <p:cNvSpPr/>
          <p:nvPr/>
        </p:nvSpPr>
        <p:spPr>
          <a:xfrm>
            <a:off x="2336083" y="3255068"/>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914400">
              <a:buClr>
                <a:srgbClr val="000000"/>
              </a:buClr>
              <a:buFont typeface="Arial"/>
              <a:buNone/>
              <a:defRPr/>
            </a:pPr>
            <a:endParaRPr lang="en-US" sz="1400" kern="0">
              <a:solidFill>
                <a:prstClr val="white"/>
              </a:solidFill>
              <a:latin typeface="Calibri"/>
              <a:sym typeface="Arial"/>
            </a:endParaRPr>
          </a:p>
        </p:txBody>
      </p:sp>
      <p:sp>
        <p:nvSpPr>
          <p:cNvPr id="36" name="TextBox 35"/>
          <p:cNvSpPr txBox="1"/>
          <p:nvPr/>
        </p:nvSpPr>
        <p:spPr>
          <a:xfrm>
            <a:off x="2216390" y="2932100"/>
            <a:ext cx="430001" cy="276999"/>
          </a:xfrm>
          <a:prstGeom prst="rect">
            <a:avLst/>
          </a:prstGeom>
          <a:noFill/>
        </p:spPr>
        <p:txBody>
          <a:bodyPr wrap="none" rtlCol="0">
            <a:spAutoFit/>
          </a:bodyPr>
          <a:lstStyle/>
          <a:p>
            <a:pPr defTabSz="914400">
              <a:buClr>
                <a:srgbClr val="000000"/>
              </a:buClr>
              <a:buFont typeface="Arial"/>
              <a:buNone/>
              <a:defRPr/>
            </a:pPr>
            <a:r>
              <a:rPr lang="en-US" sz="1200" b="1" kern="0">
                <a:solidFill>
                  <a:prstClr val="black"/>
                </a:solidFill>
                <a:latin typeface="Calibri"/>
                <a:ea typeface="Arial"/>
                <a:cs typeface="Arial"/>
                <a:sym typeface="Arial"/>
              </a:rPr>
              <a:t>OLT</a:t>
            </a:r>
          </a:p>
        </p:txBody>
      </p:sp>
      <p:sp>
        <p:nvSpPr>
          <p:cNvPr id="37" name="TextBox 36"/>
          <p:cNvSpPr txBox="1"/>
          <p:nvPr/>
        </p:nvSpPr>
        <p:spPr>
          <a:xfrm>
            <a:off x="113171" y="2945174"/>
            <a:ext cx="490564" cy="276999"/>
          </a:xfrm>
          <a:prstGeom prst="rect">
            <a:avLst/>
          </a:prstGeom>
          <a:noFill/>
        </p:spPr>
        <p:txBody>
          <a:bodyPr wrap="none" rtlCol="0">
            <a:spAutoFit/>
          </a:bodyPr>
          <a:lstStyle/>
          <a:p>
            <a:pPr defTabSz="914400">
              <a:buClr>
                <a:srgbClr val="000000"/>
              </a:buClr>
              <a:buFont typeface="Arial"/>
              <a:buNone/>
              <a:defRPr/>
            </a:pPr>
            <a:r>
              <a:rPr lang="en-US" sz="1200" b="1" kern="0">
                <a:solidFill>
                  <a:prstClr val="black"/>
                </a:solidFill>
                <a:latin typeface="Calibri"/>
                <a:ea typeface="Arial"/>
                <a:cs typeface="Arial"/>
                <a:sym typeface="Arial"/>
              </a:rPr>
              <a:t>ONU</a:t>
            </a:r>
          </a:p>
        </p:txBody>
      </p:sp>
      <p:pic>
        <p:nvPicPr>
          <p:cNvPr id="38" name="Picture 37"/>
          <p:cNvPicPr>
            <a:picLocks noChangeAspect="1"/>
          </p:cNvPicPr>
          <p:nvPr/>
        </p:nvPicPr>
        <p:blipFill>
          <a:blip r:embed="rId3"/>
          <a:stretch>
            <a:fillRect/>
          </a:stretch>
        </p:blipFill>
        <p:spPr>
          <a:xfrm flipV="1">
            <a:off x="2216388" y="3153803"/>
            <a:ext cx="1821283" cy="224130"/>
          </a:xfrm>
          <a:prstGeom prst="rect">
            <a:avLst/>
          </a:prstGeom>
        </p:spPr>
      </p:pic>
      <p:pic>
        <p:nvPicPr>
          <p:cNvPr id="39" name="Picture 38"/>
          <p:cNvPicPr>
            <a:picLocks noChangeAspect="1"/>
          </p:cNvPicPr>
          <p:nvPr/>
        </p:nvPicPr>
        <p:blipFill>
          <a:blip r:embed="rId3"/>
          <a:stretch>
            <a:fillRect/>
          </a:stretch>
        </p:blipFill>
        <p:spPr>
          <a:xfrm flipV="1">
            <a:off x="2216390" y="3444557"/>
            <a:ext cx="1821282" cy="237964"/>
          </a:xfrm>
          <a:prstGeom prst="rect">
            <a:avLst/>
          </a:prstGeom>
        </p:spPr>
      </p:pic>
      <p:pic>
        <p:nvPicPr>
          <p:cNvPr id="40" name="Picture 39"/>
          <p:cNvPicPr>
            <a:picLocks noChangeAspect="1"/>
          </p:cNvPicPr>
          <p:nvPr/>
        </p:nvPicPr>
        <p:blipFill>
          <a:blip r:embed="rId3"/>
          <a:stretch>
            <a:fillRect/>
          </a:stretch>
        </p:blipFill>
        <p:spPr>
          <a:xfrm flipV="1">
            <a:off x="2216389" y="4232190"/>
            <a:ext cx="1821283" cy="254901"/>
          </a:xfrm>
          <a:prstGeom prst="rect">
            <a:avLst/>
          </a:prstGeom>
        </p:spPr>
      </p:pic>
      <p:sp>
        <p:nvSpPr>
          <p:cNvPr id="41" name="Oval 40"/>
          <p:cNvSpPr/>
          <p:nvPr/>
        </p:nvSpPr>
        <p:spPr>
          <a:xfrm>
            <a:off x="2888475" y="3756913"/>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4400">
              <a:buClr>
                <a:srgbClr val="000000"/>
              </a:buClr>
              <a:buFont typeface="Arial"/>
              <a:buNone/>
            </a:pPr>
            <a:endParaRPr lang="en-US" sz="1400" kern="0">
              <a:solidFill>
                <a:prstClr val="black"/>
              </a:solidFill>
              <a:latin typeface="Arial"/>
              <a:sym typeface="Arial"/>
            </a:endParaRPr>
          </a:p>
        </p:txBody>
      </p:sp>
      <p:sp>
        <p:nvSpPr>
          <p:cNvPr id="42" name="Oval 41"/>
          <p:cNvSpPr/>
          <p:nvPr/>
        </p:nvSpPr>
        <p:spPr>
          <a:xfrm>
            <a:off x="2888475" y="3919896"/>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4400">
              <a:buClr>
                <a:srgbClr val="000000"/>
              </a:buClr>
              <a:buFont typeface="Arial"/>
              <a:buNone/>
            </a:pPr>
            <a:endParaRPr lang="en-US" sz="1400" kern="0">
              <a:solidFill>
                <a:prstClr val="black"/>
              </a:solidFill>
              <a:latin typeface="Arial"/>
              <a:sym typeface="Arial"/>
            </a:endParaRPr>
          </a:p>
        </p:txBody>
      </p:sp>
      <p:sp>
        <p:nvSpPr>
          <p:cNvPr id="43" name="Oval 42"/>
          <p:cNvSpPr/>
          <p:nvPr/>
        </p:nvSpPr>
        <p:spPr>
          <a:xfrm>
            <a:off x="2888475" y="4080537"/>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4400">
              <a:buClr>
                <a:srgbClr val="000000"/>
              </a:buClr>
              <a:buFont typeface="Arial"/>
              <a:buNone/>
            </a:pPr>
            <a:endParaRPr lang="en-US" sz="1400" kern="0">
              <a:solidFill>
                <a:prstClr val="black"/>
              </a:solidFill>
              <a:latin typeface="Arial"/>
              <a:sym typeface="Arial"/>
            </a:endParaRPr>
          </a:p>
        </p:txBody>
      </p:sp>
      <p:cxnSp>
        <p:nvCxnSpPr>
          <p:cNvPr id="44" name="Straight Connector 43"/>
          <p:cNvCxnSpPr>
            <a:stCxn id="38" idx="2"/>
          </p:cNvCxnSpPr>
          <p:nvPr/>
        </p:nvCxnSpPr>
        <p:spPr>
          <a:xfrm flipH="1" flipV="1">
            <a:off x="3122416" y="2753569"/>
            <a:ext cx="4614" cy="400234"/>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pic>
        <p:nvPicPr>
          <p:cNvPr id="47" name="Picture 46" descr="house.png"/>
          <p:cNvPicPr>
            <a:picLocks noChangeAspect="1"/>
          </p:cNvPicPr>
          <p:nvPr/>
        </p:nvPicPr>
        <p:blipFill>
          <a:blip r:embed="rId4">
            <a:duotone>
              <a:srgbClr val="004B7D">
                <a:shade val="45000"/>
                <a:satMod val="135000"/>
              </a:srgbClr>
              <a:prstClr val="white"/>
            </a:duotone>
            <a:extLst>
              <a:ext uri="{28A0092B-C50C-407E-A947-70E740481C1C}">
                <a14:useLocalDpi xmlns:a14="http://schemas.microsoft.com/office/drawing/2010/main" val="0"/>
              </a:ext>
            </a:extLst>
          </a:blip>
          <a:stretch>
            <a:fillRect/>
          </a:stretch>
        </p:blipFill>
        <p:spPr>
          <a:xfrm>
            <a:off x="0" y="2574657"/>
            <a:ext cx="565416" cy="405003"/>
          </a:xfrm>
          <a:prstGeom prst="rect">
            <a:avLst/>
          </a:prstGeom>
        </p:spPr>
      </p:pic>
      <p:pic>
        <p:nvPicPr>
          <p:cNvPr id="48" name="Picture 47" descr="house.png"/>
          <p:cNvPicPr>
            <a:picLocks noChangeAspect="1"/>
          </p:cNvPicPr>
          <p:nvPr/>
        </p:nvPicPr>
        <p:blipFill>
          <a:blip r:embed="rId4">
            <a:duotone>
              <a:srgbClr val="004B7D">
                <a:shade val="45000"/>
                <a:satMod val="135000"/>
              </a:srgbClr>
              <a:prstClr val="white"/>
            </a:duotone>
            <a:extLst>
              <a:ext uri="{28A0092B-C50C-407E-A947-70E740481C1C}">
                <a14:useLocalDpi xmlns:a14="http://schemas.microsoft.com/office/drawing/2010/main" val="0"/>
              </a:ext>
            </a:extLst>
          </a:blip>
          <a:stretch>
            <a:fillRect/>
          </a:stretch>
        </p:blipFill>
        <p:spPr>
          <a:xfrm>
            <a:off x="0" y="3510990"/>
            <a:ext cx="565416" cy="405003"/>
          </a:xfrm>
          <a:prstGeom prst="rect">
            <a:avLst/>
          </a:prstGeom>
        </p:spPr>
      </p:pic>
      <p:grpSp>
        <p:nvGrpSpPr>
          <p:cNvPr id="49" name="Group 48"/>
          <p:cNvGrpSpPr/>
          <p:nvPr/>
        </p:nvGrpSpPr>
        <p:grpSpPr>
          <a:xfrm>
            <a:off x="6750796" y="3268741"/>
            <a:ext cx="1715848" cy="658752"/>
            <a:chOff x="6925824" y="3930774"/>
            <a:chExt cx="1715848" cy="658752"/>
          </a:xfrm>
        </p:grpSpPr>
        <p:pic>
          <p:nvPicPr>
            <p:cNvPr id="50" name="Picture 4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7024" y="3930774"/>
              <a:ext cx="466864" cy="350562"/>
            </a:xfrm>
            <a:prstGeom prst="rect">
              <a:avLst/>
            </a:prstGeom>
          </p:spPr>
        </p:pic>
        <p:pic>
          <p:nvPicPr>
            <p:cNvPr id="51" name="Picture 5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0007" y="4235359"/>
              <a:ext cx="471665" cy="354167"/>
            </a:xfrm>
            <a:prstGeom prst="rect">
              <a:avLst/>
            </a:prstGeom>
          </p:spPr>
        </p:pic>
        <p:cxnSp>
          <p:nvCxnSpPr>
            <p:cNvPr id="52" name="Straight Connector 51"/>
            <p:cNvCxnSpPr>
              <a:stCxn id="57" idx="3"/>
              <a:endCxn id="50" idx="1"/>
            </p:cNvCxnSpPr>
            <p:nvPr/>
          </p:nvCxnSpPr>
          <p:spPr>
            <a:xfrm>
              <a:off x="6925824" y="4097079"/>
              <a:ext cx="1221200" cy="8976"/>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3" name="Straight Connector 52"/>
            <p:cNvCxnSpPr>
              <a:stCxn id="73" idx="3"/>
              <a:endCxn id="51" idx="1"/>
            </p:cNvCxnSpPr>
            <p:nvPr/>
          </p:nvCxnSpPr>
          <p:spPr>
            <a:xfrm>
              <a:off x="6925824" y="4405592"/>
              <a:ext cx="1244183" cy="685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4" name="Straight Connector 53"/>
            <p:cNvCxnSpPr>
              <a:stCxn id="73" idx="3"/>
              <a:endCxn id="50" idx="1"/>
            </p:cNvCxnSpPr>
            <p:nvPr/>
          </p:nvCxnSpPr>
          <p:spPr>
            <a:xfrm flipV="1">
              <a:off x="6925824" y="4106055"/>
              <a:ext cx="1221200" cy="299537"/>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5" name="Straight Connector 54"/>
            <p:cNvCxnSpPr>
              <a:stCxn id="57" idx="3"/>
              <a:endCxn id="51" idx="1"/>
            </p:cNvCxnSpPr>
            <p:nvPr/>
          </p:nvCxnSpPr>
          <p:spPr>
            <a:xfrm>
              <a:off x="6925824" y="4097079"/>
              <a:ext cx="1244183" cy="31536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grpSp>
      <p:sp>
        <p:nvSpPr>
          <p:cNvPr id="56" name="TextBox 55"/>
          <p:cNvSpPr txBox="1"/>
          <p:nvPr/>
        </p:nvSpPr>
        <p:spPr>
          <a:xfrm>
            <a:off x="7810871" y="3054664"/>
            <a:ext cx="1140611" cy="261610"/>
          </a:xfrm>
          <a:prstGeom prst="rect">
            <a:avLst/>
          </a:prstGeom>
          <a:noFill/>
        </p:spPr>
        <p:txBody>
          <a:bodyPr wrap="square" rtlCol="0">
            <a:spAutoFit/>
          </a:bodyPr>
          <a:lstStyle/>
          <a:p>
            <a:pPr defTabSz="914400">
              <a:buClr>
                <a:srgbClr val="000000"/>
              </a:buClr>
              <a:buFont typeface="Arial"/>
              <a:buNone/>
            </a:pPr>
            <a:r>
              <a:rPr lang="en-US" sz="1050" kern="0">
                <a:solidFill>
                  <a:srgbClr val="000000"/>
                </a:solidFill>
                <a:latin typeface="Arial"/>
                <a:ea typeface="Arial"/>
                <a:cs typeface="Arial"/>
                <a:sym typeface="Arial"/>
              </a:rPr>
              <a:t>External BNG</a:t>
            </a:r>
          </a:p>
        </p:txBody>
      </p:sp>
      <p:pic>
        <p:nvPicPr>
          <p:cNvPr id="57" name="Picture 56"/>
          <p:cNvPicPr>
            <a:picLocks noChangeAspect="1"/>
          </p:cNvPicPr>
          <p:nvPr/>
        </p:nvPicPr>
        <p:blipFill>
          <a:blip r:embed="rId6"/>
          <a:stretch>
            <a:fillRect/>
          </a:stretch>
        </p:blipFill>
        <p:spPr>
          <a:xfrm>
            <a:off x="4994638" y="3308971"/>
            <a:ext cx="1756158" cy="252150"/>
          </a:xfrm>
          <a:prstGeom prst="rect">
            <a:avLst/>
          </a:prstGeom>
        </p:spPr>
      </p:pic>
      <p:cxnSp>
        <p:nvCxnSpPr>
          <p:cNvPr id="58" name="Straight Connector 57"/>
          <p:cNvCxnSpPr>
            <a:stCxn id="38" idx="3"/>
            <a:endCxn id="57" idx="1"/>
          </p:cNvCxnSpPr>
          <p:nvPr/>
        </p:nvCxnSpPr>
        <p:spPr>
          <a:xfrm>
            <a:off x="4037671" y="3265868"/>
            <a:ext cx="956967" cy="169178"/>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9" name="Straight Connector 58"/>
          <p:cNvCxnSpPr>
            <a:stCxn id="38" idx="3"/>
            <a:endCxn id="73" idx="1"/>
          </p:cNvCxnSpPr>
          <p:nvPr/>
        </p:nvCxnSpPr>
        <p:spPr>
          <a:xfrm>
            <a:off x="4037671" y="3265868"/>
            <a:ext cx="956967" cy="47769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0" name="Straight Connector 59"/>
          <p:cNvCxnSpPr>
            <a:stCxn id="39" idx="3"/>
            <a:endCxn id="57" idx="1"/>
          </p:cNvCxnSpPr>
          <p:nvPr/>
        </p:nvCxnSpPr>
        <p:spPr>
          <a:xfrm flipV="1">
            <a:off x="4037672" y="3435046"/>
            <a:ext cx="956966" cy="128493"/>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1" name="Straight Connector 60"/>
          <p:cNvCxnSpPr>
            <a:stCxn id="39" idx="3"/>
            <a:endCxn id="73" idx="1"/>
          </p:cNvCxnSpPr>
          <p:nvPr/>
        </p:nvCxnSpPr>
        <p:spPr>
          <a:xfrm>
            <a:off x="4037672" y="3563539"/>
            <a:ext cx="956966" cy="180020"/>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2" name="Straight Connector 61"/>
          <p:cNvCxnSpPr>
            <a:stCxn id="40" idx="3"/>
            <a:endCxn id="57" idx="1"/>
          </p:cNvCxnSpPr>
          <p:nvPr/>
        </p:nvCxnSpPr>
        <p:spPr>
          <a:xfrm flipV="1">
            <a:off x="4037672" y="3435046"/>
            <a:ext cx="956966" cy="92459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3" name="Straight Connector 62"/>
          <p:cNvCxnSpPr>
            <a:stCxn id="40" idx="3"/>
            <a:endCxn id="73" idx="1"/>
          </p:cNvCxnSpPr>
          <p:nvPr/>
        </p:nvCxnSpPr>
        <p:spPr>
          <a:xfrm flipV="1">
            <a:off x="4037672" y="3743559"/>
            <a:ext cx="956966" cy="61608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pic>
        <p:nvPicPr>
          <p:cNvPr id="64" name="Picture 63"/>
          <p:cNvPicPr>
            <a:picLocks noChangeAspect="1"/>
          </p:cNvPicPr>
          <p:nvPr/>
        </p:nvPicPr>
        <p:blipFill>
          <a:blip r:embed="rId7"/>
          <a:stretch>
            <a:fillRect/>
          </a:stretch>
        </p:blipFill>
        <p:spPr>
          <a:xfrm>
            <a:off x="4890703" y="4195753"/>
            <a:ext cx="2116004" cy="193640"/>
          </a:xfrm>
          <a:prstGeom prst="rect">
            <a:avLst/>
          </a:prstGeom>
        </p:spPr>
      </p:pic>
      <p:pic>
        <p:nvPicPr>
          <p:cNvPr id="65" name="Picture 64"/>
          <p:cNvPicPr>
            <a:picLocks noChangeAspect="1"/>
          </p:cNvPicPr>
          <p:nvPr/>
        </p:nvPicPr>
        <p:blipFill>
          <a:blip r:embed="rId7"/>
          <a:stretch>
            <a:fillRect/>
          </a:stretch>
        </p:blipFill>
        <p:spPr>
          <a:xfrm>
            <a:off x="5043103" y="4348153"/>
            <a:ext cx="2116004" cy="179166"/>
          </a:xfrm>
          <a:prstGeom prst="rect">
            <a:avLst/>
          </a:prstGeom>
        </p:spPr>
      </p:pic>
      <p:pic>
        <p:nvPicPr>
          <p:cNvPr id="66" name="Picture 65"/>
          <p:cNvPicPr>
            <a:picLocks noChangeAspect="1"/>
          </p:cNvPicPr>
          <p:nvPr/>
        </p:nvPicPr>
        <p:blipFill>
          <a:blip r:embed="rId7"/>
          <a:stretch>
            <a:fillRect/>
          </a:stretch>
        </p:blipFill>
        <p:spPr>
          <a:xfrm>
            <a:off x="5195503" y="4500553"/>
            <a:ext cx="2116004" cy="170439"/>
          </a:xfrm>
          <a:prstGeom prst="rect">
            <a:avLst/>
          </a:prstGeom>
        </p:spPr>
      </p:pic>
      <p:cxnSp>
        <p:nvCxnSpPr>
          <p:cNvPr id="67" name="Straight Connector 66"/>
          <p:cNvCxnSpPr/>
          <p:nvPr/>
        </p:nvCxnSpPr>
        <p:spPr>
          <a:xfrm flipH="1" flipV="1">
            <a:off x="5449910" y="3724982"/>
            <a:ext cx="3448" cy="463269"/>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8" name="Straight Connector 67"/>
          <p:cNvCxnSpPr/>
          <p:nvPr/>
        </p:nvCxnSpPr>
        <p:spPr>
          <a:xfrm flipV="1">
            <a:off x="5516569" y="3724983"/>
            <a:ext cx="438" cy="629928"/>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9" name="Straight Connector 68"/>
          <p:cNvCxnSpPr/>
          <p:nvPr/>
        </p:nvCxnSpPr>
        <p:spPr>
          <a:xfrm flipV="1">
            <a:off x="6119945" y="3544595"/>
            <a:ext cx="5746" cy="655150"/>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70" name="Straight Connector 69"/>
          <p:cNvCxnSpPr/>
          <p:nvPr/>
        </p:nvCxnSpPr>
        <p:spPr>
          <a:xfrm flipH="1" flipV="1">
            <a:off x="6183156" y="3561835"/>
            <a:ext cx="1" cy="775837"/>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71" name="Straight Connector 70"/>
          <p:cNvCxnSpPr>
            <a:stCxn id="66" idx="0"/>
          </p:cNvCxnSpPr>
          <p:nvPr/>
        </p:nvCxnSpPr>
        <p:spPr>
          <a:xfrm flipH="1" flipV="1">
            <a:off x="6252111" y="3573329"/>
            <a:ext cx="1394" cy="92722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72" name="Straight Connector 71"/>
          <p:cNvCxnSpPr/>
          <p:nvPr/>
        </p:nvCxnSpPr>
        <p:spPr>
          <a:xfrm flipH="1" flipV="1">
            <a:off x="5584105" y="3703081"/>
            <a:ext cx="1421" cy="79550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pic>
        <p:nvPicPr>
          <p:cNvPr id="73" name="Picture 72"/>
          <p:cNvPicPr>
            <a:picLocks noChangeAspect="1"/>
          </p:cNvPicPr>
          <p:nvPr/>
        </p:nvPicPr>
        <p:blipFill>
          <a:blip r:embed="rId6"/>
          <a:stretch>
            <a:fillRect/>
          </a:stretch>
        </p:blipFill>
        <p:spPr>
          <a:xfrm>
            <a:off x="4994638" y="3626441"/>
            <a:ext cx="1756158" cy="234236"/>
          </a:xfrm>
          <a:prstGeom prst="rect">
            <a:avLst/>
          </a:prstGeom>
        </p:spPr>
      </p:pic>
      <p:sp>
        <p:nvSpPr>
          <p:cNvPr id="74" name="TextBox 73"/>
          <p:cNvSpPr txBox="1"/>
          <p:nvPr/>
        </p:nvSpPr>
        <p:spPr>
          <a:xfrm>
            <a:off x="5004455" y="3093211"/>
            <a:ext cx="1140360" cy="276999"/>
          </a:xfrm>
          <a:prstGeom prst="rect">
            <a:avLst/>
          </a:prstGeom>
          <a:noFill/>
        </p:spPr>
        <p:txBody>
          <a:bodyPr wrap="square" rtlCol="0">
            <a:spAutoFit/>
          </a:bodyPr>
          <a:lstStyle/>
          <a:p>
            <a:pPr defTabSz="914400">
              <a:buClr>
                <a:srgbClr val="000000"/>
              </a:buClr>
              <a:buFont typeface="Arial"/>
              <a:buNone/>
              <a:defRPr/>
            </a:pPr>
            <a:r>
              <a:rPr lang="en-US" sz="1200" b="1" kern="0">
                <a:solidFill>
                  <a:prstClr val="black"/>
                </a:solidFill>
                <a:latin typeface="Calibri"/>
                <a:ea typeface="Arial"/>
                <a:cs typeface="Arial"/>
                <a:sym typeface="Arial"/>
              </a:rPr>
              <a:t>SWITCH</a:t>
            </a:r>
          </a:p>
        </p:txBody>
      </p:sp>
      <p:sp>
        <p:nvSpPr>
          <p:cNvPr id="75" name="TextBox 74"/>
          <p:cNvSpPr txBox="1"/>
          <p:nvPr/>
        </p:nvSpPr>
        <p:spPr>
          <a:xfrm>
            <a:off x="4718598" y="3978785"/>
            <a:ext cx="671804" cy="276999"/>
          </a:xfrm>
          <a:prstGeom prst="rect">
            <a:avLst/>
          </a:prstGeom>
          <a:noFill/>
        </p:spPr>
        <p:txBody>
          <a:bodyPr wrap="none" rtlCol="0">
            <a:spAutoFit/>
          </a:bodyPr>
          <a:lstStyle/>
          <a:p>
            <a:pPr defTabSz="914400">
              <a:buClr>
                <a:srgbClr val="000000"/>
              </a:buClr>
              <a:buFont typeface="Arial"/>
              <a:buNone/>
              <a:defRPr/>
            </a:pPr>
            <a:r>
              <a:rPr lang="en-US" sz="1200" b="1" kern="0">
                <a:solidFill>
                  <a:prstClr val="black"/>
                </a:solidFill>
                <a:latin typeface="Calibri"/>
                <a:ea typeface="Arial"/>
                <a:cs typeface="Arial"/>
                <a:sym typeface="Arial"/>
              </a:rPr>
              <a:t>SERVER</a:t>
            </a:r>
          </a:p>
        </p:txBody>
      </p:sp>
      <p:sp>
        <p:nvSpPr>
          <p:cNvPr id="78" name="Google Shape;80;p21"/>
          <p:cNvSpPr txBox="1">
            <a:spLocks/>
          </p:cNvSpPr>
          <p:nvPr/>
        </p:nvSpPr>
        <p:spPr>
          <a:xfrm>
            <a:off x="344226" y="278117"/>
            <a:ext cx="1582103" cy="600525"/>
          </a:xfrm>
          <a:prstGeom prst="rect">
            <a:avLst/>
          </a:prstGeom>
          <a:noFill/>
          <a:ln>
            <a:noFill/>
          </a:ln>
        </p:spPr>
        <p:txBody>
          <a:bodyPr spcFirstLastPara="1" vert="horz" wrap="square" lIns="34275" tIns="17125" rIns="34275" bIns="17125" rtlCol="0" anchor="ctr" anchorCtr="0">
            <a:noAutofit/>
          </a:bodyPr>
          <a:lstStyle>
            <a:lvl1pPr marR="0" lvl="0" algn="ctr" defTabSz="457200"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algn="l">
              <a:lnSpc>
                <a:spcPct val="90000"/>
              </a:lnSpc>
              <a:buClr>
                <a:srgbClr val="535353"/>
              </a:buClr>
              <a:buSzPts val="10000"/>
              <a:buFont typeface="Source Sans Pro"/>
              <a:buNone/>
            </a:pPr>
            <a:r>
              <a:rPr lang="en-US" sz="3200" b="1">
                <a:solidFill>
                  <a:srgbClr val="4B87CC"/>
                </a:solidFill>
              </a:rPr>
              <a:t>SEBA</a:t>
            </a:r>
          </a:p>
        </p:txBody>
      </p:sp>
      <p:sp>
        <p:nvSpPr>
          <p:cNvPr id="79" name="Google Shape;80;p21"/>
          <p:cNvSpPr txBox="1">
            <a:spLocks/>
          </p:cNvSpPr>
          <p:nvPr/>
        </p:nvSpPr>
        <p:spPr>
          <a:xfrm>
            <a:off x="379264" y="935186"/>
            <a:ext cx="1476832" cy="751876"/>
          </a:xfrm>
          <a:prstGeom prst="rect">
            <a:avLst/>
          </a:prstGeom>
          <a:noFill/>
          <a:ln>
            <a:noFill/>
          </a:ln>
        </p:spPr>
        <p:txBody>
          <a:bodyPr spcFirstLastPara="1" wrap="square" lIns="34275" tIns="17125" rIns="34275" bIns="171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9pPr>
          </a:lstStyle>
          <a:p>
            <a:pPr defTabSz="914400"/>
            <a:r>
              <a:rPr lang="en-US" sz="1600" b="1" kern="0"/>
              <a:t>S</a:t>
            </a:r>
            <a:r>
              <a:rPr lang="en-US" sz="1600" kern="0"/>
              <a:t>DN </a:t>
            </a:r>
          </a:p>
          <a:p>
            <a:pPr defTabSz="914400"/>
            <a:r>
              <a:rPr lang="en-US" sz="1600" b="1" kern="0"/>
              <a:t>E</a:t>
            </a:r>
            <a:r>
              <a:rPr lang="en-US" sz="1600" kern="0"/>
              <a:t>nabled</a:t>
            </a:r>
          </a:p>
          <a:p>
            <a:pPr defTabSz="914400"/>
            <a:r>
              <a:rPr lang="en-US" sz="1600" b="1" kern="0"/>
              <a:t>B</a:t>
            </a:r>
            <a:r>
              <a:rPr lang="en-US" sz="1600" kern="0"/>
              <a:t>roadband </a:t>
            </a:r>
          </a:p>
          <a:p>
            <a:pPr defTabSz="914400"/>
            <a:r>
              <a:rPr lang="en-US" sz="1600" b="1" kern="0"/>
              <a:t>A</a:t>
            </a:r>
            <a:r>
              <a:rPr lang="en-US" sz="1600" kern="0"/>
              <a:t>ccess</a:t>
            </a:r>
          </a:p>
        </p:txBody>
      </p:sp>
      <p:cxnSp>
        <p:nvCxnSpPr>
          <p:cNvPr id="80" name="Straight Connector 79"/>
          <p:cNvCxnSpPr/>
          <p:nvPr/>
        </p:nvCxnSpPr>
        <p:spPr>
          <a:xfrm flipH="1" flipV="1">
            <a:off x="5805823" y="2266793"/>
            <a:ext cx="4503" cy="1048515"/>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sp>
        <p:nvSpPr>
          <p:cNvPr id="84" name="TextBox 83"/>
          <p:cNvSpPr txBox="1"/>
          <p:nvPr/>
        </p:nvSpPr>
        <p:spPr>
          <a:xfrm>
            <a:off x="4879604" y="2901107"/>
            <a:ext cx="1436428" cy="253916"/>
          </a:xfrm>
          <a:prstGeom prst="rect">
            <a:avLst/>
          </a:prstGeom>
          <a:noFill/>
        </p:spPr>
        <p:txBody>
          <a:bodyPr wrap="square" rtlCol="0">
            <a:spAutoFit/>
          </a:bodyPr>
          <a:lstStyle/>
          <a:p>
            <a:pPr defTabSz="914400">
              <a:buClr>
                <a:srgbClr val="000000"/>
              </a:buClr>
              <a:buFont typeface="Arial"/>
              <a:buNone/>
            </a:pPr>
            <a:r>
              <a:rPr lang="en-US" sz="1050" kern="0">
                <a:solidFill>
                  <a:srgbClr val="000000"/>
                </a:solidFill>
                <a:latin typeface="Arial"/>
                <a:ea typeface="Arial"/>
                <a:cs typeface="Arial"/>
                <a:sym typeface="Arial"/>
              </a:rPr>
              <a:t>(Embedded BNG)</a:t>
            </a:r>
          </a:p>
        </p:txBody>
      </p:sp>
      <p:sp>
        <p:nvSpPr>
          <p:cNvPr id="2" name="Donut 1"/>
          <p:cNvSpPr/>
          <p:nvPr/>
        </p:nvSpPr>
        <p:spPr>
          <a:xfrm>
            <a:off x="2718607" y="685590"/>
            <a:ext cx="3331427" cy="892370"/>
          </a:xfrm>
          <a:prstGeom prst="donut">
            <a:avLst>
              <a:gd name="adj" fmla="val 1829"/>
            </a:avLst>
          </a:prstGeom>
          <a:solidFill>
            <a:schemeClr val="accent2"/>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85" name="Google Shape;184;p23">
            <a:extLst>
              <a:ext uri="{FF2B5EF4-FFF2-40B4-BE49-F238E27FC236}">
                <a16:creationId xmlns:a16="http://schemas.microsoft.com/office/drawing/2014/main" id="{18E41E81-CB2C-6E41-982A-7624D7DFA2D6}"/>
              </a:ext>
            </a:extLst>
          </p:cNvPr>
          <p:cNvPicPr preferRelativeResize="0"/>
          <p:nvPr/>
        </p:nvPicPr>
        <p:blipFill>
          <a:blip r:embed="rId8">
            <a:alphaModFix/>
          </a:blip>
          <a:stretch>
            <a:fillRect/>
          </a:stretch>
        </p:blipFill>
        <p:spPr>
          <a:xfrm>
            <a:off x="6516" y="4702571"/>
            <a:ext cx="1003781" cy="429725"/>
          </a:xfrm>
          <a:prstGeom prst="rect">
            <a:avLst/>
          </a:prstGeom>
          <a:noFill/>
          <a:ln>
            <a:noFill/>
          </a:ln>
        </p:spPr>
      </p:pic>
    </p:spTree>
    <p:extLst>
      <p:ext uri="{BB962C8B-B14F-4D97-AF65-F5344CB8AC3E}">
        <p14:creationId xmlns:p14="http://schemas.microsoft.com/office/powerpoint/2010/main" val="35900325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3367425" y="1726925"/>
            <a:ext cx="3169023" cy="1928826"/>
            <a:chOff x="3471122" y="1726925"/>
            <a:chExt cx="3169023" cy="1928826"/>
          </a:xfrm>
        </p:grpSpPr>
        <p:cxnSp>
          <p:nvCxnSpPr>
            <p:cNvPr id="60" name="Straight Connector 59"/>
            <p:cNvCxnSpPr>
              <a:stCxn id="4" idx="0"/>
            </p:cNvCxnSpPr>
            <p:nvPr/>
          </p:nvCxnSpPr>
          <p:spPr>
            <a:xfrm flipV="1">
              <a:off x="4003252" y="3112205"/>
              <a:ext cx="0" cy="543546"/>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62" name="Rectangle 61"/>
            <p:cNvSpPr/>
            <p:nvPr/>
          </p:nvSpPr>
          <p:spPr>
            <a:xfrm>
              <a:off x="3471122" y="2913420"/>
              <a:ext cx="1271654" cy="29817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US" sz="1200">
                  <a:solidFill>
                    <a:prstClr val="white"/>
                  </a:solidFill>
                  <a:latin typeface="Calibri"/>
                  <a:sym typeface="Arial"/>
                </a:rPr>
                <a:t>VOLTHA</a:t>
              </a:r>
            </a:p>
          </p:txBody>
        </p:sp>
        <p:sp>
          <p:nvSpPr>
            <p:cNvPr id="63" name="Rounded Rectangle 62"/>
            <p:cNvSpPr/>
            <p:nvPr/>
          </p:nvSpPr>
          <p:spPr>
            <a:xfrm>
              <a:off x="4037928" y="1919510"/>
              <a:ext cx="2602217" cy="31059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defRPr/>
              </a:pPr>
              <a:r>
                <a:rPr lang="en-US" sz="1400">
                  <a:solidFill>
                    <a:srgbClr val="FFFFFF"/>
                  </a:solidFill>
                  <a:latin typeface="Calibri"/>
                  <a:sym typeface="Arial"/>
                </a:rPr>
                <a:t>ONOS Cluster</a:t>
              </a:r>
            </a:p>
          </p:txBody>
        </p:sp>
        <p:cxnSp>
          <p:nvCxnSpPr>
            <p:cNvPr id="65" name="Straight Connector 64"/>
            <p:cNvCxnSpPr/>
            <p:nvPr/>
          </p:nvCxnSpPr>
          <p:spPr>
            <a:xfrm flipV="1">
              <a:off x="4258802" y="2230108"/>
              <a:ext cx="1094" cy="689512"/>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70" name="Hexagon 69"/>
            <p:cNvSpPr/>
            <p:nvPr/>
          </p:nvSpPr>
          <p:spPr>
            <a:xfrm>
              <a:off x="4037926" y="1726925"/>
              <a:ext cx="531486"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700">
                  <a:solidFill>
                    <a:prstClr val="black"/>
                  </a:solidFill>
                  <a:latin typeface="Calibri"/>
                  <a:sym typeface="Arial"/>
                </a:rPr>
                <a:t>vOLT</a:t>
              </a:r>
            </a:p>
          </p:txBody>
        </p:sp>
        <p:sp>
          <p:nvSpPr>
            <p:cNvPr id="71" name="Hexagon 70"/>
            <p:cNvSpPr/>
            <p:nvPr/>
          </p:nvSpPr>
          <p:spPr>
            <a:xfrm>
              <a:off x="4455904" y="1726925"/>
              <a:ext cx="506948"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800">
                  <a:solidFill>
                    <a:prstClr val="black"/>
                  </a:solidFill>
                  <a:latin typeface="Calibri"/>
                  <a:sym typeface="Arial"/>
                </a:rPr>
                <a:t>dhcp</a:t>
              </a:r>
            </a:p>
          </p:txBody>
        </p:sp>
        <p:sp>
          <p:nvSpPr>
            <p:cNvPr id="72" name="Hexagon 71"/>
            <p:cNvSpPr/>
            <p:nvPr/>
          </p:nvSpPr>
          <p:spPr>
            <a:xfrm>
              <a:off x="4863911" y="1726925"/>
              <a:ext cx="589019"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800">
                  <a:solidFill>
                    <a:prstClr val="black"/>
                  </a:solidFill>
                  <a:latin typeface="Calibri"/>
                  <a:sym typeface="Arial"/>
                </a:rPr>
                <a:t>mcast</a:t>
              </a:r>
            </a:p>
          </p:txBody>
        </p:sp>
        <p:sp>
          <p:nvSpPr>
            <p:cNvPr id="127" name="TextBox 126"/>
            <p:cNvSpPr txBox="1"/>
            <p:nvPr/>
          </p:nvSpPr>
          <p:spPr>
            <a:xfrm>
              <a:off x="4333020" y="2301107"/>
              <a:ext cx="328498" cy="246221"/>
            </a:xfrm>
            <a:prstGeom prst="rect">
              <a:avLst/>
            </a:prstGeom>
            <a:noFill/>
          </p:spPr>
          <p:txBody>
            <a:bodyPr wrap="none" rtlCol="0">
              <a:spAutoFit/>
            </a:bodyPr>
            <a:lstStyle/>
            <a:p>
              <a:pPr>
                <a:defRPr/>
              </a:pPr>
              <a:r>
                <a:rPr lang="en-US" sz="1000">
                  <a:solidFill>
                    <a:prstClr val="black"/>
                  </a:solidFill>
                  <a:latin typeface="Calibri"/>
                  <a:ea typeface="Arial"/>
                  <a:cs typeface="Arial"/>
                  <a:sym typeface="Arial"/>
                </a:rPr>
                <a:t>OF</a:t>
              </a:r>
            </a:p>
          </p:txBody>
        </p:sp>
        <p:sp>
          <p:nvSpPr>
            <p:cNvPr id="129" name="Rectangle 128"/>
            <p:cNvSpPr/>
            <p:nvPr/>
          </p:nvSpPr>
          <p:spPr>
            <a:xfrm>
              <a:off x="4963403" y="2931320"/>
              <a:ext cx="350277" cy="18779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defRPr/>
              </a:pPr>
              <a:r>
                <a:rPr lang="en-US" sz="700" b="1">
                  <a:solidFill>
                    <a:prstClr val="black"/>
                  </a:solidFill>
                  <a:latin typeface="Calibri"/>
                  <a:sym typeface="Arial"/>
                </a:rPr>
                <a:t>TP</a:t>
              </a:r>
            </a:p>
          </p:txBody>
        </p:sp>
        <p:sp>
          <p:nvSpPr>
            <p:cNvPr id="130" name="Rectangle 129"/>
            <p:cNvSpPr/>
            <p:nvPr/>
          </p:nvSpPr>
          <p:spPr>
            <a:xfrm>
              <a:off x="4996343" y="2975046"/>
              <a:ext cx="398617" cy="20503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defRPr/>
              </a:pPr>
              <a:r>
                <a:rPr lang="en-US" sz="700" b="1">
                  <a:solidFill>
                    <a:prstClr val="black"/>
                  </a:solidFill>
                  <a:latin typeface="Calibri"/>
                  <a:sym typeface="Arial"/>
                </a:rPr>
                <a:t>TP</a:t>
              </a:r>
            </a:p>
          </p:txBody>
        </p:sp>
        <p:sp>
          <p:nvSpPr>
            <p:cNvPr id="131" name="Rectangle 130"/>
            <p:cNvSpPr/>
            <p:nvPr/>
          </p:nvSpPr>
          <p:spPr>
            <a:xfrm>
              <a:off x="5044722" y="3028930"/>
              <a:ext cx="380718" cy="20194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defRPr/>
              </a:pPr>
              <a:r>
                <a:rPr lang="en-US" sz="700" b="1" dirty="0">
                  <a:solidFill>
                    <a:prstClr val="black"/>
                  </a:solidFill>
                  <a:latin typeface="Calibri"/>
                  <a:sym typeface="Arial"/>
                </a:rPr>
                <a:t>TP</a:t>
              </a:r>
            </a:p>
          </p:txBody>
        </p:sp>
        <p:sp>
          <p:nvSpPr>
            <p:cNvPr id="132" name="Left Arrow 131"/>
            <p:cNvSpPr/>
            <p:nvPr/>
          </p:nvSpPr>
          <p:spPr>
            <a:xfrm>
              <a:off x="4746061" y="2987694"/>
              <a:ext cx="193269" cy="124511"/>
            </a:xfrm>
            <a:prstGeom prst="leftArrow">
              <a:avLst/>
            </a:prstGeom>
            <a:ln w="127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a:sym typeface="Arial"/>
              </a:endParaRPr>
            </a:p>
          </p:txBody>
        </p:sp>
      </p:grpSp>
      <p:sp>
        <p:nvSpPr>
          <p:cNvPr id="165" name="Rounded Rectangle 164"/>
          <p:cNvSpPr/>
          <p:nvPr/>
        </p:nvSpPr>
        <p:spPr>
          <a:xfrm>
            <a:off x="1628271" y="3577667"/>
            <a:ext cx="2732817" cy="1022685"/>
          </a:xfrm>
          <a:prstGeom prst="roundRect">
            <a:avLst/>
          </a:prstGeom>
          <a:ln w="12700" cmpd="sng">
            <a:prstDash val="sysDash"/>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en-US">
              <a:solidFill>
                <a:prstClr val="black"/>
              </a:solidFill>
              <a:latin typeface="Calibri"/>
              <a:sym typeface="Arial"/>
            </a:endParaRPr>
          </a:p>
        </p:txBody>
      </p:sp>
      <p:sp>
        <p:nvSpPr>
          <p:cNvPr id="164" name="Rounded Rectangle 163"/>
          <p:cNvSpPr/>
          <p:nvPr/>
        </p:nvSpPr>
        <p:spPr>
          <a:xfrm>
            <a:off x="1724386" y="3484244"/>
            <a:ext cx="2732817" cy="1022685"/>
          </a:xfrm>
          <a:prstGeom prst="roundRect">
            <a:avLst/>
          </a:prstGeom>
          <a:ln w="12700" cmpd="sng">
            <a:prstDash val="sysDash"/>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en-US">
              <a:solidFill>
                <a:prstClr val="black"/>
              </a:solidFill>
              <a:latin typeface="Calibri"/>
              <a:sym typeface="Arial"/>
            </a:endParaRPr>
          </a:p>
        </p:txBody>
      </p:sp>
      <p:grpSp>
        <p:nvGrpSpPr>
          <p:cNvPr id="29" name="Group 28"/>
          <p:cNvGrpSpPr/>
          <p:nvPr/>
        </p:nvGrpSpPr>
        <p:grpSpPr>
          <a:xfrm>
            <a:off x="1386406" y="3167541"/>
            <a:ext cx="3542132" cy="1249162"/>
            <a:chOff x="1490103" y="3167541"/>
            <a:chExt cx="3542132" cy="1249162"/>
          </a:xfrm>
        </p:grpSpPr>
        <p:sp>
          <p:nvSpPr>
            <p:cNvPr id="56" name="TextBox 55"/>
            <p:cNvSpPr txBox="1"/>
            <p:nvPr/>
          </p:nvSpPr>
          <p:spPr>
            <a:xfrm>
              <a:off x="4649698" y="4074531"/>
              <a:ext cx="382537" cy="246221"/>
            </a:xfrm>
            <a:prstGeom prst="rect">
              <a:avLst/>
            </a:prstGeom>
            <a:noFill/>
          </p:spPr>
          <p:txBody>
            <a:bodyPr wrap="none" rtlCol="0">
              <a:spAutoFit/>
            </a:bodyPr>
            <a:lstStyle/>
            <a:p>
              <a:pPr>
                <a:defRPr/>
              </a:pPr>
              <a:r>
                <a:rPr lang="en-US" sz="1000">
                  <a:solidFill>
                    <a:prstClr val="black"/>
                  </a:solidFill>
                  <a:latin typeface="Calibri"/>
                  <a:ea typeface="Arial"/>
                  <a:cs typeface="Arial"/>
                  <a:sym typeface="Arial"/>
                </a:rPr>
                <a:t>NNI</a:t>
              </a:r>
            </a:p>
          </p:txBody>
        </p:sp>
        <p:grpSp>
          <p:nvGrpSpPr>
            <p:cNvPr id="16" name="Group 15"/>
            <p:cNvGrpSpPr/>
            <p:nvPr/>
          </p:nvGrpSpPr>
          <p:grpSpPr>
            <a:xfrm>
              <a:off x="1490103" y="3167541"/>
              <a:ext cx="3198802" cy="1249162"/>
              <a:chOff x="1490103" y="3167541"/>
              <a:chExt cx="3198802" cy="1249162"/>
            </a:xfrm>
          </p:grpSpPr>
          <p:sp>
            <p:nvSpPr>
              <p:cNvPr id="118" name="Rounded Rectangle 117"/>
              <p:cNvSpPr/>
              <p:nvPr/>
            </p:nvSpPr>
            <p:spPr>
              <a:xfrm>
                <a:off x="1933232" y="3394018"/>
                <a:ext cx="2732817" cy="1022685"/>
              </a:xfrm>
              <a:prstGeom prst="roundRect">
                <a:avLst/>
              </a:prstGeom>
              <a:ln w="12700" cmpd="sng">
                <a:prstDash val="sysDash"/>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en-US">
                  <a:solidFill>
                    <a:prstClr val="black"/>
                  </a:solidFill>
                  <a:latin typeface="Calibri"/>
                  <a:sym typeface="Arial"/>
                </a:endParaRPr>
              </a:p>
            </p:txBody>
          </p:sp>
          <p:grpSp>
            <p:nvGrpSpPr>
              <p:cNvPr id="58" name="Group 57"/>
              <p:cNvGrpSpPr/>
              <p:nvPr/>
            </p:nvGrpSpPr>
            <p:grpSpPr>
              <a:xfrm>
                <a:off x="1900255" y="3416840"/>
                <a:ext cx="2788650" cy="978137"/>
                <a:chOff x="1900255" y="4472883"/>
                <a:chExt cx="2788650" cy="1086819"/>
              </a:xfrm>
            </p:grpSpPr>
            <p:sp>
              <p:nvSpPr>
                <p:cNvPr id="4" name="Rounded Rectangle 3"/>
                <p:cNvSpPr/>
                <p:nvPr/>
              </p:nvSpPr>
              <p:spPr>
                <a:xfrm>
                  <a:off x="3547851" y="4738342"/>
                  <a:ext cx="1118195" cy="44864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prstClr val="black"/>
                    </a:solidFill>
                    <a:latin typeface="Calibri"/>
                    <a:sym typeface="Arial"/>
                  </a:endParaRPr>
                </a:p>
              </p:txBody>
            </p:sp>
            <p:cxnSp>
              <p:nvCxnSpPr>
                <p:cNvPr id="8" name="Straight Connector 7"/>
                <p:cNvCxnSpPr/>
                <p:nvPr/>
              </p:nvCxnSpPr>
              <p:spPr>
                <a:xfrm flipH="1" flipV="1">
                  <a:off x="2995657" y="4793560"/>
                  <a:ext cx="552194" cy="41413"/>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2995657" y="5083451"/>
                  <a:ext cx="552194" cy="103532"/>
                </a:xfrm>
                <a:prstGeom prst="line">
                  <a:avLst/>
                </a:prstGeom>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2905925" y="4752148"/>
                  <a:ext cx="75927" cy="6427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15" name="Oval 14"/>
                <p:cNvSpPr/>
                <p:nvPr/>
              </p:nvSpPr>
              <p:spPr>
                <a:xfrm>
                  <a:off x="4643186" y="4834973"/>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17" name="Oval 16"/>
                <p:cNvSpPr/>
                <p:nvPr/>
              </p:nvSpPr>
              <p:spPr>
                <a:xfrm>
                  <a:off x="4643186" y="5062247"/>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19" name="Oval 18"/>
                <p:cNvSpPr/>
                <p:nvPr/>
              </p:nvSpPr>
              <p:spPr>
                <a:xfrm>
                  <a:off x="2905925" y="5154847"/>
                  <a:ext cx="75927" cy="6427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a:solidFill>
                      <a:prstClr val="white"/>
                    </a:solidFill>
                    <a:latin typeface="Calibri"/>
                    <a:sym typeface="Arial"/>
                  </a:endParaRPr>
                </a:p>
              </p:txBody>
            </p:sp>
            <p:cxnSp>
              <p:nvCxnSpPr>
                <p:cNvPr id="20" name="Straight Connector 19"/>
                <p:cNvCxnSpPr>
                  <a:stCxn id="13" idx="2"/>
                  <a:endCxn id="34" idx="3"/>
                </p:cNvCxnSpPr>
                <p:nvPr/>
              </p:nvCxnSpPr>
              <p:spPr>
                <a:xfrm flipH="1" flipV="1">
                  <a:off x="2194976" y="4593396"/>
                  <a:ext cx="710949" cy="1908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a:stCxn id="13" idx="3"/>
                  <a:endCxn id="35" idx="3"/>
                </p:cNvCxnSpPr>
                <p:nvPr/>
              </p:nvCxnSpPr>
              <p:spPr>
                <a:xfrm flipH="1">
                  <a:off x="2194976" y="4807008"/>
                  <a:ext cx="722068" cy="7573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p:cNvCxnSpPr>
                  <a:stCxn id="19" idx="2"/>
                  <a:endCxn id="36" idx="3"/>
                </p:cNvCxnSpPr>
                <p:nvPr/>
              </p:nvCxnSpPr>
              <p:spPr>
                <a:xfrm flipH="1" flipV="1">
                  <a:off x="2194976" y="5157776"/>
                  <a:ext cx="710949" cy="29207"/>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a:stCxn id="19" idx="3"/>
                  <a:endCxn id="37" idx="3"/>
                </p:cNvCxnSpPr>
                <p:nvPr/>
              </p:nvCxnSpPr>
              <p:spPr>
                <a:xfrm flipH="1">
                  <a:off x="2194976" y="5209707"/>
                  <a:ext cx="722068" cy="229483"/>
                </a:xfrm>
                <a:prstGeom prst="line">
                  <a:avLst/>
                </a:prstGeom>
              </p:spPr>
              <p:style>
                <a:lnRef idx="2">
                  <a:schemeClr val="accent1"/>
                </a:lnRef>
                <a:fillRef idx="0">
                  <a:schemeClr val="accent1"/>
                </a:fillRef>
                <a:effectRef idx="1">
                  <a:schemeClr val="accent1"/>
                </a:effectRef>
                <a:fontRef idx="minor">
                  <a:schemeClr val="tx1"/>
                </a:fontRef>
              </p:style>
            </p:cxnSp>
            <p:sp>
              <p:nvSpPr>
                <p:cNvPr id="34" name="Rounded Rectangle 33"/>
                <p:cNvSpPr/>
                <p:nvPr/>
              </p:nvSpPr>
              <p:spPr>
                <a:xfrm>
                  <a:off x="1933229" y="4472883"/>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prstClr val="black"/>
                    </a:solidFill>
                    <a:latin typeface="Calibri"/>
                    <a:sym typeface="Arial"/>
                  </a:endParaRPr>
                </a:p>
              </p:txBody>
            </p:sp>
            <p:sp>
              <p:nvSpPr>
                <p:cNvPr id="35" name="Rounded Rectangle 34"/>
                <p:cNvSpPr/>
                <p:nvPr/>
              </p:nvSpPr>
              <p:spPr>
                <a:xfrm>
                  <a:off x="1933229" y="4762225"/>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prstClr val="black"/>
                    </a:solidFill>
                    <a:latin typeface="Calibri"/>
                    <a:sym typeface="Arial"/>
                  </a:endParaRPr>
                </a:p>
              </p:txBody>
            </p:sp>
            <p:sp>
              <p:nvSpPr>
                <p:cNvPr id="36" name="Rounded Rectangle 35"/>
                <p:cNvSpPr/>
                <p:nvPr/>
              </p:nvSpPr>
              <p:spPr>
                <a:xfrm>
                  <a:off x="1933229" y="5037263"/>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prstClr val="black"/>
                    </a:solidFill>
                    <a:latin typeface="Calibri"/>
                    <a:sym typeface="Arial"/>
                  </a:endParaRPr>
                </a:p>
              </p:txBody>
            </p:sp>
            <p:sp>
              <p:nvSpPr>
                <p:cNvPr id="37" name="Rounded Rectangle 36"/>
                <p:cNvSpPr/>
                <p:nvPr/>
              </p:nvSpPr>
              <p:spPr>
                <a:xfrm>
                  <a:off x="1933229" y="5318677"/>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prstClr val="black"/>
                    </a:solidFill>
                    <a:latin typeface="Calibri"/>
                    <a:sym typeface="Arial"/>
                  </a:endParaRPr>
                </a:p>
              </p:txBody>
            </p:sp>
            <p:sp>
              <p:nvSpPr>
                <p:cNvPr id="42" name="Oval 41"/>
                <p:cNvSpPr/>
                <p:nvPr/>
              </p:nvSpPr>
              <p:spPr>
                <a:xfrm>
                  <a:off x="1910369" y="4547677"/>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43" name="Oval 42"/>
                <p:cNvSpPr/>
                <p:nvPr/>
              </p:nvSpPr>
              <p:spPr>
                <a:xfrm>
                  <a:off x="1901861" y="4816420"/>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44" name="Oval 43"/>
                <p:cNvSpPr/>
                <p:nvPr/>
              </p:nvSpPr>
              <p:spPr>
                <a:xfrm>
                  <a:off x="1901861" y="4921498"/>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45" name="Oval 44"/>
                <p:cNvSpPr/>
                <p:nvPr/>
              </p:nvSpPr>
              <p:spPr>
                <a:xfrm>
                  <a:off x="1901861" y="5085578"/>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46" name="Oval 45"/>
                <p:cNvSpPr/>
                <p:nvPr/>
              </p:nvSpPr>
              <p:spPr>
                <a:xfrm>
                  <a:off x="1900255" y="5183889"/>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47" name="Oval 46"/>
                <p:cNvSpPr/>
                <p:nvPr/>
              </p:nvSpPr>
              <p:spPr>
                <a:xfrm>
                  <a:off x="1901861" y="5416330"/>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48" name="Oval 47"/>
                <p:cNvSpPr/>
                <p:nvPr/>
              </p:nvSpPr>
              <p:spPr>
                <a:xfrm>
                  <a:off x="3525538" y="4816420"/>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49" name="Oval 48"/>
                <p:cNvSpPr/>
                <p:nvPr/>
              </p:nvSpPr>
              <p:spPr>
                <a:xfrm>
                  <a:off x="3526094" y="5051644"/>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50" name="Oval 49"/>
                <p:cNvSpPr/>
                <p:nvPr/>
              </p:nvSpPr>
              <p:spPr>
                <a:xfrm>
                  <a:off x="2166863" y="4570536"/>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51" name="Oval 50"/>
                <p:cNvSpPr/>
                <p:nvPr/>
              </p:nvSpPr>
              <p:spPr>
                <a:xfrm>
                  <a:off x="2166863" y="4852035"/>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52" name="Oval 51"/>
                <p:cNvSpPr/>
                <p:nvPr/>
              </p:nvSpPr>
              <p:spPr>
                <a:xfrm>
                  <a:off x="2172116" y="5131297"/>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53" name="Oval 52"/>
                <p:cNvSpPr/>
                <p:nvPr/>
              </p:nvSpPr>
              <p:spPr>
                <a:xfrm>
                  <a:off x="2156707" y="5400925"/>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a:solidFill>
                      <a:prstClr val="white"/>
                    </a:solidFill>
                    <a:latin typeface="Calibri"/>
                    <a:sym typeface="Arial"/>
                  </a:endParaRPr>
                </a:p>
              </p:txBody>
            </p:sp>
          </p:grpSp>
          <p:sp>
            <p:nvSpPr>
              <p:cNvPr id="54" name="TextBox 53"/>
              <p:cNvSpPr txBox="1"/>
              <p:nvPr/>
            </p:nvSpPr>
            <p:spPr>
              <a:xfrm>
                <a:off x="3906780" y="3719787"/>
                <a:ext cx="430001" cy="276999"/>
              </a:xfrm>
              <a:prstGeom prst="rect">
                <a:avLst/>
              </a:prstGeom>
              <a:noFill/>
            </p:spPr>
            <p:txBody>
              <a:bodyPr wrap="none" rtlCol="0">
                <a:spAutoFit/>
              </a:bodyPr>
              <a:lstStyle/>
              <a:p>
                <a:pPr>
                  <a:defRPr/>
                </a:pPr>
                <a:r>
                  <a:rPr lang="en-US" sz="1200" b="1">
                    <a:solidFill>
                      <a:prstClr val="black"/>
                    </a:solidFill>
                    <a:latin typeface="Calibri"/>
                    <a:ea typeface="Arial"/>
                    <a:cs typeface="Arial"/>
                    <a:sym typeface="Arial"/>
                  </a:rPr>
                  <a:t>OLT</a:t>
                </a:r>
              </a:p>
            </p:txBody>
          </p:sp>
          <p:sp>
            <p:nvSpPr>
              <p:cNvPr id="55" name="TextBox 54"/>
              <p:cNvSpPr txBox="1"/>
              <p:nvPr/>
            </p:nvSpPr>
            <p:spPr>
              <a:xfrm>
                <a:off x="1829522" y="3167541"/>
                <a:ext cx="490564" cy="276999"/>
              </a:xfrm>
              <a:prstGeom prst="rect">
                <a:avLst/>
              </a:prstGeom>
              <a:noFill/>
            </p:spPr>
            <p:txBody>
              <a:bodyPr wrap="none" rtlCol="0">
                <a:spAutoFit/>
              </a:bodyPr>
              <a:lstStyle/>
              <a:p>
                <a:pPr>
                  <a:defRPr/>
                </a:pPr>
                <a:r>
                  <a:rPr lang="en-US" sz="1200" b="1">
                    <a:solidFill>
                      <a:prstClr val="black"/>
                    </a:solidFill>
                    <a:latin typeface="Calibri"/>
                    <a:ea typeface="Arial"/>
                    <a:cs typeface="Arial"/>
                    <a:sym typeface="Arial"/>
                  </a:rPr>
                  <a:t>ONU</a:t>
                </a:r>
              </a:p>
            </p:txBody>
          </p:sp>
          <p:sp>
            <p:nvSpPr>
              <p:cNvPr id="57" name="TextBox 56"/>
              <p:cNvSpPr txBox="1"/>
              <p:nvPr/>
            </p:nvSpPr>
            <p:spPr>
              <a:xfrm>
                <a:off x="1490103" y="3484938"/>
                <a:ext cx="382036" cy="246221"/>
              </a:xfrm>
              <a:prstGeom prst="rect">
                <a:avLst/>
              </a:prstGeom>
              <a:noFill/>
            </p:spPr>
            <p:txBody>
              <a:bodyPr wrap="none" rtlCol="0">
                <a:spAutoFit/>
              </a:bodyPr>
              <a:lstStyle/>
              <a:p>
                <a:pPr>
                  <a:defRPr/>
                </a:pPr>
                <a:r>
                  <a:rPr lang="en-US" sz="1000">
                    <a:solidFill>
                      <a:prstClr val="black"/>
                    </a:solidFill>
                    <a:latin typeface="Calibri"/>
                    <a:ea typeface="Arial"/>
                    <a:cs typeface="Arial"/>
                    <a:sym typeface="Arial"/>
                  </a:rPr>
                  <a:t>UNI</a:t>
                </a:r>
              </a:p>
            </p:txBody>
          </p:sp>
        </p:grpSp>
      </p:grpSp>
      <p:grpSp>
        <p:nvGrpSpPr>
          <p:cNvPr id="170" name="Group 169"/>
          <p:cNvGrpSpPr/>
          <p:nvPr/>
        </p:nvGrpSpPr>
        <p:grpSpPr>
          <a:xfrm>
            <a:off x="6430410" y="3473197"/>
            <a:ext cx="2143249" cy="899629"/>
            <a:chOff x="6534107" y="3859108"/>
            <a:chExt cx="2143249" cy="999588"/>
          </a:xfrm>
        </p:grpSpPr>
        <p:pic>
          <p:nvPicPr>
            <p:cNvPr id="134" name="Picture 1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7023" y="3859108"/>
              <a:ext cx="530333" cy="398220"/>
            </a:xfrm>
            <a:prstGeom prst="rect">
              <a:avLst/>
            </a:prstGeom>
          </p:spPr>
        </p:pic>
        <p:pic>
          <p:nvPicPr>
            <p:cNvPr id="135" name="Picture 1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7023" y="4460476"/>
              <a:ext cx="530333" cy="398220"/>
            </a:xfrm>
            <a:prstGeom prst="rect">
              <a:avLst/>
            </a:prstGeom>
          </p:spPr>
        </p:pic>
        <p:cxnSp>
          <p:nvCxnSpPr>
            <p:cNvPr id="18" name="Straight Connector 17"/>
            <p:cNvCxnSpPr>
              <a:stCxn id="114" idx="3"/>
              <a:endCxn id="134" idx="1"/>
            </p:cNvCxnSpPr>
            <p:nvPr/>
          </p:nvCxnSpPr>
          <p:spPr>
            <a:xfrm>
              <a:off x="6840522" y="4037515"/>
              <a:ext cx="1306501" cy="20703"/>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38" name="Straight Connector 137"/>
            <p:cNvCxnSpPr>
              <a:stCxn id="116" idx="3"/>
              <a:endCxn id="135" idx="1"/>
            </p:cNvCxnSpPr>
            <p:nvPr/>
          </p:nvCxnSpPr>
          <p:spPr>
            <a:xfrm>
              <a:off x="6534107" y="4648183"/>
              <a:ext cx="1612916" cy="11403"/>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p:cNvCxnSpPr>
              <a:stCxn id="116" idx="3"/>
              <a:endCxn id="134" idx="1"/>
            </p:cNvCxnSpPr>
            <p:nvPr/>
          </p:nvCxnSpPr>
          <p:spPr>
            <a:xfrm flipV="1">
              <a:off x="6534107" y="4058218"/>
              <a:ext cx="1612916" cy="589965"/>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p:cNvCxnSpPr>
              <a:stCxn id="114" idx="3"/>
              <a:endCxn id="135" idx="1"/>
            </p:cNvCxnSpPr>
            <p:nvPr/>
          </p:nvCxnSpPr>
          <p:spPr>
            <a:xfrm>
              <a:off x="6840522" y="4037515"/>
              <a:ext cx="1306501" cy="622071"/>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grpSp>
      <p:grpSp>
        <p:nvGrpSpPr>
          <p:cNvPr id="168" name="Group 167"/>
          <p:cNvGrpSpPr/>
          <p:nvPr/>
        </p:nvGrpSpPr>
        <p:grpSpPr>
          <a:xfrm>
            <a:off x="5920969" y="3857623"/>
            <a:ext cx="1152712" cy="1267237"/>
            <a:chOff x="6024666" y="4286250"/>
            <a:chExt cx="1152712" cy="1408043"/>
          </a:xfrm>
        </p:grpSpPr>
        <p:sp>
          <p:nvSpPr>
            <p:cNvPr id="149" name="Rectangle 148"/>
            <p:cNvSpPr/>
            <p:nvPr/>
          </p:nvSpPr>
          <p:spPr>
            <a:xfrm>
              <a:off x="6024672" y="5197337"/>
              <a:ext cx="1152706" cy="16565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defRPr/>
              </a:pPr>
              <a:endParaRPr lang="en-US">
                <a:solidFill>
                  <a:prstClr val="black"/>
                </a:solidFill>
                <a:latin typeface="Calibri"/>
                <a:sym typeface="Arial"/>
              </a:endParaRPr>
            </a:p>
          </p:txBody>
        </p:sp>
        <p:sp>
          <p:nvSpPr>
            <p:cNvPr id="150" name="Rectangle 149"/>
            <p:cNvSpPr/>
            <p:nvPr/>
          </p:nvSpPr>
          <p:spPr>
            <a:xfrm>
              <a:off x="6024666" y="5362989"/>
              <a:ext cx="1152706" cy="16565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defRPr/>
              </a:pPr>
              <a:endParaRPr lang="en-US">
                <a:solidFill>
                  <a:prstClr val="black"/>
                </a:solidFill>
                <a:latin typeface="Calibri"/>
                <a:sym typeface="Arial"/>
              </a:endParaRPr>
            </a:p>
          </p:txBody>
        </p:sp>
        <p:sp>
          <p:nvSpPr>
            <p:cNvPr id="151" name="Rectangle 150"/>
            <p:cNvSpPr/>
            <p:nvPr/>
          </p:nvSpPr>
          <p:spPr>
            <a:xfrm>
              <a:off x="6024666" y="5528641"/>
              <a:ext cx="1152706" cy="16565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defRPr/>
              </a:pPr>
              <a:endParaRPr lang="en-US">
                <a:solidFill>
                  <a:prstClr val="black"/>
                </a:solidFill>
                <a:latin typeface="Calibri"/>
                <a:sym typeface="Arial"/>
              </a:endParaRPr>
            </a:p>
          </p:txBody>
        </p:sp>
        <p:cxnSp>
          <p:nvCxnSpPr>
            <p:cNvPr id="153" name="Straight Connector 152"/>
            <p:cNvCxnSpPr>
              <a:stCxn id="149" idx="0"/>
            </p:cNvCxnSpPr>
            <p:nvPr/>
          </p:nvCxnSpPr>
          <p:spPr>
            <a:xfrm flipH="1" flipV="1">
              <a:off x="6364045" y="4883306"/>
              <a:ext cx="236980" cy="314031"/>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54" name="Straight Connector 153"/>
            <p:cNvCxnSpPr>
              <a:stCxn id="149" idx="0"/>
            </p:cNvCxnSpPr>
            <p:nvPr/>
          </p:nvCxnSpPr>
          <p:spPr>
            <a:xfrm flipH="1" flipV="1">
              <a:off x="6446874" y="4286250"/>
              <a:ext cx="154151" cy="911087"/>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59" name="Straight Connector 158"/>
            <p:cNvCxnSpPr>
              <a:stCxn id="150" idx="0"/>
            </p:cNvCxnSpPr>
            <p:nvPr/>
          </p:nvCxnSpPr>
          <p:spPr>
            <a:xfrm flipH="1" flipV="1">
              <a:off x="6184945" y="4872502"/>
              <a:ext cx="416074" cy="490487"/>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flipH="1" flipV="1">
              <a:off x="6543513" y="4286250"/>
              <a:ext cx="193264" cy="1076739"/>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sp>
          <p:nvSpPr>
            <p:cNvPr id="167" name="TextBox 166"/>
            <p:cNvSpPr txBox="1"/>
            <p:nvPr/>
          </p:nvSpPr>
          <p:spPr>
            <a:xfrm>
              <a:off x="6207186" y="5271035"/>
              <a:ext cx="844620" cy="307777"/>
            </a:xfrm>
            <a:prstGeom prst="rect">
              <a:avLst/>
            </a:prstGeom>
            <a:noFill/>
          </p:spPr>
          <p:txBody>
            <a:bodyPr wrap="square" rtlCol="0">
              <a:spAutoFit/>
            </a:bodyPr>
            <a:lstStyle/>
            <a:p>
              <a:pPr>
                <a:defRPr/>
              </a:pPr>
              <a:r>
                <a:rPr lang="en-US" sz="1200" b="1">
                  <a:solidFill>
                    <a:prstClr val="black"/>
                  </a:solidFill>
                  <a:latin typeface="Calibri"/>
                  <a:ea typeface="Arial"/>
                  <a:cs typeface="Arial"/>
                  <a:sym typeface="Arial"/>
                </a:rPr>
                <a:t>Compute</a:t>
              </a:r>
            </a:p>
          </p:txBody>
        </p:sp>
      </p:grpSp>
      <p:grpSp>
        <p:nvGrpSpPr>
          <p:cNvPr id="22" name="Group 21"/>
          <p:cNvGrpSpPr/>
          <p:nvPr/>
        </p:nvGrpSpPr>
        <p:grpSpPr>
          <a:xfrm>
            <a:off x="4562352" y="1726925"/>
            <a:ext cx="2174473" cy="2658327"/>
            <a:chOff x="4562307" y="1726925"/>
            <a:chExt cx="2174473" cy="2658327"/>
          </a:xfrm>
        </p:grpSpPr>
        <p:grpSp>
          <p:nvGrpSpPr>
            <p:cNvPr id="172" name="Group 171"/>
            <p:cNvGrpSpPr/>
            <p:nvPr/>
          </p:nvGrpSpPr>
          <p:grpSpPr>
            <a:xfrm>
              <a:off x="4562307" y="2230109"/>
              <a:ext cx="2174473" cy="2155143"/>
              <a:chOff x="4562304" y="2477897"/>
              <a:chExt cx="2174473" cy="2394603"/>
            </a:xfrm>
          </p:grpSpPr>
          <p:grpSp>
            <p:nvGrpSpPr>
              <p:cNvPr id="169" name="Group 168"/>
              <p:cNvGrpSpPr/>
              <p:nvPr/>
            </p:nvGrpSpPr>
            <p:grpSpPr>
              <a:xfrm>
                <a:off x="4562304" y="3813191"/>
                <a:ext cx="2174473" cy="1059309"/>
                <a:chOff x="4562304" y="3813191"/>
                <a:chExt cx="2174473" cy="1059309"/>
              </a:xfrm>
            </p:grpSpPr>
            <p:sp>
              <p:nvSpPr>
                <p:cNvPr id="114" name="Rounded Rectangle 113"/>
                <p:cNvSpPr/>
                <p:nvPr/>
              </p:nvSpPr>
              <p:spPr>
                <a:xfrm>
                  <a:off x="5717871" y="3813191"/>
                  <a:ext cx="1018906" cy="448641"/>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defRPr/>
                  </a:pPr>
                  <a:endParaRPr lang="en-US">
                    <a:solidFill>
                      <a:prstClr val="black"/>
                    </a:solidFill>
                    <a:latin typeface="Calibri"/>
                    <a:sym typeface="Arial"/>
                  </a:endParaRPr>
                </a:p>
              </p:txBody>
            </p:sp>
            <p:sp>
              <p:nvSpPr>
                <p:cNvPr id="116" name="Rounded Rectangle 115"/>
                <p:cNvSpPr/>
                <p:nvPr/>
              </p:nvSpPr>
              <p:spPr>
                <a:xfrm>
                  <a:off x="5432216" y="4423859"/>
                  <a:ext cx="998146" cy="448641"/>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defRPr/>
                  </a:pPr>
                  <a:endParaRPr lang="en-US">
                    <a:solidFill>
                      <a:prstClr val="black"/>
                    </a:solidFill>
                    <a:latin typeface="Calibri"/>
                    <a:sym typeface="Arial"/>
                  </a:endParaRPr>
                </a:p>
              </p:txBody>
            </p:sp>
            <p:cxnSp>
              <p:nvCxnSpPr>
                <p:cNvPr id="3" name="Straight Connector 2"/>
                <p:cNvCxnSpPr>
                  <a:endCxn id="116" idx="0"/>
                </p:cNvCxnSpPr>
                <p:nvPr/>
              </p:nvCxnSpPr>
              <p:spPr>
                <a:xfrm flipH="1">
                  <a:off x="5931289" y="4245102"/>
                  <a:ext cx="60024" cy="178757"/>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a:stCxn id="15" idx="0"/>
                  <a:endCxn id="114" idx="1"/>
                </p:cNvCxnSpPr>
                <p:nvPr/>
              </p:nvCxnSpPr>
              <p:spPr>
                <a:xfrm flipV="1">
                  <a:off x="4562304" y="4037512"/>
                  <a:ext cx="1155567" cy="121064"/>
                </a:xfrm>
                <a:prstGeom prst="line">
                  <a:avLst/>
                </a:prstGeom>
                <a:ln>
                  <a:solidFill>
                    <a:srgbClr val="4BACC6"/>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a:stCxn id="17" idx="6"/>
                  <a:endCxn id="116" idx="1"/>
                </p:cNvCxnSpPr>
                <p:nvPr/>
              </p:nvCxnSpPr>
              <p:spPr>
                <a:xfrm>
                  <a:off x="4585163" y="4408711"/>
                  <a:ext cx="847053" cy="239469"/>
                </a:xfrm>
                <a:prstGeom prst="line">
                  <a:avLst/>
                </a:prstGeom>
                <a:ln>
                  <a:solidFill>
                    <a:srgbClr val="4BACC6"/>
                  </a:solidFill>
                </a:ln>
              </p:spPr>
              <p:style>
                <a:lnRef idx="2">
                  <a:schemeClr val="accent1"/>
                </a:lnRef>
                <a:fillRef idx="0">
                  <a:schemeClr val="accent1"/>
                </a:fillRef>
                <a:effectRef idx="1">
                  <a:schemeClr val="accent1"/>
                </a:effectRef>
                <a:fontRef idx="minor">
                  <a:schemeClr val="tx1"/>
                </a:fontRef>
              </p:style>
            </p:cxnSp>
          </p:grpSp>
          <p:sp>
            <p:nvSpPr>
              <p:cNvPr id="142" name="TextBox 141"/>
              <p:cNvSpPr txBox="1"/>
              <p:nvPr/>
            </p:nvSpPr>
            <p:spPr>
              <a:xfrm>
                <a:off x="5768443" y="3882775"/>
                <a:ext cx="929550" cy="307777"/>
              </a:xfrm>
              <a:prstGeom prst="rect">
                <a:avLst/>
              </a:prstGeom>
              <a:noFill/>
            </p:spPr>
            <p:txBody>
              <a:bodyPr wrap="none" rtlCol="0">
                <a:spAutoFit/>
              </a:bodyPr>
              <a:lstStyle/>
              <a:p>
                <a:pPr algn="ctr">
                  <a:defRPr/>
                </a:pPr>
                <a:r>
                  <a:rPr lang="en-US" sz="1200" b="1" dirty="0">
                    <a:solidFill>
                      <a:prstClr val="black"/>
                    </a:solidFill>
                    <a:latin typeface="Calibri"/>
                    <a:ea typeface="Arial"/>
                    <a:cs typeface="Arial"/>
                    <a:sym typeface="Arial"/>
                  </a:rPr>
                  <a:t>AGG Switch</a:t>
                </a:r>
              </a:p>
            </p:txBody>
          </p:sp>
          <p:sp>
            <p:nvSpPr>
              <p:cNvPr id="143" name="TextBox 142"/>
              <p:cNvSpPr txBox="1"/>
              <p:nvPr/>
            </p:nvSpPr>
            <p:spPr>
              <a:xfrm>
                <a:off x="5477451" y="4510881"/>
                <a:ext cx="929550" cy="307777"/>
              </a:xfrm>
              <a:prstGeom prst="rect">
                <a:avLst/>
              </a:prstGeom>
              <a:noFill/>
            </p:spPr>
            <p:txBody>
              <a:bodyPr wrap="none" rtlCol="0">
                <a:spAutoFit/>
              </a:bodyPr>
              <a:lstStyle/>
              <a:p>
                <a:pPr algn="ctr">
                  <a:defRPr/>
                </a:pPr>
                <a:r>
                  <a:rPr lang="en-US" sz="1200" b="1" dirty="0">
                    <a:solidFill>
                      <a:prstClr val="black"/>
                    </a:solidFill>
                    <a:latin typeface="Calibri"/>
                    <a:ea typeface="Arial"/>
                    <a:cs typeface="Arial"/>
                    <a:sym typeface="Arial"/>
                  </a:rPr>
                  <a:t>AGG Switch</a:t>
                </a:r>
              </a:p>
            </p:txBody>
          </p:sp>
          <p:cxnSp>
            <p:nvCxnSpPr>
              <p:cNvPr id="144" name="Straight Connector 143"/>
              <p:cNvCxnSpPr>
                <a:stCxn id="114" idx="0"/>
              </p:cNvCxnSpPr>
              <p:nvPr/>
            </p:nvCxnSpPr>
            <p:spPr>
              <a:xfrm flipV="1">
                <a:off x="6227324" y="2477897"/>
                <a:ext cx="0" cy="1335294"/>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sp>
          <p:nvSpPr>
            <p:cNvPr id="145" name="Hexagon 144"/>
            <p:cNvSpPr/>
            <p:nvPr/>
          </p:nvSpPr>
          <p:spPr>
            <a:xfrm>
              <a:off x="5517916" y="1726925"/>
              <a:ext cx="506753"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800">
                  <a:solidFill>
                    <a:prstClr val="black"/>
                  </a:solidFill>
                  <a:latin typeface="Calibri"/>
                  <a:sym typeface="Arial"/>
                </a:rPr>
                <a:t>SR</a:t>
              </a:r>
            </a:p>
          </p:txBody>
        </p:sp>
        <p:sp>
          <p:nvSpPr>
            <p:cNvPr id="147" name="Hexagon 146"/>
            <p:cNvSpPr/>
            <p:nvPr/>
          </p:nvSpPr>
          <p:spPr>
            <a:xfrm>
              <a:off x="5853643" y="1726925"/>
              <a:ext cx="576718"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800">
                  <a:solidFill>
                    <a:prstClr val="black"/>
                  </a:solidFill>
                  <a:latin typeface="Calibri"/>
                  <a:sym typeface="Arial"/>
                </a:rPr>
                <a:t>FPM</a:t>
              </a:r>
            </a:p>
          </p:txBody>
        </p:sp>
        <p:sp>
          <p:nvSpPr>
            <p:cNvPr id="146" name="Hexagon 145"/>
            <p:cNvSpPr/>
            <p:nvPr/>
          </p:nvSpPr>
          <p:spPr>
            <a:xfrm>
              <a:off x="6276971" y="1726925"/>
              <a:ext cx="390783"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800">
                  <a:solidFill>
                    <a:prstClr val="black"/>
                  </a:solidFill>
                  <a:latin typeface="Calibri"/>
                  <a:sym typeface="Arial"/>
                </a:rPr>
                <a:t>T3</a:t>
              </a:r>
            </a:p>
          </p:txBody>
        </p:sp>
        <p:sp>
          <p:nvSpPr>
            <p:cNvPr id="162" name="TextBox 161"/>
            <p:cNvSpPr txBox="1"/>
            <p:nvPr/>
          </p:nvSpPr>
          <p:spPr>
            <a:xfrm>
              <a:off x="5630493" y="2356608"/>
              <a:ext cx="626625" cy="246221"/>
            </a:xfrm>
            <a:prstGeom prst="rect">
              <a:avLst/>
            </a:prstGeom>
            <a:noFill/>
          </p:spPr>
          <p:txBody>
            <a:bodyPr wrap="square" rtlCol="0">
              <a:spAutoFit/>
            </a:bodyPr>
            <a:lstStyle/>
            <a:p>
              <a:pPr algn="r">
                <a:defRPr/>
              </a:pPr>
              <a:r>
                <a:rPr lang="en-US" sz="1000">
                  <a:solidFill>
                    <a:prstClr val="black"/>
                  </a:solidFill>
                  <a:latin typeface="Calibri"/>
                  <a:ea typeface="Arial"/>
                  <a:cs typeface="Arial"/>
                  <a:sym typeface="Arial"/>
                </a:rPr>
                <a:t>OF</a:t>
              </a:r>
            </a:p>
          </p:txBody>
        </p:sp>
      </p:grpSp>
      <p:sp>
        <p:nvSpPr>
          <p:cNvPr id="175" name="Rounded Rectangle 174"/>
          <p:cNvSpPr/>
          <p:nvPr/>
        </p:nvSpPr>
        <p:spPr>
          <a:xfrm>
            <a:off x="1521324" y="1154595"/>
            <a:ext cx="5941861" cy="3975575"/>
          </a:xfrm>
          <a:prstGeom prst="roundRect">
            <a:avLst>
              <a:gd name="adj" fmla="val 1875"/>
            </a:avLst>
          </a:prstGeom>
          <a:noFill/>
          <a:ln w="19050" cmpd="sng">
            <a:prstDash val="dot"/>
          </a:ln>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srgbClr val="4B4B4B"/>
              </a:solidFill>
              <a:latin typeface="Calibri"/>
              <a:sym typeface="Arial"/>
            </a:endParaRPr>
          </a:p>
        </p:txBody>
      </p:sp>
      <p:grpSp>
        <p:nvGrpSpPr>
          <p:cNvPr id="32" name="Group 31"/>
          <p:cNvGrpSpPr/>
          <p:nvPr/>
        </p:nvGrpSpPr>
        <p:grpSpPr>
          <a:xfrm>
            <a:off x="2811642" y="1178509"/>
            <a:ext cx="4532390" cy="3499096"/>
            <a:chOff x="2915339" y="1057014"/>
            <a:chExt cx="4532390" cy="3620591"/>
          </a:xfrm>
        </p:grpSpPr>
        <p:grpSp>
          <p:nvGrpSpPr>
            <p:cNvPr id="25" name="Group 24"/>
            <p:cNvGrpSpPr/>
            <p:nvPr/>
          </p:nvGrpSpPr>
          <p:grpSpPr>
            <a:xfrm>
              <a:off x="2915339" y="1057014"/>
              <a:ext cx="4532390" cy="3620591"/>
              <a:chOff x="2915339" y="1057014"/>
              <a:chExt cx="4532390" cy="3620591"/>
            </a:xfrm>
          </p:grpSpPr>
          <p:sp>
            <p:nvSpPr>
              <p:cNvPr id="91" name="Oval 90"/>
              <p:cNvSpPr/>
              <p:nvPr/>
            </p:nvSpPr>
            <p:spPr>
              <a:xfrm>
                <a:off x="2915339" y="2608797"/>
                <a:ext cx="10040" cy="10617"/>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dirty="0">
                  <a:solidFill>
                    <a:prstClr val="white"/>
                  </a:solidFill>
                  <a:latin typeface="Calibri"/>
                  <a:sym typeface="Arial"/>
                </a:endParaRPr>
              </a:p>
            </p:txBody>
          </p:sp>
          <p:cxnSp>
            <p:nvCxnSpPr>
              <p:cNvPr id="133" name="Straight Connector 132"/>
              <p:cNvCxnSpPr/>
              <p:nvPr/>
            </p:nvCxnSpPr>
            <p:spPr>
              <a:xfrm flipH="1" flipV="1">
                <a:off x="4742776" y="1435476"/>
                <a:ext cx="3282" cy="291449"/>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nvGrpSpPr>
              <p:cNvPr id="23" name="Group 22"/>
              <p:cNvGrpSpPr/>
              <p:nvPr/>
            </p:nvGrpSpPr>
            <p:grpSpPr>
              <a:xfrm>
                <a:off x="3435056" y="1057014"/>
                <a:ext cx="4012673" cy="3620591"/>
                <a:chOff x="3435056" y="1057014"/>
                <a:chExt cx="4012673" cy="3620591"/>
              </a:xfrm>
            </p:grpSpPr>
            <p:sp>
              <p:nvSpPr>
                <p:cNvPr id="64" name="Rounded Rectangle 63"/>
                <p:cNvSpPr/>
                <p:nvPr/>
              </p:nvSpPr>
              <p:spPr>
                <a:xfrm>
                  <a:off x="3435056" y="1057014"/>
                  <a:ext cx="4012673" cy="40094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defRPr/>
                  </a:pPr>
                  <a:r>
                    <a:rPr lang="en-US" sz="1400" dirty="0">
                      <a:solidFill>
                        <a:srgbClr val="FFFFFF"/>
                      </a:solidFill>
                      <a:latin typeface="Calibri"/>
                      <a:sym typeface="Arial"/>
                    </a:rPr>
                    <a:t>      NEM</a:t>
                  </a:r>
                </a:p>
              </p:txBody>
            </p:sp>
            <p:cxnSp>
              <p:nvCxnSpPr>
                <p:cNvPr id="66" name="Straight Connector 65"/>
                <p:cNvCxnSpPr>
                  <a:cxnSpLocks/>
                </p:cNvCxnSpPr>
                <p:nvPr/>
              </p:nvCxnSpPr>
              <p:spPr>
                <a:xfrm flipV="1">
                  <a:off x="3758150" y="1435476"/>
                  <a:ext cx="0" cy="1429788"/>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cxnSp>
              <p:nvCxnSpPr>
                <p:cNvPr id="158" name="Straight Connector 157"/>
                <p:cNvCxnSpPr>
                  <a:cxnSpLocks/>
                </p:cNvCxnSpPr>
                <p:nvPr/>
              </p:nvCxnSpPr>
              <p:spPr>
                <a:xfrm flipV="1">
                  <a:off x="6535575" y="1435477"/>
                  <a:ext cx="0" cy="1955426"/>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cxnSp>
              <p:nvCxnSpPr>
                <p:cNvPr id="160" name="Straight Connector 159"/>
                <p:cNvCxnSpPr/>
                <p:nvPr/>
              </p:nvCxnSpPr>
              <p:spPr>
                <a:xfrm flipV="1">
                  <a:off x="7043868" y="1449335"/>
                  <a:ext cx="0" cy="3228270"/>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166" name="TextBox 165"/>
                <p:cNvSpPr txBox="1"/>
                <p:nvPr/>
              </p:nvSpPr>
              <p:spPr>
                <a:xfrm>
                  <a:off x="6444542" y="2349558"/>
                  <a:ext cx="626625" cy="246221"/>
                </a:xfrm>
                <a:prstGeom prst="rect">
                  <a:avLst/>
                </a:prstGeom>
                <a:noFill/>
              </p:spPr>
              <p:txBody>
                <a:bodyPr wrap="square" rtlCol="0">
                  <a:spAutoFit/>
                </a:bodyPr>
                <a:lstStyle/>
                <a:p>
                  <a:pPr algn="r">
                    <a:defRPr/>
                  </a:pPr>
                  <a:r>
                    <a:rPr lang="en-US" sz="1000" dirty="0">
                      <a:solidFill>
                        <a:prstClr val="black"/>
                      </a:solidFill>
                      <a:latin typeface="Calibri"/>
                      <a:ea typeface="Arial"/>
                      <a:cs typeface="Arial"/>
                      <a:sym typeface="Arial"/>
                    </a:rPr>
                    <a:t>Redfish</a:t>
                  </a:r>
                </a:p>
              </p:txBody>
            </p:sp>
            <p:cxnSp>
              <p:nvCxnSpPr>
                <p:cNvPr id="173" name="Straight Connector 172"/>
                <p:cNvCxnSpPr/>
                <p:nvPr/>
              </p:nvCxnSpPr>
              <p:spPr>
                <a:xfrm flipH="1" flipV="1">
                  <a:off x="3633432" y="1466033"/>
                  <a:ext cx="8226" cy="2175801"/>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sp>
            <p:nvSpPr>
              <p:cNvPr id="174" name="TextBox 173"/>
              <p:cNvSpPr txBox="1"/>
              <p:nvPr/>
            </p:nvSpPr>
            <p:spPr>
              <a:xfrm>
                <a:off x="3669351" y="2382126"/>
                <a:ext cx="626625" cy="246221"/>
              </a:xfrm>
              <a:prstGeom prst="rect">
                <a:avLst/>
              </a:prstGeom>
              <a:noFill/>
            </p:spPr>
            <p:txBody>
              <a:bodyPr wrap="square" rtlCol="0">
                <a:spAutoFit/>
              </a:bodyPr>
              <a:lstStyle/>
              <a:p>
                <a:pPr algn="r">
                  <a:defRPr/>
                </a:pPr>
                <a:r>
                  <a:rPr lang="en-US" sz="1000" dirty="0">
                    <a:solidFill>
                      <a:prstClr val="black"/>
                    </a:solidFill>
                    <a:latin typeface="Calibri"/>
                    <a:ea typeface="Arial"/>
                    <a:cs typeface="Arial"/>
                    <a:sym typeface="Arial"/>
                  </a:rPr>
                  <a:t>Redfish</a:t>
                </a:r>
              </a:p>
            </p:txBody>
          </p:sp>
        </p:grpSp>
        <p:cxnSp>
          <p:nvCxnSpPr>
            <p:cNvPr id="176" name="Straight Connector 175"/>
            <p:cNvCxnSpPr/>
            <p:nvPr/>
          </p:nvCxnSpPr>
          <p:spPr>
            <a:xfrm flipH="1" flipV="1">
              <a:off x="6165026" y="1449335"/>
              <a:ext cx="3282" cy="291449"/>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sp>
        <p:nvSpPr>
          <p:cNvPr id="14" name="TextBox 13"/>
          <p:cNvSpPr txBox="1"/>
          <p:nvPr/>
        </p:nvSpPr>
        <p:spPr>
          <a:xfrm>
            <a:off x="1499741" y="1134246"/>
            <a:ext cx="1414622" cy="400110"/>
          </a:xfrm>
          <a:prstGeom prst="rect">
            <a:avLst/>
          </a:prstGeom>
          <a:noFill/>
        </p:spPr>
        <p:txBody>
          <a:bodyPr wrap="square" rtlCol="0">
            <a:spAutoFit/>
          </a:bodyPr>
          <a:lstStyle/>
          <a:p>
            <a:pPr>
              <a:defRPr/>
            </a:pPr>
            <a:r>
              <a:rPr lang="en-US" sz="2000" b="1" dirty="0">
                <a:solidFill>
                  <a:srgbClr val="004B7D">
                    <a:lumMod val="75000"/>
                  </a:srgbClr>
                </a:solidFill>
                <a:latin typeface="Calibri"/>
                <a:ea typeface="Arial"/>
                <a:cs typeface="Arial"/>
                <a:sym typeface="Arial"/>
              </a:rPr>
              <a:t>SEBA POD</a:t>
            </a:r>
          </a:p>
        </p:txBody>
      </p:sp>
      <p:cxnSp>
        <p:nvCxnSpPr>
          <p:cNvPr id="41" name="Straight Arrow Connector 40"/>
          <p:cNvCxnSpPr/>
          <p:nvPr/>
        </p:nvCxnSpPr>
        <p:spPr>
          <a:xfrm>
            <a:off x="1426165" y="3996218"/>
            <a:ext cx="6911903" cy="32430"/>
          </a:xfrm>
          <a:prstGeom prst="straightConnector1">
            <a:avLst/>
          </a:prstGeom>
          <a:ln>
            <a:solidFill>
              <a:srgbClr val="BCBD02"/>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71" name="Title 1">
            <a:extLst>
              <a:ext uri="{FF2B5EF4-FFF2-40B4-BE49-F238E27FC236}">
                <a16:creationId xmlns:a16="http://schemas.microsoft.com/office/drawing/2014/main" id="{83F77B4F-7684-CF4F-BE07-FE5B034C8F10}"/>
              </a:ext>
            </a:extLst>
          </p:cNvPr>
          <p:cNvSpPr>
            <a:spLocks noGrp="1"/>
          </p:cNvSpPr>
          <p:nvPr>
            <p:ph type="title" idx="4294967295"/>
          </p:nvPr>
        </p:nvSpPr>
        <p:spPr>
          <a:xfrm>
            <a:off x="837274" y="0"/>
            <a:ext cx="7434329" cy="522288"/>
          </a:xfrm>
        </p:spPr>
        <p:txBody>
          <a:bodyPr/>
          <a:lstStyle/>
          <a:p>
            <a:pPr>
              <a:lnSpc>
                <a:spcPct val="80000"/>
              </a:lnSpc>
            </a:pPr>
            <a:r>
              <a:rPr lang="en-US" sz="3200" b="1" dirty="0"/>
              <a:t> NEM Orchestration &amp; NBI</a:t>
            </a:r>
          </a:p>
        </p:txBody>
      </p:sp>
      <p:sp>
        <p:nvSpPr>
          <p:cNvPr id="2" name="TextBox 1"/>
          <p:cNvSpPr txBox="1"/>
          <p:nvPr/>
        </p:nvSpPr>
        <p:spPr>
          <a:xfrm>
            <a:off x="1951070" y="517798"/>
            <a:ext cx="1724553" cy="523220"/>
          </a:xfrm>
          <a:prstGeom prst="rect">
            <a:avLst/>
          </a:prstGeom>
          <a:noFill/>
        </p:spPr>
        <p:txBody>
          <a:bodyPr wrap="square" rtlCol="0">
            <a:spAutoFit/>
          </a:bodyPr>
          <a:lstStyle/>
          <a:p>
            <a:pPr defTabSz="914400">
              <a:buClr>
                <a:srgbClr val="000000"/>
              </a:buClr>
              <a:buFont typeface="Arial"/>
              <a:buNone/>
            </a:pPr>
            <a:r>
              <a:rPr lang="en-US" sz="1400" kern="0">
                <a:solidFill>
                  <a:srgbClr val="007DCC"/>
                </a:solidFill>
                <a:latin typeface="Arial"/>
                <a:ea typeface="Arial"/>
                <a:cs typeface="Arial"/>
                <a:sym typeface="Arial"/>
              </a:rPr>
              <a:t>Model based service definition</a:t>
            </a:r>
          </a:p>
        </p:txBody>
      </p:sp>
      <p:sp>
        <p:nvSpPr>
          <p:cNvPr id="108" name="Hexagon 107"/>
          <p:cNvSpPr/>
          <p:nvPr/>
        </p:nvSpPr>
        <p:spPr>
          <a:xfrm>
            <a:off x="4272718" y="1203631"/>
            <a:ext cx="734087" cy="169717"/>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sym typeface="Arial"/>
              </a:rPr>
              <a:t>XOS GUI</a:t>
            </a:r>
          </a:p>
        </p:txBody>
      </p:sp>
      <p:sp>
        <p:nvSpPr>
          <p:cNvPr id="109" name="Hexagon 108"/>
          <p:cNvSpPr/>
          <p:nvPr/>
        </p:nvSpPr>
        <p:spPr>
          <a:xfrm>
            <a:off x="4267239" y="1377565"/>
            <a:ext cx="731217" cy="15452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sym typeface="Arial"/>
              </a:rPr>
              <a:t>XOS Core</a:t>
            </a:r>
          </a:p>
        </p:txBody>
      </p:sp>
      <p:sp>
        <p:nvSpPr>
          <p:cNvPr id="110" name="Hexagon 109"/>
          <p:cNvSpPr/>
          <p:nvPr/>
        </p:nvSpPr>
        <p:spPr>
          <a:xfrm>
            <a:off x="4994008" y="1190451"/>
            <a:ext cx="932119"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sym typeface="Arial"/>
              </a:rPr>
              <a:t>Chameleon</a:t>
            </a:r>
          </a:p>
        </p:txBody>
      </p:sp>
      <p:sp>
        <p:nvSpPr>
          <p:cNvPr id="111" name="Hexagon 110"/>
          <p:cNvSpPr/>
          <p:nvPr/>
        </p:nvSpPr>
        <p:spPr>
          <a:xfrm>
            <a:off x="4993992" y="1379129"/>
            <a:ext cx="954172" cy="152961"/>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dirty="0">
                <a:solidFill>
                  <a:prstClr val="black"/>
                </a:solidFill>
                <a:latin typeface="Calibri"/>
                <a:sym typeface="Arial"/>
              </a:rPr>
              <a:t>Synchronizers</a:t>
            </a:r>
          </a:p>
        </p:txBody>
      </p:sp>
      <p:sp>
        <p:nvSpPr>
          <p:cNvPr id="112" name="Hexagon 111"/>
          <p:cNvSpPr/>
          <p:nvPr/>
        </p:nvSpPr>
        <p:spPr>
          <a:xfrm>
            <a:off x="5909401" y="1190839"/>
            <a:ext cx="776999" cy="190859"/>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sym typeface="Arial"/>
              </a:rPr>
              <a:t>Tosca</a:t>
            </a:r>
          </a:p>
        </p:txBody>
      </p:sp>
      <p:sp>
        <p:nvSpPr>
          <p:cNvPr id="113" name="Hexagon 112"/>
          <p:cNvSpPr/>
          <p:nvPr/>
        </p:nvSpPr>
        <p:spPr>
          <a:xfrm>
            <a:off x="5917757" y="1364405"/>
            <a:ext cx="777002" cy="183023"/>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dirty="0">
                <a:solidFill>
                  <a:prstClr val="black"/>
                </a:solidFill>
                <a:latin typeface="Calibri"/>
                <a:sym typeface="Arial"/>
              </a:rPr>
              <a:t>Database</a:t>
            </a:r>
          </a:p>
        </p:txBody>
      </p:sp>
      <p:cxnSp>
        <p:nvCxnSpPr>
          <p:cNvPr id="6" name="Elbow Connector 5"/>
          <p:cNvCxnSpPr/>
          <p:nvPr/>
        </p:nvCxnSpPr>
        <p:spPr>
          <a:xfrm>
            <a:off x="5432264" y="606664"/>
            <a:ext cx="728197" cy="434354"/>
          </a:xfrm>
          <a:prstGeom prst="bentConnector3">
            <a:avLst>
              <a:gd name="adj1" fmla="val 100364"/>
            </a:avLst>
          </a:prstGeom>
          <a:ln>
            <a:tailEnd type="arrow"/>
          </a:ln>
        </p:spPr>
        <p:style>
          <a:lnRef idx="2">
            <a:schemeClr val="accent1"/>
          </a:lnRef>
          <a:fillRef idx="0">
            <a:schemeClr val="accent1"/>
          </a:fillRef>
          <a:effectRef idx="1">
            <a:schemeClr val="accent1"/>
          </a:effectRef>
          <a:fontRef idx="minor">
            <a:schemeClr val="tx1"/>
          </a:fontRef>
        </p:style>
      </p:cxnSp>
      <p:sp>
        <p:nvSpPr>
          <p:cNvPr id="59" name="TextBox 58"/>
          <p:cNvSpPr txBox="1"/>
          <p:nvPr/>
        </p:nvSpPr>
        <p:spPr>
          <a:xfrm>
            <a:off x="4255127" y="522288"/>
            <a:ext cx="1222371" cy="600164"/>
          </a:xfrm>
          <a:prstGeom prst="rect">
            <a:avLst/>
          </a:prstGeom>
          <a:noFill/>
        </p:spPr>
        <p:txBody>
          <a:bodyPr wrap="square" rtlCol="0">
            <a:spAutoFit/>
          </a:bodyPr>
          <a:lstStyle/>
          <a:p>
            <a:r>
              <a:rPr lang="en-US" sz="1100"/>
              <a:t>OLT, </a:t>
            </a:r>
          </a:p>
          <a:p>
            <a:r>
              <a:rPr lang="en-US" sz="1100"/>
              <a:t>ONU whitelist,</a:t>
            </a:r>
          </a:p>
          <a:p>
            <a:r>
              <a:rPr lang="en-US" sz="1100"/>
              <a:t>Subscriber</a:t>
            </a:r>
          </a:p>
        </p:txBody>
      </p:sp>
      <p:pic>
        <p:nvPicPr>
          <p:cNvPr id="119" name="Google Shape;184;p23">
            <a:extLst>
              <a:ext uri="{FF2B5EF4-FFF2-40B4-BE49-F238E27FC236}">
                <a16:creationId xmlns:a16="http://schemas.microsoft.com/office/drawing/2014/main" id="{441DD1D9-4946-9944-9F8F-FF860199FFE7}"/>
              </a:ext>
            </a:extLst>
          </p:cNvPr>
          <p:cNvPicPr preferRelativeResize="0"/>
          <p:nvPr/>
        </p:nvPicPr>
        <p:blipFill>
          <a:blip r:embed="rId3">
            <a:alphaModFix/>
          </a:blip>
          <a:stretch>
            <a:fillRect/>
          </a:stretch>
        </p:blipFill>
        <p:spPr>
          <a:xfrm>
            <a:off x="6516" y="4702571"/>
            <a:ext cx="1003781" cy="429725"/>
          </a:xfrm>
          <a:prstGeom prst="rect">
            <a:avLst/>
          </a:prstGeom>
          <a:noFill/>
          <a:ln>
            <a:noFill/>
          </a:ln>
        </p:spPr>
      </p:pic>
    </p:spTree>
    <p:extLst>
      <p:ext uri="{BB962C8B-B14F-4D97-AF65-F5344CB8AC3E}">
        <p14:creationId xmlns:p14="http://schemas.microsoft.com/office/powerpoint/2010/main" val="4190933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75640" y="0"/>
            <a:ext cx="6854880" cy="584776"/>
          </a:xfrm>
          <a:prstGeom prst="rect">
            <a:avLst/>
          </a:prstGeom>
          <a:noFill/>
        </p:spPr>
        <p:txBody>
          <a:bodyPr wrap="square" rtlCol="0">
            <a:spAutoFit/>
          </a:bodyPr>
          <a:lstStyle/>
          <a:p>
            <a:pPr algn="ctr"/>
            <a:r>
              <a:rPr lang="en-US" sz="3200" b="1" dirty="0">
                <a:solidFill>
                  <a:srgbClr val="4F81BD"/>
                </a:solidFill>
                <a:latin typeface="Calibri"/>
              </a:rPr>
              <a:t>SEBA Subscriber Model</a:t>
            </a:r>
          </a:p>
        </p:txBody>
      </p:sp>
      <p:sp>
        <p:nvSpPr>
          <p:cNvPr id="8" name="Rounded Rectangle 7"/>
          <p:cNvSpPr/>
          <p:nvPr/>
        </p:nvSpPr>
        <p:spPr>
          <a:xfrm>
            <a:off x="3408029" y="2880346"/>
            <a:ext cx="1968837" cy="432553"/>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600">
                <a:solidFill>
                  <a:prstClr val="black"/>
                </a:solidFill>
                <a:latin typeface="Calibri"/>
              </a:rPr>
              <a:t>Bandwidth Profile</a:t>
            </a:r>
          </a:p>
        </p:txBody>
      </p:sp>
      <p:sp>
        <p:nvSpPr>
          <p:cNvPr id="9" name="Rounded Rectangle 8"/>
          <p:cNvSpPr/>
          <p:nvPr/>
        </p:nvSpPr>
        <p:spPr>
          <a:xfrm>
            <a:off x="5795475" y="2769434"/>
            <a:ext cx="1295111" cy="263311"/>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200">
                <a:solidFill>
                  <a:prstClr val="black"/>
                </a:solidFill>
                <a:latin typeface="Calibri"/>
              </a:rPr>
              <a:t>Upstream</a:t>
            </a:r>
          </a:p>
        </p:txBody>
      </p:sp>
      <p:sp>
        <p:nvSpPr>
          <p:cNvPr id="10" name="Rounded Rectangle 9"/>
          <p:cNvSpPr/>
          <p:nvPr/>
        </p:nvSpPr>
        <p:spPr>
          <a:xfrm>
            <a:off x="5795475" y="3185145"/>
            <a:ext cx="1295111" cy="263311"/>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200">
                <a:solidFill>
                  <a:prstClr val="black"/>
                </a:solidFill>
                <a:latin typeface="Calibri"/>
              </a:rPr>
              <a:t>Downstream</a:t>
            </a:r>
          </a:p>
        </p:txBody>
      </p:sp>
      <p:cxnSp>
        <p:nvCxnSpPr>
          <p:cNvPr id="12" name="Elbow Connector 11"/>
          <p:cNvCxnSpPr>
            <a:stCxn id="8" idx="3"/>
            <a:endCxn id="9" idx="1"/>
          </p:cNvCxnSpPr>
          <p:nvPr/>
        </p:nvCxnSpPr>
        <p:spPr>
          <a:xfrm flipV="1">
            <a:off x="5376866" y="2901090"/>
            <a:ext cx="418609" cy="195533"/>
          </a:xfrm>
          <a:prstGeom prst="bentConnector3">
            <a:avLst/>
          </a:prstGeom>
          <a:ln w="19050" cmpd="sng">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3" name="Elbow Connector 12"/>
          <p:cNvCxnSpPr>
            <a:endCxn id="10" idx="1"/>
          </p:cNvCxnSpPr>
          <p:nvPr/>
        </p:nvCxnSpPr>
        <p:spPr>
          <a:xfrm>
            <a:off x="5376866" y="3185145"/>
            <a:ext cx="418609" cy="131656"/>
          </a:xfrm>
          <a:prstGeom prst="bentConnector3">
            <a:avLst/>
          </a:prstGeom>
          <a:ln w="19050" cmpd="sng">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7171002" y="2769434"/>
            <a:ext cx="1502973" cy="246221"/>
          </a:xfrm>
          <a:prstGeom prst="rect">
            <a:avLst/>
          </a:prstGeom>
          <a:noFill/>
        </p:spPr>
        <p:txBody>
          <a:bodyPr wrap="square" rtlCol="0">
            <a:spAutoFit/>
          </a:bodyPr>
          <a:lstStyle/>
          <a:p>
            <a:r>
              <a:rPr lang="en-US" sz="1000">
                <a:solidFill>
                  <a:prstClr val="black"/>
                </a:solidFill>
                <a:latin typeface="Calibri"/>
              </a:rPr>
              <a:t>cir, cbs, eir, ebs, air</a:t>
            </a:r>
          </a:p>
        </p:txBody>
      </p:sp>
      <p:sp>
        <p:nvSpPr>
          <p:cNvPr id="18" name="TextBox 17"/>
          <p:cNvSpPr txBox="1"/>
          <p:nvPr/>
        </p:nvSpPr>
        <p:spPr>
          <a:xfrm>
            <a:off x="7171002" y="3185145"/>
            <a:ext cx="1502973" cy="246221"/>
          </a:xfrm>
          <a:prstGeom prst="rect">
            <a:avLst/>
          </a:prstGeom>
          <a:noFill/>
        </p:spPr>
        <p:txBody>
          <a:bodyPr wrap="square" rtlCol="0">
            <a:spAutoFit/>
          </a:bodyPr>
          <a:lstStyle/>
          <a:p>
            <a:r>
              <a:rPr lang="en-US" sz="1000">
                <a:solidFill>
                  <a:prstClr val="black"/>
                </a:solidFill>
                <a:latin typeface="Calibri"/>
              </a:rPr>
              <a:t>cir, cbs, eir, ebs, air</a:t>
            </a:r>
          </a:p>
        </p:txBody>
      </p:sp>
      <p:sp>
        <p:nvSpPr>
          <p:cNvPr id="19" name="Rounded Rectangle 18"/>
          <p:cNvSpPr/>
          <p:nvPr/>
        </p:nvSpPr>
        <p:spPr>
          <a:xfrm>
            <a:off x="3424668" y="909466"/>
            <a:ext cx="1968837" cy="432553"/>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600">
                <a:solidFill>
                  <a:prstClr val="black"/>
                </a:solidFill>
                <a:latin typeface="Calibri"/>
              </a:rPr>
              <a:t>Location</a:t>
            </a:r>
          </a:p>
        </p:txBody>
      </p:sp>
      <p:sp>
        <p:nvSpPr>
          <p:cNvPr id="20" name="Rounded Rectangle 19"/>
          <p:cNvSpPr/>
          <p:nvPr/>
        </p:nvSpPr>
        <p:spPr>
          <a:xfrm>
            <a:off x="3419120" y="1857760"/>
            <a:ext cx="1968837" cy="432553"/>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600">
                <a:solidFill>
                  <a:prstClr val="black"/>
                </a:solidFill>
                <a:latin typeface="Calibri"/>
              </a:rPr>
              <a:t>Tagging</a:t>
            </a:r>
          </a:p>
        </p:txBody>
      </p:sp>
      <p:cxnSp>
        <p:nvCxnSpPr>
          <p:cNvPr id="21" name="Elbow Connector 20"/>
          <p:cNvCxnSpPr>
            <a:endCxn id="20" idx="1"/>
          </p:cNvCxnSpPr>
          <p:nvPr/>
        </p:nvCxnSpPr>
        <p:spPr>
          <a:xfrm flipV="1">
            <a:off x="2243367" y="2074037"/>
            <a:ext cx="1175753" cy="404825"/>
          </a:xfrm>
          <a:prstGeom prst="bentConnector3">
            <a:avLst>
              <a:gd name="adj1" fmla="val 60849"/>
            </a:avLst>
          </a:prstGeom>
          <a:ln w="19050" cmpd="sng">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7456508" y="984444"/>
            <a:ext cx="1295111" cy="263311"/>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200">
                <a:solidFill>
                  <a:prstClr val="black"/>
                </a:solidFill>
                <a:latin typeface="Calibri"/>
              </a:rPr>
              <a:t>OLT/PON port</a:t>
            </a:r>
          </a:p>
        </p:txBody>
      </p:sp>
      <p:sp>
        <p:nvSpPr>
          <p:cNvPr id="26" name="Rounded Rectangle 25"/>
          <p:cNvSpPr/>
          <p:nvPr/>
        </p:nvSpPr>
        <p:spPr>
          <a:xfrm>
            <a:off x="5812114" y="988546"/>
            <a:ext cx="1295111" cy="263311"/>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200">
                <a:solidFill>
                  <a:prstClr val="black"/>
                </a:solidFill>
                <a:latin typeface="Calibri"/>
              </a:rPr>
              <a:t>ONU Serial num</a:t>
            </a:r>
          </a:p>
        </p:txBody>
      </p:sp>
      <p:sp>
        <p:nvSpPr>
          <p:cNvPr id="36" name="Right Brace 35"/>
          <p:cNvSpPr/>
          <p:nvPr/>
        </p:nvSpPr>
        <p:spPr>
          <a:xfrm rot="5400000">
            <a:off x="7263841" y="716763"/>
            <a:ext cx="158061" cy="1375297"/>
          </a:xfrm>
          <a:prstGeom prst="rightBrace">
            <a:avLst>
              <a:gd name="adj1" fmla="val 8333"/>
              <a:gd name="adj2" fmla="val 49597"/>
            </a:avLst>
          </a:prstGeom>
          <a:ln w="12700" cmpd="sng"/>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prstClr val="black"/>
              </a:solidFill>
              <a:latin typeface="Calibri"/>
            </a:endParaRPr>
          </a:p>
        </p:txBody>
      </p:sp>
      <p:sp>
        <p:nvSpPr>
          <p:cNvPr id="37" name="TextBox 36"/>
          <p:cNvSpPr txBox="1"/>
          <p:nvPr/>
        </p:nvSpPr>
        <p:spPr>
          <a:xfrm>
            <a:off x="6793758" y="1422940"/>
            <a:ext cx="1236762" cy="261610"/>
          </a:xfrm>
          <a:prstGeom prst="rect">
            <a:avLst/>
          </a:prstGeom>
          <a:noFill/>
        </p:spPr>
        <p:txBody>
          <a:bodyPr wrap="square" rtlCol="0">
            <a:spAutoFit/>
          </a:bodyPr>
          <a:lstStyle/>
          <a:p>
            <a:r>
              <a:rPr lang="en-US" sz="1100">
                <a:solidFill>
                  <a:prstClr val="black"/>
                </a:solidFill>
                <a:latin typeface="Calibri"/>
              </a:rPr>
              <a:t>ONU Whitelist</a:t>
            </a:r>
          </a:p>
        </p:txBody>
      </p:sp>
      <p:cxnSp>
        <p:nvCxnSpPr>
          <p:cNvPr id="45" name="Straight Arrow Connector 44"/>
          <p:cNvCxnSpPr>
            <a:stCxn id="19" idx="3"/>
            <a:endCxn id="26" idx="1"/>
          </p:cNvCxnSpPr>
          <p:nvPr/>
        </p:nvCxnSpPr>
        <p:spPr>
          <a:xfrm flipV="1">
            <a:off x="5393505" y="1120202"/>
            <a:ext cx="418609" cy="5541"/>
          </a:xfrm>
          <a:prstGeom prst="straightConnector1">
            <a:avLst/>
          </a:prstGeom>
          <a:ln w="19050" cmpd="sng">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a:stCxn id="26" idx="3"/>
            <a:endCxn id="25" idx="1"/>
          </p:cNvCxnSpPr>
          <p:nvPr/>
        </p:nvCxnSpPr>
        <p:spPr>
          <a:xfrm flipV="1">
            <a:off x="7107225" y="1116100"/>
            <a:ext cx="349283" cy="4102"/>
          </a:xfrm>
          <a:prstGeom prst="straightConnector1">
            <a:avLst/>
          </a:prstGeom>
          <a:ln w="19050" cmpd="sng">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49" name="Elbow Connector 48"/>
          <p:cNvCxnSpPr>
            <a:endCxn id="8" idx="1"/>
          </p:cNvCxnSpPr>
          <p:nvPr/>
        </p:nvCxnSpPr>
        <p:spPr>
          <a:xfrm>
            <a:off x="2226728" y="2706230"/>
            <a:ext cx="1181301" cy="390393"/>
          </a:xfrm>
          <a:prstGeom prst="bentConnector3">
            <a:avLst>
              <a:gd name="adj1" fmla="val 50000"/>
            </a:avLst>
          </a:prstGeom>
          <a:ln w="19050" cmpd="sng">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52" name="Rounded Rectangle 51"/>
          <p:cNvSpPr/>
          <p:nvPr/>
        </p:nvSpPr>
        <p:spPr>
          <a:xfrm>
            <a:off x="5801020" y="1810726"/>
            <a:ext cx="1295111" cy="263311"/>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200">
                <a:solidFill>
                  <a:prstClr val="black"/>
                </a:solidFill>
                <a:latin typeface="Calibri"/>
              </a:rPr>
              <a:t>C-tag</a:t>
            </a:r>
          </a:p>
        </p:txBody>
      </p:sp>
      <p:sp>
        <p:nvSpPr>
          <p:cNvPr id="53" name="Rounded Rectangle 52"/>
          <p:cNvSpPr/>
          <p:nvPr/>
        </p:nvSpPr>
        <p:spPr>
          <a:xfrm>
            <a:off x="5806566" y="2158657"/>
            <a:ext cx="1295111" cy="263311"/>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200">
                <a:solidFill>
                  <a:prstClr val="black"/>
                </a:solidFill>
                <a:latin typeface="Calibri"/>
              </a:rPr>
              <a:t>S-tag</a:t>
            </a:r>
          </a:p>
        </p:txBody>
      </p:sp>
      <p:cxnSp>
        <p:nvCxnSpPr>
          <p:cNvPr id="54" name="Elbow Connector 53"/>
          <p:cNvCxnSpPr>
            <a:stCxn id="20" idx="3"/>
            <a:endCxn id="52" idx="1"/>
          </p:cNvCxnSpPr>
          <p:nvPr/>
        </p:nvCxnSpPr>
        <p:spPr>
          <a:xfrm flipV="1">
            <a:off x="5387957" y="1942382"/>
            <a:ext cx="413063" cy="131655"/>
          </a:xfrm>
          <a:prstGeom prst="bentConnector3">
            <a:avLst/>
          </a:prstGeom>
          <a:ln w="19050" cmpd="sng">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57" name="Elbow Connector 56"/>
          <p:cNvCxnSpPr>
            <a:endCxn id="53" idx="1"/>
          </p:cNvCxnSpPr>
          <p:nvPr/>
        </p:nvCxnSpPr>
        <p:spPr>
          <a:xfrm>
            <a:off x="5387957" y="2158657"/>
            <a:ext cx="418609" cy="131656"/>
          </a:xfrm>
          <a:prstGeom prst="bentConnector3">
            <a:avLst/>
          </a:prstGeom>
          <a:ln w="19050" cmpd="sng">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65" name="Rounded Rectangle 64"/>
          <p:cNvSpPr/>
          <p:nvPr/>
        </p:nvSpPr>
        <p:spPr>
          <a:xfrm>
            <a:off x="3413575" y="3973231"/>
            <a:ext cx="1968837" cy="432553"/>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600">
                <a:solidFill>
                  <a:prstClr val="black"/>
                </a:solidFill>
                <a:latin typeface="Calibri"/>
              </a:rPr>
              <a:t>Service Type</a:t>
            </a:r>
          </a:p>
        </p:txBody>
      </p:sp>
      <p:cxnSp>
        <p:nvCxnSpPr>
          <p:cNvPr id="66" name="Elbow Connector 65"/>
          <p:cNvCxnSpPr/>
          <p:nvPr/>
        </p:nvCxnSpPr>
        <p:spPr>
          <a:xfrm>
            <a:off x="1830187" y="2876445"/>
            <a:ext cx="1583388" cy="1323827"/>
          </a:xfrm>
          <a:prstGeom prst="bentConnector3">
            <a:avLst>
              <a:gd name="adj1" fmla="val 50000"/>
            </a:avLst>
          </a:prstGeom>
          <a:ln w="19050" cmpd="sng">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07" name="Elbow Connector 106"/>
          <p:cNvCxnSpPr>
            <a:endCxn id="19" idx="1"/>
          </p:cNvCxnSpPr>
          <p:nvPr/>
        </p:nvCxnSpPr>
        <p:spPr>
          <a:xfrm flipV="1">
            <a:off x="2243367" y="1125743"/>
            <a:ext cx="1181301" cy="1164570"/>
          </a:xfrm>
          <a:prstGeom prst="bentConnector3">
            <a:avLst>
              <a:gd name="adj1" fmla="val 43897"/>
            </a:avLst>
          </a:prstGeom>
          <a:ln w="19050" cmpd="sng">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131" name="TextBox 130"/>
          <p:cNvSpPr txBox="1"/>
          <p:nvPr/>
        </p:nvSpPr>
        <p:spPr>
          <a:xfrm>
            <a:off x="3757311" y="4470428"/>
            <a:ext cx="1502973" cy="261610"/>
          </a:xfrm>
          <a:prstGeom prst="rect">
            <a:avLst/>
          </a:prstGeom>
          <a:noFill/>
        </p:spPr>
        <p:txBody>
          <a:bodyPr wrap="square" rtlCol="0">
            <a:spAutoFit/>
          </a:bodyPr>
          <a:lstStyle/>
          <a:p>
            <a:r>
              <a:rPr lang="en-US" sz="1100">
                <a:solidFill>
                  <a:prstClr val="black"/>
                </a:solidFill>
                <a:latin typeface="Calibri"/>
              </a:rPr>
              <a:t>Residential, Business,..</a:t>
            </a:r>
          </a:p>
        </p:txBody>
      </p:sp>
      <p:sp>
        <p:nvSpPr>
          <p:cNvPr id="132" name="Rounded Rectangle 131"/>
          <p:cNvSpPr/>
          <p:nvPr/>
        </p:nvSpPr>
        <p:spPr>
          <a:xfrm>
            <a:off x="5795475" y="4049226"/>
            <a:ext cx="1295111" cy="263311"/>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200">
                <a:solidFill>
                  <a:prstClr val="black"/>
                </a:solidFill>
                <a:latin typeface="Calibri"/>
              </a:rPr>
              <a:t>Tech Profile</a:t>
            </a:r>
          </a:p>
        </p:txBody>
      </p:sp>
      <p:cxnSp>
        <p:nvCxnSpPr>
          <p:cNvPr id="134" name="Straight Arrow Connector 133"/>
          <p:cNvCxnSpPr>
            <a:stCxn id="65" idx="3"/>
            <a:endCxn id="132" idx="1"/>
          </p:cNvCxnSpPr>
          <p:nvPr/>
        </p:nvCxnSpPr>
        <p:spPr>
          <a:xfrm flipV="1">
            <a:off x="5382412" y="4180882"/>
            <a:ext cx="413063" cy="8626"/>
          </a:xfrm>
          <a:prstGeom prst="straightConnector1">
            <a:avLst/>
          </a:prstGeom>
          <a:ln w="19050" cmpd="sng">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137" name="TextBox 136"/>
          <p:cNvSpPr txBox="1"/>
          <p:nvPr/>
        </p:nvSpPr>
        <p:spPr>
          <a:xfrm>
            <a:off x="7171002" y="3717324"/>
            <a:ext cx="1502973" cy="1015663"/>
          </a:xfrm>
          <a:prstGeom prst="rect">
            <a:avLst/>
          </a:prstGeom>
          <a:noFill/>
        </p:spPr>
        <p:txBody>
          <a:bodyPr wrap="square" rtlCol="0">
            <a:spAutoFit/>
          </a:bodyPr>
          <a:lstStyle/>
          <a:p>
            <a:r>
              <a:rPr lang="en-US" sz="1000">
                <a:solidFill>
                  <a:prstClr val="black"/>
                </a:solidFill>
                <a:latin typeface="Calibri"/>
              </a:rPr>
              <a:t>Num GEM/TCONT</a:t>
            </a:r>
          </a:p>
          <a:p>
            <a:r>
              <a:rPr lang="en-US" sz="1000">
                <a:solidFill>
                  <a:prstClr val="black"/>
                </a:solidFill>
                <a:latin typeface="Calibri"/>
              </a:rPr>
              <a:t>Traffic priorities</a:t>
            </a:r>
          </a:p>
          <a:p>
            <a:r>
              <a:rPr lang="en-US" sz="1000">
                <a:solidFill>
                  <a:prstClr val="black"/>
                </a:solidFill>
                <a:latin typeface="Calibri"/>
              </a:rPr>
              <a:t>Gem-port mappings</a:t>
            </a:r>
          </a:p>
          <a:p>
            <a:r>
              <a:rPr lang="en-US" sz="1000">
                <a:solidFill>
                  <a:prstClr val="black"/>
                </a:solidFill>
                <a:latin typeface="Calibri"/>
              </a:rPr>
              <a:t>Queuing policy</a:t>
            </a:r>
          </a:p>
          <a:p>
            <a:r>
              <a:rPr lang="en-US" sz="1000">
                <a:solidFill>
                  <a:prstClr val="black"/>
                </a:solidFill>
                <a:latin typeface="Calibri"/>
              </a:rPr>
              <a:t>Scheduling policy</a:t>
            </a:r>
          </a:p>
          <a:p>
            <a:r>
              <a:rPr lang="en-US" sz="1000">
                <a:solidFill>
                  <a:prstClr val="black"/>
                </a:solidFill>
                <a:latin typeface="Calibri"/>
              </a:rPr>
              <a:t>Discard policy</a:t>
            </a:r>
          </a:p>
        </p:txBody>
      </p:sp>
      <p:sp>
        <p:nvSpPr>
          <p:cNvPr id="5" name="Rounded Rectangle 4"/>
          <p:cNvSpPr/>
          <p:nvPr/>
        </p:nvSpPr>
        <p:spPr>
          <a:xfrm>
            <a:off x="274528" y="2212678"/>
            <a:ext cx="1968837" cy="752289"/>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a:solidFill>
                  <a:prstClr val="black"/>
                </a:solidFill>
                <a:latin typeface="Calibri"/>
              </a:rPr>
              <a:t>Subscriber</a:t>
            </a:r>
          </a:p>
        </p:txBody>
      </p:sp>
      <p:sp>
        <p:nvSpPr>
          <p:cNvPr id="153" name="Rectangle 152"/>
          <p:cNvSpPr/>
          <p:nvPr/>
        </p:nvSpPr>
        <p:spPr>
          <a:xfrm>
            <a:off x="3022581" y="654375"/>
            <a:ext cx="5917603" cy="1874397"/>
          </a:xfrm>
          <a:prstGeom prst="rect">
            <a:avLst/>
          </a:prstGeom>
          <a:noFill/>
          <a:ln w="12700" cmpd="sng">
            <a:prstDash val="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154" name="TextBox 153"/>
          <p:cNvSpPr txBox="1"/>
          <p:nvPr/>
        </p:nvSpPr>
        <p:spPr>
          <a:xfrm>
            <a:off x="8113827" y="2290313"/>
            <a:ext cx="826357" cy="261610"/>
          </a:xfrm>
          <a:prstGeom prst="rect">
            <a:avLst/>
          </a:prstGeom>
          <a:noFill/>
        </p:spPr>
        <p:txBody>
          <a:bodyPr wrap="square" rtlCol="0">
            <a:spAutoFit/>
          </a:bodyPr>
          <a:lstStyle/>
          <a:p>
            <a:r>
              <a:rPr lang="en-US" sz="1100">
                <a:solidFill>
                  <a:prstClr val="black"/>
                </a:solidFill>
                <a:latin typeface="Calibri"/>
              </a:rPr>
              <a:t>SEBA 1.0</a:t>
            </a:r>
          </a:p>
        </p:txBody>
      </p:sp>
      <p:pic>
        <p:nvPicPr>
          <p:cNvPr id="34" name="Google Shape;184;p23">
            <a:extLst>
              <a:ext uri="{FF2B5EF4-FFF2-40B4-BE49-F238E27FC236}">
                <a16:creationId xmlns:a16="http://schemas.microsoft.com/office/drawing/2014/main" id="{6AB6F51E-E323-9047-AC4C-CE93B0C82D93}"/>
              </a:ext>
            </a:extLst>
          </p:cNvPr>
          <p:cNvPicPr preferRelativeResize="0"/>
          <p:nvPr/>
        </p:nvPicPr>
        <p:blipFill>
          <a:blip r:embed="rId2">
            <a:alphaModFix/>
          </a:blip>
          <a:stretch>
            <a:fillRect/>
          </a:stretch>
        </p:blipFill>
        <p:spPr>
          <a:xfrm>
            <a:off x="6516" y="4702571"/>
            <a:ext cx="1003781" cy="429725"/>
          </a:xfrm>
          <a:prstGeom prst="rect">
            <a:avLst/>
          </a:prstGeom>
          <a:noFill/>
          <a:ln>
            <a:noFill/>
          </a:ln>
        </p:spPr>
      </p:pic>
    </p:spTree>
    <p:extLst>
      <p:ext uri="{BB962C8B-B14F-4D97-AF65-F5344CB8AC3E}">
        <p14:creationId xmlns:p14="http://schemas.microsoft.com/office/powerpoint/2010/main" val="1329238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500"/>
                                        <p:tgtEl>
                                          <p:spTgt spid="10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500"/>
                                        <p:tgtEl>
                                          <p:spTgt spid="4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500"/>
                                        <p:tgtEl>
                                          <p:spTgt spid="3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par>
                                <p:cTn id="37" presetID="10" presetClass="entr" presetSubtype="0" fill="hold" nodeType="with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fade">
                                      <p:cBhvr>
                                        <p:cTn id="39" dur="500"/>
                                        <p:tgtEl>
                                          <p:spTgt spid="54"/>
                                        </p:tgtEl>
                                      </p:cBhvr>
                                    </p:animEffect>
                                  </p:childTnLst>
                                </p:cTn>
                              </p:par>
                              <p:par>
                                <p:cTn id="40" presetID="10" presetClass="entr" presetSubtype="0" fill="hold" nodeType="with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500"/>
                                        <p:tgtEl>
                                          <p:spTgt spid="5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3"/>
                                        </p:tgtEl>
                                        <p:attrNameLst>
                                          <p:attrName>style.visibility</p:attrName>
                                        </p:attrNameLst>
                                      </p:cBhvr>
                                      <p:to>
                                        <p:strVal val="visible"/>
                                      </p:to>
                                    </p:set>
                                    <p:animEffect transition="in" filter="fade">
                                      <p:cBhvr>
                                        <p:cTn id="48" dur="500"/>
                                        <p:tgtEl>
                                          <p:spTgt spid="5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53"/>
                                        </p:tgtEl>
                                        <p:attrNameLst>
                                          <p:attrName>style.visibility</p:attrName>
                                        </p:attrNameLst>
                                      </p:cBhvr>
                                      <p:to>
                                        <p:strVal val="visible"/>
                                      </p:to>
                                    </p:set>
                                    <p:animEffect transition="in" filter="fade">
                                      <p:cBhvr>
                                        <p:cTn id="53" dur="500"/>
                                        <p:tgtEl>
                                          <p:spTgt spid="15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54"/>
                                        </p:tgtEl>
                                        <p:attrNameLst>
                                          <p:attrName>style.visibility</p:attrName>
                                        </p:attrNameLst>
                                      </p:cBhvr>
                                      <p:to>
                                        <p:strVal val="visible"/>
                                      </p:to>
                                    </p:set>
                                    <p:animEffect transition="in" filter="fade">
                                      <p:cBhvr>
                                        <p:cTn id="56" dur="500"/>
                                        <p:tgtEl>
                                          <p:spTgt spid="154"/>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49"/>
                                        </p:tgtEl>
                                        <p:attrNameLst>
                                          <p:attrName>style.visibility</p:attrName>
                                        </p:attrNameLst>
                                      </p:cBhvr>
                                      <p:to>
                                        <p:strVal val="visible"/>
                                      </p:to>
                                    </p:set>
                                    <p:animEffect transition="in" filter="fade">
                                      <p:cBhvr>
                                        <p:cTn id="61" dur="500"/>
                                        <p:tgtEl>
                                          <p:spTgt spid="49"/>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fade">
                                      <p:cBhvr>
                                        <p:cTn id="64" dur="500"/>
                                        <p:tgtEl>
                                          <p:spTgt spid="8"/>
                                        </p:tgtEl>
                                      </p:cBhvr>
                                    </p:animEffect>
                                  </p:childTnLst>
                                </p:cTn>
                              </p:par>
                              <p:par>
                                <p:cTn id="65" presetID="10" presetClass="entr" presetSubtype="0" fill="hold" nodeType="with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500"/>
                                        <p:tgtEl>
                                          <p:spTgt spid="1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fade">
                                      <p:cBhvr>
                                        <p:cTn id="70" dur="500"/>
                                        <p:tgtEl>
                                          <p:spTgt spid="9"/>
                                        </p:tgtEl>
                                      </p:cBhvr>
                                    </p:animEffect>
                                  </p:childTnLst>
                                </p:cTn>
                              </p:par>
                              <p:par>
                                <p:cTn id="71" presetID="10" presetClass="entr" presetSubtype="0" fill="hold" nodeType="with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500"/>
                                        <p:tgtEl>
                                          <p:spTgt spid="13"/>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fade">
                                      <p:cBhvr>
                                        <p:cTn id="76" dur="500"/>
                                        <p:tgtEl>
                                          <p:spTgt spid="10"/>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500"/>
                                        <p:tgtEl>
                                          <p:spTgt spid="18"/>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fade">
                                      <p:cBhvr>
                                        <p:cTn id="82" dur="500"/>
                                        <p:tgtEl>
                                          <p:spTgt spid="17"/>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500"/>
                                        <p:tgtEl>
                                          <p:spTgt spid="66"/>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fade">
                                      <p:cBhvr>
                                        <p:cTn id="90" dur="500"/>
                                        <p:tgtEl>
                                          <p:spTgt spid="65"/>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31"/>
                                        </p:tgtEl>
                                        <p:attrNameLst>
                                          <p:attrName>style.visibility</p:attrName>
                                        </p:attrNameLst>
                                      </p:cBhvr>
                                      <p:to>
                                        <p:strVal val="visible"/>
                                      </p:to>
                                    </p:set>
                                    <p:animEffect transition="in" filter="fade">
                                      <p:cBhvr>
                                        <p:cTn id="93" dur="500"/>
                                        <p:tgtEl>
                                          <p:spTgt spid="131"/>
                                        </p:tgtEl>
                                      </p:cBhvr>
                                    </p:animEffect>
                                  </p:childTnLst>
                                </p:cTn>
                              </p:par>
                              <p:par>
                                <p:cTn id="94" presetID="10" presetClass="entr" presetSubtype="0" fill="hold" nodeType="withEffect">
                                  <p:stCondLst>
                                    <p:cond delay="0"/>
                                  </p:stCondLst>
                                  <p:childTnLst>
                                    <p:set>
                                      <p:cBhvr>
                                        <p:cTn id="95" dur="1" fill="hold">
                                          <p:stCondLst>
                                            <p:cond delay="0"/>
                                          </p:stCondLst>
                                        </p:cTn>
                                        <p:tgtEl>
                                          <p:spTgt spid="134"/>
                                        </p:tgtEl>
                                        <p:attrNameLst>
                                          <p:attrName>style.visibility</p:attrName>
                                        </p:attrNameLst>
                                      </p:cBhvr>
                                      <p:to>
                                        <p:strVal val="visible"/>
                                      </p:to>
                                    </p:set>
                                    <p:animEffect transition="in" filter="fade">
                                      <p:cBhvr>
                                        <p:cTn id="96" dur="500"/>
                                        <p:tgtEl>
                                          <p:spTgt spid="134"/>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32"/>
                                        </p:tgtEl>
                                        <p:attrNameLst>
                                          <p:attrName>style.visibility</p:attrName>
                                        </p:attrNameLst>
                                      </p:cBhvr>
                                      <p:to>
                                        <p:strVal val="visible"/>
                                      </p:to>
                                    </p:set>
                                    <p:animEffect transition="in" filter="fade">
                                      <p:cBhvr>
                                        <p:cTn id="99" dur="500"/>
                                        <p:tgtEl>
                                          <p:spTgt spid="132"/>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37"/>
                                        </p:tgtEl>
                                        <p:attrNameLst>
                                          <p:attrName>style.visibility</p:attrName>
                                        </p:attrNameLst>
                                      </p:cBhvr>
                                      <p:to>
                                        <p:strVal val="visible"/>
                                      </p:to>
                                    </p:set>
                                    <p:animEffect transition="in" filter="fade">
                                      <p:cBhvr>
                                        <p:cTn id="102"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7" grpId="0"/>
      <p:bldP spid="18" grpId="0"/>
      <p:bldP spid="19" grpId="0" animBg="1"/>
      <p:bldP spid="20" grpId="0" animBg="1"/>
      <p:bldP spid="25" grpId="0" animBg="1"/>
      <p:bldP spid="26" grpId="0" animBg="1"/>
      <p:bldP spid="36" grpId="0" animBg="1"/>
      <p:bldP spid="37" grpId="0"/>
      <p:bldP spid="52" grpId="0" animBg="1"/>
      <p:bldP spid="53" grpId="0" animBg="1"/>
      <p:bldP spid="65" grpId="0" animBg="1"/>
      <p:bldP spid="131" grpId="0"/>
      <p:bldP spid="132" grpId="0" animBg="1"/>
      <p:bldP spid="137" grpId="0"/>
      <p:bldP spid="153" grpId="0" animBg="1"/>
      <p:bldP spid="15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3367425" y="1726925"/>
            <a:ext cx="3169023" cy="1928826"/>
            <a:chOff x="3471122" y="1726925"/>
            <a:chExt cx="3169023" cy="1928826"/>
          </a:xfrm>
        </p:grpSpPr>
        <p:cxnSp>
          <p:nvCxnSpPr>
            <p:cNvPr id="60" name="Straight Connector 59"/>
            <p:cNvCxnSpPr>
              <a:stCxn id="4" idx="0"/>
            </p:cNvCxnSpPr>
            <p:nvPr/>
          </p:nvCxnSpPr>
          <p:spPr>
            <a:xfrm flipV="1">
              <a:off x="4003252" y="3112205"/>
              <a:ext cx="0" cy="543546"/>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62" name="Rectangle 61"/>
            <p:cNvSpPr/>
            <p:nvPr/>
          </p:nvSpPr>
          <p:spPr>
            <a:xfrm>
              <a:off x="3471122" y="2913420"/>
              <a:ext cx="1271654" cy="29817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US" sz="1200">
                  <a:solidFill>
                    <a:prstClr val="white"/>
                  </a:solidFill>
                  <a:latin typeface="Calibri"/>
                  <a:sym typeface="Arial"/>
                </a:rPr>
                <a:t>VOLTHA</a:t>
              </a:r>
            </a:p>
          </p:txBody>
        </p:sp>
        <p:sp>
          <p:nvSpPr>
            <p:cNvPr id="63" name="Rounded Rectangle 62"/>
            <p:cNvSpPr/>
            <p:nvPr/>
          </p:nvSpPr>
          <p:spPr>
            <a:xfrm>
              <a:off x="4037928" y="1919510"/>
              <a:ext cx="2602217" cy="31059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defRPr/>
              </a:pPr>
              <a:r>
                <a:rPr lang="en-US" sz="1400">
                  <a:solidFill>
                    <a:srgbClr val="FFFFFF"/>
                  </a:solidFill>
                  <a:latin typeface="Calibri"/>
                  <a:sym typeface="Arial"/>
                </a:rPr>
                <a:t>ONOS Cluster</a:t>
              </a:r>
            </a:p>
          </p:txBody>
        </p:sp>
        <p:cxnSp>
          <p:nvCxnSpPr>
            <p:cNvPr id="65" name="Straight Connector 64"/>
            <p:cNvCxnSpPr/>
            <p:nvPr/>
          </p:nvCxnSpPr>
          <p:spPr>
            <a:xfrm flipV="1">
              <a:off x="4258802" y="2230108"/>
              <a:ext cx="1094" cy="689512"/>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70" name="Hexagon 69"/>
            <p:cNvSpPr/>
            <p:nvPr/>
          </p:nvSpPr>
          <p:spPr>
            <a:xfrm>
              <a:off x="4037926" y="1726925"/>
              <a:ext cx="531486"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700">
                  <a:solidFill>
                    <a:prstClr val="black"/>
                  </a:solidFill>
                  <a:latin typeface="Calibri"/>
                  <a:sym typeface="Arial"/>
                </a:rPr>
                <a:t>vOLT</a:t>
              </a:r>
            </a:p>
          </p:txBody>
        </p:sp>
        <p:sp>
          <p:nvSpPr>
            <p:cNvPr id="71" name="Hexagon 70"/>
            <p:cNvSpPr/>
            <p:nvPr/>
          </p:nvSpPr>
          <p:spPr>
            <a:xfrm>
              <a:off x="4455904" y="1726925"/>
              <a:ext cx="506948"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800">
                  <a:solidFill>
                    <a:prstClr val="black"/>
                  </a:solidFill>
                  <a:latin typeface="Calibri"/>
                  <a:sym typeface="Arial"/>
                </a:rPr>
                <a:t>dhcp</a:t>
              </a:r>
            </a:p>
          </p:txBody>
        </p:sp>
        <p:sp>
          <p:nvSpPr>
            <p:cNvPr id="72" name="Hexagon 71"/>
            <p:cNvSpPr/>
            <p:nvPr/>
          </p:nvSpPr>
          <p:spPr>
            <a:xfrm>
              <a:off x="4863911" y="1726925"/>
              <a:ext cx="589019"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800">
                  <a:solidFill>
                    <a:prstClr val="black"/>
                  </a:solidFill>
                  <a:latin typeface="Calibri"/>
                  <a:sym typeface="Arial"/>
                </a:rPr>
                <a:t>mcast</a:t>
              </a:r>
            </a:p>
          </p:txBody>
        </p:sp>
        <p:sp>
          <p:nvSpPr>
            <p:cNvPr id="127" name="TextBox 126"/>
            <p:cNvSpPr txBox="1"/>
            <p:nvPr/>
          </p:nvSpPr>
          <p:spPr>
            <a:xfrm>
              <a:off x="4333020" y="2301107"/>
              <a:ext cx="328498" cy="246221"/>
            </a:xfrm>
            <a:prstGeom prst="rect">
              <a:avLst/>
            </a:prstGeom>
            <a:noFill/>
          </p:spPr>
          <p:txBody>
            <a:bodyPr wrap="none" rtlCol="0">
              <a:spAutoFit/>
            </a:bodyPr>
            <a:lstStyle/>
            <a:p>
              <a:pPr>
                <a:defRPr/>
              </a:pPr>
              <a:r>
                <a:rPr lang="en-US" sz="1000">
                  <a:solidFill>
                    <a:prstClr val="black"/>
                  </a:solidFill>
                  <a:latin typeface="Calibri"/>
                  <a:ea typeface="Arial"/>
                  <a:cs typeface="Arial"/>
                  <a:sym typeface="Arial"/>
                </a:rPr>
                <a:t>OF</a:t>
              </a:r>
            </a:p>
          </p:txBody>
        </p:sp>
        <p:sp>
          <p:nvSpPr>
            <p:cNvPr id="129" name="Rectangle 128"/>
            <p:cNvSpPr/>
            <p:nvPr/>
          </p:nvSpPr>
          <p:spPr>
            <a:xfrm>
              <a:off x="4963403" y="2931320"/>
              <a:ext cx="350277" cy="18779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defRPr/>
              </a:pPr>
              <a:r>
                <a:rPr lang="en-US" sz="700" b="1">
                  <a:solidFill>
                    <a:prstClr val="black"/>
                  </a:solidFill>
                  <a:latin typeface="Calibri"/>
                  <a:sym typeface="Arial"/>
                </a:rPr>
                <a:t>TP</a:t>
              </a:r>
            </a:p>
          </p:txBody>
        </p:sp>
        <p:sp>
          <p:nvSpPr>
            <p:cNvPr id="130" name="Rectangle 129"/>
            <p:cNvSpPr/>
            <p:nvPr/>
          </p:nvSpPr>
          <p:spPr>
            <a:xfrm>
              <a:off x="4996343" y="2975046"/>
              <a:ext cx="398617" cy="20503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defRPr/>
              </a:pPr>
              <a:r>
                <a:rPr lang="en-US" sz="700" b="1">
                  <a:solidFill>
                    <a:prstClr val="black"/>
                  </a:solidFill>
                  <a:latin typeface="Calibri"/>
                  <a:sym typeface="Arial"/>
                </a:rPr>
                <a:t>TP</a:t>
              </a:r>
            </a:p>
          </p:txBody>
        </p:sp>
        <p:sp>
          <p:nvSpPr>
            <p:cNvPr id="131" name="Rectangle 130"/>
            <p:cNvSpPr/>
            <p:nvPr/>
          </p:nvSpPr>
          <p:spPr>
            <a:xfrm>
              <a:off x="5044722" y="3028930"/>
              <a:ext cx="380718" cy="20194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defRPr/>
              </a:pPr>
              <a:r>
                <a:rPr lang="en-US" sz="700" b="1" dirty="0">
                  <a:solidFill>
                    <a:prstClr val="black"/>
                  </a:solidFill>
                  <a:latin typeface="Calibri"/>
                  <a:sym typeface="Arial"/>
                </a:rPr>
                <a:t>TP</a:t>
              </a:r>
            </a:p>
          </p:txBody>
        </p:sp>
        <p:sp>
          <p:nvSpPr>
            <p:cNvPr id="132" name="Left Arrow 131"/>
            <p:cNvSpPr/>
            <p:nvPr/>
          </p:nvSpPr>
          <p:spPr>
            <a:xfrm>
              <a:off x="4746061" y="2987694"/>
              <a:ext cx="193269" cy="124511"/>
            </a:xfrm>
            <a:prstGeom prst="leftArrow">
              <a:avLst/>
            </a:prstGeom>
            <a:ln w="127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a:sym typeface="Arial"/>
              </a:endParaRPr>
            </a:p>
          </p:txBody>
        </p:sp>
      </p:grpSp>
      <p:sp>
        <p:nvSpPr>
          <p:cNvPr id="165" name="Rounded Rectangle 164"/>
          <p:cNvSpPr/>
          <p:nvPr/>
        </p:nvSpPr>
        <p:spPr>
          <a:xfrm>
            <a:off x="1628271" y="3577667"/>
            <a:ext cx="2732817" cy="1022685"/>
          </a:xfrm>
          <a:prstGeom prst="roundRect">
            <a:avLst/>
          </a:prstGeom>
          <a:ln w="12700" cmpd="sng">
            <a:prstDash val="sysDash"/>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en-US">
              <a:solidFill>
                <a:prstClr val="black"/>
              </a:solidFill>
              <a:latin typeface="Calibri"/>
              <a:sym typeface="Arial"/>
            </a:endParaRPr>
          </a:p>
        </p:txBody>
      </p:sp>
      <p:sp>
        <p:nvSpPr>
          <p:cNvPr id="164" name="Rounded Rectangle 163"/>
          <p:cNvSpPr/>
          <p:nvPr/>
        </p:nvSpPr>
        <p:spPr>
          <a:xfrm>
            <a:off x="1724386" y="3484244"/>
            <a:ext cx="2732817" cy="1022685"/>
          </a:xfrm>
          <a:prstGeom prst="roundRect">
            <a:avLst/>
          </a:prstGeom>
          <a:ln w="12700" cmpd="sng">
            <a:prstDash val="sysDash"/>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en-US">
              <a:solidFill>
                <a:prstClr val="black"/>
              </a:solidFill>
              <a:latin typeface="Calibri"/>
              <a:sym typeface="Arial"/>
            </a:endParaRPr>
          </a:p>
        </p:txBody>
      </p:sp>
      <p:grpSp>
        <p:nvGrpSpPr>
          <p:cNvPr id="29" name="Group 28"/>
          <p:cNvGrpSpPr/>
          <p:nvPr/>
        </p:nvGrpSpPr>
        <p:grpSpPr>
          <a:xfrm>
            <a:off x="1386406" y="3167541"/>
            <a:ext cx="3542132" cy="1249162"/>
            <a:chOff x="1490103" y="3167541"/>
            <a:chExt cx="3542132" cy="1249162"/>
          </a:xfrm>
        </p:grpSpPr>
        <p:sp>
          <p:nvSpPr>
            <p:cNvPr id="56" name="TextBox 55"/>
            <p:cNvSpPr txBox="1"/>
            <p:nvPr/>
          </p:nvSpPr>
          <p:spPr>
            <a:xfrm>
              <a:off x="4649698" y="4074531"/>
              <a:ext cx="382537" cy="246221"/>
            </a:xfrm>
            <a:prstGeom prst="rect">
              <a:avLst/>
            </a:prstGeom>
            <a:noFill/>
          </p:spPr>
          <p:txBody>
            <a:bodyPr wrap="none" rtlCol="0">
              <a:spAutoFit/>
            </a:bodyPr>
            <a:lstStyle/>
            <a:p>
              <a:pPr>
                <a:defRPr/>
              </a:pPr>
              <a:r>
                <a:rPr lang="en-US" sz="1000">
                  <a:solidFill>
                    <a:prstClr val="black"/>
                  </a:solidFill>
                  <a:latin typeface="Calibri"/>
                  <a:ea typeface="Arial"/>
                  <a:cs typeface="Arial"/>
                  <a:sym typeface="Arial"/>
                </a:rPr>
                <a:t>NNI</a:t>
              </a:r>
            </a:p>
          </p:txBody>
        </p:sp>
        <p:grpSp>
          <p:nvGrpSpPr>
            <p:cNvPr id="16" name="Group 15"/>
            <p:cNvGrpSpPr/>
            <p:nvPr/>
          </p:nvGrpSpPr>
          <p:grpSpPr>
            <a:xfrm>
              <a:off x="1490103" y="3167541"/>
              <a:ext cx="3198802" cy="1249162"/>
              <a:chOff x="1490103" y="3167541"/>
              <a:chExt cx="3198802" cy="1249162"/>
            </a:xfrm>
          </p:grpSpPr>
          <p:sp>
            <p:nvSpPr>
              <p:cNvPr id="118" name="Rounded Rectangle 117"/>
              <p:cNvSpPr/>
              <p:nvPr/>
            </p:nvSpPr>
            <p:spPr>
              <a:xfrm>
                <a:off x="1933232" y="3394018"/>
                <a:ext cx="2732817" cy="1022685"/>
              </a:xfrm>
              <a:prstGeom prst="roundRect">
                <a:avLst/>
              </a:prstGeom>
              <a:ln w="12700" cmpd="sng">
                <a:prstDash val="sysDash"/>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en-US">
                  <a:solidFill>
                    <a:prstClr val="black"/>
                  </a:solidFill>
                  <a:latin typeface="Calibri"/>
                  <a:sym typeface="Arial"/>
                </a:endParaRPr>
              </a:p>
            </p:txBody>
          </p:sp>
          <p:grpSp>
            <p:nvGrpSpPr>
              <p:cNvPr id="58" name="Group 57"/>
              <p:cNvGrpSpPr/>
              <p:nvPr/>
            </p:nvGrpSpPr>
            <p:grpSpPr>
              <a:xfrm>
                <a:off x="1900255" y="3416840"/>
                <a:ext cx="2788650" cy="978137"/>
                <a:chOff x="1900255" y="4472883"/>
                <a:chExt cx="2788650" cy="1086819"/>
              </a:xfrm>
            </p:grpSpPr>
            <p:sp>
              <p:nvSpPr>
                <p:cNvPr id="4" name="Rounded Rectangle 3"/>
                <p:cNvSpPr/>
                <p:nvPr/>
              </p:nvSpPr>
              <p:spPr>
                <a:xfrm>
                  <a:off x="3547851" y="4738342"/>
                  <a:ext cx="1118195" cy="44864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prstClr val="black"/>
                    </a:solidFill>
                    <a:latin typeface="Calibri"/>
                    <a:sym typeface="Arial"/>
                  </a:endParaRPr>
                </a:p>
              </p:txBody>
            </p:sp>
            <p:cxnSp>
              <p:nvCxnSpPr>
                <p:cNvPr id="8" name="Straight Connector 7"/>
                <p:cNvCxnSpPr/>
                <p:nvPr/>
              </p:nvCxnSpPr>
              <p:spPr>
                <a:xfrm flipH="1" flipV="1">
                  <a:off x="2995657" y="4793560"/>
                  <a:ext cx="552194" cy="41413"/>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2995657" y="5083451"/>
                  <a:ext cx="552194" cy="103532"/>
                </a:xfrm>
                <a:prstGeom prst="line">
                  <a:avLst/>
                </a:prstGeom>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2905925" y="4752148"/>
                  <a:ext cx="75927" cy="6427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15" name="Oval 14"/>
                <p:cNvSpPr/>
                <p:nvPr/>
              </p:nvSpPr>
              <p:spPr>
                <a:xfrm>
                  <a:off x="4643186" y="4834973"/>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17" name="Oval 16"/>
                <p:cNvSpPr/>
                <p:nvPr/>
              </p:nvSpPr>
              <p:spPr>
                <a:xfrm>
                  <a:off x="4643186" y="5062247"/>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19" name="Oval 18"/>
                <p:cNvSpPr/>
                <p:nvPr/>
              </p:nvSpPr>
              <p:spPr>
                <a:xfrm>
                  <a:off x="2905925" y="5154847"/>
                  <a:ext cx="75927" cy="6427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a:solidFill>
                      <a:prstClr val="white"/>
                    </a:solidFill>
                    <a:latin typeface="Calibri"/>
                    <a:sym typeface="Arial"/>
                  </a:endParaRPr>
                </a:p>
              </p:txBody>
            </p:sp>
            <p:cxnSp>
              <p:nvCxnSpPr>
                <p:cNvPr id="20" name="Straight Connector 19"/>
                <p:cNvCxnSpPr>
                  <a:stCxn id="13" idx="2"/>
                  <a:endCxn id="34" idx="3"/>
                </p:cNvCxnSpPr>
                <p:nvPr/>
              </p:nvCxnSpPr>
              <p:spPr>
                <a:xfrm flipH="1" flipV="1">
                  <a:off x="2194976" y="4593396"/>
                  <a:ext cx="710949" cy="1908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a:stCxn id="13" idx="3"/>
                  <a:endCxn id="35" idx="3"/>
                </p:cNvCxnSpPr>
                <p:nvPr/>
              </p:nvCxnSpPr>
              <p:spPr>
                <a:xfrm flipH="1">
                  <a:off x="2194976" y="4807008"/>
                  <a:ext cx="722068" cy="7573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p:cNvCxnSpPr>
                  <a:stCxn id="19" idx="2"/>
                  <a:endCxn id="36" idx="3"/>
                </p:cNvCxnSpPr>
                <p:nvPr/>
              </p:nvCxnSpPr>
              <p:spPr>
                <a:xfrm flipH="1" flipV="1">
                  <a:off x="2194976" y="5157776"/>
                  <a:ext cx="710949" cy="29207"/>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a:stCxn id="19" idx="3"/>
                  <a:endCxn id="37" idx="3"/>
                </p:cNvCxnSpPr>
                <p:nvPr/>
              </p:nvCxnSpPr>
              <p:spPr>
                <a:xfrm flipH="1">
                  <a:off x="2194976" y="5209707"/>
                  <a:ext cx="722068" cy="229483"/>
                </a:xfrm>
                <a:prstGeom prst="line">
                  <a:avLst/>
                </a:prstGeom>
              </p:spPr>
              <p:style>
                <a:lnRef idx="2">
                  <a:schemeClr val="accent1"/>
                </a:lnRef>
                <a:fillRef idx="0">
                  <a:schemeClr val="accent1"/>
                </a:fillRef>
                <a:effectRef idx="1">
                  <a:schemeClr val="accent1"/>
                </a:effectRef>
                <a:fontRef idx="minor">
                  <a:schemeClr val="tx1"/>
                </a:fontRef>
              </p:style>
            </p:cxnSp>
            <p:sp>
              <p:nvSpPr>
                <p:cNvPr id="34" name="Rounded Rectangle 33"/>
                <p:cNvSpPr/>
                <p:nvPr/>
              </p:nvSpPr>
              <p:spPr>
                <a:xfrm>
                  <a:off x="1933229" y="4472883"/>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prstClr val="black"/>
                    </a:solidFill>
                    <a:latin typeface="Calibri"/>
                    <a:sym typeface="Arial"/>
                  </a:endParaRPr>
                </a:p>
              </p:txBody>
            </p:sp>
            <p:sp>
              <p:nvSpPr>
                <p:cNvPr id="35" name="Rounded Rectangle 34"/>
                <p:cNvSpPr/>
                <p:nvPr/>
              </p:nvSpPr>
              <p:spPr>
                <a:xfrm>
                  <a:off x="1933229" y="4762225"/>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prstClr val="black"/>
                    </a:solidFill>
                    <a:latin typeface="Calibri"/>
                    <a:sym typeface="Arial"/>
                  </a:endParaRPr>
                </a:p>
              </p:txBody>
            </p:sp>
            <p:sp>
              <p:nvSpPr>
                <p:cNvPr id="36" name="Rounded Rectangle 35"/>
                <p:cNvSpPr/>
                <p:nvPr/>
              </p:nvSpPr>
              <p:spPr>
                <a:xfrm>
                  <a:off x="1933229" y="5037263"/>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prstClr val="black"/>
                    </a:solidFill>
                    <a:latin typeface="Calibri"/>
                    <a:sym typeface="Arial"/>
                  </a:endParaRPr>
                </a:p>
              </p:txBody>
            </p:sp>
            <p:sp>
              <p:nvSpPr>
                <p:cNvPr id="37" name="Rounded Rectangle 36"/>
                <p:cNvSpPr/>
                <p:nvPr/>
              </p:nvSpPr>
              <p:spPr>
                <a:xfrm>
                  <a:off x="1933229" y="5318677"/>
                  <a:ext cx="261747" cy="241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prstClr val="black"/>
                    </a:solidFill>
                    <a:latin typeface="Calibri"/>
                    <a:sym typeface="Arial"/>
                  </a:endParaRPr>
                </a:p>
              </p:txBody>
            </p:sp>
            <p:sp>
              <p:nvSpPr>
                <p:cNvPr id="42" name="Oval 41"/>
                <p:cNvSpPr/>
                <p:nvPr/>
              </p:nvSpPr>
              <p:spPr>
                <a:xfrm>
                  <a:off x="1910369" y="4547677"/>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43" name="Oval 42"/>
                <p:cNvSpPr/>
                <p:nvPr/>
              </p:nvSpPr>
              <p:spPr>
                <a:xfrm>
                  <a:off x="1901861" y="4816420"/>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44" name="Oval 43"/>
                <p:cNvSpPr/>
                <p:nvPr/>
              </p:nvSpPr>
              <p:spPr>
                <a:xfrm>
                  <a:off x="1901861" y="4921498"/>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45" name="Oval 44"/>
                <p:cNvSpPr/>
                <p:nvPr/>
              </p:nvSpPr>
              <p:spPr>
                <a:xfrm>
                  <a:off x="1901861" y="5085578"/>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46" name="Oval 45"/>
                <p:cNvSpPr/>
                <p:nvPr/>
              </p:nvSpPr>
              <p:spPr>
                <a:xfrm>
                  <a:off x="1900255" y="5183889"/>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47" name="Oval 46"/>
                <p:cNvSpPr/>
                <p:nvPr/>
              </p:nvSpPr>
              <p:spPr>
                <a:xfrm>
                  <a:off x="1901861" y="5416330"/>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48" name="Oval 47"/>
                <p:cNvSpPr/>
                <p:nvPr/>
              </p:nvSpPr>
              <p:spPr>
                <a:xfrm>
                  <a:off x="3525538" y="4816420"/>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49" name="Oval 48"/>
                <p:cNvSpPr/>
                <p:nvPr/>
              </p:nvSpPr>
              <p:spPr>
                <a:xfrm>
                  <a:off x="3526094" y="5051644"/>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50" name="Oval 49"/>
                <p:cNvSpPr/>
                <p:nvPr/>
              </p:nvSpPr>
              <p:spPr>
                <a:xfrm>
                  <a:off x="2166863" y="4570536"/>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51" name="Oval 50"/>
                <p:cNvSpPr/>
                <p:nvPr/>
              </p:nvSpPr>
              <p:spPr>
                <a:xfrm>
                  <a:off x="2166863" y="4852035"/>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52" name="Oval 51"/>
                <p:cNvSpPr/>
                <p:nvPr/>
              </p:nvSpPr>
              <p:spPr>
                <a:xfrm>
                  <a:off x="2172116" y="5131297"/>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a:solidFill>
                      <a:prstClr val="white"/>
                    </a:solidFill>
                    <a:latin typeface="Calibri"/>
                    <a:sym typeface="Arial"/>
                  </a:endParaRPr>
                </a:p>
              </p:txBody>
            </p:sp>
            <p:sp>
              <p:nvSpPr>
                <p:cNvPr id="53" name="Oval 52"/>
                <p:cNvSpPr/>
                <p:nvPr/>
              </p:nvSpPr>
              <p:spPr>
                <a:xfrm>
                  <a:off x="2156707" y="5400925"/>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a:solidFill>
                      <a:prstClr val="white"/>
                    </a:solidFill>
                    <a:latin typeface="Calibri"/>
                    <a:sym typeface="Arial"/>
                  </a:endParaRPr>
                </a:p>
              </p:txBody>
            </p:sp>
          </p:grpSp>
          <p:sp>
            <p:nvSpPr>
              <p:cNvPr id="54" name="TextBox 53"/>
              <p:cNvSpPr txBox="1"/>
              <p:nvPr/>
            </p:nvSpPr>
            <p:spPr>
              <a:xfrm>
                <a:off x="3906780" y="3719787"/>
                <a:ext cx="430001" cy="276999"/>
              </a:xfrm>
              <a:prstGeom prst="rect">
                <a:avLst/>
              </a:prstGeom>
              <a:noFill/>
            </p:spPr>
            <p:txBody>
              <a:bodyPr wrap="none" rtlCol="0">
                <a:spAutoFit/>
              </a:bodyPr>
              <a:lstStyle/>
              <a:p>
                <a:pPr>
                  <a:defRPr/>
                </a:pPr>
                <a:r>
                  <a:rPr lang="en-US" sz="1200" b="1">
                    <a:solidFill>
                      <a:prstClr val="black"/>
                    </a:solidFill>
                    <a:latin typeface="Calibri"/>
                    <a:ea typeface="Arial"/>
                    <a:cs typeface="Arial"/>
                    <a:sym typeface="Arial"/>
                  </a:rPr>
                  <a:t>OLT</a:t>
                </a:r>
              </a:p>
            </p:txBody>
          </p:sp>
          <p:sp>
            <p:nvSpPr>
              <p:cNvPr id="55" name="TextBox 54"/>
              <p:cNvSpPr txBox="1"/>
              <p:nvPr/>
            </p:nvSpPr>
            <p:spPr>
              <a:xfrm>
                <a:off x="1829522" y="3167541"/>
                <a:ext cx="490564" cy="276999"/>
              </a:xfrm>
              <a:prstGeom prst="rect">
                <a:avLst/>
              </a:prstGeom>
              <a:noFill/>
            </p:spPr>
            <p:txBody>
              <a:bodyPr wrap="none" rtlCol="0">
                <a:spAutoFit/>
              </a:bodyPr>
              <a:lstStyle/>
              <a:p>
                <a:pPr>
                  <a:defRPr/>
                </a:pPr>
                <a:r>
                  <a:rPr lang="en-US" sz="1200" b="1">
                    <a:solidFill>
                      <a:prstClr val="black"/>
                    </a:solidFill>
                    <a:latin typeface="Calibri"/>
                    <a:ea typeface="Arial"/>
                    <a:cs typeface="Arial"/>
                    <a:sym typeface="Arial"/>
                  </a:rPr>
                  <a:t>ONU</a:t>
                </a:r>
              </a:p>
            </p:txBody>
          </p:sp>
          <p:sp>
            <p:nvSpPr>
              <p:cNvPr id="57" name="TextBox 56"/>
              <p:cNvSpPr txBox="1"/>
              <p:nvPr/>
            </p:nvSpPr>
            <p:spPr>
              <a:xfrm>
                <a:off x="1490103" y="3484938"/>
                <a:ext cx="382036" cy="246221"/>
              </a:xfrm>
              <a:prstGeom prst="rect">
                <a:avLst/>
              </a:prstGeom>
              <a:noFill/>
            </p:spPr>
            <p:txBody>
              <a:bodyPr wrap="none" rtlCol="0">
                <a:spAutoFit/>
              </a:bodyPr>
              <a:lstStyle/>
              <a:p>
                <a:pPr>
                  <a:defRPr/>
                </a:pPr>
                <a:r>
                  <a:rPr lang="en-US" sz="1000">
                    <a:solidFill>
                      <a:prstClr val="black"/>
                    </a:solidFill>
                    <a:latin typeface="Calibri"/>
                    <a:ea typeface="Arial"/>
                    <a:cs typeface="Arial"/>
                    <a:sym typeface="Arial"/>
                  </a:rPr>
                  <a:t>UNI</a:t>
                </a:r>
              </a:p>
            </p:txBody>
          </p:sp>
        </p:grpSp>
      </p:grpSp>
      <p:grpSp>
        <p:nvGrpSpPr>
          <p:cNvPr id="170" name="Group 169"/>
          <p:cNvGrpSpPr/>
          <p:nvPr/>
        </p:nvGrpSpPr>
        <p:grpSpPr>
          <a:xfrm>
            <a:off x="6430410" y="3473197"/>
            <a:ext cx="2143249" cy="899629"/>
            <a:chOff x="6534107" y="3859108"/>
            <a:chExt cx="2143249" cy="999588"/>
          </a:xfrm>
        </p:grpSpPr>
        <p:pic>
          <p:nvPicPr>
            <p:cNvPr id="134" name="Picture 1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7023" y="3859108"/>
              <a:ext cx="530333" cy="398220"/>
            </a:xfrm>
            <a:prstGeom prst="rect">
              <a:avLst/>
            </a:prstGeom>
          </p:spPr>
        </p:pic>
        <p:pic>
          <p:nvPicPr>
            <p:cNvPr id="135" name="Picture 1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7023" y="4460476"/>
              <a:ext cx="530333" cy="398220"/>
            </a:xfrm>
            <a:prstGeom prst="rect">
              <a:avLst/>
            </a:prstGeom>
          </p:spPr>
        </p:pic>
        <p:cxnSp>
          <p:nvCxnSpPr>
            <p:cNvPr id="18" name="Straight Connector 17"/>
            <p:cNvCxnSpPr>
              <a:stCxn id="114" idx="3"/>
              <a:endCxn id="134" idx="1"/>
            </p:cNvCxnSpPr>
            <p:nvPr/>
          </p:nvCxnSpPr>
          <p:spPr>
            <a:xfrm>
              <a:off x="6840522" y="4037515"/>
              <a:ext cx="1306501" cy="20703"/>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38" name="Straight Connector 137"/>
            <p:cNvCxnSpPr>
              <a:stCxn id="116" idx="3"/>
              <a:endCxn id="135" idx="1"/>
            </p:cNvCxnSpPr>
            <p:nvPr/>
          </p:nvCxnSpPr>
          <p:spPr>
            <a:xfrm>
              <a:off x="6534107" y="4648183"/>
              <a:ext cx="1612916" cy="11403"/>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p:cNvCxnSpPr>
              <a:stCxn id="116" idx="3"/>
              <a:endCxn id="134" idx="1"/>
            </p:cNvCxnSpPr>
            <p:nvPr/>
          </p:nvCxnSpPr>
          <p:spPr>
            <a:xfrm flipV="1">
              <a:off x="6534107" y="4058218"/>
              <a:ext cx="1612916" cy="589965"/>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p:cNvCxnSpPr>
              <a:stCxn id="114" idx="3"/>
              <a:endCxn id="135" idx="1"/>
            </p:cNvCxnSpPr>
            <p:nvPr/>
          </p:nvCxnSpPr>
          <p:spPr>
            <a:xfrm>
              <a:off x="6840522" y="4037515"/>
              <a:ext cx="1306501" cy="622071"/>
            </a:xfrm>
            <a:prstGeom prst="line">
              <a:avLst/>
            </a:prstGeom>
            <a:ln w="12700" cmpd="sng">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grpSp>
      <p:grpSp>
        <p:nvGrpSpPr>
          <p:cNvPr id="168" name="Group 167"/>
          <p:cNvGrpSpPr/>
          <p:nvPr/>
        </p:nvGrpSpPr>
        <p:grpSpPr>
          <a:xfrm>
            <a:off x="5920969" y="3857623"/>
            <a:ext cx="1152712" cy="1267237"/>
            <a:chOff x="6024666" y="4286250"/>
            <a:chExt cx="1152712" cy="1408043"/>
          </a:xfrm>
        </p:grpSpPr>
        <p:sp>
          <p:nvSpPr>
            <p:cNvPr id="149" name="Rectangle 148"/>
            <p:cNvSpPr/>
            <p:nvPr/>
          </p:nvSpPr>
          <p:spPr>
            <a:xfrm>
              <a:off x="6024672" y="5197337"/>
              <a:ext cx="1152706" cy="16565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defRPr/>
              </a:pPr>
              <a:endParaRPr lang="en-US">
                <a:solidFill>
                  <a:prstClr val="black"/>
                </a:solidFill>
                <a:latin typeface="Calibri"/>
                <a:sym typeface="Arial"/>
              </a:endParaRPr>
            </a:p>
          </p:txBody>
        </p:sp>
        <p:sp>
          <p:nvSpPr>
            <p:cNvPr id="150" name="Rectangle 149"/>
            <p:cNvSpPr/>
            <p:nvPr/>
          </p:nvSpPr>
          <p:spPr>
            <a:xfrm>
              <a:off x="6024666" y="5362989"/>
              <a:ext cx="1152706" cy="16565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defRPr/>
              </a:pPr>
              <a:endParaRPr lang="en-US">
                <a:solidFill>
                  <a:prstClr val="black"/>
                </a:solidFill>
                <a:latin typeface="Calibri"/>
                <a:sym typeface="Arial"/>
              </a:endParaRPr>
            </a:p>
          </p:txBody>
        </p:sp>
        <p:sp>
          <p:nvSpPr>
            <p:cNvPr id="151" name="Rectangle 150"/>
            <p:cNvSpPr/>
            <p:nvPr/>
          </p:nvSpPr>
          <p:spPr>
            <a:xfrm>
              <a:off x="6024666" y="5528641"/>
              <a:ext cx="1152706" cy="16565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defRPr/>
              </a:pPr>
              <a:endParaRPr lang="en-US">
                <a:solidFill>
                  <a:prstClr val="black"/>
                </a:solidFill>
                <a:latin typeface="Calibri"/>
                <a:sym typeface="Arial"/>
              </a:endParaRPr>
            </a:p>
          </p:txBody>
        </p:sp>
        <p:cxnSp>
          <p:nvCxnSpPr>
            <p:cNvPr id="153" name="Straight Connector 152"/>
            <p:cNvCxnSpPr>
              <a:stCxn id="149" idx="0"/>
            </p:cNvCxnSpPr>
            <p:nvPr/>
          </p:nvCxnSpPr>
          <p:spPr>
            <a:xfrm flipH="1" flipV="1">
              <a:off x="6364045" y="4883306"/>
              <a:ext cx="236980" cy="314031"/>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54" name="Straight Connector 153"/>
            <p:cNvCxnSpPr>
              <a:stCxn id="149" idx="0"/>
            </p:cNvCxnSpPr>
            <p:nvPr/>
          </p:nvCxnSpPr>
          <p:spPr>
            <a:xfrm flipH="1" flipV="1">
              <a:off x="6446874" y="4286250"/>
              <a:ext cx="154151" cy="911087"/>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59" name="Straight Connector 158"/>
            <p:cNvCxnSpPr>
              <a:stCxn id="150" idx="0"/>
            </p:cNvCxnSpPr>
            <p:nvPr/>
          </p:nvCxnSpPr>
          <p:spPr>
            <a:xfrm flipH="1" flipV="1">
              <a:off x="6184945" y="4872502"/>
              <a:ext cx="416074" cy="490487"/>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flipH="1" flipV="1">
              <a:off x="6543513" y="4286250"/>
              <a:ext cx="193264" cy="1076739"/>
            </a:xfrm>
            <a:prstGeom prst="line">
              <a:avLst/>
            </a:prstGeom>
            <a:ln w="12700" cmpd="sng">
              <a:solidFill>
                <a:schemeClr val="accent4"/>
              </a:solidFill>
            </a:ln>
          </p:spPr>
          <p:style>
            <a:lnRef idx="2">
              <a:schemeClr val="accent1"/>
            </a:lnRef>
            <a:fillRef idx="0">
              <a:schemeClr val="accent1"/>
            </a:fillRef>
            <a:effectRef idx="1">
              <a:schemeClr val="accent1"/>
            </a:effectRef>
            <a:fontRef idx="minor">
              <a:schemeClr val="tx1"/>
            </a:fontRef>
          </p:style>
        </p:cxnSp>
        <p:sp>
          <p:nvSpPr>
            <p:cNvPr id="167" name="TextBox 166"/>
            <p:cNvSpPr txBox="1"/>
            <p:nvPr/>
          </p:nvSpPr>
          <p:spPr>
            <a:xfrm>
              <a:off x="6207186" y="5271035"/>
              <a:ext cx="844620" cy="307777"/>
            </a:xfrm>
            <a:prstGeom prst="rect">
              <a:avLst/>
            </a:prstGeom>
            <a:noFill/>
          </p:spPr>
          <p:txBody>
            <a:bodyPr wrap="square" rtlCol="0">
              <a:spAutoFit/>
            </a:bodyPr>
            <a:lstStyle/>
            <a:p>
              <a:pPr>
                <a:defRPr/>
              </a:pPr>
              <a:r>
                <a:rPr lang="en-US" sz="1200" b="1">
                  <a:solidFill>
                    <a:prstClr val="black"/>
                  </a:solidFill>
                  <a:latin typeface="Calibri"/>
                  <a:ea typeface="Arial"/>
                  <a:cs typeface="Arial"/>
                  <a:sym typeface="Arial"/>
                </a:rPr>
                <a:t>Compute</a:t>
              </a:r>
            </a:p>
          </p:txBody>
        </p:sp>
      </p:grpSp>
      <p:grpSp>
        <p:nvGrpSpPr>
          <p:cNvPr id="22" name="Group 21"/>
          <p:cNvGrpSpPr/>
          <p:nvPr/>
        </p:nvGrpSpPr>
        <p:grpSpPr>
          <a:xfrm>
            <a:off x="4562352" y="1726925"/>
            <a:ext cx="2174473" cy="2658327"/>
            <a:chOff x="4562307" y="1726925"/>
            <a:chExt cx="2174473" cy="2658327"/>
          </a:xfrm>
        </p:grpSpPr>
        <p:grpSp>
          <p:nvGrpSpPr>
            <p:cNvPr id="172" name="Group 171"/>
            <p:cNvGrpSpPr/>
            <p:nvPr/>
          </p:nvGrpSpPr>
          <p:grpSpPr>
            <a:xfrm>
              <a:off x="4562307" y="2230109"/>
              <a:ext cx="2174473" cy="2155143"/>
              <a:chOff x="4562304" y="2477897"/>
              <a:chExt cx="2174473" cy="2394603"/>
            </a:xfrm>
          </p:grpSpPr>
          <p:grpSp>
            <p:nvGrpSpPr>
              <p:cNvPr id="169" name="Group 168"/>
              <p:cNvGrpSpPr/>
              <p:nvPr/>
            </p:nvGrpSpPr>
            <p:grpSpPr>
              <a:xfrm>
                <a:off x="4562304" y="3813191"/>
                <a:ext cx="2174473" cy="1059309"/>
                <a:chOff x="4562304" y="3813191"/>
                <a:chExt cx="2174473" cy="1059309"/>
              </a:xfrm>
            </p:grpSpPr>
            <p:sp>
              <p:nvSpPr>
                <p:cNvPr id="114" name="Rounded Rectangle 113"/>
                <p:cNvSpPr/>
                <p:nvPr/>
              </p:nvSpPr>
              <p:spPr>
                <a:xfrm>
                  <a:off x="5717871" y="3813191"/>
                  <a:ext cx="1018906" cy="448641"/>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defRPr/>
                  </a:pPr>
                  <a:endParaRPr lang="en-US">
                    <a:solidFill>
                      <a:prstClr val="black"/>
                    </a:solidFill>
                    <a:latin typeface="Calibri"/>
                    <a:sym typeface="Arial"/>
                  </a:endParaRPr>
                </a:p>
              </p:txBody>
            </p:sp>
            <p:sp>
              <p:nvSpPr>
                <p:cNvPr id="116" name="Rounded Rectangle 115"/>
                <p:cNvSpPr/>
                <p:nvPr/>
              </p:nvSpPr>
              <p:spPr>
                <a:xfrm>
                  <a:off x="5432216" y="4423859"/>
                  <a:ext cx="998146" cy="448641"/>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defRPr/>
                  </a:pPr>
                  <a:endParaRPr lang="en-US">
                    <a:solidFill>
                      <a:prstClr val="black"/>
                    </a:solidFill>
                    <a:latin typeface="Calibri"/>
                    <a:sym typeface="Arial"/>
                  </a:endParaRPr>
                </a:p>
              </p:txBody>
            </p:sp>
            <p:cxnSp>
              <p:nvCxnSpPr>
                <p:cNvPr id="3" name="Straight Connector 2"/>
                <p:cNvCxnSpPr>
                  <a:endCxn id="116" idx="0"/>
                </p:cNvCxnSpPr>
                <p:nvPr/>
              </p:nvCxnSpPr>
              <p:spPr>
                <a:xfrm flipH="1">
                  <a:off x="5931289" y="4245102"/>
                  <a:ext cx="60024" cy="178757"/>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a:stCxn id="15" idx="0"/>
                  <a:endCxn id="114" idx="1"/>
                </p:cNvCxnSpPr>
                <p:nvPr/>
              </p:nvCxnSpPr>
              <p:spPr>
                <a:xfrm flipV="1">
                  <a:off x="4562304" y="4037512"/>
                  <a:ext cx="1155567" cy="121064"/>
                </a:xfrm>
                <a:prstGeom prst="line">
                  <a:avLst/>
                </a:prstGeom>
                <a:ln>
                  <a:solidFill>
                    <a:srgbClr val="4BACC6"/>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a:stCxn id="17" idx="6"/>
                  <a:endCxn id="116" idx="1"/>
                </p:cNvCxnSpPr>
                <p:nvPr/>
              </p:nvCxnSpPr>
              <p:spPr>
                <a:xfrm>
                  <a:off x="4585163" y="4408711"/>
                  <a:ext cx="847053" cy="239469"/>
                </a:xfrm>
                <a:prstGeom prst="line">
                  <a:avLst/>
                </a:prstGeom>
                <a:ln>
                  <a:solidFill>
                    <a:srgbClr val="4BACC6"/>
                  </a:solidFill>
                </a:ln>
              </p:spPr>
              <p:style>
                <a:lnRef idx="2">
                  <a:schemeClr val="accent1"/>
                </a:lnRef>
                <a:fillRef idx="0">
                  <a:schemeClr val="accent1"/>
                </a:fillRef>
                <a:effectRef idx="1">
                  <a:schemeClr val="accent1"/>
                </a:effectRef>
                <a:fontRef idx="minor">
                  <a:schemeClr val="tx1"/>
                </a:fontRef>
              </p:style>
            </p:cxnSp>
          </p:grpSp>
          <p:sp>
            <p:nvSpPr>
              <p:cNvPr id="142" name="TextBox 141"/>
              <p:cNvSpPr txBox="1"/>
              <p:nvPr/>
            </p:nvSpPr>
            <p:spPr>
              <a:xfrm>
                <a:off x="5768443" y="3882775"/>
                <a:ext cx="929550" cy="307777"/>
              </a:xfrm>
              <a:prstGeom prst="rect">
                <a:avLst/>
              </a:prstGeom>
              <a:noFill/>
            </p:spPr>
            <p:txBody>
              <a:bodyPr wrap="none" rtlCol="0">
                <a:spAutoFit/>
              </a:bodyPr>
              <a:lstStyle/>
              <a:p>
                <a:pPr algn="ctr">
                  <a:defRPr/>
                </a:pPr>
                <a:r>
                  <a:rPr lang="en-US" sz="1200" b="1" dirty="0">
                    <a:solidFill>
                      <a:prstClr val="black"/>
                    </a:solidFill>
                    <a:latin typeface="Calibri"/>
                    <a:ea typeface="Arial"/>
                    <a:cs typeface="Arial"/>
                    <a:sym typeface="Arial"/>
                  </a:rPr>
                  <a:t>AGG Switch</a:t>
                </a:r>
              </a:p>
            </p:txBody>
          </p:sp>
          <p:sp>
            <p:nvSpPr>
              <p:cNvPr id="143" name="TextBox 142"/>
              <p:cNvSpPr txBox="1"/>
              <p:nvPr/>
            </p:nvSpPr>
            <p:spPr>
              <a:xfrm>
                <a:off x="5477451" y="4510881"/>
                <a:ext cx="929550" cy="307777"/>
              </a:xfrm>
              <a:prstGeom prst="rect">
                <a:avLst/>
              </a:prstGeom>
              <a:noFill/>
            </p:spPr>
            <p:txBody>
              <a:bodyPr wrap="none" rtlCol="0">
                <a:spAutoFit/>
              </a:bodyPr>
              <a:lstStyle/>
              <a:p>
                <a:pPr algn="ctr">
                  <a:defRPr/>
                </a:pPr>
                <a:r>
                  <a:rPr lang="en-US" sz="1200" b="1" dirty="0">
                    <a:solidFill>
                      <a:prstClr val="black"/>
                    </a:solidFill>
                    <a:latin typeface="Calibri"/>
                    <a:ea typeface="Arial"/>
                    <a:cs typeface="Arial"/>
                    <a:sym typeface="Arial"/>
                  </a:rPr>
                  <a:t>AGG Switch</a:t>
                </a:r>
              </a:p>
            </p:txBody>
          </p:sp>
          <p:cxnSp>
            <p:nvCxnSpPr>
              <p:cNvPr id="144" name="Straight Connector 143"/>
              <p:cNvCxnSpPr>
                <a:stCxn id="114" idx="0"/>
              </p:cNvCxnSpPr>
              <p:nvPr/>
            </p:nvCxnSpPr>
            <p:spPr>
              <a:xfrm flipV="1">
                <a:off x="6227324" y="2477897"/>
                <a:ext cx="0" cy="1335294"/>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sp>
          <p:nvSpPr>
            <p:cNvPr id="145" name="Hexagon 144"/>
            <p:cNvSpPr/>
            <p:nvPr/>
          </p:nvSpPr>
          <p:spPr>
            <a:xfrm>
              <a:off x="5517916" y="1726925"/>
              <a:ext cx="506753"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800">
                  <a:solidFill>
                    <a:prstClr val="black"/>
                  </a:solidFill>
                  <a:latin typeface="Calibri"/>
                  <a:sym typeface="Arial"/>
                </a:rPr>
                <a:t>SR</a:t>
              </a:r>
            </a:p>
          </p:txBody>
        </p:sp>
        <p:sp>
          <p:nvSpPr>
            <p:cNvPr id="147" name="Hexagon 146"/>
            <p:cNvSpPr/>
            <p:nvPr/>
          </p:nvSpPr>
          <p:spPr>
            <a:xfrm>
              <a:off x="5853643" y="1726925"/>
              <a:ext cx="576718"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800">
                  <a:solidFill>
                    <a:prstClr val="black"/>
                  </a:solidFill>
                  <a:latin typeface="Calibri"/>
                  <a:sym typeface="Arial"/>
                </a:rPr>
                <a:t>FPM</a:t>
              </a:r>
            </a:p>
          </p:txBody>
        </p:sp>
        <p:sp>
          <p:nvSpPr>
            <p:cNvPr id="146" name="Hexagon 145"/>
            <p:cNvSpPr/>
            <p:nvPr/>
          </p:nvSpPr>
          <p:spPr>
            <a:xfrm>
              <a:off x="6276971" y="1726925"/>
              <a:ext cx="390783"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800">
                  <a:solidFill>
                    <a:prstClr val="black"/>
                  </a:solidFill>
                  <a:latin typeface="Calibri"/>
                  <a:sym typeface="Arial"/>
                </a:rPr>
                <a:t>T3</a:t>
              </a:r>
            </a:p>
          </p:txBody>
        </p:sp>
        <p:sp>
          <p:nvSpPr>
            <p:cNvPr id="162" name="TextBox 161"/>
            <p:cNvSpPr txBox="1"/>
            <p:nvPr/>
          </p:nvSpPr>
          <p:spPr>
            <a:xfrm>
              <a:off x="5630493" y="2356608"/>
              <a:ext cx="626625" cy="246221"/>
            </a:xfrm>
            <a:prstGeom prst="rect">
              <a:avLst/>
            </a:prstGeom>
            <a:noFill/>
          </p:spPr>
          <p:txBody>
            <a:bodyPr wrap="square" rtlCol="0">
              <a:spAutoFit/>
            </a:bodyPr>
            <a:lstStyle/>
            <a:p>
              <a:pPr algn="r">
                <a:defRPr/>
              </a:pPr>
              <a:r>
                <a:rPr lang="en-US" sz="1000">
                  <a:solidFill>
                    <a:prstClr val="black"/>
                  </a:solidFill>
                  <a:latin typeface="Calibri"/>
                  <a:ea typeface="Arial"/>
                  <a:cs typeface="Arial"/>
                  <a:sym typeface="Arial"/>
                </a:rPr>
                <a:t>OF</a:t>
              </a:r>
            </a:p>
          </p:txBody>
        </p:sp>
      </p:grpSp>
      <p:sp>
        <p:nvSpPr>
          <p:cNvPr id="175" name="Rounded Rectangle 174"/>
          <p:cNvSpPr/>
          <p:nvPr/>
        </p:nvSpPr>
        <p:spPr>
          <a:xfrm>
            <a:off x="1521324" y="1154595"/>
            <a:ext cx="5941861" cy="3975575"/>
          </a:xfrm>
          <a:prstGeom prst="roundRect">
            <a:avLst>
              <a:gd name="adj" fmla="val 1875"/>
            </a:avLst>
          </a:prstGeom>
          <a:noFill/>
          <a:ln w="19050" cmpd="sng">
            <a:prstDash val="dot"/>
          </a:ln>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en-US">
              <a:solidFill>
                <a:srgbClr val="4B4B4B"/>
              </a:solidFill>
              <a:latin typeface="Calibri"/>
              <a:sym typeface="Arial"/>
            </a:endParaRPr>
          </a:p>
        </p:txBody>
      </p:sp>
      <p:grpSp>
        <p:nvGrpSpPr>
          <p:cNvPr id="32" name="Group 31"/>
          <p:cNvGrpSpPr/>
          <p:nvPr/>
        </p:nvGrpSpPr>
        <p:grpSpPr>
          <a:xfrm>
            <a:off x="2811642" y="1178509"/>
            <a:ext cx="4532390" cy="3499096"/>
            <a:chOff x="2915339" y="1057014"/>
            <a:chExt cx="4532390" cy="3620591"/>
          </a:xfrm>
        </p:grpSpPr>
        <p:grpSp>
          <p:nvGrpSpPr>
            <p:cNvPr id="25" name="Group 24"/>
            <p:cNvGrpSpPr/>
            <p:nvPr/>
          </p:nvGrpSpPr>
          <p:grpSpPr>
            <a:xfrm>
              <a:off x="2915339" y="1057014"/>
              <a:ext cx="4532390" cy="3620591"/>
              <a:chOff x="2915339" y="1057014"/>
              <a:chExt cx="4532390" cy="3620591"/>
            </a:xfrm>
          </p:grpSpPr>
          <p:sp>
            <p:nvSpPr>
              <p:cNvPr id="91" name="Oval 90"/>
              <p:cNvSpPr/>
              <p:nvPr/>
            </p:nvSpPr>
            <p:spPr>
              <a:xfrm>
                <a:off x="2915339" y="2608797"/>
                <a:ext cx="10040" cy="10617"/>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dirty="0">
                  <a:solidFill>
                    <a:prstClr val="white"/>
                  </a:solidFill>
                  <a:latin typeface="Calibri"/>
                  <a:sym typeface="Arial"/>
                </a:endParaRPr>
              </a:p>
            </p:txBody>
          </p:sp>
          <p:cxnSp>
            <p:nvCxnSpPr>
              <p:cNvPr id="133" name="Straight Connector 132"/>
              <p:cNvCxnSpPr/>
              <p:nvPr/>
            </p:nvCxnSpPr>
            <p:spPr>
              <a:xfrm flipH="1" flipV="1">
                <a:off x="4742776" y="1435476"/>
                <a:ext cx="3282" cy="291449"/>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nvGrpSpPr>
              <p:cNvPr id="23" name="Group 22"/>
              <p:cNvGrpSpPr/>
              <p:nvPr/>
            </p:nvGrpSpPr>
            <p:grpSpPr>
              <a:xfrm>
                <a:off x="3435056" y="1057014"/>
                <a:ext cx="4012673" cy="3620591"/>
                <a:chOff x="3435056" y="1057014"/>
                <a:chExt cx="4012673" cy="3620591"/>
              </a:xfrm>
            </p:grpSpPr>
            <p:sp>
              <p:nvSpPr>
                <p:cNvPr id="64" name="Rounded Rectangle 63"/>
                <p:cNvSpPr/>
                <p:nvPr/>
              </p:nvSpPr>
              <p:spPr>
                <a:xfrm>
                  <a:off x="3435056" y="1057014"/>
                  <a:ext cx="4012673" cy="40094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defRPr/>
                  </a:pPr>
                  <a:r>
                    <a:rPr lang="en-US" sz="1400" dirty="0">
                      <a:solidFill>
                        <a:srgbClr val="FFFFFF"/>
                      </a:solidFill>
                      <a:latin typeface="Calibri"/>
                      <a:sym typeface="Arial"/>
                    </a:rPr>
                    <a:t>      NEM</a:t>
                  </a:r>
                </a:p>
              </p:txBody>
            </p:sp>
            <p:cxnSp>
              <p:nvCxnSpPr>
                <p:cNvPr id="66" name="Straight Connector 65"/>
                <p:cNvCxnSpPr>
                  <a:cxnSpLocks/>
                </p:cNvCxnSpPr>
                <p:nvPr/>
              </p:nvCxnSpPr>
              <p:spPr>
                <a:xfrm flipV="1">
                  <a:off x="3758150" y="1435476"/>
                  <a:ext cx="0" cy="1429788"/>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cxnSp>
              <p:nvCxnSpPr>
                <p:cNvPr id="158" name="Straight Connector 157"/>
                <p:cNvCxnSpPr>
                  <a:cxnSpLocks/>
                </p:cNvCxnSpPr>
                <p:nvPr/>
              </p:nvCxnSpPr>
              <p:spPr>
                <a:xfrm flipV="1">
                  <a:off x="6535575" y="1435477"/>
                  <a:ext cx="0" cy="1955426"/>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cxnSp>
              <p:nvCxnSpPr>
                <p:cNvPr id="160" name="Straight Connector 159"/>
                <p:cNvCxnSpPr/>
                <p:nvPr/>
              </p:nvCxnSpPr>
              <p:spPr>
                <a:xfrm flipV="1">
                  <a:off x="7043868" y="1449335"/>
                  <a:ext cx="0" cy="3228270"/>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sp>
              <p:nvSpPr>
                <p:cNvPr id="166" name="TextBox 165"/>
                <p:cNvSpPr txBox="1"/>
                <p:nvPr/>
              </p:nvSpPr>
              <p:spPr>
                <a:xfrm>
                  <a:off x="6444542" y="2349558"/>
                  <a:ext cx="626625" cy="246221"/>
                </a:xfrm>
                <a:prstGeom prst="rect">
                  <a:avLst/>
                </a:prstGeom>
                <a:noFill/>
              </p:spPr>
              <p:txBody>
                <a:bodyPr wrap="square" rtlCol="0">
                  <a:spAutoFit/>
                </a:bodyPr>
                <a:lstStyle/>
                <a:p>
                  <a:pPr algn="r">
                    <a:defRPr/>
                  </a:pPr>
                  <a:r>
                    <a:rPr lang="en-US" sz="1000" dirty="0">
                      <a:solidFill>
                        <a:prstClr val="black"/>
                      </a:solidFill>
                      <a:latin typeface="Calibri"/>
                      <a:ea typeface="Arial"/>
                      <a:cs typeface="Arial"/>
                      <a:sym typeface="Arial"/>
                    </a:rPr>
                    <a:t>Redfish</a:t>
                  </a:r>
                </a:p>
              </p:txBody>
            </p:sp>
            <p:cxnSp>
              <p:nvCxnSpPr>
                <p:cNvPr id="173" name="Straight Connector 172"/>
                <p:cNvCxnSpPr/>
                <p:nvPr/>
              </p:nvCxnSpPr>
              <p:spPr>
                <a:xfrm flipH="1" flipV="1">
                  <a:off x="3633432" y="1466033"/>
                  <a:ext cx="8226" cy="2175801"/>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sp>
            <p:nvSpPr>
              <p:cNvPr id="174" name="TextBox 173"/>
              <p:cNvSpPr txBox="1"/>
              <p:nvPr/>
            </p:nvSpPr>
            <p:spPr>
              <a:xfrm>
                <a:off x="3669351" y="2382126"/>
                <a:ext cx="626625" cy="246221"/>
              </a:xfrm>
              <a:prstGeom prst="rect">
                <a:avLst/>
              </a:prstGeom>
              <a:noFill/>
            </p:spPr>
            <p:txBody>
              <a:bodyPr wrap="square" rtlCol="0">
                <a:spAutoFit/>
              </a:bodyPr>
              <a:lstStyle/>
              <a:p>
                <a:pPr algn="r">
                  <a:defRPr/>
                </a:pPr>
                <a:r>
                  <a:rPr lang="en-US" sz="1000" dirty="0">
                    <a:solidFill>
                      <a:prstClr val="black"/>
                    </a:solidFill>
                    <a:latin typeface="Calibri"/>
                    <a:ea typeface="Arial"/>
                    <a:cs typeface="Arial"/>
                    <a:sym typeface="Arial"/>
                  </a:rPr>
                  <a:t>Redfish</a:t>
                </a:r>
              </a:p>
            </p:txBody>
          </p:sp>
        </p:grpSp>
        <p:cxnSp>
          <p:nvCxnSpPr>
            <p:cNvPr id="176" name="Straight Connector 175"/>
            <p:cNvCxnSpPr/>
            <p:nvPr/>
          </p:nvCxnSpPr>
          <p:spPr>
            <a:xfrm flipH="1" flipV="1">
              <a:off x="6165026" y="1449335"/>
              <a:ext cx="3282" cy="291449"/>
            </a:xfrm>
            <a:prstGeom prst="line">
              <a:avLst/>
            </a:prstGeom>
            <a:ln w="12700" cmpd="sng">
              <a:prstDash val="sysDash"/>
            </a:ln>
          </p:spPr>
          <p:style>
            <a:lnRef idx="2">
              <a:schemeClr val="accent1"/>
            </a:lnRef>
            <a:fillRef idx="0">
              <a:schemeClr val="accent1"/>
            </a:fillRef>
            <a:effectRef idx="1">
              <a:schemeClr val="accent1"/>
            </a:effectRef>
            <a:fontRef idx="minor">
              <a:schemeClr val="tx1"/>
            </a:fontRef>
          </p:style>
        </p:cxnSp>
      </p:grpSp>
      <p:sp>
        <p:nvSpPr>
          <p:cNvPr id="14" name="TextBox 13"/>
          <p:cNvSpPr txBox="1"/>
          <p:nvPr/>
        </p:nvSpPr>
        <p:spPr>
          <a:xfrm>
            <a:off x="1499741" y="1134246"/>
            <a:ext cx="1414622" cy="400110"/>
          </a:xfrm>
          <a:prstGeom prst="rect">
            <a:avLst/>
          </a:prstGeom>
          <a:noFill/>
        </p:spPr>
        <p:txBody>
          <a:bodyPr wrap="square" rtlCol="0">
            <a:spAutoFit/>
          </a:bodyPr>
          <a:lstStyle/>
          <a:p>
            <a:pPr>
              <a:defRPr/>
            </a:pPr>
            <a:r>
              <a:rPr lang="en-US" sz="2000" b="1" dirty="0">
                <a:solidFill>
                  <a:srgbClr val="004B7D">
                    <a:lumMod val="75000"/>
                  </a:srgbClr>
                </a:solidFill>
                <a:latin typeface="Calibri"/>
                <a:ea typeface="Arial"/>
                <a:cs typeface="Arial"/>
                <a:sym typeface="Arial"/>
              </a:rPr>
              <a:t>SEBA POD</a:t>
            </a:r>
          </a:p>
        </p:txBody>
      </p:sp>
      <p:cxnSp>
        <p:nvCxnSpPr>
          <p:cNvPr id="41" name="Straight Arrow Connector 40"/>
          <p:cNvCxnSpPr/>
          <p:nvPr/>
        </p:nvCxnSpPr>
        <p:spPr>
          <a:xfrm>
            <a:off x="1426165" y="3996218"/>
            <a:ext cx="6911903" cy="32430"/>
          </a:xfrm>
          <a:prstGeom prst="straightConnector1">
            <a:avLst/>
          </a:prstGeom>
          <a:ln>
            <a:solidFill>
              <a:srgbClr val="BCBD02"/>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71" name="Title 1">
            <a:extLst>
              <a:ext uri="{FF2B5EF4-FFF2-40B4-BE49-F238E27FC236}">
                <a16:creationId xmlns:a16="http://schemas.microsoft.com/office/drawing/2014/main" id="{83F77B4F-7684-CF4F-BE07-FE5B034C8F10}"/>
              </a:ext>
            </a:extLst>
          </p:cNvPr>
          <p:cNvSpPr>
            <a:spLocks noGrp="1"/>
          </p:cNvSpPr>
          <p:nvPr>
            <p:ph type="title" idx="4294967295"/>
          </p:nvPr>
        </p:nvSpPr>
        <p:spPr>
          <a:xfrm>
            <a:off x="837274" y="0"/>
            <a:ext cx="7434329" cy="522288"/>
          </a:xfrm>
        </p:spPr>
        <p:txBody>
          <a:bodyPr/>
          <a:lstStyle/>
          <a:p>
            <a:pPr>
              <a:lnSpc>
                <a:spcPct val="80000"/>
              </a:lnSpc>
            </a:pPr>
            <a:r>
              <a:rPr lang="en-US" sz="3200" b="1" dirty="0"/>
              <a:t> NEM Orchestration &amp; SEBA Workflows</a:t>
            </a:r>
          </a:p>
        </p:txBody>
      </p:sp>
      <p:sp>
        <p:nvSpPr>
          <p:cNvPr id="180" name="TextBox 179"/>
          <p:cNvSpPr txBox="1"/>
          <p:nvPr/>
        </p:nvSpPr>
        <p:spPr>
          <a:xfrm>
            <a:off x="7494526" y="1976162"/>
            <a:ext cx="1649474" cy="938719"/>
          </a:xfrm>
          <a:prstGeom prst="rect">
            <a:avLst/>
          </a:prstGeom>
          <a:noFill/>
        </p:spPr>
        <p:txBody>
          <a:bodyPr wrap="square" rtlCol="0">
            <a:spAutoFit/>
          </a:bodyPr>
          <a:lstStyle/>
          <a:p>
            <a:pPr>
              <a:defRPr/>
            </a:pPr>
            <a:r>
              <a:rPr lang="en-US" sz="1100" dirty="0">
                <a:solidFill>
                  <a:prstClr val="black"/>
                </a:solidFill>
                <a:latin typeface="Calibri"/>
                <a:ea typeface="Arial"/>
                <a:cs typeface="Arial"/>
                <a:sym typeface="Arial"/>
              </a:rPr>
              <a:t>BNG is a workflow option</a:t>
            </a:r>
          </a:p>
          <a:p>
            <a:pPr marL="171450" indent="-171450">
              <a:buFont typeface="Arial"/>
              <a:buChar char="•"/>
              <a:defRPr/>
            </a:pPr>
            <a:r>
              <a:rPr lang="en-US" sz="1100" dirty="0">
                <a:solidFill>
                  <a:prstClr val="black"/>
                </a:solidFill>
                <a:latin typeface="Calibri"/>
                <a:ea typeface="Arial"/>
                <a:cs typeface="Arial"/>
                <a:sym typeface="Arial"/>
              </a:rPr>
              <a:t>External physical BNG</a:t>
            </a:r>
          </a:p>
          <a:p>
            <a:pPr marL="171450" indent="-171450">
              <a:buFont typeface="Arial"/>
              <a:buChar char="•"/>
              <a:defRPr/>
            </a:pPr>
            <a:r>
              <a:rPr lang="en-US" sz="1100" dirty="0" err="1">
                <a:solidFill>
                  <a:prstClr val="black"/>
                </a:solidFill>
                <a:latin typeface="Calibri"/>
                <a:ea typeface="Arial"/>
                <a:cs typeface="Arial"/>
                <a:sym typeface="Arial"/>
              </a:rPr>
              <a:t>vBNG</a:t>
            </a:r>
            <a:r>
              <a:rPr lang="en-US" sz="1100" dirty="0">
                <a:solidFill>
                  <a:prstClr val="black"/>
                </a:solidFill>
                <a:latin typeface="Calibri"/>
                <a:ea typeface="Arial"/>
                <a:cs typeface="Arial"/>
                <a:sym typeface="Arial"/>
              </a:rPr>
              <a:t> in compute</a:t>
            </a:r>
          </a:p>
          <a:p>
            <a:pPr marL="171450" indent="-171450">
              <a:buFont typeface="Arial"/>
              <a:buChar char="•"/>
              <a:defRPr/>
            </a:pPr>
            <a:r>
              <a:rPr lang="en-US" sz="1100" dirty="0">
                <a:solidFill>
                  <a:prstClr val="black"/>
                </a:solidFill>
                <a:latin typeface="Calibri"/>
                <a:ea typeface="Arial"/>
                <a:cs typeface="Arial"/>
                <a:sym typeface="Arial"/>
              </a:rPr>
              <a:t>BNG in </a:t>
            </a:r>
            <a:r>
              <a:rPr lang="en-US" sz="1100" dirty="0" err="1">
                <a:solidFill>
                  <a:prstClr val="black"/>
                </a:solidFill>
                <a:latin typeface="Calibri"/>
                <a:ea typeface="Arial"/>
                <a:cs typeface="Arial"/>
                <a:sym typeface="Arial"/>
              </a:rPr>
              <a:t>Agg</a:t>
            </a:r>
            <a:r>
              <a:rPr lang="en-US" sz="1100" dirty="0">
                <a:solidFill>
                  <a:prstClr val="black"/>
                </a:solidFill>
                <a:latin typeface="Calibri"/>
                <a:ea typeface="Arial"/>
                <a:cs typeface="Arial"/>
                <a:sym typeface="Arial"/>
              </a:rPr>
              <a:t> switches</a:t>
            </a:r>
          </a:p>
          <a:p>
            <a:pPr marL="171450" indent="-171450">
              <a:buFont typeface="Arial"/>
              <a:buChar char="•"/>
              <a:defRPr/>
            </a:pPr>
            <a:r>
              <a:rPr lang="en-US" sz="1100" dirty="0">
                <a:solidFill>
                  <a:prstClr val="black"/>
                </a:solidFill>
                <a:latin typeface="Calibri"/>
                <a:ea typeface="Arial"/>
                <a:cs typeface="Arial"/>
                <a:sym typeface="Arial"/>
              </a:rPr>
              <a:t>BNG in OLT boxes</a:t>
            </a:r>
          </a:p>
        </p:txBody>
      </p:sp>
      <p:sp>
        <p:nvSpPr>
          <p:cNvPr id="2" name="TextBox 1"/>
          <p:cNvSpPr txBox="1"/>
          <p:nvPr/>
        </p:nvSpPr>
        <p:spPr>
          <a:xfrm>
            <a:off x="43889" y="569819"/>
            <a:ext cx="1416439" cy="1169551"/>
          </a:xfrm>
          <a:prstGeom prst="rect">
            <a:avLst/>
          </a:prstGeom>
          <a:noFill/>
        </p:spPr>
        <p:txBody>
          <a:bodyPr wrap="square" rtlCol="0">
            <a:spAutoFit/>
          </a:bodyPr>
          <a:lstStyle/>
          <a:p>
            <a:pPr defTabSz="914400">
              <a:buClr>
                <a:srgbClr val="000000"/>
              </a:buClr>
              <a:buFont typeface="Arial"/>
              <a:buNone/>
            </a:pPr>
            <a:r>
              <a:rPr lang="en-US" sz="1400" kern="0">
                <a:solidFill>
                  <a:srgbClr val="007DCC"/>
                </a:solidFill>
                <a:latin typeface="Arial"/>
                <a:ea typeface="Arial"/>
                <a:cs typeface="Arial"/>
                <a:sym typeface="Arial"/>
              </a:rPr>
              <a:t>Different operators </a:t>
            </a:r>
          </a:p>
          <a:p>
            <a:pPr defTabSz="914400">
              <a:buClr>
                <a:srgbClr val="000000"/>
              </a:buClr>
              <a:buFont typeface="Arial"/>
              <a:buNone/>
            </a:pPr>
            <a:r>
              <a:rPr lang="en-US" sz="1400" kern="0">
                <a:solidFill>
                  <a:srgbClr val="007DCC"/>
                </a:solidFill>
                <a:latin typeface="Arial"/>
                <a:ea typeface="Arial"/>
                <a:cs typeface="Arial"/>
                <a:sym typeface="Arial"/>
              </a:rPr>
              <a:t>     == </a:t>
            </a:r>
          </a:p>
          <a:p>
            <a:pPr defTabSz="914400">
              <a:buClr>
                <a:srgbClr val="000000"/>
              </a:buClr>
              <a:buFont typeface="Arial"/>
              <a:buNone/>
            </a:pPr>
            <a:r>
              <a:rPr lang="en-US" sz="1400" kern="0">
                <a:solidFill>
                  <a:srgbClr val="007DCC"/>
                </a:solidFill>
                <a:latin typeface="Arial"/>
                <a:ea typeface="Arial"/>
                <a:cs typeface="Arial"/>
                <a:sym typeface="Arial"/>
              </a:rPr>
              <a:t>Different workflows</a:t>
            </a:r>
          </a:p>
        </p:txBody>
      </p:sp>
      <p:sp>
        <p:nvSpPr>
          <p:cNvPr id="106" name="TextBox 105"/>
          <p:cNvSpPr txBox="1"/>
          <p:nvPr/>
        </p:nvSpPr>
        <p:spPr>
          <a:xfrm>
            <a:off x="39413" y="2133469"/>
            <a:ext cx="1460328" cy="938719"/>
          </a:xfrm>
          <a:prstGeom prst="rect">
            <a:avLst/>
          </a:prstGeom>
          <a:noFill/>
        </p:spPr>
        <p:txBody>
          <a:bodyPr wrap="square" rtlCol="0">
            <a:spAutoFit/>
          </a:bodyPr>
          <a:lstStyle/>
          <a:p>
            <a:pPr>
              <a:defRPr/>
            </a:pPr>
            <a:r>
              <a:rPr lang="en-US" sz="1100" dirty="0">
                <a:solidFill>
                  <a:prstClr val="black"/>
                </a:solidFill>
                <a:latin typeface="Calibri"/>
                <a:ea typeface="Arial"/>
                <a:cs typeface="Arial"/>
                <a:sym typeface="Arial"/>
              </a:rPr>
              <a:t>Authentication is a workflow option</a:t>
            </a:r>
          </a:p>
          <a:p>
            <a:pPr marL="171450" indent="-171450">
              <a:buFont typeface="Arial"/>
              <a:buChar char="•"/>
              <a:defRPr/>
            </a:pPr>
            <a:r>
              <a:rPr lang="en-US" sz="1100" dirty="0">
                <a:solidFill>
                  <a:prstClr val="black"/>
                </a:solidFill>
                <a:latin typeface="Calibri"/>
                <a:ea typeface="Arial"/>
                <a:cs typeface="Arial"/>
                <a:sym typeface="Arial"/>
              </a:rPr>
              <a:t>802.1x based</a:t>
            </a:r>
          </a:p>
          <a:p>
            <a:pPr marL="171450" indent="-171450">
              <a:buFont typeface="Arial"/>
              <a:buChar char="•"/>
              <a:defRPr/>
            </a:pPr>
            <a:r>
              <a:rPr lang="en-US" sz="1100" dirty="0">
                <a:solidFill>
                  <a:prstClr val="black"/>
                </a:solidFill>
                <a:latin typeface="Calibri"/>
                <a:ea typeface="Arial"/>
                <a:cs typeface="Arial"/>
                <a:sym typeface="Arial"/>
              </a:rPr>
              <a:t>PPPOE based</a:t>
            </a:r>
          </a:p>
          <a:p>
            <a:pPr marL="171450" indent="-171450">
              <a:buFont typeface="Arial"/>
              <a:buChar char="•"/>
              <a:defRPr/>
            </a:pPr>
            <a:r>
              <a:rPr lang="en-US" sz="1100" dirty="0">
                <a:solidFill>
                  <a:prstClr val="black"/>
                </a:solidFill>
                <a:latin typeface="Calibri"/>
                <a:ea typeface="Arial"/>
                <a:cs typeface="Arial"/>
                <a:sym typeface="Arial"/>
              </a:rPr>
              <a:t>DHCP based</a:t>
            </a:r>
          </a:p>
        </p:txBody>
      </p:sp>
      <p:sp>
        <p:nvSpPr>
          <p:cNvPr id="107" name="TextBox 106"/>
          <p:cNvSpPr txBox="1"/>
          <p:nvPr/>
        </p:nvSpPr>
        <p:spPr>
          <a:xfrm>
            <a:off x="0" y="3321717"/>
            <a:ext cx="1460328" cy="1446550"/>
          </a:xfrm>
          <a:prstGeom prst="rect">
            <a:avLst/>
          </a:prstGeom>
          <a:noFill/>
        </p:spPr>
        <p:txBody>
          <a:bodyPr wrap="square" rtlCol="0">
            <a:spAutoFit/>
          </a:bodyPr>
          <a:lstStyle/>
          <a:p>
            <a:pPr>
              <a:defRPr/>
            </a:pPr>
            <a:r>
              <a:rPr lang="en-US" sz="1100" dirty="0">
                <a:solidFill>
                  <a:prstClr val="black"/>
                </a:solidFill>
                <a:latin typeface="Calibri"/>
                <a:ea typeface="Arial"/>
                <a:cs typeface="Arial"/>
                <a:sym typeface="Arial"/>
              </a:rPr>
              <a:t>Subscriber services are workflow options</a:t>
            </a:r>
          </a:p>
          <a:p>
            <a:pPr marL="171450" indent="-171450">
              <a:buFont typeface="Arial"/>
              <a:buChar char="•"/>
              <a:defRPr/>
            </a:pPr>
            <a:r>
              <a:rPr lang="en-US" sz="1100" dirty="0">
                <a:solidFill>
                  <a:prstClr val="black"/>
                </a:solidFill>
                <a:latin typeface="Calibri"/>
                <a:ea typeface="Arial"/>
                <a:cs typeface="Arial"/>
                <a:sym typeface="Arial"/>
              </a:rPr>
              <a:t>HSIA</a:t>
            </a:r>
          </a:p>
          <a:p>
            <a:pPr marL="171450" indent="-171450">
              <a:buFont typeface="Arial"/>
              <a:buChar char="•"/>
              <a:defRPr/>
            </a:pPr>
            <a:r>
              <a:rPr lang="en-US" sz="1100" dirty="0">
                <a:solidFill>
                  <a:prstClr val="black"/>
                </a:solidFill>
                <a:latin typeface="Calibri"/>
                <a:ea typeface="Arial"/>
                <a:cs typeface="Arial"/>
                <a:sym typeface="Arial"/>
              </a:rPr>
              <a:t>Voice</a:t>
            </a:r>
          </a:p>
          <a:p>
            <a:pPr marL="171450" indent="-171450">
              <a:buFont typeface="Arial"/>
              <a:buChar char="•"/>
              <a:defRPr/>
            </a:pPr>
            <a:r>
              <a:rPr lang="en-US" sz="1100" dirty="0">
                <a:solidFill>
                  <a:prstClr val="black"/>
                </a:solidFill>
                <a:latin typeface="Calibri"/>
                <a:ea typeface="Arial"/>
                <a:cs typeface="Arial"/>
                <a:sym typeface="Arial"/>
              </a:rPr>
              <a:t>IPTV</a:t>
            </a:r>
          </a:p>
          <a:p>
            <a:pPr marL="171450" indent="-171450">
              <a:buFont typeface="Arial"/>
              <a:buChar char="•"/>
              <a:defRPr/>
            </a:pPr>
            <a:r>
              <a:rPr lang="en-US" sz="1100" dirty="0">
                <a:solidFill>
                  <a:prstClr val="black"/>
                </a:solidFill>
                <a:latin typeface="Calibri"/>
                <a:ea typeface="Arial"/>
                <a:cs typeface="Arial"/>
                <a:sym typeface="Arial"/>
              </a:rPr>
              <a:t>Business services</a:t>
            </a:r>
          </a:p>
          <a:p>
            <a:pPr marL="171450" indent="-171450">
              <a:buFont typeface="Arial"/>
              <a:buChar char="•"/>
              <a:defRPr/>
            </a:pPr>
            <a:r>
              <a:rPr lang="en-US" sz="1100" dirty="0">
                <a:solidFill>
                  <a:prstClr val="black"/>
                </a:solidFill>
                <a:latin typeface="Calibri"/>
                <a:ea typeface="Arial"/>
                <a:cs typeface="Arial"/>
                <a:sym typeface="Arial"/>
              </a:rPr>
              <a:t>Technology profiles</a:t>
            </a:r>
          </a:p>
          <a:p>
            <a:pPr marL="171450" indent="-171450">
              <a:buFont typeface="Arial"/>
              <a:buChar char="•"/>
              <a:defRPr/>
            </a:pPr>
            <a:r>
              <a:rPr lang="en-US" sz="1100" dirty="0">
                <a:solidFill>
                  <a:prstClr val="black"/>
                </a:solidFill>
                <a:latin typeface="Calibri"/>
                <a:ea typeface="Arial"/>
                <a:cs typeface="Arial"/>
                <a:sym typeface="Arial"/>
              </a:rPr>
              <a:t>Speed profiles</a:t>
            </a:r>
          </a:p>
        </p:txBody>
      </p:sp>
      <p:sp>
        <p:nvSpPr>
          <p:cNvPr id="108" name="Hexagon 107"/>
          <p:cNvSpPr/>
          <p:nvPr/>
        </p:nvSpPr>
        <p:spPr>
          <a:xfrm>
            <a:off x="4272718" y="1203631"/>
            <a:ext cx="734087" cy="169717"/>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sym typeface="Arial"/>
              </a:rPr>
              <a:t>XOS GUI</a:t>
            </a:r>
          </a:p>
        </p:txBody>
      </p:sp>
      <p:sp>
        <p:nvSpPr>
          <p:cNvPr id="109" name="Hexagon 108"/>
          <p:cNvSpPr/>
          <p:nvPr/>
        </p:nvSpPr>
        <p:spPr>
          <a:xfrm>
            <a:off x="4267239" y="1377565"/>
            <a:ext cx="731217" cy="15452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sym typeface="Arial"/>
              </a:rPr>
              <a:t>XOS Core</a:t>
            </a:r>
          </a:p>
        </p:txBody>
      </p:sp>
      <p:sp>
        <p:nvSpPr>
          <p:cNvPr id="110" name="Hexagon 109"/>
          <p:cNvSpPr/>
          <p:nvPr/>
        </p:nvSpPr>
        <p:spPr>
          <a:xfrm>
            <a:off x="4994008" y="1190451"/>
            <a:ext cx="932119" cy="173935"/>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sym typeface="Arial"/>
              </a:rPr>
              <a:t>Chameleon</a:t>
            </a:r>
          </a:p>
        </p:txBody>
      </p:sp>
      <p:sp>
        <p:nvSpPr>
          <p:cNvPr id="111" name="Hexagon 110"/>
          <p:cNvSpPr/>
          <p:nvPr/>
        </p:nvSpPr>
        <p:spPr>
          <a:xfrm>
            <a:off x="4993992" y="1379129"/>
            <a:ext cx="940343" cy="152961"/>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sym typeface="Arial"/>
              </a:rPr>
              <a:t>Synchronizers</a:t>
            </a:r>
          </a:p>
        </p:txBody>
      </p:sp>
      <p:sp>
        <p:nvSpPr>
          <p:cNvPr id="112" name="Hexagon 111"/>
          <p:cNvSpPr/>
          <p:nvPr/>
        </p:nvSpPr>
        <p:spPr>
          <a:xfrm>
            <a:off x="5909402" y="1190839"/>
            <a:ext cx="716136" cy="190859"/>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sym typeface="Arial"/>
              </a:rPr>
              <a:t>Tosca</a:t>
            </a:r>
          </a:p>
        </p:txBody>
      </p:sp>
      <p:sp>
        <p:nvSpPr>
          <p:cNvPr id="113" name="Hexagon 112"/>
          <p:cNvSpPr/>
          <p:nvPr/>
        </p:nvSpPr>
        <p:spPr>
          <a:xfrm>
            <a:off x="5917757" y="1364405"/>
            <a:ext cx="750042" cy="183023"/>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r>
              <a:rPr lang="en-US" sz="800">
                <a:solidFill>
                  <a:prstClr val="black"/>
                </a:solidFill>
                <a:latin typeface="Calibri"/>
                <a:sym typeface="Arial"/>
              </a:rPr>
              <a:t>Database</a:t>
            </a:r>
          </a:p>
        </p:txBody>
      </p:sp>
    </p:spTree>
    <p:extLst>
      <p:ext uri="{BB962C8B-B14F-4D97-AF65-F5344CB8AC3E}">
        <p14:creationId xmlns:p14="http://schemas.microsoft.com/office/powerpoint/2010/main" val="4158372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6"/>
                                        </p:tgtEl>
                                        <p:attrNameLst>
                                          <p:attrName>style.visibility</p:attrName>
                                        </p:attrNameLst>
                                      </p:cBhvr>
                                      <p:to>
                                        <p:strVal val="visible"/>
                                      </p:to>
                                    </p:set>
                                    <p:animEffect transition="in" filter="fade">
                                      <p:cBhvr>
                                        <p:cTn id="12" dur="500"/>
                                        <p:tgtEl>
                                          <p:spTgt spid="10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7"/>
                                        </p:tgtEl>
                                        <p:attrNameLst>
                                          <p:attrName>style.visibility</p:attrName>
                                        </p:attrNameLst>
                                      </p:cBhvr>
                                      <p:to>
                                        <p:strVal val="visible"/>
                                      </p:to>
                                    </p:set>
                                    <p:animEffect transition="in" filter="fade">
                                      <p:cBhvr>
                                        <p:cTn id="17" dur="500"/>
                                        <p:tgtEl>
                                          <p:spTgt spid="10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0"/>
                                        </p:tgtEl>
                                        <p:attrNameLst>
                                          <p:attrName>style.visibility</p:attrName>
                                        </p:attrNameLst>
                                      </p:cBhvr>
                                      <p:to>
                                        <p:strVal val="visible"/>
                                      </p:to>
                                    </p:set>
                                    <p:animEffect transition="in" filter="fade">
                                      <p:cBhvr>
                                        <p:cTn id="22"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 grpId="0"/>
      <p:bldP spid="2" grpId="0"/>
      <p:bldP spid="106" grpId="0"/>
      <p:bldP spid="10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4144" y="861874"/>
            <a:ext cx="8825481" cy="4312929"/>
          </a:xfrm>
          <a:prstGeom prst="rect">
            <a:avLst/>
          </a:prstGeom>
        </p:spPr>
      </p:pic>
      <p:sp>
        <p:nvSpPr>
          <p:cNvPr id="4" name="Title 1">
            <a:extLst>
              <a:ext uri="{FF2B5EF4-FFF2-40B4-BE49-F238E27FC236}">
                <a16:creationId xmlns:a16="http://schemas.microsoft.com/office/drawing/2014/main" id="{83F77B4F-7684-CF4F-BE07-FE5B034C8F10}"/>
              </a:ext>
            </a:extLst>
          </p:cNvPr>
          <p:cNvSpPr txBox="1">
            <a:spLocks/>
          </p:cNvSpPr>
          <p:nvPr/>
        </p:nvSpPr>
        <p:spPr>
          <a:xfrm>
            <a:off x="1795836" y="693"/>
            <a:ext cx="4938315" cy="523220"/>
          </a:xfrm>
          <a:prstGeom prst="rect">
            <a:avLst/>
          </a:prstGeom>
        </p:spPr>
        <p:txBody>
          <a:bodyPr vert="horz" lIns="91440" tIns="45720" rIns="91440" bIns="45720" rtlCol="0" anchor="ctr">
            <a:normAutofit fontScale="92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a:solidFill>
                  <a:schemeClr val="accent1"/>
                </a:solidFill>
                <a:latin typeface="Calibri"/>
                <a:sym typeface="Arial"/>
              </a:rPr>
              <a:t>    NEM Dashboards: XOS GUI</a:t>
            </a:r>
          </a:p>
        </p:txBody>
      </p:sp>
      <p:sp>
        <p:nvSpPr>
          <p:cNvPr id="15" name="Google Shape;821;p48"/>
          <p:cNvSpPr txBox="1">
            <a:spLocks/>
          </p:cNvSpPr>
          <p:nvPr/>
        </p:nvSpPr>
        <p:spPr>
          <a:xfrm>
            <a:off x="1795836" y="532956"/>
            <a:ext cx="5484580" cy="501900"/>
          </a:xfrm>
          <a:prstGeom prst="rect">
            <a:avLst/>
          </a:prstGeom>
          <a:noFill/>
          <a:ln>
            <a:noFill/>
          </a:ln>
        </p:spPr>
        <p:txBody>
          <a:bodyPr spcFirstLastPara="1" vert="horz" wrap="square" lIns="91425" tIns="45700" rIns="91425" bIns="45700" rtlCol="0" anchor="t" anchorCtr="0">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spcBef>
                <a:spcPts val="0"/>
              </a:spcBef>
              <a:buClr>
                <a:srgbClr val="1F497D"/>
              </a:buClr>
              <a:buSzPts val="1800"/>
              <a:buFont typeface="Corbel"/>
              <a:buNone/>
            </a:pPr>
            <a:r>
              <a:rPr lang="en-US" sz="1600">
                <a:solidFill>
                  <a:prstClr val="black"/>
                </a:solidFill>
                <a:latin typeface="Calibri"/>
                <a:sym typeface="Arial"/>
              </a:rPr>
              <a:t>runtime service instantiation, inventory, workflow status</a:t>
            </a:r>
          </a:p>
        </p:txBody>
      </p:sp>
    </p:spTree>
    <p:extLst>
      <p:ext uri="{BB962C8B-B14F-4D97-AF65-F5344CB8AC3E}">
        <p14:creationId xmlns:p14="http://schemas.microsoft.com/office/powerpoint/2010/main" val="24837409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sp>
        <p:nvSpPr>
          <p:cNvPr id="735" name="Google Shape;735;p46"/>
          <p:cNvSpPr/>
          <p:nvPr/>
        </p:nvSpPr>
        <p:spPr>
          <a:xfrm>
            <a:off x="1866900" y="3394025"/>
            <a:ext cx="2857500" cy="1022700"/>
          </a:xfrm>
          <a:prstGeom prst="roundRect">
            <a:avLst>
              <a:gd name="adj" fmla="val 16667"/>
            </a:avLst>
          </a:prstGeom>
          <a:solidFill>
            <a:schemeClr val="lt1"/>
          </a:solidFill>
          <a:ln w="12700" cap="flat" cmpd="sng">
            <a:solidFill>
              <a:schemeClr val="dk1"/>
            </a:solidFill>
            <a:prstDash val="dash"/>
            <a:round/>
            <a:headEnd type="none" w="sm" len="sm"/>
            <a:tailEnd type="none" w="sm" len="sm"/>
          </a:ln>
        </p:spPr>
        <p:txBody>
          <a:bodyPr spcFirstLastPara="1" wrap="square" lIns="91425" tIns="45700" rIns="91425" bIns="45700" anchor="ctr" anchorCtr="0">
            <a:noAutofit/>
          </a:bodyPr>
          <a:lstStyle/>
          <a:p>
            <a:pPr algn="ctr"/>
            <a:endParaRPr>
              <a:solidFill>
                <a:srgbClr val="000000"/>
              </a:solidFill>
              <a:latin typeface="Calibri"/>
              <a:ea typeface="Calibri"/>
              <a:cs typeface="Calibri"/>
              <a:sym typeface="Calibri"/>
            </a:endParaRPr>
          </a:p>
        </p:txBody>
      </p:sp>
      <p:grpSp>
        <p:nvGrpSpPr>
          <p:cNvPr id="736" name="Google Shape;736;p46"/>
          <p:cNvGrpSpPr/>
          <p:nvPr/>
        </p:nvGrpSpPr>
        <p:grpSpPr>
          <a:xfrm>
            <a:off x="639307" y="3704649"/>
            <a:ext cx="1334400" cy="303000"/>
            <a:chOff x="574234" y="4149563"/>
            <a:chExt cx="1334400" cy="303000"/>
          </a:xfrm>
        </p:grpSpPr>
        <p:sp>
          <p:nvSpPr>
            <p:cNvPr id="737" name="Google Shape;737;p46"/>
            <p:cNvSpPr/>
            <p:nvPr/>
          </p:nvSpPr>
          <p:spPr>
            <a:xfrm>
              <a:off x="574234" y="4149563"/>
              <a:ext cx="429000" cy="303000"/>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r>
                <a:rPr lang="en-US" sz="1200" b="1">
                  <a:solidFill>
                    <a:srgbClr val="000000"/>
                  </a:solidFill>
                  <a:latin typeface="Calibri"/>
                  <a:ea typeface="Calibri"/>
                  <a:cs typeface="Calibri"/>
                  <a:sym typeface="Calibri"/>
                </a:rPr>
                <a:t>RG</a:t>
              </a:r>
              <a:endParaRPr sz="1200" b="1">
                <a:solidFill>
                  <a:srgbClr val="000000"/>
                </a:solidFill>
                <a:latin typeface="Calibri"/>
                <a:ea typeface="Calibri"/>
                <a:cs typeface="Calibri"/>
                <a:sym typeface="Calibri"/>
              </a:endParaRPr>
            </a:p>
          </p:txBody>
        </p:sp>
        <p:cxnSp>
          <p:nvCxnSpPr>
            <p:cNvPr id="738" name="Google Shape;738;p46"/>
            <p:cNvCxnSpPr>
              <a:endCxn id="737" idx="3"/>
            </p:cNvCxnSpPr>
            <p:nvPr/>
          </p:nvCxnSpPr>
          <p:spPr>
            <a:xfrm rot="10800000">
              <a:off x="1003234" y="4301063"/>
              <a:ext cx="905400" cy="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50"/>
                </a:srgbClr>
              </a:outerShdw>
            </a:effectLst>
          </p:spPr>
        </p:cxnSp>
      </p:grpSp>
      <p:cxnSp>
        <p:nvCxnSpPr>
          <p:cNvPr id="739" name="Google Shape;739;p46"/>
          <p:cNvCxnSpPr>
            <a:stCxn id="740" idx="0"/>
          </p:cNvCxnSpPr>
          <p:nvPr/>
        </p:nvCxnSpPr>
        <p:spPr>
          <a:xfrm rot="10800000">
            <a:off x="4106903" y="3100801"/>
            <a:ext cx="0" cy="543600"/>
          </a:xfrm>
          <a:prstGeom prst="straightConnector1">
            <a:avLst/>
          </a:prstGeom>
          <a:noFill/>
          <a:ln w="12700" cap="flat" cmpd="sng">
            <a:solidFill>
              <a:schemeClr val="accent1"/>
            </a:solidFill>
            <a:prstDash val="dash"/>
            <a:round/>
            <a:headEnd type="none" w="sm" len="sm"/>
            <a:tailEnd type="none" w="sm" len="sm"/>
          </a:ln>
          <a:effectLst>
            <a:outerShdw blurRad="40000" dist="20000" dir="5400000" rotWithShape="0">
              <a:srgbClr val="000000">
                <a:alpha val="37650"/>
              </a:srgbClr>
            </a:outerShdw>
          </a:effectLst>
        </p:spPr>
      </p:cxnSp>
      <p:sp>
        <p:nvSpPr>
          <p:cNvPr id="741" name="Google Shape;741;p46"/>
          <p:cNvSpPr/>
          <p:nvPr/>
        </p:nvSpPr>
        <p:spPr>
          <a:xfrm>
            <a:off x="3471124" y="2913420"/>
            <a:ext cx="1271700" cy="298200"/>
          </a:xfrm>
          <a:prstGeom prst="rect">
            <a:avLst/>
          </a:prstGeom>
          <a:ln>
            <a:headEnd type="none" w="sm" len="sm"/>
            <a:tailEnd type="none" w="sm" len="sm"/>
          </a:ln>
        </p:spPr>
        <p:style>
          <a:lnRef idx="1">
            <a:schemeClr val="accent1"/>
          </a:lnRef>
          <a:fillRef idx="3">
            <a:schemeClr val="accent1"/>
          </a:fillRef>
          <a:effectRef idx="2">
            <a:schemeClr val="accent1"/>
          </a:effectRef>
          <a:fontRef idx="minor">
            <a:schemeClr val="lt1"/>
          </a:fontRef>
        </p:style>
        <p:txBody>
          <a:bodyPr spcFirstLastPara="1" wrap="square" lIns="91425" tIns="45700" rIns="91425" bIns="45700" anchor="ctr" anchorCtr="0">
            <a:noAutofit/>
          </a:bodyPr>
          <a:lstStyle/>
          <a:p>
            <a:pPr algn="ctr"/>
            <a:r>
              <a:rPr lang="en-US" sz="1200">
                <a:solidFill>
                  <a:srgbClr val="FFFFFF"/>
                </a:solidFill>
                <a:latin typeface="Calibri"/>
                <a:ea typeface="Calibri"/>
                <a:cs typeface="Calibri"/>
                <a:sym typeface="Calibri"/>
              </a:rPr>
              <a:t>VOLTHA</a:t>
            </a:r>
            <a:endParaRPr>
              <a:solidFill>
                <a:srgbClr val="4B4B4B"/>
              </a:solidFill>
              <a:latin typeface="Calibri"/>
              <a:sym typeface="Arial"/>
            </a:endParaRPr>
          </a:p>
        </p:txBody>
      </p:sp>
      <p:sp>
        <p:nvSpPr>
          <p:cNvPr id="742" name="Google Shape;742;p46"/>
          <p:cNvSpPr/>
          <p:nvPr/>
        </p:nvSpPr>
        <p:spPr>
          <a:xfrm>
            <a:off x="4037930" y="1919510"/>
            <a:ext cx="2602200" cy="310500"/>
          </a:xfrm>
          <a:prstGeom prst="roundRect">
            <a:avLst>
              <a:gd name="adj" fmla="val 16667"/>
            </a:avLst>
          </a:prstGeom>
          <a:solidFill>
            <a:srgbClr val="297FD5"/>
          </a:solid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algn="ctr"/>
            <a:r>
              <a:rPr lang="en-US" sz="1400">
                <a:solidFill>
                  <a:srgbClr val="FFFFFF"/>
                </a:solidFill>
                <a:latin typeface="Calibri"/>
                <a:ea typeface="Calibri"/>
                <a:cs typeface="Calibri"/>
                <a:sym typeface="Calibri"/>
              </a:rPr>
              <a:t>ONOS</a:t>
            </a:r>
            <a:endParaRPr>
              <a:solidFill>
                <a:srgbClr val="4B4B4B"/>
              </a:solidFill>
              <a:latin typeface="Calibri"/>
              <a:ea typeface="Arial"/>
              <a:cs typeface="Arial"/>
              <a:sym typeface="Arial"/>
            </a:endParaRPr>
          </a:p>
        </p:txBody>
      </p:sp>
      <p:cxnSp>
        <p:nvCxnSpPr>
          <p:cNvPr id="743" name="Google Shape;743;p46"/>
          <p:cNvCxnSpPr/>
          <p:nvPr/>
        </p:nvCxnSpPr>
        <p:spPr>
          <a:xfrm rot="10800000" flipH="1">
            <a:off x="4258804" y="2230220"/>
            <a:ext cx="1200" cy="689400"/>
          </a:xfrm>
          <a:prstGeom prst="straightConnector1">
            <a:avLst/>
          </a:prstGeom>
          <a:noFill/>
          <a:ln w="12700" cap="flat" cmpd="sng">
            <a:solidFill>
              <a:schemeClr val="accent1"/>
            </a:solidFill>
            <a:prstDash val="dash"/>
            <a:round/>
            <a:headEnd type="none" w="sm" len="sm"/>
            <a:tailEnd type="none" w="sm" len="sm"/>
          </a:ln>
          <a:effectLst>
            <a:outerShdw blurRad="40000" dist="20000" dir="5400000" rotWithShape="0">
              <a:srgbClr val="000000">
                <a:alpha val="37650"/>
              </a:srgbClr>
            </a:outerShdw>
          </a:effectLst>
        </p:spPr>
      </p:cxnSp>
      <p:sp>
        <p:nvSpPr>
          <p:cNvPr id="760" name="Google Shape;760;p46"/>
          <p:cNvSpPr txBox="1"/>
          <p:nvPr/>
        </p:nvSpPr>
        <p:spPr>
          <a:xfrm>
            <a:off x="4649700" y="4074532"/>
            <a:ext cx="382500" cy="246300"/>
          </a:xfrm>
          <a:prstGeom prst="rect">
            <a:avLst/>
          </a:prstGeom>
          <a:noFill/>
          <a:ln>
            <a:noFill/>
          </a:ln>
        </p:spPr>
        <p:txBody>
          <a:bodyPr spcFirstLastPara="1" wrap="square" lIns="91425" tIns="45700" rIns="91425" bIns="45700" anchor="t" anchorCtr="0">
            <a:noAutofit/>
          </a:bodyPr>
          <a:lstStyle/>
          <a:p>
            <a:r>
              <a:rPr lang="en-US" sz="1000">
                <a:solidFill>
                  <a:srgbClr val="000000"/>
                </a:solidFill>
                <a:latin typeface="Calibri"/>
                <a:ea typeface="Calibri"/>
                <a:cs typeface="Calibri"/>
                <a:sym typeface="Calibri"/>
              </a:rPr>
              <a:t>NNI</a:t>
            </a:r>
            <a:endParaRPr>
              <a:solidFill>
                <a:srgbClr val="4B4B4B"/>
              </a:solidFill>
              <a:latin typeface="Calibri"/>
              <a:ea typeface="Arial"/>
              <a:cs typeface="Arial"/>
              <a:sym typeface="Arial"/>
            </a:endParaRPr>
          </a:p>
        </p:txBody>
      </p:sp>
      <p:sp>
        <p:nvSpPr>
          <p:cNvPr id="740" name="Google Shape;740;p46"/>
          <p:cNvSpPr/>
          <p:nvPr/>
        </p:nvSpPr>
        <p:spPr>
          <a:xfrm>
            <a:off x="3547853" y="3644401"/>
            <a:ext cx="1118100" cy="403800"/>
          </a:xfrm>
          <a:prstGeom prst="roundRect">
            <a:avLst>
              <a:gd name="adj" fmla="val 16667"/>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algn="ctr"/>
            <a:r>
              <a:rPr lang="en-US" sz="1200" b="1">
                <a:solidFill>
                  <a:srgbClr val="4B4B4B"/>
                </a:solidFill>
                <a:latin typeface="Calibri"/>
                <a:ea typeface="Calibri"/>
                <a:cs typeface="Calibri"/>
                <a:sym typeface="Calibri"/>
              </a:rPr>
              <a:t>OLT</a:t>
            </a:r>
            <a:endParaRPr>
              <a:solidFill>
                <a:srgbClr val="000000"/>
              </a:solidFill>
              <a:latin typeface="Calibri"/>
              <a:ea typeface="Calibri"/>
              <a:cs typeface="Calibri"/>
              <a:sym typeface="Calibri"/>
            </a:endParaRPr>
          </a:p>
        </p:txBody>
      </p:sp>
      <p:cxnSp>
        <p:nvCxnSpPr>
          <p:cNvPr id="761" name="Google Shape;761;p46"/>
          <p:cNvCxnSpPr>
            <a:stCxn id="740" idx="1"/>
            <a:endCxn id="762" idx="3"/>
          </p:cNvCxnSpPr>
          <p:nvPr/>
        </p:nvCxnSpPr>
        <p:spPr>
          <a:xfrm flipH="1">
            <a:off x="2194853" y="3846301"/>
            <a:ext cx="1353000" cy="1200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50"/>
              </a:srgbClr>
            </a:outerShdw>
          </a:effectLst>
        </p:spPr>
      </p:cxnSp>
      <p:sp>
        <p:nvSpPr>
          <p:cNvPr id="763" name="Google Shape;763;p46"/>
          <p:cNvSpPr/>
          <p:nvPr/>
        </p:nvSpPr>
        <p:spPr>
          <a:xfrm>
            <a:off x="3531871" y="3837726"/>
            <a:ext cx="45600" cy="41100"/>
          </a:xfrm>
          <a:prstGeom prst="ellipse">
            <a:avLst/>
          </a:prstGeom>
          <a:gradFill>
            <a:gsLst>
              <a:gs pos="0">
                <a:srgbClr val="A90606"/>
              </a:gs>
              <a:gs pos="100000">
                <a:srgbClr val="F19D9D"/>
              </a:gs>
            </a:gsLst>
            <a:lin ang="16200038" scaled="0"/>
          </a:gradFill>
          <a:ln>
            <a:noFill/>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algn="ctr"/>
            <a:endParaRPr>
              <a:solidFill>
                <a:srgbClr val="FFFFFF"/>
              </a:solidFill>
              <a:latin typeface="Calibri"/>
              <a:ea typeface="Calibri"/>
              <a:cs typeface="Calibri"/>
              <a:sym typeface="Calibri"/>
            </a:endParaRPr>
          </a:p>
        </p:txBody>
      </p:sp>
      <p:grpSp>
        <p:nvGrpSpPr>
          <p:cNvPr id="764" name="Google Shape;764;p46"/>
          <p:cNvGrpSpPr/>
          <p:nvPr/>
        </p:nvGrpSpPr>
        <p:grpSpPr>
          <a:xfrm>
            <a:off x="1901863" y="3749843"/>
            <a:ext cx="300446" cy="216900"/>
            <a:chOff x="1901863" y="4178055"/>
            <a:chExt cx="300446" cy="216900"/>
          </a:xfrm>
        </p:grpSpPr>
        <p:sp>
          <p:nvSpPr>
            <p:cNvPr id="762" name="Google Shape;762;p46"/>
            <p:cNvSpPr/>
            <p:nvPr/>
          </p:nvSpPr>
          <p:spPr>
            <a:xfrm>
              <a:off x="1933231" y="4178055"/>
              <a:ext cx="261600" cy="216900"/>
            </a:xfrm>
            <a:prstGeom prst="roundRect">
              <a:avLst>
                <a:gd name="adj" fmla="val 16667"/>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algn="ctr"/>
              <a:endParaRPr>
                <a:solidFill>
                  <a:srgbClr val="000000"/>
                </a:solidFill>
                <a:latin typeface="Calibri"/>
                <a:ea typeface="Calibri"/>
                <a:cs typeface="Calibri"/>
                <a:sym typeface="Calibri"/>
              </a:endParaRPr>
            </a:p>
          </p:txBody>
        </p:sp>
        <p:sp>
          <p:nvSpPr>
            <p:cNvPr id="765" name="Google Shape;765;p46"/>
            <p:cNvSpPr/>
            <p:nvPr/>
          </p:nvSpPr>
          <p:spPr>
            <a:xfrm>
              <a:off x="1901863" y="4265943"/>
              <a:ext cx="45600" cy="41100"/>
            </a:xfrm>
            <a:prstGeom prst="ellipse">
              <a:avLst/>
            </a:prstGeom>
            <a:gradFill>
              <a:gsLst>
                <a:gs pos="0">
                  <a:srgbClr val="C12020"/>
                </a:gs>
                <a:gs pos="100000">
                  <a:srgbClr val="FF9797"/>
                </a:gs>
              </a:gsLst>
              <a:lin ang="16200038" scaled="0"/>
            </a:gradFill>
            <a:ln w="9525" cap="flat" cmpd="sng">
              <a:solidFill>
                <a:srgbClr val="AD2D2D"/>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algn="ctr"/>
              <a:endParaRPr>
                <a:solidFill>
                  <a:srgbClr val="FFFFFF"/>
                </a:solidFill>
                <a:latin typeface="Calibri"/>
                <a:ea typeface="Calibri"/>
                <a:cs typeface="Calibri"/>
                <a:sym typeface="Calibri"/>
              </a:endParaRPr>
            </a:p>
          </p:txBody>
        </p:sp>
        <p:sp>
          <p:nvSpPr>
            <p:cNvPr id="766" name="Google Shape;766;p46"/>
            <p:cNvSpPr/>
            <p:nvPr/>
          </p:nvSpPr>
          <p:spPr>
            <a:xfrm>
              <a:off x="2156709" y="4252079"/>
              <a:ext cx="45600" cy="41100"/>
            </a:xfrm>
            <a:prstGeom prst="ellipse">
              <a:avLst/>
            </a:prstGeom>
            <a:gradFill>
              <a:gsLst>
                <a:gs pos="0">
                  <a:srgbClr val="A90606"/>
                </a:gs>
                <a:gs pos="100000">
                  <a:srgbClr val="F19D9D"/>
                </a:gs>
              </a:gsLst>
              <a:lin ang="16200038" scaled="0"/>
            </a:gradFill>
            <a:ln>
              <a:noFill/>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algn="ctr"/>
              <a:endParaRPr>
                <a:solidFill>
                  <a:srgbClr val="FFFFFF"/>
                </a:solidFill>
                <a:latin typeface="Calibri"/>
                <a:ea typeface="Calibri"/>
                <a:cs typeface="Calibri"/>
                <a:sym typeface="Calibri"/>
              </a:endParaRPr>
            </a:p>
          </p:txBody>
        </p:sp>
      </p:grpSp>
      <p:sp>
        <p:nvSpPr>
          <p:cNvPr id="767" name="Google Shape;767;p46"/>
          <p:cNvSpPr txBox="1"/>
          <p:nvPr/>
        </p:nvSpPr>
        <p:spPr>
          <a:xfrm>
            <a:off x="1933222" y="3494492"/>
            <a:ext cx="490500" cy="276900"/>
          </a:xfrm>
          <a:prstGeom prst="rect">
            <a:avLst/>
          </a:prstGeom>
          <a:noFill/>
          <a:ln>
            <a:noFill/>
          </a:ln>
        </p:spPr>
        <p:txBody>
          <a:bodyPr spcFirstLastPara="1" wrap="square" lIns="91425" tIns="45700" rIns="91425" bIns="45700" anchor="t" anchorCtr="0">
            <a:noAutofit/>
          </a:bodyPr>
          <a:lstStyle/>
          <a:p>
            <a:r>
              <a:rPr lang="en-US" sz="1200" b="1">
                <a:solidFill>
                  <a:srgbClr val="000000"/>
                </a:solidFill>
                <a:latin typeface="Calibri"/>
                <a:ea typeface="Calibri"/>
                <a:cs typeface="Calibri"/>
                <a:sym typeface="Calibri"/>
              </a:rPr>
              <a:t>ONU</a:t>
            </a:r>
            <a:endParaRPr>
              <a:solidFill>
                <a:srgbClr val="4B4B4B"/>
              </a:solidFill>
              <a:latin typeface="Calibri"/>
              <a:ea typeface="Arial"/>
              <a:cs typeface="Arial"/>
              <a:sym typeface="Arial"/>
            </a:endParaRPr>
          </a:p>
        </p:txBody>
      </p:sp>
      <p:sp>
        <p:nvSpPr>
          <p:cNvPr id="768" name="Google Shape;768;p46"/>
          <p:cNvSpPr txBox="1"/>
          <p:nvPr/>
        </p:nvSpPr>
        <p:spPr>
          <a:xfrm>
            <a:off x="1551328" y="3613714"/>
            <a:ext cx="381900" cy="246300"/>
          </a:xfrm>
          <a:prstGeom prst="rect">
            <a:avLst/>
          </a:prstGeom>
          <a:noFill/>
          <a:ln>
            <a:noFill/>
          </a:ln>
        </p:spPr>
        <p:txBody>
          <a:bodyPr spcFirstLastPara="1" wrap="square" lIns="91425" tIns="45700" rIns="91425" bIns="45700" anchor="t" anchorCtr="0">
            <a:noAutofit/>
          </a:bodyPr>
          <a:lstStyle/>
          <a:p>
            <a:r>
              <a:rPr lang="en-US" sz="1000">
                <a:solidFill>
                  <a:srgbClr val="000000"/>
                </a:solidFill>
                <a:latin typeface="Calibri"/>
                <a:ea typeface="Calibri"/>
                <a:cs typeface="Calibri"/>
                <a:sym typeface="Calibri"/>
              </a:rPr>
              <a:t>UNI</a:t>
            </a:r>
            <a:endParaRPr>
              <a:solidFill>
                <a:srgbClr val="4B4B4B"/>
              </a:solidFill>
              <a:latin typeface="Calibri"/>
              <a:ea typeface="Arial"/>
              <a:cs typeface="Arial"/>
              <a:sym typeface="Arial"/>
            </a:endParaRPr>
          </a:p>
        </p:txBody>
      </p:sp>
      <p:sp>
        <p:nvSpPr>
          <p:cNvPr id="769" name="Google Shape;769;p46"/>
          <p:cNvSpPr/>
          <p:nvPr/>
        </p:nvSpPr>
        <p:spPr>
          <a:xfrm>
            <a:off x="6024672" y="4677608"/>
            <a:ext cx="1152600" cy="149100"/>
          </a:xfrm>
          <a:prstGeom prst="rect">
            <a:avLst/>
          </a:prstGeom>
          <a:solidFill>
            <a:schemeClr val="lt1"/>
          </a:solidFill>
          <a:ln w="25400"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algn="ctr"/>
            <a:endParaRPr>
              <a:solidFill>
                <a:srgbClr val="000000"/>
              </a:solidFill>
              <a:latin typeface="Calibri"/>
              <a:ea typeface="Calibri"/>
              <a:cs typeface="Calibri"/>
              <a:sym typeface="Calibri"/>
            </a:endParaRPr>
          </a:p>
        </p:txBody>
      </p:sp>
      <p:sp>
        <p:nvSpPr>
          <p:cNvPr id="770" name="Google Shape;770;p46"/>
          <p:cNvSpPr/>
          <p:nvPr/>
        </p:nvSpPr>
        <p:spPr>
          <a:xfrm>
            <a:off x="6024666" y="4826694"/>
            <a:ext cx="1152600" cy="149100"/>
          </a:xfrm>
          <a:prstGeom prst="rect">
            <a:avLst/>
          </a:prstGeom>
          <a:solidFill>
            <a:schemeClr val="lt1"/>
          </a:solidFill>
          <a:ln w="25400"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algn="ctr"/>
            <a:endParaRPr>
              <a:solidFill>
                <a:srgbClr val="000000"/>
              </a:solidFill>
              <a:latin typeface="Calibri"/>
              <a:ea typeface="Calibri"/>
              <a:cs typeface="Calibri"/>
              <a:sym typeface="Calibri"/>
            </a:endParaRPr>
          </a:p>
        </p:txBody>
      </p:sp>
      <p:sp>
        <p:nvSpPr>
          <p:cNvPr id="771" name="Google Shape;771;p46"/>
          <p:cNvSpPr/>
          <p:nvPr/>
        </p:nvSpPr>
        <p:spPr>
          <a:xfrm>
            <a:off x="6024666" y="4975781"/>
            <a:ext cx="1152600" cy="149100"/>
          </a:xfrm>
          <a:prstGeom prst="rect">
            <a:avLst/>
          </a:prstGeom>
          <a:solidFill>
            <a:schemeClr val="lt1"/>
          </a:solidFill>
          <a:ln w="25400"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algn="ctr"/>
            <a:endParaRPr>
              <a:solidFill>
                <a:srgbClr val="000000"/>
              </a:solidFill>
              <a:latin typeface="Calibri"/>
              <a:ea typeface="Calibri"/>
              <a:cs typeface="Calibri"/>
              <a:sym typeface="Calibri"/>
            </a:endParaRPr>
          </a:p>
        </p:txBody>
      </p:sp>
      <p:cxnSp>
        <p:nvCxnSpPr>
          <p:cNvPr id="772" name="Google Shape;772;p46"/>
          <p:cNvCxnSpPr>
            <a:stCxn id="769" idx="0"/>
          </p:cNvCxnSpPr>
          <p:nvPr/>
        </p:nvCxnSpPr>
        <p:spPr>
          <a:xfrm rot="10800000">
            <a:off x="6446772" y="3857708"/>
            <a:ext cx="154200" cy="819900"/>
          </a:xfrm>
          <a:prstGeom prst="straightConnector1">
            <a:avLst/>
          </a:prstGeom>
          <a:noFill/>
          <a:ln w="12700" cap="flat" cmpd="sng">
            <a:solidFill>
              <a:schemeClr val="accent4"/>
            </a:solidFill>
            <a:prstDash val="solid"/>
            <a:round/>
            <a:headEnd type="none" w="sm" len="sm"/>
            <a:tailEnd type="none" w="sm" len="sm"/>
          </a:ln>
          <a:effectLst>
            <a:outerShdw blurRad="40000" dist="20000" dir="5400000" rotWithShape="0">
              <a:srgbClr val="000000">
                <a:alpha val="37650"/>
              </a:srgbClr>
            </a:outerShdw>
          </a:effectLst>
        </p:spPr>
      </p:cxnSp>
      <p:cxnSp>
        <p:nvCxnSpPr>
          <p:cNvPr id="773" name="Google Shape;773;p46"/>
          <p:cNvCxnSpPr/>
          <p:nvPr/>
        </p:nvCxnSpPr>
        <p:spPr>
          <a:xfrm rot="10800000">
            <a:off x="6543577" y="3857694"/>
            <a:ext cx="193200" cy="969000"/>
          </a:xfrm>
          <a:prstGeom prst="straightConnector1">
            <a:avLst/>
          </a:prstGeom>
          <a:noFill/>
          <a:ln w="12700" cap="flat" cmpd="sng">
            <a:solidFill>
              <a:schemeClr val="accent4"/>
            </a:solidFill>
            <a:prstDash val="solid"/>
            <a:round/>
            <a:headEnd type="none" w="sm" len="sm"/>
            <a:tailEnd type="none" w="sm" len="sm"/>
          </a:ln>
          <a:effectLst>
            <a:outerShdw blurRad="40000" dist="20000" dir="5400000" rotWithShape="0">
              <a:srgbClr val="000000">
                <a:alpha val="37650"/>
              </a:srgbClr>
            </a:outerShdw>
          </a:effectLst>
        </p:spPr>
      </p:cxnSp>
      <p:sp>
        <p:nvSpPr>
          <p:cNvPr id="774" name="Google Shape;774;p46"/>
          <p:cNvSpPr txBox="1"/>
          <p:nvPr/>
        </p:nvSpPr>
        <p:spPr>
          <a:xfrm>
            <a:off x="6207186" y="4743936"/>
            <a:ext cx="844500" cy="276900"/>
          </a:xfrm>
          <a:prstGeom prst="rect">
            <a:avLst/>
          </a:prstGeom>
          <a:noFill/>
          <a:ln>
            <a:noFill/>
          </a:ln>
        </p:spPr>
        <p:txBody>
          <a:bodyPr spcFirstLastPara="1" wrap="square" lIns="91425" tIns="45700" rIns="91425" bIns="45700" anchor="t" anchorCtr="0">
            <a:noAutofit/>
          </a:bodyPr>
          <a:lstStyle/>
          <a:p>
            <a:r>
              <a:rPr lang="en-US" sz="1200" b="1">
                <a:solidFill>
                  <a:srgbClr val="000000"/>
                </a:solidFill>
                <a:latin typeface="Calibri"/>
                <a:ea typeface="Calibri"/>
                <a:cs typeface="Calibri"/>
                <a:sym typeface="Calibri"/>
              </a:rPr>
              <a:t>Compute</a:t>
            </a:r>
            <a:endParaRPr>
              <a:solidFill>
                <a:srgbClr val="4B4B4B"/>
              </a:solidFill>
              <a:latin typeface="Calibri"/>
              <a:ea typeface="Arial"/>
              <a:cs typeface="Arial"/>
              <a:sym typeface="Arial"/>
            </a:endParaRPr>
          </a:p>
        </p:txBody>
      </p:sp>
      <p:sp>
        <p:nvSpPr>
          <p:cNvPr id="775" name="Google Shape;775;p46"/>
          <p:cNvSpPr/>
          <p:nvPr/>
        </p:nvSpPr>
        <p:spPr>
          <a:xfrm>
            <a:off x="5717876" y="3644390"/>
            <a:ext cx="1018800" cy="403800"/>
          </a:xfrm>
          <a:prstGeom prst="roundRect">
            <a:avLst>
              <a:gd name="adj" fmla="val 16667"/>
            </a:avLst>
          </a:prstGeom>
          <a:ln>
            <a:headEnd type="none" w="sm" len="sm"/>
            <a:tailEnd type="none" w="sm" len="sm"/>
          </a:ln>
        </p:spPr>
        <p:style>
          <a:lnRef idx="2">
            <a:schemeClr val="accent5"/>
          </a:lnRef>
          <a:fillRef idx="1">
            <a:schemeClr val="lt1"/>
          </a:fillRef>
          <a:effectRef idx="0">
            <a:schemeClr val="accent5"/>
          </a:effectRef>
          <a:fontRef idx="minor">
            <a:schemeClr val="dk1"/>
          </a:fontRef>
        </p:style>
        <p:txBody>
          <a:bodyPr spcFirstLastPara="1" wrap="square" lIns="91425" tIns="45700" rIns="91425" bIns="45700" anchor="ctr" anchorCtr="0">
            <a:noAutofit/>
          </a:bodyPr>
          <a:lstStyle/>
          <a:p>
            <a:pPr algn="ctr"/>
            <a:r>
              <a:rPr lang="en-US" sz="1200" b="1">
                <a:solidFill>
                  <a:srgbClr val="4B4B4B"/>
                </a:solidFill>
                <a:latin typeface="Calibri"/>
                <a:ea typeface="Calibri"/>
                <a:cs typeface="Calibri"/>
                <a:sym typeface="Calibri"/>
              </a:rPr>
              <a:t>AGG</a:t>
            </a:r>
            <a:endParaRPr>
              <a:solidFill>
                <a:srgbClr val="4B4B4B"/>
              </a:solidFill>
              <a:latin typeface="Calibri"/>
              <a:ea typeface="Calibri"/>
              <a:cs typeface="Calibri"/>
              <a:sym typeface="Calibri"/>
            </a:endParaRPr>
          </a:p>
        </p:txBody>
      </p:sp>
      <p:cxnSp>
        <p:nvCxnSpPr>
          <p:cNvPr id="776" name="Google Shape;776;p46"/>
          <p:cNvCxnSpPr>
            <a:stCxn id="740" idx="3"/>
            <a:endCxn id="775" idx="1"/>
          </p:cNvCxnSpPr>
          <p:nvPr/>
        </p:nvCxnSpPr>
        <p:spPr>
          <a:xfrm>
            <a:off x="4665953" y="3846301"/>
            <a:ext cx="1051800" cy="0"/>
          </a:xfrm>
          <a:prstGeom prst="straightConnector1">
            <a:avLst/>
          </a:prstGeom>
          <a:noFill/>
          <a:ln w="25400" cap="flat" cmpd="sng">
            <a:solidFill>
              <a:srgbClr val="4BACC6"/>
            </a:solidFill>
            <a:prstDash val="solid"/>
            <a:round/>
            <a:headEnd type="none" w="sm" len="sm"/>
            <a:tailEnd type="none" w="sm" len="sm"/>
          </a:ln>
          <a:effectLst>
            <a:outerShdw blurRad="40000" dist="20000" dir="5400000" rotWithShape="0">
              <a:srgbClr val="000000">
                <a:alpha val="37650"/>
              </a:srgbClr>
            </a:outerShdw>
          </a:effectLst>
        </p:spPr>
      </p:cxnSp>
      <p:cxnSp>
        <p:nvCxnSpPr>
          <p:cNvPr id="777" name="Google Shape;777;p46"/>
          <p:cNvCxnSpPr>
            <a:stCxn id="775" idx="0"/>
          </p:cNvCxnSpPr>
          <p:nvPr/>
        </p:nvCxnSpPr>
        <p:spPr>
          <a:xfrm rot="10800000">
            <a:off x="6227276" y="2257790"/>
            <a:ext cx="0" cy="1386600"/>
          </a:xfrm>
          <a:prstGeom prst="straightConnector1">
            <a:avLst/>
          </a:prstGeom>
          <a:noFill/>
          <a:ln w="12700" cap="flat" cmpd="sng">
            <a:solidFill>
              <a:schemeClr val="accent1"/>
            </a:solidFill>
            <a:prstDash val="dash"/>
            <a:round/>
            <a:headEnd type="none" w="sm" len="sm"/>
            <a:tailEnd type="none" w="sm" len="sm"/>
          </a:ln>
          <a:effectLst>
            <a:outerShdw blurRad="40000" dist="20000" dir="5400000" rotWithShape="0">
              <a:srgbClr val="000000">
                <a:alpha val="37650"/>
              </a:srgbClr>
            </a:outerShdw>
          </a:effectLst>
        </p:spPr>
      </p:cxnSp>
      <p:cxnSp>
        <p:nvCxnSpPr>
          <p:cNvPr id="778" name="Google Shape;778;p46"/>
          <p:cNvCxnSpPr/>
          <p:nvPr/>
        </p:nvCxnSpPr>
        <p:spPr>
          <a:xfrm rot="10800000">
            <a:off x="4742760" y="1544354"/>
            <a:ext cx="3300" cy="281512"/>
          </a:xfrm>
          <a:prstGeom prst="straightConnector1">
            <a:avLst/>
          </a:prstGeom>
          <a:noFill/>
          <a:ln w="12700" cap="flat" cmpd="sng">
            <a:solidFill>
              <a:schemeClr val="accent1"/>
            </a:solidFill>
            <a:prstDash val="dash"/>
            <a:round/>
            <a:headEnd type="none" w="sm" len="sm"/>
            <a:tailEnd type="none" w="sm" len="sm"/>
          </a:ln>
          <a:effectLst>
            <a:outerShdw blurRad="40000" dist="20000" dir="5400000" rotWithShape="0">
              <a:srgbClr val="000000">
                <a:alpha val="37650"/>
              </a:srgbClr>
            </a:outerShdw>
          </a:effectLst>
        </p:spPr>
      </p:cxnSp>
      <p:sp>
        <p:nvSpPr>
          <p:cNvPr id="779" name="Google Shape;779;p46"/>
          <p:cNvSpPr/>
          <p:nvPr/>
        </p:nvSpPr>
        <p:spPr>
          <a:xfrm>
            <a:off x="3435050" y="152632"/>
            <a:ext cx="4012800" cy="1413300"/>
          </a:xfrm>
          <a:prstGeom prst="roundRect">
            <a:avLst>
              <a:gd name="adj" fmla="val 16667"/>
            </a:avLst>
          </a:prstGeom>
          <a:solidFill>
            <a:schemeClr val="accent2">
              <a:lumMod val="20000"/>
              <a:lumOff val="80000"/>
            </a:schemeClr>
          </a:solidFill>
          <a:ln w="25400" cap="flat" cmpd="sng">
            <a:solidFill>
              <a:srgbClr val="7F2525"/>
            </a:solidFill>
            <a:prstDash val="solid"/>
            <a:round/>
            <a:headEnd type="none" w="sm" len="sm"/>
            <a:tailEnd type="none" w="sm" len="sm"/>
          </a:ln>
        </p:spPr>
        <p:txBody>
          <a:bodyPr spcFirstLastPara="1" wrap="square" lIns="91425" tIns="45700" rIns="91425" bIns="45700" anchor="ctr" anchorCtr="0">
            <a:noAutofit/>
          </a:bodyPr>
          <a:lstStyle/>
          <a:p>
            <a:pPr algn="ctr"/>
            <a:endParaRPr>
              <a:solidFill>
                <a:srgbClr val="CC3333">
                  <a:lumMod val="20000"/>
                  <a:lumOff val="80000"/>
                </a:srgbClr>
              </a:solidFill>
              <a:latin typeface="Calibri"/>
              <a:ea typeface="Arial"/>
              <a:cs typeface="Arial"/>
              <a:sym typeface="Arial"/>
            </a:endParaRPr>
          </a:p>
        </p:txBody>
      </p:sp>
      <p:cxnSp>
        <p:nvCxnSpPr>
          <p:cNvPr id="780" name="Google Shape;780;p46"/>
          <p:cNvCxnSpPr/>
          <p:nvPr/>
        </p:nvCxnSpPr>
        <p:spPr>
          <a:xfrm rot="10800000">
            <a:off x="3693352" y="1544198"/>
            <a:ext cx="0" cy="1381759"/>
          </a:xfrm>
          <a:prstGeom prst="straightConnector1">
            <a:avLst/>
          </a:prstGeom>
          <a:noFill/>
          <a:ln w="12700" cap="flat" cmpd="sng">
            <a:solidFill>
              <a:schemeClr val="accent1"/>
            </a:solidFill>
            <a:prstDash val="dash"/>
            <a:round/>
            <a:headEnd type="none" w="sm" len="sm"/>
            <a:tailEnd type="none" w="sm" len="sm"/>
          </a:ln>
          <a:effectLst>
            <a:outerShdw blurRad="40000" dist="20000" dir="5400000" rotWithShape="0">
              <a:srgbClr val="000000">
                <a:alpha val="37650"/>
              </a:srgbClr>
            </a:outerShdw>
          </a:effectLst>
        </p:spPr>
      </p:cxnSp>
      <p:cxnSp>
        <p:nvCxnSpPr>
          <p:cNvPr id="781" name="Google Shape;781;p46"/>
          <p:cNvCxnSpPr/>
          <p:nvPr/>
        </p:nvCxnSpPr>
        <p:spPr>
          <a:xfrm rot="10800000">
            <a:off x="6165010" y="1557747"/>
            <a:ext cx="3300" cy="281512"/>
          </a:xfrm>
          <a:prstGeom prst="straightConnector1">
            <a:avLst/>
          </a:prstGeom>
          <a:noFill/>
          <a:ln w="12700" cap="flat" cmpd="sng">
            <a:solidFill>
              <a:schemeClr val="accent1"/>
            </a:solidFill>
            <a:prstDash val="dash"/>
            <a:round/>
            <a:headEnd type="none" w="sm" len="sm"/>
            <a:tailEnd type="none" w="sm" len="sm"/>
          </a:ln>
          <a:effectLst>
            <a:outerShdw blurRad="40000" dist="20000" dir="5400000" rotWithShape="0">
              <a:srgbClr val="000000">
                <a:alpha val="37650"/>
              </a:srgbClr>
            </a:outerShdw>
          </a:effectLst>
        </p:spPr>
      </p:cxnSp>
      <p:sp>
        <p:nvSpPr>
          <p:cNvPr id="783" name="Google Shape;783;p46"/>
          <p:cNvSpPr/>
          <p:nvPr/>
        </p:nvSpPr>
        <p:spPr>
          <a:xfrm>
            <a:off x="4643188" y="3818922"/>
            <a:ext cx="45600" cy="41100"/>
          </a:xfrm>
          <a:prstGeom prst="ellipse">
            <a:avLst/>
          </a:prstGeom>
          <a:gradFill>
            <a:gsLst>
              <a:gs pos="0">
                <a:srgbClr val="C12020"/>
              </a:gs>
              <a:gs pos="100000">
                <a:srgbClr val="FF9797"/>
              </a:gs>
            </a:gsLst>
            <a:lin ang="16200038" scaled="0"/>
          </a:gradFill>
          <a:ln w="9525" cap="flat" cmpd="sng">
            <a:solidFill>
              <a:srgbClr val="AD2D2D"/>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algn="ctr"/>
            <a:endParaRPr>
              <a:solidFill>
                <a:srgbClr val="FFFFFF"/>
              </a:solidFill>
              <a:latin typeface="Calibri"/>
              <a:ea typeface="Calibri"/>
              <a:cs typeface="Calibri"/>
              <a:sym typeface="Calibri"/>
            </a:endParaRPr>
          </a:p>
        </p:txBody>
      </p:sp>
      <p:pic>
        <p:nvPicPr>
          <p:cNvPr id="784" name="Google Shape;784;p46"/>
          <p:cNvPicPr preferRelativeResize="0"/>
          <p:nvPr/>
        </p:nvPicPr>
        <p:blipFill rotWithShape="1">
          <a:blip r:embed="rId3">
            <a:alphaModFix/>
          </a:blip>
          <a:srcRect/>
          <a:stretch/>
        </p:blipFill>
        <p:spPr>
          <a:xfrm>
            <a:off x="8147023" y="3669574"/>
            <a:ext cx="530333" cy="358398"/>
          </a:xfrm>
          <a:prstGeom prst="rect">
            <a:avLst/>
          </a:prstGeom>
          <a:noFill/>
          <a:ln>
            <a:noFill/>
          </a:ln>
        </p:spPr>
      </p:pic>
      <p:cxnSp>
        <p:nvCxnSpPr>
          <p:cNvPr id="785" name="Google Shape;785;p46"/>
          <p:cNvCxnSpPr>
            <a:stCxn id="775" idx="3"/>
            <a:endCxn id="784" idx="1"/>
          </p:cNvCxnSpPr>
          <p:nvPr/>
        </p:nvCxnSpPr>
        <p:spPr>
          <a:xfrm>
            <a:off x="6736676" y="3846290"/>
            <a:ext cx="1410300" cy="2400"/>
          </a:xfrm>
          <a:prstGeom prst="straightConnector1">
            <a:avLst/>
          </a:prstGeom>
          <a:noFill/>
          <a:ln w="12700" cap="flat" cmpd="sng">
            <a:solidFill>
              <a:srgbClr val="A4A4A4"/>
            </a:solidFill>
            <a:prstDash val="solid"/>
            <a:round/>
            <a:headEnd type="none" w="sm" len="sm"/>
            <a:tailEnd type="none" w="sm" len="sm"/>
          </a:ln>
          <a:effectLst>
            <a:outerShdw blurRad="40000" dist="20000" dir="5400000" rotWithShape="0">
              <a:srgbClr val="000000">
                <a:alpha val="37650"/>
              </a:srgbClr>
            </a:outerShdw>
          </a:effectLst>
        </p:spPr>
      </p:cxnSp>
      <p:sp>
        <p:nvSpPr>
          <p:cNvPr id="786" name="Google Shape;786;p46"/>
          <p:cNvSpPr txBox="1"/>
          <p:nvPr/>
        </p:nvSpPr>
        <p:spPr>
          <a:xfrm>
            <a:off x="7969346" y="3467086"/>
            <a:ext cx="626700" cy="246300"/>
          </a:xfrm>
          <a:prstGeom prst="rect">
            <a:avLst/>
          </a:prstGeom>
          <a:noFill/>
          <a:ln>
            <a:noFill/>
          </a:ln>
        </p:spPr>
        <p:txBody>
          <a:bodyPr spcFirstLastPara="1" wrap="square" lIns="91425" tIns="45700" rIns="91425" bIns="45700" anchor="t" anchorCtr="0">
            <a:noAutofit/>
          </a:bodyPr>
          <a:lstStyle/>
          <a:p>
            <a:pPr algn="r"/>
            <a:r>
              <a:rPr lang="en-US" sz="1000">
                <a:solidFill>
                  <a:srgbClr val="000000"/>
                </a:solidFill>
                <a:latin typeface="Calibri"/>
                <a:ea typeface="Calibri"/>
                <a:cs typeface="Calibri"/>
                <a:sym typeface="Calibri"/>
              </a:rPr>
              <a:t>BNG</a:t>
            </a:r>
            <a:endParaRPr sz="1000">
              <a:solidFill>
                <a:srgbClr val="000000"/>
              </a:solidFill>
              <a:latin typeface="Calibri"/>
              <a:ea typeface="Calibri"/>
              <a:cs typeface="Calibri"/>
              <a:sym typeface="Calibri"/>
            </a:endParaRPr>
          </a:p>
        </p:txBody>
      </p:sp>
      <p:sp>
        <p:nvSpPr>
          <p:cNvPr id="787" name="Google Shape;787;p46"/>
          <p:cNvSpPr txBox="1"/>
          <p:nvPr/>
        </p:nvSpPr>
        <p:spPr>
          <a:xfrm>
            <a:off x="7529525" y="671725"/>
            <a:ext cx="731400" cy="310500"/>
          </a:xfrm>
          <a:prstGeom prst="rect">
            <a:avLst/>
          </a:prstGeom>
          <a:noFill/>
          <a:ln>
            <a:noFill/>
          </a:ln>
        </p:spPr>
        <p:txBody>
          <a:bodyPr spcFirstLastPara="1" wrap="square" lIns="91425" tIns="91425" rIns="91425" bIns="91425" anchor="t" anchorCtr="0">
            <a:noAutofit/>
          </a:bodyPr>
          <a:lstStyle/>
          <a:p>
            <a:r>
              <a:rPr lang="en-US" sz="2000" b="1">
                <a:solidFill>
                  <a:srgbClr val="4B4B4B"/>
                </a:solidFill>
                <a:latin typeface="Calibri"/>
                <a:ea typeface="Arial"/>
                <a:cs typeface="Arial"/>
                <a:sym typeface="Arial"/>
              </a:rPr>
              <a:t>NEM</a:t>
            </a:r>
            <a:endParaRPr sz="2000" b="1">
              <a:solidFill>
                <a:srgbClr val="4B4B4B"/>
              </a:solidFill>
              <a:latin typeface="Calibri"/>
              <a:ea typeface="Arial"/>
              <a:cs typeface="Arial"/>
              <a:sym typeface="Arial"/>
            </a:endParaRPr>
          </a:p>
        </p:txBody>
      </p:sp>
      <p:sp>
        <p:nvSpPr>
          <p:cNvPr id="788" name="Google Shape;788;p46"/>
          <p:cNvSpPr/>
          <p:nvPr/>
        </p:nvSpPr>
        <p:spPr>
          <a:xfrm>
            <a:off x="3654700" y="1091425"/>
            <a:ext cx="2742000" cy="300000"/>
          </a:xfrm>
          <a:prstGeom prst="roundRect">
            <a:avLst>
              <a:gd name="adj" fmla="val 16667"/>
            </a:avLst>
          </a:prstGeom>
          <a:solidFill>
            <a:schemeClr val="lt1"/>
          </a:solid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algn="ctr"/>
            <a:r>
              <a:rPr lang="en-US" sz="1200" b="1">
                <a:solidFill>
                  <a:srgbClr val="4B4B4B"/>
                </a:solidFill>
                <a:latin typeface="Calibri"/>
                <a:ea typeface="Calibri"/>
                <a:cs typeface="Calibri"/>
                <a:sym typeface="Calibri"/>
              </a:rPr>
              <a:t>KAFKA</a:t>
            </a:r>
            <a:endParaRPr sz="1100" b="1">
              <a:solidFill>
                <a:srgbClr val="4B4B4B"/>
              </a:solidFill>
              <a:latin typeface="Calibri"/>
              <a:ea typeface="Calibri"/>
              <a:cs typeface="Calibri"/>
              <a:sym typeface="Calibri"/>
            </a:endParaRPr>
          </a:p>
        </p:txBody>
      </p:sp>
      <p:sp>
        <p:nvSpPr>
          <p:cNvPr id="789" name="Google Shape;789;p46"/>
          <p:cNvSpPr/>
          <p:nvPr/>
        </p:nvSpPr>
        <p:spPr>
          <a:xfrm>
            <a:off x="3654698" y="676975"/>
            <a:ext cx="1269000" cy="300000"/>
          </a:xfrm>
          <a:prstGeom prst="roundRect">
            <a:avLst>
              <a:gd name="adj" fmla="val 16667"/>
            </a:avLst>
          </a:prstGeom>
          <a:solidFill>
            <a:schemeClr val="lt1"/>
          </a:solid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algn="ctr"/>
            <a:r>
              <a:rPr lang="en-US" sz="1200" b="1">
                <a:solidFill>
                  <a:srgbClr val="4B4B4B"/>
                </a:solidFill>
                <a:latin typeface="Calibri"/>
                <a:ea typeface="Calibri"/>
                <a:cs typeface="Calibri"/>
                <a:sym typeface="Calibri"/>
              </a:rPr>
              <a:t>PROMETHEUS</a:t>
            </a:r>
            <a:endParaRPr sz="1100" b="1">
              <a:solidFill>
                <a:srgbClr val="4B4B4B"/>
              </a:solidFill>
              <a:latin typeface="Calibri"/>
              <a:ea typeface="Calibri"/>
              <a:cs typeface="Calibri"/>
              <a:sym typeface="Calibri"/>
            </a:endParaRPr>
          </a:p>
        </p:txBody>
      </p:sp>
      <p:sp>
        <p:nvSpPr>
          <p:cNvPr id="790" name="Google Shape;790;p46"/>
          <p:cNvSpPr/>
          <p:nvPr/>
        </p:nvSpPr>
        <p:spPr>
          <a:xfrm>
            <a:off x="5127821" y="676975"/>
            <a:ext cx="1269000" cy="300000"/>
          </a:xfrm>
          <a:prstGeom prst="roundRect">
            <a:avLst>
              <a:gd name="adj" fmla="val 16667"/>
            </a:avLst>
          </a:prstGeom>
          <a:solidFill>
            <a:schemeClr val="lt1"/>
          </a:solid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algn="ctr"/>
            <a:r>
              <a:rPr lang="en-US" sz="1200" b="1">
                <a:solidFill>
                  <a:srgbClr val="4B4B4B"/>
                </a:solidFill>
                <a:latin typeface="Calibri"/>
                <a:ea typeface="Calibri"/>
                <a:cs typeface="Calibri"/>
                <a:sym typeface="Calibri"/>
              </a:rPr>
              <a:t>ELK STACK</a:t>
            </a:r>
            <a:endParaRPr sz="1100" b="1">
              <a:solidFill>
                <a:srgbClr val="4B4B4B"/>
              </a:solidFill>
              <a:latin typeface="Calibri"/>
              <a:ea typeface="Calibri"/>
              <a:cs typeface="Calibri"/>
              <a:sym typeface="Calibri"/>
            </a:endParaRPr>
          </a:p>
        </p:txBody>
      </p:sp>
      <p:sp>
        <p:nvSpPr>
          <p:cNvPr id="791" name="Google Shape;791;p46"/>
          <p:cNvSpPr/>
          <p:nvPr/>
        </p:nvSpPr>
        <p:spPr>
          <a:xfrm>
            <a:off x="3654698" y="291200"/>
            <a:ext cx="1269000" cy="300000"/>
          </a:xfrm>
          <a:prstGeom prst="roundRect">
            <a:avLst>
              <a:gd name="adj" fmla="val 16667"/>
            </a:avLst>
          </a:prstGeom>
          <a:solidFill>
            <a:schemeClr val="lt1"/>
          </a:solid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algn="ctr"/>
            <a:r>
              <a:rPr lang="en-US" sz="1200" b="1">
                <a:solidFill>
                  <a:srgbClr val="4B4B4B"/>
                </a:solidFill>
                <a:latin typeface="Calibri"/>
                <a:ea typeface="Calibri"/>
                <a:cs typeface="Calibri"/>
                <a:sym typeface="Calibri"/>
              </a:rPr>
              <a:t>GRAFANA</a:t>
            </a:r>
            <a:endParaRPr sz="1100" b="1">
              <a:solidFill>
                <a:srgbClr val="4B4B4B"/>
              </a:solidFill>
              <a:latin typeface="Calibri"/>
              <a:ea typeface="Calibri"/>
              <a:cs typeface="Calibri"/>
              <a:sym typeface="Calibri"/>
            </a:endParaRPr>
          </a:p>
        </p:txBody>
      </p:sp>
      <p:sp>
        <p:nvSpPr>
          <p:cNvPr id="792" name="Google Shape;792;p46"/>
          <p:cNvSpPr/>
          <p:nvPr/>
        </p:nvSpPr>
        <p:spPr>
          <a:xfrm>
            <a:off x="5127834" y="291200"/>
            <a:ext cx="1269000" cy="300000"/>
          </a:xfrm>
          <a:prstGeom prst="roundRect">
            <a:avLst>
              <a:gd name="adj" fmla="val 16667"/>
            </a:avLst>
          </a:prstGeom>
          <a:solidFill>
            <a:schemeClr val="lt1"/>
          </a:solid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algn="ctr"/>
            <a:r>
              <a:rPr lang="en-US" sz="1200" b="1">
                <a:solidFill>
                  <a:srgbClr val="4B4B4B"/>
                </a:solidFill>
                <a:latin typeface="Calibri"/>
                <a:ea typeface="Calibri"/>
                <a:cs typeface="Calibri"/>
                <a:sym typeface="Calibri"/>
              </a:rPr>
              <a:t>KIBANA</a:t>
            </a:r>
            <a:endParaRPr sz="1100" b="1">
              <a:solidFill>
                <a:srgbClr val="4B4B4B"/>
              </a:solidFill>
              <a:latin typeface="Calibri"/>
              <a:ea typeface="Calibri"/>
              <a:cs typeface="Calibri"/>
              <a:sym typeface="Calibri"/>
            </a:endParaRPr>
          </a:p>
        </p:txBody>
      </p:sp>
      <p:sp>
        <p:nvSpPr>
          <p:cNvPr id="793" name="Google Shape;793;p46"/>
          <p:cNvSpPr/>
          <p:nvPr/>
        </p:nvSpPr>
        <p:spPr>
          <a:xfrm>
            <a:off x="6600975" y="291200"/>
            <a:ext cx="731400" cy="1100100"/>
          </a:xfrm>
          <a:prstGeom prst="roundRect">
            <a:avLst>
              <a:gd name="adj" fmla="val 16667"/>
            </a:avLst>
          </a:prstGeom>
          <a:solidFill>
            <a:schemeClr val="lt1"/>
          </a:solid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algn="ctr"/>
            <a:r>
              <a:rPr lang="en-US" sz="1200" b="1">
                <a:solidFill>
                  <a:srgbClr val="4B4B4B"/>
                </a:solidFill>
                <a:latin typeface="Calibri"/>
                <a:ea typeface="Calibri"/>
                <a:cs typeface="Calibri"/>
                <a:sym typeface="Calibri"/>
              </a:rPr>
              <a:t>XOS</a:t>
            </a:r>
            <a:endParaRPr sz="1100" b="1">
              <a:solidFill>
                <a:srgbClr val="4B4B4B"/>
              </a:solidFill>
              <a:latin typeface="Calibri"/>
              <a:ea typeface="Calibri"/>
              <a:cs typeface="Calibri"/>
              <a:sym typeface="Calibri"/>
            </a:endParaRPr>
          </a:p>
        </p:txBody>
      </p:sp>
      <p:cxnSp>
        <p:nvCxnSpPr>
          <p:cNvPr id="794" name="Google Shape;794;p46"/>
          <p:cNvCxnSpPr/>
          <p:nvPr/>
        </p:nvCxnSpPr>
        <p:spPr>
          <a:xfrm rot="10800000" flipH="1">
            <a:off x="3651675" y="3281425"/>
            <a:ext cx="200100" cy="552600"/>
          </a:xfrm>
          <a:prstGeom prst="straightConnector1">
            <a:avLst/>
          </a:prstGeom>
          <a:noFill/>
          <a:ln w="38100" cap="flat" cmpd="sng">
            <a:solidFill>
              <a:srgbClr val="E69138"/>
            </a:solidFill>
            <a:prstDash val="solid"/>
            <a:round/>
            <a:headEnd type="none" w="sm" len="sm"/>
            <a:tailEnd type="stealth" w="med" len="med"/>
          </a:ln>
          <a:effectLst>
            <a:outerShdw blurRad="40000" dist="20000" dir="5400000" rotWithShape="0">
              <a:srgbClr val="000000">
                <a:alpha val="37650"/>
              </a:srgbClr>
            </a:outerShdw>
          </a:effectLst>
        </p:spPr>
      </p:cxnSp>
      <p:cxnSp>
        <p:nvCxnSpPr>
          <p:cNvPr id="795" name="Google Shape;795;p46"/>
          <p:cNvCxnSpPr/>
          <p:nvPr/>
        </p:nvCxnSpPr>
        <p:spPr>
          <a:xfrm rot="10800000">
            <a:off x="4437500" y="3310075"/>
            <a:ext cx="152400" cy="481500"/>
          </a:xfrm>
          <a:prstGeom prst="straightConnector1">
            <a:avLst/>
          </a:prstGeom>
          <a:noFill/>
          <a:ln w="38100" cap="flat" cmpd="sng">
            <a:solidFill>
              <a:srgbClr val="E69138"/>
            </a:solidFill>
            <a:prstDash val="solid"/>
            <a:round/>
            <a:headEnd type="none" w="sm" len="sm"/>
            <a:tailEnd type="stealth" w="med" len="med"/>
          </a:ln>
          <a:effectLst>
            <a:outerShdw blurRad="40000" dist="20000" dir="5400000" rotWithShape="0">
              <a:srgbClr val="000000">
                <a:alpha val="37650"/>
              </a:srgbClr>
            </a:outerShdw>
          </a:effectLst>
        </p:spPr>
      </p:cxnSp>
      <p:cxnSp>
        <p:nvCxnSpPr>
          <p:cNvPr id="796" name="Google Shape;796;p46"/>
          <p:cNvCxnSpPr/>
          <p:nvPr/>
        </p:nvCxnSpPr>
        <p:spPr>
          <a:xfrm rot="10800000">
            <a:off x="3913625" y="1462150"/>
            <a:ext cx="0" cy="1405500"/>
          </a:xfrm>
          <a:prstGeom prst="straightConnector1">
            <a:avLst/>
          </a:prstGeom>
          <a:noFill/>
          <a:ln w="38100" cap="flat" cmpd="sng">
            <a:solidFill>
              <a:srgbClr val="E69138"/>
            </a:solidFill>
            <a:prstDash val="solid"/>
            <a:round/>
            <a:headEnd type="none" w="sm" len="sm"/>
            <a:tailEnd type="stealth" w="med" len="med"/>
          </a:ln>
          <a:effectLst>
            <a:outerShdw blurRad="40000" dist="20000" dir="5400000" rotWithShape="0">
              <a:srgbClr val="000000">
                <a:alpha val="37650"/>
              </a:srgbClr>
            </a:outerShdw>
          </a:effectLst>
        </p:spPr>
      </p:cxnSp>
      <p:cxnSp>
        <p:nvCxnSpPr>
          <p:cNvPr id="797" name="Google Shape;797;p46"/>
          <p:cNvCxnSpPr/>
          <p:nvPr/>
        </p:nvCxnSpPr>
        <p:spPr>
          <a:xfrm rot="10800000">
            <a:off x="6075800" y="2281438"/>
            <a:ext cx="0" cy="1304100"/>
          </a:xfrm>
          <a:prstGeom prst="straightConnector1">
            <a:avLst/>
          </a:prstGeom>
          <a:noFill/>
          <a:ln w="38100" cap="flat" cmpd="sng">
            <a:solidFill>
              <a:srgbClr val="E69138"/>
            </a:solidFill>
            <a:prstDash val="solid"/>
            <a:round/>
            <a:headEnd type="none" w="sm" len="sm"/>
            <a:tailEnd type="stealth" w="med" len="med"/>
          </a:ln>
          <a:effectLst>
            <a:outerShdw blurRad="40000" dist="20000" dir="5400000" rotWithShape="0">
              <a:srgbClr val="000000">
                <a:alpha val="37650"/>
              </a:srgbClr>
            </a:outerShdw>
          </a:effectLst>
        </p:spPr>
      </p:cxnSp>
      <p:cxnSp>
        <p:nvCxnSpPr>
          <p:cNvPr id="798" name="Google Shape;798;p46"/>
          <p:cNvCxnSpPr/>
          <p:nvPr/>
        </p:nvCxnSpPr>
        <p:spPr>
          <a:xfrm rot="10800000">
            <a:off x="5924325" y="1465625"/>
            <a:ext cx="0" cy="376500"/>
          </a:xfrm>
          <a:prstGeom prst="straightConnector1">
            <a:avLst/>
          </a:prstGeom>
          <a:noFill/>
          <a:ln w="38100" cap="flat" cmpd="sng">
            <a:solidFill>
              <a:srgbClr val="E69138"/>
            </a:solidFill>
            <a:prstDash val="solid"/>
            <a:round/>
            <a:headEnd type="none" w="sm" len="sm"/>
            <a:tailEnd type="stealth" w="med" len="med"/>
          </a:ln>
          <a:effectLst>
            <a:outerShdw blurRad="40000" dist="20000" dir="5400000" rotWithShape="0">
              <a:srgbClr val="000000">
                <a:alpha val="37650"/>
              </a:srgbClr>
            </a:outerShdw>
          </a:effectLst>
        </p:spPr>
      </p:cxnSp>
      <p:cxnSp>
        <p:nvCxnSpPr>
          <p:cNvPr id="799" name="Google Shape;799;p46"/>
          <p:cNvCxnSpPr/>
          <p:nvPr/>
        </p:nvCxnSpPr>
        <p:spPr>
          <a:xfrm rot="10800000">
            <a:off x="4457475" y="526625"/>
            <a:ext cx="0" cy="689400"/>
          </a:xfrm>
          <a:prstGeom prst="straightConnector1">
            <a:avLst/>
          </a:prstGeom>
          <a:noFill/>
          <a:ln w="38100" cap="flat" cmpd="sng">
            <a:solidFill>
              <a:srgbClr val="E69138"/>
            </a:solidFill>
            <a:prstDash val="solid"/>
            <a:round/>
            <a:headEnd type="none" w="sm" len="sm"/>
            <a:tailEnd type="stealth" w="med" len="med"/>
          </a:ln>
          <a:effectLst>
            <a:outerShdw blurRad="40000" dist="20000" dir="5400000" rotWithShape="0">
              <a:srgbClr val="000000">
                <a:alpha val="37650"/>
              </a:srgbClr>
            </a:outerShdw>
          </a:effectLst>
        </p:spPr>
      </p:cxnSp>
      <p:sp>
        <p:nvSpPr>
          <p:cNvPr id="800" name="Google Shape;800;p46"/>
          <p:cNvSpPr/>
          <p:nvPr/>
        </p:nvSpPr>
        <p:spPr>
          <a:xfrm>
            <a:off x="1068307" y="1061283"/>
            <a:ext cx="1698017" cy="360300"/>
          </a:xfrm>
          <a:prstGeom prst="hexagon">
            <a:avLst>
              <a:gd name="adj" fmla="val 25000"/>
              <a:gd name="vf" fmla="val 115470"/>
            </a:avLst>
          </a:prstGeom>
          <a:solidFill>
            <a:schemeClr val="lt1"/>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r>
              <a:rPr lang="en-US" sz="1200">
                <a:solidFill>
                  <a:srgbClr val="000000"/>
                </a:solidFill>
                <a:latin typeface="Calibri"/>
                <a:ea typeface="Calibri"/>
                <a:cs typeface="Calibri"/>
                <a:sym typeface="Calibri"/>
              </a:rPr>
              <a:t>Operator OSS</a:t>
            </a:r>
            <a:endParaRPr>
              <a:solidFill>
                <a:srgbClr val="4B4B4B"/>
              </a:solidFill>
              <a:latin typeface="Calibri"/>
              <a:ea typeface="Arial"/>
              <a:cs typeface="Arial"/>
              <a:sym typeface="Arial"/>
            </a:endParaRPr>
          </a:p>
        </p:txBody>
      </p:sp>
      <p:cxnSp>
        <p:nvCxnSpPr>
          <p:cNvPr id="802" name="Google Shape;802;p46"/>
          <p:cNvCxnSpPr/>
          <p:nvPr/>
        </p:nvCxnSpPr>
        <p:spPr>
          <a:xfrm rot="10800000">
            <a:off x="5771925" y="1465625"/>
            <a:ext cx="0" cy="376500"/>
          </a:xfrm>
          <a:prstGeom prst="straightConnector1">
            <a:avLst/>
          </a:prstGeom>
          <a:noFill/>
          <a:ln w="38100" cap="flat" cmpd="sng">
            <a:solidFill>
              <a:srgbClr val="674EA7"/>
            </a:solidFill>
            <a:prstDash val="solid"/>
            <a:round/>
            <a:headEnd type="none" w="sm" len="sm"/>
            <a:tailEnd type="stealth" w="med" len="med"/>
          </a:ln>
          <a:effectLst>
            <a:outerShdw blurRad="40000" dist="20000" dir="5400000" rotWithShape="0">
              <a:srgbClr val="000000">
                <a:alpha val="37650"/>
              </a:srgbClr>
            </a:outerShdw>
          </a:effectLst>
        </p:spPr>
      </p:cxnSp>
      <p:cxnSp>
        <p:nvCxnSpPr>
          <p:cNvPr id="803" name="Google Shape;803;p46"/>
          <p:cNvCxnSpPr/>
          <p:nvPr/>
        </p:nvCxnSpPr>
        <p:spPr>
          <a:xfrm rot="10800000">
            <a:off x="6484775" y="1241813"/>
            <a:ext cx="454200" cy="0"/>
          </a:xfrm>
          <a:prstGeom prst="straightConnector1">
            <a:avLst/>
          </a:prstGeom>
          <a:noFill/>
          <a:ln w="38100" cap="flat" cmpd="sng">
            <a:solidFill>
              <a:srgbClr val="674EA7"/>
            </a:solidFill>
            <a:prstDash val="solid"/>
            <a:round/>
            <a:headEnd type="none" w="sm" len="sm"/>
            <a:tailEnd type="stealth" w="med" len="med"/>
          </a:ln>
          <a:effectLst>
            <a:outerShdw blurRad="40000" dist="20000" dir="5400000" rotWithShape="0">
              <a:srgbClr val="000000">
                <a:alpha val="37650"/>
              </a:srgbClr>
            </a:outerShdw>
          </a:effectLst>
        </p:spPr>
      </p:cxnSp>
      <p:cxnSp>
        <p:nvCxnSpPr>
          <p:cNvPr id="804" name="Google Shape;804;p46"/>
          <p:cNvCxnSpPr/>
          <p:nvPr/>
        </p:nvCxnSpPr>
        <p:spPr>
          <a:xfrm rot="10800000">
            <a:off x="5752875" y="526625"/>
            <a:ext cx="0" cy="689400"/>
          </a:xfrm>
          <a:prstGeom prst="straightConnector1">
            <a:avLst/>
          </a:prstGeom>
          <a:noFill/>
          <a:ln w="38100" cap="flat" cmpd="sng">
            <a:solidFill>
              <a:srgbClr val="674EA7"/>
            </a:solidFill>
            <a:prstDash val="solid"/>
            <a:round/>
            <a:headEnd type="none" w="sm" len="sm"/>
            <a:tailEnd type="stealth" w="med" len="med"/>
          </a:ln>
          <a:effectLst>
            <a:outerShdw blurRad="40000" dist="20000" dir="5400000" rotWithShape="0">
              <a:srgbClr val="000000">
                <a:alpha val="37650"/>
              </a:srgbClr>
            </a:outerShdw>
          </a:effectLst>
        </p:spPr>
      </p:cxnSp>
      <p:cxnSp>
        <p:nvCxnSpPr>
          <p:cNvPr id="805" name="Google Shape;805;p46"/>
          <p:cNvCxnSpPr>
            <a:endCxn id="800" idx="0"/>
          </p:cNvCxnSpPr>
          <p:nvPr/>
        </p:nvCxnSpPr>
        <p:spPr>
          <a:xfrm flipH="1" flipV="1">
            <a:off x="2766324" y="1241433"/>
            <a:ext cx="1043700" cy="300"/>
          </a:xfrm>
          <a:prstGeom prst="straightConnector1">
            <a:avLst/>
          </a:prstGeom>
          <a:noFill/>
          <a:ln w="25400" cap="flat" cmpd="sng">
            <a:solidFill>
              <a:srgbClr val="000000"/>
            </a:solidFill>
            <a:prstDash val="solid"/>
            <a:round/>
            <a:headEnd type="none" w="sm" len="sm"/>
            <a:tailEnd type="stealth" w="med" len="med"/>
          </a:ln>
          <a:effectLst>
            <a:outerShdw blurRad="40000" dist="20000" dir="5400000" rotWithShape="0">
              <a:srgbClr val="000000">
                <a:alpha val="37650"/>
              </a:srgbClr>
            </a:outerShdw>
          </a:effectLst>
        </p:spPr>
      </p:cxnSp>
      <p:sp>
        <p:nvSpPr>
          <p:cNvPr id="73" name="Title 1">
            <a:extLst>
              <a:ext uri="{FF2B5EF4-FFF2-40B4-BE49-F238E27FC236}">
                <a16:creationId xmlns:a16="http://schemas.microsoft.com/office/drawing/2014/main" id="{83F77B4F-7684-CF4F-BE07-FE5B034C8F10}"/>
              </a:ext>
            </a:extLst>
          </p:cNvPr>
          <p:cNvSpPr txBox="1">
            <a:spLocks/>
          </p:cNvSpPr>
          <p:nvPr/>
        </p:nvSpPr>
        <p:spPr>
          <a:xfrm>
            <a:off x="6675" y="8770"/>
            <a:ext cx="2959272" cy="954107"/>
          </a:xfrm>
          <a:prstGeom prst="rect">
            <a:avLst/>
          </a:prstGeom>
        </p:spPr>
        <p:txBody>
          <a:bodyPr vert="horz" wrap="square" lIns="91440" tIns="45720" rIns="91440" bIns="45720" rtlCol="0" anchor="t" anchorCtr="0">
            <a:spAutoFit/>
          </a:bodyPr>
          <a:lstStyle>
            <a:lvl1pPr algn="ctr" defTabSz="457200" rtl="0" eaLnBrk="1" latinLnBrk="0" hangingPunct="1">
              <a:lnSpc>
                <a:spcPts val="3400"/>
              </a:lnSpc>
              <a:spcBef>
                <a:spcPct val="0"/>
              </a:spcBef>
              <a:buNone/>
              <a:defRPr sz="3000" b="0" i="0" kern="1200">
                <a:solidFill>
                  <a:srgbClr val="007DAF"/>
                </a:solidFill>
                <a:latin typeface="Calibri"/>
                <a:ea typeface="+mj-ea"/>
                <a:cs typeface="Calibri"/>
              </a:defRPr>
            </a:lvl1pPr>
          </a:lstStyle>
          <a:p>
            <a:pPr algn="l">
              <a:defRPr/>
            </a:pPr>
            <a:r>
              <a:rPr lang="en-US" sz="2800" b="1" dirty="0">
                <a:sym typeface="Arial"/>
              </a:rPr>
              <a:t>NEM Monitoring </a:t>
            </a:r>
          </a:p>
          <a:p>
            <a:pPr algn="l">
              <a:defRPr/>
            </a:pPr>
            <a:r>
              <a:rPr lang="en-US" sz="2800" b="1" dirty="0">
                <a:sym typeface="Arial"/>
              </a:rPr>
              <a:t>Infrastructure</a:t>
            </a:r>
          </a:p>
        </p:txBody>
      </p:sp>
      <p:cxnSp>
        <p:nvCxnSpPr>
          <p:cNvPr id="75" name="Google Shape;797;p46"/>
          <p:cNvCxnSpPr/>
          <p:nvPr/>
        </p:nvCxnSpPr>
        <p:spPr>
          <a:xfrm flipH="1" flipV="1">
            <a:off x="6227276" y="1465624"/>
            <a:ext cx="711699" cy="3156987"/>
          </a:xfrm>
          <a:prstGeom prst="straightConnector1">
            <a:avLst/>
          </a:prstGeom>
          <a:noFill/>
          <a:ln w="38100" cap="flat" cmpd="sng">
            <a:solidFill>
              <a:srgbClr val="E69138"/>
            </a:solidFill>
            <a:prstDash val="solid"/>
            <a:round/>
            <a:headEnd type="none" w="sm" len="sm"/>
            <a:tailEnd type="stealth" w="med" len="med"/>
          </a:ln>
          <a:effectLst>
            <a:outerShdw blurRad="40000" dist="20000" dir="5400000" rotWithShape="0">
              <a:srgbClr val="000000">
                <a:alpha val="37650"/>
              </a:srgbClr>
            </a:outerShdw>
          </a:effectLst>
        </p:spPr>
      </p:cxnSp>
      <p:cxnSp>
        <p:nvCxnSpPr>
          <p:cNvPr id="77" name="Google Shape;802;p46"/>
          <p:cNvCxnSpPr/>
          <p:nvPr/>
        </p:nvCxnSpPr>
        <p:spPr>
          <a:xfrm flipV="1">
            <a:off x="3810024" y="1391300"/>
            <a:ext cx="0" cy="1476351"/>
          </a:xfrm>
          <a:prstGeom prst="straightConnector1">
            <a:avLst/>
          </a:prstGeom>
          <a:noFill/>
          <a:ln w="38100" cap="flat" cmpd="sng">
            <a:solidFill>
              <a:srgbClr val="674EA7"/>
            </a:solidFill>
            <a:prstDash val="solid"/>
            <a:round/>
            <a:headEnd type="none" w="sm" len="sm"/>
            <a:tailEnd type="stealth" w="med" len="med"/>
          </a:ln>
          <a:effectLst>
            <a:outerShdw blurRad="40000" dist="20000" dir="5400000" rotWithShape="0">
              <a:srgbClr val="000000">
                <a:alpha val="37650"/>
              </a:srgbClr>
            </a:outerShdw>
          </a:effectLst>
        </p:spPr>
      </p:cxnSp>
      <p:cxnSp>
        <p:nvCxnSpPr>
          <p:cNvPr id="80" name="Google Shape;794;p46"/>
          <p:cNvCxnSpPr/>
          <p:nvPr/>
        </p:nvCxnSpPr>
        <p:spPr>
          <a:xfrm>
            <a:off x="213304" y="2141589"/>
            <a:ext cx="504185" cy="0"/>
          </a:xfrm>
          <a:prstGeom prst="straightConnector1">
            <a:avLst/>
          </a:prstGeom>
          <a:noFill/>
          <a:ln w="38100" cap="flat" cmpd="sng">
            <a:solidFill>
              <a:srgbClr val="E69138"/>
            </a:solidFill>
            <a:prstDash val="solid"/>
            <a:round/>
            <a:headEnd type="none" w="sm" len="sm"/>
            <a:tailEnd type="stealth" w="med" len="med"/>
          </a:ln>
          <a:effectLst>
            <a:outerShdw blurRad="40000" dist="20000" dir="5400000" rotWithShape="0">
              <a:srgbClr val="000000">
                <a:alpha val="37650"/>
              </a:srgbClr>
            </a:outerShdw>
          </a:effectLst>
        </p:spPr>
      </p:cxnSp>
      <p:sp>
        <p:nvSpPr>
          <p:cNvPr id="7" name="TextBox 6"/>
          <p:cNvSpPr txBox="1"/>
          <p:nvPr/>
        </p:nvSpPr>
        <p:spPr>
          <a:xfrm>
            <a:off x="824607" y="1956923"/>
            <a:ext cx="2543229" cy="369332"/>
          </a:xfrm>
          <a:prstGeom prst="rect">
            <a:avLst/>
          </a:prstGeom>
          <a:noFill/>
        </p:spPr>
        <p:txBody>
          <a:bodyPr wrap="square" rtlCol="0">
            <a:spAutoFit/>
          </a:bodyPr>
          <a:lstStyle/>
          <a:p>
            <a:r>
              <a:rPr lang="en-US" b="1">
                <a:solidFill>
                  <a:srgbClr val="4B4B4B"/>
                </a:solidFill>
                <a:latin typeface="Calibri"/>
                <a:ea typeface="Arial"/>
                <a:cs typeface="Arial"/>
                <a:sym typeface="Arial"/>
              </a:rPr>
              <a:t>Alarms, events &amp; stats</a:t>
            </a:r>
          </a:p>
        </p:txBody>
      </p:sp>
      <p:cxnSp>
        <p:nvCxnSpPr>
          <p:cNvPr id="83" name="Google Shape;802;p46"/>
          <p:cNvCxnSpPr/>
          <p:nvPr/>
        </p:nvCxnSpPr>
        <p:spPr>
          <a:xfrm>
            <a:off x="213304" y="2469688"/>
            <a:ext cx="504185" cy="0"/>
          </a:xfrm>
          <a:prstGeom prst="straightConnector1">
            <a:avLst/>
          </a:prstGeom>
          <a:noFill/>
          <a:ln w="38100" cap="flat" cmpd="sng">
            <a:solidFill>
              <a:srgbClr val="674EA7"/>
            </a:solidFill>
            <a:prstDash val="solid"/>
            <a:round/>
            <a:headEnd type="none" w="sm" len="sm"/>
            <a:tailEnd type="stealth" w="med" len="med"/>
          </a:ln>
          <a:effectLst>
            <a:outerShdw blurRad="40000" dist="20000" dir="5400000" rotWithShape="0">
              <a:srgbClr val="000000">
                <a:alpha val="37650"/>
              </a:srgbClr>
            </a:outerShdw>
          </a:effectLst>
        </p:spPr>
      </p:cxnSp>
      <p:sp>
        <p:nvSpPr>
          <p:cNvPr id="86" name="TextBox 85"/>
          <p:cNvSpPr txBox="1"/>
          <p:nvPr/>
        </p:nvSpPr>
        <p:spPr>
          <a:xfrm>
            <a:off x="824607" y="2322856"/>
            <a:ext cx="2543229" cy="369332"/>
          </a:xfrm>
          <a:prstGeom prst="rect">
            <a:avLst/>
          </a:prstGeom>
          <a:noFill/>
        </p:spPr>
        <p:txBody>
          <a:bodyPr wrap="square" rtlCol="0">
            <a:spAutoFit/>
          </a:bodyPr>
          <a:lstStyle/>
          <a:p>
            <a:r>
              <a:rPr lang="en-US" b="1">
                <a:solidFill>
                  <a:srgbClr val="4B4B4B"/>
                </a:solidFill>
                <a:latin typeface="Calibri"/>
                <a:ea typeface="Arial"/>
                <a:cs typeface="Arial"/>
                <a:sym typeface="Arial"/>
              </a:rPr>
              <a:t>Logs</a:t>
            </a:r>
          </a:p>
        </p:txBody>
      </p:sp>
      <p:pic>
        <p:nvPicPr>
          <p:cNvPr id="62" name="Google Shape;184;p23">
            <a:extLst>
              <a:ext uri="{FF2B5EF4-FFF2-40B4-BE49-F238E27FC236}">
                <a16:creationId xmlns:a16="http://schemas.microsoft.com/office/drawing/2014/main" id="{2F254F8B-D68C-914B-B7B8-67380CF268D7}"/>
              </a:ext>
            </a:extLst>
          </p:cNvPr>
          <p:cNvPicPr preferRelativeResize="0"/>
          <p:nvPr/>
        </p:nvPicPr>
        <p:blipFill>
          <a:blip r:embed="rId4">
            <a:alphaModFix/>
          </a:blip>
          <a:stretch>
            <a:fillRect/>
          </a:stretch>
        </p:blipFill>
        <p:spPr>
          <a:xfrm>
            <a:off x="6516" y="4702571"/>
            <a:ext cx="1003781" cy="429725"/>
          </a:xfrm>
          <a:prstGeom prst="rect">
            <a:avLst/>
          </a:prstGeom>
          <a:noFill/>
          <a:ln>
            <a:noFill/>
          </a:ln>
        </p:spPr>
      </p:pic>
    </p:spTree>
    <p:extLst>
      <p:ext uri="{BB962C8B-B14F-4D97-AF65-F5344CB8AC3E}">
        <p14:creationId xmlns:p14="http://schemas.microsoft.com/office/powerpoint/2010/main" val="179013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94"/>
                                        </p:tgtEl>
                                        <p:attrNameLst>
                                          <p:attrName>style.visibility</p:attrName>
                                        </p:attrNameLst>
                                      </p:cBhvr>
                                      <p:to>
                                        <p:strVal val="visible"/>
                                      </p:to>
                                    </p:set>
                                    <p:animEffect transition="in" filter="fade">
                                      <p:cBhvr>
                                        <p:cTn id="7" dur="1000"/>
                                        <p:tgtEl>
                                          <p:spTgt spid="794"/>
                                        </p:tgtEl>
                                      </p:cBhvr>
                                    </p:animEffect>
                                  </p:childTnLst>
                                </p:cTn>
                              </p:par>
                              <p:par>
                                <p:cTn id="8" presetID="10" presetClass="entr" presetSubtype="0" fill="hold" nodeType="withEffect">
                                  <p:stCondLst>
                                    <p:cond delay="0"/>
                                  </p:stCondLst>
                                  <p:childTnLst>
                                    <p:set>
                                      <p:cBhvr>
                                        <p:cTn id="9" dur="1" fill="hold">
                                          <p:stCondLst>
                                            <p:cond delay="0"/>
                                          </p:stCondLst>
                                        </p:cTn>
                                        <p:tgtEl>
                                          <p:spTgt spid="795"/>
                                        </p:tgtEl>
                                        <p:attrNameLst>
                                          <p:attrName>style.visibility</p:attrName>
                                        </p:attrNameLst>
                                      </p:cBhvr>
                                      <p:to>
                                        <p:strVal val="visible"/>
                                      </p:to>
                                    </p:set>
                                    <p:animEffect transition="in" filter="fade">
                                      <p:cBhvr>
                                        <p:cTn id="10" dur="1000"/>
                                        <p:tgtEl>
                                          <p:spTgt spid="79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96"/>
                                        </p:tgtEl>
                                        <p:attrNameLst>
                                          <p:attrName>style.visibility</p:attrName>
                                        </p:attrNameLst>
                                      </p:cBhvr>
                                      <p:to>
                                        <p:strVal val="visible"/>
                                      </p:to>
                                    </p:set>
                                    <p:animEffect transition="in" filter="fade">
                                      <p:cBhvr>
                                        <p:cTn id="15" dur="1000"/>
                                        <p:tgtEl>
                                          <p:spTgt spid="79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97"/>
                                        </p:tgtEl>
                                        <p:attrNameLst>
                                          <p:attrName>style.visibility</p:attrName>
                                        </p:attrNameLst>
                                      </p:cBhvr>
                                      <p:to>
                                        <p:strVal val="visible"/>
                                      </p:to>
                                    </p:set>
                                    <p:animEffect transition="in" filter="fade">
                                      <p:cBhvr>
                                        <p:cTn id="20" dur="1000"/>
                                        <p:tgtEl>
                                          <p:spTgt spid="797"/>
                                        </p:tgtEl>
                                      </p:cBhvr>
                                    </p:animEffect>
                                  </p:childTnLst>
                                </p:cTn>
                              </p:par>
                              <p:par>
                                <p:cTn id="21" presetID="10" presetClass="entr" presetSubtype="0" fill="hold" nodeType="withEffect">
                                  <p:stCondLst>
                                    <p:cond delay="0"/>
                                  </p:stCondLst>
                                  <p:childTnLst>
                                    <p:set>
                                      <p:cBhvr>
                                        <p:cTn id="22" dur="1" fill="hold">
                                          <p:stCondLst>
                                            <p:cond delay="0"/>
                                          </p:stCondLst>
                                        </p:cTn>
                                        <p:tgtEl>
                                          <p:spTgt spid="798"/>
                                        </p:tgtEl>
                                        <p:attrNameLst>
                                          <p:attrName>style.visibility</p:attrName>
                                        </p:attrNameLst>
                                      </p:cBhvr>
                                      <p:to>
                                        <p:strVal val="visible"/>
                                      </p:to>
                                    </p:set>
                                    <p:animEffect transition="in" filter="fade">
                                      <p:cBhvr>
                                        <p:cTn id="23" dur="1000"/>
                                        <p:tgtEl>
                                          <p:spTgt spid="79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799"/>
                                        </p:tgtEl>
                                        <p:attrNameLst>
                                          <p:attrName>style.visibility</p:attrName>
                                        </p:attrNameLst>
                                      </p:cBhvr>
                                      <p:to>
                                        <p:strVal val="visible"/>
                                      </p:to>
                                    </p:set>
                                    <p:animEffect transition="in" filter="fade">
                                      <p:cBhvr>
                                        <p:cTn id="28" dur="1000"/>
                                        <p:tgtEl>
                                          <p:spTgt spid="79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803"/>
                                        </p:tgtEl>
                                        <p:attrNameLst>
                                          <p:attrName>style.visibility</p:attrName>
                                        </p:attrNameLst>
                                      </p:cBhvr>
                                      <p:to>
                                        <p:strVal val="visible"/>
                                      </p:to>
                                    </p:set>
                                    <p:animEffect transition="in" filter="fade">
                                      <p:cBhvr>
                                        <p:cTn id="33" dur="1000"/>
                                        <p:tgtEl>
                                          <p:spTgt spid="803"/>
                                        </p:tgtEl>
                                      </p:cBhvr>
                                    </p:animEffect>
                                  </p:childTnLst>
                                </p:cTn>
                              </p:par>
                              <p:par>
                                <p:cTn id="34" presetID="10" presetClass="entr" presetSubtype="0" fill="hold" nodeType="withEffect">
                                  <p:stCondLst>
                                    <p:cond delay="0"/>
                                  </p:stCondLst>
                                  <p:childTnLst>
                                    <p:set>
                                      <p:cBhvr>
                                        <p:cTn id="35" dur="1" fill="hold">
                                          <p:stCondLst>
                                            <p:cond delay="0"/>
                                          </p:stCondLst>
                                        </p:cTn>
                                        <p:tgtEl>
                                          <p:spTgt spid="802"/>
                                        </p:tgtEl>
                                        <p:attrNameLst>
                                          <p:attrName>style.visibility</p:attrName>
                                        </p:attrNameLst>
                                      </p:cBhvr>
                                      <p:to>
                                        <p:strVal val="visible"/>
                                      </p:to>
                                    </p:set>
                                    <p:animEffect transition="in" filter="fade">
                                      <p:cBhvr>
                                        <p:cTn id="36" dur="1000"/>
                                        <p:tgtEl>
                                          <p:spTgt spid="802"/>
                                        </p:tgtEl>
                                      </p:cBhvr>
                                    </p:animEffect>
                                  </p:childTnLst>
                                </p:cTn>
                              </p:par>
                              <p:par>
                                <p:cTn id="37" presetID="10" presetClass="entr" presetSubtype="0" fill="hold" nodeType="with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fade">
                                      <p:cBhvr>
                                        <p:cTn id="39" dur="1000"/>
                                        <p:tgtEl>
                                          <p:spTgt spid="7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804"/>
                                        </p:tgtEl>
                                        <p:attrNameLst>
                                          <p:attrName>style.visibility</p:attrName>
                                        </p:attrNameLst>
                                      </p:cBhvr>
                                      <p:to>
                                        <p:strVal val="visible"/>
                                      </p:to>
                                    </p:set>
                                    <p:animEffect transition="in" filter="fade">
                                      <p:cBhvr>
                                        <p:cTn id="44" dur="1000"/>
                                        <p:tgtEl>
                                          <p:spTgt spid="804"/>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75"/>
                                        </p:tgtEl>
                                        <p:attrNameLst>
                                          <p:attrName>style.visibility</p:attrName>
                                        </p:attrNameLst>
                                      </p:cBhvr>
                                      <p:to>
                                        <p:strVal val="visible"/>
                                      </p:to>
                                    </p:set>
                                    <p:animEffect transition="in" filter="fade">
                                      <p:cBhvr>
                                        <p:cTn id="49" dur="1000"/>
                                        <p:tgtEl>
                                          <p:spTgt spid="75"/>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805"/>
                                        </p:tgtEl>
                                        <p:attrNameLst>
                                          <p:attrName>style.visibility</p:attrName>
                                        </p:attrNameLst>
                                      </p:cBhvr>
                                      <p:to>
                                        <p:strVal val="visible"/>
                                      </p:to>
                                    </p:set>
                                    <p:animEffect transition="in" filter="fade">
                                      <p:cBhvr>
                                        <p:cTn id="54" dur="1000"/>
                                        <p:tgtEl>
                                          <p:spTgt spid="8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3F77B4F-7684-CF4F-BE07-FE5B034C8F10}"/>
              </a:ext>
            </a:extLst>
          </p:cNvPr>
          <p:cNvSpPr txBox="1">
            <a:spLocks/>
          </p:cNvSpPr>
          <p:nvPr/>
        </p:nvSpPr>
        <p:spPr>
          <a:xfrm>
            <a:off x="1585514" y="0"/>
            <a:ext cx="5411776" cy="523220"/>
          </a:xfrm>
          <a:prstGeom prst="rect">
            <a:avLst/>
          </a:prstGeom>
        </p:spPr>
        <p:txBody>
          <a:bodyPr vert="horz" lIns="91440" tIns="45720" rIns="91440" bIns="45720" rtlCol="0" anchor="ct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dirty="0">
                <a:solidFill>
                  <a:srgbClr val="4F81BD"/>
                </a:solidFill>
                <a:latin typeface="Calibri"/>
                <a:sym typeface="Arial"/>
              </a:rPr>
              <a:t>    NEM Dashboards: Kibana, Grafana</a:t>
            </a:r>
          </a:p>
        </p:txBody>
      </p:sp>
      <p:pic>
        <p:nvPicPr>
          <p:cNvPr id="14" name="Google Shape;820;p48"/>
          <p:cNvPicPr preferRelativeResize="0"/>
          <p:nvPr/>
        </p:nvPicPr>
        <p:blipFill>
          <a:blip r:embed="rId2">
            <a:alphaModFix/>
          </a:blip>
          <a:stretch>
            <a:fillRect/>
          </a:stretch>
        </p:blipFill>
        <p:spPr>
          <a:xfrm>
            <a:off x="80893" y="905434"/>
            <a:ext cx="8979179" cy="4108644"/>
          </a:xfrm>
          <a:prstGeom prst="rect">
            <a:avLst/>
          </a:prstGeom>
          <a:noFill/>
          <a:ln>
            <a:noFill/>
          </a:ln>
        </p:spPr>
      </p:pic>
      <p:sp>
        <p:nvSpPr>
          <p:cNvPr id="16" name="Google Shape;822;p48"/>
          <p:cNvSpPr txBox="1">
            <a:spLocks/>
          </p:cNvSpPr>
          <p:nvPr/>
        </p:nvSpPr>
        <p:spPr>
          <a:xfrm>
            <a:off x="484440" y="532956"/>
            <a:ext cx="7151907" cy="501900"/>
          </a:xfrm>
          <a:prstGeom prst="rect">
            <a:avLst/>
          </a:prstGeom>
          <a:noFill/>
          <a:ln>
            <a:noFill/>
          </a:ln>
        </p:spPr>
        <p:txBody>
          <a:bodyPr spcFirstLastPara="1" vert="horz" wrap="square" lIns="91425" tIns="45700" rIns="91425" bIns="45700" rtlCol="0" anchor="t" anchorCtr="0">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spcBef>
                <a:spcPts val="0"/>
              </a:spcBef>
              <a:buClr>
                <a:srgbClr val="1F497D"/>
              </a:buClr>
              <a:buSzPts val="1800"/>
              <a:buFont typeface="Corbel"/>
              <a:buNone/>
            </a:pPr>
            <a:r>
              <a:rPr lang="en-US" sz="1800">
                <a:solidFill>
                  <a:prstClr val="black"/>
                </a:solidFill>
                <a:latin typeface="Calibri"/>
                <a:sym typeface="Arial"/>
              </a:rPr>
              <a:t>stats, events, logs (FCAPS)</a:t>
            </a:r>
          </a:p>
        </p:txBody>
      </p:sp>
    </p:spTree>
    <p:extLst>
      <p:ext uri="{BB962C8B-B14F-4D97-AF65-F5344CB8AC3E}">
        <p14:creationId xmlns:p14="http://schemas.microsoft.com/office/powerpoint/2010/main" val="3196439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46;p8"/>
          <p:cNvSpPr txBox="1">
            <a:spLocks noGrp="1"/>
          </p:cNvSpPr>
          <p:nvPr>
            <p:ph type="title"/>
          </p:nvPr>
        </p:nvSpPr>
        <p:spPr>
          <a:xfrm>
            <a:off x="218411" y="0"/>
            <a:ext cx="8687963" cy="53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200" b="1" dirty="0">
                <a:solidFill>
                  <a:schemeClr val="accent1"/>
                </a:solidFill>
              </a:rPr>
              <a:t>FCAPS from ONOS</a:t>
            </a:r>
            <a:endParaRPr sz="3200" b="1" dirty="0">
              <a:solidFill>
                <a:schemeClr val="accent1"/>
              </a:solidFill>
            </a:endParaRPr>
          </a:p>
        </p:txBody>
      </p:sp>
      <p:sp>
        <p:nvSpPr>
          <p:cNvPr id="4" name="Rounded Rectangle 3"/>
          <p:cNvSpPr/>
          <p:nvPr/>
        </p:nvSpPr>
        <p:spPr>
          <a:xfrm>
            <a:off x="804526" y="2891599"/>
            <a:ext cx="5097432" cy="497633"/>
          </a:xfrm>
          <a:prstGeom prst="roundRect">
            <a:avLst/>
          </a:prstGeom>
        </p:spPr>
        <p:style>
          <a:lnRef idx="2">
            <a:schemeClr val="accent1"/>
          </a:lnRef>
          <a:fillRef idx="1">
            <a:schemeClr val="lt1"/>
          </a:fillRef>
          <a:effectRef idx="0">
            <a:schemeClr val="accent1"/>
          </a:effectRef>
          <a:fontRef idx="minor">
            <a:schemeClr val="dk1"/>
          </a:fontRef>
        </p:style>
        <p:txBody>
          <a:bodyPr lIns="91436" tIns="45718" rIns="91436" bIns="45718" rtlCol="0" anchor="ctr"/>
          <a:lstStyle/>
          <a:p>
            <a:pPr algn="ctr" defTabSz="457181">
              <a:buClrTx/>
              <a:buFontTx/>
              <a:buNone/>
            </a:pPr>
            <a:r>
              <a:rPr lang="en-US" sz="1800" kern="1200">
                <a:solidFill>
                  <a:prstClr val="black"/>
                </a:solidFill>
                <a:latin typeface="Calibri"/>
              </a:rPr>
              <a:t>ONOS</a:t>
            </a:r>
          </a:p>
        </p:txBody>
      </p:sp>
      <p:sp>
        <p:nvSpPr>
          <p:cNvPr id="6" name="Hexagon 5"/>
          <p:cNvSpPr/>
          <p:nvPr/>
        </p:nvSpPr>
        <p:spPr>
          <a:xfrm>
            <a:off x="3545734" y="2547947"/>
            <a:ext cx="843815"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1200" kern="1200">
                <a:solidFill>
                  <a:prstClr val="black"/>
                </a:solidFill>
                <a:latin typeface="Calibri"/>
              </a:rPr>
              <a:t>vOLT</a:t>
            </a:r>
          </a:p>
        </p:txBody>
      </p:sp>
      <p:sp>
        <p:nvSpPr>
          <p:cNvPr id="7" name="Hexagon 6"/>
          <p:cNvSpPr/>
          <p:nvPr/>
        </p:nvSpPr>
        <p:spPr>
          <a:xfrm>
            <a:off x="4249435" y="2547947"/>
            <a:ext cx="804857"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1200">
                <a:solidFill>
                  <a:prstClr val="black"/>
                </a:solidFill>
                <a:latin typeface="Calibri"/>
              </a:rPr>
              <a:t>d</a:t>
            </a:r>
            <a:r>
              <a:rPr lang="en-US" sz="1200" kern="1200">
                <a:solidFill>
                  <a:prstClr val="black"/>
                </a:solidFill>
                <a:latin typeface="Calibri"/>
              </a:rPr>
              <a:t>hcp</a:t>
            </a:r>
          </a:p>
          <a:p>
            <a:pPr algn="ctr" defTabSz="457200">
              <a:buClrTx/>
              <a:buFontTx/>
              <a:buNone/>
              <a:defRPr/>
            </a:pPr>
            <a:r>
              <a:rPr lang="en-US" sz="1200">
                <a:solidFill>
                  <a:prstClr val="black"/>
                </a:solidFill>
                <a:latin typeface="Calibri"/>
              </a:rPr>
              <a:t>l2relay</a:t>
            </a:r>
            <a:endParaRPr lang="en-US" sz="1200" kern="1200">
              <a:solidFill>
                <a:prstClr val="black"/>
              </a:solidFill>
              <a:latin typeface="Calibri"/>
            </a:endParaRPr>
          </a:p>
        </p:txBody>
      </p:sp>
      <p:sp>
        <p:nvSpPr>
          <p:cNvPr id="8" name="Hexagon 7"/>
          <p:cNvSpPr/>
          <p:nvPr/>
        </p:nvSpPr>
        <p:spPr>
          <a:xfrm>
            <a:off x="4883803" y="2547947"/>
            <a:ext cx="935157"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1200">
                <a:solidFill>
                  <a:prstClr val="black"/>
                </a:solidFill>
                <a:latin typeface="Calibri"/>
              </a:rPr>
              <a:t>i</a:t>
            </a:r>
            <a:r>
              <a:rPr lang="en-US" sz="1200" kern="1200">
                <a:solidFill>
                  <a:prstClr val="black"/>
                </a:solidFill>
                <a:latin typeface="Calibri"/>
              </a:rPr>
              <a:t>gmp</a:t>
            </a:r>
          </a:p>
          <a:p>
            <a:pPr algn="ctr" defTabSz="457200">
              <a:buClrTx/>
              <a:buFontTx/>
              <a:buNone/>
              <a:defRPr/>
            </a:pPr>
            <a:r>
              <a:rPr lang="en-US" sz="1200">
                <a:solidFill>
                  <a:prstClr val="black"/>
                </a:solidFill>
                <a:latin typeface="Calibri"/>
              </a:rPr>
              <a:t>proxy</a:t>
            </a:r>
            <a:endParaRPr lang="en-US" sz="1200" kern="1200">
              <a:solidFill>
                <a:prstClr val="black"/>
              </a:solidFill>
              <a:latin typeface="Calibri"/>
            </a:endParaRPr>
          </a:p>
        </p:txBody>
      </p:sp>
      <p:sp>
        <p:nvSpPr>
          <p:cNvPr id="9" name="Hexagon 8"/>
          <p:cNvSpPr/>
          <p:nvPr/>
        </p:nvSpPr>
        <p:spPr>
          <a:xfrm>
            <a:off x="784895" y="2556971"/>
            <a:ext cx="975496"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1200" kern="1200">
                <a:solidFill>
                  <a:prstClr val="black"/>
                </a:solidFill>
                <a:latin typeface="Calibri"/>
              </a:rPr>
              <a:t>Bridging/Routing</a:t>
            </a:r>
          </a:p>
        </p:txBody>
      </p:sp>
      <p:sp>
        <p:nvSpPr>
          <p:cNvPr id="10" name="Hexagon 9"/>
          <p:cNvSpPr/>
          <p:nvPr/>
        </p:nvSpPr>
        <p:spPr>
          <a:xfrm>
            <a:off x="2866069" y="2548670"/>
            <a:ext cx="843815"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1200" kern="1200">
                <a:solidFill>
                  <a:prstClr val="black"/>
                </a:solidFill>
                <a:latin typeface="Calibri"/>
              </a:rPr>
              <a:t>sadis</a:t>
            </a:r>
          </a:p>
        </p:txBody>
      </p:sp>
      <p:sp>
        <p:nvSpPr>
          <p:cNvPr id="11" name="Hexagon 10"/>
          <p:cNvSpPr/>
          <p:nvPr/>
        </p:nvSpPr>
        <p:spPr>
          <a:xfrm>
            <a:off x="2170962" y="2548670"/>
            <a:ext cx="843815"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1200" kern="1200">
                <a:solidFill>
                  <a:prstClr val="black"/>
                </a:solidFill>
                <a:latin typeface="Calibri"/>
              </a:rPr>
              <a:t>AAA</a:t>
            </a:r>
          </a:p>
        </p:txBody>
      </p:sp>
      <p:sp>
        <p:nvSpPr>
          <p:cNvPr id="12" name="Hexagon 11"/>
          <p:cNvSpPr/>
          <p:nvPr/>
        </p:nvSpPr>
        <p:spPr>
          <a:xfrm>
            <a:off x="1592169" y="2547947"/>
            <a:ext cx="811459"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1200">
                <a:solidFill>
                  <a:prstClr val="black"/>
                </a:solidFill>
                <a:latin typeface="Calibri"/>
              </a:rPr>
              <a:t>Kafka</a:t>
            </a:r>
          </a:p>
          <a:p>
            <a:pPr algn="ctr" defTabSz="457200">
              <a:buClrTx/>
              <a:buFontTx/>
              <a:buNone/>
              <a:defRPr/>
            </a:pPr>
            <a:r>
              <a:rPr lang="en-US" sz="700">
                <a:solidFill>
                  <a:prstClr val="black"/>
                </a:solidFill>
                <a:latin typeface="Calibri"/>
              </a:rPr>
              <a:t>integration</a:t>
            </a:r>
          </a:p>
        </p:txBody>
      </p:sp>
      <p:grpSp>
        <p:nvGrpSpPr>
          <p:cNvPr id="13" name="Rectangle"/>
          <p:cNvGrpSpPr/>
          <p:nvPr/>
        </p:nvGrpSpPr>
        <p:grpSpPr>
          <a:xfrm>
            <a:off x="6548377" y="1161836"/>
            <a:ext cx="1350952" cy="430885"/>
            <a:chOff x="-1" y="0"/>
            <a:chExt cx="1350951" cy="640823"/>
          </a:xfrm>
        </p:grpSpPr>
        <p:sp>
          <p:nvSpPr>
            <p:cNvPr id="14" name="Rectangle"/>
            <p:cNvSpPr/>
            <p:nvPr/>
          </p:nvSpPr>
          <p:spPr>
            <a:xfrm>
              <a:off x="-1" y="0"/>
              <a:ext cx="1350951" cy="640823"/>
            </a:xfrm>
            <a:prstGeom prst="rect">
              <a:avLst/>
            </a:prstGeom>
            <a:solidFill>
              <a:srgbClr val="FFFFFF"/>
            </a:solidFill>
            <a:ln w="38100" cap="flat">
              <a:solidFill>
                <a:srgbClr val="C7A1E3"/>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endParaRPr sz="1100"/>
            </a:p>
          </p:txBody>
        </p:sp>
        <p:sp>
          <p:nvSpPr>
            <p:cNvPr id="15" name="Kafka"/>
            <p:cNvSpPr txBox="1"/>
            <p:nvPr/>
          </p:nvSpPr>
          <p:spPr>
            <a:xfrm>
              <a:off x="-1" y="189607"/>
              <a:ext cx="1350951" cy="26160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lstStyle>
            <a:p>
              <a:r>
                <a:rPr sz="1100"/>
                <a:t>Kafka</a:t>
              </a:r>
            </a:p>
          </p:txBody>
        </p:sp>
      </p:grpSp>
      <p:sp>
        <p:nvSpPr>
          <p:cNvPr id="16" name="Straight Arrow Connector 46"/>
          <p:cNvSpPr/>
          <p:nvPr/>
        </p:nvSpPr>
        <p:spPr>
          <a:xfrm>
            <a:off x="1760391" y="1418306"/>
            <a:ext cx="4787986" cy="0"/>
          </a:xfrm>
          <a:prstGeom prst="line">
            <a:avLst/>
          </a:prstGeom>
          <a:ln w="12700">
            <a:solidFill>
              <a:srgbClr val="44546A"/>
            </a:solidFill>
            <a:miter/>
            <a:tailEnd type="triangle"/>
          </a:ln>
        </p:spPr>
        <p:txBody>
          <a:bodyPr lIns="45719" rIns="45719"/>
          <a:lstStyle/>
          <a:p>
            <a:endParaRPr sz="1100"/>
          </a:p>
        </p:txBody>
      </p:sp>
      <p:grpSp>
        <p:nvGrpSpPr>
          <p:cNvPr id="17" name="Rectangle"/>
          <p:cNvGrpSpPr/>
          <p:nvPr/>
        </p:nvGrpSpPr>
        <p:grpSpPr>
          <a:xfrm>
            <a:off x="6548377" y="1977797"/>
            <a:ext cx="1350952" cy="430885"/>
            <a:chOff x="-1" y="0"/>
            <a:chExt cx="1350951" cy="640823"/>
          </a:xfrm>
        </p:grpSpPr>
        <p:sp>
          <p:nvSpPr>
            <p:cNvPr id="18" name="Rectangle"/>
            <p:cNvSpPr/>
            <p:nvPr/>
          </p:nvSpPr>
          <p:spPr>
            <a:xfrm>
              <a:off x="-1" y="0"/>
              <a:ext cx="1350951" cy="640823"/>
            </a:xfrm>
            <a:prstGeom prst="rect">
              <a:avLst/>
            </a:prstGeom>
            <a:solidFill>
              <a:srgbClr val="FFFFFF"/>
            </a:solidFill>
            <a:ln w="38100" cap="flat">
              <a:solidFill>
                <a:srgbClr val="C7A1E3"/>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endParaRPr sz="1100"/>
            </a:p>
          </p:txBody>
        </p:sp>
        <p:sp>
          <p:nvSpPr>
            <p:cNvPr id="19" name="Kafka"/>
            <p:cNvSpPr txBox="1"/>
            <p:nvPr/>
          </p:nvSpPr>
          <p:spPr>
            <a:xfrm>
              <a:off x="-1" y="125876"/>
              <a:ext cx="1350951" cy="389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lstStyle>
            <a:p>
              <a:r>
                <a:rPr lang="en-US" sz="1100"/>
                <a:t>Prometheus</a:t>
              </a:r>
              <a:endParaRPr sz="1100"/>
            </a:p>
          </p:txBody>
        </p:sp>
      </p:grpSp>
      <p:grpSp>
        <p:nvGrpSpPr>
          <p:cNvPr id="20" name="Rectangle"/>
          <p:cNvGrpSpPr/>
          <p:nvPr/>
        </p:nvGrpSpPr>
        <p:grpSpPr>
          <a:xfrm>
            <a:off x="6548377" y="2739659"/>
            <a:ext cx="1350952" cy="430885"/>
            <a:chOff x="-1" y="0"/>
            <a:chExt cx="1350951" cy="640823"/>
          </a:xfrm>
        </p:grpSpPr>
        <p:sp>
          <p:nvSpPr>
            <p:cNvPr id="21" name="Rectangle"/>
            <p:cNvSpPr/>
            <p:nvPr/>
          </p:nvSpPr>
          <p:spPr>
            <a:xfrm>
              <a:off x="-1" y="0"/>
              <a:ext cx="1350951" cy="640823"/>
            </a:xfrm>
            <a:prstGeom prst="rect">
              <a:avLst/>
            </a:prstGeom>
            <a:solidFill>
              <a:srgbClr val="FFFFFF"/>
            </a:solidFill>
            <a:ln w="38100" cap="flat">
              <a:solidFill>
                <a:srgbClr val="C7A1E3"/>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endParaRPr sz="1100"/>
            </a:p>
          </p:txBody>
        </p:sp>
        <p:sp>
          <p:nvSpPr>
            <p:cNvPr id="22" name="Kafka"/>
            <p:cNvSpPr txBox="1"/>
            <p:nvPr/>
          </p:nvSpPr>
          <p:spPr>
            <a:xfrm>
              <a:off x="-1" y="125876"/>
              <a:ext cx="1350951" cy="389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lstStyle>
            <a:p>
              <a:r>
                <a:rPr lang="en-US" sz="1100"/>
                <a:t>Grafana</a:t>
              </a:r>
              <a:endParaRPr sz="1100"/>
            </a:p>
          </p:txBody>
        </p:sp>
      </p:grpSp>
      <p:sp>
        <p:nvSpPr>
          <p:cNvPr id="30" name="Straight Arrow Connector 46"/>
          <p:cNvSpPr/>
          <p:nvPr/>
        </p:nvSpPr>
        <p:spPr>
          <a:xfrm flipH="1">
            <a:off x="7202018" y="1592721"/>
            <a:ext cx="0" cy="385076"/>
          </a:xfrm>
          <a:prstGeom prst="line">
            <a:avLst/>
          </a:prstGeom>
          <a:ln w="12700">
            <a:solidFill>
              <a:srgbClr val="44546A"/>
            </a:solidFill>
            <a:miter/>
            <a:tailEnd type="triangle"/>
          </a:ln>
        </p:spPr>
        <p:txBody>
          <a:bodyPr lIns="45719" rIns="45719"/>
          <a:lstStyle/>
          <a:p>
            <a:endParaRPr sz="1100"/>
          </a:p>
        </p:txBody>
      </p:sp>
      <p:sp>
        <p:nvSpPr>
          <p:cNvPr id="31" name="Straight Arrow Connector 46"/>
          <p:cNvSpPr/>
          <p:nvPr/>
        </p:nvSpPr>
        <p:spPr>
          <a:xfrm flipH="1">
            <a:off x="7202018" y="2391816"/>
            <a:ext cx="0" cy="347844"/>
          </a:xfrm>
          <a:prstGeom prst="line">
            <a:avLst/>
          </a:prstGeom>
          <a:ln w="12700">
            <a:solidFill>
              <a:srgbClr val="44546A"/>
            </a:solidFill>
            <a:miter/>
            <a:tailEnd type="triangle"/>
          </a:ln>
        </p:spPr>
        <p:txBody>
          <a:bodyPr lIns="45719" rIns="45719"/>
          <a:lstStyle/>
          <a:p>
            <a:endParaRPr sz="1100"/>
          </a:p>
        </p:txBody>
      </p:sp>
      <p:sp>
        <p:nvSpPr>
          <p:cNvPr id="32" name="Straight Arrow Connector 46"/>
          <p:cNvSpPr/>
          <p:nvPr/>
        </p:nvSpPr>
        <p:spPr>
          <a:xfrm flipH="1">
            <a:off x="1967958" y="2171895"/>
            <a:ext cx="0" cy="385076"/>
          </a:xfrm>
          <a:prstGeom prst="line">
            <a:avLst/>
          </a:prstGeom>
          <a:ln w="12700">
            <a:solidFill>
              <a:srgbClr val="44546A"/>
            </a:solidFill>
            <a:miter/>
            <a:tailEnd type="triangle"/>
          </a:ln>
        </p:spPr>
        <p:txBody>
          <a:bodyPr lIns="45719" rIns="45719"/>
          <a:lstStyle/>
          <a:p>
            <a:endParaRPr sz="1100"/>
          </a:p>
        </p:txBody>
      </p:sp>
      <p:sp>
        <p:nvSpPr>
          <p:cNvPr id="33" name="Straight Arrow Connector 46"/>
          <p:cNvSpPr/>
          <p:nvPr/>
        </p:nvSpPr>
        <p:spPr>
          <a:xfrm flipH="1" flipV="1">
            <a:off x="1967956" y="2171893"/>
            <a:ext cx="3344736" cy="1"/>
          </a:xfrm>
          <a:prstGeom prst="line">
            <a:avLst/>
          </a:prstGeom>
          <a:ln w="12700">
            <a:solidFill>
              <a:srgbClr val="44546A"/>
            </a:solidFill>
            <a:miter/>
            <a:tailEnd type="triangle"/>
          </a:ln>
        </p:spPr>
        <p:txBody>
          <a:bodyPr lIns="45719" rIns="45719"/>
          <a:lstStyle/>
          <a:p>
            <a:endParaRPr sz="1100"/>
          </a:p>
        </p:txBody>
      </p:sp>
      <p:sp>
        <p:nvSpPr>
          <p:cNvPr id="34" name="Straight Arrow Connector 46"/>
          <p:cNvSpPr/>
          <p:nvPr/>
        </p:nvSpPr>
        <p:spPr>
          <a:xfrm flipH="1" flipV="1">
            <a:off x="2622589" y="2171895"/>
            <a:ext cx="0" cy="376052"/>
          </a:xfrm>
          <a:prstGeom prst="line">
            <a:avLst/>
          </a:prstGeom>
          <a:ln w="12700">
            <a:solidFill>
              <a:srgbClr val="44546A"/>
            </a:solidFill>
            <a:miter/>
            <a:tailEnd type="triangle"/>
          </a:ln>
        </p:spPr>
        <p:txBody>
          <a:bodyPr lIns="45719" rIns="45719"/>
          <a:lstStyle/>
          <a:p>
            <a:endParaRPr sz="1100"/>
          </a:p>
        </p:txBody>
      </p:sp>
      <p:sp>
        <p:nvSpPr>
          <p:cNvPr id="35" name="Straight Arrow Connector 46"/>
          <p:cNvSpPr/>
          <p:nvPr/>
        </p:nvSpPr>
        <p:spPr>
          <a:xfrm flipH="1" flipV="1">
            <a:off x="4614268" y="2156691"/>
            <a:ext cx="0" cy="376052"/>
          </a:xfrm>
          <a:prstGeom prst="line">
            <a:avLst/>
          </a:prstGeom>
          <a:ln w="12700">
            <a:solidFill>
              <a:srgbClr val="44546A"/>
            </a:solidFill>
            <a:miter/>
            <a:tailEnd type="triangle"/>
          </a:ln>
        </p:spPr>
        <p:txBody>
          <a:bodyPr lIns="45719" rIns="45719"/>
          <a:lstStyle/>
          <a:p>
            <a:endParaRPr sz="1100"/>
          </a:p>
        </p:txBody>
      </p:sp>
      <p:sp>
        <p:nvSpPr>
          <p:cNvPr id="36" name="Straight Arrow Connector 46"/>
          <p:cNvSpPr/>
          <p:nvPr/>
        </p:nvSpPr>
        <p:spPr>
          <a:xfrm flipH="1" flipV="1">
            <a:off x="5312692" y="2171893"/>
            <a:ext cx="0" cy="376052"/>
          </a:xfrm>
          <a:prstGeom prst="line">
            <a:avLst/>
          </a:prstGeom>
          <a:ln w="12700">
            <a:solidFill>
              <a:srgbClr val="44546A"/>
            </a:solidFill>
            <a:miter/>
            <a:tailEnd type="triangle"/>
          </a:ln>
        </p:spPr>
        <p:txBody>
          <a:bodyPr lIns="45719" rIns="45719"/>
          <a:lstStyle/>
          <a:p>
            <a:endParaRPr sz="1100"/>
          </a:p>
        </p:txBody>
      </p:sp>
      <p:sp>
        <p:nvSpPr>
          <p:cNvPr id="37" name="Straight Arrow Connector 46"/>
          <p:cNvSpPr/>
          <p:nvPr/>
        </p:nvSpPr>
        <p:spPr>
          <a:xfrm flipH="1" flipV="1">
            <a:off x="1760391" y="1418306"/>
            <a:ext cx="0" cy="1129639"/>
          </a:xfrm>
          <a:prstGeom prst="line">
            <a:avLst/>
          </a:prstGeom>
          <a:ln w="12700">
            <a:solidFill>
              <a:srgbClr val="44546A"/>
            </a:solidFill>
            <a:miter/>
            <a:tailEnd type="triangle"/>
          </a:ln>
        </p:spPr>
        <p:txBody>
          <a:bodyPr lIns="45719" rIns="45719"/>
          <a:lstStyle/>
          <a:p>
            <a:endParaRPr sz="1100"/>
          </a:p>
        </p:txBody>
      </p:sp>
      <p:pic>
        <p:nvPicPr>
          <p:cNvPr id="42" name="Google Shape;184;p23">
            <a:extLst>
              <a:ext uri="{FF2B5EF4-FFF2-40B4-BE49-F238E27FC236}">
                <a16:creationId xmlns:a16="http://schemas.microsoft.com/office/drawing/2014/main" id="{B7501055-BD0D-944C-8078-F300AF7A4E66}"/>
              </a:ext>
            </a:extLst>
          </p:cNvPr>
          <p:cNvPicPr preferRelativeResize="0"/>
          <p:nvPr/>
        </p:nvPicPr>
        <p:blipFill>
          <a:blip r:embed="rId2">
            <a:alphaModFix/>
          </a:blip>
          <a:stretch>
            <a:fillRect/>
          </a:stretch>
        </p:blipFill>
        <p:spPr>
          <a:xfrm>
            <a:off x="6516" y="4702571"/>
            <a:ext cx="1003781" cy="429725"/>
          </a:xfrm>
          <a:prstGeom prst="rect">
            <a:avLst/>
          </a:prstGeom>
          <a:noFill/>
          <a:ln>
            <a:noFill/>
          </a:ln>
        </p:spPr>
      </p:pic>
    </p:spTree>
    <p:extLst>
      <p:ext uri="{BB962C8B-B14F-4D97-AF65-F5344CB8AC3E}">
        <p14:creationId xmlns:p14="http://schemas.microsoft.com/office/powerpoint/2010/main" val="10460719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idx="12"/>
          </p:nvPr>
        </p:nvSpPr>
        <p:spPr/>
        <p:txBody>
          <a:bodyPr/>
          <a:lstStyle/>
          <a:p>
            <a:fld id="{00000000-1234-1234-1234-123412341234}" type="slidenum">
              <a:rPr lang="uk-UA"/>
              <a:pPr/>
              <a:t>40</a:t>
            </a:fld>
            <a:endParaRPr lang="uk-UA"/>
          </a:p>
        </p:txBody>
      </p:sp>
      <p:sp>
        <p:nvSpPr>
          <p:cNvPr id="5" name="Google Shape;46;p8"/>
          <p:cNvSpPr txBox="1">
            <a:spLocks noGrp="1"/>
          </p:cNvSpPr>
          <p:nvPr>
            <p:ph type="title"/>
          </p:nvPr>
        </p:nvSpPr>
        <p:spPr>
          <a:xfrm>
            <a:off x="218411" y="0"/>
            <a:ext cx="8687963" cy="53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200" b="1" dirty="0">
                <a:solidFill>
                  <a:schemeClr val="accent1"/>
                </a:solidFill>
              </a:rPr>
              <a:t>Redfish API Integration</a:t>
            </a:r>
            <a:endParaRPr sz="3200" b="1" dirty="0">
              <a:solidFill>
                <a:schemeClr val="accent1"/>
              </a:solidFill>
            </a:endParaRPr>
          </a:p>
        </p:txBody>
      </p:sp>
      <p:grpSp>
        <p:nvGrpSpPr>
          <p:cNvPr id="4" name="Rectangle"/>
          <p:cNvGrpSpPr/>
          <p:nvPr/>
        </p:nvGrpSpPr>
        <p:grpSpPr>
          <a:xfrm>
            <a:off x="6909922" y="1090738"/>
            <a:ext cx="1350952" cy="430885"/>
            <a:chOff x="-1" y="0"/>
            <a:chExt cx="1350951" cy="640823"/>
          </a:xfrm>
        </p:grpSpPr>
        <p:sp>
          <p:nvSpPr>
            <p:cNvPr id="6" name="Rectangle"/>
            <p:cNvSpPr/>
            <p:nvPr/>
          </p:nvSpPr>
          <p:spPr>
            <a:xfrm>
              <a:off x="-1" y="0"/>
              <a:ext cx="1350951" cy="640823"/>
            </a:xfrm>
            <a:prstGeom prst="rect">
              <a:avLst/>
            </a:prstGeom>
            <a:solidFill>
              <a:srgbClr val="FFFFFF"/>
            </a:solidFill>
            <a:ln w="38100" cap="flat">
              <a:solidFill>
                <a:srgbClr val="C7A1E3"/>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endParaRPr sz="1100"/>
            </a:p>
          </p:txBody>
        </p:sp>
        <p:sp>
          <p:nvSpPr>
            <p:cNvPr id="7" name="Kafka"/>
            <p:cNvSpPr txBox="1"/>
            <p:nvPr/>
          </p:nvSpPr>
          <p:spPr>
            <a:xfrm>
              <a:off x="-1" y="189607"/>
              <a:ext cx="1350951" cy="26160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lstStyle>
            <a:p>
              <a:r>
                <a:rPr sz="1100"/>
                <a:t>Kafka</a:t>
              </a:r>
            </a:p>
          </p:txBody>
        </p:sp>
      </p:grpSp>
      <p:sp>
        <p:nvSpPr>
          <p:cNvPr id="9" name="HTTP/REST"/>
          <p:cNvSpPr txBox="1"/>
          <p:nvPr/>
        </p:nvSpPr>
        <p:spPr>
          <a:xfrm>
            <a:off x="3047969" y="1167667"/>
            <a:ext cx="1455069" cy="24621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p>
            <a:pPr algn="ctr">
              <a:defRPr sz="1400"/>
            </a:pPr>
            <a:r>
              <a:rPr sz="1000"/>
              <a:t>HTTP/REST &amp; REDFISH API</a:t>
            </a:r>
          </a:p>
        </p:txBody>
      </p:sp>
      <p:sp>
        <p:nvSpPr>
          <p:cNvPr id="10" name="Straight Arrow Connector 32"/>
          <p:cNvSpPr/>
          <p:nvPr/>
        </p:nvSpPr>
        <p:spPr>
          <a:xfrm flipV="1">
            <a:off x="2675336" y="1406046"/>
            <a:ext cx="2211957" cy="2817"/>
          </a:xfrm>
          <a:prstGeom prst="line">
            <a:avLst/>
          </a:prstGeom>
          <a:ln w="12700">
            <a:solidFill>
              <a:srgbClr val="44546A"/>
            </a:solidFill>
            <a:miter/>
            <a:headEnd type="triangle"/>
            <a:tailEnd type="triangle"/>
          </a:ln>
        </p:spPr>
        <p:txBody>
          <a:bodyPr lIns="45719" rIns="45719"/>
          <a:lstStyle/>
          <a:p>
            <a:endParaRPr sz="1100"/>
          </a:p>
        </p:txBody>
      </p:sp>
      <p:sp>
        <p:nvSpPr>
          <p:cNvPr id="11" name="Straight Arrow Connector 36"/>
          <p:cNvSpPr/>
          <p:nvPr/>
        </p:nvSpPr>
        <p:spPr>
          <a:xfrm>
            <a:off x="2684999" y="1594534"/>
            <a:ext cx="2202294" cy="1"/>
          </a:xfrm>
          <a:prstGeom prst="line">
            <a:avLst/>
          </a:prstGeom>
          <a:ln w="12700">
            <a:solidFill>
              <a:srgbClr val="44546A"/>
            </a:solidFill>
            <a:miter/>
            <a:tailEnd type="triangle"/>
          </a:ln>
        </p:spPr>
        <p:txBody>
          <a:bodyPr lIns="45719" rIns="45719"/>
          <a:lstStyle/>
          <a:p>
            <a:endParaRPr sz="1100"/>
          </a:p>
        </p:txBody>
      </p:sp>
      <p:grpSp>
        <p:nvGrpSpPr>
          <p:cNvPr id="12" name="Rectangle"/>
          <p:cNvGrpSpPr/>
          <p:nvPr/>
        </p:nvGrpSpPr>
        <p:grpSpPr>
          <a:xfrm>
            <a:off x="4902273" y="1137795"/>
            <a:ext cx="1163711" cy="3025044"/>
            <a:chOff x="-1" y="-1"/>
            <a:chExt cx="1163710" cy="4458672"/>
          </a:xfrm>
        </p:grpSpPr>
        <p:sp>
          <p:nvSpPr>
            <p:cNvPr id="13" name="Rectangle"/>
            <p:cNvSpPr/>
            <p:nvPr/>
          </p:nvSpPr>
          <p:spPr>
            <a:xfrm>
              <a:off x="-1" y="-1"/>
              <a:ext cx="1163710" cy="4458672"/>
            </a:xfrm>
            <a:prstGeom prst="rect">
              <a:avLst/>
            </a:prstGeom>
            <a:solidFill>
              <a:srgbClr val="FFFFFF"/>
            </a:solidFill>
            <a:ln w="38100" cap="flat">
              <a:solidFill>
                <a:schemeClr val="accent1"/>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endParaRPr sz="1100"/>
            </a:p>
          </p:txBody>
        </p:sp>
        <p:sp>
          <p:nvSpPr>
            <p:cNvPr id="14" name="Importer"/>
            <p:cNvSpPr txBox="1"/>
            <p:nvPr/>
          </p:nvSpPr>
          <p:spPr>
            <a:xfrm>
              <a:off x="-1" y="1843746"/>
              <a:ext cx="1163710" cy="77117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lstStyle>
            <a:p>
              <a:r>
                <a:rPr lang="en-US" sz="1400"/>
                <a:t>Redfish</a:t>
              </a:r>
            </a:p>
            <a:p>
              <a:r>
                <a:rPr sz="1400"/>
                <a:t>Importer</a:t>
              </a:r>
            </a:p>
          </p:txBody>
        </p:sp>
      </p:grpSp>
      <p:sp>
        <p:nvSpPr>
          <p:cNvPr id="15" name="Straight Arrow Connector 46"/>
          <p:cNvSpPr/>
          <p:nvPr/>
        </p:nvSpPr>
        <p:spPr>
          <a:xfrm>
            <a:off x="6065982" y="1347207"/>
            <a:ext cx="843940" cy="1"/>
          </a:xfrm>
          <a:prstGeom prst="line">
            <a:avLst/>
          </a:prstGeom>
          <a:ln w="12700">
            <a:solidFill>
              <a:srgbClr val="44546A"/>
            </a:solidFill>
            <a:miter/>
            <a:tailEnd type="triangle"/>
          </a:ln>
        </p:spPr>
        <p:txBody>
          <a:bodyPr lIns="45719" rIns="45719"/>
          <a:lstStyle/>
          <a:p>
            <a:endParaRPr sz="1100"/>
          </a:p>
        </p:txBody>
      </p:sp>
      <p:grpSp>
        <p:nvGrpSpPr>
          <p:cNvPr id="16" name="Rectangle"/>
          <p:cNvGrpSpPr/>
          <p:nvPr/>
        </p:nvGrpSpPr>
        <p:grpSpPr>
          <a:xfrm>
            <a:off x="6898353" y="3609413"/>
            <a:ext cx="1350952" cy="394647"/>
            <a:chOff x="-1" y="0"/>
            <a:chExt cx="1350951" cy="625031"/>
          </a:xfrm>
        </p:grpSpPr>
        <p:sp>
          <p:nvSpPr>
            <p:cNvPr id="17" name="Rectangle"/>
            <p:cNvSpPr/>
            <p:nvPr/>
          </p:nvSpPr>
          <p:spPr>
            <a:xfrm>
              <a:off x="-1" y="0"/>
              <a:ext cx="1350951" cy="625031"/>
            </a:xfrm>
            <a:prstGeom prst="rect">
              <a:avLst/>
            </a:prstGeom>
            <a:solidFill>
              <a:srgbClr val="FFFFFF"/>
            </a:solidFill>
            <a:ln w="38100" cap="flat">
              <a:solidFill>
                <a:srgbClr val="C7A1E3"/>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endParaRPr sz="1100"/>
            </a:p>
          </p:txBody>
        </p:sp>
        <p:sp>
          <p:nvSpPr>
            <p:cNvPr id="18" name="NEM"/>
            <p:cNvSpPr txBox="1"/>
            <p:nvPr/>
          </p:nvSpPr>
          <p:spPr>
            <a:xfrm>
              <a:off x="-1" y="181711"/>
              <a:ext cx="1350951" cy="26160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lstStyle>
            <a:p>
              <a:r>
                <a:rPr lang="en-US" sz="1100"/>
                <a:t>XOS</a:t>
              </a:r>
              <a:endParaRPr sz="1100"/>
            </a:p>
          </p:txBody>
        </p:sp>
      </p:grpSp>
      <p:sp>
        <p:nvSpPr>
          <p:cNvPr id="19" name="Straight Arrow Connector 54"/>
          <p:cNvSpPr/>
          <p:nvPr/>
        </p:nvSpPr>
        <p:spPr>
          <a:xfrm flipH="1">
            <a:off x="6065982" y="3827966"/>
            <a:ext cx="832374" cy="1"/>
          </a:xfrm>
          <a:prstGeom prst="line">
            <a:avLst/>
          </a:prstGeom>
          <a:ln w="12700">
            <a:solidFill>
              <a:srgbClr val="44546A"/>
            </a:solidFill>
            <a:miter/>
            <a:tailEnd type="triangle"/>
          </a:ln>
        </p:spPr>
        <p:txBody>
          <a:bodyPr lIns="45719" rIns="45719"/>
          <a:lstStyle/>
          <a:p>
            <a:endParaRPr sz="1100"/>
          </a:p>
        </p:txBody>
      </p:sp>
      <p:grpSp>
        <p:nvGrpSpPr>
          <p:cNvPr id="20" name="Group 51"/>
          <p:cNvGrpSpPr/>
          <p:nvPr/>
        </p:nvGrpSpPr>
        <p:grpSpPr>
          <a:xfrm>
            <a:off x="518150" y="983311"/>
            <a:ext cx="2176043" cy="650671"/>
            <a:chOff x="0" y="0"/>
            <a:chExt cx="2176041" cy="650669"/>
          </a:xfrm>
        </p:grpSpPr>
        <p:grpSp>
          <p:nvGrpSpPr>
            <p:cNvPr id="21" name="Rectangle 42"/>
            <p:cNvGrpSpPr/>
            <p:nvPr/>
          </p:nvGrpSpPr>
          <p:grpSpPr>
            <a:xfrm>
              <a:off x="0" y="0"/>
              <a:ext cx="2170254" cy="645738"/>
              <a:chOff x="0" y="0"/>
              <a:chExt cx="2170253" cy="645737"/>
            </a:xfrm>
          </p:grpSpPr>
          <p:sp>
            <p:nvSpPr>
              <p:cNvPr id="25" name="Rectangle"/>
              <p:cNvSpPr/>
              <p:nvPr/>
            </p:nvSpPr>
            <p:spPr>
              <a:xfrm>
                <a:off x="0" y="0"/>
                <a:ext cx="2170253" cy="645737"/>
              </a:xfrm>
              <a:prstGeom prst="rect">
                <a:avLst/>
              </a:prstGeom>
              <a:solidFill>
                <a:srgbClr val="FFFFFF"/>
              </a:solidFill>
              <a:ln w="28575" cap="flat">
                <a:solidFill>
                  <a:srgbClr val="C00000"/>
                </a:solidFill>
                <a:prstDash val="solid"/>
                <a:miter lim="800000"/>
              </a:ln>
              <a:effectLst/>
            </p:spPr>
            <p:txBody>
              <a:bodyPr wrap="square" lIns="45719" tIns="45719" rIns="45719" bIns="45719" numCol="1" anchor="ctr">
                <a:noAutofit/>
              </a:bodyPr>
              <a:lstStyle/>
              <a:p>
                <a:pPr>
                  <a:defRPr sz="1600">
                    <a:latin typeface="Arial"/>
                    <a:ea typeface="Arial"/>
                    <a:cs typeface="Arial"/>
                    <a:sym typeface="Arial"/>
                  </a:defRPr>
                </a:pPr>
                <a:endParaRPr sz="1050"/>
              </a:p>
            </p:txBody>
          </p:sp>
          <p:sp>
            <p:nvSpPr>
              <p:cNvPr id="26" name="Edgecore XGS…"/>
              <p:cNvSpPr txBox="1"/>
              <p:nvPr/>
            </p:nvSpPr>
            <p:spPr>
              <a:xfrm>
                <a:off x="0" y="107427"/>
                <a:ext cx="2170253" cy="43088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ctr">
                <a:spAutoFit/>
              </a:bodyPr>
              <a:lstStyle/>
              <a:p>
                <a:pPr>
                  <a:defRPr sz="1600">
                    <a:latin typeface="Arial"/>
                    <a:ea typeface="Arial"/>
                    <a:cs typeface="Arial"/>
                    <a:sym typeface="Arial"/>
                  </a:defRPr>
                </a:pPr>
                <a:r>
                  <a:rPr sz="1050"/>
                  <a:t>Edgecore XGS </a:t>
                </a:r>
                <a:endParaRPr sz="1050">
                  <a:solidFill>
                    <a:srgbClr val="FFFFFF"/>
                  </a:solidFill>
                </a:endParaRPr>
              </a:p>
              <a:p>
                <a:pPr>
                  <a:defRPr sz="1600">
                    <a:latin typeface="Arial"/>
                    <a:ea typeface="Arial"/>
                    <a:cs typeface="Arial"/>
                    <a:sym typeface="Arial"/>
                  </a:defRPr>
                </a:pPr>
                <a:r>
                  <a:rPr sz="1050"/>
                  <a:t>PON vOLT</a:t>
                </a:r>
              </a:p>
            </p:txBody>
          </p:sp>
        </p:grpSp>
        <p:grpSp>
          <p:nvGrpSpPr>
            <p:cNvPr id="22" name="Rectangle 84"/>
            <p:cNvGrpSpPr/>
            <p:nvPr/>
          </p:nvGrpSpPr>
          <p:grpSpPr>
            <a:xfrm>
              <a:off x="1533022" y="281340"/>
              <a:ext cx="643019" cy="369329"/>
              <a:chOff x="0" y="38855"/>
              <a:chExt cx="643018" cy="369328"/>
            </a:xfrm>
          </p:grpSpPr>
          <p:sp>
            <p:nvSpPr>
              <p:cNvPr id="23" name="Rectangle"/>
              <p:cNvSpPr/>
              <p:nvPr/>
            </p:nvSpPr>
            <p:spPr>
              <a:xfrm>
                <a:off x="0" y="48701"/>
                <a:ext cx="643018" cy="349638"/>
              </a:xfrm>
              <a:prstGeom prst="rect">
                <a:avLst/>
              </a:prstGeom>
              <a:solidFill>
                <a:schemeClr val="accent2"/>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endParaRPr sz="1100"/>
              </a:p>
            </p:txBody>
          </p:sp>
          <p:sp>
            <p:nvSpPr>
              <p:cNvPr id="24" name="Redfish Agent"/>
              <p:cNvSpPr txBox="1"/>
              <p:nvPr/>
            </p:nvSpPr>
            <p:spPr>
              <a:xfrm>
                <a:off x="0" y="38855"/>
                <a:ext cx="643018" cy="36932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ctr">
                <a:spAutoFit/>
              </a:bodyPr>
              <a:lstStyle>
                <a:lvl1pPr algn="ctr">
                  <a:defRPr sz="1200">
                    <a:solidFill>
                      <a:srgbClr val="FFFFFF"/>
                    </a:solidFill>
                  </a:defRPr>
                </a:lvl1pPr>
              </a:lstStyle>
              <a:p>
                <a:r>
                  <a:rPr sz="900"/>
                  <a:t>Redfish Agent</a:t>
                </a:r>
              </a:p>
            </p:txBody>
          </p:sp>
        </p:grpSp>
      </p:grpSp>
      <p:grpSp>
        <p:nvGrpSpPr>
          <p:cNvPr id="27" name="Group 52"/>
          <p:cNvGrpSpPr/>
          <p:nvPr/>
        </p:nvGrpSpPr>
        <p:grpSpPr>
          <a:xfrm>
            <a:off x="493978" y="1799272"/>
            <a:ext cx="2170256" cy="656879"/>
            <a:chOff x="0" y="0"/>
            <a:chExt cx="2170255" cy="656878"/>
          </a:xfrm>
        </p:grpSpPr>
        <p:grpSp>
          <p:nvGrpSpPr>
            <p:cNvPr id="28" name="Rectangle 82"/>
            <p:cNvGrpSpPr/>
            <p:nvPr/>
          </p:nvGrpSpPr>
          <p:grpSpPr>
            <a:xfrm>
              <a:off x="0" y="0"/>
              <a:ext cx="2170254" cy="645738"/>
              <a:chOff x="0" y="0"/>
              <a:chExt cx="2170253" cy="645737"/>
            </a:xfrm>
          </p:grpSpPr>
          <p:sp>
            <p:nvSpPr>
              <p:cNvPr id="32" name="Rectangle"/>
              <p:cNvSpPr/>
              <p:nvPr/>
            </p:nvSpPr>
            <p:spPr>
              <a:xfrm>
                <a:off x="0" y="0"/>
                <a:ext cx="2170253" cy="645737"/>
              </a:xfrm>
              <a:prstGeom prst="rect">
                <a:avLst/>
              </a:prstGeom>
              <a:solidFill>
                <a:srgbClr val="FFFFFF"/>
              </a:solidFill>
              <a:ln w="28575" cap="flat">
                <a:solidFill>
                  <a:srgbClr val="C00000"/>
                </a:solidFill>
                <a:prstDash val="solid"/>
                <a:miter lim="800000"/>
              </a:ln>
              <a:effectLst/>
            </p:spPr>
            <p:txBody>
              <a:bodyPr wrap="square" lIns="45719" tIns="45719" rIns="45719" bIns="45719" numCol="1" anchor="ctr">
                <a:noAutofit/>
              </a:bodyPr>
              <a:lstStyle/>
              <a:p>
                <a:pPr>
                  <a:defRPr>
                    <a:solidFill>
                      <a:srgbClr val="FFFFFF"/>
                    </a:solidFill>
                  </a:defRPr>
                </a:pPr>
                <a:endParaRPr sz="1100"/>
              </a:p>
            </p:txBody>
          </p:sp>
          <p:sp>
            <p:nvSpPr>
              <p:cNvPr id="33" name="Edgecore…"/>
              <p:cNvSpPr txBox="1"/>
              <p:nvPr/>
            </p:nvSpPr>
            <p:spPr>
              <a:xfrm>
                <a:off x="0" y="107427"/>
                <a:ext cx="2170253" cy="43088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ctr">
                <a:spAutoFit/>
              </a:bodyPr>
              <a:lstStyle/>
              <a:p>
                <a:pPr>
                  <a:defRPr sz="1600">
                    <a:latin typeface="Arial"/>
                    <a:ea typeface="Arial"/>
                    <a:cs typeface="Arial"/>
                    <a:sym typeface="Arial"/>
                  </a:defRPr>
                </a:pPr>
                <a:r>
                  <a:rPr sz="1050"/>
                  <a:t>Edgecore </a:t>
                </a:r>
                <a:endParaRPr sz="1050">
                  <a:solidFill>
                    <a:srgbClr val="FFFFFF"/>
                  </a:solidFill>
                </a:endParaRPr>
              </a:p>
              <a:p>
                <a:pPr>
                  <a:defRPr sz="1600">
                    <a:latin typeface="Arial"/>
                    <a:ea typeface="Arial"/>
                    <a:cs typeface="Arial"/>
                    <a:sym typeface="Arial"/>
                  </a:defRPr>
                </a:pPr>
                <a:r>
                  <a:rPr sz="1050"/>
                  <a:t>GPON OLT</a:t>
                </a:r>
              </a:p>
            </p:txBody>
          </p:sp>
        </p:grpSp>
        <p:grpSp>
          <p:nvGrpSpPr>
            <p:cNvPr id="29" name="Rectangle 85"/>
            <p:cNvGrpSpPr/>
            <p:nvPr/>
          </p:nvGrpSpPr>
          <p:grpSpPr>
            <a:xfrm>
              <a:off x="1527236" y="287549"/>
              <a:ext cx="643019" cy="369329"/>
              <a:chOff x="0" y="38855"/>
              <a:chExt cx="643018" cy="369328"/>
            </a:xfrm>
          </p:grpSpPr>
          <p:sp>
            <p:nvSpPr>
              <p:cNvPr id="30" name="Rectangle"/>
              <p:cNvSpPr/>
              <p:nvPr/>
            </p:nvSpPr>
            <p:spPr>
              <a:xfrm>
                <a:off x="0" y="48701"/>
                <a:ext cx="643018" cy="349638"/>
              </a:xfrm>
              <a:prstGeom prst="rect">
                <a:avLst/>
              </a:prstGeom>
              <a:solidFill>
                <a:schemeClr val="accent2"/>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endParaRPr sz="1100"/>
              </a:p>
            </p:txBody>
          </p:sp>
          <p:sp>
            <p:nvSpPr>
              <p:cNvPr id="31" name="Redfish Agent"/>
              <p:cNvSpPr txBox="1"/>
              <p:nvPr/>
            </p:nvSpPr>
            <p:spPr>
              <a:xfrm>
                <a:off x="0" y="38855"/>
                <a:ext cx="643018" cy="36932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ctr">
                <a:spAutoFit/>
              </a:bodyPr>
              <a:lstStyle>
                <a:lvl1pPr algn="ctr">
                  <a:defRPr sz="1200">
                    <a:solidFill>
                      <a:srgbClr val="FFFFFF"/>
                    </a:solidFill>
                  </a:defRPr>
                </a:lvl1pPr>
              </a:lstStyle>
              <a:p>
                <a:r>
                  <a:rPr sz="900"/>
                  <a:t>Redfish Agent</a:t>
                </a:r>
              </a:p>
            </p:txBody>
          </p:sp>
        </p:grpSp>
      </p:grpSp>
      <p:grpSp>
        <p:nvGrpSpPr>
          <p:cNvPr id="34" name="Group 47"/>
          <p:cNvGrpSpPr/>
          <p:nvPr/>
        </p:nvGrpSpPr>
        <p:grpSpPr>
          <a:xfrm>
            <a:off x="493978" y="2561134"/>
            <a:ext cx="2170256" cy="658842"/>
            <a:chOff x="0" y="0"/>
            <a:chExt cx="2170255" cy="658841"/>
          </a:xfrm>
        </p:grpSpPr>
        <p:grpSp>
          <p:nvGrpSpPr>
            <p:cNvPr id="35" name="Rectangle 83"/>
            <p:cNvGrpSpPr/>
            <p:nvPr/>
          </p:nvGrpSpPr>
          <p:grpSpPr>
            <a:xfrm>
              <a:off x="0" y="0"/>
              <a:ext cx="2170254" cy="645738"/>
              <a:chOff x="0" y="0"/>
              <a:chExt cx="2170253" cy="645737"/>
            </a:xfrm>
          </p:grpSpPr>
          <p:sp>
            <p:nvSpPr>
              <p:cNvPr id="39" name="Rectangle"/>
              <p:cNvSpPr/>
              <p:nvPr/>
            </p:nvSpPr>
            <p:spPr>
              <a:xfrm>
                <a:off x="0" y="0"/>
                <a:ext cx="2170253" cy="645737"/>
              </a:xfrm>
              <a:prstGeom prst="rect">
                <a:avLst/>
              </a:prstGeom>
              <a:solidFill>
                <a:srgbClr val="FFFFFF"/>
              </a:solidFill>
              <a:ln w="28575" cap="flat">
                <a:solidFill>
                  <a:srgbClr val="1F497D"/>
                </a:solidFill>
                <a:prstDash val="solid"/>
                <a:miter lim="800000"/>
              </a:ln>
              <a:effectLst/>
            </p:spPr>
            <p:txBody>
              <a:bodyPr wrap="square" lIns="45719" tIns="45719" rIns="45719" bIns="45719" numCol="1" anchor="ctr">
                <a:noAutofit/>
              </a:bodyPr>
              <a:lstStyle/>
              <a:p>
                <a:pPr>
                  <a:defRPr>
                    <a:solidFill>
                      <a:srgbClr val="FFFFFF"/>
                    </a:solidFill>
                  </a:defRPr>
                </a:pPr>
                <a:endParaRPr sz="1100"/>
              </a:p>
            </p:txBody>
          </p:sp>
          <p:sp>
            <p:nvSpPr>
              <p:cNvPr id="40" name="Edgecore…"/>
              <p:cNvSpPr txBox="1"/>
              <p:nvPr/>
            </p:nvSpPr>
            <p:spPr>
              <a:xfrm>
                <a:off x="0" y="107427"/>
                <a:ext cx="2170253" cy="43088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ctr">
                <a:spAutoFit/>
              </a:bodyPr>
              <a:lstStyle/>
              <a:p>
                <a:pPr>
                  <a:defRPr sz="1600">
                    <a:latin typeface="Arial"/>
                    <a:ea typeface="Arial"/>
                    <a:cs typeface="Arial"/>
                    <a:sym typeface="Arial"/>
                  </a:defRPr>
                </a:pPr>
                <a:r>
                  <a:rPr sz="1050"/>
                  <a:t>Edgecore</a:t>
                </a:r>
              </a:p>
              <a:p>
                <a:pPr>
                  <a:defRPr sz="1600">
                    <a:latin typeface="Arial"/>
                    <a:ea typeface="Arial"/>
                    <a:cs typeface="Arial"/>
                    <a:sym typeface="Arial"/>
                  </a:defRPr>
                </a:pPr>
                <a:r>
                  <a:rPr sz="1050"/>
                  <a:t>Switch</a:t>
                </a:r>
              </a:p>
            </p:txBody>
          </p:sp>
        </p:grpSp>
        <p:grpSp>
          <p:nvGrpSpPr>
            <p:cNvPr id="36" name="Rectangle 86"/>
            <p:cNvGrpSpPr/>
            <p:nvPr/>
          </p:nvGrpSpPr>
          <p:grpSpPr>
            <a:xfrm>
              <a:off x="1527236" y="289512"/>
              <a:ext cx="643019" cy="369329"/>
              <a:chOff x="0" y="38855"/>
              <a:chExt cx="643018" cy="369328"/>
            </a:xfrm>
          </p:grpSpPr>
          <p:sp>
            <p:nvSpPr>
              <p:cNvPr id="37" name="Rectangle"/>
              <p:cNvSpPr/>
              <p:nvPr/>
            </p:nvSpPr>
            <p:spPr>
              <a:xfrm>
                <a:off x="0" y="48701"/>
                <a:ext cx="643018" cy="349638"/>
              </a:xfrm>
              <a:prstGeom prst="rect">
                <a:avLst/>
              </a:prstGeom>
              <a:solidFill>
                <a:schemeClr val="accent2"/>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endParaRPr sz="1100"/>
              </a:p>
            </p:txBody>
          </p:sp>
          <p:sp>
            <p:nvSpPr>
              <p:cNvPr id="38" name="Redfish Agent"/>
              <p:cNvSpPr txBox="1"/>
              <p:nvPr/>
            </p:nvSpPr>
            <p:spPr>
              <a:xfrm>
                <a:off x="0" y="38855"/>
                <a:ext cx="643018" cy="36932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ctr">
                <a:spAutoFit/>
              </a:bodyPr>
              <a:lstStyle>
                <a:lvl1pPr algn="ctr">
                  <a:defRPr sz="1200">
                    <a:solidFill>
                      <a:srgbClr val="FFFFFF"/>
                    </a:solidFill>
                  </a:defRPr>
                </a:lvl1pPr>
              </a:lstStyle>
              <a:p>
                <a:r>
                  <a:rPr sz="900"/>
                  <a:t>Redfish Agent</a:t>
                </a:r>
              </a:p>
            </p:txBody>
          </p:sp>
        </p:grpSp>
      </p:grpSp>
      <p:sp>
        <p:nvSpPr>
          <p:cNvPr id="62" name="Straight Arrow Connector 120"/>
          <p:cNvSpPr/>
          <p:nvPr/>
        </p:nvSpPr>
        <p:spPr>
          <a:xfrm flipV="1">
            <a:off x="2684531" y="2188110"/>
            <a:ext cx="2211957" cy="2817"/>
          </a:xfrm>
          <a:prstGeom prst="line">
            <a:avLst/>
          </a:prstGeom>
          <a:ln w="12700">
            <a:solidFill>
              <a:srgbClr val="44546A"/>
            </a:solidFill>
            <a:miter/>
            <a:headEnd type="triangle"/>
            <a:tailEnd type="triangle"/>
          </a:ln>
        </p:spPr>
        <p:txBody>
          <a:bodyPr lIns="45719" rIns="45719"/>
          <a:lstStyle/>
          <a:p>
            <a:endParaRPr sz="1100"/>
          </a:p>
        </p:txBody>
      </p:sp>
      <p:sp>
        <p:nvSpPr>
          <p:cNvPr id="63" name="Straight Arrow Connector 121"/>
          <p:cNvSpPr/>
          <p:nvPr/>
        </p:nvSpPr>
        <p:spPr>
          <a:xfrm>
            <a:off x="2694193" y="2376599"/>
            <a:ext cx="2202294" cy="1"/>
          </a:xfrm>
          <a:prstGeom prst="line">
            <a:avLst/>
          </a:prstGeom>
          <a:ln w="12700">
            <a:solidFill>
              <a:srgbClr val="44546A"/>
            </a:solidFill>
            <a:miter/>
            <a:tailEnd type="triangle"/>
          </a:ln>
        </p:spPr>
        <p:txBody>
          <a:bodyPr lIns="45719" rIns="45719"/>
          <a:lstStyle/>
          <a:p>
            <a:endParaRPr sz="1100"/>
          </a:p>
        </p:txBody>
      </p:sp>
      <p:sp>
        <p:nvSpPr>
          <p:cNvPr id="64" name="Straight Arrow Connector 122"/>
          <p:cNvSpPr/>
          <p:nvPr/>
        </p:nvSpPr>
        <p:spPr>
          <a:xfrm flipV="1">
            <a:off x="2677994" y="2960857"/>
            <a:ext cx="2211957" cy="2817"/>
          </a:xfrm>
          <a:prstGeom prst="line">
            <a:avLst/>
          </a:prstGeom>
          <a:ln w="12700">
            <a:solidFill>
              <a:srgbClr val="44546A"/>
            </a:solidFill>
            <a:miter/>
            <a:headEnd type="triangle"/>
            <a:tailEnd type="triangle"/>
          </a:ln>
        </p:spPr>
        <p:txBody>
          <a:bodyPr lIns="45719" rIns="45719"/>
          <a:lstStyle/>
          <a:p>
            <a:endParaRPr sz="1100"/>
          </a:p>
        </p:txBody>
      </p:sp>
      <p:sp>
        <p:nvSpPr>
          <p:cNvPr id="65" name="Straight Arrow Connector 123"/>
          <p:cNvSpPr/>
          <p:nvPr/>
        </p:nvSpPr>
        <p:spPr>
          <a:xfrm>
            <a:off x="2687657" y="3149346"/>
            <a:ext cx="2202294" cy="1"/>
          </a:xfrm>
          <a:prstGeom prst="line">
            <a:avLst/>
          </a:prstGeom>
          <a:ln w="12700">
            <a:solidFill>
              <a:srgbClr val="44546A"/>
            </a:solidFill>
            <a:miter/>
            <a:tailEnd type="triangle"/>
          </a:ln>
        </p:spPr>
        <p:txBody>
          <a:bodyPr lIns="45719" rIns="45719"/>
          <a:lstStyle/>
          <a:p>
            <a:endParaRPr sz="1100"/>
          </a:p>
        </p:txBody>
      </p:sp>
      <p:sp>
        <p:nvSpPr>
          <p:cNvPr id="66" name="Straight Arrow Connector 124"/>
          <p:cNvSpPr/>
          <p:nvPr/>
        </p:nvSpPr>
        <p:spPr>
          <a:xfrm flipV="1">
            <a:off x="2662066" y="3740106"/>
            <a:ext cx="2211957" cy="2817"/>
          </a:xfrm>
          <a:prstGeom prst="line">
            <a:avLst/>
          </a:prstGeom>
          <a:ln w="12700">
            <a:solidFill>
              <a:srgbClr val="44546A"/>
            </a:solidFill>
            <a:miter/>
            <a:headEnd type="triangle"/>
            <a:tailEnd type="triangle"/>
          </a:ln>
        </p:spPr>
        <p:txBody>
          <a:bodyPr lIns="45719" rIns="45719"/>
          <a:lstStyle/>
          <a:p>
            <a:endParaRPr sz="1100"/>
          </a:p>
        </p:txBody>
      </p:sp>
      <p:sp>
        <p:nvSpPr>
          <p:cNvPr id="67" name="Straight Arrow Connector 125"/>
          <p:cNvSpPr/>
          <p:nvPr/>
        </p:nvSpPr>
        <p:spPr>
          <a:xfrm>
            <a:off x="2671728" y="3928596"/>
            <a:ext cx="2202295" cy="1"/>
          </a:xfrm>
          <a:prstGeom prst="line">
            <a:avLst/>
          </a:prstGeom>
          <a:ln w="12700">
            <a:solidFill>
              <a:srgbClr val="44546A"/>
            </a:solidFill>
            <a:miter/>
            <a:tailEnd type="triangle"/>
          </a:ln>
        </p:spPr>
        <p:txBody>
          <a:bodyPr lIns="45719" rIns="45719"/>
          <a:lstStyle/>
          <a:p>
            <a:endParaRPr sz="1100"/>
          </a:p>
        </p:txBody>
      </p:sp>
      <p:grpSp>
        <p:nvGrpSpPr>
          <p:cNvPr id="72" name="Group 47"/>
          <p:cNvGrpSpPr/>
          <p:nvPr/>
        </p:nvGrpSpPr>
        <p:grpSpPr>
          <a:xfrm>
            <a:off x="492657" y="3413502"/>
            <a:ext cx="2170256" cy="658842"/>
            <a:chOff x="0" y="0"/>
            <a:chExt cx="2170255" cy="658841"/>
          </a:xfrm>
        </p:grpSpPr>
        <p:grpSp>
          <p:nvGrpSpPr>
            <p:cNvPr id="73" name="Rectangle 83"/>
            <p:cNvGrpSpPr/>
            <p:nvPr/>
          </p:nvGrpSpPr>
          <p:grpSpPr>
            <a:xfrm>
              <a:off x="0" y="0"/>
              <a:ext cx="2170254" cy="645738"/>
              <a:chOff x="0" y="0"/>
              <a:chExt cx="2170253" cy="645737"/>
            </a:xfrm>
          </p:grpSpPr>
          <p:sp>
            <p:nvSpPr>
              <p:cNvPr id="77" name="Rectangle"/>
              <p:cNvSpPr/>
              <p:nvPr/>
            </p:nvSpPr>
            <p:spPr>
              <a:xfrm>
                <a:off x="0" y="0"/>
                <a:ext cx="2170253" cy="645737"/>
              </a:xfrm>
              <a:prstGeom prst="rect">
                <a:avLst/>
              </a:prstGeom>
              <a:solidFill>
                <a:srgbClr val="FFFFFF"/>
              </a:solidFill>
              <a:ln w="28575" cap="flat">
                <a:solidFill>
                  <a:schemeClr val="accent3"/>
                </a:solidFill>
                <a:prstDash val="solid"/>
                <a:miter lim="800000"/>
              </a:ln>
              <a:effectLst/>
            </p:spPr>
            <p:txBody>
              <a:bodyPr wrap="square" lIns="45719" tIns="45719" rIns="45719" bIns="45719" numCol="1" anchor="ctr">
                <a:noAutofit/>
              </a:bodyPr>
              <a:lstStyle/>
              <a:p>
                <a:pPr>
                  <a:defRPr>
                    <a:solidFill>
                      <a:srgbClr val="FFFFFF"/>
                    </a:solidFill>
                  </a:defRPr>
                </a:pPr>
                <a:endParaRPr sz="1100"/>
              </a:p>
            </p:txBody>
          </p:sp>
          <p:sp>
            <p:nvSpPr>
              <p:cNvPr id="78" name="Edgecore…"/>
              <p:cNvSpPr txBox="1"/>
              <p:nvPr/>
            </p:nvSpPr>
            <p:spPr>
              <a:xfrm>
                <a:off x="0" y="195911"/>
                <a:ext cx="2170253" cy="25391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ctr">
                <a:spAutoFit/>
              </a:bodyPr>
              <a:lstStyle/>
              <a:p>
                <a:pPr>
                  <a:defRPr sz="1600">
                    <a:latin typeface="Arial"/>
                    <a:ea typeface="Arial"/>
                    <a:cs typeface="Arial"/>
                    <a:sym typeface="Arial"/>
                  </a:defRPr>
                </a:pPr>
                <a:r>
                  <a:rPr lang="en-US" sz="1050"/>
                  <a:t>Server</a:t>
                </a:r>
                <a:endParaRPr sz="1050"/>
              </a:p>
            </p:txBody>
          </p:sp>
        </p:grpSp>
        <p:grpSp>
          <p:nvGrpSpPr>
            <p:cNvPr id="74" name="Rectangle 86"/>
            <p:cNvGrpSpPr/>
            <p:nvPr/>
          </p:nvGrpSpPr>
          <p:grpSpPr>
            <a:xfrm>
              <a:off x="1527236" y="289512"/>
              <a:ext cx="643019" cy="369329"/>
              <a:chOff x="0" y="38855"/>
              <a:chExt cx="643018" cy="369328"/>
            </a:xfrm>
          </p:grpSpPr>
          <p:sp>
            <p:nvSpPr>
              <p:cNvPr id="75" name="Rectangle"/>
              <p:cNvSpPr/>
              <p:nvPr/>
            </p:nvSpPr>
            <p:spPr>
              <a:xfrm>
                <a:off x="0" y="48701"/>
                <a:ext cx="643018" cy="349638"/>
              </a:xfrm>
              <a:prstGeom prst="rect">
                <a:avLst/>
              </a:prstGeom>
              <a:solidFill>
                <a:schemeClr val="accent2"/>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endParaRPr sz="1100"/>
              </a:p>
            </p:txBody>
          </p:sp>
          <p:sp>
            <p:nvSpPr>
              <p:cNvPr id="76" name="Redfish Agent"/>
              <p:cNvSpPr txBox="1"/>
              <p:nvPr/>
            </p:nvSpPr>
            <p:spPr>
              <a:xfrm>
                <a:off x="0" y="38855"/>
                <a:ext cx="643018" cy="36932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ctr">
                <a:spAutoFit/>
              </a:bodyPr>
              <a:lstStyle>
                <a:lvl1pPr algn="ctr">
                  <a:defRPr sz="1200">
                    <a:solidFill>
                      <a:srgbClr val="FFFFFF"/>
                    </a:solidFill>
                  </a:defRPr>
                </a:lvl1pPr>
              </a:lstStyle>
              <a:p>
                <a:r>
                  <a:rPr sz="900"/>
                  <a:t>Redfish Agent</a:t>
                </a:r>
              </a:p>
            </p:txBody>
          </p:sp>
        </p:grpSp>
      </p:grpSp>
      <p:grpSp>
        <p:nvGrpSpPr>
          <p:cNvPr id="79" name="Rectangle"/>
          <p:cNvGrpSpPr/>
          <p:nvPr/>
        </p:nvGrpSpPr>
        <p:grpSpPr>
          <a:xfrm>
            <a:off x="6909922" y="1906699"/>
            <a:ext cx="1350952" cy="430885"/>
            <a:chOff x="-1" y="0"/>
            <a:chExt cx="1350951" cy="640823"/>
          </a:xfrm>
        </p:grpSpPr>
        <p:sp>
          <p:nvSpPr>
            <p:cNvPr id="80" name="Rectangle"/>
            <p:cNvSpPr/>
            <p:nvPr/>
          </p:nvSpPr>
          <p:spPr>
            <a:xfrm>
              <a:off x="-1" y="0"/>
              <a:ext cx="1350951" cy="640823"/>
            </a:xfrm>
            <a:prstGeom prst="rect">
              <a:avLst/>
            </a:prstGeom>
            <a:solidFill>
              <a:srgbClr val="FFFFFF"/>
            </a:solidFill>
            <a:ln w="38100" cap="flat">
              <a:solidFill>
                <a:srgbClr val="C7A1E3"/>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endParaRPr sz="1100"/>
            </a:p>
          </p:txBody>
        </p:sp>
        <p:sp>
          <p:nvSpPr>
            <p:cNvPr id="81" name="Kafka"/>
            <p:cNvSpPr txBox="1"/>
            <p:nvPr/>
          </p:nvSpPr>
          <p:spPr>
            <a:xfrm>
              <a:off x="-1" y="125876"/>
              <a:ext cx="1350951" cy="389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lstStyle>
            <a:p>
              <a:r>
                <a:rPr lang="en-US" sz="1100"/>
                <a:t>Prometheus</a:t>
              </a:r>
              <a:endParaRPr sz="1100"/>
            </a:p>
          </p:txBody>
        </p:sp>
      </p:grpSp>
      <p:grpSp>
        <p:nvGrpSpPr>
          <p:cNvPr id="82" name="Rectangle"/>
          <p:cNvGrpSpPr/>
          <p:nvPr/>
        </p:nvGrpSpPr>
        <p:grpSpPr>
          <a:xfrm>
            <a:off x="6909922" y="2668561"/>
            <a:ext cx="1350952" cy="430885"/>
            <a:chOff x="-1" y="0"/>
            <a:chExt cx="1350951" cy="640823"/>
          </a:xfrm>
        </p:grpSpPr>
        <p:sp>
          <p:nvSpPr>
            <p:cNvPr id="83" name="Rectangle"/>
            <p:cNvSpPr/>
            <p:nvPr/>
          </p:nvSpPr>
          <p:spPr>
            <a:xfrm>
              <a:off x="-1" y="0"/>
              <a:ext cx="1350951" cy="640823"/>
            </a:xfrm>
            <a:prstGeom prst="rect">
              <a:avLst/>
            </a:prstGeom>
            <a:solidFill>
              <a:srgbClr val="FFFFFF"/>
            </a:solidFill>
            <a:ln w="38100" cap="flat">
              <a:solidFill>
                <a:srgbClr val="C7A1E3"/>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endParaRPr sz="1100"/>
            </a:p>
          </p:txBody>
        </p:sp>
        <p:sp>
          <p:nvSpPr>
            <p:cNvPr id="84" name="Kafka"/>
            <p:cNvSpPr txBox="1"/>
            <p:nvPr/>
          </p:nvSpPr>
          <p:spPr>
            <a:xfrm>
              <a:off x="-1" y="125876"/>
              <a:ext cx="1350951" cy="389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ctr"/>
            </a:lstStyle>
            <a:p>
              <a:r>
                <a:rPr lang="en-US" sz="1100"/>
                <a:t>Grafana</a:t>
              </a:r>
              <a:endParaRPr sz="1100"/>
            </a:p>
          </p:txBody>
        </p:sp>
      </p:grpSp>
      <p:sp>
        <p:nvSpPr>
          <p:cNvPr id="85" name="Straight Arrow Connector 46"/>
          <p:cNvSpPr/>
          <p:nvPr/>
        </p:nvSpPr>
        <p:spPr>
          <a:xfrm flipH="1">
            <a:off x="7588587" y="1521622"/>
            <a:ext cx="0" cy="385076"/>
          </a:xfrm>
          <a:prstGeom prst="line">
            <a:avLst/>
          </a:prstGeom>
          <a:ln w="12700">
            <a:solidFill>
              <a:srgbClr val="44546A"/>
            </a:solidFill>
            <a:miter/>
            <a:tailEnd type="triangle"/>
          </a:ln>
        </p:spPr>
        <p:txBody>
          <a:bodyPr lIns="45719" rIns="45719"/>
          <a:lstStyle/>
          <a:p>
            <a:endParaRPr sz="1100"/>
          </a:p>
        </p:txBody>
      </p:sp>
      <p:sp>
        <p:nvSpPr>
          <p:cNvPr id="86" name="Straight Arrow Connector 46"/>
          <p:cNvSpPr/>
          <p:nvPr/>
        </p:nvSpPr>
        <p:spPr>
          <a:xfrm flipH="1">
            <a:off x="7588587" y="2320717"/>
            <a:ext cx="0" cy="347844"/>
          </a:xfrm>
          <a:prstGeom prst="line">
            <a:avLst/>
          </a:prstGeom>
          <a:ln w="12700">
            <a:solidFill>
              <a:srgbClr val="44546A"/>
            </a:solidFill>
            <a:miter/>
            <a:tailEnd type="triangle"/>
          </a:ln>
        </p:spPr>
        <p:txBody>
          <a:bodyPr lIns="45719" rIns="45719"/>
          <a:lstStyle/>
          <a:p>
            <a:endParaRPr sz="1100"/>
          </a:p>
        </p:txBody>
      </p:sp>
      <p:sp>
        <p:nvSpPr>
          <p:cNvPr id="2" name="Rectangle 1"/>
          <p:cNvSpPr/>
          <p:nvPr/>
        </p:nvSpPr>
        <p:spPr>
          <a:xfrm>
            <a:off x="4643575" y="775784"/>
            <a:ext cx="3883422" cy="3778834"/>
          </a:xfrm>
          <a:prstGeom prst="rect">
            <a:avLst/>
          </a:prstGeom>
          <a:noFill/>
          <a:ln>
            <a:prstDash val="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TextBox 87"/>
          <p:cNvSpPr txBox="1"/>
          <p:nvPr/>
        </p:nvSpPr>
        <p:spPr>
          <a:xfrm>
            <a:off x="7713709" y="4229288"/>
            <a:ext cx="813287" cy="369332"/>
          </a:xfrm>
          <a:prstGeom prst="rect">
            <a:avLst/>
          </a:prstGeom>
          <a:noFill/>
        </p:spPr>
        <p:txBody>
          <a:bodyPr wrap="square" rtlCol="0">
            <a:spAutoFit/>
          </a:bodyPr>
          <a:lstStyle/>
          <a:p>
            <a:r>
              <a:rPr lang="en-US"/>
              <a:t>NEM</a:t>
            </a:r>
          </a:p>
        </p:txBody>
      </p:sp>
      <p:pic>
        <p:nvPicPr>
          <p:cNvPr id="68" name="Google Shape;184;p23">
            <a:extLst>
              <a:ext uri="{FF2B5EF4-FFF2-40B4-BE49-F238E27FC236}">
                <a16:creationId xmlns:a16="http://schemas.microsoft.com/office/drawing/2014/main" id="{843972CA-B204-164C-B25E-50956026D010}"/>
              </a:ext>
            </a:extLst>
          </p:cNvPr>
          <p:cNvPicPr preferRelativeResize="0"/>
          <p:nvPr/>
        </p:nvPicPr>
        <p:blipFill>
          <a:blip r:embed="rId2">
            <a:alphaModFix/>
          </a:blip>
          <a:stretch>
            <a:fillRect/>
          </a:stretch>
        </p:blipFill>
        <p:spPr>
          <a:xfrm>
            <a:off x="6516" y="4702571"/>
            <a:ext cx="1003781" cy="429725"/>
          </a:xfrm>
          <a:prstGeom prst="rect">
            <a:avLst/>
          </a:prstGeom>
          <a:noFill/>
          <a:ln>
            <a:noFill/>
          </a:ln>
        </p:spPr>
      </p:pic>
    </p:spTree>
    <p:extLst>
      <p:ext uri="{BB962C8B-B14F-4D97-AF65-F5344CB8AC3E}">
        <p14:creationId xmlns:p14="http://schemas.microsoft.com/office/powerpoint/2010/main" val="40268679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42"/>
          <p:cNvSpPr/>
          <p:nvPr/>
        </p:nvSpPr>
        <p:spPr>
          <a:xfrm>
            <a:off x="2471300" y="991525"/>
            <a:ext cx="4726500" cy="3871200"/>
          </a:xfrm>
          <a:prstGeom prst="roundRect">
            <a:avLst>
              <a:gd name="adj" fmla="val 1875"/>
            </a:avLst>
          </a:prstGeom>
          <a:noFill/>
          <a:ln w="9525" cap="flat" cmpd="sng">
            <a:solidFill>
              <a:srgbClr val="4B4B4B"/>
            </a:solidFill>
            <a:prstDash val="dash"/>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4B4B4B"/>
              </a:solidFill>
              <a:effectLst/>
              <a:uLnTx/>
              <a:uFillTx/>
              <a:latin typeface="Calibri"/>
              <a:ea typeface="Calibri"/>
              <a:cs typeface="Calibri"/>
              <a:sym typeface="Calibri"/>
            </a:endParaRPr>
          </a:p>
        </p:txBody>
      </p:sp>
      <p:grpSp>
        <p:nvGrpSpPr>
          <p:cNvPr id="459" name="Google Shape;459;p42"/>
          <p:cNvGrpSpPr/>
          <p:nvPr/>
        </p:nvGrpSpPr>
        <p:grpSpPr>
          <a:xfrm>
            <a:off x="2809875" y="2803250"/>
            <a:ext cx="4029104" cy="1206175"/>
            <a:chOff x="3763080" y="2803251"/>
            <a:chExt cx="3111037" cy="1206175"/>
          </a:xfrm>
        </p:grpSpPr>
        <p:sp>
          <p:nvSpPr>
            <p:cNvPr id="460" name="Google Shape;460;p42"/>
            <p:cNvSpPr/>
            <p:nvPr/>
          </p:nvSpPr>
          <p:spPr>
            <a:xfrm>
              <a:off x="3821918" y="3095626"/>
              <a:ext cx="3052200" cy="913800"/>
            </a:xfrm>
            <a:prstGeom prst="roundRect">
              <a:avLst>
                <a:gd name="adj" fmla="val 9332"/>
              </a:avLst>
            </a:prstGeom>
            <a:solidFill>
              <a:srgbClr val="F4CCCC">
                <a:alpha val="5475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61" name="Google Shape;461;p42"/>
            <p:cNvSpPr txBox="1"/>
            <p:nvPr/>
          </p:nvSpPr>
          <p:spPr>
            <a:xfrm>
              <a:off x="3763080" y="2803251"/>
              <a:ext cx="584100" cy="27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E06666"/>
                  </a:solidFill>
                  <a:effectLst/>
                  <a:uLnTx/>
                  <a:uFillTx/>
                  <a:latin typeface="Corbel"/>
                  <a:ea typeface="Corbel"/>
                  <a:cs typeface="Corbel"/>
                  <a:sym typeface="Corbel"/>
                </a:rPr>
                <a:t>BNG-UP</a:t>
              </a:r>
              <a:endParaRPr kumimoji="0" sz="1100" b="1" i="0" u="none" strike="noStrike" kern="0" cap="none" spc="0" normalizeH="0" baseline="0" noProof="0">
                <a:ln>
                  <a:noFill/>
                </a:ln>
                <a:solidFill>
                  <a:srgbClr val="E06666"/>
                </a:solidFill>
                <a:effectLst/>
                <a:uLnTx/>
                <a:uFillTx/>
                <a:latin typeface="Corbel"/>
                <a:ea typeface="Corbel"/>
                <a:cs typeface="Corbel"/>
                <a:sym typeface="Corbel"/>
              </a:endParaRPr>
            </a:p>
          </p:txBody>
        </p:sp>
      </p:grpSp>
      <p:grpSp>
        <p:nvGrpSpPr>
          <p:cNvPr id="462" name="Google Shape;462;p42"/>
          <p:cNvGrpSpPr/>
          <p:nvPr/>
        </p:nvGrpSpPr>
        <p:grpSpPr>
          <a:xfrm>
            <a:off x="7587159" y="3144713"/>
            <a:ext cx="1292657" cy="771552"/>
            <a:chOff x="7587159" y="3144713"/>
            <a:chExt cx="1292657" cy="771552"/>
          </a:xfrm>
        </p:grpSpPr>
        <p:sp>
          <p:nvSpPr>
            <p:cNvPr id="463" name="Google Shape;463;p42"/>
            <p:cNvSpPr/>
            <p:nvPr/>
          </p:nvSpPr>
          <p:spPr>
            <a:xfrm>
              <a:off x="7701968" y="3144713"/>
              <a:ext cx="1177848" cy="771552"/>
            </a:xfrm>
            <a:prstGeom prst="cloud">
              <a:avLst/>
            </a:prstGeom>
            <a:solidFill>
              <a:srgbClr val="FFFFFF"/>
            </a:solidFill>
            <a:ln w="9525" cap="flat" cmpd="sng">
              <a:solidFill>
                <a:srgbClr val="0000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8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t>Core</a:t>
              </a:r>
              <a:endParaRPr kumimoji="0" sz="1100" b="1"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464" name="Google Shape;464;p42"/>
            <p:cNvPicPr preferRelativeResize="0"/>
            <p:nvPr/>
          </p:nvPicPr>
          <p:blipFill rotWithShape="1">
            <a:blip r:embed="rId3">
              <a:alphaModFix/>
            </a:blip>
            <a:srcRect/>
            <a:stretch/>
          </p:blipFill>
          <p:spPr>
            <a:xfrm>
              <a:off x="7587159" y="3210622"/>
              <a:ext cx="318425" cy="239100"/>
            </a:xfrm>
            <a:prstGeom prst="rect">
              <a:avLst/>
            </a:prstGeom>
            <a:noFill/>
            <a:ln>
              <a:noFill/>
            </a:ln>
          </p:spPr>
        </p:pic>
        <p:pic>
          <p:nvPicPr>
            <p:cNvPr id="465" name="Google Shape;465;p42"/>
            <p:cNvPicPr preferRelativeResize="0"/>
            <p:nvPr/>
          </p:nvPicPr>
          <p:blipFill rotWithShape="1">
            <a:blip r:embed="rId3">
              <a:alphaModFix/>
            </a:blip>
            <a:srcRect/>
            <a:stretch/>
          </p:blipFill>
          <p:spPr>
            <a:xfrm>
              <a:off x="7596267" y="3591322"/>
              <a:ext cx="318425" cy="239100"/>
            </a:xfrm>
            <a:prstGeom prst="rect">
              <a:avLst/>
            </a:prstGeom>
            <a:noFill/>
            <a:ln>
              <a:noFill/>
            </a:ln>
          </p:spPr>
        </p:pic>
      </p:grpSp>
      <p:sp>
        <p:nvSpPr>
          <p:cNvPr id="466" name="Google Shape;466;p42"/>
          <p:cNvSpPr txBox="1">
            <a:spLocks noGrp="1"/>
          </p:cNvSpPr>
          <p:nvPr>
            <p:ph type="title"/>
          </p:nvPr>
        </p:nvSpPr>
        <p:spPr>
          <a:xfrm>
            <a:off x="73560" y="72925"/>
            <a:ext cx="3106367" cy="532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2800" b="1" dirty="0">
                <a:solidFill>
                  <a:schemeClr val="accent1"/>
                </a:solidFill>
                <a:latin typeface="Calibri" panose="020F0502020204030204" pitchFamily="34" charset="0"/>
                <a:cs typeface="Calibri" panose="020F0502020204030204" pitchFamily="34" charset="0"/>
              </a:rPr>
              <a:t>SEBA 2.0 Architecture</a:t>
            </a:r>
            <a:endParaRPr sz="2800" b="1" dirty="0">
              <a:solidFill>
                <a:schemeClr val="accent1"/>
              </a:solidFill>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sz="2800" b="1" dirty="0">
              <a:solidFill>
                <a:schemeClr val="accent1"/>
              </a:solidFill>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sz="2800" b="1" dirty="0">
              <a:solidFill>
                <a:schemeClr val="accent1"/>
              </a:solidFill>
              <a:latin typeface="Calibri" panose="020F0502020204030204" pitchFamily="34" charset="0"/>
              <a:cs typeface="Calibri" panose="020F0502020204030204" pitchFamily="34" charset="0"/>
            </a:endParaRPr>
          </a:p>
        </p:txBody>
      </p:sp>
      <p:sp>
        <p:nvSpPr>
          <p:cNvPr id="467" name="Google Shape;467;p42"/>
          <p:cNvSpPr txBox="1">
            <a:spLocks noGrp="1"/>
          </p:cNvSpPr>
          <p:nvPr>
            <p:ph type="sldNum" idx="12"/>
          </p:nvPr>
        </p:nvSpPr>
        <p:spPr>
          <a:xfrm>
            <a:off x="3505200" y="4851021"/>
            <a:ext cx="2133600" cy="273900"/>
          </a:xfrm>
          <a:prstGeom prst="rect">
            <a:avLst/>
          </a:prstGeom>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US" sz="800" b="0" i="0" u="none" strike="noStrike" kern="0" cap="none" spc="0" normalizeH="0" baseline="0" noProof="0">
                <a:ln>
                  <a:noFill/>
                </a:ln>
                <a:solidFill>
                  <a:srgbClr val="A5A5A5"/>
                </a:solidFill>
                <a:effectLst/>
                <a:uLnTx/>
                <a:uFillTx/>
                <a:latin typeface="Corbel"/>
                <a:sym typeface="Corbel"/>
              </a:rPr>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t>41</a:t>
            </a:fld>
            <a:endParaRPr kumimoji="0" sz="800" b="0" i="0" u="none" strike="noStrike" kern="0" cap="none" spc="0" normalizeH="0" baseline="0" noProof="0">
              <a:ln>
                <a:noFill/>
              </a:ln>
              <a:solidFill>
                <a:srgbClr val="A5A5A5"/>
              </a:solidFill>
              <a:effectLst/>
              <a:uLnTx/>
              <a:uFillTx/>
              <a:latin typeface="Corbel"/>
              <a:sym typeface="Corbel"/>
            </a:endParaRPr>
          </a:p>
        </p:txBody>
      </p:sp>
      <p:cxnSp>
        <p:nvCxnSpPr>
          <p:cNvPr id="468" name="Google Shape;468;p42"/>
          <p:cNvCxnSpPr/>
          <p:nvPr/>
        </p:nvCxnSpPr>
        <p:spPr>
          <a:xfrm>
            <a:off x="2313700" y="2847975"/>
            <a:ext cx="0" cy="2019300"/>
          </a:xfrm>
          <a:prstGeom prst="straightConnector1">
            <a:avLst/>
          </a:prstGeom>
          <a:noFill/>
          <a:ln w="19050" cap="flat" cmpd="sng">
            <a:solidFill>
              <a:srgbClr val="999999"/>
            </a:solidFill>
            <a:prstDash val="solid"/>
            <a:round/>
            <a:headEnd type="triangle" w="med" len="med"/>
            <a:tailEnd type="triangle" w="med" len="med"/>
          </a:ln>
        </p:spPr>
      </p:cxnSp>
      <p:sp>
        <p:nvSpPr>
          <p:cNvPr id="469" name="Google Shape;469;p42"/>
          <p:cNvSpPr/>
          <p:nvPr/>
        </p:nvSpPr>
        <p:spPr>
          <a:xfrm rot="-5400000">
            <a:off x="2086294" y="1546175"/>
            <a:ext cx="1658700" cy="696600"/>
          </a:xfrm>
          <a:prstGeom prst="roundRect">
            <a:avLst>
              <a:gd name="adj" fmla="val 5254"/>
            </a:avLst>
          </a:prstGeom>
          <a:solidFill>
            <a:srgbClr val="F3F3F3"/>
          </a:solidFill>
          <a:ln w="9525" cap="flat" cmpd="sng">
            <a:solidFill>
              <a:srgbClr val="434343"/>
            </a:solidFill>
            <a:prstDash val="solid"/>
            <a:round/>
            <a:headEnd type="none" w="sm" len="sm"/>
            <a:tailEnd type="none" w="sm" len="sm"/>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434343"/>
                </a:solidFill>
                <a:effectLst/>
                <a:uLnTx/>
                <a:uFillTx/>
                <a:latin typeface="Calibri"/>
                <a:ea typeface="Calibri"/>
                <a:cs typeface="Calibri"/>
                <a:sym typeface="Calibri"/>
              </a:rPr>
              <a:t>Docker</a:t>
            </a:r>
            <a:endParaRPr kumimoji="0" sz="1200" b="1" i="0" u="none" strike="noStrike" kern="0" cap="none" spc="0" normalizeH="0" baseline="0" noProof="0">
              <a:ln>
                <a:noFill/>
              </a:ln>
              <a:solidFill>
                <a:srgbClr val="434343"/>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434343"/>
                </a:solidFill>
                <a:effectLst/>
                <a:uLnTx/>
                <a:uFillTx/>
                <a:latin typeface="Calibri"/>
                <a:ea typeface="Calibri"/>
                <a:cs typeface="Calibri"/>
                <a:sym typeface="Calibri"/>
              </a:rPr>
              <a:t>Kubernetes</a:t>
            </a:r>
            <a:endParaRPr kumimoji="0" sz="1200" b="1" i="0" u="none" strike="noStrike" kern="0" cap="none" spc="0" normalizeH="0" baseline="0" noProof="0">
              <a:ln>
                <a:noFill/>
              </a:ln>
              <a:solidFill>
                <a:srgbClr val="434343"/>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434343"/>
                </a:solidFill>
                <a:effectLst/>
                <a:uLnTx/>
                <a:uFillTx/>
                <a:latin typeface="Calibri"/>
                <a:ea typeface="Calibri"/>
                <a:cs typeface="Calibri"/>
                <a:sym typeface="Calibri"/>
              </a:rPr>
              <a:t>Helm</a:t>
            </a:r>
            <a:endParaRPr kumimoji="0" sz="1200" b="1" i="0" u="none" strike="noStrike" kern="0" cap="none" spc="0" normalizeH="0" baseline="0" noProof="0">
              <a:ln>
                <a:noFill/>
              </a:ln>
              <a:solidFill>
                <a:srgbClr val="434343"/>
              </a:solidFill>
              <a:effectLst/>
              <a:uLnTx/>
              <a:uFillTx/>
              <a:latin typeface="Calibri"/>
              <a:ea typeface="Calibri"/>
              <a:cs typeface="Calibri"/>
              <a:sym typeface="Calibri"/>
            </a:endParaRPr>
          </a:p>
        </p:txBody>
      </p:sp>
      <p:sp>
        <p:nvSpPr>
          <p:cNvPr id="470" name="Google Shape;470;p42"/>
          <p:cNvSpPr/>
          <p:nvPr/>
        </p:nvSpPr>
        <p:spPr>
          <a:xfrm>
            <a:off x="3335775" y="1080500"/>
            <a:ext cx="3776100" cy="414600"/>
          </a:xfrm>
          <a:prstGeom prst="roundRect">
            <a:avLst>
              <a:gd name="adj" fmla="val 16667"/>
            </a:avLst>
          </a:prstGeom>
          <a:gradFill>
            <a:gsLst>
              <a:gs pos="0">
                <a:srgbClr val="DCECD5"/>
              </a:gs>
              <a:gs pos="100000">
                <a:srgbClr val="93BC81"/>
              </a:gs>
            </a:gsLst>
            <a:lin ang="5400012" scaled="0"/>
          </a:gra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1400"/>
              <a:buFont typeface="Arial"/>
              <a:buNone/>
              <a:tabLst/>
              <a:defRPr/>
            </a:pPr>
            <a:r>
              <a:rPr kumimoji="0" lang="en-US" sz="1300" b="1" i="0" u="none" strike="noStrike" kern="0" cap="none" spc="0" normalizeH="0" baseline="0" noProof="0">
                <a:ln>
                  <a:noFill/>
                </a:ln>
                <a:solidFill>
                  <a:srgbClr val="000000"/>
                </a:solidFill>
                <a:effectLst/>
                <a:uLnTx/>
                <a:uFillTx/>
                <a:latin typeface="Calibri"/>
                <a:ea typeface="Calibri"/>
                <a:cs typeface="Calibri"/>
                <a:sym typeface="Calibri"/>
              </a:rPr>
              <a:t>Network Edge Mediator (NEM)</a:t>
            </a:r>
            <a:endParaRPr kumimoji="0" sz="13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4B4B4B"/>
              </a:buClr>
              <a:buSzPts val="1400"/>
              <a:buFont typeface="Arial"/>
              <a:buNone/>
              <a:tabLst/>
              <a:defRPr/>
            </a:pPr>
            <a:r>
              <a:rPr kumimoji="0" lang="en-US" sz="1000" b="0" i="0" u="none" strike="noStrike" kern="0" cap="none" spc="0" normalizeH="0" baseline="0" noProof="0">
                <a:ln>
                  <a:noFill/>
                </a:ln>
                <a:solidFill>
                  <a:srgbClr val="000000"/>
                </a:solidFill>
                <a:effectLst/>
                <a:uLnTx/>
                <a:uFillTx/>
                <a:latin typeface="Calibri"/>
                <a:ea typeface="Calibri"/>
                <a:cs typeface="Calibri"/>
                <a:sym typeface="Calibri"/>
              </a:rPr>
              <a:t>Edge orchestration and FCAPS micro-services</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71" name="Google Shape;471;p42"/>
          <p:cNvSpPr txBox="1"/>
          <p:nvPr/>
        </p:nvSpPr>
        <p:spPr>
          <a:xfrm>
            <a:off x="2384718" y="660126"/>
            <a:ext cx="1268700" cy="3387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sz="1800" b="1" i="0" u="none" strike="noStrike" kern="0" cap="none" spc="0" normalizeH="0" baseline="0" noProof="0">
                <a:ln>
                  <a:noFill/>
                </a:ln>
                <a:solidFill>
                  <a:srgbClr val="666666"/>
                </a:solidFill>
                <a:effectLst/>
                <a:uLnTx/>
                <a:uFillTx/>
                <a:latin typeface="Calibri"/>
                <a:ea typeface="Calibri"/>
                <a:cs typeface="Calibri"/>
                <a:sym typeface="Calibri"/>
              </a:rPr>
              <a:t>SEBA POD</a:t>
            </a:r>
            <a:endParaRPr kumimoji="0" sz="1800" b="0" i="0" u="none" strike="noStrike" kern="0" cap="none" spc="0" normalizeH="0" baseline="0" noProof="0">
              <a:ln>
                <a:noFill/>
              </a:ln>
              <a:solidFill>
                <a:srgbClr val="666666"/>
              </a:solidFill>
              <a:effectLst/>
              <a:uLnTx/>
              <a:uFillTx/>
              <a:latin typeface="Arial"/>
              <a:cs typeface="Arial"/>
              <a:sym typeface="Arial"/>
            </a:endParaRPr>
          </a:p>
        </p:txBody>
      </p:sp>
      <p:grpSp>
        <p:nvGrpSpPr>
          <p:cNvPr id="472" name="Google Shape;472;p42"/>
          <p:cNvGrpSpPr/>
          <p:nvPr/>
        </p:nvGrpSpPr>
        <p:grpSpPr>
          <a:xfrm>
            <a:off x="3898198" y="268920"/>
            <a:ext cx="2969549" cy="659178"/>
            <a:chOff x="4691947" y="240650"/>
            <a:chExt cx="3080765" cy="854300"/>
          </a:xfrm>
        </p:grpSpPr>
        <p:sp>
          <p:nvSpPr>
            <p:cNvPr id="473" name="Google Shape;473;p42"/>
            <p:cNvSpPr/>
            <p:nvPr/>
          </p:nvSpPr>
          <p:spPr>
            <a:xfrm>
              <a:off x="4691947" y="240650"/>
              <a:ext cx="1175700" cy="280200"/>
            </a:xfrm>
            <a:prstGeom prst="hexagon">
              <a:avLst>
                <a:gd name="adj" fmla="val 25000"/>
                <a:gd name="vf" fmla="val 11547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ONAP</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4" name="Google Shape;474;p42"/>
            <p:cNvSpPr/>
            <p:nvPr/>
          </p:nvSpPr>
          <p:spPr>
            <a:xfrm>
              <a:off x="6023112" y="240660"/>
              <a:ext cx="1749600" cy="280200"/>
            </a:xfrm>
            <a:prstGeom prst="hexagon">
              <a:avLst>
                <a:gd name="adj" fmla="val 25000"/>
                <a:gd name="vf" fmla="val 11547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Operator OSS/BSS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5" name="Google Shape;475;p42"/>
            <p:cNvSpPr/>
            <p:nvPr/>
          </p:nvSpPr>
          <p:spPr>
            <a:xfrm>
              <a:off x="5188440" y="520865"/>
              <a:ext cx="192900" cy="358800"/>
            </a:xfrm>
            <a:prstGeom prst="upDownArrow">
              <a:avLst>
                <a:gd name="adj1" fmla="val 50000"/>
                <a:gd name="adj2" fmla="val 5000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476" name="Google Shape;476;p42"/>
            <p:cNvSpPr/>
            <p:nvPr/>
          </p:nvSpPr>
          <p:spPr>
            <a:xfrm>
              <a:off x="6803762" y="549557"/>
              <a:ext cx="222600" cy="545100"/>
            </a:xfrm>
            <a:prstGeom prst="upDownArrow">
              <a:avLst>
                <a:gd name="adj1" fmla="val 50000"/>
                <a:gd name="adj2" fmla="val 5000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477" name="Google Shape;477;p42"/>
            <p:cNvSpPr/>
            <p:nvPr/>
          </p:nvSpPr>
          <p:spPr>
            <a:xfrm>
              <a:off x="4786513" y="898450"/>
              <a:ext cx="986700" cy="196500"/>
            </a:xfrm>
            <a:prstGeom prst="roundRect">
              <a:avLst>
                <a:gd name="adj" fmla="val 16667"/>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4B4B4B"/>
                  </a:solidFill>
                  <a:effectLst/>
                  <a:uLnTx/>
                  <a:uFillTx/>
                  <a:latin typeface="Calibri"/>
                  <a:ea typeface="Calibri"/>
                  <a:cs typeface="Calibri"/>
                  <a:sym typeface="Calibri"/>
                </a:rPr>
                <a:t>Local adaptor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78" name="Google Shape;478;p42"/>
          <p:cNvGrpSpPr/>
          <p:nvPr/>
        </p:nvGrpSpPr>
        <p:grpSpPr>
          <a:xfrm>
            <a:off x="3340250" y="2467200"/>
            <a:ext cx="957600" cy="689367"/>
            <a:chOff x="3340250" y="2467200"/>
            <a:chExt cx="957600" cy="689367"/>
          </a:xfrm>
        </p:grpSpPr>
        <p:cxnSp>
          <p:nvCxnSpPr>
            <p:cNvPr id="479" name="Google Shape;479;p42"/>
            <p:cNvCxnSpPr>
              <a:stCxn id="480" idx="0"/>
            </p:cNvCxnSpPr>
            <p:nvPr/>
          </p:nvCxnSpPr>
          <p:spPr>
            <a:xfrm rot="10800000">
              <a:off x="3610100" y="2707767"/>
              <a:ext cx="0" cy="448800"/>
            </a:xfrm>
            <a:prstGeom prst="straightConnector1">
              <a:avLst/>
            </a:prstGeom>
            <a:noFill/>
            <a:ln w="12700" cap="flat" cmpd="sng">
              <a:solidFill>
                <a:srgbClr val="4B4B4B"/>
              </a:solidFill>
              <a:prstDash val="solid"/>
              <a:round/>
              <a:headEnd type="stealth" w="sm" len="sm"/>
              <a:tailEnd type="stealth" w="sm" len="sm"/>
            </a:ln>
          </p:spPr>
        </p:cxnSp>
        <p:sp>
          <p:nvSpPr>
            <p:cNvPr id="481" name="Google Shape;481;p42"/>
            <p:cNvSpPr/>
            <p:nvPr/>
          </p:nvSpPr>
          <p:spPr>
            <a:xfrm>
              <a:off x="3340250" y="2467200"/>
              <a:ext cx="957600" cy="224100"/>
            </a:xfrm>
            <a:prstGeom prst="roundRect">
              <a:avLst>
                <a:gd name="adj" fmla="val 16667"/>
              </a:avLst>
            </a:prstGeom>
            <a:gradFill>
              <a:gsLst>
                <a:gs pos="0">
                  <a:srgbClr val="D4E5F5"/>
                </a:gs>
                <a:gs pos="100000">
                  <a:srgbClr val="70A4D5"/>
                </a:gs>
              </a:gsLst>
              <a:lin ang="5400012" scaled="0"/>
            </a:gra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VOLTHA</a:t>
              </a:r>
              <a:endParaRPr kumimoji="0" sz="1200" b="1"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482" name="Google Shape;482;p42"/>
          <p:cNvGrpSpPr/>
          <p:nvPr/>
        </p:nvGrpSpPr>
        <p:grpSpPr>
          <a:xfrm>
            <a:off x="5007527" y="3334100"/>
            <a:ext cx="1654200" cy="1421600"/>
            <a:chOff x="5007527" y="3334100"/>
            <a:chExt cx="1654200" cy="1421600"/>
          </a:xfrm>
        </p:grpSpPr>
        <p:cxnSp>
          <p:nvCxnSpPr>
            <p:cNvPr id="483" name="Google Shape;483;p42"/>
            <p:cNvCxnSpPr/>
            <p:nvPr/>
          </p:nvCxnSpPr>
          <p:spPr>
            <a:xfrm rot="10800000">
              <a:off x="5579788" y="3334100"/>
              <a:ext cx="0" cy="873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484" name="Google Shape;484;p42"/>
            <p:cNvCxnSpPr/>
            <p:nvPr/>
          </p:nvCxnSpPr>
          <p:spPr>
            <a:xfrm rot="10800000">
              <a:off x="6212086" y="3453564"/>
              <a:ext cx="0" cy="7539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485" name="Google Shape;485;p42"/>
            <p:cNvCxnSpPr/>
            <p:nvPr/>
          </p:nvCxnSpPr>
          <p:spPr>
            <a:xfrm rot="10800000">
              <a:off x="5503595" y="3843864"/>
              <a:ext cx="0" cy="363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486" name="Google Shape;486;p42"/>
            <p:cNvCxnSpPr/>
            <p:nvPr/>
          </p:nvCxnSpPr>
          <p:spPr>
            <a:xfrm rot="10800000">
              <a:off x="6135886" y="3764964"/>
              <a:ext cx="0" cy="4425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487" name="Google Shape;487;p42"/>
            <p:cNvSpPr/>
            <p:nvPr/>
          </p:nvSpPr>
          <p:spPr>
            <a:xfrm>
              <a:off x="5007527" y="4100313"/>
              <a:ext cx="1654200" cy="224100"/>
            </a:xfrm>
            <a:prstGeom prst="rect">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88" name="Google Shape;488;p42"/>
            <p:cNvSpPr/>
            <p:nvPr/>
          </p:nvSpPr>
          <p:spPr>
            <a:xfrm>
              <a:off x="5007527" y="4307500"/>
              <a:ext cx="1654200" cy="224100"/>
            </a:xfrm>
            <a:prstGeom prst="rect">
              <a:avLst/>
            </a:prstGeom>
            <a:gradFill>
              <a:gsLst>
                <a:gs pos="0">
                  <a:srgbClr val="F2F2F2"/>
                </a:gs>
                <a:gs pos="100000">
                  <a:srgbClr val="A6A6A6"/>
                </a:gs>
              </a:gsLst>
              <a:lin ang="5400012" scaled="0"/>
            </a:gradFill>
            <a:ln w="12700"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Compute</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89" name="Google Shape;489;p42"/>
            <p:cNvSpPr/>
            <p:nvPr/>
          </p:nvSpPr>
          <p:spPr>
            <a:xfrm>
              <a:off x="5007527" y="4531600"/>
              <a:ext cx="1654200" cy="224100"/>
            </a:xfrm>
            <a:prstGeom prst="rect">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servers</a:t>
              </a:r>
              <a:endParaRPr kumimoji="0" sz="1200" b="1" i="0" u="none" strike="noStrike" kern="0" cap="none" spc="0" normalizeH="0" baseline="0" noProof="0">
                <a:ln>
                  <a:noFill/>
                </a:ln>
                <a:solidFill>
                  <a:srgbClr val="000000"/>
                </a:solidFill>
                <a:effectLst/>
                <a:uLnTx/>
                <a:uFillTx/>
                <a:latin typeface="Calibri"/>
                <a:ea typeface="Calibri"/>
                <a:cs typeface="Calibri"/>
                <a:sym typeface="Calibri"/>
              </a:endParaRPr>
            </a:p>
          </p:txBody>
        </p:sp>
      </p:grpSp>
      <p:cxnSp>
        <p:nvCxnSpPr>
          <p:cNvPr id="490" name="Google Shape;490;p42"/>
          <p:cNvCxnSpPr/>
          <p:nvPr/>
        </p:nvCxnSpPr>
        <p:spPr>
          <a:xfrm>
            <a:off x="2313700" y="981075"/>
            <a:ext cx="0" cy="1800300"/>
          </a:xfrm>
          <a:prstGeom prst="straightConnector1">
            <a:avLst/>
          </a:prstGeom>
          <a:noFill/>
          <a:ln w="19050" cap="flat" cmpd="sng">
            <a:solidFill>
              <a:srgbClr val="999999"/>
            </a:solidFill>
            <a:prstDash val="solid"/>
            <a:round/>
            <a:headEnd type="triangle" w="med" len="med"/>
            <a:tailEnd type="triangle" w="med" len="med"/>
          </a:ln>
        </p:spPr>
      </p:cxnSp>
      <p:sp>
        <p:nvSpPr>
          <p:cNvPr id="491" name="Google Shape;491;p42"/>
          <p:cNvSpPr txBox="1"/>
          <p:nvPr/>
        </p:nvSpPr>
        <p:spPr>
          <a:xfrm rot="-5400000">
            <a:off x="1685050" y="1800825"/>
            <a:ext cx="1219200" cy="151200"/>
          </a:xfrm>
          <a:prstGeom prst="rect">
            <a:avLst/>
          </a:prstGeom>
          <a:solidFill>
            <a:srgbClr val="FFFFFF"/>
          </a:solid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999999"/>
                </a:solidFill>
                <a:effectLst/>
                <a:uLnTx/>
                <a:uFillTx/>
                <a:latin typeface="Calibri"/>
                <a:ea typeface="Calibri"/>
                <a:cs typeface="Calibri"/>
                <a:sym typeface="Calibri"/>
              </a:rPr>
              <a:t>SOFTWARE STACK</a:t>
            </a:r>
            <a:endParaRPr kumimoji="0" sz="1200" b="1" i="0" u="none" strike="noStrike" kern="0" cap="none" spc="0" normalizeH="0" baseline="0" noProof="0">
              <a:ln>
                <a:noFill/>
              </a:ln>
              <a:solidFill>
                <a:srgbClr val="999999"/>
              </a:solidFill>
              <a:effectLst/>
              <a:uLnTx/>
              <a:uFillTx/>
              <a:latin typeface="Calibri"/>
              <a:ea typeface="Calibri"/>
              <a:cs typeface="Calibri"/>
              <a:sym typeface="Calibri"/>
            </a:endParaRPr>
          </a:p>
        </p:txBody>
      </p:sp>
      <p:sp>
        <p:nvSpPr>
          <p:cNvPr id="492" name="Google Shape;492;p42"/>
          <p:cNvSpPr txBox="1"/>
          <p:nvPr/>
        </p:nvSpPr>
        <p:spPr>
          <a:xfrm rot="-5400000">
            <a:off x="1867425" y="3949200"/>
            <a:ext cx="865800" cy="151200"/>
          </a:xfrm>
          <a:prstGeom prst="rect">
            <a:avLst/>
          </a:prstGeom>
          <a:solidFill>
            <a:srgbClr val="FFFFFF"/>
          </a:solid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999999"/>
                </a:solidFill>
                <a:effectLst/>
                <a:uLnTx/>
                <a:uFillTx/>
                <a:latin typeface="Calibri"/>
                <a:ea typeface="Calibri"/>
                <a:cs typeface="Calibri"/>
                <a:sym typeface="Calibri"/>
              </a:rPr>
              <a:t>HARDWARE</a:t>
            </a:r>
            <a:endParaRPr kumimoji="0" sz="1200" b="1" i="0" u="none" strike="noStrike" kern="0" cap="none" spc="0" normalizeH="0" baseline="0" noProof="0">
              <a:ln>
                <a:noFill/>
              </a:ln>
              <a:solidFill>
                <a:srgbClr val="999999"/>
              </a:solidFill>
              <a:effectLst/>
              <a:uLnTx/>
              <a:uFillTx/>
              <a:latin typeface="Calibri"/>
              <a:ea typeface="Calibri"/>
              <a:cs typeface="Calibri"/>
              <a:sym typeface="Calibri"/>
            </a:endParaRPr>
          </a:p>
        </p:txBody>
      </p:sp>
      <p:grpSp>
        <p:nvGrpSpPr>
          <p:cNvPr id="493" name="Google Shape;493;p42"/>
          <p:cNvGrpSpPr/>
          <p:nvPr/>
        </p:nvGrpSpPr>
        <p:grpSpPr>
          <a:xfrm>
            <a:off x="3326275" y="1867050"/>
            <a:ext cx="3776100" cy="1086150"/>
            <a:chOff x="3326275" y="1867050"/>
            <a:chExt cx="3776100" cy="1086150"/>
          </a:xfrm>
        </p:grpSpPr>
        <p:sp>
          <p:nvSpPr>
            <p:cNvPr id="494" name="Google Shape;494;p42"/>
            <p:cNvSpPr/>
            <p:nvPr/>
          </p:nvSpPr>
          <p:spPr>
            <a:xfrm>
              <a:off x="3326275" y="1867050"/>
              <a:ext cx="3776100" cy="338700"/>
            </a:xfrm>
            <a:prstGeom prst="roundRect">
              <a:avLst>
                <a:gd name="adj" fmla="val 16667"/>
              </a:avLst>
            </a:prstGeom>
            <a:gradFill>
              <a:gsLst>
                <a:gs pos="0">
                  <a:srgbClr val="DBD4EB"/>
                </a:gs>
                <a:gs pos="100000">
                  <a:srgbClr val="9180BB"/>
                </a:gs>
              </a:gsLst>
              <a:lin ang="5400012" scaled="0"/>
            </a:gra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SDN Controller - ONOS</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495" name="Google Shape;495;p42"/>
            <p:cNvGrpSpPr/>
            <p:nvPr/>
          </p:nvGrpSpPr>
          <p:grpSpPr>
            <a:xfrm>
              <a:off x="3811689" y="2176700"/>
              <a:ext cx="3241337" cy="776500"/>
              <a:chOff x="3811689" y="2176700"/>
              <a:chExt cx="3241337" cy="776500"/>
            </a:xfrm>
          </p:grpSpPr>
          <p:cxnSp>
            <p:nvCxnSpPr>
              <p:cNvPr id="496" name="Google Shape;496;p42"/>
              <p:cNvCxnSpPr/>
              <p:nvPr/>
            </p:nvCxnSpPr>
            <p:spPr>
              <a:xfrm rot="10800000">
                <a:off x="3811689" y="2196125"/>
                <a:ext cx="0" cy="239100"/>
              </a:xfrm>
              <a:prstGeom prst="straightConnector1">
                <a:avLst/>
              </a:prstGeom>
              <a:noFill/>
              <a:ln w="12700" cap="flat" cmpd="sng">
                <a:solidFill>
                  <a:srgbClr val="4B4B4B"/>
                </a:solidFill>
                <a:prstDash val="solid"/>
                <a:round/>
                <a:headEnd type="stealth" w="sm" len="sm"/>
                <a:tailEnd type="stealth" w="sm" len="sm"/>
              </a:ln>
            </p:spPr>
          </p:cxnSp>
          <p:sp>
            <p:nvSpPr>
              <p:cNvPr id="497" name="Google Shape;497;p42"/>
              <p:cNvSpPr txBox="1"/>
              <p:nvPr/>
            </p:nvSpPr>
            <p:spPr>
              <a:xfrm>
                <a:off x="3848100" y="2176700"/>
                <a:ext cx="1194000" cy="2631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OpenFlow</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cxnSp>
            <p:nvCxnSpPr>
              <p:cNvPr id="498" name="Google Shape;498;p42"/>
              <p:cNvCxnSpPr/>
              <p:nvPr/>
            </p:nvCxnSpPr>
            <p:spPr>
              <a:xfrm rot="10800000">
                <a:off x="5821525" y="2237100"/>
                <a:ext cx="0" cy="716100"/>
              </a:xfrm>
              <a:prstGeom prst="straightConnector1">
                <a:avLst/>
              </a:prstGeom>
              <a:noFill/>
              <a:ln w="12700" cap="flat" cmpd="sng">
                <a:solidFill>
                  <a:srgbClr val="000000"/>
                </a:solidFill>
                <a:prstDash val="solid"/>
                <a:round/>
                <a:headEnd type="stealth" w="sm" len="sm"/>
                <a:tailEnd type="stealth" w="sm" len="sm"/>
              </a:ln>
            </p:spPr>
          </p:cxnSp>
          <p:sp>
            <p:nvSpPr>
              <p:cNvPr id="499" name="Google Shape;499;p42"/>
              <p:cNvSpPr txBox="1"/>
              <p:nvPr/>
            </p:nvSpPr>
            <p:spPr>
              <a:xfrm>
                <a:off x="5821526" y="2292400"/>
                <a:ext cx="1231500" cy="4776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P4Runtime,</a:t>
                </a:r>
                <a:endParaRPr kumimoji="0" sz="10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gNMI/OpenConfig</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grpSp>
      </p:grpSp>
      <p:sp>
        <p:nvSpPr>
          <p:cNvPr id="500" name="Google Shape;500;p42"/>
          <p:cNvSpPr/>
          <p:nvPr/>
        </p:nvSpPr>
        <p:spPr>
          <a:xfrm>
            <a:off x="3342975" y="1552400"/>
            <a:ext cx="1231500" cy="342300"/>
          </a:xfrm>
          <a:prstGeom prst="hexagon">
            <a:avLst>
              <a:gd name="adj" fmla="val 25000"/>
              <a:gd name="vf" fmla="val 115470"/>
            </a:avLst>
          </a:prstGeom>
          <a:gradFill>
            <a:gsLst>
              <a:gs pos="0">
                <a:srgbClr val="FFF6DB"/>
              </a:gs>
              <a:gs pos="100000">
                <a:srgbClr val="FAD25C"/>
              </a:gs>
            </a:gsLst>
            <a:lin ang="5400012" scaled="0"/>
          </a:gradFill>
          <a:ln w="12700" cap="flat" cmpd="sng">
            <a:solidFill>
              <a:srgbClr val="4B4B4B"/>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t>VOLTHA apps</a:t>
            </a:r>
            <a:b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br>
            <a:r>
              <a:rPr kumimoji="0" lang="en-US" sz="1000" b="0" i="0" u="none" strike="noStrike" kern="0" cap="none" spc="0" normalizeH="0" baseline="0" noProof="0">
                <a:ln>
                  <a:noFill/>
                </a:ln>
                <a:solidFill>
                  <a:srgbClr val="000000"/>
                </a:solidFill>
                <a:effectLst/>
                <a:uLnTx/>
                <a:uFillTx/>
                <a:latin typeface="Calibri"/>
                <a:ea typeface="Calibri"/>
                <a:cs typeface="Calibri"/>
                <a:sym typeface="Calibri"/>
              </a:rPr>
              <a:t>PON/OLT control</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1" name="Google Shape;501;p42"/>
          <p:cNvSpPr/>
          <p:nvPr/>
        </p:nvSpPr>
        <p:spPr>
          <a:xfrm>
            <a:off x="4634764" y="1551975"/>
            <a:ext cx="1140300" cy="342300"/>
          </a:xfrm>
          <a:prstGeom prst="hexagon">
            <a:avLst>
              <a:gd name="adj" fmla="val 25000"/>
              <a:gd name="vf" fmla="val 115470"/>
            </a:avLst>
          </a:prstGeom>
          <a:gradFill>
            <a:gsLst>
              <a:gs pos="0">
                <a:srgbClr val="FFF6DB"/>
              </a:gs>
              <a:gs pos="100000">
                <a:srgbClr val="FAD25C"/>
              </a:gs>
            </a:gsLst>
            <a:lin ang="5400012" scaled="0"/>
          </a:gradFill>
          <a:ln w="12700" cap="flat" cmpd="sng">
            <a:solidFill>
              <a:srgbClr val="4B4B4B"/>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t>TRELLIS apps</a:t>
            </a:r>
            <a:endParaRPr kumimoji="0" sz="11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alibri"/>
                <a:ea typeface="Calibri"/>
                <a:cs typeface="Calibri"/>
                <a:sym typeface="Calibri"/>
              </a:rPr>
              <a:t>Fabric control</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2" name="Google Shape;502;p42"/>
          <p:cNvSpPr/>
          <p:nvPr/>
        </p:nvSpPr>
        <p:spPr>
          <a:xfrm>
            <a:off x="5827862" y="1551975"/>
            <a:ext cx="1268700" cy="342300"/>
          </a:xfrm>
          <a:prstGeom prst="hexagon">
            <a:avLst>
              <a:gd name="adj" fmla="val 25000"/>
              <a:gd name="vf" fmla="val 115470"/>
            </a:avLst>
          </a:prstGeom>
          <a:gradFill>
            <a:gsLst>
              <a:gs pos="0">
                <a:srgbClr val="FFF6DB"/>
              </a:gs>
              <a:gs pos="100000">
                <a:srgbClr val="FAD25C"/>
              </a:gs>
            </a:gsLst>
            <a:lin ang="5400012" scaled="0"/>
          </a:gradFill>
          <a:ln w="12700" cap="flat" cmpd="sng">
            <a:solidFill>
              <a:srgbClr val="4B4B4B"/>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t>BNG-CP apps</a:t>
            </a:r>
            <a:endParaRPr kumimoji="0" sz="11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alibri"/>
                <a:ea typeface="Calibri"/>
                <a:cs typeface="Calibri"/>
                <a:sym typeface="Calibri"/>
              </a:rPr>
              <a:t>Subscriber  control</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503" name="Google Shape;503;p42"/>
          <p:cNvGrpSpPr/>
          <p:nvPr/>
        </p:nvGrpSpPr>
        <p:grpSpPr>
          <a:xfrm>
            <a:off x="2975750" y="3156567"/>
            <a:ext cx="1268700" cy="772500"/>
            <a:chOff x="2975750" y="3175617"/>
            <a:chExt cx="1268700" cy="772500"/>
          </a:xfrm>
        </p:grpSpPr>
        <p:sp>
          <p:nvSpPr>
            <p:cNvPr id="504" name="Google Shape;504;p42"/>
            <p:cNvSpPr/>
            <p:nvPr/>
          </p:nvSpPr>
          <p:spPr>
            <a:xfrm>
              <a:off x="2975750" y="3709017"/>
              <a:ext cx="1268700" cy="2391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OLT</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5" name="Google Shape;505;p42"/>
            <p:cNvSpPr/>
            <p:nvPr/>
          </p:nvSpPr>
          <p:spPr>
            <a:xfrm>
              <a:off x="3589871" y="3615156"/>
              <a:ext cx="43800" cy="444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6" name="Google Shape;506;p42"/>
            <p:cNvSpPr/>
            <p:nvPr/>
          </p:nvSpPr>
          <p:spPr>
            <a:xfrm>
              <a:off x="3589871" y="3538956"/>
              <a:ext cx="43800" cy="444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7" name="Google Shape;507;p42"/>
            <p:cNvSpPr/>
            <p:nvPr/>
          </p:nvSpPr>
          <p:spPr>
            <a:xfrm>
              <a:off x="3589871" y="3462756"/>
              <a:ext cx="43800" cy="444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80" name="Google Shape;480;p42"/>
            <p:cNvSpPr/>
            <p:nvPr/>
          </p:nvSpPr>
          <p:spPr>
            <a:xfrm>
              <a:off x="2975750" y="3175617"/>
              <a:ext cx="1268700" cy="2391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OLT</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508" name="Google Shape;508;p42"/>
          <p:cNvGrpSpPr/>
          <p:nvPr/>
        </p:nvGrpSpPr>
        <p:grpSpPr>
          <a:xfrm>
            <a:off x="4244450" y="3172528"/>
            <a:ext cx="3375021" cy="695700"/>
            <a:chOff x="4244450" y="3172528"/>
            <a:chExt cx="3375021" cy="695700"/>
          </a:xfrm>
        </p:grpSpPr>
        <p:sp>
          <p:nvSpPr>
            <p:cNvPr id="509" name="Google Shape;509;p42"/>
            <p:cNvSpPr/>
            <p:nvPr/>
          </p:nvSpPr>
          <p:spPr>
            <a:xfrm>
              <a:off x="4909825" y="3172528"/>
              <a:ext cx="1849500" cy="2769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switch</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510" name="Google Shape;510;p42"/>
            <p:cNvCxnSpPr/>
            <p:nvPr/>
          </p:nvCxnSpPr>
          <p:spPr>
            <a:xfrm>
              <a:off x="6759325" y="3329875"/>
              <a:ext cx="845700" cy="600"/>
            </a:xfrm>
            <a:prstGeom prst="curvedConnector3">
              <a:avLst>
                <a:gd name="adj1" fmla="val 50000"/>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1" name="Google Shape;511;p42"/>
            <p:cNvCxnSpPr>
              <a:stCxn id="480" idx="3"/>
              <a:endCxn id="509" idx="1"/>
            </p:cNvCxnSpPr>
            <p:nvPr/>
          </p:nvCxnSpPr>
          <p:spPr>
            <a:xfrm>
              <a:off x="4244450" y="3276117"/>
              <a:ext cx="665400" cy="348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2" name="Google Shape;512;p42"/>
            <p:cNvCxnSpPr>
              <a:stCxn id="504" idx="3"/>
              <a:endCxn id="509" idx="1"/>
            </p:cNvCxnSpPr>
            <p:nvPr/>
          </p:nvCxnSpPr>
          <p:spPr>
            <a:xfrm rot="10800000" flipH="1">
              <a:off x="4244450" y="3310917"/>
              <a:ext cx="665400" cy="498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513" name="Google Shape;513;p42"/>
            <p:cNvSpPr/>
            <p:nvPr/>
          </p:nvSpPr>
          <p:spPr>
            <a:xfrm>
              <a:off x="4909825" y="3591328"/>
              <a:ext cx="1849500" cy="2769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switch</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514" name="Google Shape;514;p42"/>
            <p:cNvCxnSpPr>
              <a:stCxn id="480" idx="3"/>
              <a:endCxn id="513" idx="1"/>
            </p:cNvCxnSpPr>
            <p:nvPr/>
          </p:nvCxnSpPr>
          <p:spPr>
            <a:xfrm>
              <a:off x="4244450" y="3276117"/>
              <a:ext cx="665400" cy="453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5" name="Google Shape;515;p42"/>
            <p:cNvCxnSpPr>
              <a:stCxn id="504" idx="3"/>
              <a:endCxn id="513" idx="1"/>
            </p:cNvCxnSpPr>
            <p:nvPr/>
          </p:nvCxnSpPr>
          <p:spPr>
            <a:xfrm rot="10800000" flipH="1">
              <a:off x="4244450" y="3729717"/>
              <a:ext cx="665400" cy="798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6" name="Google Shape;516;p42"/>
            <p:cNvCxnSpPr/>
            <p:nvPr/>
          </p:nvCxnSpPr>
          <p:spPr>
            <a:xfrm>
              <a:off x="6773771" y="3710575"/>
              <a:ext cx="845700" cy="600"/>
            </a:xfrm>
            <a:prstGeom prst="curvedConnector3">
              <a:avLst>
                <a:gd name="adj1" fmla="val 50000"/>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7" name="Google Shape;517;p42"/>
            <p:cNvCxnSpPr/>
            <p:nvPr/>
          </p:nvCxnSpPr>
          <p:spPr>
            <a:xfrm rot="10800000" flipH="1">
              <a:off x="6759325" y="3334075"/>
              <a:ext cx="846300" cy="376800"/>
            </a:xfrm>
            <a:prstGeom prst="straightConnector1">
              <a:avLst/>
            </a:prstGeom>
            <a:noFill/>
            <a:ln w="19050" cap="flat" cmpd="sng">
              <a:solidFill>
                <a:srgbClr val="666666"/>
              </a:solidFill>
              <a:prstDash val="solid"/>
              <a:round/>
              <a:headEnd type="none" w="med" len="med"/>
              <a:tailEnd type="none" w="med" len="med"/>
            </a:ln>
          </p:spPr>
        </p:cxnSp>
        <p:cxnSp>
          <p:nvCxnSpPr>
            <p:cNvPr id="518" name="Google Shape;518;p42"/>
            <p:cNvCxnSpPr/>
            <p:nvPr/>
          </p:nvCxnSpPr>
          <p:spPr>
            <a:xfrm>
              <a:off x="6759325" y="3329875"/>
              <a:ext cx="846300" cy="375300"/>
            </a:xfrm>
            <a:prstGeom prst="straightConnector1">
              <a:avLst/>
            </a:prstGeom>
            <a:noFill/>
            <a:ln w="19050" cap="flat" cmpd="sng">
              <a:solidFill>
                <a:srgbClr val="666666"/>
              </a:solidFill>
              <a:prstDash val="solid"/>
              <a:round/>
              <a:headEnd type="none" w="med" len="med"/>
              <a:tailEnd type="none" w="med" len="med"/>
            </a:ln>
          </p:spPr>
        </p:cxnSp>
      </p:grpSp>
      <p:sp>
        <p:nvSpPr>
          <p:cNvPr id="519" name="Google Shape;519;p42"/>
          <p:cNvSpPr/>
          <p:nvPr/>
        </p:nvSpPr>
        <p:spPr>
          <a:xfrm>
            <a:off x="5324400" y="2966833"/>
            <a:ext cx="957600" cy="224100"/>
          </a:xfrm>
          <a:prstGeom prst="roundRect">
            <a:avLst>
              <a:gd name="adj" fmla="val 16667"/>
            </a:avLst>
          </a:prstGeom>
          <a:gradFill>
            <a:gsLst>
              <a:gs pos="0">
                <a:srgbClr val="D4E5F5"/>
              </a:gs>
              <a:gs pos="100000">
                <a:srgbClr val="70A4D5"/>
              </a:gs>
            </a:gsLst>
            <a:lin ang="5400012" scaled="0"/>
          </a:gra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Stratum</a:t>
            </a:r>
            <a:endParaRPr kumimoji="0" sz="1200" b="1"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520" name="Google Shape;520;p42"/>
          <p:cNvGrpSpPr/>
          <p:nvPr/>
        </p:nvGrpSpPr>
        <p:grpSpPr>
          <a:xfrm>
            <a:off x="122952" y="2366231"/>
            <a:ext cx="2851657" cy="1322127"/>
            <a:chOff x="122952" y="2366231"/>
            <a:chExt cx="2851657" cy="1322127"/>
          </a:xfrm>
        </p:grpSpPr>
        <p:grpSp>
          <p:nvGrpSpPr>
            <p:cNvPr id="521" name="Google Shape;521;p42"/>
            <p:cNvGrpSpPr/>
            <p:nvPr/>
          </p:nvGrpSpPr>
          <p:grpSpPr>
            <a:xfrm>
              <a:off x="122952" y="2366231"/>
              <a:ext cx="1926157" cy="1272765"/>
              <a:chOff x="122952" y="2366231"/>
              <a:chExt cx="1926157" cy="1272765"/>
            </a:xfrm>
          </p:grpSpPr>
          <p:sp>
            <p:nvSpPr>
              <p:cNvPr id="522" name="Google Shape;522;p42"/>
              <p:cNvSpPr/>
              <p:nvPr/>
            </p:nvSpPr>
            <p:spPr>
              <a:xfrm>
                <a:off x="122952" y="2589254"/>
                <a:ext cx="1576200" cy="771600"/>
              </a:xfrm>
              <a:prstGeom prst="roundRect">
                <a:avLst>
                  <a:gd name="adj" fmla="val 16667"/>
                </a:avLst>
              </a:prstGeom>
              <a:solidFill>
                <a:srgbClr val="FFFFFF"/>
              </a:solidFill>
              <a:ln w="9525" cap="flat" cmpd="sng">
                <a:solidFill>
                  <a:srgbClr val="666666"/>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523" name="Google Shape;523;p42"/>
              <p:cNvCxnSpPr>
                <a:stCxn id="524" idx="2"/>
                <a:endCxn id="525" idx="3"/>
              </p:cNvCxnSpPr>
              <p:nvPr/>
            </p:nvCxnSpPr>
            <p:spPr>
              <a:xfrm rot="10800000">
                <a:off x="1501309" y="2949919"/>
                <a:ext cx="471900" cy="3462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26" name="Google Shape;526;p42"/>
              <p:cNvCxnSpPr>
                <a:stCxn id="524" idx="2"/>
                <a:endCxn id="527" idx="3"/>
              </p:cNvCxnSpPr>
              <p:nvPr/>
            </p:nvCxnSpPr>
            <p:spPr>
              <a:xfrm flipH="1">
                <a:off x="1501309" y="3296119"/>
                <a:ext cx="471900" cy="2673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527" name="Google Shape;527;p42"/>
              <p:cNvSpPr/>
              <p:nvPr/>
            </p:nvSpPr>
            <p:spPr>
              <a:xfrm>
                <a:off x="1398680" y="3487796"/>
                <a:ext cx="102600" cy="151200"/>
              </a:xfrm>
              <a:prstGeom prst="roundRect">
                <a:avLst>
                  <a:gd name="adj" fmla="val 16667"/>
                </a:avLst>
              </a:prstGeom>
              <a:solidFill>
                <a:srgbClr val="FFFFFF"/>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8" name="Google Shape;528;p42"/>
              <p:cNvSpPr txBox="1"/>
              <p:nvPr/>
            </p:nvSpPr>
            <p:spPr>
              <a:xfrm>
                <a:off x="1208512" y="3017702"/>
                <a:ext cx="490500" cy="276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ONU</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529" name="Google Shape;529;p42"/>
              <p:cNvCxnSpPr>
                <a:stCxn id="530" idx="3"/>
                <a:endCxn id="530" idx="3"/>
              </p:cNvCxnSpPr>
              <p:nvPr/>
            </p:nvCxnSpPr>
            <p:spPr>
              <a:xfrm>
                <a:off x="862941" y="2902274"/>
                <a:ext cx="0" cy="0"/>
              </a:xfrm>
              <a:prstGeom prst="straightConnector1">
                <a:avLst/>
              </a:prstGeom>
              <a:noFill/>
              <a:ln w="9525" cap="flat" cmpd="sng">
                <a:solidFill>
                  <a:srgbClr val="004B7D"/>
                </a:solidFill>
                <a:prstDash val="solid"/>
                <a:round/>
                <a:headEnd type="none" w="med" len="med"/>
                <a:tailEnd type="none" w="med" len="med"/>
              </a:ln>
            </p:spPr>
          </p:cxnSp>
          <p:cxnSp>
            <p:nvCxnSpPr>
              <p:cNvPr id="531" name="Google Shape;531;p42"/>
              <p:cNvCxnSpPr>
                <a:endCxn id="525" idx="1"/>
              </p:cNvCxnSpPr>
              <p:nvPr/>
            </p:nvCxnSpPr>
            <p:spPr>
              <a:xfrm>
                <a:off x="772279" y="2949871"/>
                <a:ext cx="626400" cy="0"/>
              </a:xfrm>
              <a:prstGeom prst="straightConnector1">
                <a:avLst/>
              </a:prstGeom>
              <a:noFill/>
              <a:ln w="19050" cap="flat" cmpd="sng">
                <a:solidFill>
                  <a:srgbClr val="666666"/>
                </a:solidFill>
                <a:prstDash val="solid"/>
                <a:round/>
                <a:headEnd type="none" w="med" len="med"/>
                <a:tailEnd type="none" w="med" len="med"/>
              </a:ln>
            </p:spPr>
          </p:cxnSp>
          <p:pic>
            <p:nvPicPr>
              <p:cNvPr id="530" name="Google Shape;530;p42"/>
              <p:cNvPicPr preferRelativeResize="0"/>
              <p:nvPr/>
            </p:nvPicPr>
            <p:blipFill>
              <a:blip r:embed="rId4">
                <a:alphaModFix/>
              </a:blip>
              <a:stretch>
                <a:fillRect/>
              </a:stretch>
            </p:blipFill>
            <p:spPr>
              <a:xfrm>
                <a:off x="297515" y="2695032"/>
                <a:ext cx="565426" cy="414485"/>
              </a:xfrm>
              <a:prstGeom prst="rect">
                <a:avLst/>
              </a:prstGeom>
              <a:noFill/>
              <a:ln>
                <a:noFill/>
              </a:ln>
            </p:spPr>
          </p:pic>
          <p:sp>
            <p:nvSpPr>
              <p:cNvPr id="532" name="Google Shape;532;p42"/>
              <p:cNvSpPr txBox="1"/>
              <p:nvPr/>
            </p:nvSpPr>
            <p:spPr>
              <a:xfrm>
                <a:off x="150190" y="3035176"/>
                <a:ext cx="860100" cy="2769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RG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25" name="Google Shape;525;p42"/>
              <p:cNvSpPr/>
              <p:nvPr/>
            </p:nvSpPr>
            <p:spPr>
              <a:xfrm>
                <a:off x="1398679" y="2878171"/>
                <a:ext cx="102600" cy="143400"/>
              </a:xfrm>
              <a:prstGeom prst="roundRect">
                <a:avLst>
                  <a:gd name="adj" fmla="val 16667"/>
                </a:avLst>
              </a:prstGeom>
              <a:solidFill>
                <a:srgbClr val="FFFFFF"/>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533" name="Google Shape;533;p42" descr="house.png"/>
              <p:cNvPicPr preferRelativeResize="0"/>
              <p:nvPr/>
            </p:nvPicPr>
            <p:blipFill rotWithShape="1">
              <a:blip r:embed="rId5">
                <a:alphaModFix/>
              </a:blip>
              <a:srcRect/>
              <a:stretch/>
            </p:blipFill>
            <p:spPr>
              <a:xfrm>
                <a:off x="1022423" y="2366231"/>
                <a:ext cx="565415" cy="405002"/>
              </a:xfrm>
              <a:prstGeom prst="rect">
                <a:avLst/>
              </a:prstGeom>
              <a:noFill/>
              <a:ln>
                <a:noFill/>
              </a:ln>
            </p:spPr>
          </p:pic>
          <p:sp>
            <p:nvSpPr>
              <p:cNvPr id="524" name="Google Shape;524;p42"/>
              <p:cNvSpPr/>
              <p:nvPr/>
            </p:nvSpPr>
            <p:spPr>
              <a:xfrm>
                <a:off x="1973209" y="3231919"/>
                <a:ext cx="75900" cy="128400"/>
              </a:xfrm>
              <a:prstGeom prst="ellipse">
                <a:avLst/>
              </a:prstGeom>
              <a:solidFill>
                <a:srgbClr val="D9D9D9"/>
              </a:solidFill>
              <a:ln w="25400"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cxnSp>
          <p:nvCxnSpPr>
            <p:cNvPr id="534" name="Google Shape;534;p42"/>
            <p:cNvCxnSpPr>
              <a:endCxn id="524" idx="6"/>
            </p:cNvCxnSpPr>
            <p:nvPr/>
          </p:nvCxnSpPr>
          <p:spPr>
            <a:xfrm rot="10800000">
              <a:off x="2049109" y="3296119"/>
              <a:ext cx="925500" cy="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535" name="Google Shape;535;p42"/>
            <p:cNvSpPr txBox="1"/>
            <p:nvPr/>
          </p:nvSpPr>
          <p:spPr>
            <a:xfrm>
              <a:off x="1758093" y="3411458"/>
              <a:ext cx="490500" cy="276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PON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pic>
        <p:nvPicPr>
          <p:cNvPr id="80" name="Google Shape;184;p23">
            <a:extLst>
              <a:ext uri="{FF2B5EF4-FFF2-40B4-BE49-F238E27FC236}">
                <a16:creationId xmlns:a16="http://schemas.microsoft.com/office/drawing/2014/main" id="{F437C97D-5C7A-2B47-9CF4-C2FC4F245F38}"/>
              </a:ext>
            </a:extLst>
          </p:cNvPr>
          <p:cNvPicPr preferRelativeResize="0"/>
          <p:nvPr/>
        </p:nvPicPr>
        <p:blipFill>
          <a:blip r:embed="rId6">
            <a:alphaModFix/>
          </a:blip>
          <a:stretch>
            <a:fillRect/>
          </a:stretch>
        </p:blipFill>
        <p:spPr>
          <a:xfrm>
            <a:off x="6516" y="4702571"/>
            <a:ext cx="1003781" cy="429725"/>
          </a:xfrm>
          <a:prstGeom prst="rect">
            <a:avLst/>
          </a:prstGeom>
          <a:noFill/>
          <a:ln>
            <a:noFill/>
          </a:ln>
        </p:spPr>
      </p:pic>
    </p:spTree>
    <p:extLst>
      <p:ext uri="{BB962C8B-B14F-4D97-AF65-F5344CB8AC3E}">
        <p14:creationId xmlns:p14="http://schemas.microsoft.com/office/powerpoint/2010/main" val="19020215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Google Shape;368;p21"/>
          <p:cNvSpPr txBox="1">
            <a:spLocks noGrp="1"/>
          </p:cNvSpPr>
          <p:nvPr>
            <p:ph type="ctrTitle"/>
          </p:nvPr>
        </p:nvSpPr>
        <p:spPr>
          <a:xfrm>
            <a:off x="457200" y="1670050"/>
            <a:ext cx="8229600" cy="714375"/>
          </a:xfrm>
        </p:spPr>
        <p:txBody>
          <a:bodyPr/>
          <a:lstStyle/>
          <a:p>
            <a:pPr eaLnBrk="1" hangingPunct="1">
              <a:lnSpc>
                <a:spcPts val="3600"/>
              </a:lnSpc>
              <a:spcBef>
                <a:spcPct val="0"/>
              </a:spcBef>
              <a:spcAft>
                <a:spcPct val="0"/>
              </a:spcAft>
              <a:buClr>
                <a:srgbClr val="FFFFFF"/>
              </a:buClr>
              <a:buSzTx/>
              <a:buFont typeface="Calibri" charset="0"/>
              <a:buNone/>
            </a:pPr>
            <a:r>
              <a:rPr lang="en-US">
                <a:solidFill>
                  <a:srgbClr val="FFFFFF"/>
                </a:solidFill>
                <a:latin typeface="Calibri" charset="0"/>
                <a:ea typeface="ＭＳ Ｐゴシック" charset="0"/>
                <a:cs typeface="Calibri" charset="0"/>
                <a:sym typeface="Calibri" charset="0"/>
              </a:rPr>
              <a:t>SEBA Community</a:t>
            </a:r>
          </a:p>
        </p:txBody>
      </p:sp>
      <p:sp>
        <p:nvSpPr>
          <p:cNvPr id="32771" name="Google Shape;370;p21"/>
          <p:cNvSpPr>
            <a:spLocks noGrp="1"/>
          </p:cNvSpPr>
          <p:nvPr>
            <p:ph type="sldNum" sz="quarter" idx="10"/>
          </p:nvPr>
        </p:nvSpPr>
        <p:spPr>
          <a:noFill/>
        </p:spPr>
        <p:txBody>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fld id="{E631A7F5-E03B-3642-AD0C-7EE9976B6C99}" type="slidenum">
              <a:rPr lang="en-US" sz="800">
                <a:solidFill>
                  <a:srgbClr val="A6A6A6"/>
                </a:solidFill>
                <a:latin typeface="Calibri" charset="0"/>
                <a:cs typeface="Calibri" charset="0"/>
                <a:sym typeface="Calibri" charset="0"/>
              </a:rPr>
              <a:pPr eaLnBrk="1" hangingPunct="1"/>
              <a:t>42</a:t>
            </a:fld>
            <a:endParaRPr lang="en-US" sz="800">
              <a:solidFill>
                <a:srgbClr val="A6A6A6"/>
              </a:solidFill>
              <a:latin typeface="Calibri" charset="0"/>
              <a:cs typeface="Calibri" charset="0"/>
              <a:sym typeface="Calibri" charset="0"/>
            </a:endParaRPr>
          </a:p>
        </p:txBody>
      </p:sp>
    </p:spTree>
    <p:extLst>
      <p:ext uri="{BB962C8B-B14F-4D97-AF65-F5344CB8AC3E}">
        <p14:creationId xmlns:p14="http://schemas.microsoft.com/office/powerpoint/2010/main" val="32386190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457200" y="0"/>
            <a:ext cx="8229600" cy="53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200" b="1">
                <a:solidFill>
                  <a:schemeClr val="accent1"/>
                </a:solidFill>
              </a:rPr>
              <a:t>SEBA (and VOLTHA) Community</a:t>
            </a:r>
            <a:endParaRPr sz="3200" b="1">
              <a:solidFill>
                <a:schemeClr val="accent1"/>
              </a:solidFill>
            </a:endParaRPr>
          </a:p>
        </p:txBody>
      </p:sp>
      <p:pic>
        <p:nvPicPr>
          <p:cNvPr id="21" name="Picture 20"/>
          <p:cNvPicPr>
            <a:picLocks noChangeAspect="1"/>
          </p:cNvPicPr>
          <p:nvPr/>
        </p:nvPicPr>
        <p:blipFill>
          <a:blip r:embed="rId3"/>
          <a:stretch>
            <a:fillRect/>
          </a:stretch>
        </p:blipFill>
        <p:spPr>
          <a:xfrm>
            <a:off x="4433617" y="2127700"/>
            <a:ext cx="1203090" cy="887900"/>
          </a:xfrm>
          <a:prstGeom prst="rect">
            <a:avLst/>
          </a:prstGeom>
          <a:effectLst>
            <a:glow rad="228600">
              <a:srgbClr val="A5A5A5">
                <a:satMod val="175000"/>
                <a:alpha val="40000"/>
              </a:srgbClr>
            </a:glow>
          </a:effectLst>
        </p:spPr>
      </p:pic>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6912" y="1006571"/>
            <a:ext cx="1210649" cy="880472"/>
          </a:xfrm>
          <a:prstGeom prst="rect">
            <a:avLst/>
          </a:prstGeom>
        </p:spPr>
      </p:pic>
      <p:pic>
        <p:nvPicPr>
          <p:cNvPr id="23" name="Picture 22"/>
          <p:cNvPicPr>
            <a:picLocks noChangeAspect="1"/>
          </p:cNvPicPr>
          <p:nvPr/>
        </p:nvPicPr>
        <p:blipFill>
          <a:blip r:embed="rId5"/>
          <a:stretch>
            <a:fillRect/>
          </a:stretch>
        </p:blipFill>
        <p:spPr>
          <a:xfrm>
            <a:off x="388447" y="2127700"/>
            <a:ext cx="1778233" cy="995810"/>
          </a:xfrm>
          <a:prstGeom prst="rect">
            <a:avLst/>
          </a:prstGeom>
        </p:spPr>
      </p:pic>
      <p:pic>
        <p:nvPicPr>
          <p:cNvPr id="24" name="Picture 23"/>
          <p:cNvPicPr>
            <a:picLocks noChangeAspect="1"/>
          </p:cNvPicPr>
          <p:nvPr/>
        </p:nvPicPr>
        <p:blipFill>
          <a:blip r:embed="rId6"/>
          <a:stretch>
            <a:fillRect/>
          </a:stretch>
        </p:blipFill>
        <p:spPr>
          <a:xfrm>
            <a:off x="3298565" y="2127700"/>
            <a:ext cx="996881" cy="920461"/>
          </a:xfrm>
          <a:prstGeom prst="rect">
            <a:avLst/>
          </a:prstGeom>
          <a:effectLst>
            <a:glow rad="228600">
              <a:srgbClr val="A5A5A5">
                <a:satMod val="175000"/>
                <a:alpha val="40000"/>
              </a:srgbClr>
            </a:glow>
          </a:effectLst>
        </p:spPr>
      </p:pic>
      <p:sp>
        <p:nvSpPr>
          <p:cNvPr id="25" name="Rectangle 24"/>
          <p:cNvSpPr/>
          <p:nvPr/>
        </p:nvSpPr>
        <p:spPr>
          <a:xfrm>
            <a:off x="3080244" y="2817683"/>
            <a:ext cx="765766" cy="276999"/>
          </a:xfrm>
          <a:prstGeom prst="rect">
            <a:avLst/>
          </a:prstGeom>
          <a:effectLst>
            <a:glow rad="228600">
              <a:srgbClr val="A5A5A5">
                <a:satMod val="175000"/>
                <a:alpha val="40000"/>
              </a:srgbClr>
            </a:glow>
          </a:effectLst>
        </p:spPr>
        <p:txBody>
          <a:bodyPr wrap="square">
            <a:spAutoFit/>
          </a:bodyPr>
          <a:lstStyle/>
          <a:p>
            <a:pPr algn="ctr" defTabSz="411480">
              <a:defRPr/>
            </a:pPr>
            <a:r>
              <a:rPr lang="en-US" sz="1200" b="1" dirty="0">
                <a:solidFill>
                  <a:srgbClr val="0097A7"/>
                </a:solidFill>
                <a:latin typeface="Calibri"/>
                <a:ea typeface="Arial"/>
                <a:cs typeface="Arial"/>
                <a:sym typeface="Arial"/>
              </a:rPr>
              <a:t>AT&amp;T</a:t>
            </a:r>
          </a:p>
        </p:txBody>
      </p:sp>
      <p:pic>
        <p:nvPicPr>
          <p:cNvPr id="26" name="Picture 25"/>
          <p:cNvPicPr>
            <a:picLocks noChangeAspect="1"/>
          </p:cNvPicPr>
          <p:nvPr/>
        </p:nvPicPr>
        <p:blipFill>
          <a:blip r:embed="rId7"/>
          <a:stretch>
            <a:fillRect/>
          </a:stretch>
        </p:blipFill>
        <p:spPr>
          <a:xfrm>
            <a:off x="6460641" y="4303118"/>
            <a:ext cx="983102" cy="234382"/>
          </a:xfrm>
          <a:prstGeom prst="rect">
            <a:avLst/>
          </a:prstGeom>
        </p:spPr>
      </p:pic>
      <p:pic>
        <p:nvPicPr>
          <p:cNvPr id="27" name="Picture 26"/>
          <p:cNvPicPr>
            <a:picLocks noChangeAspect="1"/>
          </p:cNvPicPr>
          <p:nvPr/>
        </p:nvPicPr>
        <p:blipFill>
          <a:blip r:embed="rId8"/>
          <a:stretch>
            <a:fillRect/>
          </a:stretch>
        </p:blipFill>
        <p:spPr>
          <a:xfrm>
            <a:off x="1167317" y="3367075"/>
            <a:ext cx="1187087" cy="911935"/>
          </a:xfrm>
          <a:prstGeom prst="rect">
            <a:avLst/>
          </a:prstGeom>
        </p:spPr>
      </p:pic>
      <p:pic>
        <p:nvPicPr>
          <p:cNvPr id="28" name="Picture 27"/>
          <p:cNvPicPr>
            <a:picLocks noChangeAspect="1"/>
          </p:cNvPicPr>
          <p:nvPr/>
        </p:nvPicPr>
        <p:blipFill>
          <a:blip r:embed="rId9"/>
          <a:stretch>
            <a:fillRect/>
          </a:stretch>
        </p:blipFill>
        <p:spPr>
          <a:xfrm>
            <a:off x="7329775" y="2817683"/>
            <a:ext cx="786465" cy="197918"/>
          </a:xfrm>
          <a:prstGeom prst="rect">
            <a:avLst/>
          </a:prstGeom>
        </p:spPr>
      </p:pic>
      <p:pic>
        <p:nvPicPr>
          <p:cNvPr id="29" name="Picture 28"/>
          <p:cNvPicPr>
            <a:picLocks noChangeAspect="1"/>
          </p:cNvPicPr>
          <p:nvPr/>
        </p:nvPicPr>
        <p:blipFill>
          <a:blip r:embed="rId10"/>
          <a:stretch>
            <a:fillRect/>
          </a:stretch>
        </p:blipFill>
        <p:spPr>
          <a:xfrm>
            <a:off x="1791123" y="4198615"/>
            <a:ext cx="751114" cy="221694"/>
          </a:xfrm>
          <a:prstGeom prst="rect">
            <a:avLst/>
          </a:prstGeom>
        </p:spPr>
      </p:pic>
      <p:pic>
        <p:nvPicPr>
          <p:cNvPr id="30" name="Picture 29"/>
          <p:cNvPicPr>
            <a:picLocks noChangeAspect="1"/>
          </p:cNvPicPr>
          <p:nvPr/>
        </p:nvPicPr>
        <p:blipFill>
          <a:blip r:embed="rId11"/>
          <a:stretch>
            <a:fillRect/>
          </a:stretch>
        </p:blipFill>
        <p:spPr>
          <a:xfrm>
            <a:off x="5672737" y="1228818"/>
            <a:ext cx="1079346" cy="421731"/>
          </a:xfrm>
          <a:prstGeom prst="rect">
            <a:avLst/>
          </a:prstGeom>
        </p:spPr>
      </p:pic>
      <p:pic>
        <p:nvPicPr>
          <p:cNvPr id="32" name="Picture 31"/>
          <p:cNvPicPr>
            <a:picLocks noChangeAspect="1"/>
          </p:cNvPicPr>
          <p:nvPr/>
        </p:nvPicPr>
        <p:blipFill>
          <a:blip r:embed="rId12"/>
          <a:stretch>
            <a:fillRect/>
          </a:stretch>
        </p:blipFill>
        <p:spPr>
          <a:xfrm>
            <a:off x="1099392" y="1733429"/>
            <a:ext cx="1067288" cy="489697"/>
          </a:xfrm>
          <a:prstGeom prst="rect">
            <a:avLst/>
          </a:prstGeom>
        </p:spPr>
      </p:pic>
      <p:pic>
        <p:nvPicPr>
          <p:cNvPr id="33" name="Picture 32"/>
          <p:cNvPicPr>
            <a:picLocks noChangeAspect="1"/>
          </p:cNvPicPr>
          <p:nvPr/>
        </p:nvPicPr>
        <p:blipFill>
          <a:blip r:embed="rId13"/>
          <a:stretch>
            <a:fillRect/>
          </a:stretch>
        </p:blipFill>
        <p:spPr>
          <a:xfrm>
            <a:off x="7126180" y="2331832"/>
            <a:ext cx="1162466" cy="212971"/>
          </a:xfrm>
          <a:prstGeom prst="rect">
            <a:avLst/>
          </a:prstGeom>
        </p:spPr>
      </p:pic>
      <p:pic>
        <p:nvPicPr>
          <p:cNvPr id="34" name="Picture 33"/>
          <p:cNvPicPr>
            <a:picLocks noChangeAspect="1"/>
          </p:cNvPicPr>
          <p:nvPr/>
        </p:nvPicPr>
        <p:blipFill>
          <a:blip r:embed="rId14"/>
          <a:stretch>
            <a:fillRect/>
          </a:stretch>
        </p:blipFill>
        <p:spPr>
          <a:xfrm>
            <a:off x="6952192" y="3166064"/>
            <a:ext cx="1270394" cy="409702"/>
          </a:xfrm>
          <a:prstGeom prst="rect">
            <a:avLst/>
          </a:prstGeom>
        </p:spPr>
      </p:pic>
      <p:pic>
        <p:nvPicPr>
          <p:cNvPr id="35" name="Picture 34"/>
          <p:cNvPicPr>
            <a:picLocks noChangeAspect="1"/>
          </p:cNvPicPr>
          <p:nvPr/>
        </p:nvPicPr>
        <p:blipFill>
          <a:blip r:embed="rId15"/>
          <a:stretch>
            <a:fillRect/>
          </a:stretch>
        </p:blipFill>
        <p:spPr>
          <a:xfrm>
            <a:off x="7146016" y="3765918"/>
            <a:ext cx="642678" cy="272835"/>
          </a:xfrm>
          <a:prstGeom prst="rect">
            <a:avLst/>
          </a:prstGeom>
        </p:spPr>
      </p:pic>
      <p:pic>
        <p:nvPicPr>
          <p:cNvPr id="36" name="Picture 35"/>
          <p:cNvPicPr>
            <a:picLocks noChangeAspect="1"/>
          </p:cNvPicPr>
          <p:nvPr/>
        </p:nvPicPr>
        <p:blipFill>
          <a:blip r:embed="rId16"/>
          <a:stretch>
            <a:fillRect/>
          </a:stretch>
        </p:blipFill>
        <p:spPr>
          <a:xfrm>
            <a:off x="6590438" y="1666779"/>
            <a:ext cx="1071483" cy="556347"/>
          </a:xfrm>
          <a:prstGeom prst="rect">
            <a:avLst/>
          </a:prstGeom>
        </p:spPr>
      </p:pic>
      <p:pic>
        <p:nvPicPr>
          <p:cNvPr id="37" name="Picture 36"/>
          <p:cNvPicPr>
            <a:picLocks noChangeAspect="1"/>
          </p:cNvPicPr>
          <p:nvPr/>
        </p:nvPicPr>
        <p:blipFill>
          <a:blip r:embed="rId17"/>
          <a:stretch>
            <a:fillRect/>
          </a:stretch>
        </p:blipFill>
        <p:spPr>
          <a:xfrm>
            <a:off x="3158661" y="908295"/>
            <a:ext cx="1136786" cy="641734"/>
          </a:xfrm>
          <a:prstGeom prst="rect">
            <a:avLst/>
          </a:prstGeom>
          <a:noFill/>
          <a:ln>
            <a:noFill/>
          </a:ln>
        </p:spPr>
      </p:pic>
      <p:pic>
        <p:nvPicPr>
          <p:cNvPr id="2" name="Picture 1"/>
          <p:cNvPicPr>
            <a:picLocks noChangeAspect="1"/>
          </p:cNvPicPr>
          <p:nvPr/>
        </p:nvPicPr>
        <p:blipFill>
          <a:blip r:embed="rId18"/>
          <a:stretch>
            <a:fillRect/>
          </a:stretch>
        </p:blipFill>
        <p:spPr>
          <a:xfrm>
            <a:off x="3298566" y="3157031"/>
            <a:ext cx="1123390" cy="881722"/>
          </a:xfrm>
          <a:prstGeom prst="rect">
            <a:avLst/>
          </a:prstGeom>
          <a:effectLst>
            <a:glow rad="203200">
              <a:schemeClr val="bg1">
                <a:lumMod val="85000"/>
                <a:alpha val="75000"/>
              </a:schemeClr>
            </a:glow>
          </a:effectLst>
        </p:spPr>
      </p:pic>
      <p:pic>
        <p:nvPicPr>
          <p:cNvPr id="3" name="Picture 2"/>
          <p:cNvPicPr>
            <a:picLocks noChangeAspect="1"/>
          </p:cNvPicPr>
          <p:nvPr/>
        </p:nvPicPr>
        <p:blipFill>
          <a:blip r:embed="rId19"/>
          <a:stretch>
            <a:fillRect/>
          </a:stretch>
        </p:blipFill>
        <p:spPr>
          <a:xfrm>
            <a:off x="4421955" y="3132952"/>
            <a:ext cx="1250782" cy="905801"/>
          </a:xfrm>
          <a:prstGeom prst="rect">
            <a:avLst/>
          </a:prstGeom>
          <a:effectLst>
            <a:glow rad="203200">
              <a:schemeClr val="bg1">
                <a:lumMod val="85000"/>
                <a:alpha val="75000"/>
              </a:schemeClr>
            </a:glow>
          </a:effectLst>
        </p:spPr>
      </p:pic>
      <p:pic>
        <p:nvPicPr>
          <p:cNvPr id="4" name="Picture 3"/>
          <p:cNvPicPr>
            <a:picLocks noChangeAspect="1"/>
          </p:cNvPicPr>
          <p:nvPr/>
        </p:nvPicPr>
        <p:blipFill>
          <a:blip r:embed="rId20"/>
          <a:stretch>
            <a:fillRect/>
          </a:stretch>
        </p:blipFill>
        <p:spPr>
          <a:xfrm>
            <a:off x="4500673" y="907731"/>
            <a:ext cx="1021375" cy="742818"/>
          </a:xfrm>
          <a:prstGeom prst="rect">
            <a:avLst/>
          </a:prstGeom>
        </p:spPr>
      </p:pic>
      <p:pic>
        <p:nvPicPr>
          <p:cNvPr id="5" name="Picture 4"/>
          <p:cNvPicPr>
            <a:picLocks noChangeAspect="1"/>
          </p:cNvPicPr>
          <p:nvPr/>
        </p:nvPicPr>
        <p:blipFill>
          <a:blip r:embed="rId21"/>
          <a:stretch>
            <a:fillRect/>
          </a:stretch>
        </p:blipFill>
        <p:spPr>
          <a:xfrm>
            <a:off x="2597064" y="4279010"/>
            <a:ext cx="1369510" cy="850708"/>
          </a:xfrm>
          <a:prstGeom prst="rect">
            <a:avLst/>
          </a:prstGeom>
        </p:spPr>
      </p:pic>
      <p:pic>
        <p:nvPicPr>
          <p:cNvPr id="6" name="Picture 5"/>
          <p:cNvPicPr>
            <a:picLocks noChangeAspect="1"/>
          </p:cNvPicPr>
          <p:nvPr/>
        </p:nvPicPr>
        <p:blipFill>
          <a:blip r:embed="rId22"/>
          <a:stretch>
            <a:fillRect/>
          </a:stretch>
        </p:blipFill>
        <p:spPr>
          <a:xfrm>
            <a:off x="4076561" y="4292792"/>
            <a:ext cx="1171797" cy="793348"/>
          </a:xfrm>
          <a:prstGeom prst="rect">
            <a:avLst/>
          </a:prstGeom>
        </p:spPr>
      </p:pic>
      <p:pic>
        <p:nvPicPr>
          <p:cNvPr id="7" name="Picture 6"/>
          <p:cNvPicPr>
            <a:picLocks noChangeAspect="1"/>
          </p:cNvPicPr>
          <p:nvPr/>
        </p:nvPicPr>
        <p:blipFill>
          <a:blip r:embed="rId23"/>
          <a:stretch>
            <a:fillRect/>
          </a:stretch>
        </p:blipFill>
        <p:spPr>
          <a:xfrm>
            <a:off x="5421829" y="4136271"/>
            <a:ext cx="993447" cy="993447"/>
          </a:xfrm>
          <a:prstGeom prst="rect">
            <a:avLst/>
          </a:prstGeom>
        </p:spPr>
      </p:pic>
      <p:pic>
        <p:nvPicPr>
          <p:cNvPr id="38" name="Picture 37"/>
          <p:cNvPicPr>
            <a:picLocks noChangeAspect="1"/>
          </p:cNvPicPr>
          <p:nvPr/>
        </p:nvPicPr>
        <p:blipFill>
          <a:blip r:embed="rId24"/>
          <a:stretch>
            <a:fillRect/>
          </a:stretch>
        </p:blipFill>
        <p:spPr>
          <a:xfrm>
            <a:off x="787798" y="2959413"/>
            <a:ext cx="929271" cy="616353"/>
          </a:xfrm>
          <a:prstGeom prst="rect">
            <a:avLst/>
          </a:prstGeom>
        </p:spPr>
      </p:pic>
      <p:pic>
        <p:nvPicPr>
          <p:cNvPr id="31" name="Google Shape;184;p23">
            <a:extLst>
              <a:ext uri="{FF2B5EF4-FFF2-40B4-BE49-F238E27FC236}">
                <a16:creationId xmlns:a16="http://schemas.microsoft.com/office/drawing/2014/main" id="{A600AFAD-CAEC-B143-B8D5-E7332F166A5C}"/>
              </a:ext>
            </a:extLst>
          </p:cNvPr>
          <p:cNvPicPr preferRelativeResize="0"/>
          <p:nvPr/>
        </p:nvPicPr>
        <p:blipFill>
          <a:blip r:embed="rId25">
            <a:alphaModFix/>
          </a:blip>
          <a:stretch>
            <a:fillRect/>
          </a:stretch>
        </p:blipFill>
        <p:spPr>
          <a:xfrm>
            <a:off x="6516" y="4702571"/>
            <a:ext cx="1003781" cy="429725"/>
          </a:xfrm>
          <a:prstGeom prst="rect">
            <a:avLst/>
          </a:prstGeom>
          <a:noFill/>
          <a:ln>
            <a:noFill/>
          </a:ln>
        </p:spPr>
      </p:pic>
    </p:spTree>
    <p:extLst>
      <p:ext uri="{BB962C8B-B14F-4D97-AF65-F5344CB8AC3E}">
        <p14:creationId xmlns:p14="http://schemas.microsoft.com/office/powerpoint/2010/main" val="1587928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par>
                                <p:cTn id="17" presetID="10"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par>
                                <p:cTn id="20" presetID="10" presetClass="entr" presetSubtype="0"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par>
                                <p:cTn id="23" presetID="10"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par>
                                <p:cTn id="26" presetID="10" presetClass="entr" presetSubtype="0" fill="hold" nodeType="with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par>
                                <p:cTn id="32" presetID="10" presetClass="entr" presetSubtype="0" fill="hold"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par>
                                <p:cTn id="35" presetID="10"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par>
                                <p:cTn id="38" presetID="10" presetClass="entr" presetSubtype="0" fill="hold"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500"/>
                                        <p:tgtEl>
                                          <p:spTgt spid="37"/>
                                        </p:tgtEl>
                                      </p:cBhvr>
                                    </p:animEffect>
                                  </p:childTnLst>
                                </p:cTn>
                              </p:par>
                              <p:par>
                                <p:cTn id="44" presetID="10" presetClass="entr" presetSubtype="0" fill="hold" nodeType="with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500"/>
                                        <p:tgtEl>
                                          <p:spTgt spid="4"/>
                                        </p:tgtEl>
                                      </p:cBhvr>
                                    </p:animEffect>
                                  </p:childTnLst>
                                </p:cTn>
                              </p:par>
                              <p:par>
                                <p:cTn id="47" presetID="10" presetClass="entr" presetSubtype="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500"/>
                                        <p:tgtEl>
                                          <p:spTgt spid="5"/>
                                        </p:tgtEl>
                                      </p:cBhvr>
                                    </p:animEffect>
                                  </p:childTnLst>
                                </p:cTn>
                              </p:par>
                              <p:par>
                                <p:cTn id="50" presetID="10" presetClass="entr" presetSubtype="0" fill="hold" nodeType="with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par>
                                <p:cTn id="53" presetID="10" presetClass="entr" presetSubtype="0" fill="hold" nodeType="with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500"/>
                                        <p:tgtEl>
                                          <p:spTgt spid="7"/>
                                        </p:tgtEl>
                                      </p:cBhvr>
                                    </p:animEffect>
                                  </p:childTnLst>
                                </p:cTn>
                              </p:par>
                              <p:par>
                                <p:cTn id="56" presetID="10" presetClass="entr" presetSubtype="0" fill="hold"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2385AE5-1A15-1646-B74D-64CC26194C77}"/>
              </a:ext>
            </a:extLst>
          </p:cNvPr>
          <p:cNvSpPr>
            <a:spLocks noGrp="1"/>
          </p:cNvSpPr>
          <p:nvPr>
            <p:ph type="sldNum" idx="12"/>
          </p:nvPr>
        </p:nvSpPr>
        <p:spPr/>
        <p:txBody>
          <a:bodyPr/>
          <a:lstStyle/>
          <a:p>
            <a:fld id="{00000000-1234-1234-1234-123412341234}" type="slidenum">
              <a:rPr lang="en" smtClean="0"/>
              <a:pPr/>
              <a:t>44</a:t>
            </a:fld>
            <a:endParaRPr lang="en"/>
          </a:p>
        </p:txBody>
      </p:sp>
      <p:sp>
        <p:nvSpPr>
          <p:cNvPr id="4" name="Title 1">
            <a:extLst>
              <a:ext uri="{FF2B5EF4-FFF2-40B4-BE49-F238E27FC236}">
                <a16:creationId xmlns:a16="http://schemas.microsoft.com/office/drawing/2014/main" id="{1DEC2727-5701-9743-85EB-37C8A180ED32}"/>
              </a:ext>
            </a:extLst>
          </p:cNvPr>
          <p:cNvSpPr txBox="1">
            <a:spLocks/>
          </p:cNvSpPr>
          <p:nvPr/>
        </p:nvSpPr>
        <p:spPr>
          <a:xfrm>
            <a:off x="2266297" y="32242"/>
            <a:ext cx="4732897" cy="542767"/>
          </a:xfrm>
          <a:prstGeom prst="rect">
            <a:avLst/>
          </a:prstGeom>
        </p:spPr>
        <p:txBody>
          <a:bodyPr vert="horz" lIns="91440" tIns="45720" rIns="91440" bIns="45720" rtlCol="0" anchor="ctr">
            <a:normAutofit fontScale="92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a:solidFill>
                  <a:srgbClr val="4F81BD"/>
                </a:solidFill>
                <a:latin typeface="Calibri"/>
                <a:sym typeface="Arial"/>
              </a:rPr>
              <a:t>    Demo setup BBWF 2018</a:t>
            </a:r>
          </a:p>
        </p:txBody>
      </p:sp>
      <p:pic>
        <p:nvPicPr>
          <p:cNvPr id="5" name="Picture 4">
            <a:extLst>
              <a:ext uri="{FF2B5EF4-FFF2-40B4-BE49-F238E27FC236}">
                <a16:creationId xmlns:a16="http://schemas.microsoft.com/office/drawing/2014/main" id="{1666E325-BCBF-134C-858C-9BB52AA5D6A2}"/>
              </a:ext>
            </a:extLst>
          </p:cNvPr>
          <p:cNvPicPr>
            <a:picLocks noChangeAspect="1"/>
          </p:cNvPicPr>
          <p:nvPr/>
        </p:nvPicPr>
        <p:blipFill>
          <a:blip r:embed="rId2"/>
          <a:stretch>
            <a:fillRect/>
          </a:stretch>
        </p:blipFill>
        <p:spPr>
          <a:xfrm>
            <a:off x="405891" y="638586"/>
            <a:ext cx="2301952" cy="4285549"/>
          </a:xfrm>
          <a:prstGeom prst="rect">
            <a:avLst/>
          </a:prstGeom>
        </p:spPr>
      </p:pic>
      <p:sp>
        <p:nvSpPr>
          <p:cNvPr id="6" name="TextBox 5">
            <a:extLst>
              <a:ext uri="{FF2B5EF4-FFF2-40B4-BE49-F238E27FC236}">
                <a16:creationId xmlns:a16="http://schemas.microsoft.com/office/drawing/2014/main" id="{688F6C37-1666-DB40-BF3C-0674B78C9F65}"/>
              </a:ext>
            </a:extLst>
          </p:cNvPr>
          <p:cNvSpPr txBox="1"/>
          <p:nvPr/>
        </p:nvSpPr>
        <p:spPr>
          <a:xfrm>
            <a:off x="3146308" y="2544284"/>
            <a:ext cx="2108199" cy="523220"/>
          </a:xfrm>
          <a:prstGeom prst="rect">
            <a:avLst/>
          </a:prstGeom>
          <a:noFill/>
        </p:spPr>
        <p:txBody>
          <a:bodyPr wrap="square" rtlCol="0">
            <a:spAutoFit/>
          </a:bodyPr>
          <a:lstStyle/>
          <a:p>
            <a:pPr defTabSz="914400">
              <a:defRPr/>
            </a:pPr>
            <a:r>
              <a:rPr lang="en-US" b="1" kern="0">
                <a:solidFill>
                  <a:srgbClr val="AF3333"/>
                </a:solidFill>
                <a:latin typeface="Calibri"/>
                <a:ea typeface="Arial"/>
                <a:cs typeface="Arial"/>
                <a:sym typeface="Arial"/>
              </a:rPr>
              <a:t>OLTs</a:t>
            </a:r>
            <a:r>
              <a:rPr lang="en-US" b="1" kern="0">
                <a:solidFill>
                  <a:sysClr val="windowText" lastClr="000000"/>
                </a:solidFill>
                <a:latin typeface="Calibri"/>
                <a:ea typeface="Arial"/>
                <a:cs typeface="Arial"/>
                <a:sym typeface="Arial"/>
              </a:rPr>
              <a:t>: Adtran, CIG, </a:t>
            </a:r>
          </a:p>
          <a:p>
            <a:pPr defTabSz="914400">
              <a:defRPr/>
            </a:pPr>
            <a:r>
              <a:rPr lang="en-US" b="1" kern="0">
                <a:solidFill>
                  <a:sysClr val="windowText" lastClr="000000"/>
                </a:solidFill>
                <a:latin typeface="Calibri"/>
                <a:ea typeface="Arial"/>
                <a:cs typeface="Arial"/>
                <a:sym typeface="Arial"/>
              </a:rPr>
              <a:t>EdgeCore &amp; Iskratel</a:t>
            </a:r>
          </a:p>
        </p:txBody>
      </p:sp>
      <p:sp>
        <p:nvSpPr>
          <p:cNvPr id="7" name="Right Brace 6">
            <a:extLst>
              <a:ext uri="{FF2B5EF4-FFF2-40B4-BE49-F238E27FC236}">
                <a16:creationId xmlns:a16="http://schemas.microsoft.com/office/drawing/2014/main" id="{947DCF62-4123-D340-A59D-3CA867161450}"/>
              </a:ext>
            </a:extLst>
          </p:cNvPr>
          <p:cNvSpPr/>
          <p:nvPr/>
        </p:nvSpPr>
        <p:spPr>
          <a:xfrm>
            <a:off x="2782241" y="2434973"/>
            <a:ext cx="237066" cy="1083734"/>
          </a:xfrm>
          <a:prstGeom prst="rightBrace">
            <a:avLst/>
          </a:prstGeom>
          <a:noFill/>
          <a:ln w="25400" cap="flat" cmpd="sng" algn="ctr">
            <a:solidFill>
              <a:srgbClr val="4B87CC"/>
            </a:solidFill>
            <a:prstDash val="solid"/>
          </a:ln>
          <a:effectLst>
            <a:outerShdw blurRad="40000" dist="20000" dir="5400000" rotWithShape="0">
              <a:srgbClr val="000000">
                <a:alpha val="38000"/>
              </a:srgbClr>
            </a:outerShdw>
          </a:effectLst>
        </p:spPr>
        <p:txBody>
          <a:bodyPr rtlCol="0" anchor="ctr"/>
          <a:lstStyle/>
          <a:p>
            <a:pPr algn="ctr" defTabSz="914400">
              <a:defRPr/>
            </a:pPr>
            <a:endParaRPr lang="en-US" kern="0">
              <a:solidFill>
                <a:srgbClr val="4B4B4B"/>
              </a:solidFill>
              <a:latin typeface="Arial"/>
              <a:ea typeface="Arial"/>
              <a:cs typeface="Arial"/>
              <a:sym typeface="Arial"/>
            </a:endParaRPr>
          </a:p>
        </p:txBody>
      </p:sp>
      <p:sp>
        <p:nvSpPr>
          <p:cNvPr id="8" name="Right Brace 7">
            <a:extLst>
              <a:ext uri="{FF2B5EF4-FFF2-40B4-BE49-F238E27FC236}">
                <a16:creationId xmlns:a16="http://schemas.microsoft.com/office/drawing/2014/main" id="{7FB33E49-94F3-BB43-824F-B038EB5AD6FA}"/>
              </a:ext>
            </a:extLst>
          </p:cNvPr>
          <p:cNvSpPr/>
          <p:nvPr/>
        </p:nvSpPr>
        <p:spPr>
          <a:xfrm>
            <a:off x="2799173" y="3781173"/>
            <a:ext cx="254001" cy="863600"/>
          </a:xfrm>
          <a:prstGeom prst="rightBrace">
            <a:avLst/>
          </a:prstGeom>
          <a:noFill/>
          <a:ln w="25400" cap="flat" cmpd="sng" algn="ctr">
            <a:solidFill>
              <a:srgbClr val="4B87CC"/>
            </a:solidFill>
            <a:prstDash val="solid"/>
          </a:ln>
          <a:effectLst>
            <a:outerShdw blurRad="40000" dist="20000" dir="5400000" rotWithShape="0">
              <a:srgbClr val="000000">
                <a:alpha val="38000"/>
              </a:srgbClr>
            </a:outerShdw>
          </a:effectLst>
        </p:spPr>
        <p:txBody>
          <a:bodyPr rtlCol="0" anchor="ctr"/>
          <a:lstStyle/>
          <a:p>
            <a:pPr algn="ctr" defTabSz="914400">
              <a:defRPr/>
            </a:pPr>
            <a:endParaRPr lang="en-US" kern="0">
              <a:solidFill>
                <a:srgbClr val="4B4B4B"/>
              </a:solidFill>
              <a:latin typeface="Arial"/>
              <a:ea typeface="Arial"/>
              <a:cs typeface="Arial"/>
              <a:sym typeface="Arial"/>
            </a:endParaRPr>
          </a:p>
        </p:txBody>
      </p:sp>
      <p:sp>
        <p:nvSpPr>
          <p:cNvPr id="9" name="TextBox 8">
            <a:extLst>
              <a:ext uri="{FF2B5EF4-FFF2-40B4-BE49-F238E27FC236}">
                <a16:creationId xmlns:a16="http://schemas.microsoft.com/office/drawing/2014/main" id="{13F2B2BB-CDBD-F74F-ACFD-60D5F024861A}"/>
              </a:ext>
            </a:extLst>
          </p:cNvPr>
          <p:cNvSpPr txBox="1"/>
          <p:nvPr/>
        </p:nvSpPr>
        <p:spPr>
          <a:xfrm>
            <a:off x="3197109" y="3861984"/>
            <a:ext cx="3281356" cy="923330"/>
          </a:xfrm>
          <a:prstGeom prst="rect">
            <a:avLst/>
          </a:prstGeom>
          <a:noFill/>
        </p:spPr>
        <p:txBody>
          <a:bodyPr wrap="square" rtlCol="0">
            <a:spAutoFit/>
          </a:bodyPr>
          <a:lstStyle/>
          <a:p>
            <a:pPr defTabSz="914400">
              <a:defRPr/>
            </a:pPr>
            <a:r>
              <a:rPr lang="en-US" b="1" kern="0">
                <a:solidFill>
                  <a:srgbClr val="AF3333"/>
                </a:solidFill>
                <a:latin typeface="Calibri"/>
                <a:ea typeface="Arial"/>
                <a:cs typeface="Arial"/>
                <a:sym typeface="Arial"/>
              </a:rPr>
              <a:t>Servers</a:t>
            </a:r>
            <a:r>
              <a:rPr lang="en-US" b="1" kern="0">
                <a:solidFill>
                  <a:sysClr val="windowText" lastClr="000000"/>
                </a:solidFill>
                <a:latin typeface="Calibri"/>
                <a:ea typeface="Arial"/>
                <a:cs typeface="Arial"/>
                <a:sym typeface="Arial"/>
              </a:rPr>
              <a:t>: VOLTHA, ONOS, XOS, K8s, ELK, Docker, Prometheus, Grafana, Kibana</a:t>
            </a:r>
          </a:p>
        </p:txBody>
      </p:sp>
      <p:sp>
        <p:nvSpPr>
          <p:cNvPr id="10" name="TextBox 9">
            <a:extLst>
              <a:ext uri="{FF2B5EF4-FFF2-40B4-BE49-F238E27FC236}">
                <a16:creationId xmlns:a16="http://schemas.microsoft.com/office/drawing/2014/main" id="{02D82C85-901E-354A-8681-EA20AF527C81}"/>
              </a:ext>
            </a:extLst>
          </p:cNvPr>
          <p:cNvSpPr txBox="1"/>
          <p:nvPr/>
        </p:nvSpPr>
        <p:spPr>
          <a:xfrm>
            <a:off x="3171707" y="1235377"/>
            <a:ext cx="2334183" cy="923330"/>
          </a:xfrm>
          <a:prstGeom prst="rect">
            <a:avLst/>
          </a:prstGeom>
          <a:noFill/>
        </p:spPr>
        <p:txBody>
          <a:bodyPr wrap="square" rtlCol="0">
            <a:spAutoFit/>
          </a:bodyPr>
          <a:lstStyle/>
          <a:p>
            <a:pPr defTabSz="914400">
              <a:defRPr/>
            </a:pPr>
            <a:r>
              <a:rPr lang="en-US" b="1" kern="0">
                <a:solidFill>
                  <a:srgbClr val="AF3333"/>
                </a:solidFill>
                <a:latin typeface="Calibri"/>
                <a:ea typeface="Arial"/>
                <a:cs typeface="Arial"/>
                <a:sym typeface="Arial"/>
              </a:rPr>
              <a:t>ONUs</a:t>
            </a:r>
            <a:r>
              <a:rPr lang="en-US" b="1" kern="0">
                <a:solidFill>
                  <a:sysClr val="windowText" lastClr="000000"/>
                </a:solidFill>
                <a:latin typeface="Calibri"/>
                <a:ea typeface="Arial"/>
                <a:cs typeface="Arial"/>
                <a:sym typeface="Arial"/>
              </a:rPr>
              <a:t>: Arcadyan, Alpha, Adtran, CIG, Iskratel</a:t>
            </a:r>
          </a:p>
        </p:txBody>
      </p:sp>
      <p:sp>
        <p:nvSpPr>
          <p:cNvPr id="11" name="Right Brace 10">
            <a:extLst>
              <a:ext uri="{FF2B5EF4-FFF2-40B4-BE49-F238E27FC236}">
                <a16:creationId xmlns:a16="http://schemas.microsoft.com/office/drawing/2014/main" id="{F66C89AE-B8E8-B44D-AE83-7E6816F1BA4F}"/>
              </a:ext>
            </a:extLst>
          </p:cNvPr>
          <p:cNvSpPr/>
          <p:nvPr/>
        </p:nvSpPr>
        <p:spPr>
          <a:xfrm>
            <a:off x="2782240" y="1131104"/>
            <a:ext cx="237067" cy="1159935"/>
          </a:xfrm>
          <a:prstGeom prst="rightBrace">
            <a:avLst/>
          </a:prstGeom>
          <a:noFill/>
          <a:ln w="25400" cap="flat" cmpd="sng" algn="ctr">
            <a:solidFill>
              <a:srgbClr val="4B87CC"/>
            </a:solidFill>
            <a:prstDash val="solid"/>
          </a:ln>
          <a:effectLst>
            <a:outerShdw blurRad="40000" dist="20000" dir="5400000" rotWithShape="0">
              <a:srgbClr val="000000">
                <a:alpha val="38000"/>
              </a:srgbClr>
            </a:outerShdw>
          </a:effectLst>
        </p:spPr>
        <p:txBody>
          <a:bodyPr rtlCol="0" anchor="ctr"/>
          <a:lstStyle/>
          <a:p>
            <a:pPr algn="ctr" defTabSz="914400">
              <a:defRPr/>
            </a:pPr>
            <a:endParaRPr lang="en-US" kern="0">
              <a:solidFill>
                <a:srgbClr val="4B4B4B"/>
              </a:solidFill>
              <a:latin typeface="Arial"/>
              <a:ea typeface="Arial"/>
              <a:cs typeface="Arial"/>
              <a:sym typeface="Arial"/>
            </a:endParaRPr>
          </a:p>
        </p:txBody>
      </p:sp>
      <p:cxnSp>
        <p:nvCxnSpPr>
          <p:cNvPr id="12" name="Straight Arrow Connector 11">
            <a:extLst>
              <a:ext uri="{FF2B5EF4-FFF2-40B4-BE49-F238E27FC236}">
                <a16:creationId xmlns:a16="http://schemas.microsoft.com/office/drawing/2014/main" id="{0B1004DE-050B-B34A-956F-1DAA84E4E83D}"/>
              </a:ext>
            </a:extLst>
          </p:cNvPr>
          <p:cNvCxnSpPr/>
          <p:nvPr/>
        </p:nvCxnSpPr>
        <p:spPr>
          <a:xfrm flipH="1">
            <a:off x="2748375" y="3654172"/>
            <a:ext cx="305988" cy="0"/>
          </a:xfrm>
          <a:prstGeom prst="straightConnector1">
            <a:avLst/>
          </a:prstGeom>
          <a:noFill/>
          <a:ln w="25400" cap="flat" cmpd="sng" algn="ctr">
            <a:solidFill>
              <a:srgbClr val="4B87CC"/>
            </a:solidFill>
            <a:prstDash val="solid"/>
            <a:tailEnd type="arrow"/>
          </a:ln>
          <a:effectLst>
            <a:outerShdw blurRad="40000" dist="20000" dir="5400000" rotWithShape="0">
              <a:srgbClr val="000000">
                <a:alpha val="38000"/>
              </a:srgbClr>
            </a:outerShdw>
          </a:effectLst>
        </p:spPr>
      </p:cxnSp>
      <p:sp>
        <p:nvSpPr>
          <p:cNvPr id="13" name="TextBox 12">
            <a:extLst>
              <a:ext uri="{FF2B5EF4-FFF2-40B4-BE49-F238E27FC236}">
                <a16:creationId xmlns:a16="http://schemas.microsoft.com/office/drawing/2014/main" id="{11E046E9-11EA-EB45-8AA8-6CF469797123}"/>
              </a:ext>
            </a:extLst>
          </p:cNvPr>
          <p:cNvSpPr txBox="1"/>
          <p:nvPr/>
        </p:nvSpPr>
        <p:spPr>
          <a:xfrm>
            <a:off x="3171707" y="3464455"/>
            <a:ext cx="2650065" cy="307777"/>
          </a:xfrm>
          <a:prstGeom prst="rect">
            <a:avLst/>
          </a:prstGeom>
          <a:noFill/>
        </p:spPr>
        <p:txBody>
          <a:bodyPr wrap="square" rtlCol="0">
            <a:spAutoFit/>
          </a:bodyPr>
          <a:lstStyle/>
          <a:p>
            <a:pPr defTabSz="914400">
              <a:defRPr/>
            </a:pPr>
            <a:r>
              <a:rPr lang="en-US" b="1" kern="0">
                <a:solidFill>
                  <a:srgbClr val="AF3333"/>
                </a:solidFill>
                <a:latin typeface="Calibri"/>
                <a:ea typeface="Arial"/>
                <a:cs typeface="Arial"/>
                <a:sym typeface="Arial"/>
              </a:rPr>
              <a:t>AGG switch: </a:t>
            </a:r>
            <a:r>
              <a:rPr lang="en-US" b="1" kern="0">
                <a:solidFill>
                  <a:srgbClr val="4B4B4B">
                    <a:lumMod val="50000"/>
                  </a:srgbClr>
                </a:solidFill>
                <a:latin typeface="Calibri"/>
                <a:ea typeface="Arial"/>
                <a:cs typeface="Arial"/>
                <a:sym typeface="Arial"/>
              </a:rPr>
              <a:t>EdgeCore</a:t>
            </a:r>
          </a:p>
        </p:txBody>
      </p:sp>
    </p:spTree>
    <p:extLst>
      <p:ext uri="{BB962C8B-B14F-4D97-AF65-F5344CB8AC3E}">
        <p14:creationId xmlns:p14="http://schemas.microsoft.com/office/powerpoint/2010/main" val="42736537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43C471D-DFAA-44EB-9019-95845E092A23}"/>
              </a:ext>
            </a:extLst>
          </p:cNvPr>
          <p:cNvSpPr>
            <a:spLocks noGrp="1"/>
          </p:cNvSpPr>
          <p:nvPr>
            <p:ph type="sldNum" idx="12"/>
          </p:nvPr>
        </p:nvSpPr>
        <p:spPr/>
        <p:txBody>
          <a:bodyPr/>
          <a:lstStyle/>
          <a:p>
            <a:fld id="{00000000-1234-1234-1234-123412341234}" type="slidenum">
              <a:rPr lang="en"/>
              <a:pPr/>
              <a:t>45</a:t>
            </a:fld>
            <a:endParaRPr lang="en"/>
          </a:p>
        </p:txBody>
      </p:sp>
      <p:sp>
        <p:nvSpPr>
          <p:cNvPr id="5" name="Google Shape;46;p8">
            <a:extLst>
              <a:ext uri="{FF2B5EF4-FFF2-40B4-BE49-F238E27FC236}">
                <a16:creationId xmlns:a16="http://schemas.microsoft.com/office/drawing/2014/main" id="{6AAD9F73-E0BC-4349-ABA9-A1F60590D193}"/>
              </a:ext>
            </a:extLst>
          </p:cNvPr>
          <p:cNvSpPr txBox="1">
            <a:spLocks noGrp="1"/>
          </p:cNvSpPr>
          <p:nvPr>
            <p:ph type="title"/>
          </p:nvPr>
        </p:nvSpPr>
        <p:spPr>
          <a:xfrm>
            <a:off x="457200" y="0"/>
            <a:ext cx="8229600" cy="53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200" b="1" dirty="0">
                <a:solidFill>
                  <a:schemeClr val="accent1"/>
                </a:solidFill>
              </a:rPr>
              <a:t>SEBA Surge: Brigades</a:t>
            </a:r>
            <a:endParaRPr sz="3200" b="1" dirty="0">
              <a:solidFill>
                <a:schemeClr val="accent1"/>
              </a:solidFill>
            </a:endParaRPr>
          </a:p>
        </p:txBody>
      </p:sp>
      <p:graphicFrame>
        <p:nvGraphicFramePr>
          <p:cNvPr id="6" name="Table 6">
            <a:extLst>
              <a:ext uri="{FF2B5EF4-FFF2-40B4-BE49-F238E27FC236}">
                <a16:creationId xmlns:a16="http://schemas.microsoft.com/office/drawing/2014/main" id="{C59FABFD-9D2E-426C-8BE8-AB81B175C061}"/>
              </a:ext>
            </a:extLst>
          </p:cNvPr>
          <p:cNvGraphicFramePr>
            <a:graphicFrameLocks noGrp="1"/>
          </p:cNvGraphicFramePr>
          <p:nvPr/>
        </p:nvGraphicFramePr>
        <p:xfrm>
          <a:off x="130065" y="662151"/>
          <a:ext cx="9017569" cy="3791719"/>
        </p:xfrm>
        <a:graphic>
          <a:graphicData uri="http://schemas.openxmlformats.org/drawingml/2006/table">
            <a:tbl>
              <a:tblPr firstRow="1" bandRow="1">
                <a:tableStyleId>{5C22544A-7EE6-4342-B048-85BDC9FD1C3A}</a:tableStyleId>
              </a:tblPr>
              <a:tblGrid>
                <a:gridCol w="831400">
                  <a:extLst>
                    <a:ext uri="{9D8B030D-6E8A-4147-A177-3AD203B41FA5}">
                      <a16:colId xmlns:a16="http://schemas.microsoft.com/office/drawing/2014/main" val="747528906"/>
                    </a:ext>
                  </a:extLst>
                </a:gridCol>
                <a:gridCol w="1223682">
                  <a:extLst>
                    <a:ext uri="{9D8B030D-6E8A-4147-A177-3AD203B41FA5}">
                      <a16:colId xmlns:a16="http://schemas.microsoft.com/office/drawing/2014/main" val="2529716995"/>
                    </a:ext>
                  </a:extLst>
                </a:gridCol>
                <a:gridCol w="1021977">
                  <a:extLst>
                    <a:ext uri="{9D8B030D-6E8A-4147-A177-3AD203B41FA5}">
                      <a16:colId xmlns:a16="http://schemas.microsoft.com/office/drawing/2014/main" val="2976171090"/>
                    </a:ext>
                  </a:extLst>
                </a:gridCol>
                <a:gridCol w="1062317">
                  <a:extLst>
                    <a:ext uri="{9D8B030D-6E8A-4147-A177-3AD203B41FA5}">
                      <a16:colId xmlns:a16="http://schemas.microsoft.com/office/drawing/2014/main" val="3755078493"/>
                    </a:ext>
                  </a:extLst>
                </a:gridCol>
                <a:gridCol w="1183341">
                  <a:extLst>
                    <a:ext uri="{9D8B030D-6E8A-4147-A177-3AD203B41FA5}">
                      <a16:colId xmlns:a16="http://schemas.microsoft.com/office/drawing/2014/main" val="3376509673"/>
                    </a:ext>
                  </a:extLst>
                </a:gridCol>
                <a:gridCol w="1297642">
                  <a:extLst>
                    <a:ext uri="{9D8B030D-6E8A-4147-A177-3AD203B41FA5}">
                      <a16:colId xmlns:a16="http://schemas.microsoft.com/office/drawing/2014/main" val="2963807514"/>
                    </a:ext>
                  </a:extLst>
                </a:gridCol>
                <a:gridCol w="1114211">
                  <a:extLst>
                    <a:ext uri="{9D8B030D-6E8A-4147-A177-3AD203B41FA5}">
                      <a16:colId xmlns:a16="http://schemas.microsoft.com/office/drawing/2014/main" val="2289699511"/>
                    </a:ext>
                  </a:extLst>
                </a:gridCol>
                <a:gridCol w="1282999">
                  <a:extLst>
                    <a:ext uri="{9D8B030D-6E8A-4147-A177-3AD203B41FA5}">
                      <a16:colId xmlns:a16="http://schemas.microsoft.com/office/drawing/2014/main" val="2319721100"/>
                    </a:ext>
                  </a:extLst>
                </a:gridCol>
              </a:tblGrid>
              <a:tr h="720586">
                <a:tc>
                  <a:txBody>
                    <a:bodyPr/>
                    <a:lstStyle/>
                    <a:p>
                      <a:pPr algn="ctr"/>
                      <a:r>
                        <a:rPr lang="en-US" sz="1600"/>
                        <a:t>Brigade</a:t>
                      </a:r>
                      <a:endParaRPr lang="en-US" sz="1600" dirty="0"/>
                    </a:p>
                  </a:txBody>
                  <a:tcPr anchor="ctr"/>
                </a:tc>
                <a:tc>
                  <a:txBody>
                    <a:bodyPr/>
                    <a:lstStyle/>
                    <a:p>
                      <a:pPr algn="ctr"/>
                      <a:r>
                        <a:rPr lang="en-US" sz="1600" dirty="0"/>
                        <a:t>Stabilization</a:t>
                      </a:r>
                    </a:p>
                  </a:txBody>
                  <a:tcPr anchor="ctr"/>
                </a:tc>
                <a:tc>
                  <a:txBody>
                    <a:bodyPr/>
                    <a:lstStyle/>
                    <a:p>
                      <a:pPr algn="ctr"/>
                      <a:r>
                        <a:rPr lang="en-US" sz="1600" dirty="0"/>
                        <a:t>BAL 3.0</a:t>
                      </a:r>
                    </a:p>
                    <a:p>
                      <a:pPr lvl="0" algn="ctr">
                        <a:buNone/>
                      </a:pPr>
                      <a:r>
                        <a:rPr lang="en-US" sz="1600" dirty="0"/>
                        <a:t>upgrade</a:t>
                      </a:r>
                    </a:p>
                  </a:txBody>
                  <a:tcPr anchor="ctr"/>
                </a:tc>
                <a:tc>
                  <a:txBody>
                    <a:bodyPr/>
                    <a:lstStyle/>
                    <a:p>
                      <a:pPr algn="ctr"/>
                      <a:r>
                        <a:rPr lang="en-US" sz="1600"/>
                        <a:t>VOLTHA </a:t>
                      </a:r>
                    </a:p>
                    <a:p>
                      <a:pPr lvl="0" algn="ctr">
                        <a:buNone/>
                      </a:pPr>
                      <a:r>
                        <a:rPr lang="en-US" sz="1600"/>
                        <a:t>FCAPS</a:t>
                      </a:r>
                      <a:endParaRPr lang="en-US" sz="1600" dirty="0"/>
                    </a:p>
                  </a:txBody>
                  <a:tcPr anchor="ctr"/>
                </a:tc>
                <a:tc>
                  <a:txBody>
                    <a:bodyPr/>
                    <a:lstStyle/>
                    <a:p>
                      <a:pPr algn="ctr"/>
                      <a:r>
                        <a:rPr lang="en-US" sz="1600"/>
                        <a:t>ONOS </a:t>
                      </a:r>
                    </a:p>
                    <a:p>
                      <a:pPr lvl="0" algn="ctr">
                        <a:buNone/>
                      </a:pPr>
                      <a:r>
                        <a:rPr lang="en-US" sz="1600"/>
                        <a:t>FCAPS</a:t>
                      </a:r>
                      <a:endParaRPr lang="en-US" sz="1600" dirty="0"/>
                    </a:p>
                  </a:txBody>
                  <a:tcPr anchor="ctr"/>
                </a:tc>
                <a:tc>
                  <a:txBody>
                    <a:bodyPr/>
                    <a:lstStyle/>
                    <a:p>
                      <a:pPr algn="ctr"/>
                      <a:r>
                        <a:rPr lang="en-US" sz="1600" dirty="0"/>
                        <a:t>Multicast &amp; Multi-TCONT</a:t>
                      </a:r>
                    </a:p>
                  </a:txBody>
                  <a:tcPr anchor="ctr"/>
                </a:tc>
                <a:tc>
                  <a:txBody>
                    <a:bodyPr/>
                    <a:lstStyle/>
                    <a:p>
                      <a:pPr algn="ctr"/>
                      <a:r>
                        <a:rPr lang="en-US" sz="1600" dirty="0" err="1"/>
                        <a:t>BBSim</a:t>
                      </a:r>
                      <a:r>
                        <a:rPr lang="en-US" sz="1600" dirty="0"/>
                        <a:t> &amp; Scalability</a:t>
                      </a:r>
                    </a:p>
                  </a:txBody>
                  <a:tcPr anchor="ctr"/>
                </a:tc>
                <a:tc>
                  <a:txBody>
                    <a:bodyPr/>
                    <a:lstStyle/>
                    <a:p>
                      <a:pPr lvl="0" algn="ctr">
                        <a:buNone/>
                      </a:pPr>
                      <a:r>
                        <a:rPr lang="en-US" sz="1600" dirty="0"/>
                        <a:t>Test Automation</a:t>
                      </a:r>
                    </a:p>
                  </a:txBody>
                  <a:tcPr anchor="ctr"/>
                </a:tc>
                <a:extLst>
                  <a:ext uri="{0D108BD9-81ED-4DB2-BD59-A6C34878D82A}">
                    <a16:rowId xmlns:a16="http://schemas.microsoft.com/office/drawing/2014/main" val="2282819657"/>
                  </a:ext>
                </a:extLst>
              </a:tr>
              <a:tr h="571500">
                <a:tc>
                  <a:txBody>
                    <a:bodyPr/>
                    <a:lstStyle/>
                    <a:p>
                      <a:pPr algn="ctr"/>
                      <a:r>
                        <a:rPr lang="en-US" sz="1600"/>
                        <a:t>ONF Mentor</a:t>
                      </a:r>
                      <a:endParaRPr lang="en-US" sz="1600" dirty="0"/>
                    </a:p>
                  </a:txBody>
                  <a:tcPr anchor="ctr"/>
                </a:tc>
                <a:tc>
                  <a:txBody>
                    <a:bodyPr/>
                    <a:lstStyle/>
                    <a:p>
                      <a:pPr algn="ctr"/>
                      <a:r>
                        <a:rPr lang="en-US" sz="1600" dirty="0"/>
                        <a:t>David</a:t>
                      </a:r>
                    </a:p>
                  </a:txBody>
                  <a:tcPr anchor="ctr"/>
                </a:tc>
                <a:tc>
                  <a:txBody>
                    <a:bodyPr/>
                    <a:lstStyle/>
                    <a:p>
                      <a:pPr algn="ctr"/>
                      <a:r>
                        <a:rPr lang="en-US" sz="1600" dirty="0"/>
                        <a:t>Girish</a:t>
                      </a:r>
                    </a:p>
                  </a:txBody>
                  <a:tcPr anchor="ctr"/>
                </a:tc>
                <a:tc>
                  <a:txBody>
                    <a:bodyPr/>
                    <a:lstStyle/>
                    <a:p>
                      <a:pPr algn="ctr"/>
                      <a:r>
                        <a:rPr lang="en-US" sz="1600"/>
                        <a:t>Scott</a:t>
                      </a:r>
                      <a:endParaRPr lang="en-US" sz="1600" dirty="0"/>
                    </a:p>
                  </a:txBody>
                  <a:tcPr anchor="ctr"/>
                </a:tc>
                <a:tc>
                  <a:txBody>
                    <a:bodyPr/>
                    <a:lstStyle/>
                    <a:p>
                      <a:pPr algn="ctr"/>
                      <a:r>
                        <a:rPr lang="en-US" sz="1600"/>
                        <a:t>Saurav</a:t>
                      </a:r>
                      <a:endParaRPr lang="en-US" sz="1600" dirty="0"/>
                    </a:p>
                  </a:txBody>
                  <a:tcPr anchor="ctr"/>
                </a:tc>
                <a:tc>
                  <a:txBody>
                    <a:bodyPr/>
                    <a:lstStyle/>
                    <a:p>
                      <a:pPr algn="ctr"/>
                      <a:r>
                        <a:rPr lang="en-US" sz="1600" dirty="0"/>
                        <a:t>Saurav &amp; Girish</a:t>
                      </a:r>
                    </a:p>
                  </a:txBody>
                  <a:tcPr anchor="ctr"/>
                </a:tc>
                <a:tc>
                  <a:txBody>
                    <a:bodyPr/>
                    <a:lstStyle/>
                    <a:p>
                      <a:pPr algn="ctr"/>
                      <a:r>
                        <a:rPr lang="en-US" sz="1600" dirty="0"/>
                        <a:t>Matteo</a:t>
                      </a:r>
                    </a:p>
                  </a:txBody>
                  <a:tcPr anchor="ctr"/>
                </a:tc>
                <a:tc>
                  <a:txBody>
                    <a:bodyPr/>
                    <a:lstStyle/>
                    <a:p>
                      <a:pPr lvl="0" algn="ctr">
                        <a:buNone/>
                      </a:pPr>
                      <a:r>
                        <a:rPr lang="en-US" sz="1600"/>
                        <a:t>Suchitra</a:t>
                      </a:r>
                      <a:endParaRPr lang="en-US" sz="1600" dirty="0"/>
                    </a:p>
                  </a:txBody>
                  <a:tcPr anchor="ctr"/>
                </a:tc>
                <a:extLst>
                  <a:ext uri="{0D108BD9-81ED-4DB2-BD59-A6C34878D82A}">
                    <a16:rowId xmlns:a16="http://schemas.microsoft.com/office/drawing/2014/main" val="562901417"/>
                  </a:ext>
                </a:extLst>
              </a:tr>
              <a:tr h="2492013">
                <a:tc>
                  <a:txBody>
                    <a:bodyPr/>
                    <a:lstStyle/>
                    <a:p>
                      <a:pPr lvl="0" algn="ctr">
                        <a:buNone/>
                      </a:pPr>
                      <a:r>
                        <a:rPr lang="en-US" sz="1600"/>
                        <a:t>Contri-butors</a:t>
                      </a:r>
                      <a:endParaRPr lang="en-US" sz="1600" dirty="0"/>
                    </a:p>
                  </a:txBody>
                  <a:tcPr anchor="ctr"/>
                </a:tc>
                <a:tc>
                  <a:txBody>
                    <a:bodyPr/>
                    <a:lstStyle/>
                    <a:p>
                      <a:pPr lvl="0" algn="ctr">
                        <a:buNone/>
                      </a:pPr>
                      <a:endParaRPr lang="en-US" sz="1600" dirty="0"/>
                    </a:p>
                  </a:txBody>
                  <a:tcPr anchor="ctr"/>
                </a:tc>
                <a:tc>
                  <a:txBody>
                    <a:bodyPr/>
                    <a:lstStyle/>
                    <a:p>
                      <a:pPr lvl="0" algn="ctr">
                        <a:buNone/>
                      </a:pPr>
                      <a:endParaRPr lang="en-US" sz="1600" dirty="0"/>
                    </a:p>
                  </a:txBody>
                  <a:tcPr anchor="ctr"/>
                </a:tc>
                <a:tc>
                  <a:txBody>
                    <a:bodyPr/>
                    <a:lstStyle/>
                    <a:p>
                      <a:pPr lvl="0" algn="ctr">
                        <a:buNone/>
                      </a:pPr>
                      <a:endParaRPr lang="en-US" sz="1600" dirty="0"/>
                    </a:p>
                  </a:txBody>
                  <a:tcPr anchor="ctr"/>
                </a:tc>
                <a:tc>
                  <a:txBody>
                    <a:bodyPr/>
                    <a:lstStyle/>
                    <a:p>
                      <a:pPr lvl="0" algn="ctr">
                        <a:buNone/>
                      </a:pPr>
                      <a:endParaRPr lang="en-US" sz="1600" dirty="0"/>
                    </a:p>
                  </a:txBody>
                  <a:tcPr anchor="ctr"/>
                </a:tc>
                <a:tc>
                  <a:txBody>
                    <a:bodyPr/>
                    <a:lstStyle/>
                    <a:p>
                      <a:pPr lvl="0" algn="ctr">
                        <a:buNone/>
                      </a:pPr>
                      <a:endParaRPr lang="en-US" sz="1600" dirty="0"/>
                    </a:p>
                  </a:txBody>
                  <a:tcPr anchor="ctr"/>
                </a:tc>
                <a:tc>
                  <a:txBody>
                    <a:bodyPr/>
                    <a:lstStyle/>
                    <a:p>
                      <a:pPr lvl="0" algn="ctr">
                        <a:buNone/>
                      </a:pPr>
                      <a:endParaRPr lang="en-US" sz="1600" dirty="0"/>
                    </a:p>
                  </a:txBody>
                  <a:tcPr anchor="ctr"/>
                </a:tc>
                <a:tc>
                  <a:txBody>
                    <a:bodyPr/>
                    <a:lstStyle/>
                    <a:p>
                      <a:pPr lvl="0" algn="ctr">
                        <a:buNone/>
                      </a:pPr>
                      <a:endParaRPr lang="en-US" sz="1600" dirty="0"/>
                    </a:p>
                    <a:p>
                      <a:pPr lvl="0" algn="ctr">
                        <a:buNone/>
                      </a:pPr>
                      <a:endParaRPr lang="en-US" sz="1600" dirty="0"/>
                    </a:p>
                    <a:p>
                      <a:pPr lvl="0" algn="ctr">
                        <a:buNone/>
                      </a:pPr>
                      <a:endParaRPr lang="en-US" sz="1600" dirty="0"/>
                    </a:p>
                    <a:p>
                      <a:pPr lvl="0" algn="ctr">
                        <a:buNone/>
                      </a:pPr>
                      <a:r>
                        <a:rPr lang="en-US" sz="1600" dirty="0"/>
                        <a:t>And many others</a:t>
                      </a:r>
                    </a:p>
                  </a:txBody>
                  <a:tcPr anchor="ctr"/>
                </a:tc>
                <a:extLst>
                  <a:ext uri="{0D108BD9-81ED-4DB2-BD59-A6C34878D82A}">
                    <a16:rowId xmlns:a16="http://schemas.microsoft.com/office/drawing/2014/main" val="2410972409"/>
                  </a:ext>
                </a:extLst>
              </a:tr>
            </a:tbl>
          </a:graphicData>
        </a:graphic>
      </p:graphicFrame>
      <p:pic>
        <p:nvPicPr>
          <p:cNvPr id="11" name="Picture 10">
            <a:extLst>
              <a:ext uri="{FF2B5EF4-FFF2-40B4-BE49-F238E27FC236}">
                <a16:creationId xmlns:a16="http://schemas.microsoft.com/office/drawing/2014/main" id="{21618A32-A977-4203-924E-EAFA9B8AA5DE}"/>
              </a:ext>
            </a:extLst>
          </p:cNvPr>
          <p:cNvPicPr>
            <a:picLocks noChangeAspect="1"/>
          </p:cNvPicPr>
          <p:nvPr/>
        </p:nvPicPr>
        <p:blipFill>
          <a:blip r:embed="rId2"/>
          <a:stretch>
            <a:fillRect/>
          </a:stretch>
        </p:blipFill>
        <p:spPr>
          <a:xfrm>
            <a:off x="1037039" y="3049316"/>
            <a:ext cx="970119" cy="705541"/>
          </a:xfrm>
          <a:prstGeom prst="rect">
            <a:avLst/>
          </a:prstGeom>
        </p:spPr>
      </p:pic>
      <p:pic>
        <p:nvPicPr>
          <p:cNvPr id="15" name="Picture 14" descr="A close up of a logo&#10;&#10;Description generated with very high confidence">
            <a:extLst>
              <a:ext uri="{FF2B5EF4-FFF2-40B4-BE49-F238E27FC236}">
                <a16:creationId xmlns:a16="http://schemas.microsoft.com/office/drawing/2014/main" id="{5E78D901-55F0-46B1-B218-70195348C037}"/>
              </a:ext>
            </a:extLst>
          </p:cNvPr>
          <p:cNvPicPr>
            <a:picLocks noChangeAspect="1"/>
          </p:cNvPicPr>
          <p:nvPr/>
        </p:nvPicPr>
        <p:blipFill>
          <a:blip r:embed="rId3"/>
          <a:stretch>
            <a:fillRect/>
          </a:stretch>
        </p:blipFill>
        <p:spPr>
          <a:xfrm>
            <a:off x="2239922" y="2725430"/>
            <a:ext cx="929271" cy="616353"/>
          </a:xfrm>
          <a:prstGeom prst="rect">
            <a:avLst/>
          </a:prstGeom>
        </p:spPr>
      </p:pic>
      <p:pic>
        <p:nvPicPr>
          <p:cNvPr id="2" name="Picture 1" descr="A screenshot of a cell phone&#10;&#10;Description generated with high confidence">
            <a:extLst>
              <a:ext uri="{FF2B5EF4-FFF2-40B4-BE49-F238E27FC236}">
                <a16:creationId xmlns:a16="http://schemas.microsoft.com/office/drawing/2014/main" id="{1C576C87-F4D1-4014-B61D-C5A35033CAEF}"/>
              </a:ext>
            </a:extLst>
          </p:cNvPr>
          <p:cNvPicPr>
            <a:picLocks noChangeAspect="1"/>
          </p:cNvPicPr>
          <p:nvPr/>
        </p:nvPicPr>
        <p:blipFill>
          <a:blip r:embed="rId4"/>
          <a:stretch>
            <a:fillRect/>
          </a:stretch>
        </p:blipFill>
        <p:spPr>
          <a:xfrm>
            <a:off x="2234834" y="3367776"/>
            <a:ext cx="934359" cy="566554"/>
          </a:xfrm>
          <a:prstGeom prst="rect">
            <a:avLst/>
          </a:prstGeom>
        </p:spPr>
      </p:pic>
      <p:pic>
        <p:nvPicPr>
          <p:cNvPr id="4" name="Picture 3" descr="A close up of a logo&#10;&#10;Description generated with very high confidence">
            <a:extLst>
              <a:ext uri="{FF2B5EF4-FFF2-40B4-BE49-F238E27FC236}">
                <a16:creationId xmlns:a16="http://schemas.microsoft.com/office/drawing/2014/main" id="{004BDEA9-C610-4D01-8EA4-86B16716F174}"/>
              </a:ext>
            </a:extLst>
          </p:cNvPr>
          <p:cNvPicPr>
            <a:picLocks noChangeAspect="1"/>
          </p:cNvPicPr>
          <p:nvPr/>
        </p:nvPicPr>
        <p:blipFill>
          <a:blip r:embed="rId3"/>
          <a:stretch>
            <a:fillRect/>
          </a:stretch>
        </p:blipFill>
        <p:spPr>
          <a:xfrm>
            <a:off x="1037039" y="3801036"/>
            <a:ext cx="929271" cy="616353"/>
          </a:xfrm>
          <a:prstGeom prst="rect">
            <a:avLst/>
          </a:prstGeom>
        </p:spPr>
      </p:pic>
      <p:pic>
        <p:nvPicPr>
          <p:cNvPr id="7" name="Picture 6">
            <a:extLst>
              <a:ext uri="{FF2B5EF4-FFF2-40B4-BE49-F238E27FC236}">
                <a16:creationId xmlns:a16="http://schemas.microsoft.com/office/drawing/2014/main" id="{3CCC91DA-DECC-4BE2-998A-80399A40E1A1}"/>
              </a:ext>
            </a:extLst>
          </p:cNvPr>
          <p:cNvPicPr>
            <a:picLocks noChangeAspect="1"/>
          </p:cNvPicPr>
          <p:nvPr/>
        </p:nvPicPr>
        <p:blipFill>
          <a:blip r:embed="rId5"/>
          <a:stretch>
            <a:fillRect/>
          </a:stretch>
        </p:blipFill>
        <p:spPr>
          <a:xfrm>
            <a:off x="2218630" y="3934330"/>
            <a:ext cx="933281" cy="493638"/>
          </a:xfrm>
          <a:prstGeom prst="rect">
            <a:avLst/>
          </a:prstGeom>
        </p:spPr>
      </p:pic>
      <p:pic>
        <p:nvPicPr>
          <p:cNvPr id="8" name="Picture 7" descr="A picture containing clipart&#10;&#10;Description generated with high confidence">
            <a:extLst>
              <a:ext uri="{FF2B5EF4-FFF2-40B4-BE49-F238E27FC236}">
                <a16:creationId xmlns:a16="http://schemas.microsoft.com/office/drawing/2014/main" id="{6AF28253-50C0-4C97-8176-62B2EE6319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18630" y="2072303"/>
            <a:ext cx="942174" cy="563897"/>
          </a:xfrm>
          <a:prstGeom prst="rect">
            <a:avLst/>
          </a:prstGeom>
        </p:spPr>
      </p:pic>
      <p:pic>
        <p:nvPicPr>
          <p:cNvPr id="18" name="Picture 17" descr="A close up of a logo&#10;&#10;Description generated with very high confidence">
            <a:extLst>
              <a:ext uri="{FF2B5EF4-FFF2-40B4-BE49-F238E27FC236}">
                <a16:creationId xmlns:a16="http://schemas.microsoft.com/office/drawing/2014/main" id="{4B607A19-7B2B-4E39-80BF-BEE8B433DD25}"/>
              </a:ext>
            </a:extLst>
          </p:cNvPr>
          <p:cNvPicPr>
            <a:picLocks noChangeAspect="1"/>
          </p:cNvPicPr>
          <p:nvPr/>
        </p:nvPicPr>
        <p:blipFill>
          <a:blip r:embed="rId7"/>
          <a:stretch>
            <a:fillRect/>
          </a:stretch>
        </p:blipFill>
        <p:spPr>
          <a:xfrm>
            <a:off x="3224952" y="2751459"/>
            <a:ext cx="991293" cy="595713"/>
          </a:xfrm>
          <a:prstGeom prst="rect">
            <a:avLst/>
          </a:prstGeom>
        </p:spPr>
      </p:pic>
      <p:pic>
        <p:nvPicPr>
          <p:cNvPr id="20" name="Picture 19" descr="A screenshot of a cell phone&#10;&#10;Description generated with high confidence">
            <a:extLst>
              <a:ext uri="{FF2B5EF4-FFF2-40B4-BE49-F238E27FC236}">
                <a16:creationId xmlns:a16="http://schemas.microsoft.com/office/drawing/2014/main" id="{5D5799B3-9977-4587-96C5-5D8A1F76B982}"/>
              </a:ext>
            </a:extLst>
          </p:cNvPr>
          <p:cNvPicPr>
            <a:picLocks noChangeAspect="1"/>
          </p:cNvPicPr>
          <p:nvPr/>
        </p:nvPicPr>
        <p:blipFill>
          <a:blip r:embed="rId4"/>
          <a:stretch>
            <a:fillRect/>
          </a:stretch>
        </p:blipFill>
        <p:spPr>
          <a:xfrm>
            <a:off x="3224952" y="2075087"/>
            <a:ext cx="1015004" cy="585461"/>
          </a:xfrm>
          <a:prstGeom prst="rect">
            <a:avLst/>
          </a:prstGeom>
        </p:spPr>
      </p:pic>
      <p:pic>
        <p:nvPicPr>
          <p:cNvPr id="22" name="Picture 21">
            <a:extLst>
              <a:ext uri="{FF2B5EF4-FFF2-40B4-BE49-F238E27FC236}">
                <a16:creationId xmlns:a16="http://schemas.microsoft.com/office/drawing/2014/main" id="{2A177511-3A80-401F-A836-2310BB91893B}"/>
              </a:ext>
            </a:extLst>
          </p:cNvPr>
          <p:cNvPicPr>
            <a:picLocks noChangeAspect="1"/>
          </p:cNvPicPr>
          <p:nvPr/>
        </p:nvPicPr>
        <p:blipFill>
          <a:blip r:embed="rId2"/>
          <a:stretch>
            <a:fillRect/>
          </a:stretch>
        </p:blipFill>
        <p:spPr>
          <a:xfrm>
            <a:off x="4304104" y="2072303"/>
            <a:ext cx="1083882" cy="657988"/>
          </a:xfrm>
          <a:prstGeom prst="rect">
            <a:avLst/>
          </a:prstGeom>
        </p:spPr>
      </p:pic>
      <p:pic>
        <p:nvPicPr>
          <p:cNvPr id="24" name="Picture 23" descr="A close up of a sign&#10;&#10;Description generated with high confidence">
            <a:extLst>
              <a:ext uri="{FF2B5EF4-FFF2-40B4-BE49-F238E27FC236}">
                <a16:creationId xmlns:a16="http://schemas.microsoft.com/office/drawing/2014/main" id="{87D80E4A-C3A3-4470-A494-9AA27119849D}"/>
              </a:ext>
            </a:extLst>
          </p:cNvPr>
          <p:cNvPicPr>
            <a:picLocks noChangeAspect="1"/>
          </p:cNvPicPr>
          <p:nvPr/>
        </p:nvPicPr>
        <p:blipFill>
          <a:blip r:embed="rId8"/>
          <a:stretch>
            <a:fillRect/>
          </a:stretch>
        </p:blipFill>
        <p:spPr>
          <a:xfrm>
            <a:off x="4278607" y="2816832"/>
            <a:ext cx="1078406" cy="356124"/>
          </a:xfrm>
          <a:prstGeom prst="rect">
            <a:avLst/>
          </a:prstGeom>
        </p:spPr>
      </p:pic>
      <p:pic>
        <p:nvPicPr>
          <p:cNvPr id="26" name="Picture 25" descr="A picture containing tableware, plate, dishware&#10;&#10;Description generated with very high confidence">
            <a:extLst>
              <a:ext uri="{FF2B5EF4-FFF2-40B4-BE49-F238E27FC236}">
                <a16:creationId xmlns:a16="http://schemas.microsoft.com/office/drawing/2014/main" id="{96012C0B-6E5A-41F8-A112-800AA78900E2}"/>
              </a:ext>
            </a:extLst>
          </p:cNvPr>
          <p:cNvPicPr>
            <a:picLocks noChangeAspect="1"/>
          </p:cNvPicPr>
          <p:nvPr/>
        </p:nvPicPr>
        <p:blipFill>
          <a:blip r:embed="rId9"/>
          <a:stretch>
            <a:fillRect/>
          </a:stretch>
        </p:blipFill>
        <p:spPr>
          <a:xfrm>
            <a:off x="4297580" y="3378554"/>
            <a:ext cx="1040460" cy="185912"/>
          </a:xfrm>
          <a:prstGeom prst="rect">
            <a:avLst/>
          </a:prstGeom>
        </p:spPr>
      </p:pic>
      <p:pic>
        <p:nvPicPr>
          <p:cNvPr id="28" name="Picture 27">
            <a:extLst>
              <a:ext uri="{FF2B5EF4-FFF2-40B4-BE49-F238E27FC236}">
                <a16:creationId xmlns:a16="http://schemas.microsoft.com/office/drawing/2014/main" id="{C4226F2F-F121-4052-A3DD-C7F9E9CC6F45}"/>
              </a:ext>
            </a:extLst>
          </p:cNvPr>
          <p:cNvPicPr>
            <a:picLocks noChangeAspect="1"/>
          </p:cNvPicPr>
          <p:nvPr/>
        </p:nvPicPr>
        <p:blipFill>
          <a:blip r:embed="rId2"/>
          <a:stretch>
            <a:fillRect/>
          </a:stretch>
        </p:blipFill>
        <p:spPr>
          <a:xfrm>
            <a:off x="5498142" y="2606552"/>
            <a:ext cx="1110671" cy="733889"/>
          </a:xfrm>
          <a:prstGeom prst="rect">
            <a:avLst/>
          </a:prstGeom>
        </p:spPr>
      </p:pic>
      <p:pic>
        <p:nvPicPr>
          <p:cNvPr id="30" name="Picture 29">
            <a:extLst>
              <a:ext uri="{FF2B5EF4-FFF2-40B4-BE49-F238E27FC236}">
                <a16:creationId xmlns:a16="http://schemas.microsoft.com/office/drawing/2014/main" id="{8F38FE67-252E-415A-99CE-22FA7D07584E}"/>
              </a:ext>
            </a:extLst>
          </p:cNvPr>
          <p:cNvPicPr>
            <a:picLocks noChangeAspect="1"/>
          </p:cNvPicPr>
          <p:nvPr/>
        </p:nvPicPr>
        <p:blipFill>
          <a:blip r:embed="rId5"/>
          <a:stretch>
            <a:fillRect/>
          </a:stretch>
        </p:blipFill>
        <p:spPr>
          <a:xfrm>
            <a:off x="5526131" y="2055984"/>
            <a:ext cx="1067288" cy="489697"/>
          </a:xfrm>
          <a:prstGeom prst="rect">
            <a:avLst/>
          </a:prstGeom>
        </p:spPr>
      </p:pic>
      <p:pic>
        <p:nvPicPr>
          <p:cNvPr id="32" name="Picture 31" descr="A close up of a logo&#10;&#10;Description generated with high confidence">
            <a:extLst>
              <a:ext uri="{FF2B5EF4-FFF2-40B4-BE49-F238E27FC236}">
                <a16:creationId xmlns:a16="http://schemas.microsoft.com/office/drawing/2014/main" id="{580BE1CB-5AC0-41C8-A266-7C0ADAF13173}"/>
              </a:ext>
            </a:extLst>
          </p:cNvPr>
          <p:cNvPicPr>
            <a:picLocks noChangeAspect="1"/>
          </p:cNvPicPr>
          <p:nvPr/>
        </p:nvPicPr>
        <p:blipFill>
          <a:blip r:embed="rId7"/>
          <a:stretch>
            <a:fillRect/>
          </a:stretch>
        </p:blipFill>
        <p:spPr>
          <a:xfrm>
            <a:off x="5523334" y="3445660"/>
            <a:ext cx="1133367" cy="710751"/>
          </a:xfrm>
          <a:prstGeom prst="rect">
            <a:avLst/>
          </a:prstGeom>
        </p:spPr>
      </p:pic>
      <p:pic>
        <p:nvPicPr>
          <p:cNvPr id="34" name="Picture 33" descr="A close up of a sign&#10;&#10;Description generated with very high confidence">
            <a:extLst>
              <a:ext uri="{FF2B5EF4-FFF2-40B4-BE49-F238E27FC236}">
                <a16:creationId xmlns:a16="http://schemas.microsoft.com/office/drawing/2014/main" id="{08C149D2-53F9-46E9-B3C5-1A314A691861}"/>
              </a:ext>
            </a:extLst>
          </p:cNvPr>
          <p:cNvPicPr>
            <a:picLocks noChangeAspect="1"/>
          </p:cNvPicPr>
          <p:nvPr/>
        </p:nvPicPr>
        <p:blipFill>
          <a:blip r:embed="rId5"/>
          <a:stretch>
            <a:fillRect/>
          </a:stretch>
        </p:blipFill>
        <p:spPr>
          <a:xfrm>
            <a:off x="6868241" y="2725430"/>
            <a:ext cx="949692" cy="435741"/>
          </a:xfrm>
          <a:prstGeom prst="rect">
            <a:avLst/>
          </a:prstGeom>
        </p:spPr>
      </p:pic>
      <p:pic>
        <p:nvPicPr>
          <p:cNvPr id="36" name="Picture 35" descr="A close up of a logo&#10;&#10;Description generated with very high confidence">
            <a:extLst>
              <a:ext uri="{FF2B5EF4-FFF2-40B4-BE49-F238E27FC236}">
                <a16:creationId xmlns:a16="http://schemas.microsoft.com/office/drawing/2014/main" id="{9A233F25-33C3-494E-BC68-12E05198229B}"/>
              </a:ext>
            </a:extLst>
          </p:cNvPr>
          <p:cNvPicPr>
            <a:picLocks noChangeAspect="1"/>
          </p:cNvPicPr>
          <p:nvPr/>
        </p:nvPicPr>
        <p:blipFill>
          <a:blip r:embed="rId3"/>
          <a:stretch>
            <a:fillRect/>
          </a:stretch>
        </p:blipFill>
        <p:spPr>
          <a:xfrm>
            <a:off x="6838612" y="2082542"/>
            <a:ext cx="929271" cy="616353"/>
          </a:xfrm>
          <a:prstGeom prst="rect">
            <a:avLst/>
          </a:prstGeom>
        </p:spPr>
      </p:pic>
      <p:pic>
        <p:nvPicPr>
          <p:cNvPr id="27" name="Google Shape;184;p23">
            <a:extLst>
              <a:ext uri="{FF2B5EF4-FFF2-40B4-BE49-F238E27FC236}">
                <a16:creationId xmlns:a16="http://schemas.microsoft.com/office/drawing/2014/main" id="{7E2BF68D-9AA3-AE4B-89AA-E567B45FB21F}"/>
              </a:ext>
            </a:extLst>
          </p:cNvPr>
          <p:cNvPicPr preferRelativeResize="0"/>
          <p:nvPr/>
        </p:nvPicPr>
        <p:blipFill>
          <a:blip r:embed="rId10">
            <a:alphaModFix/>
          </a:blip>
          <a:stretch>
            <a:fillRect/>
          </a:stretch>
        </p:blipFill>
        <p:spPr>
          <a:xfrm>
            <a:off x="6516" y="4702571"/>
            <a:ext cx="1003781" cy="429725"/>
          </a:xfrm>
          <a:prstGeom prst="rect">
            <a:avLst/>
          </a:prstGeom>
          <a:noFill/>
          <a:ln>
            <a:noFill/>
          </a:ln>
        </p:spPr>
      </p:pic>
      <p:pic>
        <p:nvPicPr>
          <p:cNvPr id="29" name="Picture 28">
            <a:extLst>
              <a:ext uri="{FF2B5EF4-FFF2-40B4-BE49-F238E27FC236}">
                <a16:creationId xmlns:a16="http://schemas.microsoft.com/office/drawing/2014/main" id="{701EA3AE-565C-7E48-A107-744DF7D97C15}"/>
              </a:ext>
            </a:extLst>
          </p:cNvPr>
          <p:cNvPicPr>
            <a:picLocks noChangeAspect="1"/>
          </p:cNvPicPr>
          <p:nvPr/>
        </p:nvPicPr>
        <p:blipFill>
          <a:blip r:embed="rId11"/>
          <a:stretch>
            <a:fillRect/>
          </a:stretch>
        </p:blipFill>
        <p:spPr>
          <a:xfrm>
            <a:off x="1017623" y="2003881"/>
            <a:ext cx="1079346" cy="421731"/>
          </a:xfrm>
          <a:prstGeom prst="rect">
            <a:avLst/>
          </a:prstGeom>
        </p:spPr>
      </p:pic>
      <p:pic>
        <p:nvPicPr>
          <p:cNvPr id="10" name="Picture 9">
            <a:extLst>
              <a:ext uri="{FF2B5EF4-FFF2-40B4-BE49-F238E27FC236}">
                <a16:creationId xmlns:a16="http://schemas.microsoft.com/office/drawing/2014/main" id="{CD4BD7B7-452E-B043-A2AE-E0BB488E4D81}"/>
              </a:ext>
            </a:extLst>
          </p:cNvPr>
          <p:cNvPicPr>
            <a:picLocks noChangeAspect="1"/>
          </p:cNvPicPr>
          <p:nvPr/>
        </p:nvPicPr>
        <p:blipFill>
          <a:blip r:embed="rId12"/>
          <a:stretch>
            <a:fillRect/>
          </a:stretch>
        </p:blipFill>
        <p:spPr>
          <a:xfrm>
            <a:off x="1037039" y="2457445"/>
            <a:ext cx="970119" cy="545692"/>
          </a:xfrm>
          <a:prstGeom prst="rect">
            <a:avLst/>
          </a:prstGeom>
        </p:spPr>
      </p:pic>
      <p:pic>
        <p:nvPicPr>
          <p:cNvPr id="31" name="Picture 30">
            <a:extLst>
              <a:ext uri="{FF2B5EF4-FFF2-40B4-BE49-F238E27FC236}">
                <a16:creationId xmlns:a16="http://schemas.microsoft.com/office/drawing/2014/main" id="{4B60F964-AB6A-584A-BF0C-6AC468A8EC7A}"/>
              </a:ext>
            </a:extLst>
          </p:cNvPr>
          <p:cNvPicPr>
            <a:picLocks noChangeAspect="1"/>
          </p:cNvPicPr>
          <p:nvPr/>
        </p:nvPicPr>
        <p:blipFill>
          <a:blip r:embed="rId12"/>
          <a:stretch>
            <a:fillRect/>
          </a:stretch>
        </p:blipFill>
        <p:spPr>
          <a:xfrm>
            <a:off x="6835736" y="3185254"/>
            <a:ext cx="970119" cy="545692"/>
          </a:xfrm>
          <a:prstGeom prst="rect">
            <a:avLst/>
          </a:prstGeom>
        </p:spPr>
      </p:pic>
      <p:pic>
        <p:nvPicPr>
          <p:cNvPr id="33" name="Picture 32">
            <a:extLst>
              <a:ext uri="{FF2B5EF4-FFF2-40B4-BE49-F238E27FC236}">
                <a16:creationId xmlns:a16="http://schemas.microsoft.com/office/drawing/2014/main" id="{44BF4E8F-395F-1548-8DA9-F0530374DA3C}"/>
              </a:ext>
            </a:extLst>
          </p:cNvPr>
          <p:cNvPicPr>
            <a:picLocks noChangeAspect="1"/>
          </p:cNvPicPr>
          <p:nvPr/>
        </p:nvPicPr>
        <p:blipFill>
          <a:blip r:embed="rId2"/>
          <a:stretch>
            <a:fillRect/>
          </a:stretch>
        </p:blipFill>
        <p:spPr>
          <a:xfrm>
            <a:off x="7993651" y="2072841"/>
            <a:ext cx="970119" cy="705541"/>
          </a:xfrm>
          <a:prstGeom prst="rect">
            <a:avLst/>
          </a:prstGeom>
        </p:spPr>
      </p:pic>
      <p:pic>
        <p:nvPicPr>
          <p:cNvPr id="35" name="Picture 34">
            <a:extLst>
              <a:ext uri="{FF2B5EF4-FFF2-40B4-BE49-F238E27FC236}">
                <a16:creationId xmlns:a16="http://schemas.microsoft.com/office/drawing/2014/main" id="{049FC405-83BD-1845-89E7-0B6116150253}"/>
              </a:ext>
            </a:extLst>
          </p:cNvPr>
          <p:cNvPicPr>
            <a:picLocks noChangeAspect="1"/>
          </p:cNvPicPr>
          <p:nvPr/>
        </p:nvPicPr>
        <p:blipFill>
          <a:blip r:embed="rId13"/>
          <a:stretch>
            <a:fillRect/>
          </a:stretch>
        </p:blipFill>
        <p:spPr>
          <a:xfrm>
            <a:off x="7987159" y="2914787"/>
            <a:ext cx="983102" cy="234382"/>
          </a:xfrm>
          <a:prstGeom prst="rect">
            <a:avLst/>
          </a:prstGeom>
        </p:spPr>
      </p:pic>
    </p:spTree>
    <p:extLst>
      <p:ext uri="{BB962C8B-B14F-4D97-AF65-F5344CB8AC3E}">
        <p14:creationId xmlns:p14="http://schemas.microsoft.com/office/powerpoint/2010/main" val="36863507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7a744ead38_7_37"/>
          <p:cNvSpPr txBox="1">
            <a:spLocks noGrp="1"/>
          </p:cNvSpPr>
          <p:nvPr>
            <p:ph type="sldNum" idx="12"/>
          </p:nvPr>
        </p:nvSpPr>
        <p:spPr>
          <a:xfrm>
            <a:off x="3505200" y="4848891"/>
            <a:ext cx="2133600" cy="273900"/>
          </a:xfrm>
          <a:prstGeom prst="rect">
            <a:avLst/>
          </a:prstGeom>
        </p:spPr>
        <p:txBody>
          <a:bodyPr spcFirstLastPara="1" wrap="square" lIns="91400" tIns="45675" rIns="91400" bIns="45675" anchor="ctr" anchorCtr="0">
            <a:noAutofit/>
          </a:bodyPr>
          <a:lstStyle/>
          <a:p>
            <a:fld id="{00000000-1234-1234-1234-123412341234}" type="slidenum">
              <a:rPr lang="en-US"/>
              <a:pPr/>
              <a:t>46</a:t>
            </a:fld>
            <a:endParaRPr/>
          </a:p>
        </p:txBody>
      </p:sp>
      <p:sp>
        <p:nvSpPr>
          <p:cNvPr id="191" name="Google Shape;191;g7a744ead38_7_37"/>
          <p:cNvSpPr txBox="1"/>
          <p:nvPr/>
        </p:nvSpPr>
        <p:spPr>
          <a:xfrm>
            <a:off x="457200" y="52761"/>
            <a:ext cx="8229600" cy="532500"/>
          </a:xfrm>
          <a:prstGeom prst="rect">
            <a:avLst/>
          </a:prstGeom>
          <a:noFill/>
          <a:ln>
            <a:noFill/>
          </a:ln>
        </p:spPr>
        <p:txBody>
          <a:bodyPr spcFirstLastPara="1" wrap="square" lIns="91425" tIns="45700" rIns="91425" bIns="45700" anchor="ctr" anchorCtr="0">
            <a:noAutofit/>
          </a:bodyPr>
          <a:lstStyle/>
          <a:p>
            <a:pPr algn="ctr">
              <a:lnSpc>
                <a:spcPct val="113333"/>
              </a:lnSpc>
            </a:pPr>
            <a:r>
              <a:rPr lang="en-US" sz="3000" b="1" dirty="0">
                <a:solidFill>
                  <a:schemeClr val="accent1"/>
                </a:solidFill>
                <a:latin typeface="Calibri"/>
                <a:ea typeface="Calibri"/>
                <a:cs typeface="Calibri"/>
                <a:sym typeface="Calibri"/>
              </a:rPr>
              <a:t>SEBA Surge: Brigade Dashboards</a:t>
            </a:r>
            <a:endParaRPr sz="3000" b="1" dirty="0">
              <a:solidFill>
                <a:schemeClr val="accent1"/>
              </a:solidFill>
              <a:latin typeface="Calibri"/>
              <a:ea typeface="Calibri"/>
              <a:cs typeface="Calibri"/>
              <a:sym typeface="Calibri"/>
            </a:endParaRPr>
          </a:p>
        </p:txBody>
      </p:sp>
      <p:pic>
        <p:nvPicPr>
          <p:cNvPr id="192" name="Google Shape;192;g7a744ead38_7_37"/>
          <p:cNvPicPr preferRelativeResize="0"/>
          <p:nvPr/>
        </p:nvPicPr>
        <p:blipFill>
          <a:blip r:embed="rId3">
            <a:alphaModFix/>
          </a:blip>
          <a:stretch>
            <a:fillRect/>
          </a:stretch>
        </p:blipFill>
        <p:spPr>
          <a:xfrm>
            <a:off x="244100" y="551075"/>
            <a:ext cx="5362625" cy="4359799"/>
          </a:xfrm>
          <a:prstGeom prst="rect">
            <a:avLst/>
          </a:prstGeom>
          <a:noFill/>
          <a:ln>
            <a:noFill/>
          </a:ln>
        </p:spPr>
      </p:pic>
      <p:pic>
        <p:nvPicPr>
          <p:cNvPr id="193" name="Google Shape;193;g7a744ead38_7_37"/>
          <p:cNvPicPr preferRelativeResize="0"/>
          <p:nvPr/>
        </p:nvPicPr>
        <p:blipFill>
          <a:blip r:embed="rId4">
            <a:alphaModFix/>
          </a:blip>
          <a:stretch>
            <a:fillRect/>
          </a:stretch>
        </p:blipFill>
        <p:spPr>
          <a:xfrm>
            <a:off x="5759125" y="757833"/>
            <a:ext cx="3232475" cy="3439177"/>
          </a:xfrm>
          <a:prstGeom prst="rect">
            <a:avLst/>
          </a:prstGeom>
          <a:noFill/>
          <a:ln>
            <a:noFill/>
          </a:ln>
        </p:spPr>
      </p:pic>
      <p:pic>
        <p:nvPicPr>
          <p:cNvPr id="194" name="Google Shape;194;g7a744ead38_7_37"/>
          <p:cNvPicPr preferRelativeResize="0"/>
          <p:nvPr/>
        </p:nvPicPr>
        <p:blipFill>
          <a:blip r:embed="rId5">
            <a:alphaModFix/>
          </a:blip>
          <a:stretch>
            <a:fillRect/>
          </a:stretch>
        </p:blipFill>
        <p:spPr>
          <a:xfrm>
            <a:off x="0" y="4693075"/>
            <a:ext cx="1003781" cy="429725"/>
          </a:xfrm>
          <a:prstGeom prst="rect">
            <a:avLst/>
          </a:prstGeom>
          <a:noFill/>
          <a:ln>
            <a:noFill/>
          </a:ln>
        </p:spPr>
      </p:pic>
      <p:cxnSp>
        <p:nvCxnSpPr>
          <p:cNvPr id="195" name="Google Shape;195;g7a744ead38_7_37"/>
          <p:cNvCxnSpPr/>
          <p:nvPr/>
        </p:nvCxnSpPr>
        <p:spPr>
          <a:xfrm rot="10800000" flipH="1">
            <a:off x="2154300" y="748750"/>
            <a:ext cx="16500" cy="1517400"/>
          </a:xfrm>
          <a:prstGeom prst="straightConnector1">
            <a:avLst/>
          </a:prstGeom>
          <a:noFill/>
          <a:ln w="9525" cap="flat" cmpd="sng">
            <a:solidFill>
              <a:srgbClr val="FF0000"/>
            </a:solidFill>
            <a:prstDash val="solid"/>
            <a:round/>
            <a:headEnd type="none" w="med" len="med"/>
            <a:tailEnd type="none" w="med" len="med"/>
          </a:ln>
        </p:spPr>
      </p:cxnSp>
      <p:sp>
        <p:nvSpPr>
          <p:cNvPr id="196" name="Google Shape;196;g7a744ead38_7_37"/>
          <p:cNvSpPr txBox="1"/>
          <p:nvPr/>
        </p:nvSpPr>
        <p:spPr>
          <a:xfrm>
            <a:off x="1357744" y="722125"/>
            <a:ext cx="748500" cy="376200"/>
          </a:xfrm>
          <a:prstGeom prst="rect">
            <a:avLst/>
          </a:prstGeom>
          <a:noFill/>
          <a:ln>
            <a:noFill/>
          </a:ln>
        </p:spPr>
        <p:txBody>
          <a:bodyPr spcFirstLastPara="1" wrap="square" lIns="91425" tIns="91425" rIns="91425" bIns="91425" anchor="t" anchorCtr="0">
            <a:noAutofit/>
          </a:bodyPr>
          <a:lstStyle/>
          <a:p>
            <a:r>
              <a:rPr lang="en-US" sz="800">
                <a:solidFill>
                  <a:srgbClr val="FF0000"/>
                </a:solidFill>
                <a:latin typeface="Corbel"/>
                <a:ea typeface="Corbel"/>
                <a:cs typeface="Corbel"/>
                <a:sym typeface="Corbel"/>
              </a:rPr>
              <a:t>SEBA Surge</a:t>
            </a:r>
            <a:endParaRPr sz="800">
              <a:solidFill>
                <a:srgbClr val="FF0000"/>
              </a:solidFill>
              <a:latin typeface="Corbel"/>
              <a:ea typeface="Corbel"/>
              <a:cs typeface="Corbel"/>
              <a:sym typeface="Corbel"/>
            </a:endParaRPr>
          </a:p>
          <a:p>
            <a:r>
              <a:rPr lang="en-US" sz="800">
                <a:solidFill>
                  <a:srgbClr val="FF0000"/>
                </a:solidFill>
                <a:latin typeface="Corbel"/>
                <a:ea typeface="Corbel"/>
                <a:cs typeface="Corbel"/>
                <a:sym typeface="Corbel"/>
              </a:rPr>
              <a:t> Started</a:t>
            </a:r>
            <a:endParaRPr sz="800">
              <a:solidFill>
                <a:srgbClr val="FF0000"/>
              </a:solidFill>
              <a:latin typeface="Corbel"/>
              <a:ea typeface="Corbel"/>
              <a:cs typeface="Corbel"/>
              <a:sym typeface="Corbel"/>
            </a:endParaRPr>
          </a:p>
        </p:txBody>
      </p:sp>
      <p:cxnSp>
        <p:nvCxnSpPr>
          <p:cNvPr id="197" name="Google Shape;197;g7a744ead38_7_37"/>
          <p:cNvCxnSpPr/>
          <p:nvPr/>
        </p:nvCxnSpPr>
        <p:spPr>
          <a:xfrm>
            <a:off x="1831800" y="1017125"/>
            <a:ext cx="285300" cy="70200"/>
          </a:xfrm>
          <a:prstGeom prst="straightConnector1">
            <a:avLst/>
          </a:prstGeom>
          <a:noFill/>
          <a:ln w="9525" cap="flat" cmpd="sng">
            <a:solidFill>
              <a:srgbClr val="FF0000"/>
            </a:solidFill>
            <a:prstDash val="solid"/>
            <a:round/>
            <a:headEnd type="none" w="med" len="med"/>
            <a:tailEnd type="triangle" w="med" len="med"/>
          </a:ln>
        </p:spPr>
      </p:cxnSp>
      <p:cxnSp>
        <p:nvCxnSpPr>
          <p:cNvPr id="198" name="Google Shape;198;g7a744ead38_7_37"/>
          <p:cNvCxnSpPr/>
          <p:nvPr/>
        </p:nvCxnSpPr>
        <p:spPr>
          <a:xfrm rot="10800000">
            <a:off x="4929175" y="761925"/>
            <a:ext cx="3600" cy="1524900"/>
          </a:xfrm>
          <a:prstGeom prst="straightConnector1">
            <a:avLst/>
          </a:prstGeom>
          <a:noFill/>
          <a:ln w="9525" cap="flat" cmpd="sng">
            <a:solidFill>
              <a:srgbClr val="FF0000"/>
            </a:solidFill>
            <a:prstDash val="solid"/>
            <a:round/>
            <a:headEnd type="none" w="med" len="med"/>
            <a:tailEnd type="none" w="med" len="med"/>
          </a:ln>
        </p:spPr>
      </p:cxnSp>
      <p:sp>
        <p:nvSpPr>
          <p:cNvPr id="199" name="Google Shape;199;g7a744ead38_7_37"/>
          <p:cNvSpPr txBox="1"/>
          <p:nvPr/>
        </p:nvSpPr>
        <p:spPr>
          <a:xfrm>
            <a:off x="4116119" y="735438"/>
            <a:ext cx="748500" cy="376200"/>
          </a:xfrm>
          <a:prstGeom prst="rect">
            <a:avLst/>
          </a:prstGeom>
          <a:noFill/>
          <a:ln>
            <a:noFill/>
          </a:ln>
        </p:spPr>
        <p:txBody>
          <a:bodyPr spcFirstLastPara="1" wrap="square" lIns="91425" tIns="91425" rIns="91425" bIns="91425" anchor="t" anchorCtr="0">
            <a:noAutofit/>
          </a:bodyPr>
          <a:lstStyle/>
          <a:p>
            <a:r>
              <a:rPr lang="en-US" sz="800">
                <a:solidFill>
                  <a:srgbClr val="FF0000"/>
                </a:solidFill>
                <a:latin typeface="Corbel"/>
                <a:ea typeface="Corbel"/>
                <a:cs typeface="Corbel"/>
                <a:sym typeface="Corbel"/>
              </a:rPr>
              <a:t>SEBA Surge</a:t>
            </a:r>
            <a:endParaRPr sz="800">
              <a:solidFill>
                <a:srgbClr val="FF0000"/>
              </a:solidFill>
              <a:latin typeface="Corbel"/>
              <a:ea typeface="Corbel"/>
              <a:cs typeface="Corbel"/>
              <a:sym typeface="Corbel"/>
            </a:endParaRPr>
          </a:p>
          <a:p>
            <a:r>
              <a:rPr lang="en-US" sz="800">
                <a:solidFill>
                  <a:srgbClr val="FF0000"/>
                </a:solidFill>
                <a:latin typeface="Corbel"/>
                <a:ea typeface="Corbel"/>
                <a:cs typeface="Corbel"/>
                <a:sym typeface="Corbel"/>
              </a:rPr>
              <a:t> Started</a:t>
            </a:r>
            <a:endParaRPr sz="800">
              <a:solidFill>
                <a:srgbClr val="FF0000"/>
              </a:solidFill>
              <a:latin typeface="Corbel"/>
              <a:ea typeface="Corbel"/>
              <a:cs typeface="Corbel"/>
              <a:sym typeface="Corbel"/>
            </a:endParaRPr>
          </a:p>
        </p:txBody>
      </p:sp>
      <p:cxnSp>
        <p:nvCxnSpPr>
          <p:cNvPr id="200" name="Google Shape;200;g7a744ead38_7_37"/>
          <p:cNvCxnSpPr/>
          <p:nvPr/>
        </p:nvCxnSpPr>
        <p:spPr>
          <a:xfrm>
            <a:off x="4590175" y="1030438"/>
            <a:ext cx="285300" cy="70200"/>
          </a:xfrm>
          <a:prstGeom prst="straightConnector1">
            <a:avLst/>
          </a:prstGeom>
          <a:noFill/>
          <a:ln w="9525" cap="flat" cmpd="sng">
            <a:solidFill>
              <a:srgbClr val="FF0000"/>
            </a:solidFill>
            <a:prstDash val="solid"/>
            <a:round/>
            <a:headEnd type="none" w="med" len="med"/>
            <a:tailEnd type="triangle" w="med" len="med"/>
          </a:ln>
        </p:spPr>
      </p:cxnSp>
      <p:cxnSp>
        <p:nvCxnSpPr>
          <p:cNvPr id="201" name="Google Shape;201;g7a744ead38_7_37"/>
          <p:cNvCxnSpPr/>
          <p:nvPr/>
        </p:nvCxnSpPr>
        <p:spPr>
          <a:xfrm rot="10800000" flipH="1">
            <a:off x="1840050" y="2958425"/>
            <a:ext cx="25800" cy="1536300"/>
          </a:xfrm>
          <a:prstGeom prst="straightConnector1">
            <a:avLst/>
          </a:prstGeom>
          <a:noFill/>
          <a:ln w="9525" cap="flat" cmpd="sng">
            <a:solidFill>
              <a:srgbClr val="FF0000"/>
            </a:solidFill>
            <a:prstDash val="solid"/>
            <a:round/>
            <a:headEnd type="none" w="med" len="med"/>
            <a:tailEnd type="none" w="med" len="med"/>
          </a:ln>
        </p:spPr>
      </p:cxnSp>
      <p:sp>
        <p:nvSpPr>
          <p:cNvPr id="202" name="Google Shape;202;g7a744ead38_7_37"/>
          <p:cNvSpPr txBox="1"/>
          <p:nvPr/>
        </p:nvSpPr>
        <p:spPr>
          <a:xfrm>
            <a:off x="1052944" y="2931925"/>
            <a:ext cx="748500" cy="376200"/>
          </a:xfrm>
          <a:prstGeom prst="rect">
            <a:avLst/>
          </a:prstGeom>
          <a:noFill/>
          <a:ln>
            <a:noFill/>
          </a:ln>
        </p:spPr>
        <p:txBody>
          <a:bodyPr spcFirstLastPara="1" wrap="square" lIns="91425" tIns="91425" rIns="91425" bIns="91425" anchor="t" anchorCtr="0">
            <a:noAutofit/>
          </a:bodyPr>
          <a:lstStyle/>
          <a:p>
            <a:r>
              <a:rPr lang="en-US" sz="800">
                <a:solidFill>
                  <a:srgbClr val="FF0000"/>
                </a:solidFill>
                <a:latin typeface="Corbel"/>
                <a:ea typeface="Corbel"/>
                <a:cs typeface="Corbel"/>
                <a:sym typeface="Corbel"/>
              </a:rPr>
              <a:t>SEBA Surge</a:t>
            </a:r>
            <a:endParaRPr sz="800">
              <a:solidFill>
                <a:srgbClr val="FF0000"/>
              </a:solidFill>
              <a:latin typeface="Corbel"/>
              <a:ea typeface="Corbel"/>
              <a:cs typeface="Corbel"/>
              <a:sym typeface="Corbel"/>
            </a:endParaRPr>
          </a:p>
          <a:p>
            <a:r>
              <a:rPr lang="en-US" sz="800">
                <a:solidFill>
                  <a:srgbClr val="FF0000"/>
                </a:solidFill>
                <a:latin typeface="Corbel"/>
                <a:ea typeface="Corbel"/>
                <a:cs typeface="Corbel"/>
                <a:sym typeface="Corbel"/>
              </a:rPr>
              <a:t> Started</a:t>
            </a:r>
            <a:endParaRPr sz="800">
              <a:solidFill>
                <a:srgbClr val="FF0000"/>
              </a:solidFill>
              <a:latin typeface="Corbel"/>
              <a:ea typeface="Corbel"/>
              <a:cs typeface="Corbel"/>
              <a:sym typeface="Corbel"/>
            </a:endParaRPr>
          </a:p>
        </p:txBody>
      </p:sp>
      <p:cxnSp>
        <p:nvCxnSpPr>
          <p:cNvPr id="203" name="Google Shape;203;g7a744ead38_7_37"/>
          <p:cNvCxnSpPr/>
          <p:nvPr/>
        </p:nvCxnSpPr>
        <p:spPr>
          <a:xfrm>
            <a:off x="1527000" y="3226925"/>
            <a:ext cx="285300" cy="70200"/>
          </a:xfrm>
          <a:prstGeom prst="straightConnector1">
            <a:avLst/>
          </a:prstGeom>
          <a:noFill/>
          <a:ln w="9525" cap="flat" cmpd="sng">
            <a:solidFill>
              <a:srgbClr val="FF0000"/>
            </a:solidFill>
            <a:prstDash val="solid"/>
            <a:round/>
            <a:headEnd type="none" w="med" len="med"/>
            <a:tailEnd type="triangle" w="med" len="med"/>
          </a:ln>
        </p:spPr>
      </p:cxnSp>
      <p:cxnSp>
        <p:nvCxnSpPr>
          <p:cNvPr id="204" name="Google Shape;204;g7a744ead38_7_37"/>
          <p:cNvCxnSpPr/>
          <p:nvPr/>
        </p:nvCxnSpPr>
        <p:spPr>
          <a:xfrm rot="10800000">
            <a:off x="4914000" y="2958475"/>
            <a:ext cx="10500" cy="1532100"/>
          </a:xfrm>
          <a:prstGeom prst="straightConnector1">
            <a:avLst/>
          </a:prstGeom>
          <a:noFill/>
          <a:ln w="9525" cap="flat" cmpd="sng">
            <a:solidFill>
              <a:srgbClr val="FF0000"/>
            </a:solidFill>
            <a:prstDash val="solid"/>
            <a:round/>
            <a:headEnd type="none" w="med" len="med"/>
            <a:tailEnd type="none" w="med" len="med"/>
          </a:ln>
        </p:spPr>
      </p:cxnSp>
      <p:sp>
        <p:nvSpPr>
          <p:cNvPr id="205" name="Google Shape;205;g7a744ead38_7_37"/>
          <p:cNvSpPr txBox="1"/>
          <p:nvPr/>
        </p:nvSpPr>
        <p:spPr>
          <a:xfrm>
            <a:off x="4100944" y="2931925"/>
            <a:ext cx="748500" cy="376200"/>
          </a:xfrm>
          <a:prstGeom prst="rect">
            <a:avLst/>
          </a:prstGeom>
          <a:noFill/>
          <a:ln>
            <a:noFill/>
          </a:ln>
        </p:spPr>
        <p:txBody>
          <a:bodyPr spcFirstLastPara="1" wrap="square" lIns="91425" tIns="91425" rIns="91425" bIns="91425" anchor="t" anchorCtr="0">
            <a:noAutofit/>
          </a:bodyPr>
          <a:lstStyle/>
          <a:p>
            <a:r>
              <a:rPr lang="en-US" sz="800">
                <a:solidFill>
                  <a:srgbClr val="FF0000"/>
                </a:solidFill>
                <a:latin typeface="Corbel"/>
                <a:ea typeface="Corbel"/>
                <a:cs typeface="Corbel"/>
                <a:sym typeface="Corbel"/>
              </a:rPr>
              <a:t>SEBA Surge</a:t>
            </a:r>
            <a:endParaRPr sz="800">
              <a:solidFill>
                <a:srgbClr val="FF0000"/>
              </a:solidFill>
              <a:latin typeface="Corbel"/>
              <a:ea typeface="Corbel"/>
              <a:cs typeface="Corbel"/>
              <a:sym typeface="Corbel"/>
            </a:endParaRPr>
          </a:p>
          <a:p>
            <a:r>
              <a:rPr lang="en-US" sz="800">
                <a:solidFill>
                  <a:srgbClr val="FF0000"/>
                </a:solidFill>
                <a:latin typeface="Corbel"/>
                <a:ea typeface="Corbel"/>
                <a:cs typeface="Corbel"/>
                <a:sym typeface="Corbel"/>
              </a:rPr>
              <a:t> Started</a:t>
            </a:r>
            <a:endParaRPr sz="800">
              <a:solidFill>
                <a:srgbClr val="FF0000"/>
              </a:solidFill>
              <a:latin typeface="Corbel"/>
              <a:ea typeface="Corbel"/>
              <a:cs typeface="Corbel"/>
              <a:sym typeface="Corbel"/>
            </a:endParaRPr>
          </a:p>
        </p:txBody>
      </p:sp>
      <p:cxnSp>
        <p:nvCxnSpPr>
          <p:cNvPr id="206" name="Google Shape;206;g7a744ead38_7_37"/>
          <p:cNvCxnSpPr/>
          <p:nvPr/>
        </p:nvCxnSpPr>
        <p:spPr>
          <a:xfrm>
            <a:off x="4575000" y="3226925"/>
            <a:ext cx="285300" cy="70200"/>
          </a:xfrm>
          <a:prstGeom prst="straightConnector1">
            <a:avLst/>
          </a:prstGeom>
          <a:noFill/>
          <a:ln w="9525" cap="flat" cmpd="sng">
            <a:solidFill>
              <a:srgbClr val="FF0000"/>
            </a:solidFill>
            <a:prstDash val="solid"/>
            <a:round/>
            <a:headEnd type="none" w="med" len="med"/>
            <a:tailEnd type="triangle" w="med" len="med"/>
          </a:ln>
        </p:spPr>
      </p:cxnSp>
      <p:sp>
        <p:nvSpPr>
          <p:cNvPr id="207" name="Google Shape;207;g7a744ead38_7_37"/>
          <p:cNvSpPr txBox="1"/>
          <p:nvPr/>
        </p:nvSpPr>
        <p:spPr>
          <a:xfrm>
            <a:off x="521100" y="1135600"/>
            <a:ext cx="1071000" cy="429600"/>
          </a:xfrm>
          <a:prstGeom prst="rect">
            <a:avLst/>
          </a:prstGeom>
          <a:noFill/>
          <a:ln>
            <a:noFill/>
          </a:ln>
        </p:spPr>
        <p:txBody>
          <a:bodyPr spcFirstLastPara="1" wrap="square" lIns="91425" tIns="91425" rIns="91425" bIns="91425" anchor="t" anchorCtr="0">
            <a:noAutofit/>
          </a:bodyPr>
          <a:lstStyle/>
          <a:p>
            <a:r>
              <a:rPr lang="en-US" sz="1200">
                <a:latin typeface="Corbel"/>
                <a:ea typeface="Corbel"/>
                <a:cs typeface="Corbel"/>
                <a:sym typeface="Corbel"/>
              </a:rPr>
              <a:t>BBSim &amp; Scalability Brigade</a:t>
            </a:r>
            <a:endParaRPr sz="1200">
              <a:latin typeface="Corbel"/>
              <a:ea typeface="Corbel"/>
              <a:cs typeface="Corbel"/>
              <a:sym typeface="Corbel"/>
            </a:endParaRPr>
          </a:p>
        </p:txBody>
      </p:sp>
      <p:sp>
        <p:nvSpPr>
          <p:cNvPr id="208" name="Google Shape;208;g7a744ead38_7_37"/>
          <p:cNvSpPr txBox="1"/>
          <p:nvPr/>
        </p:nvSpPr>
        <p:spPr>
          <a:xfrm>
            <a:off x="3294850" y="1182875"/>
            <a:ext cx="1071000" cy="429600"/>
          </a:xfrm>
          <a:prstGeom prst="rect">
            <a:avLst/>
          </a:prstGeom>
          <a:noFill/>
          <a:ln>
            <a:noFill/>
          </a:ln>
        </p:spPr>
        <p:txBody>
          <a:bodyPr spcFirstLastPara="1" wrap="square" lIns="91425" tIns="91425" rIns="91425" bIns="91425" anchor="t" anchorCtr="0">
            <a:noAutofit/>
          </a:bodyPr>
          <a:lstStyle/>
          <a:p>
            <a:r>
              <a:rPr lang="en-US" sz="1200">
                <a:latin typeface="Corbel"/>
                <a:ea typeface="Corbel"/>
                <a:cs typeface="Corbel"/>
                <a:sym typeface="Corbel"/>
              </a:rPr>
              <a:t>Stabilization Brigade</a:t>
            </a:r>
            <a:endParaRPr sz="1200">
              <a:latin typeface="Corbel"/>
              <a:ea typeface="Corbel"/>
              <a:cs typeface="Corbel"/>
              <a:sym typeface="Corbel"/>
            </a:endParaRPr>
          </a:p>
        </p:txBody>
      </p:sp>
      <p:sp>
        <p:nvSpPr>
          <p:cNvPr id="209" name="Google Shape;209;g7a744ead38_7_37"/>
          <p:cNvSpPr txBox="1"/>
          <p:nvPr/>
        </p:nvSpPr>
        <p:spPr>
          <a:xfrm>
            <a:off x="521100" y="3324025"/>
            <a:ext cx="1071000" cy="429600"/>
          </a:xfrm>
          <a:prstGeom prst="rect">
            <a:avLst/>
          </a:prstGeom>
          <a:noFill/>
          <a:ln>
            <a:noFill/>
          </a:ln>
        </p:spPr>
        <p:txBody>
          <a:bodyPr spcFirstLastPara="1" wrap="square" lIns="91425" tIns="91425" rIns="91425" bIns="91425" anchor="t" anchorCtr="0">
            <a:noAutofit/>
          </a:bodyPr>
          <a:lstStyle/>
          <a:p>
            <a:r>
              <a:rPr lang="en-US" sz="1200">
                <a:latin typeface="Corbel"/>
                <a:ea typeface="Corbel"/>
                <a:cs typeface="Corbel"/>
                <a:sym typeface="Corbel"/>
              </a:rPr>
              <a:t>BAL</a:t>
            </a:r>
            <a:endParaRPr sz="1200">
              <a:latin typeface="Corbel"/>
              <a:ea typeface="Corbel"/>
              <a:cs typeface="Corbel"/>
              <a:sym typeface="Corbel"/>
            </a:endParaRPr>
          </a:p>
          <a:p>
            <a:r>
              <a:rPr lang="en-US" sz="1200">
                <a:latin typeface="Corbel"/>
                <a:ea typeface="Corbel"/>
                <a:cs typeface="Corbel"/>
                <a:sym typeface="Corbel"/>
              </a:rPr>
              <a:t>Brigade</a:t>
            </a:r>
            <a:endParaRPr sz="1200">
              <a:latin typeface="Corbel"/>
              <a:ea typeface="Corbel"/>
              <a:cs typeface="Corbel"/>
              <a:sym typeface="Corbel"/>
            </a:endParaRPr>
          </a:p>
        </p:txBody>
      </p:sp>
      <p:sp>
        <p:nvSpPr>
          <p:cNvPr id="210" name="Google Shape;210;g7a744ead38_7_37"/>
          <p:cNvSpPr txBox="1"/>
          <p:nvPr/>
        </p:nvSpPr>
        <p:spPr>
          <a:xfrm>
            <a:off x="3343325" y="3368325"/>
            <a:ext cx="1071000" cy="429600"/>
          </a:xfrm>
          <a:prstGeom prst="rect">
            <a:avLst/>
          </a:prstGeom>
          <a:noFill/>
          <a:ln>
            <a:noFill/>
          </a:ln>
        </p:spPr>
        <p:txBody>
          <a:bodyPr spcFirstLastPara="1" wrap="square" lIns="91425" tIns="91425" rIns="91425" bIns="91425" anchor="t" anchorCtr="0">
            <a:noAutofit/>
          </a:bodyPr>
          <a:lstStyle/>
          <a:p>
            <a:r>
              <a:rPr lang="en-US" sz="1200">
                <a:latin typeface="Corbel"/>
                <a:ea typeface="Corbel"/>
                <a:cs typeface="Corbel"/>
                <a:sym typeface="Corbel"/>
              </a:rPr>
              <a:t>Multicast Brigade</a:t>
            </a:r>
            <a:endParaRPr sz="1200">
              <a:latin typeface="Corbel"/>
              <a:ea typeface="Corbel"/>
              <a:cs typeface="Corbel"/>
              <a:sym typeface="Corbel"/>
            </a:endParaRPr>
          </a:p>
        </p:txBody>
      </p:sp>
    </p:spTree>
    <p:extLst>
      <p:ext uri="{BB962C8B-B14F-4D97-AF65-F5344CB8AC3E}">
        <p14:creationId xmlns:p14="http://schemas.microsoft.com/office/powerpoint/2010/main" val="40260725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Google Shape;368;p21"/>
          <p:cNvSpPr txBox="1">
            <a:spLocks noGrp="1"/>
          </p:cNvSpPr>
          <p:nvPr>
            <p:ph type="ctrTitle"/>
          </p:nvPr>
        </p:nvSpPr>
        <p:spPr>
          <a:xfrm>
            <a:off x="457200" y="1670050"/>
            <a:ext cx="8229600" cy="714375"/>
          </a:xfrm>
        </p:spPr>
        <p:txBody>
          <a:bodyPr/>
          <a:lstStyle/>
          <a:p>
            <a:pPr eaLnBrk="1" hangingPunct="1">
              <a:lnSpc>
                <a:spcPts val="3600"/>
              </a:lnSpc>
              <a:spcBef>
                <a:spcPct val="0"/>
              </a:spcBef>
              <a:spcAft>
                <a:spcPct val="0"/>
              </a:spcAft>
              <a:buClr>
                <a:srgbClr val="FFFFFF"/>
              </a:buClr>
              <a:buSzTx/>
              <a:buFont typeface="Calibri" charset="0"/>
              <a:buNone/>
            </a:pPr>
            <a:r>
              <a:rPr lang="en-US" dirty="0">
                <a:solidFill>
                  <a:srgbClr val="FFFFFF"/>
                </a:solidFill>
                <a:latin typeface="Calibri" charset="0"/>
                <a:ea typeface="ＭＳ Ｐゴシック" charset="0"/>
                <a:cs typeface="Calibri" charset="0"/>
                <a:sym typeface="Calibri" charset="0"/>
              </a:rPr>
              <a:t>SEBA &amp; CORD</a:t>
            </a:r>
          </a:p>
        </p:txBody>
      </p:sp>
      <p:sp>
        <p:nvSpPr>
          <p:cNvPr id="32771" name="Google Shape;370;p21"/>
          <p:cNvSpPr>
            <a:spLocks noGrp="1"/>
          </p:cNvSpPr>
          <p:nvPr>
            <p:ph type="sldNum" sz="quarter" idx="10"/>
          </p:nvPr>
        </p:nvSpPr>
        <p:spPr>
          <a:noFill/>
        </p:spPr>
        <p:txBody>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fld id="{E631A7F5-E03B-3642-AD0C-7EE9976B6C99}" type="slidenum">
              <a:rPr lang="en-US" sz="800">
                <a:solidFill>
                  <a:srgbClr val="A6A6A6"/>
                </a:solidFill>
                <a:latin typeface="Calibri" charset="0"/>
                <a:cs typeface="Calibri" charset="0"/>
                <a:sym typeface="Calibri" charset="0"/>
              </a:rPr>
              <a:pPr eaLnBrk="1" hangingPunct="1"/>
              <a:t>47</a:t>
            </a:fld>
            <a:endParaRPr lang="en-US" sz="800">
              <a:solidFill>
                <a:srgbClr val="A6A6A6"/>
              </a:solidFill>
              <a:latin typeface="Calibri" charset="0"/>
              <a:cs typeface="Calibri" charset="0"/>
              <a:sym typeface="Calibri" charset="0"/>
            </a:endParaRPr>
          </a:p>
        </p:txBody>
      </p:sp>
    </p:spTree>
    <p:extLst>
      <p:ext uri="{BB962C8B-B14F-4D97-AF65-F5344CB8AC3E}">
        <p14:creationId xmlns:p14="http://schemas.microsoft.com/office/powerpoint/2010/main" val="11819554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 name="Picture 140" descr="server-rack.png"/>
          <p:cNvPicPr>
            <a:picLocks noChangeAspect="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945592" y="3275623"/>
            <a:ext cx="641351" cy="925827"/>
          </a:xfrm>
          <a:prstGeom prst="rect">
            <a:avLst/>
          </a:prstGeom>
        </p:spPr>
      </p:pic>
      <p:pic>
        <p:nvPicPr>
          <p:cNvPr id="143" name="Picture 142" descr="server-rack.png"/>
          <p:cNvPicPr>
            <a:picLocks noChangeAspect="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2863870" y="3275623"/>
            <a:ext cx="641351" cy="925827"/>
          </a:xfrm>
          <a:prstGeom prst="rect">
            <a:avLst/>
          </a:prstGeom>
        </p:spPr>
      </p:pic>
      <p:pic>
        <p:nvPicPr>
          <p:cNvPr id="144" name="Picture 143" descr="server-rack.png"/>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801226" y="3275623"/>
            <a:ext cx="641351" cy="925827"/>
          </a:xfrm>
          <a:prstGeom prst="rect">
            <a:avLst/>
          </a:prstGeom>
        </p:spPr>
      </p:pic>
      <p:pic>
        <p:nvPicPr>
          <p:cNvPr id="146" name="Picture 145" descr="server-rack.png"/>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726312" y="3275623"/>
            <a:ext cx="641351" cy="925827"/>
          </a:xfrm>
          <a:prstGeom prst="rect">
            <a:avLst/>
          </a:prstGeom>
        </p:spPr>
      </p:pic>
      <p:pic>
        <p:nvPicPr>
          <p:cNvPr id="148" name="Picture 147" descr="server-rack.png"/>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657745" y="3275623"/>
            <a:ext cx="641351" cy="925827"/>
          </a:xfrm>
          <a:prstGeom prst="rect">
            <a:avLst/>
          </a:prstGeom>
        </p:spPr>
      </p:pic>
      <p:pic>
        <p:nvPicPr>
          <p:cNvPr id="150" name="Picture 149" descr="server-rack.png"/>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577941" y="3275623"/>
            <a:ext cx="641351" cy="925827"/>
          </a:xfrm>
          <a:prstGeom prst="rect">
            <a:avLst/>
          </a:prstGeom>
        </p:spPr>
      </p:pic>
      <p:pic>
        <p:nvPicPr>
          <p:cNvPr id="152" name="Picture 151" descr="server-rack.png"/>
          <p:cNvPicPr>
            <a:picLocks noChangeAspect="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520328" y="3275623"/>
            <a:ext cx="641351" cy="925827"/>
          </a:xfrm>
          <a:prstGeom prst="rect">
            <a:avLst/>
          </a:prstGeom>
        </p:spPr>
      </p:pic>
      <p:pic>
        <p:nvPicPr>
          <p:cNvPr id="93" name="Picture 92" descr="cell-tower.png"/>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066786" y="613383"/>
            <a:ext cx="606344" cy="1021263"/>
          </a:xfrm>
          <a:prstGeom prst="rect">
            <a:avLst/>
          </a:prstGeom>
        </p:spPr>
      </p:pic>
      <p:cxnSp>
        <p:nvCxnSpPr>
          <p:cNvPr id="142" name="Straight Connector 141"/>
          <p:cNvCxnSpPr>
            <a:stCxn id="132" idx="0"/>
          </p:cNvCxnSpPr>
          <p:nvPr/>
        </p:nvCxnSpPr>
        <p:spPr>
          <a:xfrm flipH="1">
            <a:off x="1352742" y="2690972"/>
            <a:ext cx="1849603"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45" name="Straight Connector 144"/>
          <p:cNvCxnSpPr>
            <a:stCxn id="132" idx="0"/>
            <a:endCxn id="106" idx="0"/>
          </p:cNvCxnSpPr>
          <p:nvPr/>
        </p:nvCxnSpPr>
        <p:spPr>
          <a:xfrm flipH="1">
            <a:off x="2279818" y="2690972"/>
            <a:ext cx="922503"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47" name="Straight Connector 146"/>
          <p:cNvCxnSpPr>
            <a:stCxn id="132" idx="0"/>
            <a:endCxn id="113" idx="0"/>
          </p:cNvCxnSpPr>
          <p:nvPr/>
        </p:nvCxnSpPr>
        <p:spPr>
          <a:xfrm>
            <a:off x="3202305" y="2690972"/>
            <a:ext cx="0"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49" name="Straight Connector 148"/>
          <p:cNvCxnSpPr>
            <a:stCxn id="130" idx="0"/>
            <a:endCxn id="115" idx="0"/>
          </p:cNvCxnSpPr>
          <p:nvPr/>
        </p:nvCxnSpPr>
        <p:spPr>
          <a:xfrm>
            <a:off x="4132591" y="2690972"/>
            <a:ext cx="0"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51" name="Straight Connector 150"/>
          <p:cNvCxnSpPr>
            <a:stCxn id="132" idx="0"/>
            <a:endCxn id="115" idx="0"/>
          </p:cNvCxnSpPr>
          <p:nvPr/>
        </p:nvCxnSpPr>
        <p:spPr>
          <a:xfrm>
            <a:off x="3202305" y="2690972"/>
            <a:ext cx="930286"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53" name="Straight Connector 152"/>
          <p:cNvCxnSpPr>
            <a:stCxn id="132" idx="0"/>
            <a:endCxn id="118" idx="0"/>
          </p:cNvCxnSpPr>
          <p:nvPr/>
        </p:nvCxnSpPr>
        <p:spPr>
          <a:xfrm>
            <a:off x="3202305" y="2690972"/>
            <a:ext cx="1854200"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57" name="Straight Connector 156"/>
          <p:cNvCxnSpPr>
            <a:stCxn id="132" idx="0"/>
            <a:endCxn id="120" idx="0"/>
          </p:cNvCxnSpPr>
          <p:nvPr/>
        </p:nvCxnSpPr>
        <p:spPr>
          <a:xfrm>
            <a:off x="3202305" y="2690972"/>
            <a:ext cx="2784486"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61" name="Straight Connector 160"/>
          <p:cNvCxnSpPr>
            <a:stCxn id="132" idx="0"/>
            <a:endCxn id="122" idx="0"/>
          </p:cNvCxnSpPr>
          <p:nvPr/>
        </p:nvCxnSpPr>
        <p:spPr>
          <a:xfrm>
            <a:off x="3202305" y="2690972"/>
            <a:ext cx="3711586"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65" name="Straight Connector 164"/>
          <p:cNvCxnSpPr>
            <a:stCxn id="132" idx="0"/>
            <a:endCxn id="124" idx="0"/>
          </p:cNvCxnSpPr>
          <p:nvPr/>
        </p:nvCxnSpPr>
        <p:spPr>
          <a:xfrm>
            <a:off x="3202305" y="2690972"/>
            <a:ext cx="4651386"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67" name="Straight Connector 166"/>
          <p:cNvCxnSpPr>
            <a:stCxn id="130" idx="0"/>
            <a:endCxn id="113" idx="0"/>
          </p:cNvCxnSpPr>
          <p:nvPr/>
        </p:nvCxnSpPr>
        <p:spPr>
          <a:xfrm flipH="1">
            <a:off x="3202305" y="2690972"/>
            <a:ext cx="930286"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69" name="Straight Connector 168"/>
          <p:cNvCxnSpPr>
            <a:stCxn id="130" idx="0"/>
            <a:endCxn id="106" idx="0"/>
          </p:cNvCxnSpPr>
          <p:nvPr/>
        </p:nvCxnSpPr>
        <p:spPr>
          <a:xfrm flipH="1">
            <a:off x="2279824" y="2690972"/>
            <a:ext cx="1852789"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71" name="Straight Connector 170"/>
          <p:cNvCxnSpPr>
            <a:stCxn id="130" idx="0"/>
          </p:cNvCxnSpPr>
          <p:nvPr/>
        </p:nvCxnSpPr>
        <p:spPr>
          <a:xfrm flipH="1">
            <a:off x="1352719" y="2690972"/>
            <a:ext cx="2779889"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73" name="Straight Connector 172"/>
          <p:cNvCxnSpPr>
            <a:stCxn id="130" idx="0"/>
            <a:endCxn id="118" idx="0"/>
          </p:cNvCxnSpPr>
          <p:nvPr/>
        </p:nvCxnSpPr>
        <p:spPr>
          <a:xfrm>
            <a:off x="4132591" y="2690972"/>
            <a:ext cx="923914"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75" name="Straight Connector 174"/>
          <p:cNvCxnSpPr>
            <a:stCxn id="130" idx="0"/>
            <a:endCxn id="120" idx="0"/>
          </p:cNvCxnSpPr>
          <p:nvPr/>
        </p:nvCxnSpPr>
        <p:spPr>
          <a:xfrm>
            <a:off x="4132591" y="2690972"/>
            <a:ext cx="1854200"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77" name="Straight Connector 176"/>
          <p:cNvCxnSpPr>
            <a:stCxn id="130" idx="0"/>
            <a:endCxn id="122" idx="0"/>
          </p:cNvCxnSpPr>
          <p:nvPr/>
        </p:nvCxnSpPr>
        <p:spPr>
          <a:xfrm>
            <a:off x="4132591" y="2690972"/>
            <a:ext cx="2781300"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cxnSp>
        <p:nvCxnSpPr>
          <p:cNvPr id="179" name="Straight Connector 178"/>
          <p:cNvCxnSpPr>
            <a:stCxn id="130" idx="0"/>
            <a:endCxn id="124" idx="0"/>
          </p:cNvCxnSpPr>
          <p:nvPr/>
        </p:nvCxnSpPr>
        <p:spPr>
          <a:xfrm>
            <a:off x="4132591" y="2690972"/>
            <a:ext cx="3721100" cy="584655"/>
          </a:xfrm>
          <a:prstGeom prst="line">
            <a:avLst/>
          </a:prstGeom>
          <a:ln w="9525" cmpd="sng">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sp>
        <p:nvSpPr>
          <p:cNvPr id="3" name="Slide Number Placeholder 2"/>
          <p:cNvSpPr>
            <a:spLocks noGrp="1"/>
          </p:cNvSpPr>
          <p:nvPr>
            <p:ph type="sldNum" idx="12"/>
          </p:nvPr>
        </p:nvSpPr>
        <p:spPr/>
        <p:txBody>
          <a:bodyPr/>
          <a:lstStyle/>
          <a:p>
            <a:fld id="{C921E2DF-5279-024C-809C-CD16853F95A6}" type="slidenum">
              <a:rPr lang="en-US">
                <a:solidFill>
                  <a:srgbClr val="FFFFFF">
                    <a:lumMod val="65000"/>
                  </a:srgbClr>
                </a:solidFill>
              </a:rPr>
              <a:pPr/>
              <a:t>48</a:t>
            </a:fld>
            <a:endParaRPr lang="en-US">
              <a:solidFill>
                <a:srgbClr val="FFFFFF">
                  <a:lumMod val="65000"/>
                </a:srgbClr>
              </a:solidFill>
            </a:endParaRPr>
          </a:p>
        </p:txBody>
      </p:sp>
      <p:cxnSp>
        <p:nvCxnSpPr>
          <p:cNvPr id="212" name="Straight Connector 211"/>
          <p:cNvCxnSpPr>
            <a:stCxn id="128" idx="0"/>
          </p:cNvCxnSpPr>
          <p:nvPr/>
        </p:nvCxnSpPr>
        <p:spPr>
          <a:xfrm flipH="1">
            <a:off x="1352723" y="2690972"/>
            <a:ext cx="3703803"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16" name="Straight Connector 215"/>
          <p:cNvCxnSpPr>
            <a:stCxn id="128" idx="0"/>
            <a:endCxn id="113" idx="0"/>
          </p:cNvCxnSpPr>
          <p:nvPr/>
        </p:nvCxnSpPr>
        <p:spPr>
          <a:xfrm flipH="1">
            <a:off x="3202305" y="2690972"/>
            <a:ext cx="1854200"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18" name="Straight Connector 217"/>
          <p:cNvCxnSpPr>
            <a:stCxn id="128" idx="0"/>
            <a:endCxn id="115" idx="0"/>
          </p:cNvCxnSpPr>
          <p:nvPr/>
        </p:nvCxnSpPr>
        <p:spPr>
          <a:xfrm flipH="1">
            <a:off x="4132591" y="2690972"/>
            <a:ext cx="923914"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20" name="Straight Connector 219"/>
          <p:cNvCxnSpPr>
            <a:stCxn id="128" idx="0"/>
            <a:endCxn id="118" idx="0"/>
          </p:cNvCxnSpPr>
          <p:nvPr/>
        </p:nvCxnSpPr>
        <p:spPr>
          <a:xfrm>
            <a:off x="5056505" y="2690972"/>
            <a:ext cx="0"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22" name="Straight Connector 221"/>
          <p:cNvCxnSpPr>
            <a:stCxn id="128" idx="0"/>
            <a:endCxn id="120" idx="0"/>
          </p:cNvCxnSpPr>
          <p:nvPr/>
        </p:nvCxnSpPr>
        <p:spPr>
          <a:xfrm>
            <a:off x="5056505" y="2690972"/>
            <a:ext cx="930286"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26" name="Straight Connector 225"/>
          <p:cNvCxnSpPr>
            <a:stCxn id="128" idx="0"/>
            <a:endCxn id="122" idx="0"/>
          </p:cNvCxnSpPr>
          <p:nvPr/>
        </p:nvCxnSpPr>
        <p:spPr>
          <a:xfrm>
            <a:off x="5056505" y="2690972"/>
            <a:ext cx="1857386"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30" name="Straight Connector 229"/>
          <p:cNvCxnSpPr>
            <a:stCxn id="126" idx="0"/>
          </p:cNvCxnSpPr>
          <p:nvPr/>
        </p:nvCxnSpPr>
        <p:spPr>
          <a:xfrm flipH="1">
            <a:off x="1352742" y="2690972"/>
            <a:ext cx="4634089"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34" name="Straight Connector 233"/>
          <p:cNvCxnSpPr>
            <a:stCxn id="126" idx="0"/>
            <a:endCxn id="113" idx="0"/>
          </p:cNvCxnSpPr>
          <p:nvPr/>
        </p:nvCxnSpPr>
        <p:spPr>
          <a:xfrm flipH="1">
            <a:off x="3202305" y="2690972"/>
            <a:ext cx="2784486"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38" name="Straight Connector 237"/>
          <p:cNvCxnSpPr>
            <a:stCxn id="126" idx="0"/>
            <a:endCxn id="118" idx="0"/>
          </p:cNvCxnSpPr>
          <p:nvPr/>
        </p:nvCxnSpPr>
        <p:spPr>
          <a:xfrm flipH="1">
            <a:off x="5056505" y="2690972"/>
            <a:ext cx="930286"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42" name="Straight Connector 241"/>
          <p:cNvCxnSpPr>
            <a:stCxn id="126" idx="0"/>
            <a:endCxn id="122" idx="0"/>
          </p:cNvCxnSpPr>
          <p:nvPr/>
        </p:nvCxnSpPr>
        <p:spPr>
          <a:xfrm>
            <a:off x="5986791" y="2690972"/>
            <a:ext cx="927100"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44" name="Straight Connector 243"/>
          <p:cNvCxnSpPr>
            <a:stCxn id="126" idx="0"/>
            <a:endCxn id="124" idx="0"/>
          </p:cNvCxnSpPr>
          <p:nvPr/>
        </p:nvCxnSpPr>
        <p:spPr>
          <a:xfrm>
            <a:off x="5986791" y="2690972"/>
            <a:ext cx="1866900"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46" name="Straight Connector 245"/>
          <p:cNvCxnSpPr>
            <a:stCxn id="126" idx="0"/>
            <a:endCxn id="120" idx="0"/>
          </p:cNvCxnSpPr>
          <p:nvPr/>
        </p:nvCxnSpPr>
        <p:spPr>
          <a:xfrm>
            <a:off x="5986791" y="2690972"/>
            <a:ext cx="0" cy="58465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grpSp>
        <p:nvGrpSpPr>
          <p:cNvPr id="248" name="Group 247"/>
          <p:cNvGrpSpPr/>
          <p:nvPr/>
        </p:nvGrpSpPr>
        <p:grpSpPr>
          <a:xfrm>
            <a:off x="3820219" y="2538015"/>
            <a:ext cx="598706" cy="344401"/>
            <a:chOff x="3769419" y="2741133"/>
            <a:chExt cx="574073" cy="330231"/>
          </a:xfrm>
        </p:grpSpPr>
        <p:sp>
          <p:nvSpPr>
            <p:cNvPr id="130" name="Rectangle 129"/>
            <p:cNvSpPr/>
            <p:nvPr/>
          </p:nvSpPr>
          <p:spPr>
            <a:xfrm>
              <a:off x="3964164" y="2887782"/>
              <a:ext cx="209550" cy="666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sym typeface="Arial"/>
              </a:endParaRPr>
            </a:p>
          </p:txBody>
        </p:sp>
        <p:pic>
          <p:nvPicPr>
            <p:cNvPr id="129" name="Picture 128"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769419" y="2741133"/>
              <a:ext cx="574073" cy="330231"/>
            </a:xfrm>
            <a:prstGeom prst="rect">
              <a:avLst/>
            </a:prstGeom>
          </p:spPr>
        </p:pic>
      </p:grpSp>
      <p:grpSp>
        <p:nvGrpSpPr>
          <p:cNvPr id="247" name="Group 246"/>
          <p:cNvGrpSpPr/>
          <p:nvPr/>
        </p:nvGrpSpPr>
        <p:grpSpPr>
          <a:xfrm>
            <a:off x="2889933" y="2538015"/>
            <a:ext cx="598706" cy="344401"/>
            <a:chOff x="2839133" y="2741133"/>
            <a:chExt cx="574073" cy="330231"/>
          </a:xfrm>
        </p:grpSpPr>
        <p:sp>
          <p:nvSpPr>
            <p:cNvPr id="132" name="Rectangle 131"/>
            <p:cNvSpPr/>
            <p:nvPr/>
          </p:nvSpPr>
          <p:spPr>
            <a:xfrm>
              <a:off x="3033878" y="2887782"/>
              <a:ext cx="209550" cy="666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sym typeface="Arial"/>
              </a:endParaRPr>
            </a:p>
          </p:txBody>
        </p:sp>
        <p:pic>
          <p:nvPicPr>
            <p:cNvPr id="131" name="Picture 130"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839133" y="2741133"/>
              <a:ext cx="574073" cy="330231"/>
            </a:xfrm>
            <a:prstGeom prst="rect">
              <a:avLst/>
            </a:prstGeom>
          </p:spPr>
        </p:pic>
      </p:grpSp>
      <p:sp>
        <p:nvSpPr>
          <p:cNvPr id="263" name="Rounded Rectangle 262"/>
          <p:cNvSpPr/>
          <p:nvPr/>
        </p:nvSpPr>
        <p:spPr>
          <a:xfrm>
            <a:off x="1053063" y="2207286"/>
            <a:ext cx="7066197" cy="289441"/>
          </a:xfrm>
          <a:prstGeom prst="round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tIns="0" bIns="45720" rtlCol="0" anchor="ctr">
            <a:noAutofit/>
          </a:bodyPr>
          <a:lstStyle/>
          <a:p>
            <a:pPr algn="ctr"/>
            <a:r>
              <a:rPr lang="en-US" sz="1400" b="1" dirty="0">
                <a:solidFill>
                  <a:srgbClr val="FFFFFF"/>
                </a:solidFill>
                <a:latin typeface="Corbel"/>
                <a:cs typeface="Corbel"/>
                <a:sym typeface="Arial"/>
              </a:rPr>
              <a:t>Access Service Orchestration &amp; Control</a:t>
            </a:r>
          </a:p>
        </p:txBody>
      </p:sp>
      <p:sp>
        <p:nvSpPr>
          <p:cNvPr id="265" name="TextBox 264"/>
          <p:cNvSpPr txBox="1"/>
          <p:nvPr/>
        </p:nvSpPr>
        <p:spPr>
          <a:xfrm>
            <a:off x="3454086" y="1630364"/>
            <a:ext cx="1831744" cy="369332"/>
          </a:xfrm>
          <a:prstGeom prst="rect">
            <a:avLst/>
          </a:prstGeom>
          <a:noFill/>
        </p:spPr>
        <p:txBody>
          <a:bodyPr wrap="none" lIns="0" tIns="0" rIns="0" bIns="0" rtlCol="0">
            <a:spAutoFit/>
          </a:bodyPr>
          <a:lstStyle/>
          <a:p>
            <a:pPr algn="ctr" defTabSz="457123">
              <a:spcBef>
                <a:spcPts val="400"/>
              </a:spcBef>
            </a:pPr>
            <a:r>
              <a:rPr lang="en-US" sz="1400" dirty="0">
                <a:solidFill>
                  <a:srgbClr val="4B4B4B"/>
                </a:solidFill>
                <a:latin typeface="Corbel"/>
                <a:ea typeface="Arial"/>
                <a:cs typeface="Corbel"/>
                <a:sym typeface="Arial"/>
              </a:rPr>
              <a:t>Mobile</a:t>
            </a:r>
            <a:br>
              <a:rPr lang="en-US" sz="1400" dirty="0">
                <a:solidFill>
                  <a:srgbClr val="4B4B4B"/>
                </a:solidFill>
                <a:latin typeface="Corbel"/>
                <a:ea typeface="Arial"/>
                <a:cs typeface="Corbel"/>
                <a:sym typeface="Arial"/>
              </a:rPr>
            </a:br>
            <a:r>
              <a:rPr lang="en-US" sz="1000" dirty="0" err="1">
                <a:solidFill>
                  <a:srgbClr val="4B4B4B"/>
                </a:solidFill>
                <a:latin typeface="Corbel"/>
                <a:ea typeface="Arial"/>
                <a:cs typeface="Corbel"/>
                <a:sym typeface="Arial"/>
              </a:rPr>
              <a:t>vBBU</a:t>
            </a:r>
            <a:r>
              <a:rPr lang="en-US" sz="1000" dirty="0">
                <a:solidFill>
                  <a:srgbClr val="4B4B4B"/>
                </a:solidFill>
                <a:latin typeface="Corbel"/>
                <a:ea typeface="Arial"/>
                <a:cs typeface="Corbel"/>
                <a:sym typeface="Arial"/>
              </a:rPr>
              <a:t>. </a:t>
            </a:r>
            <a:r>
              <a:rPr lang="en-US" sz="1000" dirty="0" err="1">
                <a:solidFill>
                  <a:srgbClr val="4B4B4B"/>
                </a:solidFill>
                <a:latin typeface="Corbel"/>
                <a:ea typeface="Arial"/>
                <a:cs typeface="Corbel"/>
                <a:sym typeface="Arial"/>
              </a:rPr>
              <a:t>vMME</a:t>
            </a:r>
            <a:r>
              <a:rPr lang="en-US" sz="1000" dirty="0">
                <a:solidFill>
                  <a:srgbClr val="4B4B4B"/>
                </a:solidFill>
                <a:latin typeface="Corbel"/>
                <a:ea typeface="Arial"/>
                <a:cs typeface="Corbel"/>
                <a:sym typeface="Arial"/>
              </a:rPr>
              <a:t>, </a:t>
            </a:r>
            <a:r>
              <a:rPr lang="en-US" sz="1000" dirty="0" err="1">
                <a:solidFill>
                  <a:srgbClr val="4B4B4B"/>
                </a:solidFill>
                <a:latin typeface="Corbel"/>
                <a:ea typeface="Arial"/>
                <a:cs typeface="Corbel"/>
                <a:sym typeface="Arial"/>
              </a:rPr>
              <a:t>vSGW</a:t>
            </a:r>
            <a:r>
              <a:rPr lang="en-US" sz="1000" dirty="0">
                <a:solidFill>
                  <a:srgbClr val="4B4B4B"/>
                </a:solidFill>
                <a:latin typeface="Corbel"/>
                <a:ea typeface="Arial"/>
                <a:cs typeface="Corbel"/>
                <a:sym typeface="Arial"/>
              </a:rPr>
              <a:t>, </a:t>
            </a:r>
            <a:r>
              <a:rPr lang="en-US" sz="1000" dirty="0" err="1">
                <a:solidFill>
                  <a:srgbClr val="4B4B4B"/>
                </a:solidFill>
                <a:latin typeface="Corbel"/>
                <a:ea typeface="Arial"/>
                <a:cs typeface="Corbel"/>
                <a:sym typeface="Arial"/>
              </a:rPr>
              <a:t>vPGW</a:t>
            </a:r>
            <a:r>
              <a:rPr lang="en-US" sz="1000" dirty="0">
                <a:solidFill>
                  <a:srgbClr val="4B4B4B"/>
                </a:solidFill>
                <a:latin typeface="Corbel"/>
                <a:ea typeface="Arial"/>
                <a:cs typeface="Corbel"/>
                <a:sym typeface="Arial"/>
              </a:rPr>
              <a:t>, </a:t>
            </a:r>
            <a:r>
              <a:rPr lang="en-US" sz="1000" dirty="0" err="1">
                <a:solidFill>
                  <a:srgbClr val="4B4B4B"/>
                </a:solidFill>
                <a:latin typeface="Corbel"/>
                <a:ea typeface="Arial"/>
                <a:cs typeface="Corbel"/>
                <a:sym typeface="Arial"/>
              </a:rPr>
              <a:t>vCDN</a:t>
            </a:r>
            <a:endParaRPr lang="en-US" sz="1000" dirty="0">
              <a:solidFill>
                <a:srgbClr val="4B4B4B"/>
              </a:solidFill>
              <a:latin typeface="Corbel"/>
              <a:ea typeface="Arial"/>
              <a:cs typeface="Corbel"/>
              <a:sym typeface="Arial"/>
            </a:endParaRPr>
          </a:p>
        </p:txBody>
      </p:sp>
      <p:sp>
        <p:nvSpPr>
          <p:cNvPr id="267" name="TextBox 266"/>
          <p:cNvSpPr txBox="1"/>
          <p:nvPr/>
        </p:nvSpPr>
        <p:spPr>
          <a:xfrm>
            <a:off x="7321509" y="4185774"/>
            <a:ext cx="1101764" cy="215444"/>
          </a:xfrm>
          <a:prstGeom prst="rect">
            <a:avLst/>
          </a:prstGeom>
          <a:noFill/>
        </p:spPr>
        <p:txBody>
          <a:bodyPr wrap="none" lIns="0" tIns="0" rIns="0" bIns="0" rtlCol="0">
            <a:spAutoFit/>
          </a:bodyPr>
          <a:lstStyle/>
          <a:p>
            <a:pPr algn="ctr" defTabSz="457123">
              <a:spcBef>
                <a:spcPts val="400"/>
              </a:spcBef>
            </a:pPr>
            <a:r>
              <a:rPr lang="en-US" sz="1400" dirty="0">
                <a:solidFill>
                  <a:srgbClr val="4B4B4B"/>
                </a:solidFill>
                <a:latin typeface="Corbel"/>
                <a:ea typeface="Arial"/>
                <a:cs typeface="Corbel"/>
                <a:sym typeface="Arial"/>
              </a:rPr>
              <a:t>ROADM </a:t>
            </a:r>
            <a:r>
              <a:rPr lang="en-US" sz="1400" dirty="0" err="1">
                <a:solidFill>
                  <a:srgbClr val="4B4B4B"/>
                </a:solidFill>
                <a:latin typeface="Corbel"/>
                <a:ea typeface="Arial"/>
                <a:cs typeface="Corbel"/>
                <a:sym typeface="Arial"/>
              </a:rPr>
              <a:t>(Core)</a:t>
            </a:r>
            <a:endParaRPr lang="en-US" sz="1400" dirty="0">
              <a:solidFill>
                <a:srgbClr val="4B4B4B"/>
              </a:solidFill>
              <a:latin typeface="Corbel"/>
              <a:ea typeface="Arial"/>
              <a:cs typeface="Corbel"/>
              <a:sym typeface="Arial"/>
            </a:endParaRPr>
          </a:p>
        </p:txBody>
      </p:sp>
      <p:sp>
        <p:nvSpPr>
          <p:cNvPr id="269" name="TextBox 268"/>
          <p:cNvSpPr txBox="1"/>
          <p:nvPr/>
        </p:nvSpPr>
        <p:spPr>
          <a:xfrm>
            <a:off x="2061777" y="4185774"/>
            <a:ext cx="406061" cy="215444"/>
          </a:xfrm>
          <a:prstGeom prst="rect">
            <a:avLst/>
          </a:prstGeom>
          <a:noFill/>
        </p:spPr>
        <p:txBody>
          <a:bodyPr wrap="none" lIns="0" tIns="0" rIns="0" bIns="0" rtlCol="0">
            <a:spAutoFit/>
          </a:bodyPr>
          <a:lstStyle/>
          <a:p>
            <a:pPr algn="ctr" defTabSz="457123">
              <a:spcBef>
                <a:spcPts val="400"/>
              </a:spcBef>
            </a:pPr>
            <a:r>
              <a:rPr lang="en-US" sz="1400" dirty="0">
                <a:solidFill>
                  <a:srgbClr val="4B4B4B"/>
                </a:solidFill>
                <a:latin typeface="Corbel"/>
                <a:ea typeface="Arial"/>
                <a:cs typeface="Corbel"/>
                <a:sym typeface="Arial"/>
              </a:rPr>
              <a:t>BBUs</a:t>
            </a:r>
            <a:endParaRPr lang="en-US" sz="1400">
              <a:solidFill>
                <a:srgbClr val="4B4B4B"/>
              </a:solidFill>
              <a:latin typeface="Corbel"/>
              <a:ea typeface="Arial"/>
              <a:cs typeface="Corbel"/>
              <a:sym typeface="Arial"/>
            </a:endParaRPr>
          </a:p>
        </p:txBody>
      </p:sp>
      <p:sp>
        <p:nvSpPr>
          <p:cNvPr id="270" name="TextBox 269"/>
          <p:cNvSpPr txBox="1"/>
          <p:nvPr/>
        </p:nvSpPr>
        <p:spPr>
          <a:xfrm>
            <a:off x="2809036" y="4185774"/>
            <a:ext cx="751019" cy="215444"/>
          </a:xfrm>
          <a:prstGeom prst="rect">
            <a:avLst/>
          </a:prstGeom>
          <a:noFill/>
        </p:spPr>
        <p:txBody>
          <a:bodyPr wrap="none" lIns="0" tIns="0" rIns="0" bIns="0" rtlCol="0">
            <a:spAutoFit/>
          </a:bodyPr>
          <a:lstStyle/>
          <a:p>
            <a:pPr algn="ctr" defTabSz="457123">
              <a:spcBef>
                <a:spcPts val="400"/>
              </a:spcBef>
            </a:pPr>
            <a:r>
              <a:rPr lang="en-US" sz="1400" dirty="0">
                <a:solidFill>
                  <a:srgbClr val="4B4B4B"/>
                </a:solidFill>
                <a:latin typeface="Corbel"/>
                <a:ea typeface="Arial"/>
                <a:cs typeface="Corbel"/>
                <a:sym typeface="Arial"/>
              </a:rPr>
              <a:t>PON OLTs</a:t>
            </a:r>
            <a:endParaRPr lang="en-US" sz="1400">
              <a:solidFill>
                <a:srgbClr val="4B4B4B"/>
              </a:solidFill>
              <a:latin typeface="Corbel"/>
              <a:ea typeface="Arial"/>
              <a:cs typeface="Corbel"/>
              <a:sym typeface="Arial"/>
            </a:endParaRPr>
          </a:p>
        </p:txBody>
      </p:sp>
      <p:sp>
        <p:nvSpPr>
          <p:cNvPr id="87" name="TextBox 86"/>
          <p:cNvSpPr txBox="1"/>
          <p:nvPr/>
        </p:nvSpPr>
        <p:spPr>
          <a:xfrm>
            <a:off x="1004740" y="1620735"/>
            <a:ext cx="1384343" cy="369332"/>
          </a:xfrm>
          <a:prstGeom prst="rect">
            <a:avLst/>
          </a:prstGeom>
          <a:noFill/>
        </p:spPr>
        <p:txBody>
          <a:bodyPr wrap="none" lIns="0" tIns="0" rIns="0" bIns="0" rtlCol="0">
            <a:spAutoFit/>
          </a:bodyPr>
          <a:lstStyle/>
          <a:p>
            <a:pPr algn="ctr" defTabSz="457123">
              <a:spcBef>
                <a:spcPts val="400"/>
              </a:spcBef>
            </a:pPr>
            <a:r>
              <a:rPr lang="en-US" sz="1400" dirty="0">
                <a:solidFill>
                  <a:srgbClr val="4B4B4B"/>
                </a:solidFill>
                <a:latin typeface="Corbel"/>
                <a:ea typeface="Arial"/>
                <a:cs typeface="Corbel"/>
                <a:sym typeface="Arial"/>
              </a:rPr>
              <a:t>Residential</a:t>
            </a:r>
            <a:br>
              <a:rPr lang="en-US" sz="1400" dirty="0">
                <a:solidFill>
                  <a:srgbClr val="4B4B4B"/>
                </a:solidFill>
                <a:latin typeface="Corbel"/>
                <a:ea typeface="Arial"/>
                <a:cs typeface="Corbel"/>
                <a:sym typeface="Arial"/>
              </a:rPr>
            </a:br>
            <a:r>
              <a:rPr lang="en-US" sz="1000" dirty="0" err="1">
                <a:solidFill>
                  <a:srgbClr val="4B4B4B"/>
                </a:solidFill>
                <a:latin typeface="Corbel"/>
                <a:ea typeface="Arial"/>
                <a:cs typeface="Corbel"/>
                <a:sym typeface="Arial"/>
              </a:rPr>
              <a:t>vOLT, vSG, vRouter, vCDN</a:t>
            </a:r>
            <a:endParaRPr lang="en-US" sz="1000" dirty="0">
              <a:solidFill>
                <a:srgbClr val="4B4B4B"/>
              </a:solidFill>
              <a:latin typeface="Corbel"/>
              <a:ea typeface="Arial"/>
              <a:cs typeface="Corbel"/>
              <a:sym typeface="Arial"/>
            </a:endParaRPr>
          </a:p>
        </p:txBody>
      </p:sp>
      <p:sp>
        <p:nvSpPr>
          <p:cNvPr id="88" name="TextBox 87"/>
          <p:cNvSpPr txBox="1"/>
          <p:nvPr/>
        </p:nvSpPr>
        <p:spPr>
          <a:xfrm>
            <a:off x="5998816" y="1656142"/>
            <a:ext cx="2090316" cy="369332"/>
          </a:xfrm>
          <a:prstGeom prst="rect">
            <a:avLst/>
          </a:prstGeom>
          <a:noFill/>
        </p:spPr>
        <p:txBody>
          <a:bodyPr wrap="none" lIns="0" tIns="0" rIns="0" bIns="0" rtlCol="0">
            <a:spAutoFit/>
          </a:bodyPr>
          <a:lstStyle/>
          <a:p>
            <a:pPr algn="ctr" defTabSz="457123">
              <a:spcBef>
                <a:spcPts val="400"/>
              </a:spcBef>
            </a:pPr>
            <a:r>
              <a:rPr lang="en-US" sz="1400" dirty="0">
                <a:solidFill>
                  <a:srgbClr val="4B4B4B"/>
                </a:solidFill>
                <a:latin typeface="Corbel"/>
                <a:ea typeface="Arial"/>
                <a:cs typeface="Corbel"/>
                <a:sym typeface="Arial"/>
              </a:rPr>
              <a:t>Enterprise</a:t>
            </a:r>
            <a:br>
              <a:rPr lang="en-US" sz="1400" dirty="0">
                <a:solidFill>
                  <a:srgbClr val="4B4B4B"/>
                </a:solidFill>
                <a:latin typeface="Corbel"/>
                <a:ea typeface="Arial"/>
                <a:cs typeface="Corbel"/>
                <a:sym typeface="Arial"/>
              </a:rPr>
            </a:br>
            <a:r>
              <a:rPr lang="en-US" sz="1000" dirty="0" err="1">
                <a:solidFill>
                  <a:srgbClr val="4B4B4B"/>
                </a:solidFill>
                <a:latin typeface="Corbel"/>
                <a:ea typeface="Arial"/>
                <a:cs typeface="Corbel"/>
                <a:sym typeface="Arial"/>
              </a:rPr>
              <a:t>vCarrierEthernet, vOAM, vWanEx, vIDS</a:t>
            </a:r>
            <a:endParaRPr lang="en-US" sz="1000" dirty="0">
              <a:solidFill>
                <a:srgbClr val="4B4B4B"/>
              </a:solidFill>
              <a:latin typeface="Corbel"/>
              <a:ea typeface="Arial"/>
              <a:cs typeface="Corbel"/>
              <a:sym typeface="Arial"/>
            </a:endParaRPr>
          </a:p>
        </p:txBody>
      </p:sp>
      <p:pic>
        <p:nvPicPr>
          <p:cNvPr id="91" name="Picture 90" descr="building2.png"/>
          <p:cNvPicPr>
            <a:picLocks noChangeAspect="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684082" y="502539"/>
            <a:ext cx="678160" cy="1110157"/>
          </a:xfrm>
          <a:prstGeom prst="rect">
            <a:avLst/>
          </a:prstGeom>
        </p:spPr>
      </p:pic>
      <p:pic>
        <p:nvPicPr>
          <p:cNvPr id="92" name="Picture 91" descr="house.png"/>
          <p:cNvPicPr>
            <a:picLocks noChangeAspect="1"/>
          </p:cNvPicPr>
          <p:nvPr/>
        </p:nvPicPr>
        <p:blipFill>
          <a:blip r:embed="rId6">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339683" y="957259"/>
            <a:ext cx="816038" cy="584522"/>
          </a:xfrm>
          <a:prstGeom prst="rect">
            <a:avLst/>
          </a:prstGeom>
        </p:spPr>
      </p:pic>
      <p:grpSp>
        <p:nvGrpSpPr>
          <p:cNvPr id="257" name="Group 256"/>
          <p:cNvGrpSpPr/>
          <p:nvPr/>
        </p:nvGrpSpPr>
        <p:grpSpPr>
          <a:xfrm>
            <a:off x="6601519" y="3122665"/>
            <a:ext cx="598706" cy="344401"/>
            <a:chOff x="6550719" y="3436458"/>
            <a:chExt cx="574073" cy="330231"/>
          </a:xfrm>
        </p:grpSpPr>
        <p:sp>
          <p:nvSpPr>
            <p:cNvPr id="122" name="Rectangle 121"/>
            <p:cNvSpPr/>
            <p:nvPr/>
          </p:nvSpPr>
          <p:spPr>
            <a:xfrm>
              <a:off x="6745464" y="3583107"/>
              <a:ext cx="209550" cy="666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sym typeface="Arial"/>
              </a:endParaRPr>
            </a:p>
          </p:txBody>
        </p:sp>
        <p:pic>
          <p:nvPicPr>
            <p:cNvPr id="121" name="Picture 120"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50719" y="3436458"/>
              <a:ext cx="574073" cy="330231"/>
            </a:xfrm>
            <a:prstGeom prst="rect">
              <a:avLst/>
            </a:prstGeom>
          </p:spPr>
        </p:pic>
      </p:grpSp>
      <p:grpSp>
        <p:nvGrpSpPr>
          <p:cNvPr id="256" name="Group 255"/>
          <p:cNvGrpSpPr/>
          <p:nvPr/>
        </p:nvGrpSpPr>
        <p:grpSpPr>
          <a:xfrm>
            <a:off x="5674419" y="3122665"/>
            <a:ext cx="598706" cy="344401"/>
            <a:chOff x="5623619" y="3436458"/>
            <a:chExt cx="574073" cy="330231"/>
          </a:xfrm>
        </p:grpSpPr>
        <p:sp>
          <p:nvSpPr>
            <p:cNvPr id="120" name="Rectangle 119"/>
            <p:cNvSpPr/>
            <p:nvPr/>
          </p:nvSpPr>
          <p:spPr>
            <a:xfrm>
              <a:off x="5818364" y="3583107"/>
              <a:ext cx="209550" cy="666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sym typeface="Arial"/>
              </a:endParaRPr>
            </a:p>
          </p:txBody>
        </p:sp>
        <p:pic>
          <p:nvPicPr>
            <p:cNvPr id="119" name="Picture 118"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623619" y="3436458"/>
              <a:ext cx="574073" cy="330231"/>
            </a:xfrm>
            <a:prstGeom prst="rect">
              <a:avLst/>
            </a:prstGeom>
          </p:spPr>
        </p:pic>
      </p:grpSp>
      <p:grpSp>
        <p:nvGrpSpPr>
          <p:cNvPr id="255" name="Group 254"/>
          <p:cNvGrpSpPr/>
          <p:nvPr/>
        </p:nvGrpSpPr>
        <p:grpSpPr>
          <a:xfrm>
            <a:off x="4744133" y="3122665"/>
            <a:ext cx="598706" cy="344401"/>
            <a:chOff x="4693333" y="3436458"/>
            <a:chExt cx="574073" cy="330231"/>
          </a:xfrm>
        </p:grpSpPr>
        <p:sp>
          <p:nvSpPr>
            <p:cNvPr id="118" name="Rectangle 117"/>
            <p:cNvSpPr/>
            <p:nvPr/>
          </p:nvSpPr>
          <p:spPr>
            <a:xfrm>
              <a:off x="4888078" y="3583107"/>
              <a:ext cx="209550" cy="666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sym typeface="Arial"/>
              </a:endParaRPr>
            </a:p>
          </p:txBody>
        </p:sp>
        <p:pic>
          <p:nvPicPr>
            <p:cNvPr id="117" name="Picture 116"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93333" y="3436458"/>
              <a:ext cx="574073" cy="330231"/>
            </a:xfrm>
            <a:prstGeom prst="rect">
              <a:avLst/>
            </a:prstGeom>
          </p:spPr>
        </p:pic>
      </p:grpSp>
      <p:cxnSp>
        <p:nvCxnSpPr>
          <p:cNvPr id="12" name="Straight Connector 11"/>
          <p:cNvCxnSpPr>
            <a:stCxn id="106" idx="0"/>
            <a:endCxn id="128" idx="1"/>
          </p:cNvCxnSpPr>
          <p:nvPr/>
        </p:nvCxnSpPr>
        <p:spPr>
          <a:xfrm flipV="1">
            <a:off x="2279802" y="2725720"/>
            <a:ext cx="2667432" cy="549887"/>
          </a:xfrm>
          <a:prstGeom prst="line">
            <a:avLst/>
          </a:prstGeom>
          <a:ln w="9525" cap="rnd"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a:stCxn id="106" idx="3"/>
            <a:endCxn id="126" idx="1"/>
          </p:cNvCxnSpPr>
          <p:nvPr/>
        </p:nvCxnSpPr>
        <p:spPr>
          <a:xfrm flipV="1">
            <a:off x="2389085" y="2725740"/>
            <a:ext cx="3488447" cy="584655"/>
          </a:xfrm>
          <a:prstGeom prst="line">
            <a:avLst/>
          </a:prstGeom>
          <a:ln w="9525" cap="rnd"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115" idx="0"/>
            <a:endCxn id="126" idx="1"/>
          </p:cNvCxnSpPr>
          <p:nvPr/>
        </p:nvCxnSpPr>
        <p:spPr>
          <a:xfrm flipV="1">
            <a:off x="4132607" y="2725720"/>
            <a:ext cx="1744929" cy="549887"/>
          </a:xfrm>
          <a:prstGeom prst="line">
            <a:avLst/>
          </a:prstGeom>
          <a:ln w="9525" cap="rnd"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a:stCxn id="124" idx="0"/>
            <a:endCxn id="128" idx="2"/>
          </p:cNvCxnSpPr>
          <p:nvPr/>
        </p:nvCxnSpPr>
        <p:spPr>
          <a:xfrm flipH="1" flipV="1">
            <a:off x="5056505" y="2760492"/>
            <a:ext cx="2797186" cy="515119"/>
          </a:xfrm>
          <a:prstGeom prst="line">
            <a:avLst/>
          </a:prstGeom>
          <a:ln w="9525" cap="rnd"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22" name="Group 21"/>
          <p:cNvGrpSpPr/>
          <p:nvPr/>
        </p:nvGrpSpPr>
        <p:grpSpPr>
          <a:xfrm>
            <a:off x="3820219" y="3122665"/>
            <a:ext cx="598706" cy="344401"/>
            <a:chOff x="3820219" y="3153790"/>
            <a:chExt cx="598706" cy="344401"/>
          </a:xfrm>
        </p:grpSpPr>
        <p:sp>
          <p:nvSpPr>
            <p:cNvPr id="115" name="Rectangle 114"/>
            <p:cNvSpPr/>
            <p:nvPr/>
          </p:nvSpPr>
          <p:spPr>
            <a:xfrm>
              <a:off x="4023320" y="3306732"/>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sym typeface="Arial"/>
              </a:endParaRPr>
            </a:p>
          </p:txBody>
        </p:sp>
        <p:pic>
          <p:nvPicPr>
            <p:cNvPr id="114" name="Picture 113"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820219" y="3153790"/>
              <a:ext cx="598706" cy="344401"/>
            </a:xfrm>
            <a:prstGeom prst="rect">
              <a:avLst/>
            </a:prstGeom>
          </p:spPr>
        </p:pic>
      </p:grpSp>
      <p:grpSp>
        <p:nvGrpSpPr>
          <p:cNvPr id="24" name="Group 23"/>
          <p:cNvGrpSpPr/>
          <p:nvPr/>
        </p:nvGrpSpPr>
        <p:grpSpPr>
          <a:xfrm>
            <a:off x="5674419" y="2538015"/>
            <a:ext cx="598706" cy="344401"/>
            <a:chOff x="5674419" y="2569135"/>
            <a:chExt cx="598706" cy="344401"/>
          </a:xfrm>
        </p:grpSpPr>
        <p:sp>
          <p:nvSpPr>
            <p:cNvPr id="126" name="Rectangle 125"/>
            <p:cNvSpPr/>
            <p:nvPr/>
          </p:nvSpPr>
          <p:spPr>
            <a:xfrm>
              <a:off x="5877520" y="2722077"/>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sym typeface="Arial"/>
              </a:endParaRPr>
            </a:p>
          </p:txBody>
        </p:sp>
        <p:pic>
          <p:nvPicPr>
            <p:cNvPr id="125" name="Picture 124"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674419" y="2569135"/>
              <a:ext cx="598706" cy="344401"/>
            </a:xfrm>
            <a:prstGeom prst="rect">
              <a:avLst/>
            </a:prstGeom>
          </p:spPr>
        </p:pic>
      </p:grpSp>
      <p:grpSp>
        <p:nvGrpSpPr>
          <p:cNvPr id="26" name="Group 25"/>
          <p:cNvGrpSpPr/>
          <p:nvPr/>
        </p:nvGrpSpPr>
        <p:grpSpPr>
          <a:xfrm>
            <a:off x="4744133" y="2538015"/>
            <a:ext cx="598706" cy="344401"/>
            <a:chOff x="4744133" y="2569135"/>
            <a:chExt cx="598706" cy="344401"/>
          </a:xfrm>
        </p:grpSpPr>
        <p:sp>
          <p:nvSpPr>
            <p:cNvPr id="128" name="Rectangle 127"/>
            <p:cNvSpPr/>
            <p:nvPr/>
          </p:nvSpPr>
          <p:spPr>
            <a:xfrm>
              <a:off x="4947234" y="2722077"/>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sym typeface="Arial"/>
              </a:endParaRPr>
            </a:p>
          </p:txBody>
        </p:sp>
        <p:pic>
          <p:nvPicPr>
            <p:cNvPr id="127" name="Picture 126"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44133" y="2569135"/>
              <a:ext cx="598706" cy="344401"/>
            </a:xfrm>
            <a:prstGeom prst="rect">
              <a:avLst/>
            </a:prstGeom>
          </p:spPr>
        </p:pic>
      </p:grpSp>
      <p:grpSp>
        <p:nvGrpSpPr>
          <p:cNvPr id="21" name="Group 20"/>
          <p:cNvGrpSpPr/>
          <p:nvPr/>
        </p:nvGrpSpPr>
        <p:grpSpPr>
          <a:xfrm>
            <a:off x="2889933" y="3122665"/>
            <a:ext cx="598706" cy="344401"/>
            <a:chOff x="2889933" y="3153790"/>
            <a:chExt cx="598706" cy="344401"/>
          </a:xfrm>
        </p:grpSpPr>
        <p:sp>
          <p:nvSpPr>
            <p:cNvPr id="113" name="Rectangle 112"/>
            <p:cNvSpPr/>
            <p:nvPr/>
          </p:nvSpPr>
          <p:spPr>
            <a:xfrm>
              <a:off x="3093034" y="3306732"/>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sym typeface="Arial"/>
              </a:endParaRPr>
            </a:p>
          </p:txBody>
        </p:sp>
        <p:pic>
          <p:nvPicPr>
            <p:cNvPr id="112" name="Picture 111"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889933" y="3153790"/>
              <a:ext cx="598706" cy="344401"/>
            </a:xfrm>
            <a:prstGeom prst="rect">
              <a:avLst/>
            </a:prstGeom>
          </p:spPr>
        </p:pic>
      </p:grpSp>
      <p:grpSp>
        <p:nvGrpSpPr>
          <p:cNvPr id="23" name="Group 22"/>
          <p:cNvGrpSpPr/>
          <p:nvPr/>
        </p:nvGrpSpPr>
        <p:grpSpPr>
          <a:xfrm>
            <a:off x="7541319" y="3122665"/>
            <a:ext cx="598706" cy="344401"/>
            <a:chOff x="7541319" y="3153790"/>
            <a:chExt cx="598706" cy="344401"/>
          </a:xfrm>
        </p:grpSpPr>
        <p:sp>
          <p:nvSpPr>
            <p:cNvPr id="124" name="Rectangle 123"/>
            <p:cNvSpPr/>
            <p:nvPr/>
          </p:nvSpPr>
          <p:spPr>
            <a:xfrm>
              <a:off x="7744420" y="3306732"/>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sym typeface="Arial"/>
              </a:endParaRPr>
            </a:p>
          </p:txBody>
        </p:sp>
        <p:pic>
          <p:nvPicPr>
            <p:cNvPr id="123" name="Picture 122"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41319" y="3153790"/>
              <a:ext cx="598706" cy="344401"/>
            </a:xfrm>
            <a:prstGeom prst="rect">
              <a:avLst/>
            </a:prstGeom>
          </p:spPr>
        </p:pic>
      </p:grpSp>
      <p:grpSp>
        <p:nvGrpSpPr>
          <p:cNvPr id="19" name="Group 18"/>
          <p:cNvGrpSpPr/>
          <p:nvPr/>
        </p:nvGrpSpPr>
        <p:grpSpPr>
          <a:xfrm>
            <a:off x="1967430" y="3122665"/>
            <a:ext cx="598706" cy="344401"/>
            <a:chOff x="1967430" y="3153790"/>
            <a:chExt cx="598706" cy="344401"/>
          </a:xfrm>
        </p:grpSpPr>
        <p:sp>
          <p:nvSpPr>
            <p:cNvPr id="106" name="Rectangle 105"/>
            <p:cNvSpPr/>
            <p:nvPr/>
          </p:nvSpPr>
          <p:spPr>
            <a:xfrm>
              <a:off x="2170531" y="3306732"/>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sym typeface="Arial"/>
              </a:endParaRPr>
            </a:p>
          </p:txBody>
        </p:sp>
        <p:pic>
          <p:nvPicPr>
            <p:cNvPr id="105" name="Picture 104"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967430" y="3153790"/>
              <a:ext cx="598706" cy="344401"/>
            </a:xfrm>
            <a:prstGeom prst="rect">
              <a:avLst/>
            </a:prstGeom>
          </p:spPr>
        </p:pic>
      </p:grpSp>
      <p:sp>
        <p:nvSpPr>
          <p:cNvPr id="96" name="TextBox 95"/>
          <p:cNvSpPr txBox="1"/>
          <p:nvPr/>
        </p:nvSpPr>
        <p:spPr>
          <a:xfrm>
            <a:off x="4170268" y="4185774"/>
            <a:ext cx="2577629" cy="215444"/>
          </a:xfrm>
          <a:prstGeom prst="rect">
            <a:avLst/>
          </a:prstGeom>
          <a:noFill/>
        </p:spPr>
        <p:txBody>
          <a:bodyPr wrap="none" lIns="0" tIns="0" rIns="0" bIns="0" rtlCol="0">
            <a:spAutoFit/>
          </a:bodyPr>
          <a:lstStyle/>
          <a:p>
            <a:pPr algn="ctr" defTabSz="457123">
              <a:spcBef>
                <a:spcPts val="400"/>
              </a:spcBef>
            </a:pPr>
            <a:r>
              <a:rPr lang="en-US" sz="1400">
                <a:solidFill>
                  <a:srgbClr val="4B4B4B"/>
                </a:solidFill>
                <a:latin typeface="Corbel"/>
                <a:ea typeface="Arial"/>
                <a:cs typeface="Corbel"/>
                <a:sym typeface="Arial"/>
              </a:rPr>
              <a:t>COTS (Off-the-Shelf) x86 Compute </a:t>
            </a:r>
            <a:endParaRPr lang="en-US" sz="1400" dirty="0">
              <a:solidFill>
                <a:srgbClr val="4B4B4B"/>
              </a:solidFill>
              <a:latin typeface="Corbel"/>
              <a:ea typeface="Arial"/>
              <a:cs typeface="Corbel"/>
              <a:sym typeface="Arial"/>
            </a:endParaRPr>
          </a:p>
        </p:txBody>
      </p:sp>
      <p:sp>
        <p:nvSpPr>
          <p:cNvPr id="97" name="TextBox 96"/>
          <p:cNvSpPr txBox="1"/>
          <p:nvPr/>
        </p:nvSpPr>
        <p:spPr>
          <a:xfrm>
            <a:off x="7035520" y="2591198"/>
            <a:ext cx="1579158" cy="420628"/>
          </a:xfrm>
          <a:prstGeom prst="rect">
            <a:avLst/>
          </a:prstGeom>
          <a:noFill/>
        </p:spPr>
        <p:txBody>
          <a:bodyPr wrap="none" lIns="0" tIns="0" rIns="0" bIns="0" rtlCol="0">
            <a:spAutoFit/>
          </a:bodyPr>
          <a:lstStyle/>
          <a:p>
            <a:pPr algn="ctr" defTabSz="457123">
              <a:spcBef>
                <a:spcPts val="400"/>
              </a:spcBef>
            </a:pPr>
            <a:r>
              <a:rPr lang="en-US" sz="1200" dirty="0">
                <a:solidFill>
                  <a:srgbClr val="4B4B4B"/>
                </a:solidFill>
                <a:latin typeface="Corbel"/>
                <a:ea typeface="Arial"/>
                <a:cs typeface="Corbel"/>
                <a:sym typeface="Arial"/>
              </a:rPr>
              <a:t>White-box Switches with</a:t>
            </a:r>
          </a:p>
          <a:p>
            <a:pPr algn="ctr" defTabSz="457123">
              <a:spcBef>
                <a:spcPts val="400"/>
              </a:spcBef>
            </a:pPr>
            <a:r>
              <a:rPr lang="en-US" sz="1200" dirty="0">
                <a:solidFill>
                  <a:srgbClr val="4B4B4B"/>
                </a:solidFill>
                <a:latin typeface="Corbel"/>
                <a:ea typeface="Arial"/>
                <a:cs typeface="Corbel"/>
                <a:sym typeface="Arial"/>
              </a:rPr>
              <a:t>Merchant Silicon</a:t>
            </a:r>
          </a:p>
        </p:txBody>
      </p:sp>
      <p:sp>
        <p:nvSpPr>
          <p:cNvPr id="4" name="Rectangle 3"/>
          <p:cNvSpPr/>
          <p:nvPr/>
        </p:nvSpPr>
        <p:spPr>
          <a:xfrm>
            <a:off x="2211797" y="4606121"/>
            <a:ext cx="5671405" cy="369332"/>
          </a:xfrm>
          <a:prstGeom prst="rect">
            <a:avLst/>
          </a:prstGeom>
        </p:spPr>
        <p:txBody>
          <a:bodyPr wrap="none">
            <a:spAutoFit/>
          </a:bodyPr>
          <a:lstStyle/>
          <a:p>
            <a:pPr algn="ctr">
              <a:spcBef>
                <a:spcPct val="20000"/>
              </a:spcBef>
            </a:pPr>
            <a:r>
              <a:rPr lang="en-US" i="1" dirty="0">
                <a:solidFill>
                  <a:srgbClr val="000000"/>
                </a:solidFill>
                <a:latin typeface="Calibri (Body)"/>
                <a:ea typeface="Arial"/>
                <a:cs typeface="Calibri (Body)"/>
                <a:sym typeface="Arial"/>
              </a:rPr>
              <a:t>Economies of a datacenter, Agility of a cloud provider </a:t>
            </a:r>
          </a:p>
        </p:txBody>
      </p:sp>
      <p:sp>
        <p:nvSpPr>
          <p:cNvPr id="99" name="Shape 2051"/>
          <p:cNvSpPr/>
          <p:nvPr/>
        </p:nvSpPr>
        <p:spPr>
          <a:xfrm>
            <a:off x="83150" y="4083625"/>
            <a:ext cx="1067690" cy="1015024"/>
          </a:xfrm>
          <a:prstGeom prst="ellipse">
            <a:avLst/>
          </a:prstGeom>
          <a:solidFill>
            <a:srgbClr val="008000">
              <a:alpha val="20000"/>
            </a:srgbClr>
          </a:solidFill>
          <a:ln w="9525" cap="flat" cmpd="sng">
            <a:solidFill>
              <a:srgbClr val="4A7DBA"/>
            </a:solidFill>
            <a:prstDash val="solid"/>
            <a:round/>
            <a:headEnd type="none" w="med" len="med"/>
            <a:tailEnd type="none" w="med" len="med"/>
          </a:ln>
          <a:effectLst>
            <a:outerShdw blurRad="39999" dist="23000" dir="5400000" rotWithShape="0">
              <a:srgbClr val="000000">
                <a:alpha val="34900"/>
              </a:srgbClr>
            </a:outerShdw>
          </a:effectLst>
        </p:spPr>
        <p:txBody>
          <a:bodyPr lIns="91425" tIns="45700" rIns="91425" bIns="45700" anchor="b" anchorCtr="0">
            <a:noAutofit/>
          </a:bodyPr>
          <a:lstStyle/>
          <a:p>
            <a:pPr>
              <a:buClr>
                <a:srgbClr val="000000"/>
              </a:buClr>
              <a:buSzPct val="25000"/>
              <a:buFont typeface="Calibri"/>
              <a:buNone/>
            </a:pPr>
            <a:r>
              <a:rPr lang="en">
                <a:solidFill>
                  <a:srgbClr val="000000"/>
                </a:solidFill>
                <a:latin typeface="Corbel" charset="0"/>
                <a:ea typeface="Corbel" charset="0"/>
                <a:cs typeface="Corbel" charset="0"/>
                <a:sym typeface="Calibri"/>
              </a:rPr>
              <a:t>SDN</a:t>
            </a:r>
          </a:p>
        </p:txBody>
      </p:sp>
      <p:sp>
        <p:nvSpPr>
          <p:cNvPr id="100" name="Shape 2052"/>
          <p:cNvSpPr/>
          <p:nvPr/>
        </p:nvSpPr>
        <p:spPr>
          <a:xfrm>
            <a:off x="836125" y="4083805"/>
            <a:ext cx="1067690" cy="1015024"/>
          </a:xfrm>
          <a:prstGeom prst="ellipse">
            <a:avLst/>
          </a:prstGeom>
          <a:solidFill>
            <a:srgbClr val="3366FF">
              <a:alpha val="17650"/>
            </a:srgbClr>
          </a:solidFill>
          <a:ln w="9525" cap="flat" cmpd="sng">
            <a:solidFill>
              <a:srgbClr val="4A7DBA"/>
            </a:solidFill>
            <a:prstDash val="solid"/>
            <a:round/>
            <a:headEnd type="none" w="med" len="med"/>
            <a:tailEnd type="none" w="med" len="med"/>
          </a:ln>
          <a:effectLst>
            <a:outerShdw blurRad="39999" dist="23000" dir="5400000" rotWithShape="0">
              <a:srgbClr val="000000">
                <a:alpha val="34900"/>
              </a:srgbClr>
            </a:outerShdw>
          </a:effectLst>
        </p:spPr>
        <p:txBody>
          <a:bodyPr lIns="91425" tIns="45700" rIns="91425" bIns="45700" anchor="b" anchorCtr="0">
            <a:noAutofit/>
          </a:bodyPr>
          <a:lstStyle/>
          <a:p>
            <a:pPr algn="r">
              <a:buClr>
                <a:srgbClr val="000000"/>
              </a:buClr>
              <a:buSzPct val="25000"/>
              <a:buFont typeface="Calibri"/>
              <a:buNone/>
            </a:pPr>
            <a:r>
              <a:rPr lang="en">
                <a:solidFill>
                  <a:srgbClr val="000000"/>
                </a:solidFill>
                <a:latin typeface="Corbel" charset="0"/>
                <a:ea typeface="Corbel" charset="0"/>
                <a:cs typeface="Corbel" charset="0"/>
                <a:sym typeface="Calibri"/>
              </a:rPr>
              <a:t>NFV</a:t>
            </a:r>
          </a:p>
        </p:txBody>
      </p:sp>
      <p:sp>
        <p:nvSpPr>
          <p:cNvPr id="101" name="Shape 2053"/>
          <p:cNvSpPr/>
          <p:nvPr/>
        </p:nvSpPr>
        <p:spPr>
          <a:xfrm>
            <a:off x="519218" y="3431305"/>
            <a:ext cx="1067690" cy="1015024"/>
          </a:xfrm>
          <a:prstGeom prst="ellipse">
            <a:avLst/>
          </a:prstGeom>
          <a:solidFill>
            <a:srgbClr val="FF0000">
              <a:alpha val="20000"/>
            </a:srgbClr>
          </a:solidFill>
          <a:ln w="9525" cap="flat" cmpd="sng">
            <a:solidFill>
              <a:srgbClr val="4A7DBA"/>
            </a:solidFill>
            <a:prstDash val="solid"/>
            <a:round/>
            <a:headEnd type="none" w="med" len="med"/>
            <a:tailEnd type="none" w="med" len="med"/>
          </a:ln>
          <a:effectLst>
            <a:outerShdw blurRad="39999" dist="23000" dir="5400000" rotWithShape="0">
              <a:srgbClr val="000000">
                <a:alpha val="34900"/>
              </a:srgbClr>
            </a:outerShdw>
          </a:effectLst>
        </p:spPr>
        <p:txBody>
          <a:bodyPr lIns="91425" tIns="45700" rIns="91425" bIns="45700" anchor="t" anchorCtr="0">
            <a:noAutofit/>
          </a:bodyPr>
          <a:lstStyle/>
          <a:p>
            <a:pPr algn="ctr">
              <a:buClr>
                <a:srgbClr val="000000"/>
              </a:buClr>
              <a:buSzPct val="25000"/>
              <a:buFont typeface="Calibri"/>
              <a:buNone/>
            </a:pPr>
            <a:r>
              <a:rPr lang="en" dirty="0">
                <a:solidFill>
                  <a:srgbClr val="000000"/>
                </a:solidFill>
                <a:latin typeface="Corbel" charset="0"/>
                <a:ea typeface="Corbel" charset="0"/>
                <a:cs typeface="Corbel" charset="0"/>
                <a:sym typeface="Calibri"/>
              </a:rPr>
              <a:t>Cloud</a:t>
            </a:r>
          </a:p>
        </p:txBody>
      </p:sp>
      <p:grpSp>
        <p:nvGrpSpPr>
          <p:cNvPr id="107" name="Group 106"/>
          <p:cNvGrpSpPr/>
          <p:nvPr/>
        </p:nvGrpSpPr>
        <p:grpSpPr>
          <a:xfrm>
            <a:off x="1149641" y="3122665"/>
            <a:ext cx="598706" cy="344401"/>
            <a:chOff x="1967430" y="3153790"/>
            <a:chExt cx="598706" cy="344401"/>
          </a:xfrm>
        </p:grpSpPr>
        <p:sp>
          <p:nvSpPr>
            <p:cNvPr id="108" name="Rectangle 107"/>
            <p:cNvSpPr/>
            <p:nvPr/>
          </p:nvSpPr>
          <p:spPr>
            <a:xfrm>
              <a:off x="2170531" y="3306732"/>
              <a:ext cx="218542" cy="695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sym typeface="Arial"/>
              </a:endParaRPr>
            </a:p>
          </p:txBody>
        </p:sp>
        <p:pic>
          <p:nvPicPr>
            <p:cNvPr id="109" name="Picture 108" descr="switch.png"/>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967430" y="3153790"/>
              <a:ext cx="598706" cy="344401"/>
            </a:xfrm>
            <a:prstGeom prst="rect">
              <a:avLst/>
            </a:prstGeom>
          </p:spPr>
        </p:pic>
      </p:grpSp>
      <p:sp>
        <p:nvSpPr>
          <p:cNvPr id="98" name="Title 1"/>
          <p:cNvSpPr txBox="1">
            <a:spLocks/>
          </p:cNvSpPr>
          <p:nvPr/>
        </p:nvSpPr>
        <p:spPr>
          <a:xfrm>
            <a:off x="0" y="39"/>
            <a:ext cx="9143999" cy="6011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a:solidFill>
                  <a:srgbClr val="4F81BD"/>
                </a:solidFill>
                <a:latin typeface="Calibri"/>
                <a:sym typeface="Arial"/>
              </a:rPr>
              <a:t>CORD – Central Office Rearchitected as a Datacenter</a:t>
            </a:r>
          </a:p>
        </p:txBody>
      </p:sp>
    </p:spTree>
    <p:extLst>
      <p:ext uri="{BB962C8B-B14F-4D97-AF65-F5344CB8AC3E}">
        <p14:creationId xmlns:p14="http://schemas.microsoft.com/office/powerpoint/2010/main" val="2194473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500"/>
                                        <p:tgtEl>
                                          <p:spTgt spid="10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1"/>
                                        </p:tgtEl>
                                        <p:attrNameLst>
                                          <p:attrName>style.visibility</p:attrName>
                                        </p:attrNameLst>
                                      </p:cBhvr>
                                      <p:to>
                                        <p:strVal val="visible"/>
                                      </p:to>
                                    </p:set>
                                    <p:animEffect transition="in" filter="fade">
                                      <p:cBhvr>
                                        <p:cTn id="10" dur="500"/>
                                        <p:tgtEl>
                                          <p:spTgt spid="10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9"/>
                                        </p:tgtEl>
                                        <p:attrNameLst>
                                          <p:attrName>style.visibility</p:attrName>
                                        </p:attrNameLst>
                                      </p:cBhvr>
                                      <p:to>
                                        <p:strVal val="visible"/>
                                      </p:to>
                                    </p:set>
                                    <p:animEffect transition="in" filter="fade">
                                      <p:cBhvr>
                                        <p:cTn id="13" dur="500"/>
                                        <p:tgtEl>
                                          <p:spTgt spid="9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9" grpId="0" animBg="1"/>
      <p:bldP spid="100" grpId="0" animBg="1"/>
      <p:bldP spid="10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290"/>
        <p:cNvGrpSpPr/>
        <p:nvPr/>
      </p:nvGrpSpPr>
      <p:grpSpPr>
        <a:xfrm>
          <a:off x="0" y="0"/>
          <a:ext cx="0" cy="0"/>
          <a:chOff x="0" y="0"/>
          <a:chExt cx="0" cy="0"/>
        </a:xfrm>
      </p:grpSpPr>
      <p:sp>
        <p:nvSpPr>
          <p:cNvPr id="1291" name="Google Shape;1291;p64"/>
          <p:cNvSpPr txBox="1">
            <a:spLocks noGrp="1"/>
          </p:cNvSpPr>
          <p:nvPr>
            <p:ph type="title"/>
          </p:nvPr>
        </p:nvSpPr>
        <p:spPr>
          <a:xfrm>
            <a:off x="180006" y="-2117"/>
            <a:ext cx="8885100" cy="500700"/>
          </a:xfrm>
          <a:prstGeom prst="rect">
            <a:avLst/>
          </a:prstGeom>
          <a:noFill/>
          <a:ln>
            <a:noFill/>
          </a:ln>
        </p:spPr>
        <p:txBody>
          <a:bodyPr spcFirstLastPara="1" wrap="square" lIns="91425" tIns="45700" rIns="91425" bIns="45700" anchor="t" anchorCtr="0">
            <a:noAutofit/>
          </a:bodyPr>
          <a:lstStyle/>
          <a:p>
            <a:pPr marL="0" marR="0" lvl="0" indent="0" algn="ctr" rtl="0">
              <a:lnSpc>
                <a:spcPct val="141666"/>
              </a:lnSpc>
              <a:spcBef>
                <a:spcPts val="0"/>
              </a:spcBef>
              <a:spcAft>
                <a:spcPts val="0"/>
              </a:spcAft>
              <a:buClr>
                <a:schemeClr val="dk2"/>
              </a:buClr>
              <a:buSzPts val="2400"/>
              <a:buFont typeface="Corbel"/>
              <a:buNone/>
            </a:pPr>
            <a:r>
              <a:rPr lang="en-US" sz="3200" b="1" i="0" u="none" strike="noStrike" cap="none" dirty="0">
                <a:solidFill>
                  <a:schemeClr val="accent1"/>
                </a:solidFill>
                <a:latin typeface="Calibri" panose="020F0502020204030204" pitchFamily="34" charset="0"/>
                <a:cs typeface="Calibri" panose="020F0502020204030204" pitchFamily="34" charset="0"/>
                <a:sym typeface="Corbel"/>
              </a:rPr>
              <a:t>SEBA: Built on CORD</a:t>
            </a:r>
            <a:endParaRPr sz="3600" b="1" i="0" u="none" strike="noStrike" cap="none" dirty="0">
              <a:solidFill>
                <a:schemeClr val="accent1"/>
              </a:solidFill>
              <a:latin typeface="Calibri" panose="020F0502020204030204" pitchFamily="34" charset="0"/>
              <a:cs typeface="Calibri" panose="020F0502020204030204" pitchFamily="34" charset="0"/>
              <a:sym typeface="Corbel"/>
            </a:endParaRPr>
          </a:p>
        </p:txBody>
      </p:sp>
      <p:sp>
        <p:nvSpPr>
          <p:cNvPr id="1292" name="Google Shape;1292;p64"/>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US" sz="800" b="0" i="0" u="none" strike="noStrike" kern="0" cap="none" spc="0" normalizeH="0" baseline="0" noProof="0">
                <a:ln>
                  <a:noFill/>
                </a:ln>
                <a:solidFill>
                  <a:srgbClr val="A5A5A5"/>
                </a:solidFill>
                <a:effectLst/>
                <a:uLnTx/>
                <a:uFillTx/>
                <a:latin typeface="Corbel"/>
                <a:sym typeface="Corbel"/>
              </a:rPr>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t>49</a:t>
            </a:fld>
            <a:endParaRPr kumimoji="0" sz="800" b="0" i="0" u="none" strike="noStrike" kern="0" cap="none" spc="0" normalizeH="0" baseline="0" noProof="0">
              <a:ln>
                <a:noFill/>
              </a:ln>
              <a:solidFill>
                <a:srgbClr val="A5A5A5"/>
              </a:solidFill>
              <a:effectLst/>
              <a:uLnTx/>
              <a:uFillTx/>
              <a:latin typeface="Corbel"/>
              <a:sym typeface="Corbel"/>
            </a:endParaRPr>
          </a:p>
        </p:txBody>
      </p:sp>
      <p:pic>
        <p:nvPicPr>
          <p:cNvPr id="1293" name="Google Shape;1293;p64" descr="cloud_flat-with-edge.png"/>
          <p:cNvPicPr preferRelativeResize="0"/>
          <p:nvPr/>
        </p:nvPicPr>
        <p:blipFill rotWithShape="1">
          <a:blip r:embed="rId3">
            <a:alphaModFix/>
          </a:blip>
          <a:srcRect/>
          <a:stretch/>
        </p:blipFill>
        <p:spPr>
          <a:xfrm>
            <a:off x="2107542" y="745319"/>
            <a:ext cx="1718056" cy="991614"/>
          </a:xfrm>
          <a:prstGeom prst="rect">
            <a:avLst/>
          </a:prstGeom>
          <a:noFill/>
          <a:ln>
            <a:noFill/>
          </a:ln>
        </p:spPr>
      </p:pic>
      <p:pic>
        <p:nvPicPr>
          <p:cNvPr id="1294" name="Google Shape;1294;p64" descr="cloud_flat-with-edge.png"/>
          <p:cNvPicPr preferRelativeResize="0"/>
          <p:nvPr/>
        </p:nvPicPr>
        <p:blipFill rotWithShape="1">
          <a:blip r:embed="rId3">
            <a:alphaModFix/>
          </a:blip>
          <a:srcRect/>
          <a:stretch/>
        </p:blipFill>
        <p:spPr>
          <a:xfrm>
            <a:off x="3876115" y="745319"/>
            <a:ext cx="1718056" cy="991614"/>
          </a:xfrm>
          <a:prstGeom prst="rect">
            <a:avLst/>
          </a:prstGeom>
          <a:noFill/>
          <a:ln>
            <a:noFill/>
          </a:ln>
        </p:spPr>
      </p:pic>
      <p:pic>
        <p:nvPicPr>
          <p:cNvPr id="1295" name="Google Shape;1295;p64" descr="cloud_flat-with-edge.png"/>
          <p:cNvPicPr preferRelativeResize="0"/>
          <p:nvPr/>
        </p:nvPicPr>
        <p:blipFill rotWithShape="1">
          <a:blip r:embed="rId3">
            <a:alphaModFix/>
          </a:blip>
          <a:srcRect/>
          <a:stretch/>
        </p:blipFill>
        <p:spPr>
          <a:xfrm>
            <a:off x="5627544" y="745319"/>
            <a:ext cx="1718056" cy="991614"/>
          </a:xfrm>
          <a:prstGeom prst="rect">
            <a:avLst/>
          </a:prstGeom>
          <a:noFill/>
          <a:ln>
            <a:noFill/>
          </a:ln>
        </p:spPr>
      </p:pic>
      <p:grpSp>
        <p:nvGrpSpPr>
          <p:cNvPr id="1296" name="Google Shape;1296;p64"/>
          <p:cNvGrpSpPr/>
          <p:nvPr/>
        </p:nvGrpSpPr>
        <p:grpSpPr>
          <a:xfrm>
            <a:off x="2601846" y="975842"/>
            <a:ext cx="634607" cy="492733"/>
            <a:chOff x="3392869" y="662699"/>
            <a:chExt cx="824808" cy="640412"/>
          </a:xfrm>
        </p:grpSpPr>
        <p:pic>
          <p:nvPicPr>
            <p:cNvPr id="1297" name="Google Shape;1297;p64" descr="cell-tower.png"/>
            <p:cNvPicPr preferRelativeResize="0"/>
            <p:nvPr/>
          </p:nvPicPr>
          <p:blipFill rotWithShape="1">
            <a:blip r:embed="rId4">
              <a:alphaModFix/>
            </a:blip>
            <a:srcRect/>
            <a:stretch/>
          </p:blipFill>
          <p:spPr>
            <a:xfrm>
              <a:off x="3669583" y="667773"/>
              <a:ext cx="277646" cy="635338"/>
            </a:xfrm>
            <a:prstGeom prst="rect">
              <a:avLst/>
            </a:prstGeom>
            <a:noFill/>
            <a:ln>
              <a:noFill/>
            </a:ln>
          </p:spPr>
        </p:pic>
        <p:pic>
          <p:nvPicPr>
            <p:cNvPr id="1298" name="Google Shape;1298;p64" descr="radio-waves.png"/>
            <p:cNvPicPr preferRelativeResize="0"/>
            <p:nvPr/>
          </p:nvPicPr>
          <p:blipFill rotWithShape="1">
            <a:blip r:embed="rId5">
              <a:alphaModFix/>
            </a:blip>
            <a:srcRect/>
            <a:stretch/>
          </p:blipFill>
          <p:spPr>
            <a:xfrm>
              <a:off x="3392869" y="669839"/>
              <a:ext cx="231321" cy="393918"/>
            </a:xfrm>
            <a:prstGeom prst="rect">
              <a:avLst/>
            </a:prstGeom>
            <a:noFill/>
            <a:ln>
              <a:noFill/>
            </a:ln>
          </p:spPr>
        </p:pic>
        <p:pic>
          <p:nvPicPr>
            <p:cNvPr id="1299" name="Google Shape;1299;p64" descr="radio-waves.png"/>
            <p:cNvPicPr preferRelativeResize="0"/>
            <p:nvPr/>
          </p:nvPicPr>
          <p:blipFill rotWithShape="1">
            <a:blip r:embed="rId6">
              <a:alphaModFix/>
            </a:blip>
            <a:srcRect/>
            <a:stretch/>
          </p:blipFill>
          <p:spPr>
            <a:xfrm flipH="1">
              <a:off x="3981507" y="662699"/>
              <a:ext cx="236170" cy="393917"/>
            </a:xfrm>
            <a:prstGeom prst="rect">
              <a:avLst/>
            </a:prstGeom>
            <a:noFill/>
            <a:ln>
              <a:noFill/>
            </a:ln>
          </p:spPr>
        </p:pic>
      </p:grpSp>
      <p:pic>
        <p:nvPicPr>
          <p:cNvPr id="1300" name="Google Shape;1300;p64" descr="switch.png"/>
          <p:cNvPicPr preferRelativeResize="0"/>
          <p:nvPr/>
        </p:nvPicPr>
        <p:blipFill rotWithShape="1">
          <a:blip r:embed="rId7">
            <a:alphaModFix/>
          </a:blip>
          <a:srcRect/>
          <a:stretch/>
        </p:blipFill>
        <p:spPr>
          <a:xfrm>
            <a:off x="1941843" y="4036777"/>
            <a:ext cx="460651" cy="264986"/>
          </a:xfrm>
          <a:prstGeom prst="rect">
            <a:avLst/>
          </a:prstGeom>
          <a:noFill/>
          <a:ln>
            <a:noFill/>
          </a:ln>
        </p:spPr>
      </p:pic>
      <p:pic>
        <p:nvPicPr>
          <p:cNvPr id="1301" name="Google Shape;1301;p64" descr="server-rack.png"/>
          <p:cNvPicPr preferRelativeResize="0"/>
          <p:nvPr/>
        </p:nvPicPr>
        <p:blipFill rotWithShape="1">
          <a:blip r:embed="rId8">
            <a:alphaModFix/>
          </a:blip>
          <a:srcRect/>
          <a:stretch/>
        </p:blipFill>
        <p:spPr>
          <a:xfrm>
            <a:off x="2638330" y="3582094"/>
            <a:ext cx="493462" cy="712341"/>
          </a:xfrm>
          <a:prstGeom prst="rect">
            <a:avLst/>
          </a:prstGeom>
          <a:noFill/>
          <a:ln>
            <a:noFill/>
          </a:ln>
        </p:spPr>
      </p:pic>
      <p:pic>
        <p:nvPicPr>
          <p:cNvPr id="1302" name="Google Shape;1302;p64" descr="server-rack.png"/>
          <p:cNvPicPr preferRelativeResize="0"/>
          <p:nvPr/>
        </p:nvPicPr>
        <p:blipFill rotWithShape="1">
          <a:blip r:embed="rId8">
            <a:alphaModFix/>
          </a:blip>
          <a:srcRect/>
          <a:stretch/>
        </p:blipFill>
        <p:spPr>
          <a:xfrm>
            <a:off x="3344878" y="3582094"/>
            <a:ext cx="493462" cy="712341"/>
          </a:xfrm>
          <a:prstGeom prst="rect">
            <a:avLst/>
          </a:prstGeom>
          <a:noFill/>
          <a:ln>
            <a:noFill/>
          </a:ln>
        </p:spPr>
      </p:pic>
      <p:pic>
        <p:nvPicPr>
          <p:cNvPr id="1303" name="Google Shape;1303;p64" descr="server-rack.png"/>
          <p:cNvPicPr preferRelativeResize="0"/>
          <p:nvPr/>
        </p:nvPicPr>
        <p:blipFill rotWithShape="1">
          <a:blip r:embed="rId8">
            <a:alphaModFix/>
          </a:blip>
          <a:srcRect/>
          <a:stretch/>
        </p:blipFill>
        <p:spPr>
          <a:xfrm>
            <a:off x="4066101" y="3582094"/>
            <a:ext cx="493462" cy="712341"/>
          </a:xfrm>
          <a:prstGeom prst="rect">
            <a:avLst/>
          </a:prstGeom>
          <a:noFill/>
          <a:ln>
            <a:noFill/>
          </a:ln>
        </p:spPr>
      </p:pic>
      <p:pic>
        <p:nvPicPr>
          <p:cNvPr id="1304" name="Google Shape;1304;p64" descr="server-rack.png"/>
          <p:cNvPicPr preferRelativeResize="0"/>
          <p:nvPr/>
        </p:nvPicPr>
        <p:blipFill rotWithShape="1">
          <a:blip r:embed="rId8">
            <a:alphaModFix/>
          </a:blip>
          <a:srcRect/>
          <a:stretch/>
        </p:blipFill>
        <p:spPr>
          <a:xfrm>
            <a:off x="4777870" y="3582094"/>
            <a:ext cx="493462" cy="712341"/>
          </a:xfrm>
          <a:prstGeom prst="rect">
            <a:avLst/>
          </a:prstGeom>
          <a:noFill/>
          <a:ln>
            <a:noFill/>
          </a:ln>
        </p:spPr>
      </p:pic>
      <p:pic>
        <p:nvPicPr>
          <p:cNvPr id="1305" name="Google Shape;1305;p64" descr="server-rack.png"/>
          <p:cNvPicPr preferRelativeResize="0"/>
          <p:nvPr/>
        </p:nvPicPr>
        <p:blipFill rotWithShape="1">
          <a:blip r:embed="rId8">
            <a:alphaModFix/>
          </a:blip>
          <a:srcRect/>
          <a:stretch/>
        </p:blipFill>
        <p:spPr>
          <a:xfrm>
            <a:off x="5494526" y="3582094"/>
            <a:ext cx="493462" cy="712341"/>
          </a:xfrm>
          <a:prstGeom prst="rect">
            <a:avLst/>
          </a:prstGeom>
          <a:noFill/>
          <a:ln>
            <a:noFill/>
          </a:ln>
        </p:spPr>
      </p:pic>
      <p:pic>
        <p:nvPicPr>
          <p:cNvPr id="1306" name="Google Shape;1306;p64" descr="server-rack.png"/>
          <p:cNvPicPr preferRelativeResize="0"/>
          <p:nvPr/>
        </p:nvPicPr>
        <p:blipFill rotWithShape="1">
          <a:blip r:embed="rId8">
            <a:alphaModFix/>
          </a:blip>
          <a:srcRect/>
          <a:stretch/>
        </p:blipFill>
        <p:spPr>
          <a:xfrm>
            <a:off x="6202525" y="3582094"/>
            <a:ext cx="493462" cy="712341"/>
          </a:xfrm>
          <a:prstGeom prst="rect">
            <a:avLst/>
          </a:prstGeom>
          <a:noFill/>
          <a:ln>
            <a:noFill/>
          </a:ln>
        </p:spPr>
      </p:pic>
      <p:pic>
        <p:nvPicPr>
          <p:cNvPr id="1307" name="Google Shape;1307;p64" descr="server-rack.png"/>
          <p:cNvPicPr preferRelativeResize="0"/>
          <p:nvPr/>
        </p:nvPicPr>
        <p:blipFill rotWithShape="1">
          <a:blip r:embed="rId8">
            <a:alphaModFix/>
          </a:blip>
          <a:srcRect/>
          <a:stretch/>
        </p:blipFill>
        <p:spPr>
          <a:xfrm>
            <a:off x="6927611" y="3582094"/>
            <a:ext cx="493462" cy="712341"/>
          </a:xfrm>
          <a:prstGeom prst="rect">
            <a:avLst/>
          </a:prstGeom>
          <a:noFill/>
          <a:ln>
            <a:noFill/>
          </a:ln>
        </p:spPr>
      </p:pic>
      <p:cxnSp>
        <p:nvCxnSpPr>
          <p:cNvPr id="1308" name="Google Shape;1308;p64"/>
          <p:cNvCxnSpPr/>
          <p:nvPr/>
        </p:nvCxnSpPr>
        <p:spPr>
          <a:xfrm flipH="1">
            <a:off x="2182089" y="3132254"/>
            <a:ext cx="1423200" cy="449700"/>
          </a:xfrm>
          <a:prstGeom prst="straightConnector1">
            <a:avLst/>
          </a:prstGeom>
          <a:noFill/>
          <a:ln w="9525" cap="flat" cmpd="sng">
            <a:solidFill>
              <a:srgbClr val="BFBFBF"/>
            </a:solidFill>
            <a:prstDash val="solid"/>
            <a:round/>
            <a:headEnd type="none" w="sm" len="sm"/>
            <a:tailEnd type="none" w="sm" len="sm"/>
          </a:ln>
        </p:spPr>
      </p:cxnSp>
      <p:cxnSp>
        <p:nvCxnSpPr>
          <p:cNvPr id="1309" name="Google Shape;1309;p64"/>
          <p:cNvCxnSpPr/>
          <p:nvPr/>
        </p:nvCxnSpPr>
        <p:spPr>
          <a:xfrm flipH="1">
            <a:off x="2895489" y="3132254"/>
            <a:ext cx="709800" cy="449700"/>
          </a:xfrm>
          <a:prstGeom prst="straightConnector1">
            <a:avLst/>
          </a:prstGeom>
          <a:noFill/>
          <a:ln w="9525" cap="flat" cmpd="sng">
            <a:solidFill>
              <a:srgbClr val="BFBFBF"/>
            </a:solidFill>
            <a:prstDash val="solid"/>
            <a:round/>
            <a:headEnd type="none" w="sm" len="sm"/>
            <a:tailEnd type="none" w="sm" len="sm"/>
          </a:ln>
        </p:spPr>
      </p:cxnSp>
      <p:cxnSp>
        <p:nvCxnSpPr>
          <p:cNvPr id="1310" name="Google Shape;1310;p64"/>
          <p:cNvCxnSpPr/>
          <p:nvPr/>
        </p:nvCxnSpPr>
        <p:spPr>
          <a:xfrm>
            <a:off x="3605289" y="3132254"/>
            <a:ext cx="0" cy="449700"/>
          </a:xfrm>
          <a:prstGeom prst="straightConnector1">
            <a:avLst/>
          </a:prstGeom>
          <a:noFill/>
          <a:ln w="9525" cap="flat" cmpd="sng">
            <a:solidFill>
              <a:srgbClr val="BFBFBF"/>
            </a:solidFill>
            <a:prstDash val="solid"/>
            <a:round/>
            <a:headEnd type="none" w="sm" len="sm"/>
            <a:tailEnd type="none" w="sm" len="sm"/>
          </a:ln>
        </p:spPr>
      </p:cxnSp>
      <p:cxnSp>
        <p:nvCxnSpPr>
          <p:cNvPr id="1311" name="Google Shape;1311;p64"/>
          <p:cNvCxnSpPr/>
          <p:nvPr/>
        </p:nvCxnSpPr>
        <p:spPr>
          <a:xfrm>
            <a:off x="4321061" y="3132254"/>
            <a:ext cx="0" cy="449700"/>
          </a:xfrm>
          <a:prstGeom prst="straightConnector1">
            <a:avLst/>
          </a:prstGeom>
          <a:noFill/>
          <a:ln w="9525" cap="flat" cmpd="sng">
            <a:solidFill>
              <a:srgbClr val="BFBFBF"/>
            </a:solidFill>
            <a:prstDash val="solid"/>
            <a:round/>
            <a:headEnd type="none" w="sm" len="sm"/>
            <a:tailEnd type="none" w="sm" len="sm"/>
          </a:ln>
        </p:spPr>
      </p:cxnSp>
      <p:cxnSp>
        <p:nvCxnSpPr>
          <p:cNvPr id="1312" name="Google Shape;1312;p64"/>
          <p:cNvCxnSpPr/>
          <p:nvPr/>
        </p:nvCxnSpPr>
        <p:spPr>
          <a:xfrm>
            <a:off x="3605289" y="3132254"/>
            <a:ext cx="715800" cy="449700"/>
          </a:xfrm>
          <a:prstGeom prst="straightConnector1">
            <a:avLst/>
          </a:prstGeom>
          <a:noFill/>
          <a:ln w="9525" cap="flat" cmpd="sng">
            <a:solidFill>
              <a:srgbClr val="BFBFBF"/>
            </a:solidFill>
            <a:prstDash val="solid"/>
            <a:round/>
            <a:headEnd type="none" w="sm" len="sm"/>
            <a:tailEnd type="none" w="sm" len="sm"/>
          </a:ln>
        </p:spPr>
      </p:cxnSp>
      <p:cxnSp>
        <p:nvCxnSpPr>
          <p:cNvPr id="1313" name="Google Shape;1313;p64"/>
          <p:cNvCxnSpPr/>
          <p:nvPr/>
        </p:nvCxnSpPr>
        <p:spPr>
          <a:xfrm>
            <a:off x="3605289" y="3132254"/>
            <a:ext cx="1426500" cy="449700"/>
          </a:xfrm>
          <a:prstGeom prst="straightConnector1">
            <a:avLst/>
          </a:prstGeom>
          <a:noFill/>
          <a:ln w="9525" cap="flat" cmpd="sng">
            <a:solidFill>
              <a:srgbClr val="BFBFBF"/>
            </a:solidFill>
            <a:prstDash val="solid"/>
            <a:round/>
            <a:headEnd type="none" w="sm" len="sm"/>
            <a:tailEnd type="none" w="sm" len="sm"/>
          </a:ln>
        </p:spPr>
      </p:cxnSp>
      <p:cxnSp>
        <p:nvCxnSpPr>
          <p:cNvPr id="1314" name="Google Shape;1314;p64"/>
          <p:cNvCxnSpPr/>
          <p:nvPr/>
        </p:nvCxnSpPr>
        <p:spPr>
          <a:xfrm>
            <a:off x="3605289" y="3132254"/>
            <a:ext cx="2142300" cy="449700"/>
          </a:xfrm>
          <a:prstGeom prst="straightConnector1">
            <a:avLst/>
          </a:prstGeom>
          <a:noFill/>
          <a:ln w="9525" cap="flat" cmpd="sng">
            <a:solidFill>
              <a:srgbClr val="BFBFBF"/>
            </a:solidFill>
            <a:prstDash val="solid"/>
            <a:round/>
            <a:headEnd type="none" w="sm" len="sm"/>
            <a:tailEnd type="none" w="sm" len="sm"/>
          </a:ln>
        </p:spPr>
      </p:cxnSp>
      <p:cxnSp>
        <p:nvCxnSpPr>
          <p:cNvPr id="1315" name="Google Shape;1315;p64"/>
          <p:cNvCxnSpPr/>
          <p:nvPr/>
        </p:nvCxnSpPr>
        <p:spPr>
          <a:xfrm>
            <a:off x="3605289" y="3132254"/>
            <a:ext cx="2855700" cy="449700"/>
          </a:xfrm>
          <a:prstGeom prst="straightConnector1">
            <a:avLst/>
          </a:prstGeom>
          <a:noFill/>
          <a:ln w="9525" cap="flat" cmpd="sng">
            <a:solidFill>
              <a:srgbClr val="BFBFBF"/>
            </a:solidFill>
            <a:prstDash val="solid"/>
            <a:round/>
            <a:headEnd type="none" w="sm" len="sm"/>
            <a:tailEnd type="none" w="sm" len="sm"/>
          </a:ln>
        </p:spPr>
      </p:cxnSp>
      <p:cxnSp>
        <p:nvCxnSpPr>
          <p:cNvPr id="1316" name="Google Shape;1316;p64"/>
          <p:cNvCxnSpPr/>
          <p:nvPr/>
        </p:nvCxnSpPr>
        <p:spPr>
          <a:xfrm>
            <a:off x="3605289" y="3132254"/>
            <a:ext cx="3578700" cy="449700"/>
          </a:xfrm>
          <a:prstGeom prst="straightConnector1">
            <a:avLst/>
          </a:prstGeom>
          <a:noFill/>
          <a:ln w="9525" cap="flat" cmpd="sng">
            <a:solidFill>
              <a:srgbClr val="BFBFBF"/>
            </a:solidFill>
            <a:prstDash val="solid"/>
            <a:round/>
            <a:headEnd type="none" w="sm" len="sm"/>
            <a:tailEnd type="none" w="sm" len="sm"/>
          </a:ln>
        </p:spPr>
      </p:cxnSp>
      <p:cxnSp>
        <p:nvCxnSpPr>
          <p:cNvPr id="1317" name="Google Shape;1317;p64"/>
          <p:cNvCxnSpPr/>
          <p:nvPr/>
        </p:nvCxnSpPr>
        <p:spPr>
          <a:xfrm flipH="1">
            <a:off x="3605261" y="3132254"/>
            <a:ext cx="715800" cy="449700"/>
          </a:xfrm>
          <a:prstGeom prst="straightConnector1">
            <a:avLst/>
          </a:prstGeom>
          <a:noFill/>
          <a:ln w="9525" cap="flat" cmpd="sng">
            <a:solidFill>
              <a:srgbClr val="BFBFBF"/>
            </a:solidFill>
            <a:prstDash val="solid"/>
            <a:round/>
            <a:headEnd type="none" w="sm" len="sm"/>
            <a:tailEnd type="none" w="sm" len="sm"/>
          </a:ln>
        </p:spPr>
      </p:cxnSp>
      <p:cxnSp>
        <p:nvCxnSpPr>
          <p:cNvPr id="1318" name="Google Shape;1318;p64"/>
          <p:cNvCxnSpPr/>
          <p:nvPr/>
        </p:nvCxnSpPr>
        <p:spPr>
          <a:xfrm flipH="1">
            <a:off x="2895461" y="3132254"/>
            <a:ext cx="1425600" cy="449700"/>
          </a:xfrm>
          <a:prstGeom prst="straightConnector1">
            <a:avLst/>
          </a:prstGeom>
          <a:noFill/>
          <a:ln w="9525" cap="flat" cmpd="sng">
            <a:solidFill>
              <a:srgbClr val="BFBFBF"/>
            </a:solidFill>
            <a:prstDash val="solid"/>
            <a:round/>
            <a:headEnd type="none" w="sm" len="sm"/>
            <a:tailEnd type="none" w="sm" len="sm"/>
          </a:ln>
        </p:spPr>
      </p:cxnSp>
      <p:cxnSp>
        <p:nvCxnSpPr>
          <p:cNvPr id="1319" name="Google Shape;1319;p64"/>
          <p:cNvCxnSpPr/>
          <p:nvPr/>
        </p:nvCxnSpPr>
        <p:spPr>
          <a:xfrm flipH="1">
            <a:off x="2182061" y="3132254"/>
            <a:ext cx="2139000" cy="449700"/>
          </a:xfrm>
          <a:prstGeom prst="straightConnector1">
            <a:avLst/>
          </a:prstGeom>
          <a:noFill/>
          <a:ln w="9525" cap="flat" cmpd="sng">
            <a:solidFill>
              <a:srgbClr val="BFBFBF"/>
            </a:solidFill>
            <a:prstDash val="solid"/>
            <a:round/>
            <a:headEnd type="none" w="sm" len="sm"/>
            <a:tailEnd type="none" w="sm" len="sm"/>
          </a:ln>
        </p:spPr>
      </p:cxnSp>
      <p:cxnSp>
        <p:nvCxnSpPr>
          <p:cNvPr id="1320" name="Google Shape;1320;p64"/>
          <p:cNvCxnSpPr/>
          <p:nvPr/>
        </p:nvCxnSpPr>
        <p:spPr>
          <a:xfrm>
            <a:off x="4321061" y="3132254"/>
            <a:ext cx="711000" cy="449700"/>
          </a:xfrm>
          <a:prstGeom prst="straightConnector1">
            <a:avLst/>
          </a:prstGeom>
          <a:noFill/>
          <a:ln w="9525" cap="flat" cmpd="sng">
            <a:solidFill>
              <a:srgbClr val="BFBFBF"/>
            </a:solidFill>
            <a:prstDash val="solid"/>
            <a:round/>
            <a:headEnd type="none" w="sm" len="sm"/>
            <a:tailEnd type="none" w="sm" len="sm"/>
          </a:ln>
        </p:spPr>
      </p:cxnSp>
      <p:cxnSp>
        <p:nvCxnSpPr>
          <p:cNvPr id="1321" name="Google Shape;1321;p64"/>
          <p:cNvCxnSpPr/>
          <p:nvPr/>
        </p:nvCxnSpPr>
        <p:spPr>
          <a:xfrm>
            <a:off x="4321061" y="3132254"/>
            <a:ext cx="1426500" cy="449700"/>
          </a:xfrm>
          <a:prstGeom prst="straightConnector1">
            <a:avLst/>
          </a:prstGeom>
          <a:noFill/>
          <a:ln w="9525" cap="flat" cmpd="sng">
            <a:solidFill>
              <a:srgbClr val="BFBFBF"/>
            </a:solidFill>
            <a:prstDash val="solid"/>
            <a:round/>
            <a:headEnd type="none" w="sm" len="sm"/>
            <a:tailEnd type="none" w="sm" len="sm"/>
          </a:ln>
        </p:spPr>
      </p:cxnSp>
      <p:cxnSp>
        <p:nvCxnSpPr>
          <p:cNvPr id="1322" name="Google Shape;1322;p64"/>
          <p:cNvCxnSpPr/>
          <p:nvPr/>
        </p:nvCxnSpPr>
        <p:spPr>
          <a:xfrm>
            <a:off x="4321061" y="3132254"/>
            <a:ext cx="2139900" cy="449700"/>
          </a:xfrm>
          <a:prstGeom prst="straightConnector1">
            <a:avLst/>
          </a:prstGeom>
          <a:noFill/>
          <a:ln w="9525" cap="flat" cmpd="sng">
            <a:solidFill>
              <a:srgbClr val="BFBFBF"/>
            </a:solidFill>
            <a:prstDash val="solid"/>
            <a:round/>
            <a:headEnd type="none" w="sm" len="sm"/>
            <a:tailEnd type="none" w="sm" len="sm"/>
          </a:ln>
        </p:spPr>
      </p:cxnSp>
      <p:cxnSp>
        <p:nvCxnSpPr>
          <p:cNvPr id="1323" name="Google Shape;1323;p64"/>
          <p:cNvCxnSpPr/>
          <p:nvPr/>
        </p:nvCxnSpPr>
        <p:spPr>
          <a:xfrm>
            <a:off x="4321061" y="3132254"/>
            <a:ext cx="2863200" cy="449700"/>
          </a:xfrm>
          <a:prstGeom prst="straightConnector1">
            <a:avLst/>
          </a:prstGeom>
          <a:noFill/>
          <a:ln w="9525" cap="flat" cmpd="sng">
            <a:solidFill>
              <a:srgbClr val="BFBFBF"/>
            </a:solidFill>
            <a:prstDash val="solid"/>
            <a:round/>
            <a:headEnd type="none" w="sm" len="sm"/>
            <a:tailEnd type="none" w="sm" len="sm"/>
          </a:ln>
        </p:spPr>
      </p:cxnSp>
      <p:cxnSp>
        <p:nvCxnSpPr>
          <p:cNvPr id="1324" name="Google Shape;1324;p64"/>
          <p:cNvCxnSpPr/>
          <p:nvPr/>
        </p:nvCxnSpPr>
        <p:spPr>
          <a:xfrm flipH="1">
            <a:off x="2182230" y="3132254"/>
            <a:ext cx="2849700" cy="449700"/>
          </a:xfrm>
          <a:prstGeom prst="straightConnector1">
            <a:avLst/>
          </a:prstGeom>
          <a:noFill/>
          <a:ln w="9525" cap="flat" cmpd="sng">
            <a:solidFill>
              <a:srgbClr val="BFBFBF"/>
            </a:solidFill>
            <a:prstDash val="solid"/>
            <a:round/>
            <a:headEnd type="none" w="sm" len="sm"/>
            <a:tailEnd type="none" w="sm" len="sm"/>
          </a:ln>
        </p:spPr>
      </p:cxnSp>
      <p:cxnSp>
        <p:nvCxnSpPr>
          <p:cNvPr id="1325" name="Google Shape;1325;p64"/>
          <p:cNvCxnSpPr/>
          <p:nvPr/>
        </p:nvCxnSpPr>
        <p:spPr>
          <a:xfrm flipH="1">
            <a:off x="3605430" y="3132254"/>
            <a:ext cx="1426500" cy="449700"/>
          </a:xfrm>
          <a:prstGeom prst="straightConnector1">
            <a:avLst/>
          </a:prstGeom>
          <a:noFill/>
          <a:ln w="9525" cap="flat" cmpd="sng">
            <a:solidFill>
              <a:srgbClr val="BFBFBF"/>
            </a:solidFill>
            <a:prstDash val="solid"/>
            <a:round/>
            <a:headEnd type="none" w="sm" len="sm"/>
            <a:tailEnd type="none" w="sm" len="sm"/>
          </a:ln>
        </p:spPr>
      </p:cxnSp>
      <p:cxnSp>
        <p:nvCxnSpPr>
          <p:cNvPr id="1326" name="Google Shape;1326;p64"/>
          <p:cNvCxnSpPr/>
          <p:nvPr/>
        </p:nvCxnSpPr>
        <p:spPr>
          <a:xfrm flipH="1">
            <a:off x="4320930" y="3132254"/>
            <a:ext cx="711000" cy="449700"/>
          </a:xfrm>
          <a:prstGeom prst="straightConnector1">
            <a:avLst/>
          </a:prstGeom>
          <a:noFill/>
          <a:ln w="9525" cap="flat" cmpd="sng">
            <a:solidFill>
              <a:srgbClr val="BFBFBF"/>
            </a:solidFill>
            <a:prstDash val="solid"/>
            <a:round/>
            <a:headEnd type="none" w="sm" len="sm"/>
            <a:tailEnd type="none" w="sm" len="sm"/>
          </a:ln>
        </p:spPr>
      </p:cxnSp>
      <p:cxnSp>
        <p:nvCxnSpPr>
          <p:cNvPr id="1327" name="Google Shape;1327;p64"/>
          <p:cNvCxnSpPr/>
          <p:nvPr/>
        </p:nvCxnSpPr>
        <p:spPr>
          <a:xfrm>
            <a:off x="5031930" y="3132254"/>
            <a:ext cx="0" cy="449700"/>
          </a:xfrm>
          <a:prstGeom prst="straightConnector1">
            <a:avLst/>
          </a:prstGeom>
          <a:noFill/>
          <a:ln w="9525" cap="flat" cmpd="sng">
            <a:solidFill>
              <a:srgbClr val="BFBFBF"/>
            </a:solidFill>
            <a:prstDash val="solid"/>
            <a:round/>
            <a:headEnd type="none" w="sm" len="sm"/>
            <a:tailEnd type="none" w="sm" len="sm"/>
          </a:ln>
        </p:spPr>
      </p:cxnSp>
      <p:cxnSp>
        <p:nvCxnSpPr>
          <p:cNvPr id="1328" name="Google Shape;1328;p64"/>
          <p:cNvCxnSpPr/>
          <p:nvPr/>
        </p:nvCxnSpPr>
        <p:spPr>
          <a:xfrm>
            <a:off x="5031930" y="3132254"/>
            <a:ext cx="715800" cy="449700"/>
          </a:xfrm>
          <a:prstGeom prst="straightConnector1">
            <a:avLst/>
          </a:prstGeom>
          <a:noFill/>
          <a:ln w="9525" cap="flat" cmpd="sng">
            <a:solidFill>
              <a:srgbClr val="BFBFBF"/>
            </a:solidFill>
            <a:prstDash val="solid"/>
            <a:round/>
            <a:headEnd type="none" w="sm" len="sm"/>
            <a:tailEnd type="none" w="sm" len="sm"/>
          </a:ln>
        </p:spPr>
      </p:cxnSp>
      <p:cxnSp>
        <p:nvCxnSpPr>
          <p:cNvPr id="1329" name="Google Shape;1329;p64"/>
          <p:cNvCxnSpPr/>
          <p:nvPr/>
        </p:nvCxnSpPr>
        <p:spPr>
          <a:xfrm>
            <a:off x="5031930" y="3132254"/>
            <a:ext cx="1429200" cy="449700"/>
          </a:xfrm>
          <a:prstGeom prst="straightConnector1">
            <a:avLst/>
          </a:prstGeom>
          <a:noFill/>
          <a:ln w="9525" cap="flat" cmpd="sng">
            <a:solidFill>
              <a:srgbClr val="BFBFBF"/>
            </a:solidFill>
            <a:prstDash val="solid"/>
            <a:round/>
            <a:headEnd type="none" w="sm" len="sm"/>
            <a:tailEnd type="none" w="sm" len="sm"/>
          </a:ln>
        </p:spPr>
      </p:cxnSp>
      <p:cxnSp>
        <p:nvCxnSpPr>
          <p:cNvPr id="1330" name="Google Shape;1330;p64"/>
          <p:cNvCxnSpPr/>
          <p:nvPr/>
        </p:nvCxnSpPr>
        <p:spPr>
          <a:xfrm flipH="1">
            <a:off x="2182201" y="3132254"/>
            <a:ext cx="3565500" cy="449700"/>
          </a:xfrm>
          <a:prstGeom prst="straightConnector1">
            <a:avLst/>
          </a:prstGeom>
          <a:noFill/>
          <a:ln w="9525" cap="flat" cmpd="sng">
            <a:solidFill>
              <a:srgbClr val="BFBFBF"/>
            </a:solidFill>
            <a:prstDash val="solid"/>
            <a:round/>
            <a:headEnd type="none" w="sm" len="sm"/>
            <a:tailEnd type="none" w="sm" len="sm"/>
          </a:ln>
        </p:spPr>
      </p:cxnSp>
      <p:cxnSp>
        <p:nvCxnSpPr>
          <p:cNvPr id="1331" name="Google Shape;1331;p64"/>
          <p:cNvCxnSpPr/>
          <p:nvPr/>
        </p:nvCxnSpPr>
        <p:spPr>
          <a:xfrm flipH="1">
            <a:off x="3605401" y="3132254"/>
            <a:ext cx="2142300" cy="449700"/>
          </a:xfrm>
          <a:prstGeom prst="straightConnector1">
            <a:avLst/>
          </a:prstGeom>
          <a:noFill/>
          <a:ln w="9525" cap="flat" cmpd="sng">
            <a:solidFill>
              <a:srgbClr val="BFBFBF"/>
            </a:solidFill>
            <a:prstDash val="solid"/>
            <a:round/>
            <a:headEnd type="none" w="sm" len="sm"/>
            <a:tailEnd type="none" w="sm" len="sm"/>
          </a:ln>
        </p:spPr>
      </p:cxnSp>
      <p:cxnSp>
        <p:nvCxnSpPr>
          <p:cNvPr id="1332" name="Google Shape;1332;p64"/>
          <p:cNvCxnSpPr/>
          <p:nvPr/>
        </p:nvCxnSpPr>
        <p:spPr>
          <a:xfrm flipH="1">
            <a:off x="5031902" y="3132254"/>
            <a:ext cx="715800" cy="449700"/>
          </a:xfrm>
          <a:prstGeom prst="straightConnector1">
            <a:avLst/>
          </a:prstGeom>
          <a:noFill/>
          <a:ln w="9525" cap="flat" cmpd="sng">
            <a:solidFill>
              <a:srgbClr val="BFBFBF"/>
            </a:solidFill>
            <a:prstDash val="solid"/>
            <a:round/>
            <a:headEnd type="none" w="sm" len="sm"/>
            <a:tailEnd type="none" w="sm" len="sm"/>
          </a:ln>
        </p:spPr>
      </p:cxnSp>
      <p:cxnSp>
        <p:nvCxnSpPr>
          <p:cNvPr id="1333" name="Google Shape;1333;p64"/>
          <p:cNvCxnSpPr/>
          <p:nvPr/>
        </p:nvCxnSpPr>
        <p:spPr>
          <a:xfrm>
            <a:off x="5747702" y="3132254"/>
            <a:ext cx="713400" cy="449700"/>
          </a:xfrm>
          <a:prstGeom prst="straightConnector1">
            <a:avLst/>
          </a:prstGeom>
          <a:noFill/>
          <a:ln w="9525" cap="flat" cmpd="sng">
            <a:solidFill>
              <a:srgbClr val="BFBFBF"/>
            </a:solidFill>
            <a:prstDash val="solid"/>
            <a:round/>
            <a:headEnd type="none" w="sm" len="sm"/>
            <a:tailEnd type="none" w="sm" len="sm"/>
          </a:ln>
        </p:spPr>
      </p:cxnSp>
      <p:cxnSp>
        <p:nvCxnSpPr>
          <p:cNvPr id="1334" name="Google Shape;1334;p64"/>
          <p:cNvCxnSpPr/>
          <p:nvPr/>
        </p:nvCxnSpPr>
        <p:spPr>
          <a:xfrm>
            <a:off x="5747702" y="3132254"/>
            <a:ext cx="1436400" cy="449700"/>
          </a:xfrm>
          <a:prstGeom prst="straightConnector1">
            <a:avLst/>
          </a:prstGeom>
          <a:noFill/>
          <a:ln w="9525" cap="flat" cmpd="sng">
            <a:solidFill>
              <a:srgbClr val="BFBFBF"/>
            </a:solidFill>
            <a:prstDash val="solid"/>
            <a:round/>
            <a:headEnd type="none" w="sm" len="sm"/>
            <a:tailEnd type="none" w="sm" len="sm"/>
          </a:ln>
        </p:spPr>
      </p:cxnSp>
      <p:cxnSp>
        <p:nvCxnSpPr>
          <p:cNvPr id="1335" name="Google Shape;1335;p64"/>
          <p:cNvCxnSpPr/>
          <p:nvPr/>
        </p:nvCxnSpPr>
        <p:spPr>
          <a:xfrm>
            <a:off x="5747702" y="3132254"/>
            <a:ext cx="0" cy="449700"/>
          </a:xfrm>
          <a:prstGeom prst="straightConnector1">
            <a:avLst/>
          </a:prstGeom>
          <a:noFill/>
          <a:ln w="9525" cap="flat" cmpd="sng">
            <a:solidFill>
              <a:srgbClr val="BFBFBF"/>
            </a:solidFill>
            <a:prstDash val="solid"/>
            <a:round/>
            <a:headEnd type="none" w="sm" len="sm"/>
            <a:tailEnd type="none" w="sm" len="sm"/>
          </a:ln>
        </p:spPr>
      </p:cxnSp>
      <p:grpSp>
        <p:nvGrpSpPr>
          <p:cNvPr id="1336" name="Google Shape;1336;p64"/>
          <p:cNvGrpSpPr/>
          <p:nvPr/>
        </p:nvGrpSpPr>
        <p:grpSpPr>
          <a:xfrm>
            <a:off x="4080622" y="3014507"/>
            <a:ext cx="460636" cy="264977"/>
            <a:chOff x="3769419" y="2741133"/>
            <a:chExt cx="574073" cy="330231"/>
          </a:xfrm>
        </p:grpSpPr>
        <p:sp>
          <p:nvSpPr>
            <p:cNvPr id="1337" name="Google Shape;1337;p64"/>
            <p:cNvSpPr/>
            <p:nvPr/>
          </p:nvSpPr>
          <p:spPr>
            <a:xfrm>
              <a:off x="3964164" y="2887782"/>
              <a:ext cx="209400" cy="666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1050"/>
                <a:buFont typeface="Calibri"/>
                <a:buNone/>
                <a:tabLst/>
                <a:defRPr/>
              </a:pPr>
              <a:endParaRPr kumimoji="0" sz="105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1338" name="Google Shape;1338;p64" descr="switch.png"/>
            <p:cNvPicPr preferRelativeResize="0"/>
            <p:nvPr/>
          </p:nvPicPr>
          <p:blipFill rotWithShape="1">
            <a:blip r:embed="rId9">
              <a:alphaModFix/>
            </a:blip>
            <a:srcRect/>
            <a:stretch/>
          </p:blipFill>
          <p:spPr>
            <a:xfrm>
              <a:off x="3769419" y="2741133"/>
              <a:ext cx="574073" cy="330231"/>
            </a:xfrm>
            <a:prstGeom prst="rect">
              <a:avLst/>
            </a:prstGeom>
            <a:noFill/>
            <a:ln>
              <a:noFill/>
            </a:ln>
          </p:spPr>
        </p:pic>
      </p:grpSp>
      <p:grpSp>
        <p:nvGrpSpPr>
          <p:cNvPr id="1339" name="Google Shape;1339;p64"/>
          <p:cNvGrpSpPr/>
          <p:nvPr/>
        </p:nvGrpSpPr>
        <p:grpSpPr>
          <a:xfrm>
            <a:off x="3364874" y="3014507"/>
            <a:ext cx="460636" cy="264977"/>
            <a:chOff x="2839133" y="2741133"/>
            <a:chExt cx="574073" cy="330231"/>
          </a:xfrm>
        </p:grpSpPr>
        <p:sp>
          <p:nvSpPr>
            <p:cNvPr id="1340" name="Google Shape;1340;p64"/>
            <p:cNvSpPr/>
            <p:nvPr/>
          </p:nvSpPr>
          <p:spPr>
            <a:xfrm>
              <a:off x="3033878" y="2887782"/>
              <a:ext cx="209400" cy="666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1050"/>
                <a:buFont typeface="Calibri"/>
                <a:buNone/>
                <a:tabLst/>
                <a:defRPr/>
              </a:pPr>
              <a:endParaRPr kumimoji="0" sz="105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1341" name="Google Shape;1341;p64" descr="switch.png"/>
            <p:cNvPicPr preferRelativeResize="0"/>
            <p:nvPr/>
          </p:nvPicPr>
          <p:blipFill rotWithShape="1">
            <a:blip r:embed="rId9">
              <a:alphaModFix/>
            </a:blip>
            <a:srcRect/>
            <a:stretch/>
          </p:blipFill>
          <p:spPr>
            <a:xfrm>
              <a:off x="2839133" y="2741133"/>
              <a:ext cx="574073" cy="330231"/>
            </a:xfrm>
            <a:prstGeom prst="rect">
              <a:avLst/>
            </a:prstGeom>
            <a:noFill/>
            <a:ln>
              <a:noFill/>
            </a:ln>
          </p:spPr>
        </p:pic>
      </p:grpSp>
      <p:sp>
        <p:nvSpPr>
          <p:cNvPr id="1342" name="Google Shape;1342;p64"/>
          <p:cNvSpPr txBox="1"/>
          <p:nvPr/>
        </p:nvSpPr>
        <p:spPr>
          <a:xfrm>
            <a:off x="2639739" y="1510413"/>
            <a:ext cx="513000" cy="2154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1400"/>
              <a:buFont typeface="Corbel"/>
              <a:buNone/>
              <a:tabLst/>
              <a:defRPr/>
            </a:pPr>
            <a:r>
              <a:rPr kumimoji="0" lang="en-US" sz="1400" b="0" i="0" u="none" strike="noStrike" kern="0" cap="none" spc="0" normalizeH="0" baseline="0" noProof="0">
                <a:ln>
                  <a:noFill/>
                </a:ln>
                <a:solidFill>
                  <a:srgbClr val="4B4B4B"/>
                </a:solidFill>
                <a:effectLst/>
                <a:uLnTx/>
                <a:uFillTx/>
                <a:latin typeface="Corbel"/>
                <a:ea typeface="Corbel"/>
                <a:cs typeface="Corbel"/>
                <a:sym typeface="Corbel"/>
              </a:rPr>
              <a:t>Mobile</a:t>
            </a:r>
            <a:endParaRPr kumimoji="0" sz="1000" b="0" i="0" u="none" strike="noStrike" kern="0" cap="none" spc="0" normalizeH="0" baseline="0" noProof="0">
              <a:ln>
                <a:noFill/>
              </a:ln>
              <a:solidFill>
                <a:srgbClr val="4B4B4B"/>
              </a:solidFill>
              <a:effectLst/>
              <a:uLnTx/>
              <a:uFillTx/>
              <a:latin typeface="Corbel"/>
              <a:ea typeface="Corbel"/>
              <a:cs typeface="Corbel"/>
              <a:sym typeface="Corbel"/>
            </a:endParaRPr>
          </a:p>
        </p:txBody>
      </p:sp>
      <p:sp>
        <p:nvSpPr>
          <p:cNvPr id="1343" name="Google Shape;1343;p64"/>
          <p:cNvSpPr txBox="1"/>
          <p:nvPr/>
        </p:nvSpPr>
        <p:spPr>
          <a:xfrm>
            <a:off x="6986635" y="4282386"/>
            <a:ext cx="423600" cy="2940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900"/>
              <a:buFont typeface="Corbel"/>
              <a:buNone/>
              <a:tabLst/>
              <a:defRPr/>
            </a:pPr>
            <a:r>
              <a:rPr kumimoji="0" lang="en-US" sz="900" b="0" i="0" u="none" strike="noStrike" kern="0" cap="none" spc="0" normalizeH="0" baseline="0" noProof="0">
                <a:ln>
                  <a:noFill/>
                </a:ln>
                <a:solidFill>
                  <a:srgbClr val="4B4B4B"/>
                </a:solidFill>
                <a:effectLst/>
                <a:uLnTx/>
                <a:uFillTx/>
                <a:latin typeface="Corbel"/>
                <a:ea typeface="Corbel"/>
                <a:cs typeface="Corbel"/>
                <a:sym typeface="Corbel"/>
              </a:rPr>
              <a:t>ROADM</a:t>
            </a:r>
            <a:br>
              <a:rPr kumimoji="0" lang="en-US" sz="900" b="0" i="0" u="none" strike="noStrike" kern="0" cap="none" spc="0" normalizeH="0" baseline="0" noProof="0">
                <a:ln>
                  <a:noFill/>
                </a:ln>
                <a:solidFill>
                  <a:srgbClr val="4B4B4B"/>
                </a:solidFill>
                <a:effectLst/>
                <a:uLnTx/>
                <a:uFillTx/>
                <a:latin typeface="Corbel"/>
                <a:ea typeface="Corbel"/>
                <a:cs typeface="Corbel"/>
                <a:sym typeface="Corbel"/>
              </a:rPr>
            </a:br>
            <a:r>
              <a:rPr kumimoji="0" lang="en-US" sz="900" b="0" i="0" u="none" strike="noStrike" kern="0" cap="none" spc="0" normalizeH="0" baseline="0" noProof="0">
                <a:ln>
                  <a:noFill/>
                </a:ln>
                <a:solidFill>
                  <a:srgbClr val="4B4B4B"/>
                </a:solidFill>
                <a:effectLst/>
                <a:uLnTx/>
                <a:uFillTx/>
                <a:latin typeface="Corbel"/>
                <a:ea typeface="Corbel"/>
                <a:cs typeface="Corbel"/>
                <a:sym typeface="Corbel"/>
              </a:rPr>
              <a:t>(Core)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44" name="Google Shape;1344;p64"/>
          <p:cNvSpPr txBox="1"/>
          <p:nvPr/>
        </p:nvSpPr>
        <p:spPr>
          <a:xfrm>
            <a:off x="2003680" y="4282386"/>
            <a:ext cx="275700" cy="2769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900"/>
              <a:buFont typeface="Corbel"/>
              <a:buNone/>
              <a:tabLst/>
              <a:defRPr/>
            </a:pPr>
            <a:r>
              <a:rPr kumimoji="0" lang="en-US" sz="900" b="0" i="0" u="none" strike="noStrike" kern="0" cap="none" spc="0" normalizeH="0" baseline="0" noProof="0">
                <a:ln>
                  <a:noFill/>
                </a:ln>
                <a:solidFill>
                  <a:srgbClr val="4B4B4B"/>
                </a:solidFill>
                <a:effectLst/>
                <a:uLnTx/>
                <a:uFillTx/>
                <a:latin typeface="Corbel"/>
                <a:ea typeface="Corbel"/>
                <a:cs typeface="Corbel"/>
                <a:sym typeface="Corbel"/>
              </a:rPr>
              <a:t>Radio</a:t>
            </a:r>
            <a:br>
              <a:rPr kumimoji="0" lang="en-US" sz="900" b="0" i="0" u="none" strike="noStrike" kern="0" cap="none" spc="0" normalizeH="0" baseline="0" noProof="0">
                <a:ln>
                  <a:noFill/>
                </a:ln>
                <a:solidFill>
                  <a:srgbClr val="4B4B4B"/>
                </a:solidFill>
                <a:effectLst/>
                <a:uLnTx/>
                <a:uFillTx/>
                <a:latin typeface="Corbel"/>
                <a:ea typeface="Corbel"/>
                <a:cs typeface="Corbel"/>
                <a:sym typeface="Corbel"/>
              </a:rPr>
            </a:br>
            <a:r>
              <a:rPr kumimoji="0" lang="en-US" sz="900" b="0" i="0" u="none" strike="noStrike" kern="0" cap="none" spc="0" normalizeH="0" baseline="0" noProof="0">
                <a:ln>
                  <a:noFill/>
                </a:ln>
                <a:solidFill>
                  <a:srgbClr val="4B4B4B"/>
                </a:solidFill>
                <a:effectLst/>
                <a:uLnTx/>
                <a:uFillTx/>
                <a:latin typeface="Corbel"/>
                <a:ea typeface="Corbel"/>
                <a:cs typeface="Corbel"/>
                <a:sym typeface="Corbel"/>
              </a:rPr>
              <a:t>Units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45" name="Google Shape;1345;p64"/>
          <p:cNvSpPr txBox="1"/>
          <p:nvPr/>
        </p:nvSpPr>
        <p:spPr>
          <a:xfrm>
            <a:off x="2756500" y="4282386"/>
            <a:ext cx="255000" cy="2769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900"/>
              <a:buFont typeface="Corbel"/>
              <a:buNone/>
              <a:tabLst/>
              <a:defRPr/>
            </a:pPr>
            <a:r>
              <a:rPr kumimoji="0" lang="en-US" sz="900" b="0" i="0" u="none" strike="noStrike" kern="0" cap="none" spc="0" normalizeH="0" baseline="0" noProof="0">
                <a:ln>
                  <a:noFill/>
                </a:ln>
                <a:solidFill>
                  <a:srgbClr val="4B4B4B"/>
                </a:solidFill>
                <a:effectLst/>
                <a:uLnTx/>
                <a:uFillTx/>
                <a:latin typeface="Corbel"/>
                <a:ea typeface="Corbel"/>
                <a:cs typeface="Corbel"/>
                <a:sym typeface="Corbel"/>
              </a:rPr>
              <a:t>PON</a:t>
            </a:r>
            <a:br>
              <a:rPr kumimoji="0" lang="en-US" sz="900" b="0" i="0" u="none" strike="noStrike" kern="0" cap="none" spc="0" normalizeH="0" baseline="0" noProof="0">
                <a:ln>
                  <a:noFill/>
                </a:ln>
                <a:solidFill>
                  <a:srgbClr val="4B4B4B"/>
                </a:solidFill>
                <a:effectLst/>
                <a:uLnTx/>
                <a:uFillTx/>
                <a:latin typeface="Corbel"/>
                <a:ea typeface="Corbel"/>
                <a:cs typeface="Corbel"/>
                <a:sym typeface="Corbel"/>
              </a:rPr>
            </a:br>
            <a:r>
              <a:rPr kumimoji="0" lang="en-US" sz="900" b="0" i="0" u="none" strike="noStrike" kern="0" cap="none" spc="0" normalizeH="0" baseline="0" noProof="0">
                <a:ln>
                  <a:noFill/>
                </a:ln>
                <a:solidFill>
                  <a:srgbClr val="4B4B4B"/>
                </a:solidFill>
                <a:effectLst/>
                <a:uLnTx/>
                <a:uFillTx/>
                <a:latin typeface="Corbel"/>
                <a:ea typeface="Corbel"/>
                <a:cs typeface="Corbel"/>
                <a:sym typeface="Corbel"/>
              </a:rPr>
              <a:t>OLTs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46" name="Google Shape;1346;p64"/>
          <p:cNvSpPr txBox="1"/>
          <p:nvPr/>
        </p:nvSpPr>
        <p:spPr>
          <a:xfrm>
            <a:off x="3456338" y="4282386"/>
            <a:ext cx="270600" cy="2940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900"/>
              <a:buFont typeface="Corbel"/>
              <a:buNone/>
              <a:tabLst/>
              <a:defRPr/>
            </a:pPr>
            <a:r>
              <a:rPr kumimoji="0" lang="en-US" sz="900" b="0" i="0" u="none" strike="noStrike" kern="0" cap="none" spc="0" normalizeH="0" baseline="0" noProof="0">
                <a:ln>
                  <a:noFill/>
                </a:ln>
                <a:solidFill>
                  <a:srgbClr val="4B4B4B"/>
                </a:solidFill>
                <a:effectLst/>
                <a:uLnTx/>
                <a:uFillTx/>
                <a:latin typeface="Corbel"/>
                <a:ea typeface="Corbel"/>
                <a:cs typeface="Corbel"/>
                <a:sym typeface="Corbel"/>
              </a:rPr>
              <a:t>PON</a:t>
            </a:r>
            <a:br>
              <a:rPr kumimoji="0" lang="en-US" sz="900" b="0" i="0" u="none" strike="noStrike" kern="0" cap="none" spc="0" normalizeH="0" baseline="0" noProof="0">
                <a:ln>
                  <a:noFill/>
                </a:ln>
                <a:solidFill>
                  <a:srgbClr val="4B4B4B"/>
                </a:solidFill>
                <a:effectLst/>
                <a:uLnTx/>
                <a:uFillTx/>
                <a:latin typeface="Corbel"/>
                <a:ea typeface="Corbel"/>
                <a:cs typeface="Corbel"/>
                <a:sym typeface="Corbel"/>
              </a:rPr>
            </a:br>
            <a:r>
              <a:rPr kumimoji="0" lang="en-US" sz="900" b="0" i="0" u="none" strike="noStrike" kern="0" cap="none" spc="0" normalizeH="0" baseline="0" noProof="0">
                <a:ln>
                  <a:noFill/>
                </a:ln>
                <a:solidFill>
                  <a:srgbClr val="4B4B4B"/>
                </a:solidFill>
                <a:effectLst/>
                <a:uLnTx/>
                <a:uFillTx/>
                <a:latin typeface="Corbel"/>
                <a:ea typeface="Corbel"/>
                <a:cs typeface="Corbel"/>
                <a:sym typeface="Corbel"/>
              </a:rPr>
              <a:t>OLTs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47" name="Google Shape;1347;p64"/>
          <p:cNvSpPr txBox="1"/>
          <p:nvPr/>
        </p:nvSpPr>
        <p:spPr>
          <a:xfrm>
            <a:off x="6095366" y="1510413"/>
            <a:ext cx="820500" cy="2154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1400"/>
              <a:buFont typeface="Corbel"/>
              <a:buNone/>
              <a:tabLst/>
              <a:defRPr/>
            </a:pPr>
            <a:r>
              <a:rPr kumimoji="0" lang="en-US" sz="1400" b="0" i="0" u="none" strike="noStrike" kern="0" cap="none" spc="0" normalizeH="0" baseline="0" noProof="0">
                <a:ln>
                  <a:noFill/>
                </a:ln>
                <a:solidFill>
                  <a:srgbClr val="4B4B4B"/>
                </a:solidFill>
                <a:effectLst/>
                <a:uLnTx/>
                <a:uFillTx/>
                <a:latin typeface="Corbel"/>
                <a:ea typeface="Corbel"/>
                <a:cs typeface="Corbel"/>
                <a:sym typeface="Corbel"/>
              </a:rPr>
              <a:t>Residential</a:t>
            </a:r>
            <a:endParaRPr kumimoji="0" sz="1000" b="0" i="0" u="none" strike="noStrike" kern="0" cap="none" spc="0" normalizeH="0" baseline="0" noProof="0">
              <a:ln>
                <a:noFill/>
              </a:ln>
              <a:solidFill>
                <a:srgbClr val="4B4B4B"/>
              </a:solidFill>
              <a:effectLst/>
              <a:uLnTx/>
              <a:uFillTx/>
              <a:latin typeface="Corbel"/>
              <a:ea typeface="Corbel"/>
              <a:cs typeface="Corbel"/>
              <a:sym typeface="Corbel"/>
            </a:endParaRPr>
          </a:p>
        </p:txBody>
      </p:sp>
      <p:sp>
        <p:nvSpPr>
          <p:cNvPr id="1348" name="Google Shape;1348;p64"/>
          <p:cNvSpPr txBox="1"/>
          <p:nvPr/>
        </p:nvSpPr>
        <p:spPr>
          <a:xfrm>
            <a:off x="4307252" y="1510413"/>
            <a:ext cx="766200" cy="2154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1400"/>
              <a:buFont typeface="Corbel"/>
              <a:buNone/>
              <a:tabLst/>
              <a:defRPr/>
            </a:pPr>
            <a:r>
              <a:rPr kumimoji="0" lang="en-US" sz="1400" b="0" i="0" u="none" strike="noStrike" kern="0" cap="none" spc="0" normalizeH="0" baseline="0" noProof="0">
                <a:ln>
                  <a:noFill/>
                </a:ln>
                <a:solidFill>
                  <a:srgbClr val="4B4B4B"/>
                </a:solidFill>
                <a:effectLst/>
                <a:uLnTx/>
                <a:uFillTx/>
                <a:latin typeface="Corbel"/>
                <a:ea typeface="Corbel"/>
                <a:cs typeface="Corbel"/>
                <a:sym typeface="Corbel"/>
              </a:rPr>
              <a:t>Enterprise</a:t>
            </a:r>
            <a:endParaRPr kumimoji="0" sz="1000" b="0" i="0" u="none" strike="noStrike" kern="0" cap="none" spc="0" normalizeH="0" baseline="0" noProof="0">
              <a:ln>
                <a:noFill/>
              </a:ln>
              <a:solidFill>
                <a:srgbClr val="4B4B4B"/>
              </a:solidFill>
              <a:effectLst/>
              <a:uLnTx/>
              <a:uFillTx/>
              <a:latin typeface="Corbel"/>
              <a:ea typeface="Corbel"/>
              <a:cs typeface="Corbel"/>
              <a:sym typeface="Corbel"/>
            </a:endParaRPr>
          </a:p>
        </p:txBody>
      </p:sp>
      <p:pic>
        <p:nvPicPr>
          <p:cNvPr id="1349" name="Google Shape;1349;p64" descr="building2.png"/>
          <p:cNvPicPr preferRelativeResize="0"/>
          <p:nvPr/>
        </p:nvPicPr>
        <p:blipFill rotWithShape="1">
          <a:blip r:embed="rId10">
            <a:alphaModFix/>
          </a:blip>
          <a:srcRect/>
          <a:stretch/>
        </p:blipFill>
        <p:spPr>
          <a:xfrm>
            <a:off x="4513997" y="894989"/>
            <a:ext cx="362110" cy="592779"/>
          </a:xfrm>
          <a:prstGeom prst="rect">
            <a:avLst/>
          </a:prstGeom>
          <a:noFill/>
          <a:ln>
            <a:noFill/>
          </a:ln>
        </p:spPr>
      </p:pic>
      <p:pic>
        <p:nvPicPr>
          <p:cNvPr id="1350" name="Google Shape;1350;p64" descr="house.png"/>
          <p:cNvPicPr preferRelativeResize="0"/>
          <p:nvPr/>
        </p:nvPicPr>
        <p:blipFill rotWithShape="1">
          <a:blip r:embed="rId11">
            <a:alphaModFix/>
          </a:blip>
          <a:srcRect/>
          <a:stretch/>
        </p:blipFill>
        <p:spPr>
          <a:xfrm>
            <a:off x="6232053" y="1057530"/>
            <a:ext cx="514569" cy="368582"/>
          </a:xfrm>
          <a:prstGeom prst="rect">
            <a:avLst/>
          </a:prstGeom>
          <a:noFill/>
          <a:ln>
            <a:noFill/>
          </a:ln>
        </p:spPr>
      </p:pic>
      <p:grpSp>
        <p:nvGrpSpPr>
          <p:cNvPr id="1351" name="Google Shape;1351;p64"/>
          <p:cNvGrpSpPr/>
          <p:nvPr/>
        </p:nvGrpSpPr>
        <p:grpSpPr>
          <a:xfrm>
            <a:off x="6220511" y="3464329"/>
            <a:ext cx="460636" cy="264977"/>
            <a:chOff x="6550719" y="3436458"/>
            <a:chExt cx="574073" cy="330231"/>
          </a:xfrm>
        </p:grpSpPr>
        <p:sp>
          <p:nvSpPr>
            <p:cNvPr id="1352" name="Google Shape;1352;p64"/>
            <p:cNvSpPr/>
            <p:nvPr/>
          </p:nvSpPr>
          <p:spPr>
            <a:xfrm>
              <a:off x="6745464" y="3583107"/>
              <a:ext cx="209400" cy="666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1050"/>
                <a:buFont typeface="Calibri"/>
                <a:buNone/>
                <a:tabLst/>
                <a:defRPr/>
              </a:pPr>
              <a:endParaRPr kumimoji="0" sz="105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1353" name="Google Shape;1353;p64" descr="switch.png"/>
            <p:cNvPicPr preferRelativeResize="0"/>
            <p:nvPr/>
          </p:nvPicPr>
          <p:blipFill rotWithShape="1">
            <a:blip r:embed="rId9">
              <a:alphaModFix/>
            </a:blip>
            <a:srcRect/>
            <a:stretch/>
          </p:blipFill>
          <p:spPr>
            <a:xfrm>
              <a:off x="6550719" y="3436458"/>
              <a:ext cx="574073" cy="330231"/>
            </a:xfrm>
            <a:prstGeom prst="rect">
              <a:avLst/>
            </a:prstGeom>
            <a:noFill/>
            <a:ln>
              <a:noFill/>
            </a:ln>
          </p:spPr>
        </p:pic>
      </p:grpSp>
      <p:grpSp>
        <p:nvGrpSpPr>
          <p:cNvPr id="1354" name="Google Shape;1354;p64"/>
          <p:cNvGrpSpPr/>
          <p:nvPr/>
        </p:nvGrpSpPr>
        <p:grpSpPr>
          <a:xfrm>
            <a:off x="5507214" y="3464329"/>
            <a:ext cx="460636" cy="264977"/>
            <a:chOff x="5623619" y="3436458"/>
            <a:chExt cx="574073" cy="330231"/>
          </a:xfrm>
        </p:grpSpPr>
        <p:sp>
          <p:nvSpPr>
            <p:cNvPr id="1355" name="Google Shape;1355;p64"/>
            <p:cNvSpPr/>
            <p:nvPr/>
          </p:nvSpPr>
          <p:spPr>
            <a:xfrm>
              <a:off x="5818364" y="3583107"/>
              <a:ext cx="209400" cy="666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1050"/>
                <a:buFont typeface="Calibri"/>
                <a:buNone/>
                <a:tabLst/>
                <a:defRPr/>
              </a:pPr>
              <a:endParaRPr kumimoji="0" sz="105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1356" name="Google Shape;1356;p64" descr="switch.png"/>
            <p:cNvPicPr preferRelativeResize="0"/>
            <p:nvPr/>
          </p:nvPicPr>
          <p:blipFill rotWithShape="1">
            <a:blip r:embed="rId9">
              <a:alphaModFix/>
            </a:blip>
            <a:srcRect/>
            <a:stretch/>
          </p:blipFill>
          <p:spPr>
            <a:xfrm>
              <a:off x="5623619" y="3436458"/>
              <a:ext cx="574073" cy="330231"/>
            </a:xfrm>
            <a:prstGeom prst="rect">
              <a:avLst/>
            </a:prstGeom>
            <a:noFill/>
            <a:ln>
              <a:noFill/>
            </a:ln>
          </p:spPr>
        </p:pic>
      </p:grpSp>
      <p:grpSp>
        <p:nvGrpSpPr>
          <p:cNvPr id="1357" name="Google Shape;1357;p64"/>
          <p:cNvGrpSpPr/>
          <p:nvPr/>
        </p:nvGrpSpPr>
        <p:grpSpPr>
          <a:xfrm>
            <a:off x="4791467" y="3464329"/>
            <a:ext cx="460636" cy="264977"/>
            <a:chOff x="4693333" y="3436458"/>
            <a:chExt cx="574073" cy="330231"/>
          </a:xfrm>
        </p:grpSpPr>
        <p:sp>
          <p:nvSpPr>
            <p:cNvPr id="1358" name="Google Shape;1358;p64"/>
            <p:cNvSpPr/>
            <p:nvPr/>
          </p:nvSpPr>
          <p:spPr>
            <a:xfrm>
              <a:off x="4888078" y="3583107"/>
              <a:ext cx="209400" cy="666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1050"/>
                <a:buFont typeface="Calibri"/>
                <a:buNone/>
                <a:tabLst/>
                <a:defRPr/>
              </a:pPr>
              <a:endParaRPr kumimoji="0" sz="105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1359" name="Google Shape;1359;p64" descr="switch.png"/>
            <p:cNvPicPr preferRelativeResize="0"/>
            <p:nvPr/>
          </p:nvPicPr>
          <p:blipFill rotWithShape="1">
            <a:blip r:embed="rId9">
              <a:alphaModFix/>
            </a:blip>
            <a:srcRect/>
            <a:stretch/>
          </p:blipFill>
          <p:spPr>
            <a:xfrm>
              <a:off x="4693333" y="3436458"/>
              <a:ext cx="574073" cy="330231"/>
            </a:xfrm>
            <a:prstGeom prst="rect">
              <a:avLst/>
            </a:prstGeom>
            <a:noFill/>
            <a:ln>
              <a:noFill/>
            </a:ln>
          </p:spPr>
        </p:pic>
      </p:grpSp>
      <p:cxnSp>
        <p:nvCxnSpPr>
          <p:cNvPr id="1360" name="Google Shape;1360;p64"/>
          <p:cNvCxnSpPr/>
          <p:nvPr/>
        </p:nvCxnSpPr>
        <p:spPr>
          <a:xfrm rot="10800000" flipH="1">
            <a:off x="2895506" y="3159094"/>
            <a:ext cx="2052300" cy="423000"/>
          </a:xfrm>
          <a:prstGeom prst="straightConnector1">
            <a:avLst/>
          </a:prstGeom>
          <a:noFill/>
          <a:ln w="9525" cap="rnd" cmpd="sng">
            <a:solidFill>
              <a:srgbClr val="BFBFBF"/>
            </a:solidFill>
            <a:prstDash val="solid"/>
            <a:round/>
            <a:headEnd type="none" w="sm" len="sm"/>
            <a:tailEnd type="none" w="sm" len="sm"/>
          </a:ln>
        </p:spPr>
      </p:cxnSp>
      <p:cxnSp>
        <p:nvCxnSpPr>
          <p:cNvPr id="1361" name="Google Shape;1361;p64"/>
          <p:cNvCxnSpPr/>
          <p:nvPr/>
        </p:nvCxnSpPr>
        <p:spPr>
          <a:xfrm rot="10800000" flipH="1">
            <a:off x="2979580" y="3159145"/>
            <a:ext cx="2684100" cy="449700"/>
          </a:xfrm>
          <a:prstGeom prst="straightConnector1">
            <a:avLst/>
          </a:prstGeom>
          <a:noFill/>
          <a:ln w="9525" cap="rnd" cmpd="sng">
            <a:solidFill>
              <a:srgbClr val="BFBFBF"/>
            </a:solidFill>
            <a:prstDash val="solid"/>
            <a:round/>
            <a:headEnd type="none" w="sm" len="sm"/>
            <a:tailEnd type="none" w="sm" len="sm"/>
          </a:ln>
        </p:spPr>
      </p:cxnSp>
      <p:cxnSp>
        <p:nvCxnSpPr>
          <p:cNvPr id="1362" name="Google Shape;1362;p64"/>
          <p:cNvCxnSpPr/>
          <p:nvPr/>
        </p:nvCxnSpPr>
        <p:spPr>
          <a:xfrm rot="10800000" flipH="1">
            <a:off x="4321061" y="3159094"/>
            <a:ext cx="1342500" cy="423000"/>
          </a:xfrm>
          <a:prstGeom prst="straightConnector1">
            <a:avLst/>
          </a:prstGeom>
          <a:noFill/>
          <a:ln w="9525" cap="rnd" cmpd="sng">
            <a:solidFill>
              <a:srgbClr val="BFBFBF"/>
            </a:solidFill>
            <a:prstDash val="solid"/>
            <a:round/>
            <a:headEnd type="none" w="sm" len="sm"/>
            <a:tailEnd type="none" w="sm" len="sm"/>
          </a:ln>
        </p:spPr>
      </p:cxnSp>
      <p:cxnSp>
        <p:nvCxnSpPr>
          <p:cNvPr id="1363" name="Google Shape;1363;p64"/>
          <p:cNvCxnSpPr/>
          <p:nvPr/>
        </p:nvCxnSpPr>
        <p:spPr>
          <a:xfrm rot="10800000">
            <a:off x="5031914" y="3185794"/>
            <a:ext cx="2152200" cy="396300"/>
          </a:xfrm>
          <a:prstGeom prst="straightConnector1">
            <a:avLst/>
          </a:prstGeom>
          <a:noFill/>
          <a:ln w="9525" cap="rnd" cmpd="sng">
            <a:solidFill>
              <a:srgbClr val="BFBFBF"/>
            </a:solidFill>
            <a:prstDash val="solid"/>
            <a:round/>
            <a:headEnd type="none" w="sm" len="sm"/>
            <a:tailEnd type="none" w="sm" len="sm"/>
          </a:ln>
        </p:spPr>
      </p:cxnSp>
      <p:grpSp>
        <p:nvGrpSpPr>
          <p:cNvPr id="1364" name="Google Shape;1364;p64"/>
          <p:cNvGrpSpPr/>
          <p:nvPr/>
        </p:nvGrpSpPr>
        <p:grpSpPr>
          <a:xfrm>
            <a:off x="4080677" y="3464384"/>
            <a:ext cx="460644" cy="264982"/>
            <a:chOff x="3820219" y="3153790"/>
            <a:chExt cx="598706" cy="344401"/>
          </a:xfrm>
        </p:grpSpPr>
        <p:sp>
          <p:nvSpPr>
            <p:cNvPr id="1365" name="Google Shape;1365;p64"/>
            <p:cNvSpPr/>
            <p:nvPr/>
          </p:nvSpPr>
          <p:spPr>
            <a:xfrm>
              <a:off x="4023320" y="3306732"/>
              <a:ext cx="218400" cy="696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1050"/>
                <a:buFont typeface="Calibri"/>
                <a:buNone/>
                <a:tabLst/>
                <a:defRPr/>
              </a:pPr>
              <a:endParaRPr kumimoji="0" sz="105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1366" name="Google Shape;1366;p64" descr="switch.png"/>
            <p:cNvPicPr preferRelativeResize="0"/>
            <p:nvPr/>
          </p:nvPicPr>
          <p:blipFill rotWithShape="1">
            <a:blip r:embed="rId9">
              <a:alphaModFix/>
            </a:blip>
            <a:srcRect/>
            <a:stretch/>
          </p:blipFill>
          <p:spPr>
            <a:xfrm>
              <a:off x="3820219" y="3153790"/>
              <a:ext cx="598706" cy="344401"/>
            </a:xfrm>
            <a:prstGeom prst="rect">
              <a:avLst/>
            </a:prstGeom>
            <a:noFill/>
            <a:ln>
              <a:noFill/>
            </a:ln>
          </p:spPr>
        </p:pic>
      </p:grpSp>
      <p:grpSp>
        <p:nvGrpSpPr>
          <p:cNvPr id="1367" name="Google Shape;1367;p64"/>
          <p:cNvGrpSpPr/>
          <p:nvPr/>
        </p:nvGrpSpPr>
        <p:grpSpPr>
          <a:xfrm>
            <a:off x="5507297" y="3014550"/>
            <a:ext cx="460644" cy="264982"/>
            <a:chOff x="5674419" y="2569135"/>
            <a:chExt cx="598706" cy="344401"/>
          </a:xfrm>
        </p:grpSpPr>
        <p:sp>
          <p:nvSpPr>
            <p:cNvPr id="1368" name="Google Shape;1368;p64"/>
            <p:cNvSpPr/>
            <p:nvPr/>
          </p:nvSpPr>
          <p:spPr>
            <a:xfrm>
              <a:off x="5877520" y="2722077"/>
              <a:ext cx="218400" cy="696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1050"/>
                <a:buFont typeface="Calibri"/>
                <a:buNone/>
                <a:tabLst/>
                <a:defRPr/>
              </a:pPr>
              <a:endParaRPr kumimoji="0" sz="105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1369" name="Google Shape;1369;p64" descr="switch.png"/>
            <p:cNvPicPr preferRelativeResize="0"/>
            <p:nvPr/>
          </p:nvPicPr>
          <p:blipFill rotWithShape="1">
            <a:blip r:embed="rId9">
              <a:alphaModFix/>
            </a:blip>
            <a:srcRect/>
            <a:stretch/>
          </p:blipFill>
          <p:spPr>
            <a:xfrm>
              <a:off x="5674419" y="2569135"/>
              <a:ext cx="598706" cy="344401"/>
            </a:xfrm>
            <a:prstGeom prst="rect">
              <a:avLst/>
            </a:prstGeom>
            <a:noFill/>
            <a:ln>
              <a:noFill/>
            </a:ln>
          </p:spPr>
        </p:pic>
      </p:grpSp>
      <p:grpSp>
        <p:nvGrpSpPr>
          <p:cNvPr id="1370" name="Google Shape;1370;p64"/>
          <p:cNvGrpSpPr/>
          <p:nvPr/>
        </p:nvGrpSpPr>
        <p:grpSpPr>
          <a:xfrm>
            <a:off x="4791535" y="3014550"/>
            <a:ext cx="460644" cy="264982"/>
            <a:chOff x="4744133" y="2569135"/>
            <a:chExt cx="598706" cy="344401"/>
          </a:xfrm>
        </p:grpSpPr>
        <p:sp>
          <p:nvSpPr>
            <p:cNvPr id="1371" name="Google Shape;1371;p64"/>
            <p:cNvSpPr/>
            <p:nvPr/>
          </p:nvSpPr>
          <p:spPr>
            <a:xfrm>
              <a:off x="4947234" y="2722077"/>
              <a:ext cx="218400" cy="696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1050"/>
                <a:buFont typeface="Calibri"/>
                <a:buNone/>
                <a:tabLst/>
                <a:defRPr/>
              </a:pPr>
              <a:endParaRPr kumimoji="0" sz="105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1372" name="Google Shape;1372;p64" descr="switch.png"/>
            <p:cNvPicPr preferRelativeResize="0"/>
            <p:nvPr/>
          </p:nvPicPr>
          <p:blipFill rotWithShape="1">
            <a:blip r:embed="rId9">
              <a:alphaModFix/>
            </a:blip>
            <a:srcRect/>
            <a:stretch/>
          </p:blipFill>
          <p:spPr>
            <a:xfrm>
              <a:off x="4744133" y="2569135"/>
              <a:ext cx="598706" cy="344401"/>
            </a:xfrm>
            <a:prstGeom prst="rect">
              <a:avLst/>
            </a:prstGeom>
            <a:noFill/>
            <a:ln>
              <a:noFill/>
            </a:ln>
          </p:spPr>
        </p:pic>
      </p:grpSp>
      <p:grpSp>
        <p:nvGrpSpPr>
          <p:cNvPr id="1373" name="Google Shape;1373;p64"/>
          <p:cNvGrpSpPr/>
          <p:nvPr/>
        </p:nvGrpSpPr>
        <p:grpSpPr>
          <a:xfrm>
            <a:off x="3364915" y="3464384"/>
            <a:ext cx="460644" cy="264982"/>
            <a:chOff x="2889933" y="3153790"/>
            <a:chExt cx="598706" cy="344401"/>
          </a:xfrm>
        </p:grpSpPr>
        <p:sp>
          <p:nvSpPr>
            <p:cNvPr id="1374" name="Google Shape;1374;p64"/>
            <p:cNvSpPr/>
            <p:nvPr/>
          </p:nvSpPr>
          <p:spPr>
            <a:xfrm>
              <a:off x="3093034" y="3306732"/>
              <a:ext cx="218400" cy="696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1050"/>
                <a:buFont typeface="Calibri"/>
                <a:buNone/>
                <a:tabLst/>
                <a:defRPr/>
              </a:pPr>
              <a:endParaRPr kumimoji="0" sz="105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1375" name="Google Shape;1375;p64" descr="switch.png"/>
            <p:cNvPicPr preferRelativeResize="0"/>
            <p:nvPr/>
          </p:nvPicPr>
          <p:blipFill rotWithShape="1">
            <a:blip r:embed="rId9">
              <a:alphaModFix/>
            </a:blip>
            <a:srcRect/>
            <a:stretch/>
          </p:blipFill>
          <p:spPr>
            <a:xfrm>
              <a:off x="2889933" y="3153790"/>
              <a:ext cx="598706" cy="344401"/>
            </a:xfrm>
            <a:prstGeom prst="rect">
              <a:avLst/>
            </a:prstGeom>
            <a:noFill/>
            <a:ln>
              <a:noFill/>
            </a:ln>
          </p:spPr>
        </p:pic>
      </p:grpSp>
      <p:grpSp>
        <p:nvGrpSpPr>
          <p:cNvPr id="1376" name="Google Shape;1376;p64"/>
          <p:cNvGrpSpPr/>
          <p:nvPr/>
        </p:nvGrpSpPr>
        <p:grpSpPr>
          <a:xfrm>
            <a:off x="6943689" y="3464384"/>
            <a:ext cx="460644" cy="264982"/>
            <a:chOff x="7541319" y="3153790"/>
            <a:chExt cx="598706" cy="344401"/>
          </a:xfrm>
        </p:grpSpPr>
        <p:sp>
          <p:nvSpPr>
            <p:cNvPr id="1377" name="Google Shape;1377;p64"/>
            <p:cNvSpPr/>
            <p:nvPr/>
          </p:nvSpPr>
          <p:spPr>
            <a:xfrm>
              <a:off x="7744420" y="3306732"/>
              <a:ext cx="218400" cy="696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1050"/>
                <a:buFont typeface="Calibri"/>
                <a:buNone/>
                <a:tabLst/>
                <a:defRPr/>
              </a:pPr>
              <a:endParaRPr kumimoji="0" sz="105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1378" name="Google Shape;1378;p64" descr="switch.png"/>
            <p:cNvPicPr preferRelativeResize="0"/>
            <p:nvPr/>
          </p:nvPicPr>
          <p:blipFill rotWithShape="1">
            <a:blip r:embed="rId9">
              <a:alphaModFix/>
            </a:blip>
            <a:srcRect/>
            <a:stretch/>
          </p:blipFill>
          <p:spPr>
            <a:xfrm>
              <a:off x="7541319" y="3153790"/>
              <a:ext cx="598706" cy="344401"/>
            </a:xfrm>
            <a:prstGeom prst="rect">
              <a:avLst/>
            </a:prstGeom>
            <a:noFill/>
            <a:ln>
              <a:noFill/>
            </a:ln>
          </p:spPr>
        </p:pic>
      </p:grpSp>
      <p:grpSp>
        <p:nvGrpSpPr>
          <p:cNvPr id="1379" name="Google Shape;1379;p64"/>
          <p:cNvGrpSpPr/>
          <p:nvPr/>
        </p:nvGrpSpPr>
        <p:grpSpPr>
          <a:xfrm>
            <a:off x="2655141" y="3464384"/>
            <a:ext cx="460644" cy="264982"/>
            <a:chOff x="1967430" y="3153790"/>
            <a:chExt cx="598706" cy="344401"/>
          </a:xfrm>
        </p:grpSpPr>
        <p:sp>
          <p:nvSpPr>
            <p:cNvPr id="1380" name="Google Shape;1380;p64"/>
            <p:cNvSpPr/>
            <p:nvPr/>
          </p:nvSpPr>
          <p:spPr>
            <a:xfrm>
              <a:off x="2170531" y="3306732"/>
              <a:ext cx="218400" cy="696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1050"/>
                <a:buFont typeface="Calibri"/>
                <a:buNone/>
                <a:tabLst/>
                <a:defRPr/>
              </a:pPr>
              <a:endParaRPr kumimoji="0" sz="105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1381" name="Google Shape;1381;p64" descr="switch.png"/>
            <p:cNvPicPr preferRelativeResize="0"/>
            <p:nvPr/>
          </p:nvPicPr>
          <p:blipFill rotWithShape="1">
            <a:blip r:embed="rId9">
              <a:alphaModFix/>
            </a:blip>
            <a:srcRect/>
            <a:stretch/>
          </p:blipFill>
          <p:spPr>
            <a:xfrm>
              <a:off x="1967430" y="3153790"/>
              <a:ext cx="598706" cy="344401"/>
            </a:xfrm>
            <a:prstGeom prst="rect">
              <a:avLst/>
            </a:prstGeom>
            <a:noFill/>
            <a:ln>
              <a:noFill/>
            </a:ln>
          </p:spPr>
        </p:pic>
      </p:grpSp>
      <p:pic>
        <p:nvPicPr>
          <p:cNvPr id="1382" name="Google Shape;1382;p64" descr="switch.png"/>
          <p:cNvPicPr preferRelativeResize="0"/>
          <p:nvPr/>
        </p:nvPicPr>
        <p:blipFill rotWithShape="1">
          <a:blip r:embed="rId7">
            <a:alphaModFix/>
          </a:blip>
          <a:srcRect/>
          <a:stretch/>
        </p:blipFill>
        <p:spPr>
          <a:xfrm>
            <a:off x="1941843" y="3944763"/>
            <a:ext cx="460651" cy="264986"/>
          </a:xfrm>
          <a:prstGeom prst="rect">
            <a:avLst/>
          </a:prstGeom>
          <a:noFill/>
          <a:ln>
            <a:noFill/>
          </a:ln>
        </p:spPr>
      </p:pic>
      <p:pic>
        <p:nvPicPr>
          <p:cNvPr id="1383" name="Google Shape;1383;p64" descr="switch.png"/>
          <p:cNvPicPr preferRelativeResize="0"/>
          <p:nvPr/>
        </p:nvPicPr>
        <p:blipFill rotWithShape="1">
          <a:blip r:embed="rId7">
            <a:alphaModFix/>
          </a:blip>
          <a:srcRect/>
          <a:stretch/>
        </p:blipFill>
        <p:spPr>
          <a:xfrm>
            <a:off x="1941843" y="3855786"/>
            <a:ext cx="460651" cy="264986"/>
          </a:xfrm>
          <a:prstGeom prst="rect">
            <a:avLst/>
          </a:prstGeom>
          <a:noFill/>
          <a:ln>
            <a:noFill/>
          </a:ln>
        </p:spPr>
      </p:pic>
      <p:pic>
        <p:nvPicPr>
          <p:cNvPr id="1384" name="Google Shape;1384;p64" descr="switch.png"/>
          <p:cNvPicPr preferRelativeResize="0"/>
          <p:nvPr/>
        </p:nvPicPr>
        <p:blipFill rotWithShape="1">
          <a:blip r:embed="rId7">
            <a:alphaModFix/>
          </a:blip>
          <a:srcRect/>
          <a:stretch/>
        </p:blipFill>
        <p:spPr>
          <a:xfrm>
            <a:off x="1941843" y="3766906"/>
            <a:ext cx="460651" cy="264986"/>
          </a:xfrm>
          <a:prstGeom prst="rect">
            <a:avLst/>
          </a:prstGeom>
          <a:noFill/>
          <a:ln>
            <a:noFill/>
          </a:ln>
        </p:spPr>
      </p:pic>
      <p:pic>
        <p:nvPicPr>
          <p:cNvPr id="1385" name="Google Shape;1385;p64" descr="switch.png"/>
          <p:cNvPicPr preferRelativeResize="0"/>
          <p:nvPr/>
        </p:nvPicPr>
        <p:blipFill rotWithShape="1">
          <a:blip r:embed="rId7">
            <a:alphaModFix/>
          </a:blip>
          <a:srcRect/>
          <a:stretch/>
        </p:blipFill>
        <p:spPr>
          <a:xfrm>
            <a:off x="1941843" y="3676660"/>
            <a:ext cx="460651" cy="264986"/>
          </a:xfrm>
          <a:prstGeom prst="rect">
            <a:avLst/>
          </a:prstGeom>
          <a:noFill/>
          <a:ln>
            <a:noFill/>
          </a:ln>
        </p:spPr>
      </p:pic>
      <p:pic>
        <p:nvPicPr>
          <p:cNvPr id="1386" name="Google Shape;1386;p64" descr="switch.png"/>
          <p:cNvPicPr preferRelativeResize="0"/>
          <p:nvPr/>
        </p:nvPicPr>
        <p:blipFill rotWithShape="1">
          <a:blip r:embed="rId7">
            <a:alphaModFix/>
          </a:blip>
          <a:srcRect/>
          <a:stretch/>
        </p:blipFill>
        <p:spPr>
          <a:xfrm>
            <a:off x="1941843" y="3585915"/>
            <a:ext cx="460651" cy="264986"/>
          </a:xfrm>
          <a:prstGeom prst="rect">
            <a:avLst/>
          </a:prstGeom>
          <a:noFill/>
          <a:ln>
            <a:noFill/>
          </a:ln>
        </p:spPr>
      </p:pic>
      <p:grpSp>
        <p:nvGrpSpPr>
          <p:cNvPr id="1387" name="Google Shape;1387;p64"/>
          <p:cNvGrpSpPr/>
          <p:nvPr/>
        </p:nvGrpSpPr>
        <p:grpSpPr>
          <a:xfrm>
            <a:off x="1941817" y="3464329"/>
            <a:ext cx="460636" cy="264977"/>
            <a:chOff x="989530" y="3436458"/>
            <a:chExt cx="574073" cy="330231"/>
          </a:xfrm>
        </p:grpSpPr>
        <p:sp>
          <p:nvSpPr>
            <p:cNvPr id="1388" name="Google Shape;1388;p64"/>
            <p:cNvSpPr/>
            <p:nvPr/>
          </p:nvSpPr>
          <p:spPr>
            <a:xfrm>
              <a:off x="1184275" y="3583107"/>
              <a:ext cx="209400" cy="666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1050"/>
                <a:buFont typeface="Calibri"/>
                <a:buNone/>
                <a:tabLst/>
                <a:defRPr/>
              </a:pPr>
              <a:endParaRPr kumimoji="0" sz="105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1389" name="Google Shape;1389;p64" descr="switch.png"/>
            <p:cNvPicPr preferRelativeResize="0"/>
            <p:nvPr/>
          </p:nvPicPr>
          <p:blipFill rotWithShape="1">
            <a:blip r:embed="rId9">
              <a:alphaModFix/>
            </a:blip>
            <a:srcRect/>
            <a:stretch/>
          </p:blipFill>
          <p:spPr>
            <a:xfrm>
              <a:off x="989530" y="3436458"/>
              <a:ext cx="574073" cy="330231"/>
            </a:xfrm>
            <a:prstGeom prst="rect">
              <a:avLst/>
            </a:prstGeom>
            <a:noFill/>
            <a:ln>
              <a:noFill/>
            </a:ln>
          </p:spPr>
        </p:pic>
      </p:grpSp>
      <p:sp>
        <p:nvSpPr>
          <p:cNvPr id="1390" name="Google Shape;1390;p64"/>
          <p:cNvSpPr txBox="1"/>
          <p:nvPr/>
        </p:nvSpPr>
        <p:spPr>
          <a:xfrm>
            <a:off x="4673526" y="4382034"/>
            <a:ext cx="1314600" cy="1386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900"/>
              <a:buFont typeface="Corbel"/>
              <a:buNone/>
              <a:tabLst/>
              <a:defRPr/>
            </a:pPr>
            <a:r>
              <a:rPr kumimoji="0" lang="en-US" sz="900" b="0" i="0" u="none" strike="noStrike" kern="0" cap="none" spc="0" normalizeH="0" baseline="0" noProof="0">
                <a:ln>
                  <a:noFill/>
                </a:ln>
                <a:solidFill>
                  <a:srgbClr val="4B4B4B"/>
                </a:solidFill>
                <a:effectLst/>
                <a:uLnTx/>
                <a:uFillTx/>
                <a:latin typeface="Corbel"/>
                <a:ea typeface="Corbel"/>
                <a:cs typeface="Corbel"/>
                <a:sym typeface="Corbel"/>
              </a:rPr>
              <a:t>Shared Cloud Infrastructure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91" name="Google Shape;1391;p64"/>
          <p:cNvSpPr/>
          <p:nvPr/>
        </p:nvSpPr>
        <p:spPr>
          <a:xfrm>
            <a:off x="5981475" y="999160"/>
            <a:ext cx="1359600" cy="470100"/>
          </a:xfrm>
          <a:prstGeom prst="roundRect">
            <a:avLst>
              <a:gd name="adj" fmla="val 9176"/>
            </a:avLst>
          </a:prstGeom>
          <a:solidFill>
            <a:srgbClr val="005D99"/>
          </a:solidFill>
          <a:ln w="38100" cap="flat" cmpd="sng">
            <a:solidFill>
              <a:srgbClr val="FFFFF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Calibri"/>
              <a:buNone/>
              <a:tabLst/>
              <a:defRPr/>
            </a:pPr>
            <a:r>
              <a:rPr kumimoji="0" lang="en-US" sz="1400" b="0" i="0" u="none" strike="noStrike" kern="0" cap="none" spc="0" normalizeH="0" baseline="0" noProof="0">
                <a:ln>
                  <a:noFill/>
                </a:ln>
                <a:solidFill>
                  <a:srgbClr val="FFFFFF"/>
                </a:solidFill>
                <a:effectLst/>
                <a:uLnTx/>
                <a:uFillTx/>
                <a:latin typeface="Calibri"/>
                <a:ea typeface="Calibri"/>
                <a:cs typeface="Calibri"/>
                <a:sym typeface="Calibri"/>
              </a:rPr>
              <a:t>Residential</a:t>
            </a:r>
            <a:br>
              <a:rPr kumimoji="0" lang="en-US" sz="1400" b="0" i="0" u="none" strike="noStrike" kern="0" cap="none" spc="0" normalizeH="0" baseline="0" noProof="0">
                <a:ln>
                  <a:noFill/>
                </a:ln>
                <a:solidFill>
                  <a:srgbClr val="FFFFFF"/>
                </a:solidFill>
                <a:effectLst/>
                <a:uLnTx/>
                <a:uFillTx/>
                <a:latin typeface="Calibri"/>
                <a:ea typeface="Calibri"/>
                <a:cs typeface="Calibri"/>
                <a:sym typeface="Calibri"/>
              </a:rPr>
            </a:br>
            <a:r>
              <a:rPr kumimoji="0" lang="en-US" sz="1400" b="0" i="0" u="none" strike="noStrike" kern="0" cap="none" spc="0" normalizeH="0" baseline="0" noProof="0">
                <a:ln>
                  <a:noFill/>
                </a:ln>
                <a:solidFill>
                  <a:srgbClr val="FFFFFF"/>
                </a:solidFill>
                <a:effectLst/>
                <a:uLnTx/>
                <a:uFillTx/>
                <a:latin typeface="Calibri"/>
                <a:ea typeface="Calibri"/>
                <a:cs typeface="Calibri"/>
                <a:sym typeface="Calibri"/>
              </a:rPr>
              <a:t>Services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92" name="Google Shape;1392;p64"/>
          <p:cNvSpPr/>
          <p:nvPr/>
        </p:nvSpPr>
        <p:spPr>
          <a:xfrm>
            <a:off x="1887476" y="999160"/>
            <a:ext cx="1359600" cy="470100"/>
          </a:xfrm>
          <a:prstGeom prst="roundRect">
            <a:avLst>
              <a:gd name="adj" fmla="val 9176"/>
            </a:avLst>
          </a:prstGeom>
          <a:solidFill>
            <a:srgbClr val="005D99"/>
          </a:solidFill>
          <a:ln w="38100" cap="flat" cmpd="sng">
            <a:solidFill>
              <a:srgbClr val="FFFFF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Calibri"/>
              <a:buNone/>
              <a:tabLst/>
              <a:defRPr/>
            </a:pPr>
            <a:r>
              <a:rPr kumimoji="0" lang="en-US" sz="1400" b="0" i="0" u="none" strike="noStrike" kern="0" cap="none" spc="0" normalizeH="0" baseline="0" noProof="0">
                <a:ln>
                  <a:noFill/>
                </a:ln>
                <a:solidFill>
                  <a:srgbClr val="FFFFFF"/>
                </a:solidFill>
                <a:effectLst/>
                <a:uLnTx/>
                <a:uFillTx/>
                <a:latin typeface="Calibri"/>
                <a:ea typeface="Calibri"/>
                <a:cs typeface="Calibri"/>
                <a:sym typeface="Calibri"/>
              </a:rPr>
              <a:t>Mobile</a:t>
            </a:r>
            <a:br>
              <a:rPr kumimoji="0" lang="en-US" sz="1400" b="0" i="0" u="none" strike="noStrike" kern="0" cap="none" spc="0" normalizeH="0" baseline="0" noProof="0">
                <a:ln>
                  <a:noFill/>
                </a:ln>
                <a:solidFill>
                  <a:srgbClr val="FFFFFF"/>
                </a:solidFill>
                <a:effectLst/>
                <a:uLnTx/>
                <a:uFillTx/>
                <a:latin typeface="Calibri"/>
                <a:ea typeface="Calibri"/>
                <a:cs typeface="Calibri"/>
                <a:sym typeface="Calibri"/>
              </a:rPr>
            </a:br>
            <a:r>
              <a:rPr kumimoji="0" lang="en-US" sz="1400" b="0" i="0" u="none" strike="noStrike" kern="0" cap="none" spc="0" normalizeH="0" baseline="0" noProof="0">
                <a:ln>
                  <a:noFill/>
                </a:ln>
                <a:solidFill>
                  <a:srgbClr val="FFFFFF"/>
                </a:solidFill>
                <a:effectLst/>
                <a:uLnTx/>
                <a:uFillTx/>
                <a:latin typeface="Calibri"/>
                <a:ea typeface="Calibri"/>
                <a:cs typeface="Calibri"/>
                <a:sym typeface="Calibri"/>
              </a:rPr>
              <a:t>Services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93" name="Google Shape;1393;p64"/>
          <p:cNvSpPr/>
          <p:nvPr/>
        </p:nvSpPr>
        <p:spPr>
          <a:xfrm>
            <a:off x="4045986" y="999160"/>
            <a:ext cx="1359600" cy="470100"/>
          </a:xfrm>
          <a:prstGeom prst="roundRect">
            <a:avLst>
              <a:gd name="adj" fmla="val 9176"/>
            </a:avLst>
          </a:prstGeom>
          <a:solidFill>
            <a:srgbClr val="005D99"/>
          </a:solidFill>
          <a:ln w="38100" cap="flat" cmpd="sng">
            <a:solidFill>
              <a:srgbClr val="FFFFF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Calibri"/>
              <a:buNone/>
              <a:tabLst/>
              <a:defRPr/>
            </a:pPr>
            <a:r>
              <a:rPr kumimoji="0" lang="en-US" sz="1400" b="0" i="0" u="none" strike="noStrike" kern="0" cap="none" spc="0" normalizeH="0" baseline="0" noProof="0">
                <a:ln>
                  <a:noFill/>
                </a:ln>
                <a:solidFill>
                  <a:srgbClr val="FFFFFF"/>
                </a:solidFill>
                <a:effectLst/>
                <a:uLnTx/>
                <a:uFillTx/>
                <a:latin typeface="Calibri"/>
                <a:ea typeface="Calibri"/>
                <a:cs typeface="Calibri"/>
                <a:sym typeface="Calibri"/>
              </a:rPr>
              <a:t>Enterprise</a:t>
            </a:r>
            <a:br>
              <a:rPr kumimoji="0" lang="en-US" sz="1400" b="0" i="0" u="none" strike="noStrike" kern="0" cap="none" spc="0" normalizeH="0" baseline="0" noProof="0">
                <a:ln>
                  <a:noFill/>
                </a:ln>
                <a:solidFill>
                  <a:srgbClr val="FFFFFF"/>
                </a:solidFill>
                <a:effectLst/>
                <a:uLnTx/>
                <a:uFillTx/>
                <a:latin typeface="Calibri"/>
                <a:ea typeface="Calibri"/>
                <a:cs typeface="Calibri"/>
                <a:sym typeface="Calibri"/>
              </a:rPr>
            </a:br>
            <a:r>
              <a:rPr kumimoji="0" lang="en-US" sz="1400" b="0" i="0" u="none" strike="noStrike" kern="0" cap="none" spc="0" normalizeH="0" baseline="0" noProof="0">
                <a:ln>
                  <a:noFill/>
                </a:ln>
                <a:solidFill>
                  <a:srgbClr val="FFFFFF"/>
                </a:solidFill>
                <a:effectLst/>
                <a:uLnTx/>
                <a:uFillTx/>
                <a:latin typeface="Calibri"/>
                <a:ea typeface="Calibri"/>
                <a:cs typeface="Calibri"/>
                <a:sym typeface="Calibri"/>
              </a:rPr>
              <a:t>Services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94" name="Google Shape;1394;p64"/>
          <p:cNvSpPr txBox="1"/>
          <p:nvPr/>
        </p:nvSpPr>
        <p:spPr>
          <a:xfrm>
            <a:off x="1509125" y="1975675"/>
            <a:ext cx="1161300" cy="6462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E35052"/>
              </a:buClr>
              <a:buSzPts val="3600"/>
              <a:buFont typeface="Calibri"/>
              <a:buNone/>
              <a:tabLst/>
              <a:defRPr/>
            </a:pPr>
            <a:r>
              <a:rPr kumimoji="0" lang="en-US" sz="3600" b="1" i="0" u="none" strike="noStrike" kern="0" cap="none" spc="0" normalizeH="0" baseline="0" noProof="0">
                <a:ln>
                  <a:noFill/>
                </a:ln>
                <a:solidFill>
                  <a:srgbClr val="E35052"/>
                </a:solidFill>
                <a:effectLst/>
                <a:uLnTx/>
                <a:uFillTx/>
                <a:latin typeface="Calibri"/>
                <a:ea typeface="Calibri"/>
                <a:cs typeface="Calibri"/>
                <a:sym typeface="Calibri"/>
              </a:rPr>
              <a:t>SEBA</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95" name="Google Shape;1395;p64"/>
          <p:cNvSpPr/>
          <p:nvPr/>
        </p:nvSpPr>
        <p:spPr>
          <a:xfrm>
            <a:off x="2886868" y="3518981"/>
            <a:ext cx="1359600" cy="470100"/>
          </a:xfrm>
          <a:prstGeom prst="roundRect">
            <a:avLst>
              <a:gd name="adj" fmla="val 9176"/>
            </a:avLst>
          </a:prstGeom>
          <a:solidFill>
            <a:srgbClr val="005D99"/>
          </a:solidFill>
          <a:ln w="38100" cap="flat" cmpd="sng">
            <a:solidFill>
              <a:srgbClr val="FFFFF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Calibri"/>
              <a:buNone/>
              <a:tabLst/>
              <a:defRPr/>
            </a:pPr>
            <a:r>
              <a:rPr kumimoji="0" lang="en-US" sz="1400" b="0" i="0" u="none" strike="noStrike" kern="0" cap="none" spc="0" normalizeH="0" baseline="0" noProof="0">
                <a:ln>
                  <a:noFill/>
                </a:ln>
                <a:solidFill>
                  <a:srgbClr val="FFFFFF"/>
                </a:solidFill>
                <a:effectLst/>
                <a:uLnTx/>
                <a:uFillTx/>
                <a:latin typeface="Calibri"/>
                <a:ea typeface="Calibri"/>
                <a:cs typeface="Calibri"/>
                <a:sym typeface="Calibri"/>
              </a:rPr>
              <a:t>VOLTHA</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96" name="Google Shape;1396;p64"/>
          <p:cNvSpPr/>
          <p:nvPr/>
        </p:nvSpPr>
        <p:spPr>
          <a:xfrm>
            <a:off x="6829420" y="3518981"/>
            <a:ext cx="1359600" cy="470100"/>
          </a:xfrm>
          <a:prstGeom prst="roundRect">
            <a:avLst>
              <a:gd name="adj" fmla="val 9176"/>
            </a:avLst>
          </a:prstGeom>
          <a:solidFill>
            <a:srgbClr val="005D99"/>
          </a:solidFill>
          <a:ln w="38100" cap="flat" cmpd="sng">
            <a:solidFill>
              <a:srgbClr val="FFFFF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Calibri"/>
              <a:buNone/>
              <a:tabLst/>
              <a:defRPr/>
            </a:pPr>
            <a:r>
              <a:rPr kumimoji="0" lang="en-US" sz="1400" b="0" i="0" u="none" strike="noStrike" kern="0" cap="none" spc="0" normalizeH="0" baseline="0" noProof="0">
                <a:ln>
                  <a:noFill/>
                </a:ln>
                <a:solidFill>
                  <a:srgbClr val="FFFFFF"/>
                </a:solidFill>
                <a:effectLst/>
                <a:uLnTx/>
                <a:uFillTx/>
                <a:latin typeface="Calibri"/>
                <a:ea typeface="Calibri"/>
                <a:cs typeface="Calibri"/>
                <a:sym typeface="Calibri"/>
              </a:rPr>
              <a:t>ODTN</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97" name="Google Shape;1397;p64"/>
          <p:cNvSpPr/>
          <p:nvPr/>
        </p:nvSpPr>
        <p:spPr>
          <a:xfrm>
            <a:off x="4403340" y="3518981"/>
            <a:ext cx="1359600" cy="470100"/>
          </a:xfrm>
          <a:prstGeom prst="roundRect">
            <a:avLst>
              <a:gd name="adj" fmla="val 9176"/>
            </a:avLst>
          </a:prstGeom>
          <a:solidFill>
            <a:srgbClr val="005D99"/>
          </a:solidFill>
          <a:ln w="38100" cap="flat" cmpd="sng">
            <a:solidFill>
              <a:srgbClr val="FFFFF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Calibri"/>
              <a:buNone/>
              <a:tabLst/>
              <a:defRPr/>
            </a:pPr>
            <a:r>
              <a:rPr kumimoji="0" lang="en-US" sz="1400" b="0" i="0" u="none" strike="noStrike" kern="0" cap="none" spc="0" normalizeH="0" baseline="0" noProof="0">
                <a:ln>
                  <a:noFill/>
                </a:ln>
                <a:solidFill>
                  <a:srgbClr val="FFFFFF"/>
                </a:solidFill>
                <a:effectLst/>
                <a:uLnTx/>
                <a:uFillTx/>
                <a:latin typeface="Calibri"/>
                <a:ea typeface="Calibri"/>
                <a:cs typeface="Calibri"/>
                <a:sym typeface="Calibri"/>
              </a:rPr>
              <a:t>Stratum</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98" name="Google Shape;1398;p64"/>
          <p:cNvSpPr/>
          <p:nvPr/>
        </p:nvSpPr>
        <p:spPr>
          <a:xfrm>
            <a:off x="1224453" y="3518981"/>
            <a:ext cx="1359600" cy="470100"/>
          </a:xfrm>
          <a:prstGeom prst="roundRect">
            <a:avLst>
              <a:gd name="adj" fmla="val 9176"/>
            </a:avLst>
          </a:prstGeom>
          <a:solidFill>
            <a:srgbClr val="005D99"/>
          </a:solidFill>
          <a:ln w="38100" cap="flat" cmpd="sng">
            <a:solidFill>
              <a:srgbClr val="FFFFF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Calibri"/>
              <a:buNone/>
              <a:tabLst/>
              <a:defRPr/>
            </a:pPr>
            <a:r>
              <a:rPr kumimoji="0" lang="en-US" sz="1400" b="0" i="0" u="none" strike="noStrike" kern="0" cap="none" spc="0" normalizeH="0" baseline="0" noProof="0">
                <a:ln>
                  <a:noFill/>
                </a:ln>
                <a:solidFill>
                  <a:srgbClr val="FFFFFF"/>
                </a:solidFill>
                <a:effectLst/>
                <a:uLnTx/>
                <a:uFillTx/>
                <a:latin typeface="Calibri"/>
                <a:ea typeface="Calibri"/>
                <a:cs typeface="Calibri"/>
                <a:sym typeface="Calibri"/>
              </a:rPr>
              <a:t>ORAN</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99" name="Google Shape;1399;p64"/>
          <p:cNvSpPr/>
          <p:nvPr/>
        </p:nvSpPr>
        <p:spPr>
          <a:xfrm>
            <a:off x="4403340" y="2354740"/>
            <a:ext cx="1359600" cy="470100"/>
          </a:xfrm>
          <a:prstGeom prst="roundRect">
            <a:avLst>
              <a:gd name="adj" fmla="val 9176"/>
            </a:avLst>
          </a:prstGeom>
          <a:solidFill>
            <a:srgbClr val="005D99"/>
          </a:solidFill>
          <a:ln w="38100" cap="flat" cmpd="sng">
            <a:solidFill>
              <a:srgbClr val="FFFFF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Calibri"/>
              <a:buNone/>
              <a:tabLst/>
              <a:defRPr/>
            </a:pPr>
            <a:r>
              <a:rPr kumimoji="0" lang="en-US" sz="1400" b="0" i="0" u="none" strike="noStrike" kern="0" cap="none" spc="0" normalizeH="0" baseline="0" noProof="0">
                <a:ln>
                  <a:noFill/>
                </a:ln>
                <a:solidFill>
                  <a:srgbClr val="FFFFFF"/>
                </a:solidFill>
                <a:effectLst/>
                <a:uLnTx/>
                <a:uFillTx/>
                <a:latin typeface="Calibri"/>
                <a:ea typeface="Calibri"/>
                <a:cs typeface="Calibri"/>
                <a:sym typeface="Calibri"/>
              </a:rPr>
              <a:t>Trellis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00" name="Google Shape;1400;p64"/>
          <p:cNvSpPr/>
          <p:nvPr/>
        </p:nvSpPr>
        <p:spPr>
          <a:xfrm>
            <a:off x="4403340" y="2922432"/>
            <a:ext cx="1359600" cy="470100"/>
          </a:xfrm>
          <a:prstGeom prst="roundRect">
            <a:avLst>
              <a:gd name="adj" fmla="val 9176"/>
            </a:avLst>
          </a:prstGeom>
          <a:solidFill>
            <a:srgbClr val="005D99"/>
          </a:solidFill>
          <a:ln w="38100" cap="flat" cmpd="sng">
            <a:solidFill>
              <a:srgbClr val="FFFFF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Calibri"/>
              <a:buNone/>
              <a:tabLst/>
              <a:defRPr/>
            </a:pPr>
            <a:r>
              <a:rPr kumimoji="0" lang="en-US" sz="1400" b="0" i="0" u="none" strike="noStrike" kern="0" cap="none" spc="0" normalizeH="0" baseline="0" noProof="0">
                <a:ln>
                  <a:noFill/>
                </a:ln>
                <a:solidFill>
                  <a:srgbClr val="FFFFFF"/>
                </a:solidFill>
                <a:effectLst/>
                <a:uLnTx/>
                <a:uFillTx/>
                <a:latin typeface="Calibri"/>
                <a:ea typeface="Calibri"/>
                <a:cs typeface="Calibri"/>
                <a:sym typeface="Calibri"/>
              </a:rPr>
              <a:t>ONOS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01" name="Google Shape;1401;p64"/>
          <p:cNvSpPr/>
          <p:nvPr/>
        </p:nvSpPr>
        <p:spPr>
          <a:xfrm>
            <a:off x="3505200" y="1558236"/>
            <a:ext cx="3264600" cy="807600"/>
          </a:xfrm>
          <a:prstGeom prst="roundRect">
            <a:avLst>
              <a:gd name="adj" fmla="val 9176"/>
            </a:avLst>
          </a:prstGeom>
          <a:solidFill>
            <a:srgbClr val="0070C0"/>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en-US" sz="2000" b="0" i="0" u="none" strike="noStrike" kern="0" cap="none" spc="0" normalizeH="0" baseline="0" noProof="0">
                <a:ln>
                  <a:noFill/>
                </a:ln>
                <a:solidFill>
                  <a:srgbClr val="FFFFFF"/>
                </a:solidFill>
                <a:effectLst/>
                <a:uLnTx/>
                <a:uFillTx/>
                <a:latin typeface="Calibri"/>
                <a:ea typeface="Calibri"/>
                <a:cs typeface="Calibri"/>
                <a:sym typeface="Calibri"/>
              </a:rPr>
              <a:t>NEM</a:t>
            </a:r>
            <a:r>
              <a:rPr kumimoji="0" lang="en-US" sz="800" b="0" i="0" u="none" strike="noStrike" kern="0" cap="none" spc="0" normalizeH="0" baseline="0" noProof="0">
                <a:ln>
                  <a:noFill/>
                </a:ln>
                <a:solidFill>
                  <a:srgbClr val="FFFFFF"/>
                </a:solidFill>
                <a:effectLst/>
                <a:uLnTx/>
                <a:uFillTx/>
                <a:latin typeface="Calibri"/>
                <a:ea typeface="Calibri"/>
                <a:cs typeface="Calibri"/>
                <a:sym typeface="Calibri"/>
              </a:rPr>
              <a:t> </a:t>
            </a:r>
            <a:br>
              <a:rPr kumimoji="0" lang="en-US" sz="800" b="0" i="0" u="none" strike="noStrike" kern="0" cap="none" spc="0" normalizeH="0" baseline="0" noProof="0">
                <a:ln>
                  <a:noFill/>
                </a:ln>
                <a:solidFill>
                  <a:srgbClr val="FFFFFF"/>
                </a:solidFill>
                <a:effectLst/>
                <a:uLnTx/>
                <a:uFillTx/>
                <a:latin typeface="Calibri"/>
                <a:ea typeface="Calibri"/>
                <a:cs typeface="Calibri"/>
                <a:sym typeface="Calibri"/>
              </a:rPr>
            </a:br>
            <a:r>
              <a:rPr kumimoji="0" lang="en-US" sz="1000" b="0" i="0" u="none" strike="noStrike" kern="0" cap="none" spc="0" normalizeH="0" baseline="0" noProof="0">
                <a:ln>
                  <a:noFill/>
                </a:ln>
                <a:solidFill>
                  <a:srgbClr val="FFFFFF"/>
                </a:solidFill>
                <a:effectLst/>
                <a:uLnTx/>
                <a:uFillTx/>
                <a:latin typeface="Calibri"/>
                <a:ea typeface="Calibri"/>
                <a:cs typeface="Calibri"/>
                <a:sym typeface="Calibri"/>
              </a:rPr>
              <a:t>Network Edge Mediator</a:t>
            </a:r>
            <a:br>
              <a:rPr kumimoji="0" lang="en-US" sz="1000" b="0" i="0" u="none" strike="noStrike" kern="0" cap="none" spc="0" normalizeH="0" baseline="0" noProof="0">
                <a:ln>
                  <a:noFill/>
                </a:ln>
                <a:solidFill>
                  <a:srgbClr val="FFFFFF"/>
                </a:solidFill>
                <a:effectLst/>
                <a:uLnTx/>
                <a:uFillTx/>
                <a:latin typeface="Calibri"/>
                <a:ea typeface="Calibri"/>
                <a:cs typeface="Calibri"/>
                <a:sym typeface="Calibri"/>
              </a:rPr>
            </a:br>
            <a:r>
              <a:rPr kumimoji="0" lang="en-US" sz="1000" b="0" i="0" u="none" strike="noStrike" kern="0" cap="none" spc="0" normalizeH="0" baseline="0" noProof="0">
                <a:ln>
                  <a:noFill/>
                </a:ln>
                <a:solidFill>
                  <a:srgbClr val="FFFFFF"/>
                </a:solidFill>
                <a:effectLst/>
                <a:uLnTx/>
                <a:uFillTx/>
                <a:latin typeface="Calibri"/>
                <a:ea typeface="Calibri"/>
                <a:cs typeface="Calibri"/>
                <a:sym typeface="Calibri"/>
              </a:rPr>
              <a:t>OSS mediation &amp; FCAPS support for operationalization</a:t>
            </a:r>
            <a:br>
              <a:rPr kumimoji="0" lang="en-US" sz="1000" b="0" i="0" u="none" strike="noStrike" kern="0" cap="none" spc="0" normalizeH="0" baseline="0" noProof="0">
                <a:ln>
                  <a:noFill/>
                </a:ln>
                <a:solidFill>
                  <a:srgbClr val="FFFFFF"/>
                </a:solidFill>
                <a:effectLst/>
                <a:uLnTx/>
                <a:uFillTx/>
                <a:latin typeface="Calibri"/>
                <a:ea typeface="Calibri"/>
                <a:cs typeface="Calibri"/>
                <a:sym typeface="Calibri"/>
              </a:rPr>
            </a:br>
            <a:r>
              <a:rPr kumimoji="0" lang="en-US" sz="1000" b="0" i="0" u="none" strike="noStrike" kern="0" cap="none" spc="0" normalizeH="0" baseline="0" noProof="0">
                <a:ln>
                  <a:noFill/>
                </a:ln>
                <a:solidFill>
                  <a:srgbClr val="FFFFFF"/>
                </a:solidFill>
                <a:effectLst/>
                <a:uLnTx/>
                <a:uFillTx/>
                <a:latin typeface="Calibri"/>
                <a:ea typeface="Calibri"/>
                <a:cs typeface="Calibri"/>
                <a:sym typeface="Calibri"/>
              </a:rPr>
              <a:t>Leverages XOS project &amp; toolchain</a:t>
            </a: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402" name="Google Shape;1402;p64"/>
          <p:cNvSpPr/>
          <p:nvPr/>
        </p:nvSpPr>
        <p:spPr>
          <a:xfrm>
            <a:off x="2803092" y="1522592"/>
            <a:ext cx="4025246" cy="2554664"/>
          </a:xfrm>
          <a:custGeom>
            <a:avLst/>
            <a:gdLst/>
            <a:ahLst/>
            <a:cxnLst/>
            <a:rect l="l" t="t" r="r" b="b"/>
            <a:pathLst>
              <a:path w="4025246" h="2554664" extrusionOk="0">
                <a:moveTo>
                  <a:pt x="0" y="2545238"/>
                </a:moveTo>
                <a:lnTo>
                  <a:pt x="1527142" y="2554664"/>
                </a:lnTo>
                <a:lnTo>
                  <a:pt x="1527142" y="1904215"/>
                </a:lnTo>
                <a:lnTo>
                  <a:pt x="4025246" y="1923070"/>
                </a:lnTo>
                <a:cubicBezTo>
                  <a:pt x="4022104" y="1272620"/>
                  <a:pt x="4018961" y="650450"/>
                  <a:pt x="4015819" y="0"/>
                </a:cubicBezTo>
                <a:lnTo>
                  <a:pt x="8907" y="7200"/>
                </a:lnTo>
                <a:lnTo>
                  <a:pt x="0" y="2545238"/>
                </a:lnTo>
                <a:close/>
              </a:path>
            </a:pathLst>
          </a:custGeom>
          <a:solidFill>
            <a:srgbClr val="93B7E0">
              <a:alpha val="20000"/>
            </a:srgbClr>
          </a:solidFill>
          <a:ln w="38100" cap="flat" cmpd="sng">
            <a:solidFill>
              <a:srgbClr val="C00000"/>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1403" name="Google Shape;1403;p64"/>
          <p:cNvGrpSpPr/>
          <p:nvPr/>
        </p:nvGrpSpPr>
        <p:grpSpPr>
          <a:xfrm>
            <a:off x="4337600" y="3435382"/>
            <a:ext cx="2684525" cy="655800"/>
            <a:chOff x="4337600" y="3452700"/>
            <a:chExt cx="2684525" cy="655800"/>
          </a:xfrm>
        </p:grpSpPr>
        <p:sp>
          <p:nvSpPr>
            <p:cNvPr id="1404" name="Google Shape;1404;p64"/>
            <p:cNvSpPr/>
            <p:nvPr/>
          </p:nvSpPr>
          <p:spPr>
            <a:xfrm>
              <a:off x="4337600" y="3452700"/>
              <a:ext cx="1517100" cy="655800"/>
            </a:xfrm>
            <a:prstGeom prst="rect">
              <a:avLst/>
            </a:prstGeom>
            <a:solidFill>
              <a:srgbClr val="FF0000">
                <a:alpha val="7819"/>
              </a:srgbClr>
            </a:solid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05" name="Google Shape;1405;p64"/>
            <p:cNvSpPr txBox="1"/>
            <p:nvPr/>
          </p:nvSpPr>
          <p:spPr>
            <a:xfrm>
              <a:off x="5900125" y="3508662"/>
              <a:ext cx="1122000" cy="4230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FF0000"/>
                  </a:solidFill>
                  <a:effectLst/>
                  <a:uLnTx/>
                  <a:uFillTx/>
                  <a:latin typeface="Corbel"/>
                  <a:ea typeface="Corbel"/>
                  <a:cs typeface="Corbel"/>
                  <a:sym typeface="Corbel"/>
                </a:rPr>
                <a:t>NEW</a:t>
              </a:r>
              <a:endParaRPr kumimoji="0" sz="2400" b="1" i="0" u="none" strike="noStrike" kern="0" cap="none" spc="0" normalizeH="0" baseline="0" noProof="0">
                <a:ln>
                  <a:noFill/>
                </a:ln>
                <a:solidFill>
                  <a:srgbClr val="FF0000"/>
                </a:solidFill>
                <a:effectLst/>
                <a:uLnTx/>
                <a:uFillTx/>
                <a:latin typeface="Corbel"/>
                <a:ea typeface="Corbel"/>
                <a:cs typeface="Corbel"/>
                <a:sym typeface="Corbel"/>
              </a:endParaRPr>
            </a:p>
          </p:txBody>
        </p:sp>
      </p:grpSp>
      <p:sp>
        <p:nvSpPr>
          <p:cNvPr id="1406" name="Google Shape;1406;p64"/>
          <p:cNvSpPr txBox="1"/>
          <p:nvPr/>
        </p:nvSpPr>
        <p:spPr>
          <a:xfrm>
            <a:off x="235300" y="732010"/>
            <a:ext cx="1476900" cy="980400"/>
          </a:xfrm>
          <a:prstGeom prst="rect">
            <a:avLst/>
          </a:prstGeom>
          <a:noFill/>
          <a:ln>
            <a:noFill/>
          </a:ln>
        </p:spPr>
        <p:txBody>
          <a:bodyPr spcFirstLastPara="1" wrap="square" lIns="34275" tIns="17125" rIns="34275" bIns="17125" anchor="ctr" anchorCtr="0">
            <a:noAutofit/>
          </a:bodyPr>
          <a:lstStyle/>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a:ln>
                  <a:noFill/>
                </a:ln>
                <a:solidFill>
                  <a:srgbClr val="535353"/>
                </a:solidFill>
                <a:effectLst/>
                <a:uLnTx/>
                <a:uFillTx/>
                <a:latin typeface="Source Sans Pro"/>
                <a:ea typeface="Source Sans Pro"/>
                <a:cs typeface="Source Sans Pro"/>
                <a:sym typeface="Source Sans Pro"/>
              </a:rPr>
              <a:t>S</a:t>
            </a:r>
            <a:r>
              <a:rPr kumimoji="0" lang="en-US" sz="1600" b="0" i="0" u="none" strike="noStrike" kern="0" cap="none" spc="0" normalizeH="0" baseline="0" noProof="0">
                <a:ln>
                  <a:noFill/>
                </a:ln>
                <a:solidFill>
                  <a:srgbClr val="535353"/>
                </a:solidFill>
                <a:effectLst/>
                <a:uLnTx/>
                <a:uFillTx/>
                <a:latin typeface="Source Sans Pro"/>
                <a:ea typeface="Source Sans Pro"/>
                <a:cs typeface="Source Sans Pro"/>
                <a:sym typeface="Source Sans Pro"/>
              </a:rPr>
              <a:t>DN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a:ln>
                  <a:noFill/>
                </a:ln>
                <a:solidFill>
                  <a:srgbClr val="535353"/>
                </a:solidFill>
                <a:effectLst/>
                <a:uLnTx/>
                <a:uFillTx/>
                <a:latin typeface="Source Sans Pro"/>
                <a:ea typeface="Source Sans Pro"/>
                <a:cs typeface="Source Sans Pro"/>
                <a:sym typeface="Source Sans Pro"/>
              </a:rPr>
              <a:t>E</a:t>
            </a:r>
            <a:r>
              <a:rPr kumimoji="0" lang="en-US" sz="1600" b="0" i="0" u="none" strike="noStrike" kern="0" cap="none" spc="0" normalizeH="0" baseline="0" noProof="0">
                <a:ln>
                  <a:noFill/>
                </a:ln>
                <a:solidFill>
                  <a:srgbClr val="535353"/>
                </a:solidFill>
                <a:effectLst/>
                <a:uLnTx/>
                <a:uFillTx/>
                <a:latin typeface="Source Sans Pro"/>
                <a:ea typeface="Source Sans Pro"/>
                <a:cs typeface="Source Sans Pro"/>
                <a:sym typeface="Source Sans Pro"/>
              </a:rPr>
              <a:t>nabled</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a:ln>
                  <a:noFill/>
                </a:ln>
                <a:solidFill>
                  <a:srgbClr val="535353"/>
                </a:solidFill>
                <a:effectLst/>
                <a:uLnTx/>
                <a:uFillTx/>
                <a:latin typeface="Source Sans Pro"/>
                <a:ea typeface="Source Sans Pro"/>
                <a:cs typeface="Source Sans Pro"/>
                <a:sym typeface="Source Sans Pro"/>
              </a:rPr>
              <a:t>B</a:t>
            </a:r>
            <a:r>
              <a:rPr kumimoji="0" lang="en-US" sz="1600" b="0" i="0" u="none" strike="noStrike" kern="0" cap="none" spc="0" normalizeH="0" baseline="0" noProof="0">
                <a:ln>
                  <a:noFill/>
                </a:ln>
                <a:solidFill>
                  <a:srgbClr val="535353"/>
                </a:solidFill>
                <a:effectLst/>
                <a:uLnTx/>
                <a:uFillTx/>
                <a:latin typeface="Source Sans Pro"/>
                <a:ea typeface="Source Sans Pro"/>
                <a:cs typeface="Source Sans Pro"/>
                <a:sym typeface="Source Sans Pro"/>
              </a:rPr>
              <a:t>roadband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a:ln>
                  <a:noFill/>
                </a:ln>
                <a:solidFill>
                  <a:srgbClr val="535353"/>
                </a:solidFill>
                <a:effectLst/>
                <a:uLnTx/>
                <a:uFillTx/>
                <a:latin typeface="Source Sans Pro"/>
                <a:ea typeface="Source Sans Pro"/>
                <a:cs typeface="Source Sans Pro"/>
                <a:sym typeface="Source Sans Pro"/>
              </a:rPr>
              <a:t>A</a:t>
            </a:r>
            <a:r>
              <a:rPr kumimoji="0" lang="en-US" sz="1600" b="0" i="0" u="none" strike="noStrike" kern="0" cap="none" spc="0" normalizeH="0" baseline="0" noProof="0">
                <a:ln>
                  <a:noFill/>
                </a:ln>
                <a:solidFill>
                  <a:srgbClr val="535353"/>
                </a:solidFill>
                <a:effectLst/>
                <a:uLnTx/>
                <a:uFillTx/>
                <a:latin typeface="Source Sans Pro"/>
                <a:ea typeface="Source Sans Pro"/>
                <a:cs typeface="Source Sans Pro"/>
                <a:sym typeface="Source Sans Pro"/>
              </a:rPr>
              <a:t>ccess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27" name="Google Shape;184;p23">
            <a:extLst>
              <a:ext uri="{FF2B5EF4-FFF2-40B4-BE49-F238E27FC236}">
                <a16:creationId xmlns:a16="http://schemas.microsoft.com/office/drawing/2014/main" id="{54F9D28C-F5BC-CE40-8CB1-A93FCDA869F0}"/>
              </a:ext>
            </a:extLst>
          </p:cNvPr>
          <p:cNvPicPr preferRelativeResize="0"/>
          <p:nvPr/>
        </p:nvPicPr>
        <p:blipFill>
          <a:blip r:embed="rId12">
            <a:alphaModFix/>
          </a:blip>
          <a:stretch>
            <a:fillRect/>
          </a:stretch>
        </p:blipFill>
        <p:spPr>
          <a:xfrm>
            <a:off x="6516" y="4702571"/>
            <a:ext cx="1003781" cy="429725"/>
          </a:xfrm>
          <a:prstGeom prst="rect">
            <a:avLst/>
          </a:prstGeom>
          <a:noFill/>
          <a:ln>
            <a:noFill/>
          </a:ln>
        </p:spPr>
      </p:pic>
    </p:spTree>
    <p:extLst>
      <p:ext uri="{BB962C8B-B14F-4D97-AF65-F5344CB8AC3E}">
        <p14:creationId xmlns:p14="http://schemas.microsoft.com/office/powerpoint/2010/main" val="201462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03"/>
                                        </p:tgtEl>
                                        <p:attrNameLst>
                                          <p:attrName>style.visibility</p:attrName>
                                        </p:attrNameLst>
                                      </p:cBhvr>
                                      <p:to>
                                        <p:strVal val="visible"/>
                                      </p:to>
                                    </p:set>
                                    <p:animEffect transition="in" filter="fade">
                                      <p:cBhvr>
                                        <p:cTn id="7" dur="500"/>
                                        <p:tgtEl>
                                          <p:spTgt spid="14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457200" y="0"/>
            <a:ext cx="8229600" cy="53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200" b="1">
                <a:solidFill>
                  <a:schemeClr val="accent1"/>
                </a:solidFill>
              </a:rPr>
              <a:t>SEBA: Built on CORD</a:t>
            </a:r>
            <a:endParaRPr sz="3200" b="1">
              <a:solidFill>
                <a:schemeClr val="accent1"/>
              </a:solidFill>
            </a:endParaRPr>
          </a:p>
        </p:txBody>
      </p:sp>
      <p:pic>
        <p:nvPicPr>
          <p:cNvPr id="3" name="Picture 2"/>
          <p:cNvPicPr>
            <a:picLocks noChangeAspect="1"/>
          </p:cNvPicPr>
          <p:nvPr/>
        </p:nvPicPr>
        <p:blipFill>
          <a:blip r:embed="rId3"/>
          <a:stretch>
            <a:fillRect/>
          </a:stretch>
        </p:blipFill>
        <p:spPr>
          <a:xfrm>
            <a:off x="412557" y="771610"/>
            <a:ext cx="8332031" cy="3241128"/>
          </a:xfrm>
          <a:prstGeom prst="rect">
            <a:avLst/>
          </a:prstGeom>
        </p:spPr>
      </p:pic>
      <p:sp>
        <p:nvSpPr>
          <p:cNvPr id="2" name="TextBox 1"/>
          <p:cNvSpPr txBox="1"/>
          <p:nvPr/>
        </p:nvSpPr>
        <p:spPr>
          <a:xfrm>
            <a:off x="1601548" y="4160471"/>
            <a:ext cx="1357563" cy="1015663"/>
          </a:xfrm>
          <a:prstGeom prst="rect">
            <a:avLst/>
          </a:prstGeom>
          <a:noFill/>
        </p:spPr>
        <p:txBody>
          <a:bodyPr wrap="square" rtlCol="0">
            <a:spAutoFit/>
          </a:bodyPr>
          <a:lstStyle/>
          <a:p>
            <a:r>
              <a:rPr lang="en-US" sz="1200"/>
              <a:t>Elasticsearch</a:t>
            </a:r>
          </a:p>
          <a:p>
            <a:r>
              <a:rPr lang="en-US" sz="1200"/>
              <a:t>Logstash</a:t>
            </a:r>
          </a:p>
          <a:p>
            <a:r>
              <a:rPr lang="en-US" sz="1200"/>
              <a:t>Kibana</a:t>
            </a:r>
          </a:p>
          <a:p>
            <a:r>
              <a:rPr lang="en-US" sz="1200"/>
              <a:t>Prometheus</a:t>
            </a:r>
          </a:p>
          <a:p>
            <a:r>
              <a:rPr lang="en-US" sz="1200"/>
              <a:t>Grafana</a:t>
            </a:r>
          </a:p>
        </p:txBody>
      </p:sp>
      <p:cxnSp>
        <p:nvCxnSpPr>
          <p:cNvPr id="5" name="Straight Arrow Connector 4"/>
          <p:cNvCxnSpPr/>
          <p:nvPr/>
        </p:nvCxnSpPr>
        <p:spPr>
          <a:xfrm flipV="1">
            <a:off x="1812015" y="3822629"/>
            <a:ext cx="277506" cy="337842"/>
          </a:xfrm>
          <a:prstGeom prst="straightConnector1">
            <a:avLst/>
          </a:prstGeom>
          <a:ln w="25400" cap="rnd" cmpd="sng">
            <a:solidFill>
              <a:schemeClr val="tx1">
                <a:lumMod val="60000"/>
                <a:lumOff val="40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a:stCxn id="19" idx="0"/>
          </p:cNvCxnSpPr>
          <p:nvPr/>
        </p:nvCxnSpPr>
        <p:spPr>
          <a:xfrm flipH="1" flipV="1">
            <a:off x="2733897" y="3760065"/>
            <a:ext cx="2236536" cy="721727"/>
          </a:xfrm>
          <a:prstGeom prst="straightConnector1">
            <a:avLst/>
          </a:prstGeom>
          <a:ln w="25400" cap="rnd" cmpd="sng">
            <a:solidFill>
              <a:schemeClr val="tx1">
                <a:lumMod val="60000"/>
                <a:lumOff val="40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a:stCxn id="19" idx="0"/>
          </p:cNvCxnSpPr>
          <p:nvPr/>
        </p:nvCxnSpPr>
        <p:spPr>
          <a:xfrm flipV="1">
            <a:off x="4970433" y="3791347"/>
            <a:ext cx="59432" cy="690445"/>
          </a:xfrm>
          <a:prstGeom prst="straightConnector1">
            <a:avLst/>
          </a:prstGeom>
          <a:ln w="25400" cap="rnd" cmpd="sng">
            <a:solidFill>
              <a:schemeClr val="tx1">
                <a:lumMod val="60000"/>
                <a:lumOff val="40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19" idx="0"/>
          </p:cNvCxnSpPr>
          <p:nvPr/>
        </p:nvCxnSpPr>
        <p:spPr>
          <a:xfrm flipH="1" flipV="1">
            <a:off x="3834959" y="2721511"/>
            <a:ext cx="1135474" cy="1760281"/>
          </a:xfrm>
          <a:prstGeom prst="straightConnector1">
            <a:avLst/>
          </a:prstGeom>
          <a:ln w="25400" cap="rnd" cmpd="sng">
            <a:solidFill>
              <a:schemeClr val="tx1">
                <a:lumMod val="60000"/>
                <a:lumOff val="40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4291651" y="4481792"/>
            <a:ext cx="1357563" cy="461665"/>
          </a:xfrm>
          <a:prstGeom prst="rect">
            <a:avLst/>
          </a:prstGeom>
          <a:noFill/>
        </p:spPr>
        <p:txBody>
          <a:bodyPr wrap="square" rtlCol="0">
            <a:spAutoFit/>
          </a:bodyPr>
          <a:lstStyle/>
          <a:p>
            <a:r>
              <a:rPr lang="en-US" sz="1200"/>
              <a:t>Network Edge Mediator (NEM)</a:t>
            </a:r>
          </a:p>
        </p:txBody>
      </p:sp>
      <p:cxnSp>
        <p:nvCxnSpPr>
          <p:cNvPr id="23" name="Straight Arrow Connector 22"/>
          <p:cNvCxnSpPr>
            <a:stCxn id="19" idx="0"/>
          </p:cNvCxnSpPr>
          <p:nvPr/>
        </p:nvCxnSpPr>
        <p:spPr>
          <a:xfrm flipH="1" flipV="1">
            <a:off x="3834959" y="1758034"/>
            <a:ext cx="1135474" cy="2723758"/>
          </a:xfrm>
          <a:prstGeom prst="straightConnector1">
            <a:avLst/>
          </a:prstGeom>
          <a:ln w="25400" cap="rnd" cmpd="sng">
            <a:solidFill>
              <a:schemeClr val="tx1">
                <a:lumMod val="60000"/>
                <a:lumOff val="40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0" y="3961128"/>
            <a:ext cx="1357563" cy="276999"/>
          </a:xfrm>
          <a:prstGeom prst="rect">
            <a:avLst/>
          </a:prstGeom>
          <a:noFill/>
        </p:spPr>
        <p:txBody>
          <a:bodyPr wrap="square" rtlCol="0">
            <a:spAutoFit/>
          </a:bodyPr>
          <a:lstStyle/>
          <a:p>
            <a:r>
              <a:rPr lang="en-US" sz="1200"/>
              <a:t>VOLTHA</a:t>
            </a:r>
          </a:p>
        </p:txBody>
      </p:sp>
      <p:cxnSp>
        <p:nvCxnSpPr>
          <p:cNvPr id="42" name="Straight Arrow Connector 41"/>
          <p:cNvCxnSpPr/>
          <p:nvPr/>
        </p:nvCxnSpPr>
        <p:spPr>
          <a:xfrm flipV="1">
            <a:off x="412557" y="2602641"/>
            <a:ext cx="1188991" cy="1410098"/>
          </a:xfrm>
          <a:prstGeom prst="straightConnector1">
            <a:avLst/>
          </a:prstGeom>
          <a:ln w="25400" cap="rnd" cmpd="sng">
            <a:solidFill>
              <a:schemeClr val="tx1">
                <a:lumMod val="60000"/>
                <a:lumOff val="40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32065" y="2899797"/>
            <a:ext cx="760983" cy="461665"/>
          </a:xfrm>
          <a:prstGeom prst="rect">
            <a:avLst/>
          </a:prstGeom>
          <a:noFill/>
        </p:spPr>
        <p:txBody>
          <a:bodyPr wrap="square" rtlCol="0">
            <a:spAutoFit/>
          </a:bodyPr>
          <a:lstStyle/>
          <a:p>
            <a:r>
              <a:rPr lang="en-US" sz="1200"/>
              <a:t>SEBA</a:t>
            </a:r>
          </a:p>
          <a:p>
            <a:r>
              <a:rPr lang="en-US" sz="1200"/>
              <a:t>profile</a:t>
            </a:r>
          </a:p>
        </p:txBody>
      </p:sp>
      <p:cxnSp>
        <p:nvCxnSpPr>
          <p:cNvPr id="47" name="Straight Arrow Connector 46"/>
          <p:cNvCxnSpPr>
            <a:stCxn id="45" idx="0"/>
          </p:cNvCxnSpPr>
          <p:nvPr/>
        </p:nvCxnSpPr>
        <p:spPr>
          <a:xfrm flipV="1">
            <a:off x="412557" y="2526011"/>
            <a:ext cx="282373" cy="373786"/>
          </a:xfrm>
          <a:prstGeom prst="straightConnector1">
            <a:avLst/>
          </a:prstGeom>
          <a:ln w="25400" cap="rnd" cmpd="sng">
            <a:solidFill>
              <a:schemeClr val="tx1">
                <a:lumMod val="60000"/>
                <a:lumOff val="40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7329237" y="4092239"/>
            <a:ext cx="1357563" cy="646331"/>
          </a:xfrm>
          <a:prstGeom prst="rect">
            <a:avLst/>
          </a:prstGeom>
          <a:noFill/>
        </p:spPr>
        <p:txBody>
          <a:bodyPr wrap="square" rtlCol="0">
            <a:spAutoFit/>
          </a:bodyPr>
          <a:lstStyle/>
          <a:p>
            <a:r>
              <a:rPr lang="en-US" sz="1200"/>
              <a:t>Hardware: Server, Switch, OLT, ONU etc</a:t>
            </a:r>
          </a:p>
        </p:txBody>
      </p:sp>
      <p:cxnSp>
        <p:nvCxnSpPr>
          <p:cNvPr id="51" name="Straight Arrow Connector 50"/>
          <p:cNvCxnSpPr/>
          <p:nvPr/>
        </p:nvCxnSpPr>
        <p:spPr>
          <a:xfrm flipH="1" flipV="1">
            <a:off x="7862849" y="2721511"/>
            <a:ext cx="58899" cy="1415059"/>
          </a:xfrm>
          <a:prstGeom prst="straightConnector1">
            <a:avLst/>
          </a:prstGeom>
          <a:ln w="25400" cap="rnd" cmpd="sng">
            <a:solidFill>
              <a:schemeClr val="tx1">
                <a:lumMod val="60000"/>
                <a:lumOff val="40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7505" y="1527201"/>
            <a:ext cx="760983" cy="646331"/>
          </a:xfrm>
          <a:prstGeom prst="rect">
            <a:avLst/>
          </a:prstGeom>
          <a:noFill/>
        </p:spPr>
        <p:txBody>
          <a:bodyPr wrap="square" rtlCol="0">
            <a:spAutoFit/>
          </a:bodyPr>
          <a:lstStyle/>
          <a:p>
            <a:r>
              <a:rPr lang="en-US" sz="1200"/>
              <a:t>AT&amp;T</a:t>
            </a:r>
          </a:p>
          <a:p>
            <a:r>
              <a:rPr lang="en-US" sz="1200"/>
              <a:t>TT</a:t>
            </a:r>
          </a:p>
          <a:p>
            <a:r>
              <a:rPr lang="en-US" sz="1200"/>
              <a:t>DT</a:t>
            </a:r>
          </a:p>
        </p:txBody>
      </p:sp>
      <p:cxnSp>
        <p:nvCxnSpPr>
          <p:cNvPr id="54" name="Straight Arrow Connector 53"/>
          <p:cNvCxnSpPr/>
          <p:nvPr/>
        </p:nvCxnSpPr>
        <p:spPr>
          <a:xfrm flipV="1">
            <a:off x="457200" y="1527201"/>
            <a:ext cx="173769" cy="202465"/>
          </a:xfrm>
          <a:prstGeom prst="straightConnector1">
            <a:avLst/>
          </a:prstGeom>
          <a:ln w="25400" cap="rnd" cmpd="sng">
            <a:solidFill>
              <a:schemeClr val="tx1">
                <a:lumMod val="60000"/>
                <a:lumOff val="40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flipV="1">
            <a:off x="459345" y="1656801"/>
            <a:ext cx="173769" cy="202465"/>
          </a:xfrm>
          <a:prstGeom prst="straightConnector1">
            <a:avLst/>
          </a:prstGeom>
          <a:ln w="25400" cap="rnd" cmpd="sng">
            <a:solidFill>
              <a:schemeClr val="tx1">
                <a:lumMod val="60000"/>
                <a:lumOff val="40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V="1">
            <a:off x="466143" y="1817290"/>
            <a:ext cx="173769" cy="202465"/>
          </a:xfrm>
          <a:prstGeom prst="straightConnector1">
            <a:avLst/>
          </a:prstGeom>
          <a:ln w="25400" cap="rnd" cmpd="sng">
            <a:solidFill>
              <a:schemeClr val="tx1">
                <a:lumMod val="60000"/>
                <a:lumOff val="40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60" name="TextBox 59"/>
          <p:cNvSpPr txBox="1"/>
          <p:nvPr/>
        </p:nvSpPr>
        <p:spPr>
          <a:xfrm>
            <a:off x="120680" y="394000"/>
            <a:ext cx="1024868" cy="276999"/>
          </a:xfrm>
          <a:prstGeom prst="rect">
            <a:avLst/>
          </a:prstGeom>
          <a:noFill/>
        </p:spPr>
        <p:txBody>
          <a:bodyPr wrap="square" rtlCol="0">
            <a:spAutoFit/>
          </a:bodyPr>
          <a:lstStyle/>
          <a:p>
            <a:r>
              <a:rPr lang="en-US" sz="1200"/>
              <a:t>SEBA POD</a:t>
            </a:r>
          </a:p>
        </p:txBody>
      </p:sp>
      <p:cxnSp>
        <p:nvCxnSpPr>
          <p:cNvPr id="61" name="Straight Arrow Connector 60"/>
          <p:cNvCxnSpPr/>
          <p:nvPr/>
        </p:nvCxnSpPr>
        <p:spPr>
          <a:xfrm>
            <a:off x="566255" y="670999"/>
            <a:ext cx="226793" cy="323930"/>
          </a:xfrm>
          <a:prstGeom prst="straightConnector1">
            <a:avLst/>
          </a:prstGeom>
          <a:ln w="25400" cap="rnd" cmpd="sng">
            <a:solidFill>
              <a:schemeClr val="tx1">
                <a:lumMod val="60000"/>
                <a:lumOff val="40000"/>
              </a:schemeClr>
            </a:solidFill>
            <a:tailEnd type="arrow"/>
          </a:ln>
          <a:effectLst/>
        </p:spPr>
        <p:style>
          <a:lnRef idx="2">
            <a:schemeClr val="accent1"/>
          </a:lnRef>
          <a:fillRef idx="0">
            <a:schemeClr val="accent1"/>
          </a:fillRef>
          <a:effectRef idx="1">
            <a:schemeClr val="accent1"/>
          </a:effectRef>
          <a:fontRef idx="minor">
            <a:schemeClr val="tx1"/>
          </a:fontRef>
        </p:style>
      </p:cxnSp>
      <p:pic>
        <p:nvPicPr>
          <p:cNvPr id="24" name="Google Shape;184;p23">
            <a:extLst>
              <a:ext uri="{FF2B5EF4-FFF2-40B4-BE49-F238E27FC236}">
                <a16:creationId xmlns:a16="http://schemas.microsoft.com/office/drawing/2014/main" id="{ECA791F4-3DC6-3143-9007-E97D3ADF4177}"/>
              </a:ext>
            </a:extLst>
          </p:cNvPr>
          <p:cNvPicPr preferRelativeResize="0"/>
          <p:nvPr/>
        </p:nvPicPr>
        <p:blipFill>
          <a:blip r:embed="rId4">
            <a:alphaModFix/>
          </a:blip>
          <a:stretch>
            <a:fillRect/>
          </a:stretch>
        </p:blipFill>
        <p:spPr>
          <a:xfrm>
            <a:off x="6516" y="4702571"/>
            <a:ext cx="1003781" cy="429725"/>
          </a:xfrm>
          <a:prstGeom prst="rect">
            <a:avLst/>
          </a:prstGeom>
          <a:noFill/>
          <a:ln>
            <a:noFill/>
          </a:ln>
        </p:spPr>
      </p:pic>
    </p:spTree>
    <p:extLst>
      <p:ext uri="{BB962C8B-B14F-4D97-AF65-F5344CB8AC3E}">
        <p14:creationId xmlns:p14="http://schemas.microsoft.com/office/powerpoint/2010/main" val="274138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500"/>
                                        <p:tgtEl>
                                          <p:spTgt spid="45"/>
                                        </p:tgtEl>
                                      </p:cBhvr>
                                    </p:animEffect>
                                  </p:childTnLst>
                                </p:cTn>
                              </p:par>
                              <p:par>
                                <p:cTn id="16" presetID="10" presetClass="entr" presetSubtype="0"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500"/>
                                        <p:tgtEl>
                                          <p:spTgt spid="4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500"/>
                                        <p:tgtEl>
                                          <p:spTgt spid="41"/>
                                        </p:tgtEl>
                                      </p:cBhvr>
                                    </p:animEffect>
                                  </p:childTnLst>
                                </p:cTn>
                              </p:par>
                              <p:par>
                                <p:cTn id="24" presetID="10" presetClass="entr" presetSubtype="0" fill="hold" nodeType="with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500"/>
                                        <p:tgtEl>
                                          <p:spTgt spid="4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500"/>
                                        <p:tgtEl>
                                          <p:spTgt spid="53"/>
                                        </p:tgtEl>
                                      </p:cBhvr>
                                    </p:animEffect>
                                  </p:childTnLst>
                                </p:cTn>
                              </p:par>
                              <p:par>
                                <p:cTn id="32" presetID="10" presetClass="entr" presetSubtype="0" fill="hold" nodeType="with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par>
                                <p:cTn id="35" presetID="10" presetClass="entr" presetSubtype="0" fill="hold" nodeType="with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childTnLst>
                                </p:cTn>
                              </p:par>
                              <p:par>
                                <p:cTn id="38" presetID="10" presetClass="entr" presetSubtype="0"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fade">
                                      <p:cBhvr>
                                        <p:cTn id="40" dur="500"/>
                                        <p:tgtEl>
                                          <p:spTgt spid="57"/>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par>
                                <p:cTn id="46" presetID="10" presetClass="entr" presetSubtype="0" fill="hold"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par>
                                <p:cTn id="49" presetID="10" presetClass="entr" presetSubtype="0"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par>
                                <p:cTn id="52" presetID="10" presetClass="entr" presetSubtype="0" fill="hold" nodeType="with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500"/>
                                        <p:tgtEl>
                                          <p:spTgt spid="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50"/>
                                        </p:tgtEl>
                                        <p:attrNameLst>
                                          <p:attrName>style.visibility</p:attrName>
                                        </p:attrNameLst>
                                      </p:cBhvr>
                                      <p:to>
                                        <p:strVal val="visible"/>
                                      </p:to>
                                    </p:set>
                                    <p:animEffect transition="in" filter="fade">
                                      <p:cBhvr>
                                        <p:cTn id="62" dur="500"/>
                                        <p:tgtEl>
                                          <p:spTgt spid="50"/>
                                        </p:tgtEl>
                                      </p:cBhvr>
                                    </p:animEffect>
                                  </p:childTnLst>
                                </p:cTn>
                              </p:par>
                              <p:par>
                                <p:cTn id="63" presetID="10" presetClass="entr" presetSubtype="0" fill="hold" nodeType="with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fade">
                                      <p:cBhvr>
                                        <p:cTn id="65" dur="500"/>
                                        <p:tgtEl>
                                          <p:spTgt spid="51"/>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60"/>
                                        </p:tgtEl>
                                        <p:attrNameLst>
                                          <p:attrName>style.visibility</p:attrName>
                                        </p:attrNameLst>
                                      </p:cBhvr>
                                      <p:to>
                                        <p:strVal val="visible"/>
                                      </p:to>
                                    </p:set>
                                    <p:animEffect transition="in" filter="fade">
                                      <p:cBhvr>
                                        <p:cTn id="70" dur="500"/>
                                        <p:tgtEl>
                                          <p:spTgt spid="60"/>
                                        </p:tgtEl>
                                      </p:cBhvr>
                                    </p:animEffect>
                                  </p:childTnLst>
                                </p:cTn>
                              </p:par>
                              <p:par>
                                <p:cTn id="71" presetID="10" presetClass="entr" presetSubtype="0" fill="hold" nodeType="with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fade">
                                      <p:cBhvr>
                                        <p:cTn id="7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p:bldP spid="41" grpId="0"/>
      <p:bldP spid="45" grpId="0"/>
      <p:bldP spid="50" grpId="0"/>
      <p:bldP spid="53" grpId="0"/>
      <p:bldP spid="6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8"/>
          <p:cNvSpPr txBox="1">
            <a:spLocks noGrp="1"/>
          </p:cNvSpPr>
          <p:nvPr>
            <p:ph type="title" idx="4294967295"/>
          </p:nvPr>
        </p:nvSpPr>
        <p:spPr>
          <a:xfrm>
            <a:off x="264575" y="0"/>
            <a:ext cx="8516938" cy="6159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a:solidFill>
                  <a:srgbClr val="007DCC"/>
                </a:solidFill>
              </a:rPr>
              <a:t>Issues with </a:t>
            </a:r>
            <a:r>
              <a:rPr lang="en" b="1" dirty="0">
                <a:solidFill>
                  <a:srgbClr val="007DCC"/>
                </a:solidFill>
              </a:rPr>
              <a:t>the </a:t>
            </a:r>
            <a:r>
              <a:rPr lang="en" sz="3200" b="1" dirty="0">
                <a:solidFill>
                  <a:srgbClr val="007DCC"/>
                </a:solidFill>
              </a:rPr>
              <a:t>previous</a:t>
            </a:r>
            <a:r>
              <a:rPr lang="en" b="1" dirty="0">
                <a:solidFill>
                  <a:srgbClr val="007DCC"/>
                </a:solidFill>
              </a:rPr>
              <a:t> CORD platform</a:t>
            </a:r>
            <a:endParaRPr b="1" dirty="0">
              <a:solidFill>
                <a:srgbClr val="007DCC"/>
              </a:solidFill>
            </a:endParaRPr>
          </a:p>
        </p:txBody>
      </p:sp>
      <p:sp>
        <p:nvSpPr>
          <p:cNvPr id="47" name="Google Shape;47;p8"/>
          <p:cNvSpPr txBox="1">
            <a:spLocks noGrp="1"/>
          </p:cNvSpPr>
          <p:nvPr>
            <p:ph type="body" idx="4294967295"/>
          </p:nvPr>
        </p:nvSpPr>
        <p:spPr>
          <a:xfrm>
            <a:off x="170504" y="621120"/>
            <a:ext cx="8185150" cy="3817938"/>
          </a:xfrm>
          <a:prstGeom prst="rect">
            <a:avLst/>
          </a:prstGeom>
        </p:spPr>
        <p:txBody>
          <a:bodyPr spcFirstLastPara="1" wrap="square" lIns="91425" tIns="91425" rIns="91425" bIns="91425" anchor="t" anchorCtr="0">
            <a:noAutofit/>
          </a:bodyPr>
          <a:lstStyle/>
          <a:p>
            <a:pPr indent="-342900">
              <a:lnSpc>
                <a:spcPct val="150000"/>
              </a:lnSpc>
              <a:spcBef>
                <a:spcPts val="0"/>
              </a:spcBef>
              <a:buSzPts val="1800"/>
            </a:pPr>
            <a:r>
              <a:rPr lang="en-US" sz="2000">
                <a:solidFill>
                  <a:schemeClr val="accent3"/>
                </a:solidFill>
              </a:rPr>
              <a:t>No distiniction between development vs deployment</a:t>
            </a:r>
          </a:p>
          <a:p>
            <a:pPr marL="857250" lvl="1" indent="-285750">
              <a:lnSpc>
                <a:spcPct val="120000"/>
              </a:lnSpc>
              <a:spcBef>
                <a:spcPts val="0"/>
              </a:spcBef>
              <a:buSzPts val="1800"/>
            </a:pPr>
            <a:r>
              <a:rPr lang="en" sz="1600"/>
              <a:t>Most of the software built </a:t>
            </a:r>
            <a:r>
              <a:rPr lang="en-US" sz="1600"/>
              <a:t>from source </a:t>
            </a:r>
            <a:r>
              <a:rPr lang="en" sz="1600"/>
              <a:t>at “deploy time”</a:t>
            </a:r>
            <a:endParaRPr lang="en-US" sz="1600"/>
          </a:p>
          <a:p>
            <a:pPr marL="857250" lvl="1" indent="-285750">
              <a:lnSpc>
                <a:spcPct val="120000"/>
              </a:lnSpc>
              <a:spcBef>
                <a:spcPts val="0"/>
              </a:spcBef>
              <a:buSzPts val="1800"/>
            </a:pPr>
            <a:r>
              <a:rPr lang="en-US" sz="1600"/>
              <a:t>Big scripts, scripts calling scripts, long process</a:t>
            </a:r>
          </a:p>
          <a:p>
            <a:pPr marL="857250" lvl="1" indent="-285750">
              <a:lnSpc>
                <a:spcPct val="120000"/>
              </a:lnSpc>
              <a:spcBef>
                <a:spcPts val="0"/>
              </a:spcBef>
              <a:buSzPts val="1800"/>
            </a:pPr>
            <a:r>
              <a:rPr lang="en-US" sz="1600"/>
              <a:t>Monolithic: If something breaks, wipe and start from scratch</a:t>
            </a:r>
          </a:p>
          <a:p>
            <a:pPr marL="857250" lvl="1" indent="-285750">
              <a:lnSpc>
                <a:spcPct val="120000"/>
              </a:lnSpc>
              <a:spcBef>
                <a:spcPts val="0"/>
              </a:spcBef>
              <a:buSzPts val="1800"/>
            </a:pPr>
            <a:r>
              <a:rPr lang="en-US" sz="1600"/>
              <a:t>Brittle: Small variations of hardware/connectivity could break build</a:t>
            </a:r>
          </a:p>
          <a:p>
            <a:pPr>
              <a:lnSpc>
                <a:spcPct val="150000"/>
              </a:lnSpc>
            </a:pPr>
            <a:r>
              <a:rPr lang="en-US" sz="2000">
                <a:solidFill>
                  <a:srgbClr val="007DCC"/>
                </a:solidFill>
              </a:rPr>
              <a:t>Not flexible or modular</a:t>
            </a:r>
          </a:p>
          <a:p>
            <a:pPr marL="857250" lvl="1" indent="-285750">
              <a:lnSpc>
                <a:spcPct val="120000"/>
              </a:lnSpc>
              <a:spcBef>
                <a:spcPts val="0"/>
              </a:spcBef>
              <a:buSzPts val="1800"/>
            </a:pPr>
            <a:r>
              <a:rPr lang="en-US" sz="1600"/>
              <a:t>Required specific versions of server OS</a:t>
            </a:r>
          </a:p>
          <a:p>
            <a:pPr marL="857250" lvl="1" indent="-285750">
              <a:lnSpc>
                <a:spcPct val="120000"/>
              </a:lnSpc>
              <a:spcBef>
                <a:spcPts val="0"/>
              </a:spcBef>
              <a:buSzPts val="1800"/>
            </a:pPr>
            <a:r>
              <a:rPr lang="en-US" sz="1600"/>
              <a:t>Tightly coupled components – cannot exclude or replace components</a:t>
            </a:r>
          </a:p>
          <a:p>
            <a:pPr marL="857250" lvl="1" indent="-285750">
              <a:lnSpc>
                <a:spcPct val="120000"/>
              </a:lnSpc>
              <a:spcBef>
                <a:spcPts val="0"/>
              </a:spcBef>
              <a:buSzPts val="1800"/>
            </a:pPr>
            <a:r>
              <a:rPr lang="en-US" sz="1600"/>
              <a:t>Required internet access for install</a:t>
            </a:r>
          </a:p>
          <a:p>
            <a:pPr>
              <a:lnSpc>
                <a:spcPct val="150000"/>
              </a:lnSpc>
            </a:pPr>
            <a:r>
              <a:rPr lang="en-US" sz="2000">
                <a:solidFill>
                  <a:srgbClr val="007DCC"/>
                </a:solidFill>
              </a:rPr>
              <a:t>Hard to use</a:t>
            </a:r>
          </a:p>
          <a:p>
            <a:pPr marL="857250" lvl="1" indent="-285750">
              <a:lnSpc>
                <a:spcPct val="120000"/>
              </a:lnSpc>
              <a:spcBef>
                <a:spcPts val="0"/>
              </a:spcBef>
              <a:buSzPts val="1800"/>
            </a:pPr>
            <a:r>
              <a:rPr lang="en-US" sz="1600"/>
              <a:t>Choose a profile at start; to change profiles reinstall</a:t>
            </a:r>
          </a:p>
          <a:p>
            <a:pPr marL="857250" lvl="1" indent="-285750">
              <a:lnSpc>
                <a:spcPct val="120000"/>
              </a:lnSpc>
              <a:spcBef>
                <a:spcPts val="0"/>
              </a:spcBef>
              <a:buSzPts val="1800"/>
            </a:pPr>
            <a:r>
              <a:rPr lang="en-US" sz="1600"/>
              <a:t>No means for adding services at runtime</a:t>
            </a:r>
            <a:endParaRPr sz="1600"/>
          </a:p>
        </p:txBody>
      </p:sp>
    </p:spTree>
    <p:extLst>
      <p:ext uri="{BB962C8B-B14F-4D97-AF65-F5344CB8AC3E}">
        <p14:creationId xmlns:p14="http://schemas.microsoft.com/office/powerpoint/2010/main" val="2811255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
                                            <p:txEl>
                                              <p:pRg st="5" end="5"/>
                                            </p:txEl>
                                          </p:spTgt>
                                        </p:tgtEl>
                                        <p:attrNameLst>
                                          <p:attrName>style.visibility</p:attrName>
                                        </p:attrNameLst>
                                      </p:cBhvr>
                                      <p:to>
                                        <p:strVal val="visible"/>
                                      </p:to>
                                    </p:set>
                                    <p:animEffect transition="in" filter="fade">
                                      <p:cBhvr>
                                        <p:cTn id="7" dur="500"/>
                                        <p:tgtEl>
                                          <p:spTgt spid="47">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7">
                                            <p:txEl>
                                              <p:pRg st="6" end="6"/>
                                            </p:txEl>
                                          </p:spTgt>
                                        </p:tgtEl>
                                        <p:attrNameLst>
                                          <p:attrName>style.visibility</p:attrName>
                                        </p:attrNameLst>
                                      </p:cBhvr>
                                      <p:to>
                                        <p:strVal val="visible"/>
                                      </p:to>
                                    </p:set>
                                    <p:animEffect transition="in" filter="fade">
                                      <p:cBhvr>
                                        <p:cTn id="10" dur="500"/>
                                        <p:tgtEl>
                                          <p:spTgt spid="47">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7">
                                            <p:txEl>
                                              <p:pRg st="7" end="7"/>
                                            </p:txEl>
                                          </p:spTgt>
                                        </p:tgtEl>
                                        <p:attrNameLst>
                                          <p:attrName>style.visibility</p:attrName>
                                        </p:attrNameLst>
                                      </p:cBhvr>
                                      <p:to>
                                        <p:strVal val="visible"/>
                                      </p:to>
                                    </p:set>
                                    <p:animEffect transition="in" filter="fade">
                                      <p:cBhvr>
                                        <p:cTn id="13" dur="500"/>
                                        <p:tgtEl>
                                          <p:spTgt spid="47">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7">
                                            <p:txEl>
                                              <p:pRg st="8" end="8"/>
                                            </p:txEl>
                                          </p:spTgt>
                                        </p:tgtEl>
                                        <p:attrNameLst>
                                          <p:attrName>style.visibility</p:attrName>
                                        </p:attrNameLst>
                                      </p:cBhvr>
                                      <p:to>
                                        <p:strVal val="visible"/>
                                      </p:to>
                                    </p:set>
                                    <p:animEffect transition="in" filter="fade">
                                      <p:cBhvr>
                                        <p:cTn id="16" dur="500"/>
                                        <p:tgtEl>
                                          <p:spTgt spid="47">
                                            <p:txEl>
                                              <p:pRg st="8" end="8"/>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7">
                                            <p:txEl>
                                              <p:pRg st="9" end="9"/>
                                            </p:txEl>
                                          </p:spTgt>
                                        </p:tgtEl>
                                        <p:attrNameLst>
                                          <p:attrName>style.visibility</p:attrName>
                                        </p:attrNameLst>
                                      </p:cBhvr>
                                      <p:to>
                                        <p:strVal val="visible"/>
                                      </p:to>
                                    </p:set>
                                    <p:animEffect transition="in" filter="fade">
                                      <p:cBhvr>
                                        <p:cTn id="21" dur="500"/>
                                        <p:tgtEl>
                                          <p:spTgt spid="47">
                                            <p:txEl>
                                              <p:pRg st="9" end="9"/>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7">
                                            <p:txEl>
                                              <p:pRg st="10" end="10"/>
                                            </p:txEl>
                                          </p:spTgt>
                                        </p:tgtEl>
                                        <p:attrNameLst>
                                          <p:attrName>style.visibility</p:attrName>
                                        </p:attrNameLst>
                                      </p:cBhvr>
                                      <p:to>
                                        <p:strVal val="visible"/>
                                      </p:to>
                                    </p:set>
                                    <p:animEffect transition="in" filter="fade">
                                      <p:cBhvr>
                                        <p:cTn id="24" dur="500"/>
                                        <p:tgtEl>
                                          <p:spTgt spid="47">
                                            <p:txEl>
                                              <p:pRg st="10" end="1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7">
                                            <p:txEl>
                                              <p:pRg st="11" end="11"/>
                                            </p:txEl>
                                          </p:spTgt>
                                        </p:tgtEl>
                                        <p:attrNameLst>
                                          <p:attrName>style.visibility</p:attrName>
                                        </p:attrNameLst>
                                      </p:cBhvr>
                                      <p:to>
                                        <p:strVal val="visible"/>
                                      </p:to>
                                    </p:set>
                                    <p:animEffect transition="in" filter="fade">
                                      <p:cBhvr>
                                        <p:cTn id="27" dur="500"/>
                                        <p:tgtEl>
                                          <p:spTgt spid="4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 name="Rounded Rectangle 3"/>
          <p:cNvSpPr/>
          <p:nvPr/>
        </p:nvSpPr>
        <p:spPr>
          <a:xfrm>
            <a:off x="1905099" y="901008"/>
            <a:ext cx="5679611" cy="3764238"/>
          </a:xfrm>
          <a:prstGeom prst="roundRect">
            <a:avLst>
              <a:gd name="adj" fmla="val 1875"/>
            </a:avLst>
          </a:prstGeom>
          <a:noFill/>
          <a:ln w="19050" cap="flat" cmpd="sng" algn="ctr">
            <a:solidFill>
              <a:schemeClr val="tx1"/>
            </a:solidFill>
            <a:prstDash val="dot"/>
          </a:ln>
          <a:effectLst/>
        </p:spPr>
        <p:txBody>
          <a:bodyPr rtlCol="0" anchor="ctr"/>
          <a:lstStyle/>
          <a:p>
            <a:pPr algn="ctr" defTabSz="914400">
              <a:defRPr/>
            </a:pPr>
            <a:endParaRPr lang="en-US" kern="0">
              <a:solidFill>
                <a:srgbClr val="4B4B4B"/>
              </a:solidFill>
              <a:latin typeface="Calibri"/>
              <a:ea typeface="Arial"/>
              <a:cs typeface="Arial"/>
              <a:sym typeface="Arial"/>
            </a:endParaRPr>
          </a:p>
        </p:txBody>
      </p:sp>
      <p:sp>
        <p:nvSpPr>
          <p:cNvPr id="5" name="Hexagon 4"/>
          <p:cNvSpPr/>
          <p:nvPr/>
        </p:nvSpPr>
        <p:spPr>
          <a:xfrm>
            <a:off x="2268066" y="1642665"/>
            <a:ext cx="756784"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AAA</a:t>
            </a:r>
          </a:p>
        </p:txBody>
      </p:sp>
      <p:sp>
        <p:nvSpPr>
          <p:cNvPr id="6" name="Rectangle 5"/>
          <p:cNvSpPr/>
          <p:nvPr/>
        </p:nvSpPr>
        <p:spPr>
          <a:xfrm>
            <a:off x="2211773" y="2416517"/>
            <a:ext cx="1821283" cy="331304"/>
          </a:xfrm>
          <a:prstGeom prst="rect">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400" b="1" kern="0">
                <a:solidFill>
                  <a:srgbClr val="4B4B4B"/>
                </a:solidFill>
                <a:latin typeface="Calibri"/>
                <a:ea typeface="Arial"/>
                <a:cs typeface="Arial"/>
                <a:sym typeface="Arial"/>
              </a:rPr>
              <a:t>VOLTHA</a:t>
            </a:r>
          </a:p>
        </p:txBody>
      </p:sp>
      <p:sp>
        <p:nvSpPr>
          <p:cNvPr id="7" name="Rounded Rectangle 6"/>
          <p:cNvSpPr/>
          <p:nvPr/>
        </p:nvSpPr>
        <p:spPr>
          <a:xfrm>
            <a:off x="2211773" y="1826915"/>
            <a:ext cx="4539023" cy="447178"/>
          </a:xfrm>
          <a:prstGeom prst="roundRect">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400" b="1" kern="0">
                <a:solidFill>
                  <a:srgbClr val="4B4B4B"/>
                </a:solidFill>
                <a:latin typeface="Calibri"/>
                <a:ea typeface="Arial"/>
                <a:cs typeface="Arial"/>
                <a:sym typeface="Arial"/>
              </a:rPr>
              <a:t>SDN Controller - ONOS</a:t>
            </a:r>
          </a:p>
        </p:txBody>
      </p:sp>
      <p:sp>
        <p:nvSpPr>
          <p:cNvPr id="8" name="Rounded Rectangle 7"/>
          <p:cNvSpPr/>
          <p:nvPr/>
        </p:nvSpPr>
        <p:spPr>
          <a:xfrm>
            <a:off x="2230729" y="947314"/>
            <a:ext cx="4520067" cy="465172"/>
          </a:xfrm>
          <a:prstGeom prst="roundRect">
            <a:avLst/>
          </a:prstGeom>
          <a:solidFill>
            <a:srgbClr val="FFFFFF"/>
          </a:solidFill>
          <a:ln w="12700" cap="flat" cmpd="sng" algn="ctr">
            <a:solidFill>
              <a:srgbClr val="4B4B4B"/>
            </a:solidFill>
            <a:prstDash val="solid"/>
          </a:ln>
          <a:effectLst/>
        </p:spPr>
        <p:txBody>
          <a:bodyPr rtlCol="0" anchor="ctr"/>
          <a:lstStyle/>
          <a:p>
            <a:pPr algn="ctr" defTabSz="914400">
              <a:buFont typeface="Arial"/>
              <a:buNone/>
              <a:defRPr/>
            </a:pPr>
            <a:r>
              <a:rPr lang="en-US" sz="1400" b="1" kern="0">
                <a:solidFill>
                  <a:srgbClr val="4B4B4B"/>
                </a:solidFill>
                <a:latin typeface="Calibri"/>
                <a:ea typeface="Arial"/>
                <a:cs typeface="Arial"/>
                <a:sym typeface="Arial"/>
              </a:rPr>
              <a:t>Network Edge Mediator (NEM)</a:t>
            </a:r>
          </a:p>
        </p:txBody>
      </p:sp>
      <p:sp>
        <p:nvSpPr>
          <p:cNvPr id="9" name="TextBox 8"/>
          <p:cNvSpPr txBox="1"/>
          <p:nvPr/>
        </p:nvSpPr>
        <p:spPr>
          <a:xfrm>
            <a:off x="6316032" y="593231"/>
            <a:ext cx="1268678" cy="338554"/>
          </a:xfrm>
          <a:prstGeom prst="rect">
            <a:avLst/>
          </a:prstGeom>
          <a:noFill/>
        </p:spPr>
        <p:txBody>
          <a:bodyPr wrap="square" rtlCol="0">
            <a:spAutoFit/>
          </a:bodyPr>
          <a:lstStyle/>
          <a:p>
            <a:pPr defTabSz="914400">
              <a:buClr>
                <a:srgbClr val="000000"/>
              </a:buClr>
              <a:buFont typeface="Arial"/>
              <a:buNone/>
              <a:defRPr/>
            </a:pPr>
            <a:r>
              <a:rPr lang="en-US" sz="1600" b="1" kern="0" dirty="0">
                <a:solidFill>
                  <a:srgbClr val="004B7D">
                    <a:lumMod val="75000"/>
                  </a:srgbClr>
                </a:solidFill>
                <a:latin typeface="Calibri"/>
                <a:ea typeface="Arial"/>
                <a:cs typeface="Arial"/>
                <a:sym typeface="Arial"/>
              </a:rPr>
              <a:t>SEBA POD</a:t>
            </a:r>
          </a:p>
        </p:txBody>
      </p:sp>
      <p:sp>
        <p:nvSpPr>
          <p:cNvPr id="10" name="Hexagon 9"/>
          <p:cNvSpPr/>
          <p:nvPr/>
        </p:nvSpPr>
        <p:spPr>
          <a:xfrm>
            <a:off x="2855442" y="1635471"/>
            <a:ext cx="682864"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vlans</a:t>
            </a:r>
          </a:p>
        </p:txBody>
      </p:sp>
      <p:sp>
        <p:nvSpPr>
          <p:cNvPr id="11" name="Hexagon 10"/>
          <p:cNvSpPr/>
          <p:nvPr/>
        </p:nvSpPr>
        <p:spPr>
          <a:xfrm>
            <a:off x="3409303" y="1635471"/>
            <a:ext cx="651337"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dhcp</a:t>
            </a:r>
          </a:p>
        </p:txBody>
      </p:sp>
      <p:sp>
        <p:nvSpPr>
          <p:cNvPr id="12" name="Hexagon 11"/>
          <p:cNvSpPr/>
          <p:nvPr/>
        </p:nvSpPr>
        <p:spPr>
          <a:xfrm>
            <a:off x="3957232" y="1635471"/>
            <a:ext cx="756784"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mcast</a:t>
            </a:r>
          </a:p>
        </p:txBody>
      </p:sp>
      <p:sp>
        <p:nvSpPr>
          <p:cNvPr id="13" name="Hexagon 12"/>
          <p:cNvSpPr/>
          <p:nvPr/>
        </p:nvSpPr>
        <p:spPr>
          <a:xfrm>
            <a:off x="4590801" y="1637755"/>
            <a:ext cx="889045"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bridging</a:t>
            </a:r>
          </a:p>
        </p:txBody>
      </p:sp>
      <p:sp>
        <p:nvSpPr>
          <p:cNvPr id="14" name="Hexagon 13"/>
          <p:cNvSpPr/>
          <p:nvPr/>
        </p:nvSpPr>
        <p:spPr>
          <a:xfrm>
            <a:off x="5326695" y="1637755"/>
            <a:ext cx="889045"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routing</a:t>
            </a:r>
          </a:p>
        </p:txBody>
      </p:sp>
      <p:sp>
        <p:nvSpPr>
          <p:cNvPr id="15" name="Hexagon 14"/>
          <p:cNvSpPr/>
          <p:nvPr/>
        </p:nvSpPr>
        <p:spPr>
          <a:xfrm>
            <a:off x="6050035" y="1635471"/>
            <a:ext cx="688897"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ACLs</a:t>
            </a:r>
          </a:p>
        </p:txBody>
      </p:sp>
      <p:cxnSp>
        <p:nvCxnSpPr>
          <p:cNvPr id="16" name="Straight Connector 15"/>
          <p:cNvCxnSpPr>
            <a:stCxn id="6" idx="0"/>
          </p:cNvCxnSpPr>
          <p:nvPr/>
        </p:nvCxnSpPr>
        <p:spPr>
          <a:xfrm flipH="1" flipV="1">
            <a:off x="3120309" y="2280271"/>
            <a:ext cx="2106" cy="136246"/>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grpSp>
        <p:nvGrpSpPr>
          <p:cNvPr id="18" name="Group 17"/>
          <p:cNvGrpSpPr/>
          <p:nvPr/>
        </p:nvGrpSpPr>
        <p:grpSpPr>
          <a:xfrm>
            <a:off x="3043806" y="206740"/>
            <a:ext cx="2594992" cy="659218"/>
            <a:chOff x="4691947" y="240650"/>
            <a:chExt cx="2692230" cy="854361"/>
          </a:xfrm>
        </p:grpSpPr>
        <p:sp>
          <p:nvSpPr>
            <p:cNvPr id="19" name="Hexagon 18"/>
            <p:cNvSpPr/>
            <p:nvPr/>
          </p:nvSpPr>
          <p:spPr>
            <a:xfrm>
              <a:off x="4691947" y="240650"/>
              <a:ext cx="1175691" cy="280214"/>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200" kern="0">
                  <a:solidFill>
                    <a:srgbClr val="4B4B4B"/>
                  </a:solidFill>
                  <a:latin typeface="Calibri"/>
                  <a:ea typeface="Arial"/>
                  <a:cs typeface="Arial"/>
                  <a:sym typeface="Arial"/>
                </a:rPr>
                <a:t>ONAP</a:t>
              </a:r>
            </a:p>
          </p:txBody>
        </p:sp>
        <p:sp>
          <p:nvSpPr>
            <p:cNvPr id="20" name="Hexagon 19"/>
            <p:cNvSpPr/>
            <p:nvPr/>
          </p:nvSpPr>
          <p:spPr>
            <a:xfrm>
              <a:off x="5993476" y="240653"/>
              <a:ext cx="1390701" cy="280211"/>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200" kern="0">
                  <a:solidFill>
                    <a:srgbClr val="4B4B4B"/>
                  </a:solidFill>
                  <a:latin typeface="Calibri"/>
                  <a:ea typeface="Arial"/>
                  <a:cs typeface="Arial"/>
                  <a:sym typeface="Arial"/>
                </a:rPr>
                <a:t>Op X OSS/BSS</a:t>
              </a:r>
            </a:p>
          </p:txBody>
        </p:sp>
        <p:sp>
          <p:nvSpPr>
            <p:cNvPr id="21" name="Up-Down Arrow 20"/>
            <p:cNvSpPr/>
            <p:nvPr/>
          </p:nvSpPr>
          <p:spPr>
            <a:xfrm>
              <a:off x="5188440" y="520865"/>
              <a:ext cx="192792" cy="358886"/>
            </a:xfrm>
            <a:prstGeom prst="upDownArrow">
              <a:avLst/>
            </a:prstGeom>
            <a:solidFill>
              <a:srgbClr val="FFFFFF"/>
            </a:solidFill>
            <a:ln w="12700" cap="flat" cmpd="sng" algn="ctr">
              <a:solidFill>
                <a:srgbClr val="4B4B4B"/>
              </a:solidFill>
              <a:prstDash val="solid"/>
            </a:ln>
            <a:effectLst/>
          </p:spPr>
          <p:txBody>
            <a:bodyPr rtlCol="0" anchor="ctr"/>
            <a:lstStyle/>
            <a:p>
              <a:pPr algn="ctr" defTabSz="914400">
                <a:defRPr/>
              </a:pPr>
              <a:endParaRPr lang="en-US" sz="2000" kern="0">
                <a:solidFill>
                  <a:srgbClr val="4B4B4B"/>
                </a:solidFill>
                <a:latin typeface="Calibri"/>
                <a:ea typeface="Arial"/>
                <a:cs typeface="Arial"/>
                <a:sym typeface="Arial"/>
              </a:endParaRPr>
            </a:p>
          </p:txBody>
        </p:sp>
        <p:sp>
          <p:nvSpPr>
            <p:cNvPr id="22" name="Up-Down Arrow 21"/>
            <p:cNvSpPr/>
            <p:nvPr/>
          </p:nvSpPr>
          <p:spPr>
            <a:xfrm>
              <a:off x="6645655" y="520865"/>
              <a:ext cx="222649" cy="545091"/>
            </a:xfrm>
            <a:prstGeom prst="upDownArrow">
              <a:avLst/>
            </a:prstGeom>
            <a:solidFill>
              <a:srgbClr val="FFFFFF"/>
            </a:solidFill>
            <a:ln w="12700" cap="flat" cmpd="sng" algn="ctr">
              <a:solidFill>
                <a:srgbClr val="4B4B4B"/>
              </a:solidFill>
              <a:prstDash val="solid"/>
            </a:ln>
            <a:effectLst/>
          </p:spPr>
          <p:txBody>
            <a:bodyPr rtlCol="0" anchor="ctr"/>
            <a:lstStyle/>
            <a:p>
              <a:pPr algn="ctr" defTabSz="914400">
                <a:defRPr/>
              </a:pPr>
              <a:endParaRPr lang="en-US" sz="2000" kern="0">
                <a:solidFill>
                  <a:srgbClr val="4B4B4B"/>
                </a:solidFill>
                <a:latin typeface="Calibri"/>
                <a:ea typeface="Arial"/>
                <a:cs typeface="Arial"/>
                <a:sym typeface="Arial"/>
              </a:endParaRPr>
            </a:p>
          </p:txBody>
        </p:sp>
        <p:sp>
          <p:nvSpPr>
            <p:cNvPr id="23" name="Rounded Rectangle 22"/>
            <p:cNvSpPr/>
            <p:nvPr/>
          </p:nvSpPr>
          <p:spPr>
            <a:xfrm>
              <a:off x="4786513" y="898450"/>
              <a:ext cx="986561" cy="196561"/>
            </a:xfrm>
            <a:prstGeom prst="roundRect">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000" kern="0">
                  <a:solidFill>
                    <a:srgbClr val="4B4B4B"/>
                  </a:solidFill>
                  <a:latin typeface="Calibri"/>
                  <a:ea typeface="Arial"/>
                  <a:cs typeface="Arial"/>
                  <a:sym typeface="Arial"/>
                </a:rPr>
                <a:t>Abstract OLT</a:t>
              </a:r>
            </a:p>
          </p:txBody>
        </p:sp>
      </p:grpSp>
      <p:sp>
        <p:nvSpPr>
          <p:cNvPr id="24" name="Rounded Rectangle 23"/>
          <p:cNvSpPr/>
          <p:nvPr/>
        </p:nvSpPr>
        <p:spPr>
          <a:xfrm>
            <a:off x="6785928" y="930072"/>
            <a:ext cx="725548" cy="1775472"/>
          </a:xfrm>
          <a:prstGeom prst="roundRect">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200" b="1" kern="0">
                <a:solidFill>
                  <a:srgbClr val="4B4B4B"/>
                </a:solidFill>
                <a:latin typeface="Calibri"/>
                <a:ea typeface="Arial"/>
                <a:cs typeface="Arial"/>
                <a:sym typeface="Arial"/>
              </a:rPr>
              <a:t>DockerK8s Helm</a:t>
            </a:r>
          </a:p>
        </p:txBody>
      </p:sp>
      <p:cxnSp>
        <p:nvCxnSpPr>
          <p:cNvPr id="25" name="Straight Connector 24"/>
          <p:cNvCxnSpPr/>
          <p:nvPr/>
        </p:nvCxnSpPr>
        <p:spPr>
          <a:xfrm flipV="1">
            <a:off x="3120309" y="1430691"/>
            <a:ext cx="2107" cy="136960"/>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cxnSp>
        <p:nvCxnSpPr>
          <p:cNvPr id="26" name="Straight Connector 25"/>
          <p:cNvCxnSpPr/>
          <p:nvPr/>
        </p:nvCxnSpPr>
        <p:spPr>
          <a:xfrm flipH="1" flipV="1">
            <a:off x="5640076" y="1435352"/>
            <a:ext cx="2914" cy="138046"/>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cxnSp>
        <p:nvCxnSpPr>
          <p:cNvPr id="27" name="Straight Connector 26"/>
          <p:cNvCxnSpPr/>
          <p:nvPr/>
        </p:nvCxnSpPr>
        <p:spPr>
          <a:xfrm flipV="1">
            <a:off x="3213085" y="2753567"/>
            <a:ext cx="0" cy="740135"/>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stCxn id="38" idx="1"/>
            <a:endCxn id="29" idx="6"/>
          </p:cNvCxnSpPr>
          <p:nvPr/>
        </p:nvCxnSpPr>
        <p:spPr>
          <a:xfrm flipH="1">
            <a:off x="1356409" y="3265868"/>
            <a:ext cx="859979" cy="694"/>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sp>
        <p:nvSpPr>
          <p:cNvPr id="29" name="Oval 28"/>
          <p:cNvSpPr/>
          <p:nvPr/>
        </p:nvSpPr>
        <p:spPr>
          <a:xfrm>
            <a:off x="1280482" y="3202290"/>
            <a:ext cx="75927" cy="128544"/>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400">
              <a:buClr>
                <a:srgbClr val="000000"/>
              </a:buClr>
              <a:buFont typeface="Arial"/>
              <a:buNone/>
              <a:defRPr/>
            </a:pPr>
            <a:endParaRPr lang="en-US" sz="1400" kern="0">
              <a:solidFill>
                <a:prstClr val="white"/>
              </a:solidFill>
              <a:latin typeface="Calibri"/>
              <a:sym typeface="Arial"/>
            </a:endParaRPr>
          </a:p>
        </p:txBody>
      </p:sp>
      <p:sp>
        <p:nvSpPr>
          <p:cNvPr id="30" name="Oval 29"/>
          <p:cNvSpPr/>
          <p:nvPr/>
        </p:nvSpPr>
        <p:spPr>
          <a:xfrm>
            <a:off x="3453731" y="3273621"/>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buClr>
                <a:srgbClr val="000000"/>
              </a:buClr>
              <a:buFont typeface="Arial"/>
              <a:buNone/>
              <a:defRPr/>
            </a:pPr>
            <a:endParaRPr lang="en-US" sz="1400" kern="0">
              <a:solidFill>
                <a:prstClr val="white"/>
              </a:solidFill>
              <a:latin typeface="Calibri"/>
              <a:sym typeface="Arial"/>
            </a:endParaRPr>
          </a:p>
        </p:txBody>
      </p:sp>
      <p:cxnSp>
        <p:nvCxnSpPr>
          <p:cNvPr id="31" name="Straight Connector 30"/>
          <p:cNvCxnSpPr>
            <a:stCxn id="29" idx="2"/>
            <a:endCxn id="33" idx="3"/>
          </p:cNvCxnSpPr>
          <p:nvPr/>
        </p:nvCxnSpPr>
        <p:spPr>
          <a:xfrm flipH="1" flipV="1">
            <a:off x="579807" y="2920228"/>
            <a:ext cx="700675" cy="346334"/>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a:stCxn id="29" idx="2"/>
            <a:endCxn id="34" idx="3"/>
          </p:cNvCxnSpPr>
          <p:nvPr/>
        </p:nvCxnSpPr>
        <p:spPr>
          <a:xfrm flipH="1">
            <a:off x="579807" y="3266562"/>
            <a:ext cx="700675" cy="343413"/>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sp>
        <p:nvSpPr>
          <p:cNvPr id="33" name="Rounded Rectangle 32"/>
          <p:cNvSpPr/>
          <p:nvPr/>
        </p:nvSpPr>
        <p:spPr>
          <a:xfrm>
            <a:off x="477352" y="2848542"/>
            <a:ext cx="102455" cy="14337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defTabSz="914400">
              <a:buClr>
                <a:srgbClr val="000000"/>
              </a:buClr>
              <a:buFont typeface="Arial"/>
              <a:buNone/>
              <a:defRPr/>
            </a:pPr>
            <a:endParaRPr lang="en-US" sz="1400" kern="0">
              <a:solidFill>
                <a:prstClr val="black"/>
              </a:solidFill>
              <a:latin typeface="Calibri"/>
              <a:sym typeface="Arial"/>
            </a:endParaRPr>
          </a:p>
        </p:txBody>
      </p:sp>
      <p:sp>
        <p:nvSpPr>
          <p:cNvPr id="34" name="Rounded Rectangle 33"/>
          <p:cNvSpPr/>
          <p:nvPr/>
        </p:nvSpPr>
        <p:spPr>
          <a:xfrm>
            <a:off x="477353" y="3534367"/>
            <a:ext cx="102454" cy="15121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defTabSz="914400">
              <a:buClr>
                <a:srgbClr val="000000"/>
              </a:buClr>
              <a:buFont typeface="Arial"/>
              <a:buNone/>
              <a:defRPr/>
            </a:pPr>
            <a:endParaRPr lang="en-US" sz="1400" kern="0">
              <a:solidFill>
                <a:prstClr val="black"/>
              </a:solidFill>
              <a:latin typeface="Calibri"/>
              <a:sym typeface="Arial"/>
            </a:endParaRPr>
          </a:p>
        </p:txBody>
      </p:sp>
      <p:sp>
        <p:nvSpPr>
          <p:cNvPr id="35" name="Oval 34"/>
          <p:cNvSpPr/>
          <p:nvPr/>
        </p:nvSpPr>
        <p:spPr>
          <a:xfrm>
            <a:off x="2336083" y="3255068"/>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914400">
              <a:buClr>
                <a:srgbClr val="000000"/>
              </a:buClr>
              <a:buFont typeface="Arial"/>
              <a:buNone/>
              <a:defRPr/>
            </a:pPr>
            <a:endParaRPr lang="en-US" sz="1400" kern="0">
              <a:solidFill>
                <a:prstClr val="white"/>
              </a:solidFill>
              <a:latin typeface="Calibri"/>
              <a:sym typeface="Arial"/>
            </a:endParaRPr>
          </a:p>
        </p:txBody>
      </p:sp>
      <p:sp>
        <p:nvSpPr>
          <p:cNvPr id="36" name="TextBox 35"/>
          <p:cNvSpPr txBox="1"/>
          <p:nvPr/>
        </p:nvSpPr>
        <p:spPr>
          <a:xfrm>
            <a:off x="2216390" y="2932100"/>
            <a:ext cx="430001" cy="276999"/>
          </a:xfrm>
          <a:prstGeom prst="rect">
            <a:avLst/>
          </a:prstGeom>
          <a:noFill/>
        </p:spPr>
        <p:txBody>
          <a:bodyPr wrap="none" rtlCol="0">
            <a:spAutoFit/>
          </a:bodyPr>
          <a:lstStyle/>
          <a:p>
            <a:pPr defTabSz="914400">
              <a:buClr>
                <a:srgbClr val="000000"/>
              </a:buClr>
              <a:buFont typeface="Arial"/>
              <a:buNone/>
              <a:defRPr/>
            </a:pPr>
            <a:r>
              <a:rPr lang="en-US" sz="1200" b="1" kern="0">
                <a:solidFill>
                  <a:prstClr val="black"/>
                </a:solidFill>
                <a:latin typeface="Calibri"/>
                <a:ea typeface="Arial"/>
                <a:cs typeface="Arial"/>
                <a:sym typeface="Arial"/>
              </a:rPr>
              <a:t>OLT</a:t>
            </a:r>
          </a:p>
        </p:txBody>
      </p:sp>
      <p:sp>
        <p:nvSpPr>
          <p:cNvPr id="37" name="TextBox 36"/>
          <p:cNvSpPr txBox="1"/>
          <p:nvPr/>
        </p:nvSpPr>
        <p:spPr>
          <a:xfrm>
            <a:off x="113171" y="2945174"/>
            <a:ext cx="490564" cy="276999"/>
          </a:xfrm>
          <a:prstGeom prst="rect">
            <a:avLst/>
          </a:prstGeom>
          <a:noFill/>
        </p:spPr>
        <p:txBody>
          <a:bodyPr wrap="none" rtlCol="0">
            <a:spAutoFit/>
          </a:bodyPr>
          <a:lstStyle/>
          <a:p>
            <a:pPr defTabSz="914400">
              <a:buClr>
                <a:srgbClr val="000000"/>
              </a:buClr>
              <a:buFont typeface="Arial"/>
              <a:buNone/>
              <a:defRPr/>
            </a:pPr>
            <a:r>
              <a:rPr lang="en-US" sz="1200" b="1" kern="0">
                <a:solidFill>
                  <a:prstClr val="black"/>
                </a:solidFill>
                <a:latin typeface="Calibri"/>
                <a:ea typeface="Arial"/>
                <a:cs typeface="Arial"/>
                <a:sym typeface="Arial"/>
              </a:rPr>
              <a:t>ONU</a:t>
            </a:r>
          </a:p>
        </p:txBody>
      </p:sp>
      <p:pic>
        <p:nvPicPr>
          <p:cNvPr id="38" name="Picture 37"/>
          <p:cNvPicPr>
            <a:picLocks noChangeAspect="1"/>
          </p:cNvPicPr>
          <p:nvPr/>
        </p:nvPicPr>
        <p:blipFill>
          <a:blip r:embed="rId3"/>
          <a:stretch>
            <a:fillRect/>
          </a:stretch>
        </p:blipFill>
        <p:spPr>
          <a:xfrm flipV="1">
            <a:off x="2216388" y="3153803"/>
            <a:ext cx="1821283" cy="224130"/>
          </a:xfrm>
          <a:prstGeom prst="rect">
            <a:avLst/>
          </a:prstGeom>
        </p:spPr>
      </p:pic>
      <p:pic>
        <p:nvPicPr>
          <p:cNvPr id="39" name="Picture 38"/>
          <p:cNvPicPr>
            <a:picLocks noChangeAspect="1"/>
          </p:cNvPicPr>
          <p:nvPr/>
        </p:nvPicPr>
        <p:blipFill>
          <a:blip r:embed="rId3"/>
          <a:stretch>
            <a:fillRect/>
          </a:stretch>
        </p:blipFill>
        <p:spPr>
          <a:xfrm flipV="1">
            <a:off x="2216390" y="3444557"/>
            <a:ext cx="1821282" cy="237964"/>
          </a:xfrm>
          <a:prstGeom prst="rect">
            <a:avLst/>
          </a:prstGeom>
        </p:spPr>
      </p:pic>
      <p:pic>
        <p:nvPicPr>
          <p:cNvPr id="40" name="Picture 39"/>
          <p:cNvPicPr>
            <a:picLocks noChangeAspect="1"/>
          </p:cNvPicPr>
          <p:nvPr/>
        </p:nvPicPr>
        <p:blipFill>
          <a:blip r:embed="rId3"/>
          <a:stretch>
            <a:fillRect/>
          </a:stretch>
        </p:blipFill>
        <p:spPr>
          <a:xfrm flipV="1">
            <a:off x="2216389" y="4232190"/>
            <a:ext cx="1821283" cy="254901"/>
          </a:xfrm>
          <a:prstGeom prst="rect">
            <a:avLst/>
          </a:prstGeom>
        </p:spPr>
      </p:pic>
      <p:sp>
        <p:nvSpPr>
          <p:cNvPr id="41" name="Oval 40"/>
          <p:cNvSpPr/>
          <p:nvPr/>
        </p:nvSpPr>
        <p:spPr>
          <a:xfrm>
            <a:off x="2888475" y="3756913"/>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4400">
              <a:buClr>
                <a:srgbClr val="000000"/>
              </a:buClr>
              <a:buFont typeface="Arial"/>
              <a:buNone/>
            </a:pPr>
            <a:endParaRPr lang="en-US" sz="1400" kern="0">
              <a:solidFill>
                <a:prstClr val="black"/>
              </a:solidFill>
              <a:latin typeface="Arial"/>
              <a:sym typeface="Arial"/>
            </a:endParaRPr>
          </a:p>
        </p:txBody>
      </p:sp>
      <p:sp>
        <p:nvSpPr>
          <p:cNvPr id="42" name="Oval 41"/>
          <p:cNvSpPr/>
          <p:nvPr/>
        </p:nvSpPr>
        <p:spPr>
          <a:xfrm>
            <a:off x="2888475" y="3919896"/>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4400">
              <a:buClr>
                <a:srgbClr val="000000"/>
              </a:buClr>
              <a:buFont typeface="Arial"/>
              <a:buNone/>
            </a:pPr>
            <a:endParaRPr lang="en-US" sz="1400" kern="0">
              <a:solidFill>
                <a:prstClr val="black"/>
              </a:solidFill>
              <a:latin typeface="Arial"/>
              <a:sym typeface="Arial"/>
            </a:endParaRPr>
          </a:p>
        </p:txBody>
      </p:sp>
      <p:sp>
        <p:nvSpPr>
          <p:cNvPr id="43" name="Oval 42"/>
          <p:cNvSpPr/>
          <p:nvPr/>
        </p:nvSpPr>
        <p:spPr>
          <a:xfrm>
            <a:off x="2888475" y="4080537"/>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4400">
              <a:buClr>
                <a:srgbClr val="000000"/>
              </a:buClr>
              <a:buFont typeface="Arial"/>
              <a:buNone/>
            </a:pPr>
            <a:endParaRPr lang="en-US" sz="1400" kern="0">
              <a:solidFill>
                <a:prstClr val="black"/>
              </a:solidFill>
              <a:latin typeface="Arial"/>
              <a:sym typeface="Arial"/>
            </a:endParaRPr>
          </a:p>
        </p:txBody>
      </p:sp>
      <p:cxnSp>
        <p:nvCxnSpPr>
          <p:cNvPr id="44" name="Straight Connector 43"/>
          <p:cNvCxnSpPr>
            <a:stCxn id="38" idx="2"/>
          </p:cNvCxnSpPr>
          <p:nvPr/>
        </p:nvCxnSpPr>
        <p:spPr>
          <a:xfrm flipH="1" flipV="1">
            <a:off x="3122416" y="2753569"/>
            <a:ext cx="4614" cy="400234"/>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pic>
        <p:nvPicPr>
          <p:cNvPr id="47" name="Picture 46" descr="house.png"/>
          <p:cNvPicPr>
            <a:picLocks noChangeAspect="1"/>
          </p:cNvPicPr>
          <p:nvPr/>
        </p:nvPicPr>
        <p:blipFill>
          <a:blip r:embed="rId4">
            <a:duotone>
              <a:srgbClr val="004B7D">
                <a:shade val="45000"/>
                <a:satMod val="135000"/>
              </a:srgbClr>
              <a:prstClr val="white"/>
            </a:duotone>
            <a:extLst>
              <a:ext uri="{28A0092B-C50C-407E-A947-70E740481C1C}">
                <a14:useLocalDpi xmlns:a14="http://schemas.microsoft.com/office/drawing/2010/main" val="0"/>
              </a:ext>
            </a:extLst>
          </a:blip>
          <a:stretch>
            <a:fillRect/>
          </a:stretch>
        </p:blipFill>
        <p:spPr>
          <a:xfrm>
            <a:off x="0" y="2574657"/>
            <a:ext cx="565416" cy="405003"/>
          </a:xfrm>
          <a:prstGeom prst="rect">
            <a:avLst/>
          </a:prstGeom>
        </p:spPr>
      </p:pic>
      <p:pic>
        <p:nvPicPr>
          <p:cNvPr id="48" name="Picture 47" descr="house.png"/>
          <p:cNvPicPr>
            <a:picLocks noChangeAspect="1"/>
          </p:cNvPicPr>
          <p:nvPr/>
        </p:nvPicPr>
        <p:blipFill>
          <a:blip r:embed="rId4">
            <a:duotone>
              <a:srgbClr val="004B7D">
                <a:shade val="45000"/>
                <a:satMod val="135000"/>
              </a:srgbClr>
              <a:prstClr val="white"/>
            </a:duotone>
            <a:extLst>
              <a:ext uri="{28A0092B-C50C-407E-A947-70E740481C1C}">
                <a14:useLocalDpi xmlns:a14="http://schemas.microsoft.com/office/drawing/2010/main" val="0"/>
              </a:ext>
            </a:extLst>
          </a:blip>
          <a:stretch>
            <a:fillRect/>
          </a:stretch>
        </p:blipFill>
        <p:spPr>
          <a:xfrm>
            <a:off x="0" y="3510990"/>
            <a:ext cx="565416" cy="405003"/>
          </a:xfrm>
          <a:prstGeom prst="rect">
            <a:avLst/>
          </a:prstGeom>
        </p:spPr>
      </p:pic>
      <p:grpSp>
        <p:nvGrpSpPr>
          <p:cNvPr id="49" name="Group 48"/>
          <p:cNvGrpSpPr/>
          <p:nvPr/>
        </p:nvGrpSpPr>
        <p:grpSpPr>
          <a:xfrm>
            <a:off x="6750796" y="3268741"/>
            <a:ext cx="1715848" cy="658752"/>
            <a:chOff x="6925824" y="3930774"/>
            <a:chExt cx="1715848" cy="658752"/>
          </a:xfrm>
        </p:grpSpPr>
        <p:pic>
          <p:nvPicPr>
            <p:cNvPr id="50" name="Picture 4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7024" y="3930774"/>
              <a:ext cx="466864" cy="350562"/>
            </a:xfrm>
            <a:prstGeom prst="rect">
              <a:avLst/>
            </a:prstGeom>
          </p:spPr>
        </p:pic>
        <p:pic>
          <p:nvPicPr>
            <p:cNvPr id="51" name="Picture 5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0007" y="4235359"/>
              <a:ext cx="471665" cy="354167"/>
            </a:xfrm>
            <a:prstGeom prst="rect">
              <a:avLst/>
            </a:prstGeom>
          </p:spPr>
        </p:pic>
        <p:cxnSp>
          <p:nvCxnSpPr>
            <p:cNvPr id="52" name="Straight Connector 51"/>
            <p:cNvCxnSpPr>
              <a:stCxn id="57" idx="3"/>
              <a:endCxn id="50" idx="1"/>
            </p:cNvCxnSpPr>
            <p:nvPr/>
          </p:nvCxnSpPr>
          <p:spPr>
            <a:xfrm>
              <a:off x="6925824" y="4097079"/>
              <a:ext cx="1221200" cy="8976"/>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3" name="Straight Connector 52"/>
            <p:cNvCxnSpPr>
              <a:stCxn id="73" idx="3"/>
              <a:endCxn id="51" idx="1"/>
            </p:cNvCxnSpPr>
            <p:nvPr/>
          </p:nvCxnSpPr>
          <p:spPr>
            <a:xfrm>
              <a:off x="6925824" y="4405592"/>
              <a:ext cx="1244183" cy="685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4" name="Straight Connector 53"/>
            <p:cNvCxnSpPr>
              <a:stCxn id="73" idx="3"/>
              <a:endCxn id="50" idx="1"/>
            </p:cNvCxnSpPr>
            <p:nvPr/>
          </p:nvCxnSpPr>
          <p:spPr>
            <a:xfrm flipV="1">
              <a:off x="6925824" y="4106055"/>
              <a:ext cx="1221200" cy="299537"/>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5" name="Straight Connector 54"/>
            <p:cNvCxnSpPr>
              <a:stCxn id="57" idx="3"/>
              <a:endCxn id="51" idx="1"/>
            </p:cNvCxnSpPr>
            <p:nvPr/>
          </p:nvCxnSpPr>
          <p:spPr>
            <a:xfrm>
              <a:off x="6925824" y="4097079"/>
              <a:ext cx="1244183" cy="31536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grpSp>
      <p:sp>
        <p:nvSpPr>
          <p:cNvPr id="56" name="TextBox 55"/>
          <p:cNvSpPr txBox="1"/>
          <p:nvPr/>
        </p:nvSpPr>
        <p:spPr>
          <a:xfrm>
            <a:off x="7810871" y="3054664"/>
            <a:ext cx="1140611" cy="261610"/>
          </a:xfrm>
          <a:prstGeom prst="rect">
            <a:avLst/>
          </a:prstGeom>
          <a:noFill/>
        </p:spPr>
        <p:txBody>
          <a:bodyPr wrap="square" rtlCol="0">
            <a:spAutoFit/>
          </a:bodyPr>
          <a:lstStyle/>
          <a:p>
            <a:pPr defTabSz="914400">
              <a:buClr>
                <a:srgbClr val="000000"/>
              </a:buClr>
              <a:buFont typeface="Arial"/>
              <a:buNone/>
            </a:pPr>
            <a:r>
              <a:rPr lang="en-US" sz="1050" kern="0">
                <a:solidFill>
                  <a:srgbClr val="000000"/>
                </a:solidFill>
                <a:latin typeface="Arial"/>
                <a:ea typeface="Arial"/>
                <a:cs typeface="Arial"/>
                <a:sym typeface="Arial"/>
              </a:rPr>
              <a:t>External BNG</a:t>
            </a:r>
          </a:p>
        </p:txBody>
      </p:sp>
      <p:pic>
        <p:nvPicPr>
          <p:cNvPr id="57" name="Picture 56"/>
          <p:cNvPicPr>
            <a:picLocks noChangeAspect="1"/>
          </p:cNvPicPr>
          <p:nvPr/>
        </p:nvPicPr>
        <p:blipFill>
          <a:blip r:embed="rId6"/>
          <a:stretch>
            <a:fillRect/>
          </a:stretch>
        </p:blipFill>
        <p:spPr>
          <a:xfrm>
            <a:off x="4994638" y="3308971"/>
            <a:ext cx="1756158" cy="252150"/>
          </a:xfrm>
          <a:prstGeom prst="rect">
            <a:avLst/>
          </a:prstGeom>
        </p:spPr>
      </p:pic>
      <p:cxnSp>
        <p:nvCxnSpPr>
          <p:cNvPr id="58" name="Straight Connector 57"/>
          <p:cNvCxnSpPr>
            <a:stCxn id="38" idx="3"/>
            <a:endCxn id="57" idx="1"/>
          </p:cNvCxnSpPr>
          <p:nvPr/>
        </p:nvCxnSpPr>
        <p:spPr>
          <a:xfrm>
            <a:off x="4037671" y="3265868"/>
            <a:ext cx="956967" cy="169178"/>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9" name="Straight Connector 58"/>
          <p:cNvCxnSpPr>
            <a:stCxn id="38" idx="3"/>
            <a:endCxn id="73" idx="1"/>
          </p:cNvCxnSpPr>
          <p:nvPr/>
        </p:nvCxnSpPr>
        <p:spPr>
          <a:xfrm>
            <a:off x="4037671" y="3265868"/>
            <a:ext cx="956967" cy="47769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0" name="Straight Connector 59"/>
          <p:cNvCxnSpPr>
            <a:stCxn id="39" idx="3"/>
            <a:endCxn id="57" idx="1"/>
          </p:cNvCxnSpPr>
          <p:nvPr/>
        </p:nvCxnSpPr>
        <p:spPr>
          <a:xfrm flipV="1">
            <a:off x="4037672" y="3435046"/>
            <a:ext cx="956966" cy="128493"/>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1" name="Straight Connector 60"/>
          <p:cNvCxnSpPr>
            <a:stCxn id="39" idx="3"/>
            <a:endCxn id="73" idx="1"/>
          </p:cNvCxnSpPr>
          <p:nvPr/>
        </p:nvCxnSpPr>
        <p:spPr>
          <a:xfrm>
            <a:off x="4037672" y="3563539"/>
            <a:ext cx="956966" cy="180020"/>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2" name="Straight Connector 61"/>
          <p:cNvCxnSpPr>
            <a:stCxn id="40" idx="3"/>
            <a:endCxn id="57" idx="1"/>
          </p:cNvCxnSpPr>
          <p:nvPr/>
        </p:nvCxnSpPr>
        <p:spPr>
          <a:xfrm flipV="1">
            <a:off x="4037672" y="3435046"/>
            <a:ext cx="956966" cy="92459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3" name="Straight Connector 62"/>
          <p:cNvCxnSpPr>
            <a:stCxn id="40" idx="3"/>
            <a:endCxn id="73" idx="1"/>
          </p:cNvCxnSpPr>
          <p:nvPr/>
        </p:nvCxnSpPr>
        <p:spPr>
          <a:xfrm flipV="1">
            <a:off x="4037672" y="3743559"/>
            <a:ext cx="956966" cy="61608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pic>
        <p:nvPicPr>
          <p:cNvPr id="64" name="Picture 63"/>
          <p:cNvPicPr>
            <a:picLocks noChangeAspect="1"/>
          </p:cNvPicPr>
          <p:nvPr/>
        </p:nvPicPr>
        <p:blipFill>
          <a:blip r:embed="rId7"/>
          <a:stretch>
            <a:fillRect/>
          </a:stretch>
        </p:blipFill>
        <p:spPr>
          <a:xfrm>
            <a:off x="4890703" y="4195753"/>
            <a:ext cx="2116004" cy="193640"/>
          </a:xfrm>
          <a:prstGeom prst="rect">
            <a:avLst/>
          </a:prstGeom>
        </p:spPr>
      </p:pic>
      <p:pic>
        <p:nvPicPr>
          <p:cNvPr id="65" name="Picture 64"/>
          <p:cNvPicPr>
            <a:picLocks noChangeAspect="1"/>
          </p:cNvPicPr>
          <p:nvPr/>
        </p:nvPicPr>
        <p:blipFill>
          <a:blip r:embed="rId7"/>
          <a:stretch>
            <a:fillRect/>
          </a:stretch>
        </p:blipFill>
        <p:spPr>
          <a:xfrm>
            <a:off x="5043103" y="4348153"/>
            <a:ext cx="2116004" cy="179166"/>
          </a:xfrm>
          <a:prstGeom prst="rect">
            <a:avLst/>
          </a:prstGeom>
        </p:spPr>
      </p:pic>
      <p:pic>
        <p:nvPicPr>
          <p:cNvPr id="66" name="Picture 65"/>
          <p:cNvPicPr>
            <a:picLocks noChangeAspect="1"/>
          </p:cNvPicPr>
          <p:nvPr/>
        </p:nvPicPr>
        <p:blipFill>
          <a:blip r:embed="rId7"/>
          <a:stretch>
            <a:fillRect/>
          </a:stretch>
        </p:blipFill>
        <p:spPr>
          <a:xfrm>
            <a:off x="5195503" y="4500553"/>
            <a:ext cx="2116004" cy="170439"/>
          </a:xfrm>
          <a:prstGeom prst="rect">
            <a:avLst/>
          </a:prstGeom>
        </p:spPr>
      </p:pic>
      <p:cxnSp>
        <p:nvCxnSpPr>
          <p:cNvPr id="67" name="Straight Connector 66"/>
          <p:cNvCxnSpPr/>
          <p:nvPr/>
        </p:nvCxnSpPr>
        <p:spPr>
          <a:xfrm flipH="1" flipV="1">
            <a:off x="5449910" y="3724982"/>
            <a:ext cx="3448" cy="463269"/>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8" name="Straight Connector 67"/>
          <p:cNvCxnSpPr/>
          <p:nvPr/>
        </p:nvCxnSpPr>
        <p:spPr>
          <a:xfrm flipV="1">
            <a:off x="5516569" y="3724983"/>
            <a:ext cx="438" cy="629928"/>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9" name="Straight Connector 68"/>
          <p:cNvCxnSpPr/>
          <p:nvPr/>
        </p:nvCxnSpPr>
        <p:spPr>
          <a:xfrm flipV="1">
            <a:off x="6119945" y="3544595"/>
            <a:ext cx="5746" cy="655150"/>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70" name="Straight Connector 69"/>
          <p:cNvCxnSpPr/>
          <p:nvPr/>
        </p:nvCxnSpPr>
        <p:spPr>
          <a:xfrm flipH="1" flipV="1">
            <a:off x="6183156" y="3561835"/>
            <a:ext cx="1" cy="775837"/>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71" name="Straight Connector 70"/>
          <p:cNvCxnSpPr>
            <a:stCxn id="66" idx="0"/>
          </p:cNvCxnSpPr>
          <p:nvPr/>
        </p:nvCxnSpPr>
        <p:spPr>
          <a:xfrm flipH="1" flipV="1">
            <a:off x="6252111" y="3573329"/>
            <a:ext cx="1394" cy="92722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72" name="Straight Connector 71"/>
          <p:cNvCxnSpPr/>
          <p:nvPr/>
        </p:nvCxnSpPr>
        <p:spPr>
          <a:xfrm flipH="1" flipV="1">
            <a:off x="5584105" y="3703081"/>
            <a:ext cx="1421" cy="79550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pic>
        <p:nvPicPr>
          <p:cNvPr id="73" name="Picture 72"/>
          <p:cNvPicPr>
            <a:picLocks noChangeAspect="1"/>
          </p:cNvPicPr>
          <p:nvPr/>
        </p:nvPicPr>
        <p:blipFill>
          <a:blip r:embed="rId6"/>
          <a:stretch>
            <a:fillRect/>
          </a:stretch>
        </p:blipFill>
        <p:spPr>
          <a:xfrm>
            <a:off x="4994638" y="3626441"/>
            <a:ext cx="1756158" cy="234236"/>
          </a:xfrm>
          <a:prstGeom prst="rect">
            <a:avLst/>
          </a:prstGeom>
        </p:spPr>
      </p:pic>
      <p:sp>
        <p:nvSpPr>
          <p:cNvPr id="74" name="TextBox 73"/>
          <p:cNvSpPr txBox="1"/>
          <p:nvPr/>
        </p:nvSpPr>
        <p:spPr>
          <a:xfrm>
            <a:off x="5004455" y="3093211"/>
            <a:ext cx="1140360" cy="276999"/>
          </a:xfrm>
          <a:prstGeom prst="rect">
            <a:avLst/>
          </a:prstGeom>
          <a:noFill/>
        </p:spPr>
        <p:txBody>
          <a:bodyPr wrap="square" rtlCol="0">
            <a:spAutoFit/>
          </a:bodyPr>
          <a:lstStyle/>
          <a:p>
            <a:pPr defTabSz="914400">
              <a:buClr>
                <a:srgbClr val="000000"/>
              </a:buClr>
              <a:buFont typeface="Arial"/>
              <a:buNone/>
              <a:defRPr/>
            </a:pPr>
            <a:r>
              <a:rPr lang="en-US" sz="1200" b="1" kern="0">
                <a:solidFill>
                  <a:prstClr val="black"/>
                </a:solidFill>
                <a:latin typeface="Calibri"/>
                <a:ea typeface="Arial"/>
                <a:cs typeface="Arial"/>
                <a:sym typeface="Arial"/>
              </a:rPr>
              <a:t>SWITCH</a:t>
            </a:r>
          </a:p>
        </p:txBody>
      </p:sp>
      <p:sp>
        <p:nvSpPr>
          <p:cNvPr id="75" name="TextBox 74"/>
          <p:cNvSpPr txBox="1"/>
          <p:nvPr/>
        </p:nvSpPr>
        <p:spPr>
          <a:xfrm>
            <a:off x="4718598" y="3978785"/>
            <a:ext cx="671804" cy="276999"/>
          </a:xfrm>
          <a:prstGeom prst="rect">
            <a:avLst/>
          </a:prstGeom>
          <a:noFill/>
        </p:spPr>
        <p:txBody>
          <a:bodyPr wrap="none" rtlCol="0">
            <a:spAutoFit/>
          </a:bodyPr>
          <a:lstStyle/>
          <a:p>
            <a:pPr defTabSz="914400">
              <a:buClr>
                <a:srgbClr val="000000"/>
              </a:buClr>
              <a:buFont typeface="Arial"/>
              <a:buNone/>
              <a:defRPr/>
            </a:pPr>
            <a:r>
              <a:rPr lang="en-US" sz="1200" b="1" kern="0">
                <a:solidFill>
                  <a:prstClr val="black"/>
                </a:solidFill>
                <a:latin typeface="Calibri"/>
                <a:ea typeface="Arial"/>
                <a:cs typeface="Arial"/>
                <a:sym typeface="Arial"/>
              </a:rPr>
              <a:t>SERVER</a:t>
            </a:r>
          </a:p>
        </p:txBody>
      </p:sp>
      <p:sp>
        <p:nvSpPr>
          <p:cNvPr id="78" name="Google Shape;80;p21"/>
          <p:cNvSpPr txBox="1">
            <a:spLocks/>
          </p:cNvSpPr>
          <p:nvPr/>
        </p:nvSpPr>
        <p:spPr>
          <a:xfrm>
            <a:off x="344226" y="278117"/>
            <a:ext cx="1582103" cy="600525"/>
          </a:xfrm>
          <a:prstGeom prst="rect">
            <a:avLst/>
          </a:prstGeom>
          <a:noFill/>
          <a:ln>
            <a:noFill/>
          </a:ln>
        </p:spPr>
        <p:txBody>
          <a:bodyPr spcFirstLastPara="1" vert="horz" wrap="square" lIns="34275" tIns="17125" rIns="34275" bIns="17125" rtlCol="0" anchor="ctr" anchorCtr="0">
            <a:noAutofit/>
          </a:bodyPr>
          <a:lstStyle>
            <a:lvl1pPr marR="0" lvl="0" algn="ctr" defTabSz="457200"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algn="l">
              <a:lnSpc>
                <a:spcPct val="90000"/>
              </a:lnSpc>
              <a:buClr>
                <a:srgbClr val="535353"/>
              </a:buClr>
              <a:buSzPts val="10000"/>
              <a:buFont typeface="Source Sans Pro"/>
              <a:buNone/>
            </a:pPr>
            <a:r>
              <a:rPr lang="en-US" sz="3200" b="1">
                <a:solidFill>
                  <a:srgbClr val="4B87CC"/>
                </a:solidFill>
              </a:rPr>
              <a:t>SEBA</a:t>
            </a:r>
          </a:p>
        </p:txBody>
      </p:sp>
      <p:sp>
        <p:nvSpPr>
          <p:cNvPr id="79" name="Google Shape;80;p21"/>
          <p:cNvSpPr txBox="1">
            <a:spLocks/>
          </p:cNvSpPr>
          <p:nvPr/>
        </p:nvSpPr>
        <p:spPr>
          <a:xfrm>
            <a:off x="379264" y="935186"/>
            <a:ext cx="1476832" cy="751876"/>
          </a:xfrm>
          <a:prstGeom prst="rect">
            <a:avLst/>
          </a:prstGeom>
          <a:noFill/>
          <a:ln>
            <a:noFill/>
          </a:ln>
        </p:spPr>
        <p:txBody>
          <a:bodyPr spcFirstLastPara="1" wrap="square" lIns="34275" tIns="17125" rIns="34275" bIns="171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9pPr>
          </a:lstStyle>
          <a:p>
            <a:pPr defTabSz="914400"/>
            <a:r>
              <a:rPr lang="en-US" sz="1600" b="1" kern="0"/>
              <a:t>S</a:t>
            </a:r>
            <a:r>
              <a:rPr lang="en-US" sz="1600" kern="0"/>
              <a:t>DN </a:t>
            </a:r>
          </a:p>
          <a:p>
            <a:pPr defTabSz="914400"/>
            <a:r>
              <a:rPr lang="en-US" sz="1600" b="1" kern="0"/>
              <a:t>E</a:t>
            </a:r>
            <a:r>
              <a:rPr lang="en-US" sz="1600" kern="0"/>
              <a:t>nabled</a:t>
            </a:r>
          </a:p>
          <a:p>
            <a:pPr defTabSz="914400"/>
            <a:r>
              <a:rPr lang="en-US" sz="1600" b="1" kern="0"/>
              <a:t>B</a:t>
            </a:r>
            <a:r>
              <a:rPr lang="en-US" sz="1600" kern="0"/>
              <a:t>roadband </a:t>
            </a:r>
          </a:p>
          <a:p>
            <a:pPr defTabSz="914400"/>
            <a:r>
              <a:rPr lang="en-US" sz="1600" b="1" kern="0"/>
              <a:t>A</a:t>
            </a:r>
            <a:r>
              <a:rPr lang="en-US" sz="1600" kern="0"/>
              <a:t>ccess</a:t>
            </a:r>
          </a:p>
        </p:txBody>
      </p:sp>
      <p:cxnSp>
        <p:nvCxnSpPr>
          <p:cNvPr id="80" name="Straight Connector 79"/>
          <p:cNvCxnSpPr/>
          <p:nvPr/>
        </p:nvCxnSpPr>
        <p:spPr>
          <a:xfrm flipH="1" flipV="1">
            <a:off x="5805823" y="2266793"/>
            <a:ext cx="4503" cy="1048515"/>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sp>
        <p:nvSpPr>
          <p:cNvPr id="84" name="TextBox 83"/>
          <p:cNvSpPr txBox="1"/>
          <p:nvPr/>
        </p:nvSpPr>
        <p:spPr>
          <a:xfrm>
            <a:off x="4879604" y="2901107"/>
            <a:ext cx="1436428" cy="253916"/>
          </a:xfrm>
          <a:prstGeom prst="rect">
            <a:avLst/>
          </a:prstGeom>
          <a:noFill/>
        </p:spPr>
        <p:txBody>
          <a:bodyPr wrap="square" rtlCol="0">
            <a:spAutoFit/>
          </a:bodyPr>
          <a:lstStyle/>
          <a:p>
            <a:pPr defTabSz="914400">
              <a:buClr>
                <a:srgbClr val="000000"/>
              </a:buClr>
              <a:buFont typeface="Arial"/>
              <a:buNone/>
            </a:pPr>
            <a:r>
              <a:rPr lang="en-US" sz="1050" kern="0">
                <a:solidFill>
                  <a:srgbClr val="000000"/>
                </a:solidFill>
                <a:latin typeface="Arial"/>
                <a:ea typeface="Arial"/>
                <a:cs typeface="Arial"/>
                <a:sym typeface="Arial"/>
              </a:rPr>
              <a:t>(Embedded BNG)</a:t>
            </a:r>
          </a:p>
        </p:txBody>
      </p:sp>
      <p:sp>
        <p:nvSpPr>
          <p:cNvPr id="2" name="Donut 1"/>
          <p:cNvSpPr/>
          <p:nvPr/>
        </p:nvSpPr>
        <p:spPr>
          <a:xfrm>
            <a:off x="6532341" y="868294"/>
            <a:ext cx="1206631" cy="1933500"/>
          </a:xfrm>
          <a:prstGeom prst="donut">
            <a:avLst>
              <a:gd name="adj" fmla="val 1829"/>
            </a:avLst>
          </a:prstGeom>
          <a:solidFill>
            <a:schemeClr val="accent2"/>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85" name="Google Shape;184;p23">
            <a:extLst>
              <a:ext uri="{FF2B5EF4-FFF2-40B4-BE49-F238E27FC236}">
                <a16:creationId xmlns:a16="http://schemas.microsoft.com/office/drawing/2014/main" id="{18E41E81-CB2C-6E41-982A-7624D7DFA2D6}"/>
              </a:ext>
            </a:extLst>
          </p:cNvPr>
          <p:cNvPicPr preferRelativeResize="0"/>
          <p:nvPr/>
        </p:nvPicPr>
        <p:blipFill>
          <a:blip r:embed="rId8">
            <a:alphaModFix/>
          </a:blip>
          <a:stretch>
            <a:fillRect/>
          </a:stretch>
        </p:blipFill>
        <p:spPr>
          <a:xfrm>
            <a:off x="6516" y="4702571"/>
            <a:ext cx="1003781" cy="429725"/>
          </a:xfrm>
          <a:prstGeom prst="rect">
            <a:avLst/>
          </a:prstGeom>
          <a:noFill/>
          <a:ln>
            <a:noFill/>
          </a:ln>
        </p:spPr>
      </p:pic>
    </p:spTree>
    <p:extLst>
      <p:ext uri="{BB962C8B-B14F-4D97-AF65-F5344CB8AC3E}">
        <p14:creationId xmlns:p14="http://schemas.microsoft.com/office/powerpoint/2010/main" val="10877090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fld id="{00000000-1234-1234-1234-123412341234}" type="slidenum">
              <a:rPr lang="uk-UA"/>
              <a:pPr/>
              <a:t>53</a:t>
            </a:fld>
            <a:endParaRPr lang="uk-UA"/>
          </a:p>
        </p:txBody>
      </p:sp>
      <p:sp>
        <p:nvSpPr>
          <p:cNvPr id="3" name="Rectangle 2"/>
          <p:cNvSpPr/>
          <p:nvPr/>
        </p:nvSpPr>
        <p:spPr>
          <a:xfrm>
            <a:off x="802437" y="-6710"/>
            <a:ext cx="7370949" cy="584776"/>
          </a:xfrm>
          <a:prstGeom prst="rect">
            <a:avLst/>
          </a:prstGeom>
        </p:spPr>
        <p:txBody>
          <a:bodyPr wrap="square">
            <a:spAutoFit/>
          </a:bodyPr>
          <a:lstStyle/>
          <a:p>
            <a:pPr algn="ctr"/>
            <a:r>
              <a:rPr lang="en-US" sz="3200" b="1">
                <a:solidFill>
                  <a:srgbClr val="4F81BD"/>
                </a:solidFill>
                <a:latin typeface="Calibri"/>
                <a:ea typeface="Arial"/>
                <a:cs typeface="Arial"/>
                <a:sym typeface="Arial"/>
              </a:rPr>
              <a:t>SEBA Modularity</a:t>
            </a:r>
            <a:endParaRPr lang="en-US" sz="3200" b="1">
              <a:solidFill>
                <a:prstClr val="black"/>
              </a:solidFill>
              <a:latin typeface="Calibri"/>
              <a:ea typeface="Arial"/>
              <a:cs typeface="Arial"/>
              <a:sym typeface="Arial"/>
            </a:endParaRPr>
          </a:p>
        </p:txBody>
      </p:sp>
      <p:sp>
        <p:nvSpPr>
          <p:cNvPr id="4" name="Rounded Rectangle 3"/>
          <p:cNvSpPr/>
          <p:nvPr/>
        </p:nvSpPr>
        <p:spPr>
          <a:xfrm>
            <a:off x="2851530" y="3594042"/>
            <a:ext cx="564426" cy="200398"/>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defTabSz="914400">
              <a:buClr>
                <a:srgbClr val="000000"/>
              </a:buClr>
              <a:buFont typeface="Arial"/>
              <a:buNone/>
            </a:pPr>
            <a:r>
              <a:rPr lang="en-US" sz="1050" kern="0">
                <a:solidFill>
                  <a:srgbClr val="FFFFFF"/>
                </a:solidFill>
                <a:latin typeface="Arial"/>
                <a:sym typeface="Arial"/>
              </a:rPr>
              <a:t>ONU</a:t>
            </a:r>
          </a:p>
        </p:txBody>
      </p:sp>
      <p:sp>
        <p:nvSpPr>
          <p:cNvPr id="5" name="Rounded Rectangle 4"/>
          <p:cNvSpPr/>
          <p:nvPr/>
        </p:nvSpPr>
        <p:spPr>
          <a:xfrm>
            <a:off x="2851064" y="3887561"/>
            <a:ext cx="564426" cy="200398"/>
          </a:xfrm>
          <a:prstGeom prst="roundRect">
            <a:avLst/>
          </a:prstGeom>
          <a:ln w="19050" cmpd="sng">
            <a:solidFill>
              <a:schemeClr val="accent5">
                <a:lumMod val="75000"/>
              </a:schemeClr>
            </a:solidFill>
          </a:ln>
        </p:spPr>
        <p:style>
          <a:lnRef idx="3">
            <a:schemeClr val="lt1"/>
          </a:lnRef>
          <a:fillRef idx="1">
            <a:schemeClr val="accent6"/>
          </a:fillRef>
          <a:effectRef idx="1">
            <a:schemeClr val="accent6"/>
          </a:effectRef>
          <a:fontRef idx="minor">
            <a:schemeClr val="lt1"/>
          </a:fontRef>
        </p:style>
        <p:txBody>
          <a:bodyPr rtlCol="0" anchor="ctr"/>
          <a:lstStyle/>
          <a:p>
            <a:pPr algn="ctr" defTabSz="914400">
              <a:buClr>
                <a:srgbClr val="000000"/>
              </a:buClr>
              <a:buFont typeface="Arial"/>
              <a:buNone/>
            </a:pPr>
            <a:r>
              <a:rPr lang="en-US" sz="1050" kern="0">
                <a:solidFill>
                  <a:srgbClr val="FFFFFF"/>
                </a:solidFill>
                <a:latin typeface="Arial"/>
                <a:sym typeface="Arial"/>
              </a:rPr>
              <a:t>ONU</a:t>
            </a:r>
          </a:p>
        </p:txBody>
      </p:sp>
      <p:sp>
        <p:nvSpPr>
          <p:cNvPr id="6" name="Rounded Rectangle 5"/>
          <p:cNvSpPr/>
          <p:nvPr/>
        </p:nvSpPr>
        <p:spPr>
          <a:xfrm>
            <a:off x="3480162" y="3581803"/>
            <a:ext cx="564426" cy="51791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defTabSz="914400">
              <a:buClr>
                <a:srgbClr val="000000"/>
              </a:buClr>
              <a:buFont typeface="Arial"/>
              <a:buNone/>
            </a:pPr>
            <a:r>
              <a:rPr lang="en-US" sz="1200" kern="0">
                <a:solidFill>
                  <a:srgbClr val="4B4B4B"/>
                </a:solidFill>
                <a:latin typeface="Arial"/>
                <a:sym typeface="Arial"/>
              </a:rPr>
              <a:t>OLT</a:t>
            </a:r>
          </a:p>
        </p:txBody>
      </p:sp>
      <p:sp>
        <p:nvSpPr>
          <p:cNvPr id="7" name="Rounded Rectangle 6"/>
          <p:cNvSpPr/>
          <p:nvPr/>
        </p:nvSpPr>
        <p:spPr>
          <a:xfrm>
            <a:off x="2828011" y="2594447"/>
            <a:ext cx="1228803" cy="34055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914400">
              <a:buClr>
                <a:srgbClr val="000000"/>
              </a:buClr>
              <a:buFont typeface="Arial"/>
              <a:buNone/>
            </a:pPr>
            <a:r>
              <a:rPr lang="en-US" sz="1200" kern="0">
                <a:solidFill>
                  <a:srgbClr val="FFFFFF"/>
                </a:solidFill>
                <a:latin typeface="Arial"/>
                <a:sym typeface="Arial"/>
              </a:rPr>
              <a:t>VOLTHA</a:t>
            </a:r>
          </a:p>
        </p:txBody>
      </p:sp>
      <p:sp>
        <p:nvSpPr>
          <p:cNvPr id="8" name="Rounded Rectangle 7"/>
          <p:cNvSpPr/>
          <p:nvPr/>
        </p:nvSpPr>
        <p:spPr>
          <a:xfrm>
            <a:off x="4202870" y="3587204"/>
            <a:ext cx="694704" cy="51791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defTabSz="914400">
              <a:buClr>
                <a:srgbClr val="000000"/>
              </a:buClr>
              <a:buFont typeface="Arial"/>
              <a:buNone/>
            </a:pPr>
            <a:r>
              <a:rPr lang="en-US" sz="1200" kern="0">
                <a:solidFill>
                  <a:srgbClr val="4B4B4B"/>
                </a:solidFill>
                <a:latin typeface="Arial"/>
                <a:sym typeface="Arial"/>
              </a:rPr>
              <a:t>AGG</a:t>
            </a:r>
          </a:p>
          <a:p>
            <a:pPr algn="ctr" defTabSz="914400">
              <a:buClr>
                <a:srgbClr val="000000"/>
              </a:buClr>
              <a:buFont typeface="Arial"/>
              <a:buNone/>
            </a:pPr>
            <a:r>
              <a:rPr lang="en-US" sz="1200" kern="0">
                <a:solidFill>
                  <a:srgbClr val="4B4B4B"/>
                </a:solidFill>
                <a:latin typeface="Arial"/>
                <a:sym typeface="Arial"/>
              </a:rPr>
              <a:t>switch</a:t>
            </a:r>
          </a:p>
        </p:txBody>
      </p:sp>
      <p:sp>
        <p:nvSpPr>
          <p:cNvPr id="9" name="Rounded Rectangle 8"/>
          <p:cNvSpPr/>
          <p:nvPr/>
        </p:nvSpPr>
        <p:spPr>
          <a:xfrm>
            <a:off x="5072559" y="3594042"/>
            <a:ext cx="953866" cy="51155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defTabSz="914400">
              <a:buClr>
                <a:srgbClr val="000000"/>
              </a:buClr>
              <a:buFont typeface="Arial"/>
              <a:buNone/>
            </a:pPr>
            <a:r>
              <a:rPr lang="en-US" sz="1200" kern="0">
                <a:solidFill>
                  <a:srgbClr val="4B4B4B"/>
                </a:solidFill>
                <a:latin typeface="Arial"/>
                <a:sym typeface="Arial"/>
              </a:rPr>
              <a:t>Compute</a:t>
            </a:r>
          </a:p>
          <a:p>
            <a:pPr algn="ctr" defTabSz="914400">
              <a:buClr>
                <a:srgbClr val="000000"/>
              </a:buClr>
              <a:buFont typeface="Arial"/>
              <a:buNone/>
            </a:pPr>
            <a:r>
              <a:rPr lang="en-US" sz="1200" kern="0">
                <a:solidFill>
                  <a:srgbClr val="4B4B4B"/>
                </a:solidFill>
                <a:latin typeface="Arial"/>
                <a:sym typeface="Arial"/>
              </a:rPr>
              <a:t>Nodes</a:t>
            </a:r>
          </a:p>
        </p:txBody>
      </p:sp>
      <p:sp>
        <p:nvSpPr>
          <p:cNvPr id="10" name="Rounded Rectangle 9"/>
          <p:cNvSpPr/>
          <p:nvPr/>
        </p:nvSpPr>
        <p:spPr>
          <a:xfrm>
            <a:off x="2822132" y="2147091"/>
            <a:ext cx="2104840" cy="340559"/>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914400">
              <a:buClr>
                <a:srgbClr val="000000"/>
              </a:buClr>
              <a:buFont typeface="Arial"/>
              <a:buNone/>
            </a:pPr>
            <a:r>
              <a:rPr lang="en-US" sz="1200" kern="0">
                <a:solidFill>
                  <a:srgbClr val="FFFFFF"/>
                </a:solidFill>
                <a:latin typeface="Arial"/>
                <a:sym typeface="Arial"/>
              </a:rPr>
              <a:t>ONOS</a:t>
            </a:r>
          </a:p>
        </p:txBody>
      </p:sp>
      <p:sp>
        <p:nvSpPr>
          <p:cNvPr id="11" name="Rounded Rectangle 10"/>
          <p:cNvSpPr/>
          <p:nvPr/>
        </p:nvSpPr>
        <p:spPr>
          <a:xfrm>
            <a:off x="2826149" y="1717374"/>
            <a:ext cx="1071919" cy="34055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914400">
              <a:buClr>
                <a:srgbClr val="000000"/>
              </a:buClr>
              <a:buFont typeface="Arial"/>
              <a:buNone/>
            </a:pPr>
            <a:r>
              <a:rPr lang="en-US" sz="1050" kern="0">
                <a:solidFill>
                  <a:srgbClr val="4B4B4B"/>
                </a:solidFill>
                <a:latin typeface="Arial"/>
                <a:sym typeface="Arial"/>
              </a:rPr>
              <a:t>Access</a:t>
            </a:r>
          </a:p>
          <a:p>
            <a:pPr algn="ctr" defTabSz="914400">
              <a:buClr>
                <a:srgbClr val="000000"/>
              </a:buClr>
              <a:buFont typeface="Arial"/>
              <a:buNone/>
            </a:pPr>
            <a:r>
              <a:rPr lang="en-US" sz="1050" kern="0">
                <a:solidFill>
                  <a:srgbClr val="4B4B4B"/>
                </a:solidFill>
                <a:latin typeface="Arial"/>
                <a:sym typeface="Arial"/>
              </a:rPr>
              <a:t>apps</a:t>
            </a:r>
          </a:p>
        </p:txBody>
      </p:sp>
      <p:sp>
        <p:nvSpPr>
          <p:cNvPr id="12" name="Rounded Rectangle 11"/>
          <p:cNvSpPr/>
          <p:nvPr/>
        </p:nvSpPr>
        <p:spPr>
          <a:xfrm>
            <a:off x="4220041" y="1706573"/>
            <a:ext cx="694704" cy="3636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defTabSz="914400">
              <a:buClr>
                <a:srgbClr val="000000"/>
              </a:buClr>
              <a:buFont typeface="Arial"/>
              <a:buNone/>
            </a:pPr>
            <a:r>
              <a:rPr lang="en-US" sz="1050" kern="0">
                <a:solidFill>
                  <a:srgbClr val="4B4B4B"/>
                </a:solidFill>
                <a:latin typeface="Arial"/>
                <a:sym typeface="Arial"/>
              </a:rPr>
              <a:t>Fabric</a:t>
            </a:r>
          </a:p>
          <a:p>
            <a:pPr algn="ctr" defTabSz="914400">
              <a:buClr>
                <a:srgbClr val="000000"/>
              </a:buClr>
              <a:buFont typeface="Arial"/>
              <a:buNone/>
            </a:pPr>
            <a:r>
              <a:rPr lang="en-US" sz="1050" kern="0">
                <a:solidFill>
                  <a:srgbClr val="4B4B4B"/>
                </a:solidFill>
                <a:latin typeface="Arial"/>
                <a:sym typeface="Arial"/>
              </a:rPr>
              <a:t>apps</a:t>
            </a:r>
          </a:p>
        </p:txBody>
      </p:sp>
      <p:sp>
        <p:nvSpPr>
          <p:cNvPr id="13" name="Rounded Rectangle 12"/>
          <p:cNvSpPr/>
          <p:nvPr/>
        </p:nvSpPr>
        <p:spPr>
          <a:xfrm>
            <a:off x="2828012" y="3270644"/>
            <a:ext cx="1228803" cy="164639"/>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914400">
              <a:buClr>
                <a:srgbClr val="000000"/>
              </a:buClr>
              <a:buFont typeface="Arial"/>
              <a:buNone/>
            </a:pPr>
            <a:r>
              <a:rPr lang="en-US" sz="1100" kern="0">
                <a:solidFill>
                  <a:srgbClr val="FFFFFF"/>
                </a:solidFill>
                <a:latin typeface="Arial"/>
                <a:sym typeface="Arial"/>
              </a:rPr>
              <a:t>OS</a:t>
            </a:r>
          </a:p>
        </p:txBody>
      </p:sp>
      <p:sp>
        <p:nvSpPr>
          <p:cNvPr id="14" name="Rounded Rectangle 13"/>
          <p:cNvSpPr/>
          <p:nvPr/>
        </p:nvSpPr>
        <p:spPr>
          <a:xfrm>
            <a:off x="4209678" y="3276045"/>
            <a:ext cx="717293" cy="164639"/>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400">
              <a:buClr>
                <a:srgbClr val="000000"/>
              </a:buClr>
              <a:buFont typeface="Arial"/>
              <a:buNone/>
            </a:pPr>
            <a:r>
              <a:rPr lang="en-US" sz="1100" kern="0">
                <a:solidFill>
                  <a:srgbClr val="FFFFFF"/>
                </a:solidFill>
                <a:latin typeface="Arial"/>
                <a:sym typeface="Arial"/>
              </a:rPr>
              <a:t>OS</a:t>
            </a:r>
          </a:p>
        </p:txBody>
      </p:sp>
      <p:sp>
        <p:nvSpPr>
          <p:cNvPr id="15" name="Rounded Rectangle 14"/>
          <p:cNvSpPr/>
          <p:nvPr/>
        </p:nvSpPr>
        <p:spPr>
          <a:xfrm>
            <a:off x="5097476" y="3275566"/>
            <a:ext cx="905432" cy="16463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914400">
              <a:buClr>
                <a:srgbClr val="000000"/>
              </a:buClr>
              <a:buFont typeface="Arial"/>
              <a:buNone/>
            </a:pPr>
            <a:r>
              <a:rPr lang="en-US" sz="1100" kern="0">
                <a:solidFill>
                  <a:srgbClr val="FFFFFF"/>
                </a:solidFill>
                <a:latin typeface="Arial"/>
                <a:sym typeface="Arial"/>
              </a:rPr>
              <a:t>OS</a:t>
            </a:r>
          </a:p>
        </p:txBody>
      </p:sp>
      <p:sp>
        <p:nvSpPr>
          <p:cNvPr id="16" name="Rounded Rectangle 15"/>
          <p:cNvSpPr/>
          <p:nvPr/>
        </p:nvSpPr>
        <p:spPr>
          <a:xfrm>
            <a:off x="5109232" y="3023207"/>
            <a:ext cx="899554" cy="164639"/>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914400">
              <a:buClr>
                <a:srgbClr val="000000"/>
              </a:buClr>
              <a:buFont typeface="Arial"/>
              <a:buNone/>
            </a:pPr>
            <a:r>
              <a:rPr lang="en-US" sz="1100" kern="0">
                <a:solidFill>
                  <a:srgbClr val="FFFFFF"/>
                </a:solidFill>
                <a:latin typeface="Arial"/>
                <a:sym typeface="Arial"/>
              </a:rPr>
              <a:t>K8s</a:t>
            </a:r>
          </a:p>
        </p:txBody>
      </p:sp>
      <p:sp>
        <p:nvSpPr>
          <p:cNvPr id="17" name="Rounded Rectangle 16"/>
          <p:cNvSpPr/>
          <p:nvPr/>
        </p:nvSpPr>
        <p:spPr>
          <a:xfrm>
            <a:off x="2763343" y="1182298"/>
            <a:ext cx="1705036" cy="34055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4400">
              <a:buClr>
                <a:srgbClr val="000000"/>
              </a:buClr>
              <a:buFont typeface="Arial"/>
              <a:buNone/>
            </a:pPr>
            <a:r>
              <a:rPr lang="en-US" sz="1000" kern="0">
                <a:solidFill>
                  <a:srgbClr val="4B4B4B"/>
                </a:solidFill>
                <a:latin typeface="Arial"/>
                <a:sym typeface="Arial"/>
              </a:rPr>
              <a:t>NEM Orchestration (XOS)</a:t>
            </a:r>
          </a:p>
        </p:txBody>
      </p:sp>
      <p:sp>
        <p:nvSpPr>
          <p:cNvPr id="18" name="Rounded Rectangle 17"/>
          <p:cNvSpPr/>
          <p:nvPr/>
        </p:nvSpPr>
        <p:spPr>
          <a:xfrm>
            <a:off x="4603138" y="1181818"/>
            <a:ext cx="1435048" cy="34055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4400">
              <a:buClr>
                <a:srgbClr val="000000"/>
              </a:buClr>
              <a:buFont typeface="Arial"/>
              <a:buNone/>
            </a:pPr>
            <a:r>
              <a:rPr lang="en-US" sz="1000" kern="0">
                <a:solidFill>
                  <a:srgbClr val="4B4B4B"/>
                </a:solidFill>
                <a:latin typeface="Arial"/>
                <a:sym typeface="Arial"/>
              </a:rPr>
              <a:t>NEM Monitoring</a:t>
            </a:r>
          </a:p>
          <a:p>
            <a:pPr algn="ctr" defTabSz="914400">
              <a:buClr>
                <a:srgbClr val="000000"/>
              </a:buClr>
              <a:buFont typeface="Arial"/>
              <a:buNone/>
            </a:pPr>
            <a:r>
              <a:rPr lang="en-US" sz="1000" kern="0">
                <a:solidFill>
                  <a:srgbClr val="4B4B4B"/>
                </a:solidFill>
                <a:latin typeface="Arial"/>
                <a:sym typeface="Arial"/>
              </a:rPr>
              <a:t>(Prom,Grafana, ELK)</a:t>
            </a:r>
          </a:p>
        </p:txBody>
      </p:sp>
      <p:sp>
        <p:nvSpPr>
          <p:cNvPr id="21" name="Rectangle 20"/>
          <p:cNvSpPr/>
          <p:nvPr/>
        </p:nvSpPr>
        <p:spPr>
          <a:xfrm>
            <a:off x="2716303" y="1624254"/>
            <a:ext cx="1405186" cy="2687144"/>
          </a:xfrm>
          <a:prstGeom prst="rect">
            <a:avLst/>
          </a:prstGeom>
          <a:noFill/>
          <a:ln w="12700" cmpd="sng">
            <a:prstDash val="dot"/>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buClr>
                <a:srgbClr val="000000"/>
              </a:buClr>
              <a:buFont typeface="Arial"/>
              <a:buNone/>
            </a:pPr>
            <a:endParaRPr lang="en-US" sz="1400" kern="0">
              <a:solidFill>
                <a:srgbClr val="FFFFFF"/>
              </a:solidFill>
              <a:latin typeface="Arial"/>
              <a:sym typeface="Arial"/>
            </a:endParaRPr>
          </a:p>
        </p:txBody>
      </p:sp>
      <p:sp>
        <p:nvSpPr>
          <p:cNvPr id="22" name="Rectangle 21"/>
          <p:cNvSpPr/>
          <p:nvPr/>
        </p:nvSpPr>
        <p:spPr>
          <a:xfrm>
            <a:off x="4162179" y="1635534"/>
            <a:ext cx="823588" cy="2687144"/>
          </a:xfrm>
          <a:prstGeom prst="rect">
            <a:avLst/>
          </a:prstGeom>
          <a:noFill/>
          <a:ln w="12700" cmpd="sng">
            <a:prstDash val="dot"/>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buClr>
                <a:srgbClr val="000000"/>
              </a:buClr>
              <a:buFont typeface="Arial"/>
              <a:buNone/>
            </a:pPr>
            <a:endParaRPr lang="en-US" sz="1400" kern="0">
              <a:solidFill>
                <a:srgbClr val="FFFFFF"/>
              </a:solidFill>
              <a:latin typeface="Arial"/>
              <a:sym typeface="Arial"/>
            </a:endParaRPr>
          </a:p>
        </p:txBody>
      </p:sp>
      <p:sp>
        <p:nvSpPr>
          <p:cNvPr id="23" name="Rectangle 22"/>
          <p:cNvSpPr/>
          <p:nvPr/>
        </p:nvSpPr>
        <p:spPr>
          <a:xfrm>
            <a:off x="5037747" y="1640935"/>
            <a:ext cx="1053353" cy="2687144"/>
          </a:xfrm>
          <a:prstGeom prst="rect">
            <a:avLst/>
          </a:prstGeom>
          <a:noFill/>
          <a:ln w="12700" cmpd="sng">
            <a:prstDash val="dot"/>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buClr>
                <a:srgbClr val="000000"/>
              </a:buClr>
              <a:buFont typeface="Arial"/>
              <a:buNone/>
            </a:pPr>
            <a:endParaRPr lang="en-US" sz="1400" kern="0">
              <a:solidFill>
                <a:srgbClr val="FFFFFF"/>
              </a:solidFill>
              <a:latin typeface="Arial"/>
              <a:sym typeface="Arial"/>
            </a:endParaRPr>
          </a:p>
        </p:txBody>
      </p:sp>
      <p:sp>
        <p:nvSpPr>
          <p:cNvPr id="24" name="Rectangle 23"/>
          <p:cNvSpPr/>
          <p:nvPr/>
        </p:nvSpPr>
        <p:spPr>
          <a:xfrm>
            <a:off x="2720783" y="1146537"/>
            <a:ext cx="1782869" cy="431155"/>
          </a:xfrm>
          <a:prstGeom prst="rect">
            <a:avLst/>
          </a:prstGeom>
          <a:noFill/>
          <a:ln w="12700" cmpd="sng">
            <a:prstDash val="dot"/>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buClr>
                <a:srgbClr val="000000"/>
              </a:buClr>
              <a:buFont typeface="Arial"/>
              <a:buNone/>
            </a:pPr>
            <a:endParaRPr lang="en-US" sz="1400" kern="0">
              <a:solidFill>
                <a:srgbClr val="FFFFFF"/>
              </a:solidFill>
              <a:latin typeface="Arial"/>
              <a:sym typeface="Arial"/>
            </a:endParaRPr>
          </a:p>
        </p:txBody>
      </p:sp>
      <p:sp>
        <p:nvSpPr>
          <p:cNvPr id="25" name="Rectangle 24"/>
          <p:cNvSpPr/>
          <p:nvPr/>
        </p:nvSpPr>
        <p:spPr>
          <a:xfrm>
            <a:off x="4550687" y="1146058"/>
            <a:ext cx="1540414" cy="431155"/>
          </a:xfrm>
          <a:prstGeom prst="rect">
            <a:avLst/>
          </a:prstGeom>
          <a:noFill/>
          <a:ln w="12700" cmpd="sng">
            <a:solidFill>
              <a:srgbClr val="007DCC"/>
            </a:solidFill>
            <a:prstDash val="dot"/>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buClr>
                <a:srgbClr val="000000"/>
              </a:buClr>
              <a:buFont typeface="Arial"/>
              <a:buNone/>
            </a:pPr>
            <a:endParaRPr lang="en-US" sz="1400" kern="0">
              <a:solidFill>
                <a:srgbClr val="FFFFFF"/>
              </a:solidFill>
              <a:latin typeface="Arial"/>
              <a:sym typeface="Arial"/>
            </a:endParaRPr>
          </a:p>
        </p:txBody>
      </p:sp>
      <p:sp>
        <p:nvSpPr>
          <p:cNvPr id="30" name="TextBox 29"/>
          <p:cNvSpPr txBox="1"/>
          <p:nvPr/>
        </p:nvSpPr>
        <p:spPr>
          <a:xfrm>
            <a:off x="4274353" y="2676767"/>
            <a:ext cx="611462" cy="253916"/>
          </a:xfrm>
          <a:prstGeom prst="rect">
            <a:avLst/>
          </a:prstGeom>
          <a:noFill/>
        </p:spPr>
        <p:txBody>
          <a:bodyPr wrap="square" rtlCol="0">
            <a:spAutoFit/>
          </a:bodyPr>
          <a:lstStyle/>
          <a:p>
            <a:pPr defTabSz="914400">
              <a:buClr>
                <a:srgbClr val="000000"/>
              </a:buClr>
              <a:buFont typeface="Arial"/>
              <a:buNone/>
            </a:pPr>
            <a:r>
              <a:rPr lang="en-US" sz="1050" kern="0">
                <a:solidFill>
                  <a:srgbClr val="000000"/>
                </a:solidFill>
                <a:latin typeface="Arial"/>
                <a:ea typeface="Arial"/>
                <a:cs typeface="Arial"/>
                <a:sym typeface="Arial"/>
              </a:rPr>
              <a:t>Trellis</a:t>
            </a:r>
          </a:p>
        </p:txBody>
      </p:sp>
      <p:cxnSp>
        <p:nvCxnSpPr>
          <p:cNvPr id="31" name="Straight Connector 30"/>
          <p:cNvCxnSpPr/>
          <p:nvPr/>
        </p:nvCxnSpPr>
        <p:spPr>
          <a:xfrm flipV="1">
            <a:off x="2750647" y="2547408"/>
            <a:ext cx="3293418" cy="16682"/>
          </a:xfrm>
          <a:prstGeom prst="line">
            <a:avLst/>
          </a:prstGeom>
          <a:ln w="12700" cmpd="sng">
            <a:prstDash val="dot"/>
          </a:ln>
        </p:spPr>
        <p:style>
          <a:lnRef idx="2">
            <a:schemeClr val="accent1"/>
          </a:lnRef>
          <a:fillRef idx="0">
            <a:schemeClr val="accent1"/>
          </a:fillRef>
          <a:effectRef idx="1">
            <a:schemeClr val="accent1"/>
          </a:effectRef>
          <a:fontRef idx="minor">
            <a:schemeClr val="tx1"/>
          </a:fontRef>
        </p:style>
      </p:cxnSp>
      <p:sp>
        <p:nvSpPr>
          <p:cNvPr id="33" name="Rounded Rectangle 32"/>
          <p:cNvSpPr/>
          <p:nvPr/>
        </p:nvSpPr>
        <p:spPr>
          <a:xfrm>
            <a:off x="5108767" y="2781650"/>
            <a:ext cx="894141" cy="16463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400">
              <a:buClr>
                <a:srgbClr val="000000"/>
              </a:buClr>
              <a:buFont typeface="Arial"/>
              <a:buNone/>
            </a:pPr>
            <a:r>
              <a:rPr lang="en-US" sz="1100" kern="0">
                <a:solidFill>
                  <a:srgbClr val="FFFFFF"/>
                </a:solidFill>
                <a:latin typeface="Arial"/>
                <a:sym typeface="Arial"/>
              </a:rPr>
              <a:t>Kafka</a:t>
            </a:r>
          </a:p>
        </p:txBody>
      </p:sp>
      <p:cxnSp>
        <p:nvCxnSpPr>
          <p:cNvPr id="34" name="Straight Connector 33"/>
          <p:cNvCxnSpPr/>
          <p:nvPr/>
        </p:nvCxnSpPr>
        <p:spPr>
          <a:xfrm flipV="1">
            <a:off x="2709026" y="3217245"/>
            <a:ext cx="3293418" cy="16682"/>
          </a:xfrm>
          <a:prstGeom prst="line">
            <a:avLst/>
          </a:prstGeom>
          <a:ln w="12700" cmpd="sng">
            <a:prstDash val="dot"/>
          </a:ln>
        </p:spPr>
        <p:style>
          <a:lnRef idx="2">
            <a:schemeClr val="accent1"/>
          </a:lnRef>
          <a:fillRef idx="0">
            <a:schemeClr val="accent1"/>
          </a:fillRef>
          <a:effectRef idx="1">
            <a:schemeClr val="accent1"/>
          </a:effectRef>
          <a:fontRef idx="minor">
            <a:schemeClr val="tx1"/>
          </a:fontRef>
        </p:style>
      </p:cxnSp>
      <p:pic>
        <p:nvPicPr>
          <p:cNvPr id="35" name="Google Shape;184;p23">
            <a:extLst>
              <a:ext uri="{FF2B5EF4-FFF2-40B4-BE49-F238E27FC236}">
                <a16:creationId xmlns:a16="http://schemas.microsoft.com/office/drawing/2014/main" id="{527C0D34-487B-EE4D-98F3-2A9E2CE5E116}"/>
              </a:ext>
            </a:extLst>
          </p:cNvPr>
          <p:cNvPicPr preferRelativeResize="0"/>
          <p:nvPr/>
        </p:nvPicPr>
        <p:blipFill>
          <a:blip r:embed="rId2">
            <a:alphaModFix/>
          </a:blip>
          <a:stretch>
            <a:fillRect/>
          </a:stretch>
        </p:blipFill>
        <p:spPr>
          <a:xfrm>
            <a:off x="6516" y="4702571"/>
            <a:ext cx="1003781" cy="429725"/>
          </a:xfrm>
          <a:prstGeom prst="rect">
            <a:avLst/>
          </a:prstGeom>
          <a:noFill/>
          <a:ln>
            <a:noFill/>
          </a:ln>
        </p:spPr>
      </p:pic>
    </p:spTree>
    <p:extLst>
      <p:ext uri="{BB962C8B-B14F-4D97-AF65-F5344CB8AC3E}">
        <p14:creationId xmlns:p14="http://schemas.microsoft.com/office/powerpoint/2010/main" val="3329077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3483517" y="2353876"/>
            <a:ext cx="0" cy="271153"/>
          </a:xfrm>
          <a:prstGeom prst="line">
            <a:avLst/>
          </a:prstGeom>
          <a:ln w="38100" cmpd="sng"/>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3843252" y="2353876"/>
            <a:ext cx="0" cy="271153"/>
          </a:xfrm>
          <a:prstGeom prst="line">
            <a:avLst/>
          </a:prstGeom>
          <a:ln w="38100" cmpd="sng"/>
        </p:spPr>
        <p:style>
          <a:lnRef idx="2">
            <a:schemeClr val="accent1"/>
          </a:lnRef>
          <a:fillRef idx="0">
            <a:schemeClr val="accent1"/>
          </a:fillRef>
          <a:effectRef idx="1">
            <a:schemeClr val="accent1"/>
          </a:effectRef>
          <a:fontRef idx="minor">
            <a:schemeClr val="tx1"/>
          </a:fontRef>
        </p:style>
      </p:cxnSp>
      <p:cxnSp>
        <p:nvCxnSpPr>
          <p:cNvPr id="26" name="Elbow Connector 25"/>
          <p:cNvCxnSpPr>
            <a:stCxn id="14" idx="2"/>
            <a:endCxn id="20" idx="1"/>
          </p:cNvCxnSpPr>
          <p:nvPr/>
        </p:nvCxnSpPr>
        <p:spPr>
          <a:xfrm rot="16200000" flipH="1">
            <a:off x="3606590" y="3416500"/>
            <a:ext cx="612776" cy="254814"/>
          </a:xfrm>
          <a:prstGeom prst="bentConnector2">
            <a:avLst/>
          </a:prstGeom>
          <a:ln w="38100" cmpd="sng"/>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2082775" y="2625009"/>
            <a:ext cx="3405617" cy="612510"/>
          </a:xfrm>
          <a:prstGeom prst="roundRect">
            <a:avLst/>
          </a:prstGeom>
          <a:ln w="38100" cmpd="sng">
            <a:solidFill>
              <a:srgbClr val="31859C"/>
            </a:solidFill>
          </a:ln>
        </p:spPr>
        <p:style>
          <a:lnRef idx="2">
            <a:schemeClr val="accent5"/>
          </a:lnRef>
          <a:fillRef idx="1">
            <a:schemeClr val="lt1"/>
          </a:fillRef>
          <a:effectRef idx="0">
            <a:schemeClr val="accent5"/>
          </a:effectRef>
          <a:fontRef idx="minor">
            <a:schemeClr val="dk1"/>
          </a:fontRef>
        </p:style>
        <p:txBody>
          <a:bodyPr rtlCol="0" anchor="ctr"/>
          <a:lstStyle/>
          <a:p>
            <a:pPr algn="ctr" defTabSz="457200">
              <a:buClrTx/>
              <a:buFontTx/>
              <a:buNone/>
            </a:pPr>
            <a:r>
              <a:rPr lang="en-US" sz="1600" b="1" kern="1200">
                <a:solidFill>
                  <a:srgbClr val="4BACC6">
                    <a:lumMod val="50000"/>
                  </a:srgbClr>
                </a:solidFill>
                <a:latin typeface="Calibri"/>
              </a:rPr>
              <a:t>Whitebox ToR Fabric Switch</a:t>
            </a:r>
          </a:p>
          <a:p>
            <a:pPr algn="ctr" defTabSz="457200">
              <a:buClrTx/>
              <a:buFontTx/>
              <a:buNone/>
            </a:pPr>
            <a:endParaRPr lang="en-US" sz="1600" b="1" kern="1200">
              <a:solidFill>
                <a:prstClr val="black"/>
              </a:solidFill>
              <a:latin typeface="Calibri"/>
            </a:endParaRPr>
          </a:p>
        </p:txBody>
      </p:sp>
      <p:sp>
        <p:nvSpPr>
          <p:cNvPr id="4" name="Rounded Rectangle 3"/>
          <p:cNvSpPr/>
          <p:nvPr/>
        </p:nvSpPr>
        <p:spPr>
          <a:xfrm>
            <a:off x="2067878" y="971513"/>
            <a:ext cx="3405617" cy="63901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457200">
              <a:buClrTx/>
              <a:buFontTx/>
              <a:buNone/>
            </a:pPr>
            <a:r>
              <a:rPr lang="en-US" sz="1600" b="1" kern="1200">
                <a:solidFill>
                  <a:prstClr val="white"/>
                </a:solidFill>
                <a:latin typeface="Calibri"/>
              </a:rPr>
              <a:t>CORD Head Node</a:t>
            </a:r>
          </a:p>
          <a:p>
            <a:pPr algn="ctr" defTabSz="457200">
              <a:buClrTx/>
              <a:buFontTx/>
              <a:buNone/>
            </a:pPr>
            <a:endParaRPr lang="en-US" sz="1600" kern="1200">
              <a:solidFill>
                <a:prstClr val="white"/>
              </a:solidFill>
              <a:latin typeface="Calibri"/>
            </a:endParaRPr>
          </a:p>
        </p:txBody>
      </p:sp>
      <p:sp>
        <p:nvSpPr>
          <p:cNvPr id="5" name="Rounded Rectangle 4"/>
          <p:cNvSpPr/>
          <p:nvPr/>
        </p:nvSpPr>
        <p:spPr>
          <a:xfrm>
            <a:off x="2067878" y="1763530"/>
            <a:ext cx="3405617" cy="614752"/>
          </a:xfrm>
          <a:prstGeom prst="roundRect">
            <a:avLst/>
          </a:prstGeom>
          <a:ln w="38100" cmpd="sng"/>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pPr>
            <a:r>
              <a:rPr lang="en-US" sz="1600" b="1" kern="1200">
                <a:solidFill>
                  <a:srgbClr val="1F497D"/>
                </a:solidFill>
                <a:latin typeface="Calibri"/>
              </a:rPr>
              <a:t>CORD Compute Node</a:t>
            </a:r>
          </a:p>
          <a:p>
            <a:pPr algn="ctr" defTabSz="457200">
              <a:buClrTx/>
              <a:buFontTx/>
              <a:buNone/>
            </a:pPr>
            <a:endParaRPr lang="en-US" sz="1600" b="1" kern="1200">
              <a:solidFill>
                <a:prstClr val="black"/>
              </a:solidFill>
              <a:latin typeface="Calibri"/>
            </a:endParaRPr>
          </a:p>
        </p:txBody>
      </p:sp>
      <p:sp>
        <p:nvSpPr>
          <p:cNvPr id="6" name="Rounded Rectangle 5"/>
          <p:cNvSpPr/>
          <p:nvPr/>
        </p:nvSpPr>
        <p:spPr>
          <a:xfrm>
            <a:off x="2123888" y="1319334"/>
            <a:ext cx="648445" cy="265642"/>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ONOS</a:t>
            </a:r>
          </a:p>
        </p:txBody>
      </p:sp>
      <p:sp>
        <p:nvSpPr>
          <p:cNvPr id="7" name="Rounded Rectangle 6"/>
          <p:cNvSpPr/>
          <p:nvPr/>
        </p:nvSpPr>
        <p:spPr>
          <a:xfrm>
            <a:off x="2800204" y="1319333"/>
            <a:ext cx="648445" cy="263063"/>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XOS</a:t>
            </a:r>
          </a:p>
        </p:txBody>
      </p:sp>
      <p:sp>
        <p:nvSpPr>
          <p:cNvPr id="9" name="Rounded Rectangle 8"/>
          <p:cNvSpPr/>
          <p:nvPr/>
        </p:nvSpPr>
        <p:spPr>
          <a:xfrm>
            <a:off x="4696918" y="1316755"/>
            <a:ext cx="713160" cy="265642"/>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Radius</a:t>
            </a:r>
          </a:p>
        </p:txBody>
      </p:sp>
      <p:sp>
        <p:nvSpPr>
          <p:cNvPr id="10" name="TextBox 9"/>
          <p:cNvSpPr txBox="1"/>
          <p:nvPr/>
        </p:nvSpPr>
        <p:spPr>
          <a:xfrm>
            <a:off x="4401453" y="1215644"/>
            <a:ext cx="326331" cy="338554"/>
          </a:xfrm>
          <a:prstGeom prst="rect">
            <a:avLst/>
          </a:prstGeom>
          <a:noFill/>
        </p:spPr>
        <p:txBody>
          <a:bodyPr wrap="none" rtlCol="0">
            <a:spAutoFit/>
          </a:bodyPr>
          <a:lstStyle/>
          <a:p>
            <a:pPr defTabSz="457200">
              <a:buClrTx/>
              <a:buFontTx/>
              <a:buNone/>
            </a:pPr>
            <a:r>
              <a:rPr lang="en-US" sz="1600" kern="1200">
                <a:solidFill>
                  <a:prstClr val="black"/>
                </a:solidFill>
                <a:latin typeface="Calibri"/>
                <a:ea typeface="+mn-ea"/>
                <a:cs typeface="+mn-cs"/>
              </a:rPr>
              <a:t>…</a:t>
            </a:r>
          </a:p>
        </p:txBody>
      </p:sp>
      <p:sp>
        <p:nvSpPr>
          <p:cNvPr id="11" name="Rounded Rectangle 10"/>
          <p:cNvSpPr/>
          <p:nvPr/>
        </p:nvSpPr>
        <p:spPr>
          <a:xfrm>
            <a:off x="3485659" y="1316755"/>
            <a:ext cx="841290" cy="265640"/>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VOLTHA</a:t>
            </a:r>
          </a:p>
        </p:txBody>
      </p:sp>
      <p:sp>
        <p:nvSpPr>
          <p:cNvPr id="12" name="Rounded Rectangle 11"/>
          <p:cNvSpPr/>
          <p:nvPr/>
        </p:nvSpPr>
        <p:spPr>
          <a:xfrm>
            <a:off x="4397618" y="2119280"/>
            <a:ext cx="841290" cy="20714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vSG</a:t>
            </a:r>
          </a:p>
        </p:txBody>
      </p:sp>
      <p:sp>
        <p:nvSpPr>
          <p:cNvPr id="13" name="Rounded Rectangle 12"/>
          <p:cNvSpPr/>
          <p:nvPr/>
        </p:nvSpPr>
        <p:spPr>
          <a:xfrm>
            <a:off x="3263812" y="2105331"/>
            <a:ext cx="841290" cy="20714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OvS</a:t>
            </a:r>
          </a:p>
        </p:txBody>
      </p:sp>
      <p:sp>
        <p:nvSpPr>
          <p:cNvPr id="18" name="TextBox 17"/>
          <p:cNvSpPr txBox="1"/>
          <p:nvPr/>
        </p:nvSpPr>
        <p:spPr>
          <a:xfrm>
            <a:off x="2140685" y="2936273"/>
            <a:ext cx="3332810" cy="276999"/>
          </a:xfrm>
          <a:prstGeom prst="rect">
            <a:avLst/>
          </a:prstGeom>
          <a:noFill/>
        </p:spPr>
        <p:txBody>
          <a:bodyPr wrap="square" rtlCol="0">
            <a:spAutoFit/>
          </a:bodyPr>
          <a:lstStyle/>
          <a:p>
            <a:pPr algn="ctr" defTabSz="457200">
              <a:buClrTx/>
              <a:buFontTx/>
              <a:buNone/>
            </a:pPr>
            <a:r>
              <a:rPr lang="en-US" sz="1200" b="1" kern="1200">
                <a:solidFill>
                  <a:srgbClr val="4BACC6">
                    <a:lumMod val="75000"/>
                  </a:srgbClr>
                </a:solidFill>
                <a:latin typeface="Calibri"/>
                <a:ea typeface="+mn-ea"/>
                <a:cs typeface="+mn-cs"/>
              </a:rPr>
              <a:t>EdgeCore 7712 (Tomahawk 32 x 100G</a:t>
            </a:r>
            <a:r>
              <a:rPr lang="en-US" sz="1200" kern="1200">
                <a:solidFill>
                  <a:srgbClr val="4BACC6">
                    <a:lumMod val="75000"/>
                  </a:srgbClr>
                </a:solidFill>
                <a:latin typeface="Calibri"/>
                <a:ea typeface="+mn-ea"/>
                <a:cs typeface="+mn-cs"/>
              </a:rPr>
              <a:t>)</a:t>
            </a:r>
          </a:p>
        </p:txBody>
      </p:sp>
      <p:sp>
        <p:nvSpPr>
          <p:cNvPr id="20" name="Rectangle 19"/>
          <p:cNvSpPr/>
          <p:nvPr/>
        </p:nvSpPr>
        <p:spPr>
          <a:xfrm>
            <a:off x="4040385" y="3623807"/>
            <a:ext cx="2112616" cy="45297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457200">
              <a:buClrTx/>
              <a:buFontTx/>
              <a:buNone/>
            </a:pPr>
            <a:r>
              <a:rPr lang="en-US" sz="1400" b="1" kern="1200" dirty="0">
                <a:solidFill>
                  <a:prstClr val="white"/>
                </a:solidFill>
                <a:latin typeface="Calibri"/>
              </a:rPr>
              <a:t>EdgeCore </a:t>
            </a:r>
            <a:r>
              <a:rPr lang="en-US" sz="1400" b="1" kern="1200" dirty="0" err="1">
                <a:solidFill>
                  <a:prstClr val="white"/>
                </a:solidFill>
                <a:latin typeface="Calibri"/>
              </a:rPr>
              <a:t>Whitebox</a:t>
            </a:r>
            <a:r>
              <a:rPr lang="en-US" sz="1400" b="1" kern="1200" dirty="0">
                <a:solidFill>
                  <a:prstClr val="white"/>
                </a:solidFill>
                <a:latin typeface="Calibri"/>
              </a:rPr>
              <a:t> OLT (ASFvOLT16)</a:t>
            </a:r>
          </a:p>
        </p:txBody>
      </p:sp>
      <p:cxnSp>
        <p:nvCxnSpPr>
          <p:cNvPr id="3" name="Straight Connector 2"/>
          <p:cNvCxnSpPr>
            <a:stCxn id="20" idx="3"/>
            <a:endCxn id="19" idx="1"/>
          </p:cNvCxnSpPr>
          <p:nvPr/>
        </p:nvCxnSpPr>
        <p:spPr>
          <a:xfrm flipV="1">
            <a:off x="6153001" y="3849008"/>
            <a:ext cx="1119728" cy="1287"/>
          </a:xfrm>
          <a:prstGeom prst="line">
            <a:avLst/>
          </a:prstGeom>
          <a:ln>
            <a:solidFill>
              <a:srgbClr val="77933C"/>
            </a:solidFill>
          </a:ln>
        </p:spPr>
        <p:style>
          <a:lnRef idx="2">
            <a:schemeClr val="accent1"/>
          </a:lnRef>
          <a:fillRef idx="0">
            <a:schemeClr val="accent1"/>
          </a:fillRef>
          <a:effectRef idx="1">
            <a:schemeClr val="accent1"/>
          </a:effectRef>
          <a:fontRef idx="minor">
            <a:schemeClr val="tx1"/>
          </a:fontRef>
        </p:style>
      </p:cxnSp>
      <p:sp>
        <p:nvSpPr>
          <p:cNvPr id="21" name="Isosceles Triangle 20"/>
          <p:cNvSpPr/>
          <p:nvPr/>
        </p:nvSpPr>
        <p:spPr>
          <a:xfrm rot="16200000">
            <a:off x="6626234" y="3757183"/>
            <a:ext cx="331666" cy="177950"/>
          </a:xfrm>
          <a:prstGeom prst="triangle">
            <a:avLst/>
          </a:prstGeom>
          <a:solidFill>
            <a:schemeClr val="accent3">
              <a:lumMod val="75000"/>
            </a:schemeClr>
          </a:solidFill>
          <a:ln>
            <a:solidFill>
              <a:schemeClr val="accent3">
                <a:lumMod val="75000"/>
              </a:schemeClr>
            </a:solidFill>
          </a:ln>
          <a:effectLst>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pPr>
            <a:endParaRPr lang="en-US" sz="1600" kern="1200">
              <a:solidFill>
                <a:prstClr val="black"/>
              </a:solidFill>
              <a:latin typeface="Calibri"/>
            </a:endParaRPr>
          </a:p>
        </p:txBody>
      </p:sp>
      <p:cxnSp>
        <p:nvCxnSpPr>
          <p:cNvPr id="23" name="Straight Connector 22"/>
          <p:cNvCxnSpPr>
            <a:cxnSpLocks/>
            <a:stCxn id="19" idx="3"/>
          </p:cNvCxnSpPr>
          <p:nvPr/>
        </p:nvCxnSpPr>
        <p:spPr>
          <a:xfrm>
            <a:off x="7730424" y="3849008"/>
            <a:ext cx="331798" cy="0"/>
          </a:xfrm>
          <a:prstGeom prst="line">
            <a:avLst/>
          </a:prstGeom>
        </p:spPr>
        <p:style>
          <a:lnRef idx="2">
            <a:schemeClr val="accent1"/>
          </a:lnRef>
          <a:fillRef idx="0">
            <a:schemeClr val="accent1"/>
          </a:fillRef>
          <a:effectRef idx="1">
            <a:schemeClr val="accent1"/>
          </a:effectRef>
          <a:fontRef idx="minor">
            <a:schemeClr val="tx1"/>
          </a:fontRef>
        </p:style>
      </p:cxnSp>
      <p:sp>
        <p:nvSpPr>
          <p:cNvPr id="39" name="Cloud 38"/>
          <p:cNvSpPr/>
          <p:nvPr/>
        </p:nvSpPr>
        <p:spPr>
          <a:xfrm>
            <a:off x="-294213" y="2640834"/>
            <a:ext cx="1083973" cy="607024"/>
          </a:xfrm>
          <a:prstGeom prst="cloud">
            <a:avLst/>
          </a:prstGeom>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Internet</a:t>
            </a:r>
          </a:p>
        </p:txBody>
      </p:sp>
      <p:cxnSp>
        <p:nvCxnSpPr>
          <p:cNvPr id="41" name="Straight Connector 40"/>
          <p:cNvCxnSpPr>
            <a:stCxn id="39" idx="0"/>
            <a:endCxn id="14" idx="1"/>
          </p:cNvCxnSpPr>
          <p:nvPr/>
        </p:nvCxnSpPr>
        <p:spPr>
          <a:xfrm flipV="1">
            <a:off x="788860" y="2931264"/>
            <a:ext cx="1293905" cy="13078"/>
          </a:xfrm>
          <a:prstGeom prst="line">
            <a:avLst/>
          </a:prstGeom>
          <a:ln w="38100" cmpd="sng"/>
        </p:spPr>
        <p:style>
          <a:lnRef idx="2">
            <a:schemeClr val="accent1"/>
          </a:lnRef>
          <a:fillRef idx="0">
            <a:schemeClr val="accent1"/>
          </a:fillRef>
          <a:effectRef idx="1">
            <a:schemeClr val="accent1"/>
          </a:effectRef>
          <a:fontRef idx="minor">
            <a:schemeClr val="tx1"/>
          </a:fontRef>
        </p:style>
      </p:cxnSp>
      <p:pic>
        <p:nvPicPr>
          <p:cNvPr id="40" name="Picture 3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471" y="2696166"/>
            <a:ext cx="642912" cy="482754"/>
          </a:xfrm>
          <a:prstGeom prst="rect">
            <a:avLst/>
          </a:prstGeom>
        </p:spPr>
      </p:pic>
      <p:sp>
        <p:nvSpPr>
          <p:cNvPr id="54" name="Title 1"/>
          <p:cNvSpPr txBox="1">
            <a:spLocks/>
          </p:cNvSpPr>
          <p:nvPr/>
        </p:nvSpPr>
        <p:spPr>
          <a:xfrm>
            <a:off x="170504" y="0"/>
            <a:ext cx="8025436" cy="532624"/>
          </a:xfrm>
          <a:prstGeom prst="rect">
            <a:avLst/>
          </a:prstGeom>
        </p:spPr>
        <p:txBody>
          <a:bodyPr vert="horz" wrap="square" lIns="91440" tIns="45720" rIns="91440" bIns="45720" rtlCol="0" anchor="t" anchorCtr="0">
            <a:spAutoFit/>
          </a:bodyPr>
          <a:lstStyle>
            <a:lvl1pPr algn="l" defTabSz="457200" rtl="0" eaLnBrk="1" latinLnBrk="0" hangingPunct="1">
              <a:lnSpc>
                <a:spcPts val="3400"/>
              </a:lnSpc>
              <a:spcBef>
                <a:spcPct val="0"/>
              </a:spcBef>
              <a:buNone/>
              <a:defRPr sz="3000" b="0" i="0" kern="1200">
                <a:solidFill>
                  <a:schemeClr val="tx2"/>
                </a:solidFill>
                <a:latin typeface="Corbel"/>
                <a:ea typeface="+mj-ea"/>
                <a:cs typeface="Corbel"/>
              </a:defRPr>
            </a:lvl1pPr>
          </a:lstStyle>
          <a:p>
            <a:pPr algn="ctr">
              <a:buClrTx/>
              <a:buFontTx/>
              <a:buNone/>
              <a:defRPr/>
            </a:pPr>
            <a:r>
              <a:rPr lang="en-US" sz="3200" b="1" dirty="0">
                <a:solidFill>
                  <a:srgbClr val="4F81BD"/>
                </a:solidFill>
                <a:latin typeface="Calibri"/>
              </a:rPr>
              <a:t>Issues with the previous R-CORD</a:t>
            </a:r>
          </a:p>
        </p:txBody>
      </p:sp>
      <p:sp>
        <p:nvSpPr>
          <p:cNvPr id="55" name="TextBox 54"/>
          <p:cNvSpPr txBox="1"/>
          <p:nvPr/>
        </p:nvSpPr>
        <p:spPr>
          <a:xfrm>
            <a:off x="7994804" y="3038227"/>
            <a:ext cx="962633" cy="461665"/>
          </a:xfrm>
          <a:prstGeom prst="rect">
            <a:avLst/>
          </a:prstGeom>
          <a:noFill/>
        </p:spPr>
        <p:txBody>
          <a:bodyPr wrap="square" rtlCol="0">
            <a:spAutoFit/>
          </a:bodyPr>
          <a:lstStyle/>
          <a:p>
            <a:pPr algn="r" defTabSz="457200">
              <a:buClrTx/>
              <a:buFontTx/>
              <a:buNone/>
            </a:pPr>
            <a:r>
              <a:rPr lang="en-US" sz="1200" b="1" kern="1200">
                <a:solidFill>
                  <a:prstClr val="black"/>
                </a:solidFill>
                <a:latin typeface="Calibri"/>
                <a:ea typeface="+mn-ea"/>
                <a:cs typeface="+mn-cs"/>
              </a:rPr>
              <a:t>Residential Subscribers</a:t>
            </a:r>
          </a:p>
        </p:txBody>
      </p:sp>
      <p:sp>
        <p:nvSpPr>
          <p:cNvPr id="56" name="Rectangle 55"/>
          <p:cNvSpPr/>
          <p:nvPr/>
        </p:nvSpPr>
        <p:spPr>
          <a:xfrm>
            <a:off x="1695819" y="806027"/>
            <a:ext cx="4548050" cy="4218705"/>
          </a:xfrm>
          <a:prstGeom prst="rect">
            <a:avLst/>
          </a:prstGeom>
          <a:noFill/>
          <a:ln>
            <a:solidFill>
              <a:schemeClr val="bg1">
                <a:lumMod val="65000"/>
              </a:schemeClr>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pPr>
            <a:endParaRPr lang="en-US" sz="1800" kern="1200">
              <a:solidFill>
                <a:prstClr val="black"/>
              </a:solidFill>
              <a:latin typeface="Calibri"/>
            </a:endParaRPr>
          </a:p>
        </p:txBody>
      </p:sp>
      <p:sp>
        <p:nvSpPr>
          <p:cNvPr id="58" name="TextBox 57"/>
          <p:cNvSpPr txBox="1"/>
          <p:nvPr/>
        </p:nvSpPr>
        <p:spPr>
          <a:xfrm>
            <a:off x="1825854" y="4473505"/>
            <a:ext cx="962633" cy="523220"/>
          </a:xfrm>
          <a:prstGeom prst="rect">
            <a:avLst/>
          </a:prstGeom>
          <a:noFill/>
        </p:spPr>
        <p:txBody>
          <a:bodyPr wrap="square" rtlCol="0">
            <a:spAutoFit/>
          </a:bodyPr>
          <a:lstStyle/>
          <a:p>
            <a:pPr defTabSz="457200">
              <a:buClrTx/>
              <a:buFontTx/>
              <a:buNone/>
            </a:pPr>
            <a:r>
              <a:rPr lang="en-US" b="1" kern="1200">
                <a:solidFill>
                  <a:prstClr val="black"/>
                </a:solidFill>
                <a:latin typeface="Calibri"/>
                <a:ea typeface="+mn-ea"/>
                <a:cs typeface="+mn-cs"/>
              </a:rPr>
              <a:t>Central Office</a:t>
            </a:r>
          </a:p>
        </p:txBody>
      </p:sp>
      <p:pic>
        <p:nvPicPr>
          <p:cNvPr id="15" name="Picture 14" descr="7288396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8596" y="3678465"/>
            <a:ext cx="544593" cy="333526"/>
          </a:xfrm>
          <a:prstGeom prst="rect">
            <a:avLst/>
          </a:prstGeom>
        </p:spPr>
      </p:pic>
      <p:sp>
        <p:nvSpPr>
          <p:cNvPr id="19" name="Rectangle 18"/>
          <p:cNvSpPr/>
          <p:nvPr/>
        </p:nvSpPr>
        <p:spPr>
          <a:xfrm>
            <a:off x="7272729" y="3622520"/>
            <a:ext cx="457695" cy="452976"/>
          </a:xfrm>
          <a:prstGeom prst="rect">
            <a:avLst/>
          </a:prstGeom>
          <a:solidFill>
            <a:srgbClr val="FF0000"/>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457200">
              <a:buClrTx/>
              <a:buFontTx/>
              <a:buNone/>
            </a:pPr>
            <a:r>
              <a:rPr lang="en-US" sz="1100" kern="1200" dirty="0">
                <a:solidFill>
                  <a:prstClr val="white"/>
                </a:solidFill>
                <a:latin typeface="Calibri"/>
              </a:rPr>
              <a:t>BCM</a:t>
            </a:r>
          </a:p>
          <a:p>
            <a:pPr algn="ctr" defTabSz="457200">
              <a:buClrTx/>
              <a:buFontTx/>
              <a:buNone/>
            </a:pPr>
            <a:r>
              <a:rPr lang="en-US" sz="1100" kern="1200" dirty="0">
                <a:solidFill>
                  <a:prstClr val="white"/>
                </a:solidFill>
                <a:latin typeface="Calibri"/>
              </a:rPr>
              <a:t>ONU</a:t>
            </a:r>
          </a:p>
        </p:txBody>
      </p:sp>
      <p:sp>
        <p:nvSpPr>
          <p:cNvPr id="2" name="Rounded Rectangle 1"/>
          <p:cNvSpPr/>
          <p:nvPr/>
        </p:nvSpPr>
        <p:spPr>
          <a:xfrm>
            <a:off x="8075537" y="3598094"/>
            <a:ext cx="236079" cy="52973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defTabSz="457200">
              <a:buClrTx/>
              <a:buFontTx/>
              <a:buNone/>
            </a:pPr>
            <a:r>
              <a:rPr lang="en-US" sz="1200" b="1" kern="1200">
                <a:solidFill>
                  <a:prstClr val="black"/>
                </a:solidFill>
                <a:latin typeface="Calibri"/>
              </a:rPr>
              <a:t>RG</a:t>
            </a:r>
          </a:p>
        </p:txBody>
      </p:sp>
      <p:grpSp>
        <p:nvGrpSpPr>
          <p:cNvPr id="30" name="Group 29"/>
          <p:cNvGrpSpPr/>
          <p:nvPr/>
        </p:nvGrpSpPr>
        <p:grpSpPr>
          <a:xfrm rot="2695583">
            <a:off x="8092195" y="3585378"/>
            <a:ext cx="487739" cy="500406"/>
            <a:chOff x="7237533" y="1134719"/>
            <a:chExt cx="487739" cy="500406"/>
          </a:xfrm>
        </p:grpSpPr>
        <p:sp>
          <p:nvSpPr>
            <p:cNvPr id="24" name="Arc 23"/>
            <p:cNvSpPr/>
            <p:nvPr/>
          </p:nvSpPr>
          <p:spPr>
            <a:xfrm>
              <a:off x="7261476" y="1221630"/>
              <a:ext cx="358190" cy="291197"/>
            </a:xfrm>
            <a:prstGeom prst="arc">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buClrTx/>
                <a:buFontTx/>
                <a:buNone/>
              </a:pPr>
              <a:endParaRPr lang="en-US" sz="1800" kern="1200">
                <a:solidFill>
                  <a:prstClr val="black"/>
                </a:solidFill>
                <a:latin typeface="Calibri"/>
              </a:endParaRPr>
            </a:p>
          </p:txBody>
        </p:sp>
        <p:sp>
          <p:nvSpPr>
            <p:cNvPr id="42" name="Arc 41"/>
            <p:cNvSpPr/>
            <p:nvPr/>
          </p:nvSpPr>
          <p:spPr>
            <a:xfrm rot="20594680">
              <a:off x="7237533" y="1134719"/>
              <a:ext cx="487739" cy="500406"/>
            </a:xfrm>
            <a:prstGeom prst="arc">
              <a:avLst>
                <a:gd name="adj1" fmla="val 16200000"/>
                <a:gd name="adj2" fmla="val 1157548"/>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buClrTx/>
                <a:buFontTx/>
                <a:buNone/>
              </a:pPr>
              <a:endParaRPr lang="en-US" sz="1800" kern="1200">
                <a:solidFill>
                  <a:prstClr val="black"/>
                </a:solidFill>
                <a:latin typeface="Calibri"/>
              </a:endParaRPr>
            </a:p>
          </p:txBody>
        </p:sp>
        <p:sp>
          <p:nvSpPr>
            <p:cNvPr id="25" name="Oval 24"/>
            <p:cNvSpPr/>
            <p:nvPr/>
          </p:nvSpPr>
          <p:spPr>
            <a:xfrm>
              <a:off x="7459029" y="1319334"/>
              <a:ext cx="71084" cy="81415"/>
            </a:xfrm>
            <a:prstGeom prst="ellipse">
              <a:avLst/>
            </a:prstGeom>
            <a:solidFill>
              <a:schemeClr val="bg1">
                <a:lumMod val="7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buClrTx/>
                <a:buFontTx/>
                <a:buNone/>
              </a:pPr>
              <a:endParaRPr lang="en-US" sz="1800" kern="1200">
                <a:solidFill>
                  <a:prstClr val="white"/>
                </a:solidFill>
                <a:latin typeface="Calibri"/>
              </a:endParaRPr>
            </a:p>
          </p:txBody>
        </p:sp>
      </p:grpSp>
      <p:sp>
        <p:nvSpPr>
          <p:cNvPr id="48" name="Rounded Rectangle 47"/>
          <p:cNvSpPr/>
          <p:nvPr/>
        </p:nvSpPr>
        <p:spPr>
          <a:xfrm>
            <a:off x="4762285" y="1799855"/>
            <a:ext cx="660966" cy="207146"/>
          </a:xfrm>
          <a:prstGeom prst="roundRect">
            <a:avLst/>
          </a:prstGeom>
          <a:solidFill>
            <a:schemeClr val="bg1">
              <a:lumMod val="85000"/>
            </a:schemeClr>
          </a:solidFill>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defTabSz="457200">
              <a:buClrTx/>
              <a:buFontTx/>
              <a:buNone/>
            </a:pPr>
            <a:r>
              <a:rPr lang="en-US" sz="1200" b="1" kern="1200">
                <a:solidFill>
                  <a:prstClr val="black"/>
                </a:solidFill>
                <a:latin typeface="Calibri"/>
              </a:rPr>
              <a:t>CDN</a:t>
            </a:r>
          </a:p>
        </p:txBody>
      </p:sp>
      <p:sp>
        <p:nvSpPr>
          <p:cNvPr id="33" name="Freeform 32"/>
          <p:cNvSpPr/>
          <p:nvPr/>
        </p:nvSpPr>
        <p:spPr>
          <a:xfrm>
            <a:off x="3756677" y="2230818"/>
            <a:ext cx="4245609" cy="1592185"/>
          </a:xfrm>
          <a:custGeom>
            <a:avLst/>
            <a:gdLst>
              <a:gd name="connsiteX0" fmla="*/ 4245609 w 4245609"/>
              <a:gd name="connsiteY0" fmla="*/ 1506209 h 1592185"/>
              <a:gd name="connsiteX1" fmla="*/ 2584914 w 4245609"/>
              <a:gd name="connsiteY1" fmla="*/ 1506209 h 1592185"/>
              <a:gd name="connsiteX2" fmla="*/ 395075 w 4245609"/>
              <a:gd name="connsiteY2" fmla="*/ 1498067 h 1592185"/>
              <a:gd name="connsiteX3" fmla="*/ 4323 w 4245609"/>
              <a:gd name="connsiteY3" fmla="*/ 260533 h 1592185"/>
              <a:gd name="connsiteX4" fmla="*/ 452060 w 4245609"/>
              <a:gd name="connsiteY4" fmla="*/ 32566 h 1592185"/>
              <a:gd name="connsiteX5" fmla="*/ 818390 w 4245609"/>
              <a:gd name="connsiteY5" fmla="*/ 8141 h 1592185"/>
              <a:gd name="connsiteX6" fmla="*/ 859093 w 4245609"/>
              <a:gd name="connsiteY6" fmla="*/ 0 h 1592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5609" h="1592185">
                <a:moveTo>
                  <a:pt x="4245609" y="1506209"/>
                </a:moveTo>
                <a:lnTo>
                  <a:pt x="2584914" y="1506209"/>
                </a:lnTo>
                <a:cubicBezTo>
                  <a:pt x="1943158" y="1504852"/>
                  <a:pt x="825174" y="1705680"/>
                  <a:pt x="395075" y="1498067"/>
                </a:cubicBezTo>
                <a:cubicBezTo>
                  <a:pt x="-35024" y="1290454"/>
                  <a:pt x="-5174" y="504783"/>
                  <a:pt x="4323" y="260533"/>
                </a:cubicBezTo>
                <a:cubicBezTo>
                  <a:pt x="13820" y="16283"/>
                  <a:pt x="316382" y="74631"/>
                  <a:pt x="452060" y="32566"/>
                </a:cubicBezTo>
                <a:cubicBezTo>
                  <a:pt x="587738" y="-9499"/>
                  <a:pt x="750551" y="13569"/>
                  <a:pt x="818390" y="8141"/>
                </a:cubicBezTo>
                <a:cubicBezTo>
                  <a:pt x="886229" y="2713"/>
                  <a:pt x="872661" y="1356"/>
                  <a:pt x="859093" y="0"/>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buClrTx/>
              <a:buFontTx/>
              <a:buNone/>
            </a:pPr>
            <a:endParaRPr lang="en-US" sz="1800" kern="1200">
              <a:solidFill>
                <a:prstClr val="black"/>
              </a:solidFill>
              <a:latin typeface="Calibri"/>
            </a:endParaRPr>
          </a:p>
        </p:txBody>
      </p:sp>
      <p:sp>
        <p:nvSpPr>
          <p:cNvPr id="35" name="Freeform 34"/>
          <p:cNvSpPr/>
          <p:nvPr/>
        </p:nvSpPr>
        <p:spPr>
          <a:xfrm>
            <a:off x="569846" y="2149837"/>
            <a:ext cx="4178336" cy="683465"/>
          </a:xfrm>
          <a:custGeom>
            <a:avLst/>
            <a:gdLst>
              <a:gd name="connsiteX0" fmla="*/ 4062191 w 4178336"/>
              <a:gd name="connsiteY0" fmla="*/ 80982 h 683465"/>
              <a:gd name="connsiteX1" fmla="*/ 4176161 w 4178336"/>
              <a:gd name="connsiteY1" fmla="*/ 7707 h 683465"/>
              <a:gd name="connsiteX2" fmla="*/ 3972644 w 4178336"/>
              <a:gd name="connsiteY2" fmla="*/ 7707 h 683465"/>
              <a:gd name="connsiteX3" fmla="*/ 3313250 w 4178336"/>
              <a:gd name="connsiteY3" fmla="*/ 56557 h 683465"/>
              <a:gd name="connsiteX4" fmla="*/ 2767826 w 4178336"/>
              <a:gd name="connsiteY4" fmla="*/ 243815 h 683465"/>
              <a:gd name="connsiteX5" fmla="*/ 2515465 w 4178336"/>
              <a:gd name="connsiteY5" fmla="*/ 593907 h 683465"/>
              <a:gd name="connsiteX6" fmla="*/ 0 w 4178336"/>
              <a:gd name="connsiteY6" fmla="*/ 683465 h 683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78336" h="683465">
                <a:moveTo>
                  <a:pt x="4062191" y="80982"/>
                </a:moveTo>
                <a:cubicBezTo>
                  <a:pt x="4126638" y="50450"/>
                  <a:pt x="4191085" y="19919"/>
                  <a:pt x="4176161" y="7707"/>
                </a:cubicBezTo>
                <a:cubicBezTo>
                  <a:pt x="4161237" y="-4505"/>
                  <a:pt x="4116463" y="-435"/>
                  <a:pt x="3972644" y="7707"/>
                </a:cubicBezTo>
                <a:cubicBezTo>
                  <a:pt x="3828825" y="15849"/>
                  <a:pt x="3514053" y="17206"/>
                  <a:pt x="3313250" y="56557"/>
                </a:cubicBezTo>
                <a:cubicBezTo>
                  <a:pt x="3112447" y="95908"/>
                  <a:pt x="2900790" y="154257"/>
                  <a:pt x="2767826" y="243815"/>
                </a:cubicBezTo>
                <a:cubicBezTo>
                  <a:pt x="2634862" y="333373"/>
                  <a:pt x="2976769" y="520632"/>
                  <a:pt x="2515465" y="593907"/>
                </a:cubicBezTo>
                <a:cubicBezTo>
                  <a:pt x="2054161" y="667182"/>
                  <a:pt x="0" y="683465"/>
                  <a:pt x="0" y="683465"/>
                </a:cubicBezTo>
              </a:path>
            </a:pathLst>
          </a:custGeom>
          <a:ln>
            <a:solidFill>
              <a:srgbClr val="FF0000"/>
            </a:solidFill>
            <a:prstDash val="solid"/>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buClrTx/>
              <a:buFontTx/>
              <a:buNone/>
            </a:pPr>
            <a:endParaRPr lang="en-US" sz="1800" kern="1200">
              <a:solidFill>
                <a:prstClr val="black"/>
              </a:solidFill>
              <a:latin typeface="Calibri"/>
            </a:endParaRPr>
          </a:p>
        </p:txBody>
      </p:sp>
      <p:pic>
        <p:nvPicPr>
          <p:cNvPr id="57" name="Picture 56" descr="ONF_NO-TAG_WITH-GRADIENT.png"/>
          <p:cNvPicPr>
            <a:picLocks noChangeAspect="1"/>
          </p:cNvPicPr>
          <p:nvPr/>
        </p:nvPicPr>
        <p:blipFill rotWithShape="1">
          <a:blip r:embed="rId4">
            <a:extLst>
              <a:ext uri="{28A0092B-C50C-407E-A947-70E740481C1C}">
                <a14:useLocalDpi xmlns:a14="http://schemas.microsoft.com/office/drawing/2010/main" val="0"/>
              </a:ext>
            </a:extLst>
          </a:blip>
          <a:srcRect t="62874" b="-4254"/>
          <a:stretch/>
        </p:blipFill>
        <p:spPr>
          <a:xfrm>
            <a:off x="200890" y="4814690"/>
            <a:ext cx="914400" cy="228600"/>
          </a:xfrm>
          <a:prstGeom prst="rect">
            <a:avLst/>
          </a:prstGeom>
        </p:spPr>
      </p:pic>
      <p:sp>
        <p:nvSpPr>
          <p:cNvPr id="8" name="TextBox 7"/>
          <p:cNvSpPr txBox="1"/>
          <p:nvPr/>
        </p:nvSpPr>
        <p:spPr>
          <a:xfrm>
            <a:off x="6784874" y="1340632"/>
            <a:ext cx="2177798" cy="738664"/>
          </a:xfrm>
          <a:prstGeom prst="rect">
            <a:avLst/>
          </a:prstGeom>
          <a:noFill/>
        </p:spPr>
        <p:txBody>
          <a:bodyPr wrap="square" rtlCol="0">
            <a:spAutoFit/>
          </a:bodyPr>
          <a:lstStyle/>
          <a:p>
            <a:r>
              <a:rPr lang="en-US" b="1" dirty="0">
                <a:solidFill>
                  <a:srgbClr val="4F81BD"/>
                </a:solidFill>
                <a:latin typeface="Calibri"/>
              </a:rPr>
              <a:t>Subscriber Traffic through vSG (virt. Service Gateway)</a:t>
            </a:r>
          </a:p>
          <a:p>
            <a:endParaRPr lang="en-US"/>
          </a:p>
        </p:txBody>
      </p:sp>
      <p:cxnSp>
        <p:nvCxnSpPr>
          <p:cNvPr id="34" name="Straight Arrow Connector 33"/>
          <p:cNvCxnSpPr>
            <a:stCxn id="8" idx="1"/>
            <a:endCxn id="12" idx="3"/>
          </p:cNvCxnSpPr>
          <p:nvPr/>
        </p:nvCxnSpPr>
        <p:spPr>
          <a:xfrm flipH="1">
            <a:off x="5238908" y="1709964"/>
            <a:ext cx="1545966" cy="51288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5220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right)">
                                      <p:cBhvr>
                                        <p:cTn id="7" dur="500"/>
                                        <p:tgtEl>
                                          <p:spTgt spid="3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right)">
                                      <p:cBhvr>
                                        <p:cTn id="11" dur="500"/>
                                        <p:tgtEl>
                                          <p:spTgt spid="3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1000"/>
                                        <p:tgtEl>
                                          <p:spTgt spid="3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animBg="1"/>
      <p:bldP spid="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 name="Rounded Rectangle 3"/>
          <p:cNvSpPr/>
          <p:nvPr/>
        </p:nvSpPr>
        <p:spPr>
          <a:xfrm>
            <a:off x="1905099" y="901008"/>
            <a:ext cx="5679611" cy="3764238"/>
          </a:xfrm>
          <a:prstGeom prst="roundRect">
            <a:avLst>
              <a:gd name="adj" fmla="val 1875"/>
            </a:avLst>
          </a:prstGeom>
          <a:noFill/>
          <a:ln w="19050" cap="flat" cmpd="sng" algn="ctr">
            <a:solidFill>
              <a:schemeClr val="tx1"/>
            </a:solidFill>
            <a:prstDash val="dot"/>
          </a:ln>
          <a:effectLst/>
        </p:spPr>
        <p:txBody>
          <a:bodyPr rtlCol="0" anchor="ctr"/>
          <a:lstStyle/>
          <a:p>
            <a:pPr algn="ctr" defTabSz="914400">
              <a:defRPr/>
            </a:pPr>
            <a:endParaRPr lang="en-US" kern="0">
              <a:solidFill>
                <a:srgbClr val="4B4B4B"/>
              </a:solidFill>
              <a:latin typeface="Calibri"/>
              <a:ea typeface="Arial"/>
              <a:cs typeface="Arial"/>
              <a:sym typeface="Arial"/>
            </a:endParaRPr>
          </a:p>
        </p:txBody>
      </p:sp>
      <p:sp>
        <p:nvSpPr>
          <p:cNvPr id="5" name="Hexagon 4"/>
          <p:cNvSpPr/>
          <p:nvPr/>
        </p:nvSpPr>
        <p:spPr>
          <a:xfrm>
            <a:off x="2268066" y="1642665"/>
            <a:ext cx="756784"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AAA</a:t>
            </a:r>
          </a:p>
        </p:txBody>
      </p:sp>
      <p:sp>
        <p:nvSpPr>
          <p:cNvPr id="6" name="Rectangle 5"/>
          <p:cNvSpPr/>
          <p:nvPr/>
        </p:nvSpPr>
        <p:spPr>
          <a:xfrm>
            <a:off x="2211773" y="2416517"/>
            <a:ext cx="1821283" cy="331304"/>
          </a:xfrm>
          <a:prstGeom prst="rect">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400" b="1" kern="0">
                <a:solidFill>
                  <a:srgbClr val="4B4B4B"/>
                </a:solidFill>
                <a:latin typeface="Calibri"/>
                <a:ea typeface="Arial"/>
                <a:cs typeface="Arial"/>
                <a:sym typeface="Arial"/>
              </a:rPr>
              <a:t>VOLTHA</a:t>
            </a:r>
          </a:p>
        </p:txBody>
      </p:sp>
      <p:sp>
        <p:nvSpPr>
          <p:cNvPr id="7" name="Rounded Rectangle 6"/>
          <p:cNvSpPr/>
          <p:nvPr/>
        </p:nvSpPr>
        <p:spPr>
          <a:xfrm>
            <a:off x="2211773" y="1826915"/>
            <a:ext cx="4539023" cy="447178"/>
          </a:xfrm>
          <a:prstGeom prst="roundRect">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400" b="1" kern="0">
                <a:solidFill>
                  <a:srgbClr val="4B4B4B"/>
                </a:solidFill>
                <a:latin typeface="Calibri"/>
                <a:ea typeface="Arial"/>
                <a:cs typeface="Arial"/>
                <a:sym typeface="Arial"/>
              </a:rPr>
              <a:t>SDN Controller - ONOS</a:t>
            </a:r>
          </a:p>
        </p:txBody>
      </p:sp>
      <p:sp>
        <p:nvSpPr>
          <p:cNvPr id="8" name="Rounded Rectangle 7"/>
          <p:cNvSpPr/>
          <p:nvPr/>
        </p:nvSpPr>
        <p:spPr>
          <a:xfrm>
            <a:off x="2230729" y="947314"/>
            <a:ext cx="4520067" cy="465172"/>
          </a:xfrm>
          <a:prstGeom prst="roundRect">
            <a:avLst/>
          </a:prstGeom>
          <a:solidFill>
            <a:srgbClr val="FFFFFF"/>
          </a:solidFill>
          <a:ln w="12700" cap="flat" cmpd="sng" algn="ctr">
            <a:solidFill>
              <a:srgbClr val="4B4B4B"/>
            </a:solidFill>
            <a:prstDash val="solid"/>
          </a:ln>
          <a:effectLst/>
        </p:spPr>
        <p:txBody>
          <a:bodyPr rtlCol="0" anchor="ctr"/>
          <a:lstStyle/>
          <a:p>
            <a:pPr algn="ctr" defTabSz="914400">
              <a:buFont typeface="Arial"/>
              <a:buNone/>
              <a:defRPr/>
            </a:pPr>
            <a:r>
              <a:rPr lang="en-US" sz="1400" b="1" kern="0">
                <a:solidFill>
                  <a:srgbClr val="4B4B4B"/>
                </a:solidFill>
                <a:latin typeface="Calibri"/>
                <a:ea typeface="Arial"/>
                <a:cs typeface="Arial"/>
                <a:sym typeface="Arial"/>
              </a:rPr>
              <a:t>Network Edge Mediator (NEM)</a:t>
            </a:r>
          </a:p>
        </p:txBody>
      </p:sp>
      <p:sp>
        <p:nvSpPr>
          <p:cNvPr id="9" name="TextBox 8"/>
          <p:cNvSpPr txBox="1"/>
          <p:nvPr/>
        </p:nvSpPr>
        <p:spPr>
          <a:xfrm>
            <a:off x="6316032" y="593231"/>
            <a:ext cx="1268678" cy="338554"/>
          </a:xfrm>
          <a:prstGeom prst="rect">
            <a:avLst/>
          </a:prstGeom>
          <a:noFill/>
        </p:spPr>
        <p:txBody>
          <a:bodyPr wrap="square" rtlCol="0">
            <a:spAutoFit/>
          </a:bodyPr>
          <a:lstStyle/>
          <a:p>
            <a:pPr defTabSz="914400">
              <a:buClr>
                <a:srgbClr val="000000"/>
              </a:buClr>
              <a:buFont typeface="Arial"/>
              <a:buNone/>
              <a:defRPr/>
            </a:pPr>
            <a:r>
              <a:rPr lang="en-US" sz="1600" b="1" kern="0" dirty="0">
                <a:solidFill>
                  <a:srgbClr val="004B7D">
                    <a:lumMod val="75000"/>
                  </a:srgbClr>
                </a:solidFill>
                <a:latin typeface="Calibri"/>
                <a:ea typeface="Arial"/>
                <a:cs typeface="Arial"/>
                <a:sym typeface="Arial"/>
              </a:rPr>
              <a:t>SEBA POD</a:t>
            </a:r>
          </a:p>
        </p:txBody>
      </p:sp>
      <p:sp>
        <p:nvSpPr>
          <p:cNvPr id="10" name="Hexagon 9"/>
          <p:cNvSpPr/>
          <p:nvPr/>
        </p:nvSpPr>
        <p:spPr>
          <a:xfrm>
            <a:off x="2855442" y="1635471"/>
            <a:ext cx="682864"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vlans</a:t>
            </a:r>
          </a:p>
        </p:txBody>
      </p:sp>
      <p:sp>
        <p:nvSpPr>
          <p:cNvPr id="11" name="Hexagon 10"/>
          <p:cNvSpPr/>
          <p:nvPr/>
        </p:nvSpPr>
        <p:spPr>
          <a:xfrm>
            <a:off x="3409303" y="1635471"/>
            <a:ext cx="651337"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dhcp</a:t>
            </a:r>
          </a:p>
        </p:txBody>
      </p:sp>
      <p:sp>
        <p:nvSpPr>
          <p:cNvPr id="12" name="Hexagon 11"/>
          <p:cNvSpPr/>
          <p:nvPr/>
        </p:nvSpPr>
        <p:spPr>
          <a:xfrm>
            <a:off x="3957232" y="1635471"/>
            <a:ext cx="756784"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mcast</a:t>
            </a:r>
          </a:p>
        </p:txBody>
      </p:sp>
      <p:sp>
        <p:nvSpPr>
          <p:cNvPr id="13" name="Hexagon 12"/>
          <p:cNvSpPr/>
          <p:nvPr/>
        </p:nvSpPr>
        <p:spPr>
          <a:xfrm>
            <a:off x="4590801" y="1637755"/>
            <a:ext cx="889045"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bridging</a:t>
            </a:r>
          </a:p>
        </p:txBody>
      </p:sp>
      <p:sp>
        <p:nvSpPr>
          <p:cNvPr id="14" name="Hexagon 13"/>
          <p:cNvSpPr/>
          <p:nvPr/>
        </p:nvSpPr>
        <p:spPr>
          <a:xfrm>
            <a:off x="5326695" y="1637755"/>
            <a:ext cx="889045"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routing</a:t>
            </a:r>
          </a:p>
        </p:txBody>
      </p:sp>
      <p:sp>
        <p:nvSpPr>
          <p:cNvPr id="15" name="Hexagon 14"/>
          <p:cNvSpPr/>
          <p:nvPr/>
        </p:nvSpPr>
        <p:spPr>
          <a:xfrm>
            <a:off x="6050035" y="1635471"/>
            <a:ext cx="688897" cy="184250"/>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100" b="1" kern="0">
                <a:solidFill>
                  <a:srgbClr val="4B4B4B"/>
                </a:solidFill>
                <a:latin typeface="Calibri"/>
                <a:ea typeface="Arial"/>
                <a:cs typeface="Arial"/>
                <a:sym typeface="Arial"/>
              </a:rPr>
              <a:t>ACLs</a:t>
            </a:r>
          </a:p>
        </p:txBody>
      </p:sp>
      <p:cxnSp>
        <p:nvCxnSpPr>
          <p:cNvPr id="16" name="Straight Connector 15"/>
          <p:cNvCxnSpPr>
            <a:stCxn id="6" idx="0"/>
          </p:cNvCxnSpPr>
          <p:nvPr/>
        </p:nvCxnSpPr>
        <p:spPr>
          <a:xfrm flipH="1" flipV="1">
            <a:off x="3120309" y="2280271"/>
            <a:ext cx="2106" cy="136246"/>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grpSp>
        <p:nvGrpSpPr>
          <p:cNvPr id="18" name="Group 17"/>
          <p:cNvGrpSpPr/>
          <p:nvPr/>
        </p:nvGrpSpPr>
        <p:grpSpPr>
          <a:xfrm>
            <a:off x="3043806" y="206740"/>
            <a:ext cx="2594992" cy="659218"/>
            <a:chOff x="4691947" y="240650"/>
            <a:chExt cx="2692230" cy="854361"/>
          </a:xfrm>
        </p:grpSpPr>
        <p:sp>
          <p:nvSpPr>
            <p:cNvPr id="19" name="Hexagon 18"/>
            <p:cNvSpPr/>
            <p:nvPr/>
          </p:nvSpPr>
          <p:spPr>
            <a:xfrm>
              <a:off x="4691947" y="240650"/>
              <a:ext cx="1175691" cy="280214"/>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200" kern="0">
                  <a:solidFill>
                    <a:srgbClr val="4B4B4B"/>
                  </a:solidFill>
                  <a:latin typeface="Calibri"/>
                  <a:ea typeface="Arial"/>
                  <a:cs typeface="Arial"/>
                  <a:sym typeface="Arial"/>
                </a:rPr>
                <a:t>ONAP</a:t>
              </a:r>
            </a:p>
          </p:txBody>
        </p:sp>
        <p:sp>
          <p:nvSpPr>
            <p:cNvPr id="20" name="Hexagon 19"/>
            <p:cNvSpPr/>
            <p:nvPr/>
          </p:nvSpPr>
          <p:spPr>
            <a:xfrm>
              <a:off x="5993476" y="240653"/>
              <a:ext cx="1390701" cy="280211"/>
            </a:xfrm>
            <a:prstGeom prst="hexagon">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200" kern="0">
                  <a:solidFill>
                    <a:srgbClr val="4B4B4B"/>
                  </a:solidFill>
                  <a:latin typeface="Calibri"/>
                  <a:ea typeface="Arial"/>
                  <a:cs typeface="Arial"/>
                  <a:sym typeface="Arial"/>
                </a:rPr>
                <a:t>Op X OSS/BSS</a:t>
              </a:r>
            </a:p>
          </p:txBody>
        </p:sp>
        <p:sp>
          <p:nvSpPr>
            <p:cNvPr id="21" name="Up-Down Arrow 20"/>
            <p:cNvSpPr/>
            <p:nvPr/>
          </p:nvSpPr>
          <p:spPr>
            <a:xfrm>
              <a:off x="5188440" y="520865"/>
              <a:ext cx="192792" cy="358886"/>
            </a:xfrm>
            <a:prstGeom prst="upDownArrow">
              <a:avLst/>
            </a:prstGeom>
            <a:solidFill>
              <a:srgbClr val="FFFFFF"/>
            </a:solidFill>
            <a:ln w="12700" cap="flat" cmpd="sng" algn="ctr">
              <a:solidFill>
                <a:srgbClr val="4B4B4B"/>
              </a:solidFill>
              <a:prstDash val="solid"/>
            </a:ln>
            <a:effectLst/>
          </p:spPr>
          <p:txBody>
            <a:bodyPr rtlCol="0" anchor="ctr"/>
            <a:lstStyle/>
            <a:p>
              <a:pPr algn="ctr" defTabSz="914400">
                <a:defRPr/>
              </a:pPr>
              <a:endParaRPr lang="en-US" sz="2000" kern="0">
                <a:solidFill>
                  <a:srgbClr val="4B4B4B"/>
                </a:solidFill>
                <a:latin typeface="Calibri"/>
                <a:ea typeface="Arial"/>
                <a:cs typeface="Arial"/>
                <a:sym typeface="Arial"/>
              </a:endParaRPr>
            </a:p>
          </p:txBody>
        </p:sp>
        <p:sp>
          <p:nvSpPr>
            <p:cNvPr id="22" name="Up-Down Arrow 21"/>
            <p:cNvSpPr/>
            <p:nvPr/>
          </p:nvSpPr>
          <p:spPr>
            <a:xfrm>
              <a:off x="6645655" y="520865"/>
              <a:ext cx="222649" cy="545091"/>
            </a:xfrm>
            <a:prstGeom prst="upDownArrow">
              <a:avLst/>
            </a:prstGeom>
            <a:solidFill>
              <a:srgbClr val="FFFFFF"/>
            </a:solidFill>
            <a:ln w="12700" cap="flat" cmpd="sng" algn="ctr">
              <a:solidFill>
                <a:srgbClr val="4B4B4B"/>
              </a:solidFill>
              <a:prstDash val="solid"/>
            </a:ln>
            <a:effectLst/>
          </p:spPr>
          <p:txBody>
            <a:bodyPr rtlCol="0" anchor="ctr"/>
            <a:lstStyle/>
            <a:p>
              <a:pPr algn="ctr" defTabSz="914400">
                <a:defRPr/>
              </a:pPr>
              <a:endParaRPr lang="en-US" sz="2000" kern="0">
                <a:solidFill>
                  <a:srgbClr val="4B4B4B"/>
                </a:solidFill>
                <a:latin typeface="Calibri"/>
                <a:ea typeface="Arial"/>
                <a:cs typeface="Arial"/>
                <a:sym typeface="Arial"/>
              </a:endParaRPr>
            </a:p>
          </p:txBody>
        </p:sp>
        <p:sp>
          <p:nvSpPr>
            <p:cNvPr id="23" name="Rounded Rectangle 22"/>
            <p:cNvSpPr/>
            <p:nvPr/>
          </p:nvSpPr>
          <p:spPr>
            <a:xfrm>
              <a:off x="4786513" y="898450"/>
              <a:ext cx="986561" cy="196561"/>
            </a:xfrm>
            <a:prstGeom prst="roundRect">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000" kern="0">
                  <a:solidFill>
                    <a:srgbClr val="4B4B4B"/>
                  </a:solidFill>
                  <a:latin typeface="Calibri"/>
                  <a:ea typeface="Arial"/>
                  <a:cs typeface="Arial"/>
                  <a:sym typeface="Arial"/>
                </a:rPr>
                <a:t>Abstract OLT</a:t>
              </a:r>
            </a:p>
          </p:txBody>
        </p:sp>
      </p:grpSp>
      <p:sp>
        <p:nvSpPr>
          <p:cNvPr id="24" name="Rounded Rectangle 23"/>
          <p:cNvSpPr/>
          <p:nvPr/>
        </p:nvSpPr>
        <p:spPr>
          <a:xfrm>
            <a:off x="6785928" y="930072"/>
            <a:ext cx="725548" cy="1775472"/>
          </a:xfrm>
          <a:prstGeom prst="roundRect">
            <a:avLst/>
          </a:prstGeom>
          <a:solidFill>
            <a:srgbClr val="FFFFFF"/>
          </a:solidFill>
          <a:ln w="12700" cap="flat" cmpd="sng" algn="ctr">
            <a:solidFill>
              <a:srgbClr val="4B4B4B"/>
            </a:solidFill>
            <a:prstDash val="solid"/>
          </a:ln>
          <a:effectLst/>
        </p:spPr>
        <p:txBody>
          <a:bodyPr rtlCol="0" anchor="ctr"/>
          <a:lstStyle/>
          <a:p>
            <a:pPr algn="ctr" defTabSz="914400">
              <a:defRPr/>
            </a:pPr>
            <a:r>
              <a:rPr lang="en-US" sz="1200" b="1" kern="0">
                <a:solidFill>
                  <a:srgbClr val="4B4B4B"/>
                </a:solidFill>
                <a:latin typeface="Calibri"/>
                <a:ea typeface="Arial"/>
                <a:cs typeface="Arial"/>
                <a:sym typeface="Arial"/>
              </a:rPr>
              <a:t>DockerK8s Helm</a:t>
            </a:r>
          </a:p>
        </p:txBody>
      </p:sp>
      <p:cxnSp>
        <p:nvCxnSpPr>
          <p:cNvPr id="25" name="Straight Connector 24"/>
          <p:cNvCxnSpPr/>
          <p:nvPr/>
        </p:nvCxnSpPr>
        <p:spPr>
          <a:xfrm flipV="1">
            <a:off x="3120309" y="1430691"/>
            <a:ext cx="2107" cy="136960"/>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cxnSp>
        <p:nvCxnSpPr>
          <p:cNvPr id="26" name="Straight Connector 25"/>
          <p:cNvCxnSpPr/>
          <p:nvPr/>
        </p:nvCxnSpPr>
        <p:spPr>
          <a:xfrm flipH="1" flipV="1">
            <a:off x="5640076" y="1435352"/>
            <a:ext cx="2914" cy="138046"/>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cxnSp>
        <p:nvCxnSpPr>
          <p:cNvPr id="27" name="Straight Connector 26"/>
          <p:cNvCxnSpPr/>
          <p:nvPr/>
        </p:nvCxnSpPr>
        <p:spPr>
          <a:xfrm flipV="1">
            <a:off x="3213085" y="2753567"/>
            <a:ext cx="0" cy="740135"/>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stCxn id="38" idx="1"/>
            <a:endCxn id="29" idx="6"/>
          </p:cNvCxnSpPr>
          <p:nvPr/>
        </p:nvCxnSpPr>
        <p:spPr>
          <a:xfrm flipH="1">
            <a:off x="1356409" y="3265868"/>
            <a:ext cx="859979" cy="694"/>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sp>
        <p:nvSpPr>
          <p:cNvPr id="29" name="Oval 28"/>
          <p:cNvSpPr/>
          <p:nvPr/>
        </p:nvSpPr>
        <p:spPr>
          <a:xfrm>
            <a:off x="1280482" y="3202290"/>
            <a:ext cx="75927" cy="128544"/>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400">
              <a:buClr>
                <a:srgbClr val="000000"/>
              </a:buClr>
              <a:buFont typeface="Arial"/>
              <a:buNone/>
              <a:defRPr/>
            </a:pPr>
            <a:endParaRPr lang="en-US" sz="1400" kern="0">
              <a:solidFill>
                <a:prstClr val="white"/>
              </a:solidFill>
              <a:latin typeface="Calibri"/>
              <a:sym typeface="Arial"/>
            </a:endParaRPr>
          </a:p>
        </p:txBody>
      </p:sp>
      <p:sp>
        <p:nvSpPr>
          <p:cNvPr id="30" name="Oval 29"/>
          <p:cNvSpPr/>
          <p:nvPr/>
        </p:nvSpPr>
        <p:spPr>
          <a:xfrm>
            <a:off x="3453731" y="3273621"/>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buClr>
                <a:srgbClr val="000000"/>
              </a:buClr>
              <a:buFont typeface="Arial"/>
              <a:buNone/>
              <a:defRPr/>
            </a:pPr>
            <a:endParaRPr lang="en-US" sz="1400" kern="0">
              <a:solidFill>
                <a:prstClr val="white"/>
              </a:solidFill>
              <a:latin typeface="Calibri"/>
              <a:sym typeface="Arial"/>
            </a:endParaRPr>
          </a:p>
        </p:txBody>
      </p:sp>
      <p:cxnSp>
        <p:nvCxnSpPr>
          <p:cNvPr id="31" name="Straight Connector 30"/>
          <p:cNvCxnSpPr>
            <a:stCxn id="29" idx="2"/>
            <a:endCxn id="33" idx="3"/>
          </p:cNvCxnSpPr>
          <p:nvPr/>
        </p:nvCxnSpPr>
        <p:spPr>
          <a:xfrm flipH="1" flipV="1">
            <a:off x="579807" y="2920228"/>
            <a:ext cx="700675" cy="346334"/>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a:stCxn id="29" idx="2"/>
            <a:endCxn id="34" idx="3"/>
          </p:cNvCxnSpPr>
          <p:nvPr/>
        </p:nvCxnSpPr>
        <p:spPr>
          <a:xfrm flipH="1">
            <a:off x="579807" y="3266562"/>
            <a:ext cx="700675" cy="343413"/>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sp>
        <p:nvSpPr>
          <p:cNvPr id="33" name="Rounded Rectangle 32"/>
          <p:cNvSpPr/>
          <p:nvPr/>
        </p:nvSpPr>
        <p:spPr>
          <a:xfrm>
            <a:off x="477352" y="2848542"/>
            <a:ext cx="102455" cy="14337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defTabSz="914400">
              <a:buClr>
                <a:srgbClr val="000000"/>
              </a:buClr>
              <a:buFont typeface="Arial"/>
              <a:buNone/>
              <a:defRPr/>
            </a:pPr>
            <a:endParaRPr lang="en-US" sz="1400" kern="0">
              <a:solidFill>
                <a:prstClr val="black"/>
              </a:solidFill>
              <a:latin typeface="Calibri"/>
              <a:sym typeface="Arial"/>
            </a:endParaRPr>
          </a:p>
        </p:txBody>
      </p:sp>
      <p:sp>
        <p:nvSpPr>
          <p:cNvPr id="34" name="Rounded Rectangle 33"/>
          <p:cNvSpPr/>
          <p:nvPr/>
        </p:nvSpPr>
        <p:spPr>
          <a:xfrm>
            <a:off x="477353" y="3534367"/>
            <a:ext cx="102454" cy="15121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defTabSz="914400">
              <a:buClr>
                <a:srgbClr val="000000"/>
              </a:buClr>
              <a:buFont typeface="Arial"/>
              <a:buNone/>
              <a:defRPr/>
            </a:pPr>
            <a:endParaRPr lang="en-US" sz="1400" kern="0">
              <a:solidFill>
                <a:prstClr val="black"/>
              </a:solidFill>
              <a:latin typeface="Calibri"/>
              <a:sym typeface="Arial"/>
            </a:endParaRPr>
          </a:p>
        </p:txBody>
      </p:sp>
      <p:sp>
        <p:nvSpPr>
          <p:cNvPr id="35" name="Oval 34"/>
          <p:cNvSpPr/>
          <p:nvPr/>
        </p:nvSpPr>
        <p:spPr>
          <a:xfrm>
            <a:off x="2336083" y="3255068"/>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914400">
              <a:buClr>
                <a:srgbClr val="000000"/>
              </a:buClr>
              <a:buFont typeface="Arial"/>
              <a:buNone/>
              <a:defRPr/>
            </a:pPr>
            <a:endParaRPr lang="en-US" sz="1400" kern="0">
              <a:solidFill>
                <a:prstClr val="white"/>
              </a:solidFill>
              <a:latin typeface="Calibri"/>
              <a:sym typeface="Arial"/>
            </a:endParaRPr>
          </a:p>
        </p:txBody>
      </p:sp>
      <p:sp>
        <p:nvSpPr>
          <p:cNvPr id="36" name="TextBox 35"/>
          <p:cNvSpPr txBox="1"/>
          <p:nvPr/>
        </p:nvSpPr>
        <p:spPr>
          <a:xfrm>
            <a:off x="2216390" y="2932100"/>
            <a:ext cx="430001" cy="276999"/>
          </a:xfrm>
          <a:prstGeom prst="rect">
            <a:avLst/>
          </a:prstGeom>
          <a:noFill/>
        </p:spPr>
        <p:txBody>
          <a:bodyPr wrap="none" rtlCol="0">
            <a:spAutoFit/>
          </a:bodyPr>
          <a:lstStyle/>
          <a:p>
            <a:pPr defTabSz="914400">
              <a:buClr>
                <a:srgbClr val="000000"/>
              </a:buClr>
              <a:buFont typeface="Arial"/>
              <a:buNone/>
              <a:defRPr/>
            </a:pPr>
            <a:r>
              <a:rPr lang="en-US" sz="1200" b="1" kern="0">
                <a:solidFill>
                  <a:prstClr val="black"/>
                </a:solidFill>
                <a:latin typeface="Calibri"/>
                <a:ea typeface="Arial"/>
                <a:cs typeface="Arial"/>
                <a:sym typeface="Arial"/>
              </a:rPr>
              <a:t>OLT</a:t>
            </a:r>
          </a:p>
        </p:txBody>
      </p:sp>
      <p:sp>
        <p:nvSpPr>
          <p:cNvPr id="37" name="TextBox 36"/>
          <p:cNvSpPr txBox="1"/>
          <p:nvPr/>
        </p:nvSpPr>
        <p:spPr>
          <a:xfrm>
            <a:off x="113171" y="2945174"/>
            <a:ext cx="490564" cy="276999"/>
          </a:xfrm>
          <a:prstGeom prst="rect">
            <a:avLst/>
          </a:prstGeom>
          <a:noFill/>
        </p:spPr>
        <p:txBody>
          <a:bodyPr wrap="none" rtlCol="0">
            <a:spAutoFit/>
          </a:bodyPr>
          <a:lstStyle/>
          <a:p>
            <a:pPr defTabSz="914400">
              <a:buClr>
                <a:srgbClr val="000000"/>
              </a:buClr>
              <a:buFont typeface="Arial"/>
              <a:buNone/>
              <a:defRPr/>
            </a:pPr>
            <a:r>
              <a:rPr lang="en-US" sz="1200" b="1" kern="0">
                <a:solidFill>
                  <a:prstClr val="black"/>
                </a:solidFill>
                <a:latin typeface="Calibri"/>
                <a:ea typeface="Arial"/>
                <a:cs typeface="Arial"/>
                <a:sym typeface="Arial"/>
              </a:rPr>
              <a:t>ONU</a:t>
            </a:r>
          </a:p>
        </p:txBody>
      </p:sp>
      <p:pic>
        <p:nvPicPr>
          <p:cNvPr id="38" name="Picture 37"/>
          <p:cNvPicPr>
            <a:picLocks noChangeAspect="1"/>
          </p:cNvPicPr>
          <p:nvPr/>
        </p:nvPicPr>
        <p:blipFill>
          <a:blip r:embed="rId3"/>
          <a:stretch>
            <a:fillRect/>
          </a:stretch>
        </p:blipFill>
        <p:spPr>
          <a:xfrm flipV="1">
            <a:off x="2216388" y="3153803"/>
            <a:ext cx="1821283" cy="224130"/>
          </a:xfrm>
          <a:prstGeom prst="rect">
            <a:avLst/>
          </a:prstGeom>
        </p:spPr>
      </p:pic>
      <p:pic>
        <p:nvPicPr>
          <p:cNvPr id="39" name="Picture 38"/>
          <p:cNvPicPr>
            <a:picLocks noChangeAspect="1"/>
          </p:cNvPicPr>
          <p:nvPr/>
        </p:nvPicPr>
        <p:blipFill>
          <a:blip r:embed="rId3"/>
          <a:stretch>
            <a:fillRect/>
          </a:stretch>
        </p:blipFill>
        <p:spPr>
          <a:xfrm flipV="1">
            <a:off x="2216390" y="3444557"/>
            <a:ext cx="1821282" cy="237964"/>
          </a:xfrm>
          <a:prstGeom prst="rect">
            <a:avLst/>
          </a:prstGeom>
        </p:spPr>
      </p:pic>
      <p:pic>
        <p:nvPicPr>
          <p:cNvPr id="40" name="Picture 39"/>
          <p:cNvPicPr>
            <a:picLocks noChangeAspect="1"/>
          </p:cNvPicPr>
          <p:nvPr/>
        </p:nvPicPr>
        <p:blipFill>
          <a:blip r:embed="rId3"/>
          <a:stretch>
            <a:fillRect/>
          </a:stretch>
        </p:blipFill>
        <p:spPr>
          <a:xfrm flipV="1">
            <a:off x="2216389" y="4232190"/>
            <a:ext cx="1821283" cy="254901"/>
          </a:xfrm>
          <a:prstGeom prst="rect">
            <a:avLst/>
          </a:prstGeom>
        </p:spPr>
      </p:pic>
      <p:sp>
        <p:nvSpPr>
          <p:cNvPr id="41" name="Oval 40"/>
          <p:cNvSpPr/>
          <p:nvPr/>
        </p:nvSpPr>
        <p:spPr>
          <a:xfrm>
            <a:off x="2888475" y="3756913"/>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4400">
              <a:buClr>
                <a:srgbClr val="000000"/>
              </a:buClr>
              <a:buFont typeface="Arial"/>
              <a:buNone/>
            </a:pPr>
            <a:endParaRPr lang="en-US" sz="1400" kern="0">
              <a:solidFill>
                <a:prstClr val="black"/>
              </a:solidFill>
              <a:latin typeface="Arial"/>
              <a:sym typeface="Arial"/>
            </a:endParaRPr>
          </a:p>
        </p:txBody>
      </p:sp>
      <p:sp>
        <p:nvSpPr>
          <p:cNvPr id="42" name="Oval 41"/>
          <p:cNvSpPr/>
          <p:nvPr/>
        </p:nvSpPr>
        <p:spPr>
          <a:xfrm>
            <a:off x="2888475" y="3919896"/>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4400">
              <a:buClr>
                <a:srgbClr val="000000"/>
              </a:buClr>
              <a:buFont typeface="Arial"/>
              <a:buNone/>
            </a:pPr>
            <a:endParaRPr lang="en-US" sz="1400" kern="0">
              <a:solidFill>
                <a:prstClr val="black"/>
              </a:solidFill>
              <a:latin typeface="Arial"/>
              <a:sym typeface="Arial"/>
            </a:endParaRPr>
          </a:p>
        </p:txBody>
      </p:sp>
      <p:sp>
        <p:nvSpPr>
          <p:cNvPr id="43" name="Oval 42"/>
          <p:cNvSpPr/>
          <p:nvPr/>
        </p:nvSpPr>
        <p:spPr>
          <a:xfrm>
            <a:off x="2888475" y="4080537"/>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4400">
              <a:buClr>
                <a:srgbClr val="000000"/>
              </a:buClr>
              <a:buFont typeface="Arial"/>
              <a:buNone/>
            </a:pPr>
            <a:endParaRPr lang="en-US" sz="1400" kern="0">
              <a:solidFill>
                <a:prstClr val="black"/>
              </a:solidFill>
              <a:latin typeface="Arial"/>
              <a:sym typeface="Arial"/>
            </a:endParaRPr>
          </a:p>
        </p:txBody>
      </p:sp>
      <p:cxnSp>
        <p:nvCxnSpPr>
          <p:cNvPr id="44" name="Straight Connector 43"/>
          <p:cNvCxnSpPr>
            <a:stCxn id="38" idx="2"/>
          </p:cNvCxnSpPr>
          <p:nvPr/>
        </p:nvCxnSpPr>
        <p:spPr>
          <a:xfrm flipH="1" flipV="1">
            <a:off x="3122416" y="2753569"/>
            <a:ext cx="4614" cy="400234"/>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pic>
        <p:nvPicPr>
          <p:cNvPr id="47" name="Picture 46" descr="house.png"/>
          <p:cNvPicPr>
            <a:picLocks noChangeAspect="1"/>
          </p:cNvPicPr>
          <p:nvPr/>
        </p:nvPicPr>
        <p:blipFill>
          <a:blip r:embed="rId4">
            <a:duotone>
              <a:srgbClr val="004B7D">
                <a:shade val="45000"/>
                <a:satMod val="135000"/>
              </a:srgbClr>
              <a:prstClr val="white"/>
            </a:duotone>
            <a:extLst>
              <a:ext uri="{28A0092B-C50C-407E-A947-70E740481C1C}">
                <a14:useLocalDpi xmlns:a14="http://schemas.microsoft.com/office/drawing/2010/main" val="0"/>
              </a:ext>
            </a:extLst>
          </a:blip>
          <a:stretch>
            <a:fillRect/>
          </a:stretch>
        </p:blipFill>
        <p:spPr>
          <a:xfrm>
            <a:off x="0" y="2574657"/>
            <a:ext cx="565416" cy="405003"/>
          </a:xfrm>
          <a:prstGeom prst="rect">
            <a:avLst/>
          </a:prstGeom>
        </p:spPr>
      </p:pic>
      <p:pic>
        <p:nvPicPr>
          <p:cNvPr id="48" name="Picture 47" descr="house.png"/>
          <p:cNvPicPr>
            <a:picLocks noChangeAspect="1"/>
          </p:cNvPicPr>
          <p:nvPr/>
        </p:nvPicPr>
        <p:blipFill>
          <a:blip r:embed="rId4">
            <a:duotone>
              <a:srgbClr val="004B7D">
                <a:shade val="45000"/>
                <a:satMod val="135000"/>
              </a:srgbClr>
              <a:prstClr val="white"/>
            </a:duotone>
            <a:extLst>
              <a:ext uri="{28A0092B-C50C-407E-A947-70E740481C1C}">
                <a14:useLocalDpi xmlns:a14="http://schemas.microsoft.com/office/drawing/2010/main" val="0"/>
              </a:ext>
            </a:extLst>
          </a:blip>
          <a:stretch>
            <a:fillRect/>
          </a:stretch>
        </p:blipFill>
        <p:spPr>
          <a:xfrm>
            <a:off x="0" y="3510990"/>
            <a:ext cx="565416" cy="405003"/>
          </a:xfrm>
          <a:prstGeom prst="rect">
            <a:avLst/>
          </a:prstGeom>
        </p:spPr>
      </p:pic>
      <p:grpSp>
        <p:nvGrpSpPr>
          <p:cNvPr id="49" name="Group 48"/>
          <p:cNvGrpSpPr/>
          <p:nvPr/>
        </p:nvGrpSpPr>
        <p:grpSpPr>
          <a:xfrm>
            <a:off x="6750796" y="3268741"/>
            <a:ext cx="1715848" cy="658752"/>
            <a:chOff x="6925824" y="3930774"/>
            <a:chExt cx="1715848" cy="658752"/>
          </a:xfrm>
        </p:grpSpPr>
        <p:pic>
          <p:nvPicPr>
            <p:cNvPr id="50" name="Picture 4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7024" y="3930774"/>
              <a:ext cx="466864" cy="350562"/>
            </a:xfrm>
            <a:prstGeom prst="rect">
              <a:avLst/>
            </a:prstGeom>
          </p:spPr>
        </p:pic>
        <p:pic>
          <p:nvPicPr>
            <p:cNvPr id="51" name="Picture 5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0007" y="4235359"/>
              <a:ext cx="471665" cy="354167"/>
            </a:xfrm>
            <a:prstGeom prst="rect">
              <a:avLst/>
            </a:prstGeom>
          </p:spPr>
        </p:pic>
        <p:cxnSp>
          <p:nvCxnSpPr>
            <p:cNvPr id="52" name="Straight Connector 51"/>
            <p:cNvCxnSpPr>
              <a:stCxn id="57" idx="3"/>
              <a:endCxn id="50" idx="1"/>
            </p:cNvCxnSpPr>
            <p:nvPr/>
          </p:nvCxnSpPr>
          <p:spPr>
            <a:xfrm>
              <a:off x="6925824" y="4097079"/>
              <a:ext cx="1221200" cy="8976"/>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3" name="Straight Connector 52"/>
            <p:cNvCxnSpPr>
              <a:stCxn id="73" idx="3"/>
              <a:endCxn id="51" idx="1"/>
            </p:cNvCxnSpPr>
            <p:nvPr/>
          </p:nvCxnSpPr>
          <p:spPr>
            <a:xfrm>
              <a:off x="6925824" y="4405592"/>
              <a:ext cx="1244183" cy="685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4" name="Straight Connector 53"/>
            <p:cNvCxnSpPr>
              <a:stCxn id="73" idx="3"/>
              <a:endCxn id="50" idx="1"/>
            </p:cNvCxnSpPr>
            <p:nvPr/>
          </p:nvCxnSpPr>
          <p:spPr>
            <a:xfrm flipV="1">
              <a:off x="6925824" y="4106055"/>
              <a:ext cx="1221200" cy="299537"/>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5" name="Straight Connector 54"/>
            <p:cNvCxnSpPr>
              <a:stCxn id="57" idx="3"/>
              <a:endCxn id="51" idx="1"/>
            </p:cNvCxnSpPr>
            <p:nvPr/>
          </p:nvCxnSpPr>
          <p:spPr>
            <a:xfrm>
              <a:off x="6925824" y="4097079"/>
              <a:ext cx="1244183" cy="31536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grpSp>
      <p:sp>
        <p:nvSpPr>
          <p:cNvPr id="56" name="TextBox 55"/>
          <p:cNvSpPr txBox="1"/>
          <p:nvPr/>
        </p:nvSpPr>
        <p:spPr>
          <a:xfrm>
            <a:off x="7810871" y="3054664"/>
            <a:ext cx="1140611" cy="261610"/>
          </a:xfrm>
          <a:prstGeom prst="rect">
            <a:avLst/>
          </a:prstGeom>
          <a:noFill/>
        </p:spPr>
        <p:txBody>
          <a:bodyPr wrap="square" rtlCol="0">
            <a:spAutoFit/>
          </a:bodyPr>
          <a:lstStyle/>
          <a:p>
            <a:pPr defTabSz="914400">
              <a:buClr>
                <a:srgbClr val="000000"/>
              </a:buClr>
              <a:buFont typeface="Arial"/>
              <a:buNone/>
            </a:pPr>
            <a:r>
              <a:rPr lang="en-US" sz="1050" kern="0">
                <a:solidFill>
                  <a:srgbClr val="000000"/>
                </a:solidFill>
                <a:latin typeface="Arial"/>
                <a:ea typeface="Arial"/>
                <a:cs typeface="Arial"/>
                <a:sym typeface="Arial"/>
              </a:rPr>
              <a:t>External BNG</a:t>
            </a:r>
          </a:p>
        </p:txBody>
      </p:sp>
      <p:pic>
        <p:nvPicPr>
          <p:cNvPr id="57" name="Picture 56"/>
          <p:cNvPicPr>
            <a:picLocks noChangeAspect="1"/>
          </p:cNvPicPr>
          <p:nvPr/>
        </p:nvPicPr>
        <p:blipFill>
          <a:blip r:embed="rId6"/>
          <a:stretch>
            <a:fillRect/>
          </a:stretch>
        </p:blipFill>
        <p:spPr>
          <a:xfrm>
            <a:off x="4994638" y="3308971"/>
            <a:ext cx="1756158" cy="252150"/>
          </a:xfrm>
          <a:prstGeom prst="rect">
            <a:avLst/>
          </a:prstGeom>
        </p:spPr>
      </p:pic>
      <p:cxnSp>
        <p:nvCxnSpPr>
          <p:cNvPr id="58" name="Straight Connector 57"/>
          <p:cNvCxnSpPr>
            <a:stCxn id="38" idx="3"/>
            <a:endCxn id="57" idx="1"/>
          </p:cNvCxnSpPr>
          <p:nvPr/>
        </p:nvCxnSpPr>
        <p:spPr>
          <a:xfrm>
            <a:off x="4037671" y="3265868"/>
            <a:ext cx="956967" cy="169178"/>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59" name="Straight Connector 58"/>
          <p:cNvCxnSpPr>
            <a:stCxn id="38" idx="3"/>
            <a:endCxn id="73" idx="1"/>
          </p:cNvCxnSpPr>
          <p:nvPr/>
        </p:nvCxnSpPr>
        <p:spPr>
          <a:xfrm>
            <a:off x="4037671" y="3265868"/>
            <a:ext cx="956967" cy="47769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0" name="Straight Connector 59"/>
          <p:cNvCxnSpPr>
            <a:stCxn id="39" idx="3"/>
            <a:endCxn id="57" idx="1"/>
          </p:cNvCxnSpPr>
          <p:nvPr/>
        </p:nvCxnSpPr>
        <p:spPr>
          <a:xfrm flipV="1">
            <a:off x="4037672" y="3435046"/>
            <a:ext cx="956966" cy="128493"/>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1" name="Straight Connector 60"/>
          <p:cNvCxnSpPr>
            <a:stCxn id="39" idx="3"/>
            <a:endCxn id="73" idx="1"/>
          </p:cNvCxnSpPr>
          <p:nvPr/>
        </p:nvCxnSpPr>
        <p:spPr>
          <a:xfrm>
            <a:off x="4037672" y="3563539"/>
            <a:ext cx="956966" cy="180020"/>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2" name="Straight Connector 61"/>
          <p:cNvCxnSpPr>
            <a:stCxn id="40" idx="3"/>
            <a:endCxn id="57" idx="1"/>
          </p:cNvCxnSpPr>
          <p:nvPr/>
        </p:nvCxnSpPr>
        <p:spPr>
          <a:xfrm flipV="1">
            <a:off x="4037672" y="3435046"/>
            <a:ext cx="956966" cy="92459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3" name="Straight Connector 62"/>
          <p:cNvCxnSpPr>
            <a:stCxn id="40" idx="3"/>
            <a:endCxn id="73" idx="1"/>
          </p:cNvCxnSpPr>
          <p:nvPr/>
        </p:nvCxnSpPr>
        <p:spPr>
          <a:xfrm flipV="1">
            <a:off x="4037672" y="3743559"/>
            <a:ext cx="956966" cy="61608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pic>
        <p:nvPicPr>
          <p:cNvPr id="64" name="Picture 63"/>
          <p:cNvPicPr>
            <a:picLocks noChangeAspect="1"/>
          </p:cNvPicPr>
          <p:nvPr/>
        </p:nvPicPr>
        <p:blipFill>
          <a:blip r:embed="rId7"/>
          <a:stretch>
            <a:fillRect/>
          </a:stretch>
        </p:blipFill>
        <p:spPr>
          <a:xfrm>
            <a:off x="4890703" y="4195753"/>
            <a:ext cx="2116004" cy="193640"/>
          </a:xfrm>
          <a:prstGeom prst="rect">
            <a:avLst/>
          </a:prstGeom>
        </p:spPr>
      </p:pic>
      <p:pic>
        <p:nvPicPr>
          <p:cNvPr id="65" name="Picture 64"/>
          <p:cNvPicPr>
            <a:picLocks noChangeAspect="1"/>
          </p:cNvPicPr>
          <p:nvPr/>
        </p:nvPicPr>
        <p:blipFill>
          <a:blip r:embed="rId7"/>
          <a:stretch>
            <a:fillRect/>
          </a:stretch>
        </p:blipFill>
        <p:spPr>
          <a:xfrm>
            <a:off x="5043103" y="4348153"/>
            <a:ext cx="2116004" cy="179166"/>
          </a:xfrm>
          <a:prstGeom prst="rect">
            <a:avLst/>
          </a:prstGeom>
        </p:spPr>
      </p:pic>
      <p:pic>
        <p:nvPicPr>
          <p:cNvPr id="66" name="Picture 65"/>
          <p:cNvPicPr>
            <a:picLocks noChangeAspect="1"/>
          </p:cNvPicPr>
          <p:nvPr/>
        </p:nvPicPr>
        <p:blipFill>
          <a:blip r:embed="rId7"/>
          <a:stretch>
            <a:fillRect/>
          </a:stretch>
        </p:blipFill>
        <p:spPr>
          <a:xfrm>
            <a:off x="5195503" y="4500553"/>
            <a:ext cx="2116004" cy="170439"/>
          </a:xfrm>
          <a:prstGeom prst="rect">
            <a:avLst/>
          </a:prstGeom>
        </p:spPr>
      </p:pic>
      <p:cxnSp>
        <p:nvCxnSpPr>
          <p:cNvPr id="67" name="Straight Connector 66"/>
          <p:cNvCxnSpPr/>
          <p:nvPr/>
        </p:nvCxnSpPr>
        <p:spPr>
          <a:xfrm flipH="1" flipV="1">
            <a:off x="5449910" y="3724982"/>
            <a:ext cx="3448" cy="463269"/>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8" name="Straight Connector 67"/>
          <p:cNvCxnSpPr/>
          <p:nvPr/>
        </p:nvCxnSpPr>
        <p:spPr>
          <a:xfrm flipV="1">
            <a:off x="5516569" y="3724983"/>
            <a:ext cx="438" cy="629928"/>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69" name="Straight Connector 68"/>
          <p:cNvCxnSpPr/>
          <p:nvPr/>
        </p:nvCxnSpPr>
        <p:spPr>
          <a:xfrm flipV="1">
            <a:off x="6119945" y="3544595"/>
            <a:ext cx="5746" cy="655150"/>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70" name="Straight Connector 69"/>
          <p:cNvCxnSpPr/>
          <p:nvPr/>
        </p:nvCxnSpPr>
        <p:spPr>
          <a:xfrm flipH="1" flipV="1">
            <a:off x="6183156" y="3561835"/>
            <a:ext cx="1" cy="775837"/>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71" name="Straight Connector 70"/>
          <p:cNvCxnSpPr>
            <a:stCxn id="66" idx="0"/>
          </p:cNvCxnSpPr>
          <p:nvPr/>
        </p:nvCxnSpPr>
        <p:spPr>
          <a:xfrm flipH="1" flipV="1">
            <a:off x="6252111" y="3573329"/>
            <a:ext cx="1394" cy="92722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72" name="Straight Connector 71"/>
          <p:cNvCxnSpPr/>
          <p:nvPr/>
        </p:nvCxnSpPr>
        <p:spPr>
          <a:xfrm flipH="1" flipV="1">
            <a:off x="5584105" y="3703081"/>
            <a:ext cx="1421" cy="79550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pic>
        <p:nvPicPr>
          <p:cNvPr id="73" name="Picture 72"/>
          <p:cNvPicPr>
            <a:picLocks noChangeAspect="1"/>
          </p:cNvPicPr>
          <p:nvPr/>
        </p:nvPicPr>
        <p:blipFill>
          <a:blip r:embed="rId6"/>
          <a:stretch>
            <a:fillRect/>
          </a:stretch>
        </p:blipFill>
        <p:spPr>
          <a:xfrm>
            <a:off x="4994638" y="3626441"/>
            <a:ext cx="1756158" cy="234236"/>
          </a:xfrm>
          <a:prstGeom prst="rect">
            <a:avLst/>
          </a:prstGeom>
        </p:spPr>
      </p:pic>
      <p:sp>
        <p:nvSpPr>
          <p:cNvPr id="74" name="TextBox 73"/>
          <p:cNvSpPr txBox="1"/>
          <p:nvPr/>
        </p:nvSpPr>
        <p:spPr>
          <a:xfrm>
            <a:off x="5004455" y="3093211"/>
            <a:ext cx="1140360" cy="276999"/>
          </a:xfrm>
          <a:prstGeom prst="rect">
            <a:avLst/>
          </a:prstGeom>
          <a:noFill/>
        </p:spPr>
        <p:txBody>
          <a:bodyPr wrap="square" rtlCol="0">
            <a:spAutoFit/>
          </a:bodyPr>
          <a:lstStyle/>
          <a:p>
            <a:pPr defTabSz="914400">
              <a:buClr>
                <a:srgbClr val="000000"/>
              </a:buClr>
              <a:buFont typeface="Arial"/>
              <a:buNone/>
              <a:defRPr/>
            </a:pPr>
            <a:r>
              <a:rPr lang="en-US" sz="1200" b="1" kern="0">
                <a:solidFill>
                  <a:prstClr val="black"/>
                </a:solidFill>
                <a:latin typeface="Calibri"/>
                <a:ea typeface="Arial"/>
                <a:cs typeface="Arial"/>
                <a:sym typeface="Arial"/>
              </a:rPr>
              <a:t>SWITCH</a:t>
            </a:r>
          </a:p>
        </p:txBody>
      </p:sp>
      <p:sp>
        <p:nvSpPr>
          <p:cNvPr id="75" name="TextBox 74"/>
          <p:cNvSpPr txBox="1"/>
          <p:nvPr/>
        </p:nvSpPr>
        <p:spPr>
          <a:xfrm>
            <a:off x="4718598" y="3978785"/>
            <a:ext cx="671804" cy="276999"/>
          </a:xfrm>
          <a:prstGeom prst="rect">
            <a:avLst/>
          </a:prstGeom>
          <a:noFill/>
        </p:spPr>
        <p:txBody>
          <a:bodyPr wrap="none" rtlCol="0">
            <a:spAutoFit/>
          </a:bodyPr>
          <a:lstStyle/>
          <a:p>
            <a:pPr defTabSz="914400">
              <a:buClr>
                <a:srgbClr val="000000"/>
              </a:buClr>
              <a:buFont typeface="Arial"/>
              <a:buNone/>
              <a:defRPr/>
            </a:pPr>
            <a:r>
              <a:rPr lang="en-US" sz="1200" b="1" kern="0">
                <a:solidFill>
                  <a:prstClr val="black"/>
                </a:solidFill>
                <a:latin typeface="Calibri"/>
                <a:ea typeface="Arial"/>
                <a:cs typeface="Arial"/>
                <a:sym typeface="Arial"/>
              </a:rPr>
              <a:t>SERVER</a:t>
            </a:r>
          </a:p>
        </p:txBody>
      </p:sp>
      <p:sp>
        <p:nvSpPr>
          <p:cNvPr id="78" name="Google Shape;80;p21"/>
          <p:cNvSpPr txBox="1">
            <a:spLocks/>
          </p:cNvSpPr>
          <p:nvPr/>
        </p:nvSpPr>
        <p:spPr>
          <a:xfrm>
            <a:off x="344226" y="278117"/>
            <a:ext cx="1582103" cy="600525"/>
          </a:xfrm>
          <a:prstGeom prst="rect">
            <a:avLst/>
          </a:prstGeom>
          <a:noFill/>
          <a:ln>
            <a:noFill/>
          </a:ln>
        </p:spPr>
        <p:txBody>
          <a:bodyPr spcFirstLastPara="1" vert="horz" wrap="square" lIns="34275" tIns="17125" rIns="34275" bIns="17125" rtlCol="0" anchor="ctr" anchorCtr="0">
            <a:noAutofit/>
          </a:bodyPr>
          <a:lstStyle>
            <a:lvl1pPr marR="0" lvl="0" algn="ctr" defTabSz="457200"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algn="l">
              <a:lnSpc>
                <a:spcPct val="90000"/>
              </a:lnSpc>
              <a:buClr>
                <a:srgbClr val="535353"/>
              </a:buClr>
              <a:buSzPts val="10000"/>
              <a:buFont typeface="Source Sans Pro"/>
              <a:buNone/>
            </a:pPr>
            <a:r>
              <a:rPr lang="en-US" sz="3200" b="1">
                <a:solidFill>
                  <a:srgbClr val="4B87CC"/>
                </a:solidFill>
              </a:rPr>
              <a:t>SEBA</a:t>
            </a:r>
          </a:p>
        </p:txBody>
      </p:sp>
      <p:sp>
        <p:nvSpPr>
          <p:cNvPr id="79" name="Google Shape;80;p21"/>
          <p:cNvSpPr txBox="1">
            <a:spLocks/>
          </p:cNvSpPr>
          <p:nvPr/>
        </p:nvSpPr>
        <p:spPr>
          <a:xfrm>
            <a:off x="379264" y="935186"/>
            <a:ext cx="1476832" cy="751876"/>
          </a:xfrm>
          <a:prstGeom prst="rect">
            <a:avLst/>
          </a:prstGeom>
          <a:noFill/>
          <a:ln>
            <a:noFill/>
          </a:ln>
        </p:spPr>
        <p:txBody>
          <a:bodyPr spcFirstLastPara="1" wrap="square" lIns="34275" tIns="17125" rIns="34275" bIns="171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9pPr>
          </a:lstStyle>
          <a:p>
            <a:pPr defTabSz="914400"/>
            <a:r>
              <a:rPr lang="en-US" sz="1600" b="1" kern="0"/>
              <a:t>S</a:t>
            </a:r>
            <a:r>
              <a:rPr lang="en-US" sz="1600" kern="0"/>
              <a:t>DN </a:t>
            </a:r>
          </a:p>
          <a:p>
            <a:pPr defTabSz="914400"/>
            <a:r>
              <a:rPr lang="en-US" sz="1600" b="1" kern="0"/>
              <a:t>E</a:t>
            </a:r>
            <a:r>
              <a:rPr lang="en-US" sz="1600" kern="0"/>
              <a:t>nabled</a:t>
            </a:r>
          </a:p>
          <a:p>
            <a:pPr defTabSz="914400"/>
            <a:r>
              <a:rPr lang="en-US" sz="1600" b="1" kern="0"/>
              <a:t>B</a:t>
            </a:r>
            <a:r>
              <a:rPr lang="en-US" sz="1600" kern="0"/>
              <a:t>roadband </a:t>
            </a:r>
          </a:p>
          <a:p>
            <a:pPr defTabSz="914400"/>
            <a:r>
              <a:rPr lang="en-US" sz="1600" b="1" kern="0"/>
              <a:t>A</a:t>
            </a:r>
            <a:r>
              <a:rPr lang="en-US" sz="1600" kern="0"/>
              <a:t>ccess</a:t>
            </a:r>
          </a:p>
        </p:txBody>
      </p:sp>
      <p:cxnSp>
        <p:nvCxnSpPr>
          <p:cNvPr id="80" name="Straight Connector 79"/>
          <p:cNvCxnSpPr/>
          <p:nvPr/>
        </p:nvCxnSpPr>
        <p:spPr>
          <a:xfrm flipH="1" flipV="1">
            <a:off x="5805823" y="2266793"/>
            <a:ext cx="4503" cy="1048515"/>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sp>
        <p:nvSpPr>
          <p:cNvPr id="84" name="TextBox 83"/>
          <p:cNvSpPr txBox="1"/>
          <p:nvPr/>
        </p:nvSpPr>
        <p:spPr>
          <a:xfrm>
            <a:off x="4879604" y="2901107"/>
            <a:ext cx="1436428" cy="253916"/>
          </a:xfrm>
          <a:prstGeom prst="rect">
            <a:avLst/>
          </a:prstGeom>
          <a:noFill/>
        </p:spPr>
        <p:txBody>
          <a:bodyPr wrap="square" rtlCol="0">
            <a:spAutoFit/>
          </a:bodyPr>
          <a:lstStyle/>
          <a:p>
            <a:pPr defTabSz="914400">
              <a:buClr>
                <a:srgbClr val="000000"/>
              </a:buClr>
              <a:buFont typeface="Arial"/>
              <a:buNone/>
            </a:pPr>
            <a:r>
              <a:rPr lang="en-US" sz="1050" kern="0">
                <a:solidFill>
                  <a:srgbClr val="000000"/>
                </a:solidFill>
                <a:latin typeface="Arial"/>
                <a:ea typeface="Arial"/>
                <a:cs typeface="Arial"/>
                <a:sym typeface="Arial"/>
              </a:rPr>
              <a:t>(Embedded BNG)</a:t>
            </a:r>
          </a:p>
        </p:txBody>
      </p:sp>
      <p:pic>
        <p:nvPicPr>
          <p:cNvPr id="85" name="Google Shape;184;p23">
            <a:extLst>
              <a:ext uri="{FF2B5EF4-FFF2-40B4-BE49-F238E27FC236}">
                <a16:creationId xmlns:a16="http://schemas.microsoft.com/office/drawing/2014/main" id="{18E41E81-CB2C-6E41-982A-7624D7DFA2D6}"/>
              </a:ext>
            </a:extLst>
          </p:cNvPr>
          <p:cNvPicPr preferRelativeResize="0"/>
          <p:nvPr/>
        </p:nvPicPr>
        <p:blipFill>
          <a:blip r:embed="rId8">
            <a:alphaModFix/>
          </a:blip>
          <a:stretch>
            <a:fillRect/>
          </a:stretch>
        </p:blipFill>
        <p:spPr>
          <a:xfrm>
            <a:off x="6516" y="4702571"/>
            <a:ext cx="1003781" cy="429725"/>
          </a:xfrm>
          <a:prstGeom prst="rect">
            <a:avLst/>
          </a:prstGeom>
          <a:noFill/>
          <a:ln>
            <a:noFill/>
          </a:ln>
        </p:spPr>
      </p:pic>
      <p:cxnSp>
        <p:nvCxnSpPr>
          <p:cNvPr id="77" name="Straight Arrow Connector 76">
            <a:extLst>
              <a:ext uri="{FF2B5EF4-FFF2-40B4-BE49-F238E27FC236}">
                <a16:creationId xmlns:a16="http://schemas.microsoft.com/office/drawing/2014/main" id="{73F784FD-8D06-C54C-B0BC-7D7F6133AD3C}"/>
              </a:ext>
            </a:extLst>
          </p:cNvPr>
          <p:cNvCxnSpPr/>
          <p:nvPr/>
        </p:nvCxnSpPr>
        <p:spPr>
          <a:xfrm>
            <a:off x="672807" y="3480019"/>
            <a:ext cx="6911903" cy="32430"/>
          </a:xfrm>
          <a:prstGeom prst="straightConnector1">
            <a:avLst/>
          </a:prstGeom>
          <a:ln>
            <a:solidFill>
              <a:srgbClr val="BCBD02"/>
            </a:solidFill>
            <a:headEnd type="arrow"/>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6226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idx="12"/>
          </p:nvPr>
        </p:nvSpPr>
        <p:spPr/>
        <p:txBody>
          <a:bodyPr/>
          <a:lstStyle/>
          <a:p>
            <a:fld id="{00000000-1234-1234-1234-123412341234}" type="slidenum">
              <a:rPr lang="uk-UA"/>
              <a:pPr/>
              <a:t>56</a:t>
            </a:fld>
            <a:endParaRPr lang="uk-UA"/>
          </a:p>
        </p:txBody>
      </p:sp>
      <p:sp>
        <p:nvSpPr>
          <p:cNvPr id="5" name="Google Shape;46;p8"/>
          <p:cNvSpPr txBox="1">
            <a:spLocks noGrp="1"/>
          </p:cNvSpPr>
          <p:nvPr>
            <p:ph type="title"/>
          </p:nvPr>
        </p:nvSpPr>
        <p:spPr>
          <a:xfrm>
            <a:off x="218411" y="0"/>
            <a:ext cx="8687963" cy="532500"/>
          </a:xfrm>
          <a:prstGeom prst="rect">
            <a:avLst/>
          </a:prstGeom>
        </p:spPr>
        <p:txBody>
          <a:bodyPr spcFirstLastPara="1" wrap="square" lIns="91425" tIns="91425" rIns="91425" bIns="91425" anchor="t" anchorCtr="0">
            <a:noAutofit/>
          </a:bodyPr>
          <a:lstStyle/>
          <a:p>
            <a:pPr marL="0" lvl="0" indent="0" algn="ctr" rtl="0">
              <a:lnSpc>
                <a:spcPct val="80000"/>
              </a:lnSpc>
              <a:spcBef>
                <a:spcPts val="0"/>
              </a:spcBef>
              <a:spcAft>
                <a:spcPts val="0"/>
              </a:spcAft>
              <a:buNone/>
            </a:pPr>
            <a:r>
              <a:rPr lang="en-US" sz="3200" b="1">
                <a:solidFill>
                  <a:schemeClr val="accent1"/>
                </a:solidFill>
              </a:rPr>
              <a:t>Summary</a:t>
            </a:r>
            <a:endParaRPr sz="3200" b="1">
              <a:solidFill>
                <a:schemeClr val="accent1"/>
              </a:solidFill>
            </a:endParaRPr>
          </a:p>
        </p:txBody>
      </p:sp>
      <p:sp>
        <p:nvSpPr>
          <p:cNvPr id="4" name="TextBox 3"/>
          <p:cNvSpPr txBox="1"/>
          <p:nvPr/>
        </p:nvSpPr>
        <p:spPr>
          <a:xfrm>
            <a:off x="594796" y="532500"/>
            <a:ext cx="8045837" cy="4489306"/>
          </a:xfrm>
          <a:prstGeom prst="rect">
            <a:avLst/>
          </a:prstGeom>
          <a:noFill/>
        </p:spPr>
        <p:txBody>
          <a:bodyPr wrap="square" rtlCol="0">
            <a:spAutoFit/>
          </a:bodyPr>
          <a:lstStyle/>
          <a:p>
            <a:pPr marL="285750" indent="-285750" defTabSz="457200">
              <a:buClrTx/>
              <a:buFont typeface="Arial"/>
              <a:buChar char="•"/>
            </a:pPr>
            <a:r>
              <a:rPr lang="en-US" sz="2400" b="1" kern="1200" dirty="0">
                <a:solidFill>
                  <a:srgbClr val="4F81BD"/>
                </a:solidFill>
                <a:latin typeface="Calibri"/>
                <a:ea typeface="+mn-ea"/>
                <a:cs typeface="+mn-cs"/>
              </a:rPr>
              <a:t>ONF: Operator driven curated open source</a:t>
            </a:r>
          </a:p>
          <a:p>
            <a:pPr marL="742950" lvl="1" indent="-285750" defTabSz="457200">
              <a:lnSpc>
                <a:spcPct val="110000"/>
              </a:lnSpc>
              <a:buClrTx/>
              <a:buFont typeface="Arial"/>
              <a:buChar char="•"/>
            </a:pPr>
            <a:r>
              <a:rPr lang="en-US" sz="1500" i="1" kern="1200" dirty="0">
                <a:solidFill>
                  <a:prstClr val="black"/>
                </a:solidFill>
                <a:latin typeface="Calibri"/>
                <a:ea typeface="+mn-ea"/>
                <a:cs typeface="+mn-cs"/>
              </a:rPr>
              <a:t>CORD is the flagship umbrella project</a:t>
            </a:r>
          </a:p>
          <a:p>
            <a:pPr marL="742950" lvl="1" indent="-285750" defTabSz="457200">
              <a:lnSpc>
                <a:spcPct val="110000"/>
              </a:lnSpc>
              <a:buClrTx/>
              <a:buFont typeface="Arial"/>
              <a:buChar char="•"/>
            </a:pPr>
            <a:r>
              <a:rPr lang="en-US" sz="1500" i="1" kern="1200" dirty="0">
                <a:solidFill>
                  <a:prstClr val="black"/>
                </a:solidFill>
                <a:latin typeface="Calibri"/>
                <a:ea typeface="+mn-ea"/>
                <a:cs typeface="+mn-cs"/>
              </a:rPr>
              <a:t>SEBA </a:t>
            </a:r>
            <a:r>
              <a:rPr lang="mr-IN" sz="1500" i="1" kern="1200" dirty="0">
                <a:solidFill>
                  <a:prstClr val="black"/>
                </a:solidFill>
                <a:latin typeface="Calibri"/>
                <a:ea typeface="+mn-ea"/>
                <a:cs typeface="+mn-cs"/>
              </a:rPr>
              <a:t>–</a:t>
            </a:r>
            <a:r>
              <a:rPr lang="en-US" sz="1500" i="1" kern="1200" dirty="0">
                <a:solidFill>
                  <a:prstClr val="black"/>
                </a:solidFill>
                <a:latin typeface="Calibri"/>
                <a:ea typeface="+mn-ea"/>
                <a:cs typeface="+mn-cs"/>
              </a:rPr>
              <a:t> SDN Enabled Broadband Access, built on the CORD platform</a:t>
            </a:r>
            <a:endParaRPr lang="en-US" sz="1500" kern="1200" dirty="0">
              <a:solidFill>
                <a:prstClr val="black"/>
              </a:solidFill>
              <a:latin typeface="Calibri"/>
              <a:ea typeface="+mn-ea"/>
              <a:cs typeface="+mn-cs"/>
            </a:endParaRPr>
          </a:p>
          <a:p>
            <a:pPr marL="285750" indent="-285750">
              <a:lnSpc>
                <a:spcPct val="140000"/>
              </a:lnSpc>
              <a:buFont typeface="Arial"/>
              <a:buChar char="•"/>
            </a:pPr>
            <a:r>
              <a:rPr lang="en-US" sz="2400" b="1" dirty="0">
                <a:solidFill>
                  <a:srgbClr val="4F81BD"/>
                </a:solidFill>
              </a:rPr>
              <a:t>SEBA</a:t>
            </a:r>
          </a:p>
          <a:p>
            <a:pPr marL="742950" lvl="1" indent="-285750">
              <a:lnSpc>
                <a:spcPct val="110000"/>
              </a:lnSpc>
              <a:buFont typeface="Arial"/>
              <a:buChar char="•"/>
            </a:pPr>
            <a:r>
              <a:rPr lang="en-US" sz="1500" i="1" dirty="0">
                <a:solidFill>
                  <a:prstClr val="black"/>
                </a:solidFill>
              </a:rPr>
              <a:t>Solution integrates several other ONF projects: VOLTHA, ONOS, Trellis, SD-BNG, XOS </a:t>
            </a:r>
          </a:p>
          <a:p>
            <a:pPr marL="742950" lvl="1" indent="-285750">
              <a:lnSpc>
                <a:spcPct val="110000"/>
              </a:lnSpc>
              <a:buFont typeface="Arial"/>
              <a:buChar char="•"/>
            </a:pPr>
            <a:r>
              <a:rPr lang="en-US" sz="1500" i="1" dirty="0">
                <a:solidFill>
                  <a:prstClr val="black"/>
                </a:solidFill>
              </a:rPr>
              <a:t>Current focus areas – VOLTHA productization &amp; SD-BNG exploration</a:t>
            </a:r>
            <a:endParaRPr lang="en-US" sz="2400" b="1" kern="1200" dirty="0">
              <a:solidFill>
                <a:srgbClr val="4F81BD"/>
              </a:solidFill>
              <a:latin typeface="Calibri"/>
              <a:ea typeface="+mn-ea"/>
              <a:cs typeface="+mn-cs"/>
            </a:endParaRPr>
          </a:p>
          <a:p>
            <a:pPr marL="285750" indent="-285750" defTabSz="457200">
              <a:lnSpc>
                <a:spcPct val="140000"/>
              </a:lnSpc>
              <a:buClrTx/>
              <a:buFont typeface="Arial"/>
              <a:buChar char="•"/>
            </a:pPr>
            <a:r>
              <a:rPr lang="en-US" sz="2400" b="1" kern="1200" dirty="0">
                <a:solidFill>
                  <a:srgbClr val="4F81BD"/>
                </a:solidFill>
                <a:latin typeface="Calibri"/>
                <a:ea typeface="+mn-ea"/>
                <a:cs typeface="+mn-cs"/>
              </a:rPr>
              <a:t>Community </a:t>
            </a:r>
          </a:p>
          <a:p>
            <a:pPr marL="742950" lvl="1" indent="-285750" defTabSz="457200">
              <a:lnSpc>
                <a:spcPct val="110000"/>
              </a:lnSpc>
              <a:buClrTx/>
              <a:buFont typeface="Arial"/>
              <a:buChar char="•"/>
            </a:pPr>
            <a:r>
              <a:rPr lang="en-US" sz="1500" i="1" kern="1200" dirty="0">
                <a:solidFill>
                  <a:prstClr val="black"/>
                </a:solidFill>
                <a:latin typeface="Calibri"/>
              </a:rPr>
              <a:t>VOLTHA and SEBA have healthy active communities</a:t>
            </a:r>
          </a:p>
          <a:p>
            <a:pPr marL="742950" lvl="1" indent="-285750" defTabSz="457200">
              <a:lnSpc>
                <a:spcPct val="110000"/>
              </a:lnSpc>
              <a:buClrTx/>
              <a:buFont typeface="Arial"/>
              <a:buChar char="•"/>
            </a:pPr>
            <a:r>
              <a:rPr lang="en-US" sz="1500" i="1" kern="1200" dirty="0">
                <a:solidFill>
                  <a:prstClr val="black"/>
                </a:solidFill>
                <a:latin typeface="Calibri"/>
              </a:rPr>
              <a:t>Brigades: a way to effectively manage community resources</a:t>
            </a:r>
          </a:p>
          <a:p>
            <a:pPr marL="742950" lvl="1" indent="-285750" defTabSz="457200">
              <a:lnSpc>
                <a:spcPct val="110000"/>
              </a:lnSpc>
              <a:buClrTx/>
              <a:buFont typeface="Arial"/>
              <a:buChar char="•"/>
            </a:pPr>
            <a:r>
              <a:rPr lang="en-US" sz="1500" i="1" dirty="0">
                <a:solidFill>
                  <a:prstClr val="black"/>
                </a:solidFill>
                <a:latin typeface="Calibri"/>
              </a:rPr>
              <a:t>Many brigades in progress, more to come </a:t>
            </a:r>
            <a:r>
              <a:rPr lang="mr-IN" sz="1500" i="1" dirty="0">
                <a:solidFill>
                  <a:prstClr val="black"/>
                </a:solidFill>
                <a:latin typeface="Calibri"/>
              </a:rPr>
              <a:t>–</a:t>
            </a:r>
            <a:r>
              <a:rPr lang="en-US" sz="1500" i="1" dirty="0">
                <a:solidFill>
                  <a:prstClr val="black"/>
                </a:solidFill>
                <a:latin typeface="Calibri"/>
              </a:rPr>
              <a:t> get involved (</a:t>
            </a:r>
            <a:r>
              <a:rPr lang="en-US" sz="1500" i="1" dirty="0">
                <a:solidFill>
                  <a:prstClr val="black"/>
                </a:solidFill>
                <a:latin typeface="Calibri"/>
                <a:hlinkClick r:id="rId3"/>
              </a:rPr>
              <a:t>CORD Calendar</a:t>
            </a:r>
            <a:r>
              <a:rPr lang="en-US" sz="1500" i="1" dirty="0">
                <a:solidFill>
                  <a:prstClr val="black"/>
                </a:solidFill>
                <a:latin typeface="Calibri"/>
              </a:rPr>
              <a:t>)</a:t>
            </a:r>
            <a:endParaRPr lang="en-US" sz="1500" i="1" kern="1200" dirty="0">
              <a:solidFill>
                <a:prstClr val="black"/>
              </a:solidFill>
              <a:latin typeface="Calibri"/>
            </a:endParaRPr>
          </a:p>
          <a:p>
            <a:pPr marL="285750" lvl="0" indent="-285750">
              <a:lnSpc>
                <a:spcPct val="140000"/>
              </a:lnSpc>
              <a:buFont typeface="Arial"/>
              <a:buChar char="•"/>
            </a:pPr>
            <a:r>
              <a:rPr lang="en-US" sz="2400" b="1" dirty="0">
                <a:solidFill>
                  <a:srgbClr val="4F81BD"/>
                </a:solidFill>
              </a:rPr>
              <a:t>Learn More</a:t>
            </a:r>
          </a:p>
          <a:p>
            <a:pPr marL="742950" lvl="1" indent="-285750">
              <a:lnSpc>
                <a:spcPct val="110000"/>
              </a:lnSpc>
              <a:buFont typeface="Arial"/>
              <a:buChar char="•"/>
            </a:pPr>
            <a:r>
              <a:rPr lang="en-US" sz="1400" i="1" dirty="0">
                <a:solidFill>
                  <a:prstClr val="black"/>
                </a:solidFill>
              </a:rPr>
              <a:t>Community: </a:t>
            </a:r>
            <a:r>
              <a:rPr lang="en-US" sz="1400" i="1" u="sng" kern="0" dirty="0">
                <a:solidFill>
                  <a:srgbClr val="0563C1"/>
                </a:solidFill>
                <a:ea typeface="Source Sans Pro"/>
                <a:cs typeface="Source Sans Pro"/>
                <a:sym typeface="Source Sans Pro"/>
              </a:rPr>
              <a:t>https://</a:t>
            </a:r>
            <a:r>
              <a:rPr lang="en-US" sz="1400" i="1" u="sng" kern="0" dirty="0" err="1">
                <a:solidFill>
                  <a:srgbClr val="0563C1"/>
                </a:solidFill>
                <a:ea typeface="Source Sans Pro"/>
                <a:cs typeface="Source Sans Pro"/>
                <a:sym typeface="Source Sans Pro"/>
              </a:rPr>
              <a:t>wiki.opencord.org</a:t>
            </a:r>
            <a:r>
              <a:rPr lang="en-US" sz="1400" i="1" u="sng" kern="0" dirty="0">
                <a:solidFill>
                  <a:srgbClr val="0563C1"/>
                </a:solidFill>
                <a:ea typeface="Source Sans Pro"/>
                <a:cs typeface="Source Sans Pro"/>
                <a:sym typeface="Source Sans Pro"/>
              </a:rPr>
              <a:t>/display/cord/</a:t>
            </a:r>
            <a:r>
              <a:rPr lang="en-US" sz="1400" i="1" u="sng" kern="0" dirty="0" err="1">
                <a:solidFill>
                  <a:srgbClr val="0563C1"/>
                </a:solidFill>
                <a:ea typeface="Source Sans Pro"/>
                <a:cs typeface="Source Sans Pro"/>
                <a:sym typeface="Source Sans Pro"/>
              </a:rPr>
              <a:t>seba</a:t>
            </a:r>
            <a:r>
              <a:rPr lang="en-US" sz="1400" i="1" u="sng" kern="0" dirty="0">
                <a:solidFill>
                  <a:srgbClr val="0563C1"/>
                </a:solidFill>
                <a:ea typeface="Source Sans Pro"/>
                <a:cs typeface="Source Sans Pro"/>
                <a:sym typeface="Source Sans Pro"/>
              </a:rPr>
              <a:t> </a:t>
            </a:r>
          </a:p>
          <a:p>
            <a:pPr marL="742950" lvl="1" indent="-285750">
              <a:lnSpc>
                <a:spcPct val="110000"/>
              </a:lnSpc>
              <a:buFont typeface="Arial"/>
              <a:buChar char="•"/>
            </a:pPr>
            <a:r>
              <a:rPr lang="en-US" sz="1400" i="1" dirty="0">
                <a:solidFill>
                  <a:prstClr val="black"/>
                </a:solidFill>
              </a:rPr>
              <a:t>Release Documentation: </a:t>
            </a:r>
            <a:r>
              <a:rPr lang="en-US" sz="1400" i="1" dirty="0">
                <a:solidFill>
                  <a:prstClr val="black"/>
                </a:solidFill>
                <a:hlinkClick r:id="rId4"/>
              </a:rPr>
              <a:t>https://guide.opencord.org/cord-7.0/profiles/seba/</a:t>
            </a:r>
          </a:p>
          <a:p>
            <a:pPr marL="742950" lvl="1" indent="-285750">
              <a:lnSpc>
                <a:spcPct val="110000"/>
              </a:lnSpc>
              <a:buFont typeface="Arial"/>
              <a:buChar char="•"/>
            </a:pPr>
            <a:r>
              <a:rPr lang="en-US" sz="1400" i="1" dirty="0">
                <a:solidFill>
                  <a:prstClr val="black"/>
                </a:solidFill>
              </a:rPr>
              <a:t>BoM: </a:t>
            </a:r>
            <a:r>
              <a:rPr lang="en-US" sz="1400" i="1" dirty="0">
                <a:solidFill>
                  <a:prstClr val="black"/>
                </a:solidFill>
                <a:hlinkClick r:id="rId5"/>
              </a:rPr>
              <a:t>https://guide.opencord.org/cord-7.0/prereqs/hardware.html</a:t>
            </a:r>
            <a:endParaRPr lang="en-US" sz="1400" i="1" dirty="0">
              <a:solidFill>
                <a:prstClr val="black"/>
              </a:solidFill>
            </a:endParaRPr>
          </a:p>
        </p:txBody>
      </p:sp>
      <p:pic>
        <p:nvPicPr>
          <p:cNvPr id="6" name="Google Shape;184;p23">
            <a:extLst>
              <a:ext uri="{FF2B5EF4-FFF2-40B4-BE49-F238E27FC236}">
                <a16:creationId xmlns:a16="http://schemas.microsoft.com/office/drawing/2014/main" id="{ADA60DE5-D395-7644-A589-B50A55CF8BC2}"/>
              </a:ext>
            </a:extLst>
          </p:cNvPr>
          <p:cNvPicPr preferRelativeResize="0"/>
          <p:nvPr/>
        </p:nvPicPr>
        <p:blipFill>
          <a:blip r:embed="rId6">
            <a:alphaModFix/>
          </a:blip>
          <a:stretch>
            <a:fillRect/>
          </a:stretch>
        </p:blipFill>
        <p:spPr>
          <a:xfrm>
            <a:off x="6516" y="4702571"/>
            <a:ext cx="1003781" cy="429725"/>
          </a:xfrm>
          <a:prstGeom prst="rect">
            <a:avLst/>
          </a:prstGeom>
          <a:noFill/>
          <a:ln>
            <a:noFill/>
          </a:ln>
        </p:spPr>
      </p:pic>
    </p:spTree>
    <p:extLst>
      <p:ext uri="{BB962C8B-B14F-4D97-AF65-F5344CB8AC3E}">
        <p14:creationId xmlns:p14="http://schemas.microsoft.com/office/powerpoint/2010/main" val="4151492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500"/>
                                        <p:tgtEl>
                                          <p:spTgt spid="4">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500"/>
                                        <p:tgtEl>
                                          <p:spTgt spid="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fade">
                                      <p:cBhvr>
                                        <p:cTn id="27" dur="500"/>
                                        <p:tgtEl>
                                          <p:spTgt spid="4">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4">
                                            <p:txEl>
                                              <p:pRg st="7" end="7"/>
                                            </p:txEl>
                                          </p:spTgt>
                                        </p:tgtEl>
                                        <p:attrNameLst>
                                          <p:attrName>style.visibility</p:attrName>
                                        </p:attrNameLst>
                                      </p:cBhvr>
                                      <p:to>
                                        <p:strVal val="visible"/>
                                      </p:to>
                                    </p:set>
                                    <p:animEffect transition="in" filter="fade">
                                      <p:cBhvr>
                                        <p:cTn id="30" dur="500"/>
                                        <p:tgtEl>
                                          <p:spTgt spid="4">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4">
                                            <p:txEl>
                                              <p:pRg st="8" end="8"/>
                                            </p:txEl>
                                          </p:spTgt>
                                        </p:tgtEl>
                                        <p:attrNameLst>
                                          <p:attrName>style.visibility</p:attrName>
                                        </p:attrNameLst>
                                      </p:cBhvr>
                                      <p:to>
                                        <p:strVal val="visible"/>
                                      </p:to>
                                    </p:set>
                                    <p:animEffect transition="in" filter="fade">
                                      <p:cBhvr>
                                        <p:cTn id="33" dur="500"/>
                                        <p:tgtEl>
                                          <p:spTgt spid="4">
                                            <p:txEl>
                                              <p:pRg st="8" end="8"/>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4">
                                            <p:txEl>
                                              <p:pRg st="9" end="9"/>
                                            </p:txEl>
                                          </p:spTgt>
                                        </p:tgtEl>
                                        <p:attrNameLst>
                                          <p:attrName>style.visibility</p:attrName>
                                        </p:attrNameLst>
                                      </p:cBhvr>
                                      <p:to>
                                        <p:strVal val="visible"/>
                                      </p:to>
                                    </p:set>
                                    <p:animEffect transition="in" filter="fade">
                                      <p:cBhvr>
                                        <p:cTn id="36" dur="500"/>
                                        <p:tgtEl>
                                          <p:spTgt spid="4">
                                            <p:txEl>
                                              <p:pRg st="9" end="9"/>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4">
                                            <p:txEl>
                                              <p:pRg st="10" end="10"/>
                                            </p:txEl>
                                          </p:spTgt>
                                        </p:tgtEl>
                                        <p:attrNameLst>
                                          <p:attrName>style.visibility</p:attrName>
                                        </p:attrNameLst>
                                      </p:cBhvr>
                                      <p:to>
                                        <p:strVal val="visible"/>
                                      </p:to>
                                    </p:set>
                                    <p:animEffect transition="in" filter="fade">
                                      <p:cBhvr>
                                        <p:cTn id="41" dur="500"/>
                                        <p:tgtEl>
                                          <p:spTgt spid="4">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4">
                                            <p:txEl>
                                              <p:pRg st="11" end="11"/>
                                            </p:txEl>
                                          </p:spTgt>
                                        </p:tgtEl>
                                        <p:attrNameLst>
                                          <p:attrName>style.visibility</p:attrName>
                                        </p:attrNameLst>
                                      </p:cBhvr>
                                      <p:to>
                                        <p:strVal val="visible"/>
                                      </p:to>
                                    </p:set>
                                    <p:animEffect transition="in" filter="fade">
                                      <p:cBhvr>
                                        <p:cTn id="44" dur="500"/>
                                        <p:tgtEl>
                                          <p:spTgt spid="4">
                                            <p:txEl>
                                              <p:pRg st="11" end="1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4">
                                            <p:txEl>
                                              <p:pRg st="12" end="12"/>
                                            </p:txEl>
                                          </p:spTgt>
                                        </p:tgtEl>
                                        <p:attrNameLst>
                                          <p:attrName>style.visibility</p:attrName>
                                        </p:attrNameLst>
                                      </p:cBhvr>
                                      <p:to>
                                        <p:strVal val="visible"/>
                                      </p:to>
                                    </p:set>
                                    <p:animEffect transition="in" filter="fade">
                                      <p:cBhvr>
                                        <p:cTn id="47" dur="500"/>
                                        <p:tgtEl>
                                          <p:spTgt spid="4">
                                            <p:txEl>
                                              <p:pRg st="12" end="1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4">
                                            <p:txEl>
                                              <p:pRg st="13" end="13"/>
                                            </p:txEl>
                                          </p:spTgt>
                                        </p:tgtEl>
                                        <p:attrNameLst>
                                          <p:attrName>style.visibility</p:attrName>
                                        </p:attrNameLst>
                                      </p:cBhvr>
                                      <p:to>
                                        <p:strVal val="visible"/>
                                      </p:to>
                                    </p:set>
                                    <p:animEffect transition="in" filter="fade">
                                      <p:cBhvr>
                                        <p:cTn id="50" dur="500"/>
                                        <p:tgtEl>
                                          <p:spTgt spid="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NF PPT Template 120118">
  <a:themeElements>
    <a:clrScheme name="Custom 108">
      <a:dk1>
        <a:srgbClr val="4B4B4B"/>
      </a:dk1>
      <a:lt1>
        <a:srgbClr val="FFFFFF"/>
      </a:lt1>
      <a:dk2>
        <a:srgbClr val="004B7D"/>
      </a:dk2>
      <a:lt2>
        <a:srgbClr val="FFAF00"/>
      </a:lt2>
      <a:accent1>
        <a:srgbClr val="007DCC"/>
      </a:accent1>
      <a:accent2>
        <a:srgbClr val="CC3333"/>
      </a:accent2>
      <a:accent3>
        <a:srgbClr val="339866"/>
      </a:accent3>
      <a:accent4>
        <a:srgbClr val="664B97"/>
      </a:accent4>
      <a:accent5>
        <a:srgbClr val="00CCFF"/>
      </a:accent5>
      <a:accent6>
        <a:srgbClr val="CC6600"/>
      </a:accent6>
      <a:hlink>
        <a:srgbClr val="004B7D"/>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Custom 71">
      <a:dk1>
        <a:srgbClr val="4B4B4B"/>
      </a:dk1>
      <a:lt1>
        <a:srgbClr val="FFFFFF"/>
      </a:lt1>
      <a:dk2>
        <a:srgbClr val="004B7D"/>
      </a:dk2>
      <a:lt2>
        <a:srgbClr val="00CCFF"/>
      </a:lt2>
      <a:accent1>
        <a:srgbClr val="4B87CC"/>
      </a:accent1>
      <a:accent2>
        <a:srgbClr val="AF3333"/>
      </a:accent2>
      <a:accent3>
        <a:srgbClr val="4B994B"/>
      </a:accent3>
      <a:accent4>
        <a:srgbClr val="664B97"/>
      </a:accent4>
      <a:accent5>
        <a:srgbClr val="FFAF00"/>
      </a:accent5>
      <a:accent6>
        <a:srgbClr val="971919"/>
      </a:accent6>
      <a:hlink>
        <a:srgbClr val="004B7D"/>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25400" cap="rnd" cmpd="sng">
          <a:solidFill>
            <a:schemeClr val="tx1">
              <a:lumMod val="60000"/>
              <a:lumOff val="4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NF PPT Template 120118">
  <a:themeElements>
    <a:clrScheme name="Custom 108">
      <a:dk1>
        <a:srgbClr val="4B4B4B"/>
      </a:dk1>
      <a:lt1>
        <a:srgbClr val="FFFFFF"/>
      </a:lt1>
      <a:dk2>
        <a:srgbClr val="004B7D"/>
      </a:dk2>
      <a:lt2>
        <a:srgbClr val="FFAF00"/>
      </a:lt2>
      <a:accent1>
        <a:srgbClr val="007DCC"/>
      </a:accent1>
      <a:accent2>
        <a:srgbClr val="CC3333"/>
      </a:accent2>
      <a:accent3>
        <a:srgbClr val="339866"/>
      </a:accent3>
      <a:accent4>
        <a:srgbClr val="664B97"/>
      </a:accent4>
      <a:accent5>
        <a:srgbClr val="00CCFF"/>
      </a:accent5>
      <a:accent6>
        <a:srgbClr val="CC6600"/>
      </a:accent6>
      <a:hlink>
        <a:srgbClr val="004B7D"/>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NF Connect 2018 Theme">
  <a:themeElements>
    <a:clrScheme name="Custom 99">
      <a:dk1>
        <a:srgbClr val="4B4B4B"/>
      </a:dk1>
      <a:lt1>
        <a:srgbClr val="FFFFFF"/>
      </a:lt1>
      <a:dk2>
        <a:srgbClr val="004B7D"/>
      </a:dk2>
      <a:lt2>
        <a:srgbClr val="00CCFF"/>
      </a:lt2>
      <a:accent1>
        <a:srgbClr val="339966"/>
      </a:accent1>
      <a:accent2>
        <a:srgbClr val="CC3333"/>
      </a:accent2>
      <a:accent3>
        <a:srgbClr val="007DCC"/>
      </a:accent3>
      <a:accent4>
        <a:srgbClr val="664B97"/>
      </a:accent4>
      <a:accent5>
        <a:srgbClr val="FFAF00"/>
      </a:accent5>
      <a:accent6>
        <a:srgbClr val="CC6600"/>
      </a:accent6>
      <a:hlink>
        <a:srgbClr val="004B7D"/>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Custom 71">
      <a:dk1>
        <a:srgbClr val="4B4B4B"/>
      </a:dk1>
      <a:lt1>
        <a:srgbClr val="FFFFFF"/>
      </a:lt1>
      <a:dk2>
        <a:srgbClr val="004B7D"/>
      </a:dk2>
      <a:lt2>
        <a:srgbClr val="00CCFF"/>
      </a:lt2>
      <a:accent1>
        <a:srgbClr val="4B87CC"/>
      </a:accent1>
      <a:accent2>
        <a:srgbClr val="AF3333"/>
      </a:accent2>
      <a:accent3>
        <a:srgbClr val="4B994B"/>
      </a:accent3>
      <a:accent4>
        <a:srgbClr val="664B97"/>
      </a:accent4>
      <a:accent5>
        <a:srgbClr val="FFAF00"/>
      </a:accent5>
      <a:accent6>
        <a:srgbClr val="971919"/>
      </a:accent6>
      <a:hlink>
        <a:srgbClr val="004B7D"/>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25400" cap="rnd" cmpd="sng">
          <a:solidFill>
            <a:schemeClr val="tx1">
              <a:lumMod val="60000"/>
              <a:lumOff val="4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6_Office Theme">
  <a:themeElements>
    <a:clrScheme name="Custom 71">
      <a:dk1>
        <a:srgbClr val="4B4B4B"/>
      </a:dk1>
      <a:lt1>
        <a:srgbClr val="FFFFFF"/>
      </a:lt1>
      <a:dk2>
        <a:srgbClr val="004B7D"/>
      </a:dk2>
      <a:lt2>
        <a:srgbClr val="00CCFF"/>
      </a:lt2>
      <a:accent1>
        <a:srgbClr val="4B87CC"/>
      </a:accent1>
      <a:accent2>
        <a:srgbClr val="AF3333"/>
      </a:accent2>
      <a:accent3>
        <a:srgbClr val="4B994B"/>
      </a:accent3>
      <a:accent4>
        <a:srgbClr val="664B97"/>
      </a:accent4>
      <a:accent5>
        <a:srgbClr val="FFAF00"/>
      </a:accent5>
      <a:accent6>
        <a:srgbClr val="971919"/>
      </a:accent6>
      <a:hlink>
        <a:srgbClr val="004B7D"/>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3_Office Theme">
  <a:themeElements>
    <a:clrScheme name="Custom 71">
      <a:dk1>
        <a:srgbClr val="4B4B4B"/>
      </a:dk1>
      <a:lt1>
        <a:srgbClr val="FFFFFF"/>
      </a:lt1>
      <a:dk2>
        <a:srgbClr val="004B7D"/>
      </a:dk2>
      <a:lt2>
        <a:srgbClr val="00CCFF"/>
      </a:lt2>
      <a:accent1>
        <a:srgbClr val="4B87CC"/>
      </a:accent1>
      <a:accent2>
        <a:srgbClr val="AF3333"/>
      </a:accent2>
      <a:accent3>
        <a:srgbClr val="4B994B"/>
      </a:accent3>
      <a:accent4>
        <a:srgbClr val="664B97"/>
      </a:accent4>
      <a:accent5>
        <a:srgbClr val="FFAF00"/>
      </a:accent5>
      <a:accent6>
        <a:srgbClr val="971919"/>
      </a:accent6>
      <a:hlink>
        <a:srgbClr val="004B7D"/>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_ONF Connect 2018 Theme">
  <a:themeElements>
    <a:clrScheme name="Custom 99">
      <a:dk1>
        <a:srgbClr val="4B4B4B"/>
      </a:dk1>
      <a:lt1>
        <a:srgbClr val="FFFFFF"/>
      </a:lt1>
      <a:dk2>
        <a:srgbClr val="004B7D"/>
      </a:dk2>
      <a:lt2>
        <a:srgbClr val="00CCFF"/>
      </a:lt2>
      <a:accent1>
        <a:srgbClr val="339966"/>
      </a:accent1>
      <a:accent2>
        <a:srgbClr val="CC3333"/>
      </a:accent2>
      <a:accent3>
        <a:srgbClr val="007DCC"/>
      </a:accent3>
      <a:accent4>
        <a:srgbClr val="664B97"/>
      </a:accent4>
      <a:accent5>
        <a:srgbClr val="FFAF00"/>
      </a:accent5>
      <a:accent6>
        <a:srgbClr val="CC6600"/>
      </a:accent6>
      <a:hlink>
        <a:srgbClr val="004B7D"/>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6991</TotalTime>
  <Words>3855</Words>
  <Application>Microsoft Macintosh PowerPoint</Application>
  <PresentationFormat>On-screen Show (16:9)</PresentationFormat>
  <Paragraphs>1224</Paragraphs>
  <Slides>56</Slides>
  <Notes>40</Notes>
  <HiddenSlides>0</HiddenSlides>
  <MMClips>0</MMClips>
  <ScaleCrop>false</ScaleCrop>
  <HeadingPairs>
    <vt:vector size="6" baseType="variant">
      <vt:variant>
        <vt:lpstr>Fonts Used</vt:lpstr>
      </vt:variant>
      <vt:variant>
        <vt:i4>10</vt:i4>
      </vt:variant>
      <vt:variant>
        <vt:lpstr>Theme</vt:lpstr>
      </vt:variant>
      <vt:variant>
        <vt:i4>13</vt:i4>
      </vt:variant>
      <vt:variant>
        <vt:lpstr>Slide Titles</vt:lpstr>
      </vt:variant>
      <vt:variant>
        <vt:i4>56</vt:i4>
      </vt:variant>
    </vt:vector>
  </HeadingPairs>
  <TitlesOfParts>
    <vt:vector size="79" baseType="lpstr">
      <vt:lpstr>Arial</vt:lpstr>
      <vt:lpstr>Calibri</vt:lpstr>
      <vt:lpstr>Calibri (Body)</vt:lpstr>
      <vt:lpstr>Corbel</vt:lpstr>
      <vt:lpstr>Droid Sans</vt:lpstr>
      <vt:lpstr>Helvetica Neue</vt:lpstr>
      <vt:lpstr>Mangal</vt:lpstr>
      <vt:lpstr>Noto Sans Symbols</vt:lpstr>
      <vt:lpstr>Source Sans Pro</vt:lpstr>
      <vt:lpstr>Wingdings</vt:lpstr>
      <vt:lpstr>ONF PPT Template 120118</vt:lpstr>
      <vt:lpstr>2_Office Theme</vt:lpstr>
      <vt:lpstr>1_ONF PPT Template 120118</vt:lpstr>
      <vt:lpstr>ONF Connect 2018 Theme</vt:lpstr>
      <vt:lpstr>4_Office Theme</vt:lpstr>
      <vt:lpstr>8_Office Theme</vt:lpstr>
      <vt:lpstr>9_Office Theme</vt:lpstr>
      <vt:lpstr>Office Theme</vt:lpstr>
      <vt:lpstr>1_Office Theme</vt:lpstr>
      <vt:lpstr>6_Office Theme</vt:lpstr>
      <vt:lpstr>Simple Light</vt:lpstr>
      <vt:lpstr>3_Office Theme</vt:lpstr>
      <vt:lpstr>1_ONF Connect 2018 Theme</vt:lpstr>
      <vt:lpstr>Telco Cloudification: From Open CORD to SDN Enabled Broadband Access (SEBA)</vt:lpstr>
      <vt:lpstr>ONF: Operator Led, Curated Open Source Community  </vt:lpstr>
      <vt:lpstr>PowerPoint Presentation</vt:lpstr>
      <vt:lpstr>PowerPoint Presentation</vt:lpstr>
      <vt:lpstr>SEBA: SDN Enabled Broadband Access </vt:lpstr>
      <vt:lpstr>PowerPoint Presentation</vt:lpstr>
      <vt:lpstr>SEBA Components: VOLTHA</vt:lpstr>
      <vt:lpstr>PowerPoint Presentation</vt:lpstr>
      <vt:lpstr>OLT disaggregation → VOLTHA  </vt:lpstr>
      <vt:lpstr>VOLTHA Architecture</vt:lpstr>
      <vt:lpstr>VOLTHA Operation</vt:lpstr>
      <vt:lpstr>PowerPoint Presentation</vt:lpstr>
      <vt:lpstr>Why OpenOLT Adaptor?</vt:lpstr>
      <vt:lpstr>PON Management</vt:lpstr>
      <vt:lpstr>PowerPoint Presentation</vt:lpstr>
      <vt:lpstr>PowerPoint Presentation</vt:lpstr>
      <vt:lpstr>PowerPoint Presentation</vt:lpstr>
      <vt:lpstr>PowerPoint Presentation</vt:lpstr>
      <vt:lpstr>VOLTHA Architecture</vt:lpstr>
      <vt:lpstr>SEBA Components: Trellis</vt:lpstr>
      <vt:lpstr>PowerPoint Presentation</vt:lpstr>
      <vt:lpstr>Fabric disaggregation → TRELLIS </vt:lpstr>
      <vt:lpstr>PowerPoint Presentation</vt:lpstr>
      <vt:lpstr>PowerPoint Presentation</vt:lpstr>
      <vt:lpstr>Whitebox ToR Switching</vt:lpstr>
      <vt:lpstr>SEBA Components: SD-BNG</vt:lpstr>
      <vt:lpstr>BNG disaggregation  → SD-BNG</vt:lpstr>
      <vt:lpstr>SEBA 2.0 Architecture  </vt:lpstr>
      <vt:lpstr>SD-BNG with user plane functional split</vt:lpstr>
      <vt:lpstr>PowerPoint Presentation</vt:lpstr>
      <vt:lpstr>SEBA Components: NEM</vt:lpstr>
      <vt:lpstr>PowerPoint Presentation</vt:lpstr>
      <vt:lpstr> NEM Orchestration &amp; NBI</vt:lpstr>
      <vt:lpstr>PowerPoint Presentation</vt:lpstr>
      <vt:lpstr> NEM Orchestration &amp; SEBA Workflows</vt:lpstr>
      <vt:lpstr>PowerPoint Presentation</vt:lpstr>
      <vt:lpstr>PowerPoint Presentation</vt:lpstr>
      <vt:lpstr>PowerPoint Presentation</vt:lpstr>
      <vt:lpstr>FCAPS from ONOS</vt:lpstr>
      <vt:lpstr>Redfish API Integration</vt:lpstr>
      <vt:lpstr>SEBA 2.0 Architecture  </vt:lpstr>
      <vt:lpstr>SEBA Community</vt:lpstr>
      <vt:lpstr>SEBA (and VOLTHA) Community</vt:lpstr>
      <vt:lpstr>PowerPoint Presentation</vt:lpstr>
      <vt:lpstr>SEBA Surge: Brigades</vt:lpstr>
      <vt:lpstr>PowerPoint Presentation</vt:lpstr>
      <vt:lpstr>SEBA &amp; CORD</vt:lpstr>
      <vt:lpstr>PowerPoint Presentation</vt:lpstr>
      <vt:lpstr>SEBA: Built on CORD</vt:lpstr>
      <vt:lpstr>SEBA: Built on CORD</vt:lpstr>
      <vt:lpstr>Issues with the previous CORD platform</vt:lpstr>
      <vt:lpstr>PowerPoint Presentation</vt:lpstr>
      <vt:lpstr>PowerPoint Presentation</vt:lpstr>
      <vt:lpstr>PowerPoint Presentation</vt:lpstr>
      <vt:lpstr>PowerPoint Presentation</vt:lpstr>
      <vt:lpstr>Summary</vt:lpstr>
    </vt:vector>
  </TitlesOfParts>
  <Company>ONF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Saurav Das</dc:creator>
  <cp:lastModifiedBy>Saurav Das</cp:lastModifiedBy>
  <cp:revision>131</cp:revision>
  <dcterms:created xsi:type="dcterms:W3CDTF">2019-03-21T02:52:58Z</dcterms:created>
  <dcterms:modified xsi:type="dcterms:W3CDTF">2020-03-08T06:06:20Z</dcterms:modified>
</cp:coreProperties>
</file>