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0" r:id="rId2"/>
    <p:sldMasterId id="2147483691" r:id="rId3"/>
    <p:sldMasterId id="2147483706" r:id="rId4"/>
    <p:sldMasterId id="2147483717" r:id="rId5"/>
    <p:sldMasterId id="2147483730" r:id="rId6"/>
    <p:sldMasterId id="2147483778" r:id="rId7"/>
    <p:sldMasterId id="2147483801" r:id="rId8"/>
    <p:sldMasterId id="2147483818" r:id="rId9"/>
    <p:sldMasterId id="2147483827" r:id="rId10"/>
  </p:sldMasterIdLst>
  <p:notesMasterIdLst>
    <p:notesMasterId r:id="rId47"/>
  </p:notesMasterIdLst>
  <p:sldIdLst>
    <p:sldId id="257" r:id="rId11"/>
    <p:sldId id="314" r:id="rId12"/>
    <p:sldId id="313" r:id="rId13"/>
    <p:sldId id="1800" r:id="rId14"/>
    <p:sldId id="277" r:id="rId15"/>
    <p:sldId id="315" r:id="rId16"/>
    <p:sldId id="1788" r:id="rId17"/>
    <p:sldId id="1801" r:id="rId18"/>
    <p:sldId id="316" r:id="rId19"/>
    <p:sldId id="1802" r:id="rId20"/>
    <p:sldId id="281" r:id="rId21"/>
    <p:sldId id="280" r:id="rId22"/>
    <p:sldId id="282" r:id="rId23"/>
    <p:sldId id="266" r:id="rId24"/>
    <p:sldId id="1808" r:id="rId25"/>
    <p:sldId id="1809" r:id="rId26"/>
    <p:sldId id="324" r:id="rId27"/>
    <p:sldId id="283" r:id="rId28"/>
    <p:sldId id="1810" r:id="rId29"/>
    <p:sldId id="1787" r:id="rId30"/>
    <p:sldId id="1811" r:id="rId31"/>
    <p:sldId id="1820" r:id="rId32"/>
    <p:sldId id="289" r:id="rId33"/>
    <p:sldId id="263" r:id="rId34"/>
    <p:sldId id="1812" r:id="rId35"/>
    <p:sldId id="1813" r:id="rId36"/>
    <p:sldId id="1814" r:id="rId37"/>
    <p:sldId id="10486" r:id="rId38"/>
    <p:sldId id="10530" r:id="rId39"/>
    <p:sldId id="10475" r:id="rId40"/>
    <p:sldId id="10476" r:id="rId41"/>
    <p:sldId id="10531" r:id="rId42"/>
    <p:sldId id="10480" r:id="rId43"/>
    <p:sldId id="10484" r:id="rId44"/>
    <p:sldId id="367" r:id="rId45"/>
    <p:sldId id="274" r:id="rId4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2"/>
    <p:restoredTop sz="96925"/>
  </p:normalViewPr>
  <p:slideViewPr>
    <p:cSldViewPr snapToGrid="0" snapToObjects="1">
      <p:cViewPr varScale="1">
        <p:scale>
          <a:sx n="190" d="100"/>
          <a:sy n="190" d="100"/>
        </p:scale>
        <p:origin x="208" y="45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AE7C4A-3186-9741-88A8-C35A0953C4BE}" type="datetimeFigureOut">
              <a:t>11/10/20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660B80-EC0E-7049-96D3-2F59BEFEDA5F}" type="slidenum">
              <a:t>‹#›</a:t>
            </a:fld>
            <a:endParaRPr lang="en-US"/>
          </a:p>
        </p:txBody>
      </p:sp>
    </p:spTree>
    <p:extLst>
      <p:ext uri="{BB962C8B-B14F-4D97-AF65-F5344CB8AC3E}">
        <p14:creationId xmlns:p14="http://schemas.microsoft.com/office/powerpoint/2010/main" val="23135516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3" name="Google Shape;70;p1:notes"/>
          <p:cNvSpPr txBox="1">
            <a:spLocks noGrp="1"/>
          </p:cNvSpPr>
          <p:nvPr>
            <p:ph type="body" idx="1"/>
          </p:nvPr>
        </p:nvSpPr>
        <p:spPr/>
        <p:txBody>
          <a:bodyPr/>
          <a:lstStyle>
            <a:lvl1pPr>
              <a:defRPr sz="1400">
                <a:solidFill>
                  <a:srgbClr val="000000"/>
                </a:solidFill>
                <a:latin typeface="Arial" charset="0"/>
                <a:ea typeface="ＭＳ Ｐゴシック" charset="0"/>
                <a:sym typeface="Arial" charset="0"/>
              </a:defRPr>
            </a:lvl1pPr>
            <a:lvl2pPr>
              <a:defRPr sz="1400">
                <a:solidFill>
                  <a:srgbClr val="000000"/>
                </a:solidFill>
                <a:latin typeface="Arial" charset="0"/>
                <a:ea typeface="Arial" charset="0"/>
                <a:cs typeface="Arial" charset="0"/>
                <a:sym typeface="Arial" charset="0"/>
              </a:defRPr>
            </a:lvl2pPr>
            <a:lvl3pPr>
              <a:defRPr sz="1400">
                <a:solidFill>
                  <a:srgbClr val="000000"/>
                </a:solidFill>
                <a:latin typeface="Arial" charset="0"/>
                <a:ea typeface="Arial" charset="0"/>
                <a:cs typeface="Arial" charset="0"/>
                <a:sym typeface="Arial" charset="0"/>
              </a:defRPr>
            </a:lvl3pPr>
            <a:lvl4pPr>
              <a:defRPr sz="1400">
                <a:solidFill>
                  <a:srgbClr val="000000"/>
                </a:solidFill>
                <a:latin typeface="Arial" charset="0"/>
                <a:ea typeface="Arial" charset="0"/>
                <a:cs typeface="Arial" charset="0"/>
                <a:sym typeface="Arial" charset="0"/>
              </a:defRPr>
            </a:lvl4pPr>
            <a:lvl5pPr>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endParaRPr lang="en-US" sz="1200">
              <a:latin typeface="Corbel" charset="0"/>
              <a:cs typeface="Corbel" charset="0"/>
              <a:sym typeface="Corbel" charset="0"/>
            </a:endParaRPr>
          </a:p>
        </p:txBody>
      </p:sp>
      <p:sp>
        <p:nvSpPr>
          <p:cNvPr id="13314" name="Google Shape;71;p1:notes"/>
          <p:cNvSpPr>
            <a:spLocks noGrp="1" noRot="1" noChangeAspect="1" noTextEdit="1"/>
          </p:cNvSpPr>
          <p:nvPr>
            <p:ph type="sldImg" idx="2"/>
          </p:nvPr>
        </p:nvSpPr>
        <p:spPr>
          <a:xfrm>
            <a:off x="381000" y="685800"/>
            <a:ext cx="6096000" cy="3429000"/>
          </a:xfrm>
          <a:noFill/>
          <a:ln>
            <a:headEnd/>
            <a:tailE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64e7b0878e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64e7b0878e_1_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64e7b0878e_1_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extLst>
      <p:ext uri="{BB962C8B-B14F-4D97-AF65-F5344CB8AC3E}">
        <p14:creationId xmlns:p14="http://schemas.microsoft.com/office/powerpoint/2010/main" val="3804006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64dcf79b09_0_6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64dcf79b09_0_6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a:solidFill>
                  <a:srgbClr val="000000"/>
                </a:solidFill>
              </a:rPr>
              <a:t>ONF is an operator led industry consortium. </a:t>
            </a:r>
            <a:endParaRPr>
              <a:solidFill>
                <a:srgbClr val="000000"/>
              </a:solidFill>
            </a:endParaRPr>
          </a:p>
          <a:p>
            <a:pPr marL="0" lvl="0" indent="0" algn="l" rtl="0">
              <a:lnSpc>
                <a:spcPct val="115000"/>
              </a:lnSpc>
              <a:spcBef>
                <a:spcPts val="0"/>
              </a:spcBef>
              <a:spcAft>
                <a:spcPts val="0"/>
              </a:spcAft>
              <a:buNone/>
            </a:pPr>
            <a:r>
              <a:rPr lang="en-US">
                <a:solidFill>
                  <a:srgbClr val="000000"/>
                </a:solidFill>
              </a:rPr>
              <a:t>And our mission is to transform operator networks and to bring Capex and Opex efficiencies and enable operators to create innovative revenue generating services.</a:t>
            </a:r>
            <a:endParaRPr>
              <a:solidFill>
                <a:srgbClr val="000000"/>
              </a:solidFill>
            </a:endParaRPr>
          </a:p>
          <a:p>
            <a:pPr marL="0" lvl="0" indent="0" algn="l" rtl="0">
              <a:lnSpc>
                <a:spcPct val="115000"/>
              </a:lnSpc>
              <a:spcBef>
                <a:spcPts val="0"/>
              </a:spcBef>
              <a:spcAft>
                <a:spcPts val="0"/>
              </a:spcAft>
              <a:buNone/>
            </a:pPr>
            <a:r>
              <a:rPr lang="en-US">
                <a:solidFill>
                  <a:srgbClr val="000000"/>
                </a:solidFill>
              </a:rPr>
              <a:t>And we achieve our goals by leveraging or building on the architecture innovations such as SDN, NFV and Cloudification as well as Disaggregation and Open Source.</a:t>
            </a:r>
            <a:endParaRPr>
              <a:solidFill>
                <a:srgbClr val="000000"/>
              </a:solidFill>
            </a:endParaRPr>
          </a:p>
          <a:p>
            <a:pPr marL="0" lvl="0" indent="0" algn="l" rtl="0">
              <a:lnSpc>
                <a:spcPct val="115000"/>
              </a:lnSpc>
              <a:spcBef>
                <a:spcPts val="0"/>
              </a:spcBef>
              <a:spcAft>
                <a:spcPts val="0"/>
              </a:spcAft>
              <a:buNone/>
            </a:pPr>
            <a:r>
              <a:rPr lang="en-US">
                <a:solidFill>
                  <a:srgbClr val="000000"/>
                </a:solidFill>
              </a:rPr>
              <a:t>What is important to note is that we are not just about open source or just about SDN or NFV.</a:t>
            </a:r>
            <a:endParaRPr>
              <a:solidFill>
                <a:srgbClr val="000000"/>
              </a:solidFill>
            </a:endParaRPr>
          </a:p>
          <a:p>
            <a:pPr marL="0" lvl="0" indent="0" algn="l" rtl="0">
              <a:lnSpc>
                <a:spcPct val="115000"/>
              </a:lnSpc>
              <a:spcBef>
                <a:spcPts val="0"/>
              </a:spcBef>
              <a:spcAft>
                <a:spcPts val="0"/>
              </a:spcAft>
              <a:buNone/>
            </a:pPr>
            <a:r>
              <a:rPr lang="en-US">
                <a:solidFill>
                  <a:srgbClr val="000000"/>
                </a:solidFill>
              </a:rPr>
              <a:t>We believe if we have to achieve the transformation we all seek, we have to work with and emphasize all these together and that is only way we can succeed with our mission.</a:t>
            </a:r>
            <a:endParaRPr>
              <a:solidFill>
                <a:srgbClr val="000000"/>
              </a:solidFill>
            </a:endParaRPr>
          </a:p>
          <a:p>
            <a:pPr marL="0" lvl="0" indent="0" algn="l" rtl="0">
              <a:lnSpc>
                <a:spcPct val="115000"/>
              </a:lnSpc>
              <a:spcBef>
                <a:spcPts val="0"/>
              </a:spcBef>
              <a:spcAft>
                <a:spcPts val="0"/>
              </a:spcAft>
              <a:buNone/>
            </a:pPr>
            <a:r>
              <a:rPr lang="en-US">
                <a:solidFill>
                  <a:srgbClr val="000000"/>
                </a:solidFill>
              </a:rPr>
              <a:t>And we are very mission oriented in this pursuit.</a:t>
            </a:r>
            <a:endParaRPr>
              <a:solidFill>
                <a:srgbClr val="000000"/>
              </a:solidFill>
            </a:endParaRPr>
          </a:p>
          <a:p>
            <a:pPr marL="0" lvl="0" indent="0" algn="l" rtl="0">
              <a:lnSpc>
                <a:spcPct val="115000"/>
              </a:lnSpc>
              <a:spcBef>
                <a:spcPts val="0"/>
              </a:spcBef>
              <a:spcAft>
                <a:spcPts val="0"/>
              </a:spcAft>
              <a:buNone/>
            </a:pPr>
            <a:r>
              <a:rPr lang="en-US">
                <a:solidFill>
                  <a:srgbClr val="000000"/>
                </a:solidFill>
              </a:rPr>
              <a:t>You can contrast this with other communities that simply focus on open source or bringing developers together without a clear shared mission. </a:t>
            </a:r>
            <a:endParaRPr>
              <a:solidFill>
                <a:srgbClr val="000000"/>
              </a:solidFill>
            </a:endParaRPr>
          </a:p>
          <a:p>
            <a:pPr marL="0" lvl="0" indent="0" algn="l" rtl="0">
              <a:spcBef>
                <a:spcPts val="0"/>
              </a:spcBef>
              <a:spcAft>
                <a:spcPts val="0"/>
              </a:spcAft>
              <a:buNone/>
            </a:pPr>
            <a:endParaRPr/>
          </a:p>
        </p:txBody>
      </p:sp>
      <p:sp>
        <p:nvSpPr>
          <p:cNvPr id="148" name="Google Shape;148;g64dcf79b09_0_61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extLst>
      <p:ext uri="{BB962C8B-B14F-4D97-AF65-F5344CB8AC3E}">
        <p14:creationId xmlns:p14="http://schemas.microsoft.com/office/powerpoint/2010/main" val="1171224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64dcf79b09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US"/>
              <a:t>The goal of SEBA is that of bringing the benefits of disaggregation and open source to the case of residential access.</a:t>
            </a:r>
            <a:endParaRPr/>
          </a:p>
          <a:p>
            <a:pPr marL="457200" lvl="0" indent="-317500" algn="l" rtl="0">
              <a:spcBef>
                <a:spcPts val="0"/>
              </a:spcBef>
              <a:spcAft>
                <a:spcPts val="0"/>
              </a:spcAft>
              <a:buSzPts val="1400"/>
              <a:buChar char="●"/>
            </a:pPr>
            <a:r>
              <a:rPr lang="en-US"/>
              <a:t>We do this by using SDN principles and whitebox hardware.</a:t>
            </a:r>
            <a:endParaRPr/>
          </a:p>
          <a:p>
            <a:pPr marL="457200" lvl="0" indent="-317500" algn="l" rtl="0">
              <a:spcBef>
                <a:spcPts val="0"/>
              </a:spcBef>
              <a:spcAft>
                <a:spcPts val="0"/>
              </a:spcAft>
              <a:buSzPts val="1400"/>
              <a:buChar char="●"/>
            </a:pPr>
            <a:r>
              <a:rPr lang="en-US"/>
              <a:t>To make this possible we first virtualize the PON network  including the OLT and the ONU using VOLTHA</a:t>
            </a:r>
            <a:endParaRPr/>
          </a:p>
          <a:p>
            <a:pPr marL="457200" lvl="0" indent="-317500" algn="l" rtl="0">
              <a:spcBef>
                <a:spcPts val="0"/>
              </a:spcBef>
              <a:spcAft>
                <a:spcPts val="0"/>
              </a:spcAft>
              <a:buSzPts val="1400"/>
              <a:buChar char="●"/>
            </a:pPr>
            <a:r>
              <a:rPr lang="en-US"/>
              <a:t>We abstract all the internal complexity of the PON network and instead offer an abstraction of an OpenFlow switch</a:t>
            </a:r>
            <a:endParaRPr/>
          </a:p>
          <a:p>
            <a:pPr marL="457200" lvl="0" indent="-317500" algn="l" rtl="0">
              <a:spcBef>
                <a:spcPts val="0"/>
              </a:spcBef>
              <a:spcAft>
                <a:spcPts val="0"/>
              </a:spcAft>
              <a:buSzPts val="1400"/>
              <a:buChar char="●"/>
            </a:pPr>
            <a:r>
              <a:rPr lang="en-US"/>
              <a:t>Second, we disaggregate the ethernet aggregation stage using whitebox switches and Trellis, a set of SDN apps that control a fabric of 1 or more switches</a:t>
            </a:r>
            <a:endParaRPr/>
          </a:p>
          <a:p>
            <a:pPr marL="457200" lvl="0" indent="-317500" algn="l" rtl="0">
              <a:spcBef>
                <a:spcPts val="0"/>
              </a:spcBef>
              <a:spcAft>
                <a:spcPts val="0"/>
              </a:spcAft>
              <a:buSzPts val="1400"/>
              <a:buChar char="●"/>
            </a:pPr>
            <a:r>
              <a:rPr lang="en-US"/>
              <a:t>Finally, the fabric can be extended to include more advanced functions such as BNG</a:t>
            </a:r>
            <a:endParaRPr/>
          </a:p>
          <a:p>
            <a:pPr marL="457200" lvl="0" indent="-317500" algn="l" rtl="0">
              <a:spcBef>
                <a:spcPts val="0"/>
              </a:spcBef>
              <a:spcAft>
                <a:spcPts val="0"/>
              </a:spcAft>
              <a:buSzPts val="1400"/>
              <a:buChar char="●"/>
            </a:pPr>
            <a:r>
              <a:rPr lang="en-US"/>
              <a:t>Let’s have a closer look at each one of these 3 componenets</a:t>
            </a:r>
            <a:endParaRPr/>
          </a:p>
        </p:txBody>
      </p:sp>
      <p:sp>
        <p:nvSpPr>
          <p:cNvPr id="211" name="Google Shape;211;g64dcf79b0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2494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64dcf79b09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64dcf79b09_0_1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g64dcf79b09_0_12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379985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64dcf79b09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64dcf79b09_0_1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g64dcf79b09_0_12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980901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e8919a28f_1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g7e8919a28f_1_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US"/>
              <a:t>Traditional chassis-based OLT. Has PON mac blades, compute blades, backplane, management system.</a:t>
            </a:r>
            <a:endParaRPr/>
          </a:p>
          <a:p>
            <a:pPr marL="0" lvl="0" indent="0" algn="l" rtl="0">
              <a:spcBef>
                <a:spcPts val="0"/>
              </a:spcBef>
              <a:spcAft>
                <a:spcPts val="0"/>
              </a:spcAft>
              <a:buClr>
                <a:schemeClr val="dk1"/>
              </a:buClr>
              <a:buSzPts val="1200"/>
              <a:buFont typeface="Calibri"/>
              <a:buNone/>
            </a:pPr>
            <a:r>
              <a:rPr lang="en-US"/>
              <a:t>Disagg -- SDNize -- OLT MACs pizza boxes, SW = Voltha manage not just the OLT but also the entire PON. Because OLT use to manage whole PON.</a:t>
            </a:r>
            <a:endParaRPr/>
          </a:p>
          <a:p>
            <a:pPr marL="0" lvl="0" indent="0" algn="l" rtl="0">
              <a:spcBef>
                <a:spcPts val="0"/>
              </a:spcBef>
              <a:spcAft>
                <a:spcPts val="0"/>
              </a:spcAft>
              <a:buClr>
                <a:schemeClr val="dk1"/>
              </a:buClr>
              <a:buSzPts val="1200"/>
              <a:buFont typeface="Calibri"/>
              <a:buNone/>
            </a:pPr>
            <a:r>
              <a:rPr lang="en-US"/>
              <a:t>Because Voltha presents abstraction of PON, can run sdn controller (ONOS) on top</a:t>
            </a:r>
            <a:endParaRPr/>
          </a:p>
        </p:txBody>
      </p:sp>
    </p:spTree>
    <p:extLst>
      <p:ext uri="{BB962C8B-B14F-4D97-AF65-F5344CB8AC3E}">
        <p14:creationId xmlns:p14="http://schemas.microsoft.com/office/powerpoint/2010/main" val="890825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g7c89b7c757_0_1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3" name="Google Shape;633;g7c89b7c757_0_1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Not independent of what comes above and below</a:t>
            </a:r>
          </a:p>
          <a:p>
            <a:pPr marL="0" lvl="0" indent="0" algn="l" rtl="0">
              <a:spcBef>
                <a:spcPts val="0"/>
              </a:spcBef>
              <a:spcAft>
                <a:spcPts val="0"/>
              </a:spcAft>
              <a:buNone/>
            </a:pPr>
            <a:r>
              <a:rPr lang="en-US" dirty="0"/>
              <a:t>Common c &amp; m not just for whitebox but vendor </a:t>
            </a:r>
            <a:r>
              <a:rPr lang="en-US" dirty="0" err="1"/>
              <a:t>olts</a:t>
            </a:r>
            <a:r>
              <a:rPr lang="en-US" dirty="0"/>
              <a:t> as well</a:t>
            </a:r>
            <a:endParaRPr dirty="0"/>
          </a:p>
        </p:txBody>
      </p:sp>
    </p:spTree>
    <p:extLst>
      <p:ext uri="{BB962C8B-B14F-4D97-AF65-F5344CB8AC3E}">
        <p14:creationId xmlns:p14="http://schemas.microsoft.com/office/powerpoint/2010/main" val="3645107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64dcf79b09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64dcf79b09_0_1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g64dcf79b09_0_12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717220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7e8919a28f_1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7e8919a28f_1_16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US"/>
              <a:t>Trellis is a set of SDN apps running on top of ONOS that provide the control plane for a carrier-grade fabric made of whitebox switches running merchant silicon</a:t>
            </a:r>
            <a:endParaRPr/>
          </a:p>
          <a:p>
            <a:pPr marL="457200" lvl="0" indent="-317500" algn="l" rtl="0">
              <a:spcBef>
                <a:spcPts val="0"/>
              </a:spcBef>
              <a:spcAft>
                <a:spcPts val="0"/>
              </a:spcAft>
              <a:buSzPts val="1400"/>
              <a:buChar char="●"/>
            </a:pPr>
            <a:r>
              <a:rPr lang="en-US"/>
              <a:t>It can be used to control only 1 switch, like in this example where a top of rack / leaf is used to forward traffic between some access devices, compute servers, and an upstream router. Trellis provide a set of API that let operators enable capabilities such as bridging, routing, multicast, etc. at the network level.</a:t>
            </a:r>
            <a:endParaRPr/>
          </a:p>
          <a:p>
            <a:pPr marL="457200" lvl="0" indent="-317500" algn="l" rtl="0">
              <a:spcBef>
                <a:spcPts val="0"/>
              </a:spcBef>
              <a:spcAft>
                <a:spcPts val="0"/>
              </a:spcAft>
              <a:buSzPts val="1400"/>
              <a:buChar char="●"/>
            </a:pPr>
            <a:r>
              <a:rPr lang="en-US"/>
              <a:t>Indeed, the same API and apps can be used to control a full blown leaf-spine fabric, with ECMP and N-way redundancy</a:t>
            </a:r>
            <a:endParaRPr/>
          </a:p>
          <a:p>
            <a:pPr marL="457200" lvl="0" indent="-317500" algn="l" rtl="0">
              <a:spcBef>
                <a:spcPts val="0"/>
              </a:spcBef>
              <a:spcAft>
                <a:spcPts val="0"/>
              </a:spcAft>
              <a:buSzPts val="1400"/>
              <a:buChar char="●"/>
            </a:pPr>
            <a:r>
              <a:rPr lang="en-US"/>
              <a:t>...or even a multi-stage fabric where multiple leaf-spines are connected with long-haul optics</a:t>
            </a:r>
            <a:endParaRPr/>
          </a:p>
          <a:p>
            <a:pPr marL="457200" lvl="0" indent="-317500" algn="l" rtl="0">
              <a:spcBef>
                <a:spcPts val="0"/>
              </a:spcBef>
              <a:spcAft>
                <a:spcPts val="0"/>
              </a:spcAft>
              <a:buSzPts val="1400"/>
              <a:buChar char="●"/>
            </a:pPr>
            <a:r>
              <a:rPr lang="en-US"/>
              <a:t>What is more, Trellis supports a number of switches from different vendors, running different ASICs and software stacks. Many of these are OCP compliant.</a:t>
            </a:r>
            <a:endParaRPr/>
          </a:p>
          <a:p>
            <a:pPr marL="457200" lvl="0" indent="-317500" algn="l" rtl="0">
              <a:spcBef>
                <a:spcPts val="0"/>
              </a:spcBef>
              <a:spcAft>
                <a:spcPts val="0"/>
              </a:spcAft>
              <a:buSzPts val="1400"/>
              <a:buChar char="●"/>
            </a:pPr>
            <a:r>
              <a:rPr lang="en-US"/>
              <a:t>Open APIs such as OpenFlow, P4runtime, and gNMI are used to interact with the devices</a:t>
            </a:r>
            <a:endParaRPr/>
          </a:p>
        </p:txBody>
      </p:sp>
      <p:sp>
        <p:nvSpPr>
          <p:cNvPr id="283" name="Google Shape;283;g7e8919a28f_1_16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53390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64dcf79b09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64dcf79b09_0_1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g64dcf79b09_0_12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9830901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7ebbce576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7ebbce576e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US"/>
              <a:t>The BNG is a specialized type of router that is responsible of routing subscriber traffic to and from the  operator core network. It performs many functions, such as…</a:t>
            </a:r>
            <a:endParaRPr/>
          </a:p>
          <a:p>
            <a:pPr marL="457200" lvl="0" indent="-317500" algn="l" rtl="0">
              <a:spcBef>
                <a:spcPts val="0"/>
              </a:spcBef>
              <a:spcAft>
                <a:spcPts val="0"/>
              </a:spcAft>
              <a:buSzPts val="1400"/>
              <a:buChar char="●"/>
            </a:pPr>
            <a:r>
              <a:rPr lang="en-US"/>
              <a:t>Similarly to VOLTHA, we disaggregated the BNG black box in two logical pieces: the user plane and the control plane</a:t>
            </a:r>
            <a:endParaRPr/>
          </a:p>
          <a:p>
            <a:pPr marL="457200" lvl="0" indent="-317500" algn="l" rtl="0">
              <a:spcBef>
                <a:spcPts val="0"/>
              </a:spcBef>
              <a:spcAft>
                <a:spcPts val="0"/>
              </a:spcAft>
              <a:buSzPts val="1400"/>
              <a:buChar char="●"/>
            </a:pPr>
            <a:r>
              <a:rPr lang="en-US"/>
              <a:t>For the user plane, which is responsible of processing subscriber data traffic, we re-use the same merchant silicon that is already available in the SEBA pod</a:t>
            </a:r>
            <a:endParaRPr/>
          </a:p>
          <a:p>
            <a:pPr marL="457200" lvl="0" indent="-317500" algn="l" rtl="0">
              <a:spcBef>
                <a:spcPts val="0"/>
              </a:spcBef>
              <a:spcAft>
                <a:spcPts val="0"/>
              </a:spcAft>
              <a:buSzPts val="1400"/>
              <a:buChar char="●"/>
            </a:pPr>
            <a:r>
              <a:rPr lang="en-US"/>
              <a:t>We can use the Tofino ASIC in the fabric switch to perform functions such as routing, PPPoE termination, accounting, etc</a:t>
            </a:r>
            <a:endParaRPr/>
          </a:p>
          <a:p>
            <a:pPr marL="457200" lvl="0" indent="-317500" algn="l" rtl="0">
              <a:spcBef>
                <a:spcPts val="0"/>
              </a:spcBef>
              <a:spcAft>
                <a:spcPts val="0"/>
              </a:spcAft>
              <a:buSzPts val="1400"/>
              <a:buChar char="●"/>
            </a:pPr>
            <a:r>
              <a:rPr lang="en-US"/>
              <a:t>While we can use the Qumran chip inside the OLT to perform  Hierarchical QoS, since this chip is specifically designed for application that requires deep buffering</a:t>
            </a:r>
            <a:endParaRPr/>
          </a:p>
          <a:p>
            <a:pPr marL="457200" lvl="0" indent="-317500" algn="l" rtl="0">
              <a:spcBef>
                <a:spcPts val="0"/>
              </a:spcBef>
              <a:spcAft>
                <a:spcPts val="0"/>
              </a:spcAft>
              <a:buSzPts val="1400"/>
              <a:buChar char="●"/>
            </a:pPr>
            <a:r>
              <a:rPr lang="en-US"/>
              <a:t>The control plane can run as an SDN apps on top of ONOS</a:t>
            </a:r>
            <a:endParaRPr/>
          </a:p>
        </p:txBody>
      </p:sp>
      <p:sp>
        <p:nvSpPr>
          <p:cNvPr id="428" name="Google Shape;428;g7ebbce576e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36051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64dcf79b09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64dcf79b09_0_1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g64dcf79b09_0_12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241922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3a9093302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3a9093302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827775886d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g827775886d_0_1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8" name="Google Shape;148;g827775886d_0_16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354415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827775886d_0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g827775886d_0_30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g827775886d_0_30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4064052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97863621-2E60-B848-8968-B0341E26A312}"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121917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3229366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7863621-2E60-B848-8968-B0341E26A312}"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164869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7863621-2E60-B848-8968-B0341E26A312}"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8050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7863621-2E60-B848-8968-B0341E26A312}"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722784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7863621-2E60-B848-8968-B0341E26A312}"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71737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97863621-2E60-B848-8968-B0341E26A3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50943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97863621-2E60-B848-8968-B0341E26A312}"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121917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1649324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7863621-2E60-B848-8968-B0341E26A312}"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9272490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660B80-EC0E-7049-96D3-2F59BEFEDA5F}" type="slidenum">
              <a:rPr lang="en-US" smtClean="0"/>
              <a:t>36</a:t>
            </a:fld>
            <a:endParaRPr lang="en-US"/>
          </a:p>
        </p:txBody>
      </p:sp>
    </p:spTree>
    <p:extLst>
      <p:ext uri="{BB962C8B-B14F-4D97-AF65-F5344CB8AC3E}">
        <p14:creationId xmlns:p14="http://schemas.microsoft.com/office/powerpoint/2010/main" val="19844549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9.xml"/><Relationship Id="rId6" Type="http://schemas.openxmlformats.org/officeDocument/2006/relationships/image" Target="../media/image12.tiff"/><Relationship Id="rId5" Type="http://schemas.openxmlformats.org/officeDocument/2006/relationships/image" Target="../media/image11.png"/><Relationship Id="rId4" Type="http://schemas.openxmlformats.org/officeDocument/2006/relationships/image" Target="../media/image10.png"/></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10.xml"/><Relationship Id="rId6" Type="http://schemas.openxmlformats.org/officeDocument/2006/relationships/image" Target="../media/image14.png"/><Relationship Id="rId5" Type="http://schemas.openxmlformats.org/officeDocument/2006/relationships/image" Target="../media/image12.tiff"/><Relationship Id="rId4" Type="http://schemas.openxmlformats.org/officeDocument/2006/relationships/image" Target="../media/image11.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14"/>
        <p:cNvGrpSpPr/>
        <p:nvPr/>
      </p:nvGrpSpPr>
      <p:grpSpPr>
        <a:xfrm>
          <a:off x="0" y="0"/>
          <a:ext cx="0" cy="0"/>
          <a:chOff x="0" y="0"/>
          <a:chExt cx="0" cy="0"/>
        </a:xfrm>
      </p:grpSpPr>
      <p:sp>
        <p:nvSpPr>
          <p:cNvPr id="4" name="Google Shape;15;p2"/>
          <p:cNvSpPr>
            <a:spLocks noChangeArrowheads="1"/>
          </p:cNvSpPr>
          <p:nvPr/>
        </p:nvSpPr>
        <p:spPr bwMode="auto">
          <a:xfrm>
            <a:off x="0" y="0"/>
            <a:ext cx="9144000" cy="5143500"/>
          </a:xfrm>
          <a:prstGeom prst="rect">
            <a:avLst/>
          </a:prstGeom>
          <a:solidFill>
            <a:srgbClr val="052B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425" tIns="45700" rIns="91425" bIns="45700" anchor="ctr"/>
          <a:lstStyle/>
          <a:p>
            <a:pPr algn="ctr" defTabSz="914400" fontAlgn="base">
              <a:spcBef>
                <a:spcPct val="0"/>
              </a:spcBef>
              <a:spcAft>
                <a:spcPct val="0"/>
              </a:spcAft>
            </a:pPr>
            <a:endParaRPr lang="en-US">
              <a:solidFill>
                <a:srgbClr val="FFFFFF"/>
              </a:solidFill>
              <a:latin typeface="Calibri" charset="0"/>
              <a:ea typeface="ＭＳ Ｐゴシック" charset="0"/>
              <a:cs typeface="Calibri" charset="0"/>
              <a:sym typeface="Calibri" charset="0"/>
            </a:endParaRPr>
          </a:p>
        </p:txBody>
      </p:sp>
      <p:pic>
        <p:nvPicPr>
          <p:cNvPr id="5" name="Picture 6" descr="onf-mark-white.png"/>
          <p:cNvPicPr>
            <a:picLocks noChangeAspect="1"/>
          </p:cNvPicPr>
          <p:nvPr/>
        </p:nvPicPr>
        <p:blipFill>
          <a:blip r:embed="rId2">
            <a:alphaModFix amt="7000"/>
            <a:extLst>
              <a:ext uri="{28A0092B-C50C-407E-A947-70E740481C1C}">
                <a14:useLocalDpi xmlns:a14="http://schemas.microsoft.com/office/drawing/2010/main" val="0"/>
              </a:ext>
            </a:extLst>
          </a:blip>
          <a:srcRect/>
          <a:stretch>
            <a:fillRect/>
          </a:stretch>
        </p:blipFill>
        <p:spPr bwMode="auto">
          <a:xfrm>
            <a:off x="1249363" y="-871538"/>
            <a:ext cx="6543675" cy="6964363"/>
          </a:xfrm>
          <a:prstGeom prst="rect">
            <a:avLst/>
          </a:prstGeom>
          <a:noFill/>
          <a:ln>
            <a:noFill/>
          </a:ln>
          <a:extLst>
            <a:ext uri="{909E8E84-426E-40dd-AFC4-6F175D3DCCD1}">
              <a14:hiddenFill xmlns:a14="http://schemas.microsoft.com/office/drawing/2010/main" xmlns="">
                <a:solidFill>
                  <a:srgbClr val="FFFFFF">
                    <a:alpha val="7001"/>
                  </a:srgbClr>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6" descr="ONF_DARK-BKG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8213" y="187325"/>
            <a:ext cx="2170112" cy="146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Google Shape;18;p2"/>
          <p:cNvSpPr txBox="1">
            <a:spLocks noGrp="1"/>
          </p:cNvSpPr>
          <p:nvPr>
            <p:ph type="ctrTitle"/>
          </p:nvPr>
        </p:nvSpPr>
        <p:spPr>
          <a:xfrm>
            <a:off x="445181" y="2118167"/>
            <a:ext cx="8293326" cy="710370"/>
          </a:xfrm>
          <a:prstGeom prst="rect">
            <a:avLst/>
          </a:prstGeom>
          <a:noFill/>
          <a:ln>
            <a:noFill/>
          </a:ln>
        </p:spPr>
        <p:txBody>
          <a:bodyPr spcFirstLastPara="1"/>
          <a:lstStyle>
            <a:lvl1pPr marR="0" lvl="0" algn="ctr" rtl="0">
              <a:lnSpc>
                <a:spcPct val="106250"/>
              </a:lnSpc>
              <a:spcBef>
                <a:spcPts val="0"/>
              </a:spcBef>
              <a:spcAft>
                <a:spcPts val="0"/>
              </a:spcAft>
              <a:buClr>
                <a:schemeClr val="lt1"/>
              </a:buClr>
              <a:buSzPts val="3200"/>
              <a:buFont typeface="Calibri"/>
              <a:buNone/>
              <a:defRPr sz="32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
        <p:nvSpPr>
          <p:cNvPr id="19" name="Google Shape;19;p2"/>
          <p:cNvSpPr txBox="1">
            <a:spLocks noGrp="1"/>
          </p:cNvSpPr>
          <p:nvPr>
            <p:ph type="subTitle" idx="1"/>
          </p:nvPr>
        </p:nvSpPr>
        <p:spPr>
          <a:xfrm>
            <a:off x="454702" y="2896097"/>
            <a:ext cx="8293329" cy="424057"/>
          </a:xfrm>
          <a:prstGeom prst="rect">
            <a:avLst/>
          </a:prstGeom>
          <a:noFill/>
          <a:ln>
            <a:noFill/>
          </a:ln>
        </p:spPr>
        <p:txBody>
          <a:bodyPr spcFirstLastPara="1"/>
          <a:lstStyle>
            <a:lvl1pPr marR="0" lvl="0" algn="ctr" rtl="0">
              <a:lnSpc>
                <a:spcPct val="100000"/>
              </a:lnSpc>
              <a:spcBef>
                <a:spcPts val="800"/>
              </a:spcBef>
              <a:spcAft>
                <a:spcPts val="0"/>
              </a:spcAft>
              <a:buClr>
                <a:schemeClr val="accent5"/>
              </a:buClr>
              <a:buSzPts val="1700"/>
              <a:buFont typeface="Arial"/>
              <a:buNone/>
              <a:defRPr sz="2000" b="0" i="0" u="none" strike="noStrike" cap="none">
                <a:solidFill>
                  <a:srgbClr val="FFFFFF"/>
                </a:solidFill>
                <a:latin typeface="Calibri"/>
                <a:ea typeface="Calibri"/>
                <a:cs typeface="Calibri"/>
                <a:sym typeface="Calibri"/>
              </a:defRPr>
            </a:lvl1pPr>
            <a:lvl2pPr marR="0" lvl="1" algn="ctr" rtl="0">
              <a:lnSpc>
                <a:spcPct val="100000"/>
              </a:lnSpc>
              <a:spcBef>
                <a:spcPts val="700"/>
              </a:spcBef>
              <a:spcAft>
                <a:spcPts val="0"/>
              </a:spcAft>
              <a:buClr>
                <a:schemeClr val="accent5"/>
              </a:buClr>
              <a:buSzPts val="1870"/>
              <a:buFont typeface="Arial"/>
              <a:buNone/>
              <a:defRPr sz="2200" b="0" i="0" u="none" strike="noStrike" cap="none">
                <a:solidFill>
                  <a:srgbClr val="949494"/>
                </a:solidFill>
                <a:latin typeface="Calibri"/>
                <a:ea typeface="Calibri"/>
                <a:cs typeface="Calibri"/>
                <a:sym typeface="Calibri"/>
              </a:defRPr>
            </a:lvl2pPr>
            <a:lvl3pPr marR="0" lvl="2" algn="ctr" rtl="0">
              <a:lnSpc>
                <a:spcPct val="100000"/>
              </a:lnSpc>
              <a:spcBef>
                <a:spcPts val="600"/>
              </a:spcBef>
              <a:spcAft>
                <a:spcPts val="0"/>
              </a:spcAft>
              <a:buClr>
                <a:schemeClr val="accent5"/>
              </a:buClr>
              <a:buSzPts val="1700"/>
              <a:buFont typeface="Arial"/>
              <a:buNone/>
              <a:defRPr sz="2000" b="0" i="0" u="none" strike="noStrike" cap="none">
                <a:solidFill>
                  <a:srgbClr val="949494"/>
                </a:solidFill>
                <a:latin typeface="Calibri"/>
                <a:ea typeface="Calibri"/>
                <a:cs typeface="Calibri"/>
                <a:sym typeface="Calibri"/>
              </a:defRPr>
            </a:lvl3pPr>
            <a:lvl4pPr marR="0" lvl="3" algn="ctr" rtl="0">
              <a:lnSpc>
                <a:spcPct val="100000"/>
              </a:lnSpc>
              <a:spcBef>
                <a:spcPts val="500"/>
              </a:spcBef>
              <a:spcAft>
                <a:spcPts val="0"/>
              </a:spcAft>
              <a:buClr>
                <a:schemeClr val="accent5"/>
              </a:buClr>
              <a:buSzPts val="1530"/>
              <a:buFont typeface="Arial"/>
              <a:buNone/>
              <a:defRPr sz="1800" b="0" i="0" u="none" strike="noStrike" cap="none">
                <a:solidFill>
                  <a:srgbClr val="949494"/>
                </a:solidFill>
                <a:latin typeface="Calibri"/>
                <a:ea typeface="Calibri"/>
                <a:cs typeface="Calibri"/>
                <a:sym typeface="Calibri"/>
              </a:defRPr>
            </a:lvl4pPr>
            <a:lvl5pPr marR="0" lvl="4" algn="ctr" rtl="0">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rtl="0">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r>
              <a:rPr lang="en-US"/>
              <a:t>Click to edit Master subtitle style</a:t>
            </a:r>
            <a:endParaRPr/>
          </a:p>
        </p:txBody>
      </p:sp>
    </p:spTree>
    <p:extLst>
      <p:ext uri="{BB962C8B-B14F-4D97-AF65-F5344CB8AC3E}">
        <p14:creationId xmlns:p14="http://schemas.microsoft.com/office/powerpoint/2010/main" val="3179691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31"/>
        <p:cNvGrpSpPr/>
        <p:nvPr/>
      </p:nvGrpSpPr>
      <p:grpSpPr>
        <a:xfrm>
          <a:off x="0" y="0"/>
          <a:ext cx="0" cy="0"/>
          <a:chOff x="0" y="0"/>
          <a:chExt cx="0" cy="0"/>
        </a:xfrm>
      </p:grpSpPr>
      <p:sp>
        <p:nvSpPr>
          <p:cNvPr id="3"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Tree>
    <p:extLst>
      <p:ext uri="{BB962C8B-B14F-4D97-AF65-F5344CB8AC3E}">
        <p14:creationId xmlns:p14="http://schemas.microsoft.com/office/powerpoint/2010/main" val="2679926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36"/>
        <p:cNvGrpSpPr/>
        <p:nvPr/>
      </p:nvGrpSpPr>
      <p:grpSpPr>
        <a:xfrm>
          <a:off x="0" y="0"/>
          <a:ext cx="0" cy="0"/>
          <a:chOff x="0" y="0"/>
          <a:chExt cx="0" cy="0"/>
        </a:xfrm>
      </p:grpSpPr>
      <p:sp>
        <p:nvSpPr>
          <p:cNvPr id="38" name="Google Shape;38;p5"/>
          <p:cNvSpPr txBox="1">
            <a:spLocks noGrp="1"/>
          </p:cNvSpPr>
          <p:nvPr>
            <p:ph type="body" idx="1"/>
          </p:nvPr>
        </p:nvSpPr>
        <p:spPr>
          <a:xfrm>
            <a:off x="457200" y="1097280"/>
            <a:ext cx="8521700" cy="3411220"/>
          </a:xfrm>
          <a:prstGeom prst="rect">
            <a:avLst/>
          </a:prstGeom>
          <a:noFill/>
          <a:ln>
            <a:noFill/>
          </a:ln>
        </p:spPr>
        <p:txBody>
          <a:bodyPr spcFirstLastPara="1"/>
          <a:lstStyle>
            <a:lvl1pPr marL="457200" marR="0" lvl="0" indent="-358140" algn="l" rtl="0">
              <a:lnSpc>
                <a:spcPct val="100000"/>
              </a:lnSpc>
              <a:spcBef>
                <a:spcPts val="800"/>
              </a:spcBef>
              <a:spcAft>
                <a:spcPts val="0"/>
              </a:spcAft>
              <a:buClr>
                <a:schemeClr val="accent5"/>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5"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
        <p:nvSpPr>
          <p:cNvPr id="6"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1022111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column content" userDrawn="1">
  <p:cSld name="Title, 2-column content">
    <p:spTree>
      <p:nvGrpSpPr>
        <p:cNvPr id="1" name="Shape 40"/>
        <p:cNvGrpSpPr/>
        <p:nvPr/>
      </p:nvGrpSpPr>
      <p:grpSpPr>
        <a:xfrm>
          <a:off x="0" y="0"/>
          <a:ext cx="0" cy="0"/>
          <a:chOff x="0" y="0"/>
          <a:chExt cx="0" cy="0"/>
        </a:xfrm>
      </p:grpSpPr>
      <p:sp>
        <p:nvSpPr>
          <p:cNvPr id="43" name="Google Shape;43;p6"/>
          <p:cNvSpPr txBox="1">
            <a:spLocks noGrp="1"/>
          </p:cNvSpPr>
          <p:nvPr>
            <p:ph type="body" idx="1"/>
          </p:nvPr>
        </p:nvSpPr>
        <p:spPr>
          <a:xfrm>
            <a:off x="457199"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44" name="Google Shape;44;p6"/>
          <p:cNvSpPr txBox="1">
            <a:spLocks noGrp="1"/>
          </p:cNvSpPr>
          <p:nvPr>
            <p:ph type="body" idx="2"/>
          </p:nvPr>
        </p:nvSpPr>
        <p:spPr>
          <a:xfrm>
            <a:off x="4732866"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
        <p:nvSpPr>
          <p:cNvPr id="7"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4157452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ubtitle, 2-column content" userDrawn="1">
  <p:cSld name="Title, Subtitle, 2-column content">
    <p:spTree>
      <p:nvGrpSpPr>
        <p:cNvPr id="1" name="Shape 45"/>
        <p:cNvGrpSpPr/>
        <p:nvPr/>
      </p:nvGrpSpPr>
      <p:grpSpPr>
        <a:xfrm>
          <a:off x="0" y="0"/>
          <a:ext cx="0" cy="0"/>
          <a:chOff x="0" y="0"/>
          <a:chExt cx="0" cy="0"/>
        </a:xfrm>
      </p:grpSpPr>
      <p:sp>
        <p:nvSpPr>
          <p:cNvPr id="48" name="Google Shape;48;p7"/>
          <p:cNvSpPr txBox="1">
            <a:spLocks noGrp="1"/>
          </p:cNvSpPr>
          <p:nvPr>
            <p:ph type="body" idx="1"/>
          </p:nvPr>
        </p:nvSpPr>
        <p:spPr>
          <a:xfrm>
            <a:off x="457200" y="537368"/>
            <a:ext cx="8229600" cy="427642"/>
          </a:xfrm>
          <a:prstGeom prst="rect">
            <a:avLst/>
          </a:prstGeom>
          <a:noFill/>
          <a:ln>
            <a:noFill/>
          </a:ln>
        </p:spPr>
        <p:txBody>
          <a:bodyPr spcFirstLastPara="1"/>
          <a:lstStyle>
            <a:lvl1pPr marL="457200" marR="0" lvl="0" indent="-228600" algn="ctr" rtl="0">
              <a:lnSpc>
                <a:spcPct val="100000"/>
              </a:lnSpc>
              <a:spcBef>
                <a:spcPts val="800"/>
              </a:spcBef>
              <a:spcAft>
                <a:spcPts val="0"/>
              </a:spcAft>
              <a:buClr>
                <a:schemeClr val="accent5"/>
              </a:buClr>
              <a:buSzPts val="1870"/>
              <a:buFont typeface="Arial"/>
              <a:buNone/>
              <a:defRPr sz="2200" b="0" i="0" u="none" strike="noStrike" cap="none">
                <a:solidFill>
                  <a:srgbClr val="007DCC"/>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49" name="Google Shape;49;p7"/>
          <p:cNvSpPr txBox="1">
            <a:spLocks noGrp="1"/>
          </p:cNvSpPr>
          <p:nvPr>
            <p:ph type="body" idx="2"/>
          </p:nvPr>
        </p:nvSpPr>
        <p:spPr>
          <a:xfrm>
            <a:off x="457199"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50" name="Google Shape;50;p7"/>
          <p:cNvSpPr txBox="1">
            <a:spLocks noGrp="1"/>
          </p:cNvSpPr>
          <p:nvPr>
            <p:ph type="body" idx="3"/>
          </p:nvPr>
        </p:nvSpPr>
        <p:spPr>
          <a:xfrm>
            <a:off x="4732866" y="1097280"/>
            <a:ext cx="4275667" cy="3411220"/>
          </a:xfrm>
          <a:prstGeom prst="rect">
            <a:avLst/>
          </a:prstGeom>
          <a:noFill/>
          <a:ln>
            <a:noFill/>
          </a:ln>
        </p:spPr>
        <p:txBody>
          <a:bodyPr spcFirstLastPara="1"/>
          <a:lstStyle>
            <a:lvl1pPr marL="457200" marR="0" lvl="0" indent="-347345" algn="l" rtl="0">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rtl="0">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rtl="0">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rtl="0">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7"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
        <p:nvSpPr>
          <p:cNvPr id="8"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2379269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ubtitle and Content" userDrawn="1">
  <p:cSld name="Title, Subtitle and Content">
    <p:spTree>
      <p:nvGrpSpPr>
        <p:cNvPr id="1" name="Shape 60"/>
        <p:cNvGrpSpPr/>
        <p:nvPr/>
      </p:nvGrpSpPr>
      <p:grpSpPr>
        <a:xfrm>
          <a:off x="0" y="0"/>
          <a:ext cx="0" cy="0"/>
          <a:chOff x="0" y="0"/>
          <a:chExt cx="0" cy="0"/>
        </a:xfrm>
      </p:grpSpPr>
      <p:sp>
        <p:nvSpPr>
          <p:cNvPr id="62" name="Google Shape;62;p9"/>
          <p:cNvSpPr txBox="1">
            <a:spLocks noGrp="1"/>
          </p:cNvSpPr>
          <p:nvPr>
            <p:ph type="body" idx="1"/>
          </p:nvPr>
        </p:nvSpPr>
        <p:spPr>
          <a:xfrm>
            <a:off x="457200" y="1097280"/>
            <a:ext cx="8521700" cy="3411220"/>
          </a:xfrm>
          <a:prstGeom prst="rect">
            <a:avLst/>
          </a:prstGeom>
          <a:noFill/>
          <a:ln>
            <a:noFill/>
          </a:ln>
        </p:spPr>
        <p:txBody>
          <a:bodyPr spcFirstLastPara="1"/>
          <a:lstStyle>
            <a:lvl1pPr marL="457200" marR="0" lvl="0" indent="-358140" algn="l" rtl="0">
              <a:lnSpc>
                <a:spcPct val="100000"/>
              </a:lnSpc>
              <a:spcBef>
                <a:spcPts val="800"/>
              </a:spcBef>
              <a:spcAft>
                <a:spcPts val="0"/>
              </a:spcAft>
              <a:buClr>
                <a:schemeClr val="accent5"/>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4" name="Google Shape;64;p9"/>
          <p:cNvSpPr txBox="1">
            <a:spLocks noGrp="1"/>
          </p:cNvSpPr>
          <p:nvPr>
            <p:ph type="body" idx="2"/>
          </p:nvPr>
        </p:nvSpPr>
        <p:spPr>
          <a:xfrm>
            <a:off x="457200" y="537368"/>
            <a:ext cx="8229600" cy="427642"/>
          </a:xfrm>
          <a:prstGeom prst="rect">
            <a:avLst/>
          </a:prstGeom>
          <a:noFill/>
          <a:ln>
            <a:noFill/>
          </a:ln>
        </p:spPr>
        <p:txBody>
          <a:bodyPr spcFirstLastPara="1"/>
          <a:lstStyle>
            <a:lvl1pPr marL="457200" marR="0" lvl="0" indent="-228600" algn="ctr" rtl="0">
              <a:lnSpc>
                <a:spcPct val="100000"/>
              </a:lnSpc>
              <a:spcBef>
                <a:spcPts val="800"/>
              </a:spcBef>
              <a:spcAft>
                <a:spcPts val="0"/>
              </a:spcAft>
              <a:buClr>
                <a:schemeClr val="accent5"/>
              </a:buClr>
              <a:buSzPts val="1870"/>
              <a:buFont typeface="Arial"/>
              <a:buNone/>
              <a:defRPr sz="2200" b="0" i="0" u="none" strike="noStrike" cap="none">
                <a:solidFill>
                  <a:srgbClr val="007DCC"/>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5" name="Google Shape;63;p9"/>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AB4D3122-C24D-0F47-8F93-2018897F4E38}" type="slidenum">
              <a:rPr lang="en-US"/>
              <a:pPr defTabSz="914400" fontAlgn="base">
                <a:spcBef>
                  <a:spcPct val="0"/>
                </a:spcBef>
                <a:spcAft>
                  <a:spcPct val="0"/>
                </a:spcAft>
                <a:defRPr/>
              </a:pPr>
              <a:t>‹#›</a:t>
            </a:fld>
            <a:endParaRPr lang="en-US"/>
          </a:p>
        </p:txBody>
      </p:sp>
      <p:sp>
        <p:nvSpPr>
          <p:cNvPr id="7"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146130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Subtitle" userDrawn="1">
  <p:cSld name="Title and Subtitle">
    <p:spTree>
      <p:nvGrpSpPr>
        <p:cNvPr id="1" name="Shape 65"/>
        <p:cNvGrpSpPr/>
        <p:nvPr/>
      </p:nvGrpSpPr>
      <p:grpSpPr>
        <a:xfrm>
          <a:off x="0" y="0"/>
          <a:ext cx="0" cy="0"/>
          <a:chOff x="0" y="0"/>
          <a:chExt cx="0" cy="0"/>
        </a:xfrm>
      </p:grpSpPr>
      <p:sp>
        <p:nvSpPr>
          <p:cNvPr id="68" name="Google Shape;68;p10"/>
          <p:cNvSpPr txBox="1">
            <a:spLocks noGrp="1"/>
          </p:cNvSpPr>
          <p:nvPr>
            <p:ph type="body" idx="1"/>
          </p:nvPr>
        </p:nvSpPr>
        <p:spPr>
          <a:xfrm>
            <a:off x="457200" y="544603"/>
            <a:ext cx="8229600" cy="427642"/>
          </a:xfrm>
          <a:prstGeom prst="rect">
            <a:avLst/>
          </a:prstGeom>
          <a:noFill/>
          <a:ln>
            <a:noFill/>
          </a:ln>
        </p:spPr>
        <p:txBody>
          <a:bodyPr spcFirstLastPara="1"/>
          <a:lstStyle>
            <a:lvl1pPr marL="457200" marR="0" lvl="0" indent="-228600" algn="ctr" rtl="0">
              <a:lnSpc>
                <a:spcPct val="100000"/>
              </a:lnSpc>
              <a:spcBef>
                <a:spcPts val="800"/>
              </a:spcBef>
              <a:spcAft>
                <a:spcPts val="0"/>
              </a:spcAft>
              <a:buClr>
                <a:schemeClr val="accent5"/>
              </a:buClr>
              <a:buSzPts val="1870"/>
              <a:buFont typeface="Arial"/>
              <a:buNone/>
              <a:defRPr sz="2200" b="0" i="0" u="none" strike="noStrike" cap="none">
                <a:solidFill>
                  <a:srgbClr val="007DCC"/>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4" name="Google Shape;67;p10"/>
          <p:cNvSpPr txBox="1">
            <a:spLocks noGrp="1"/>
          </p:cNvSpPr>
          <p:nvPr>
            <p:ph type="sldNum" idx="10"/>
          </p:nvPr>
        </p:nvSpPr>
        <p:spPr>
          <a:xfrm>
            <a:off x="3505200" y="4851400"/>
            <a:ext cx="2133600" cy="273050"/>
          </a:xfrm>
          <a:prstGeom prst="rect">
            <a:avLst/>
          </a:prstGeom>
        </p:spPr>
        <p:txBody>
          <a:bodyPr/>
          <a:lstStyle>
            <a:lvl1pPr algn="ctr" eaLnBrk="1" hangingPunct="1">
              <a:buClr>
                <a:srgbClr val="000000"/>
              </a:buClr>
              <a:buFont typeface="Arial" charset="0"/>
              <a:defRPr sz="800" smtClean="0">
                <a:solidFill>
                  <a:srgbClr val="A5A5A5"/>
                </a:solidFill>
                <a:latin typeface="Calibri" charset="0"/>
                <a:ea typeface="ＭＳ Ｐゴシック" charset="0"/>
                <a:cs typeface="Calibri" charset="0"/>
                <a:sym typeface="Calibri" charset="0"/>
              </a:defRPr>
            </a:lvl1pPr>
            <a:lvl2pPr marL="742950" indent="-285750" eaLnBrk="0" hangingPunct="0">
              <a:buClr>
                <a:srgbClr val="000000"/>
              </a:buClr>
              <a:buFont typeface="Arial" charset="0"/>
              <a:defRPr sz="1400">
                <a:solidFill>
                  <a:srgbClr val="000000"/>
                </a:solidFill>
                <a:latin typeface="Arial" charset="0"/>
                <a:ea typeface="Arial" charset="0"/>
                <a:cs typeface="Arial" charset="0"/>
                <a:sym typeface="Arial" charset="0"/>
              </a:defRPr>
            </a:lvl2pPr>
            <a:lvl3pPr marL="11430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3pPr>
            <a:lvl4pPr marL="16002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4pPr>
            <a:lvl5pPr marL="2057400" indent="-228600" eaLnBrk="0" hangingPunct="0">
              <a:buClr>
                <a:srgbClr val="000000"/>
              </a:buClr>
              <a:buFont typeface="Arial" charset="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buClr>
                <a:srgbClr val="000000"/>
              </a:buClr>
              <a:buFont typeface="Arial" charset="0"/>
              <a:defRPr sz="1400">
                <a:solidFill>
                  <a:srgbClr val="000000"/>
                </a:solidFill>
                <a:latin typeface="Arial" charset="0"/>
                <a:ea typeface="Arial" charset="0"/>
                <a:cs typeface="Arial" charset="0"/>
                <a:sym typeface="Arial" charset="0"/>
              </a:defRPr>
            </a:lvl9pPr>
          </a:lstStyle>
          <a:p>
            <a:pPr defTabSz="914400" fontAlgn="base">
              <a:spcBef>
                <a:spcPct val="0"/>
              </a:spcBef>
              <a:spcAft>
                <a:spcPct val="0"/>
              </a:spcAft>
              <a:defRPr/>
            </a:pPr>
            <a:fld id="{D8E6C150-524A-9A40-95D2-2104EA57E476}" type="slidenum">
              <a:rPr lang="en-US"/>
              <a:pPr defTabSz="914400" fontAlgn="base">
                <a:spcBef>
                  <a:spcPct val="0"/>
                </a:spcBef>
                <a:spcAft>
                  <a:spcPct val="0"/>
                </a:spcAft>
                <a:defRPr/>
              </a:pPr>
              <a:t>‹#›</a:t>
            </a:fld>
            <a:endParaRPr lang="en-US"/>
          </a:p>
        </p:txBody>
      </p:sp>
      <p:sp>
        <p:nvSpPr>
          <p:cNvPr id="5" name="Google Shape;34;p4"/>
          <p:cNvSpPr txBox="1">
            <a:spLocks noGrp="1"/>
          </p:cNvSpPr>
          <p:nvPr>
            <p:ph type="title"/>
          </p:nvPr>
        </p:nvSpPr>
        <p:spPr>
          <a:xfrm>
            <a:off x="457200" y="72933"/>
            <a:ext cx="8229600" cy="532624"/>
          </a:xfrm>
          <a:prstGeom prst="rect">
            <a:avLst/>
          </a:prstGeom>
          <a:noFill/>
          <a:ln>
            <a:noFill/>
          </a:ln>
        </p:spPr>
        <p:txBody>
          <a:bodyPr spcFirstLastPara="1"/>
          <a:lstStyle>
            <a:lvl1pPr marR="0" lvl="0" algn="ctr" rtl="0">
              <a:lnSpc>
                <a:spcPts val="3400"/>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spTree>
    <p:extLst>
      <p:ext uri="{BB962C8B-B14F-4D97-AF65-F5344CB8AC3E}">
        <p14:creationId xmlns:p14="http://schemas.microsoft.com/office/powerpoint/2010/main" val="4037185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20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sp>
        <p:nvSpPr>
          <p:cNvPr id="2" name="Title 1"/>
          <p:cNvSpPr>
            <a:spLocks noGrp="1"/>
          </p:cNvSpPr>
          <p:nvPr>
            <p:ph type="ctrTitle"/>
          </p:nvPr>
        </p:nvSpPr>
        <p:spPr>
          <a:xfrm>
            <a:off x="445181" y="2626894"/>
            <a:ext cx="8293326" cy="537754"/>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4715" y="3404829"/>
            <a:ext cx="8293329" cy="42405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525" y="295730"/>
            <a:ext cx="2546597" cy="1750786"/>
          </a:xfrm>
          <a:prstGeom prst="rect">
            <a:avLst/>
          </a:prstGeom>
        </p:spPr>
      </p:pic>
      <p:sp>
        <p:nvSpPr>
          <p:cNvPr id="5" name="Rectangle 4"/>
          <p:cNvSpPr/>
          <p:nvPr userDrawn="1"/>
        </p:nvSpPr>
        <p:spPr>
          <a:xfrm>
            <a:off x="7757926" y="130632"/>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1534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6"/>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sp>
        <p:nvSpPr>
          <p:cNvPr id="2" name="Title 1"/>
          <p:cNvSpPr>
            <a:spLocks noGrp="1"/>
          </p:cNvSpPr>
          <p:nvPr>
            <p:ph type="ctrTitle"/>
          </p:nvPr>
        </p:nvSpPr>
        <p:spPr>
          <a:xfrm>
            <a:off x="442006" y="1670434"/>
            <a:ext cx="8431550" cy="537754"/>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1534" y="2452727"/>
            <a:ext cx="8431553" cy="137404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3043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94" y="72933"/>
            <a:ext cx="8531225" cy="532624"/>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4183131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7340600" cy="532624"/>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8"/>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2869774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737848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8476192" cy="532624"/>
          </a:xfrm>
        </p:spPr>
        <p:txBody>
          <a:bodyPr/>
          <a:lstStyle>
            <a:lvl1pPr>
              <a:defRPr>
                <a:solidFill>
                  <a:schemeClr val="tx2"/>
                </a:solidFill>
              </a:defRPr>
            </a:lvl1pPr>
          </a:lstStyle>
          <a:p>
            <a:r>
              <a:rPr lang="en-US"/>
              <a:t>Click to edit Master title style</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3"/>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1110343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364901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ONOS">
    <p:spTree>
      <p:nvGrpSpPr>
        <p:cNvPr id="1" name="Shape 32"/>
        <p:cNvGrpSpPr/>
        <p:nvPr/>
      </p:nvGrpSpPr>
      <p:grpSpPr>
        <a:xfrm>
          <a:off x="0" y="0"/>
          <a:ext cx="0" cy="0"/>
          <a:chOff x="0" y="0"/>
          <a:chExt cx="0" cy="0"/>
        </a:xfrm>
      </p:grpSpPr>
      <p:sp>
        <p:nvSpPr>
          <p:cNvPr id="33" name="Shape 33"/>
          <p:cNvSpPr txBox="1"/>
          <p:nvPr/>
        </p:nvSpPr>
        <p:spPr>
          <a:xfrm>
            <a:off x="8472454" y="4663218"/>
            <a:ext cx="548703" cy="393637"/>
          </a:xfrm>
          <a:prstGeom prst="rect">
            <a:avLst/>
          </a:prstGeom>
          <a:noFill/>
          <a:ln>
            <a:noFill/>
          </a:ln>
        </p:spPr>
        <p:txBody>
          <a:bodyPr lIns="91425" tIns="91425" rIns="91425" bIns="91425" anchor="ctr" anchorCtr="0">
            <a:noAutofit/>
          </a:bodyPr>
          <a:lstStyle/>
          <a:p>
            <a:pPr algn="r">
              <a:buClr>
                <a:srgbClr val="595959"/>
              </a:buClr>
              <a:buSzPct val="25000"/>
              <a:buFont typeface="Helvetica Neue"/>
              <a:buNone/>
            </a:pPr>
            <a:fld id="{00000000-1234-1234-1234-123412341234}" type="slidenum">
              <a:rPr lang="en" sz="1000">
                <a:solidFill>
                  <a:srgbClr val="595959"/>
                </a:solidFill>
                <a:latin typeface="Helvetica Neue"/>
                <a:ea typeface="Helvetica Neue"/>
                <a:cs typeface="Helvetica Neue"/>
                <a:sym typeface="Helvetica Neue"/>
              </a:rPr>
              <a:pPr algn="r">
                <a:buClr>
                  <a:srgbClr val="595959"/>
                </a:buClr>
                <a:buSzPct val="25000"/>
                <a:buFont typeface="Helvetica Neue"/>
                <a:buNone/>
              </a:pPr>
              <a:t>‹#›</a:t>
            </a:fld>
            <a:endParaRPr lang="en" sz="1000">
              <a:solidFill>
                <a:srgbClr val="595959"/>
              </a:solidFill>
              <a:latin typeface="Helvetica Neue"/>
              <a:ea typeface="Helvetica Neue"/>
              <a:cs typeface="Helvetica Neue"/>
              <a:sym typeface="Helvetica Neue"/>
            </a:endParaRPr>
          </a:p>
        </p:txBody>
      </p:sp>
      <p:pic>
        <p:nvPicPr>
          <p:cNvPr id="34" name="Shape 34"/>
          <p:cNvPicPr preferRelativeResize="0"/>
          <p:nvPr/>
        </p:nvPicPr>
        <p:blipFill rotWithShape="1">
          <a:blip r:embed="rId2">
            <a:alphaModFix/>
          </a:blip>
          <a:srcRect/>
          <a:stretch/>
        </p:blipFill>
        <p:spPr>
          <a:xfrm>
            <a:off x="7944773" y="-13877"/>
            <a:ext cx="596100" cy="615300"/>
          </a:xfrm>
          <a:prstGeom prst="rect">
            <a:avLst/>
          </a:prstGeom>
          <a:noFill/>
          <a:ln>
            <a:noFill/>
          </a:ln>
        </p:spPr>
      </p:pic>
      <p:sp>
        <p:nvSpPr>
          <p:cNvPr id="35" name="Shape 35"/>
          <p:cNvSpPr txBox="1">
            <a:spLocks noGrp="1"/>
          </p:cNvSpPr>
          <p:nvPr>
            <p:ph type="ctrTitle"/>
          </p:nvPr>
        </p:nvSpPr>
        <p:spPr>
          <a:xfrm>
            <a:off x="109175" y="59417"/>
            <a:ext cx="7776600" cy="500107"/>
          </a:xfrm>
          <a:prstGeom prst="rect">
            <a:avLst/>
          </a:prstGeom>
          <a:noFill/>
          <a:ln>
            <a:noFill/>
          </a:ln>
        </p:spPr>
        <p:txBody>
          <a:bodyPr lIns="34275" tIns="34275" rIns="34275" bIns="34275" anchor="ctr" anchorCtr="0"/>
          <a:lstStyle>
            <a:lvl1pPr marL="0" marR="0" lvl="0" indent="0" algn="l" rtl="0">
              <a:lnSpc>
                <a:spcPct val="100000"/>
              </a:lnSpc>
              <a:spcBef>
                <a:spcPts val="0"/>
              </a:spcBef>
              <a:spcAft>
                <a:spcPts val="0"/>
              </a:spcAft>
              <a:buClr>
                <a:srgbClr val="FFFFFF"/>
              </a:buClr>
              <a:buSzPct val="25000"/>
              <a:buFont typeface="Droid Sans"/>
              <a:buNone/>
              <a:defRPr sz="2800" b="1" i="0" u="none" strike="noStrike" cap="none">
                <a:solidFill>
                  <a:srgbClr val="FFFFFF"/>
                </a:solidFill>
                <a:latin typeface="Droid Sans"/>
                <a:ea typeface="Droid Sans"/>
                <a:cs typeface="Droid Sans"/>
                <a:sym typeface="Droid Sans"/>
              </a:defRPr>
            </a:lvl1pPr>
            <a:lvl2pPr lvl="1" indent="0" rtl="0">
              <a:spcBef>
                <a:spcPts val="0"/>
              </a:spcBef>
              <a:buSzPct val="25000"/>
              <a:buNone/>
              <a:defRPr sz="5200">
                <a:solidFill>
                  <a:srgbClr val="FFFFFF"/>
                </a:solidFill>
              </a:defRPr>
            </a:lvl2pPr>
            <a:lvl3pPr lvl="2" indent="0" rtl="0">
              <a:spcBef>
                <a:spcPts val="0"/>
              </a:spcBef>
              <a:buSzPct val="25000"/>
              <a:buNone/>
              <a:defRPr sz="5200">
                <a:solidFill>
                  <a:srgbClr val="FFFFFF"/>
                </a:solidFill>
              </a:defRPr>
            </a:lvl3pPr>
            <a:lvl4pPr lvl="3" indent="0" rtl="0">
              <a:spcBef>
                <a:spcPts val="0"/>
              </a:spcBef>
              <a:buSzPct val="25000"/>
              <a:buNone/>
              <a:defRPr sz="5200">
                <a:solidFill>
                  <a:srgbClr val="FFFFFF"/>
                </a:solidFill>
              </a:defRPr>
            </a:lvl4pPr>
            <a:lvl5pPr lvl="4" indent="0" rtl="0">
              <a:spcBef>
                <a:spcPts val="0"/>
              </a:spcBef>
              <a:buSzPct val="25000"/>
              <a:buNone/>
              <a:defRPr sz="5200">
                <a:solidFill>
                  <a:srgbClr val="FFFFFF"/>
                </a:solidFill>
              </a:defRPr>
            </a:lvl5pPr>
            <a:lvl6pPr lvl="5" indent="0" rtl="0">
              <a:spcBef>
                <a:spcPts val="0"/>
              </a:spcBef>
              <a:buSzPct val="25000"/>
              <a:buNone/>
              <a:defRPr sz="5200">
                <a:solidFill>
                  <a:srgbClr val="FFFFFF"/>
                </a:solidFill>
              </a:defRPr>
            </a:lvl6pPr>
            <a:lvl7pPr lvl="6" indent="0" rtl="0">
              <a:spcBef>
                <a:spcPts val="0"/>
              </a:spcBef>
              <a:buSzPct val="25000"/>
              <a:buNone/>
              <a:defRPr sz="5200">
                <a:solidFill>
                  <a:srgbClr val="FFFFFF"/>
                </a:solidFill>
              </a:defRPr>
            </a:lvl7pPr>
            <a:lvl8pPr lvl="7" indent="0" rtl="0">
              <a:spcBef>
                <a:spcPts val="0"/>
              </a:spcBef>
              <a:buSzPct val="25000"/>
              <a:buNone/>
              <a:defRPr sz="5200">
                <a:solidFill>
                  <a:srgbClr val="FFFFFF"/>
                </a:solidFill>
              </a:defRPr>
            </a:lvl8pPr>
            <a:lvl9pPr lvl="8" indent="0" rtl="0">
              <a:spcBef>
                <a:spcPts val="0"/>
              </a:spcBef>
              <a:buSzPct val="25000"/>
              <a:buNone/>
              <a:defRPr sz="5200">
                <a:solidFill>
                  <a:srgbClr val="FFFFFF"/>
                </a:solidFill>
              </a:defRPr>
            </a:lvl9pPr>
          </a:lstStyle>
          <a:p>
            <a:endParaRPr/>
          </a:p>
        </p:txBody>
      </p:sp>
    </p:spTree>
    <p:extLst>
      <p:ext uri="{BB962C8B-B14F-4D97-AF65-F5344CB8AC3E}">
        <p14:creationId xmlns:p14="http://schemas.microsoft.com/office/powerpoint/2010/main" val="13947253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 name="Google Shape;24;p4"/>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148525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39"/>
        <p:cNvGrpSpPr/>
        <p:nvPr/>
      </p:nvGrpSpPr>
      <p:grpSpPr>
        <a:xfrm>
          <a:off x="0" y="0"/>
          <a:ext cx="0" cy="0"/>
          <a:chOff x="0" y="0"/>
          <a:chExt cx="0" cy="0"/>
        </a:xfrm>
      </p:grpSpPr>
      <p:sp>
        <p:nvSpPr>
          <p:cNvPr id="40" name="Google Shape;40;p70"/>
          <p:cNvSpPr txBox="1">
            <a:spLocks noGrp="1"/>
          </p:cNvSpPr>
          <p:nvPr>
            <p:ph type="title"/>
          </p:nvPr>
        </p:nvSpPr>
        <p:spPr>
          <a:xfrm>
            <a:off x="457200" y="72934"/>
            <a:ext cx="8229600" cy="697591"/>
          </a:xfrm>
          <a:prstGeom prst="rect">
            <a:avLst/>
          </a:prstGeom>
          <a:noFill/>
          <a:ln>
            <a:noFill/>
          </a:ln>
        </p:spPr>
        <p:txBody>
          <a:bodyPr spcFirstLastPara="1" wrap="square" lIns="91400" tIns="91400" rIns="91400" bIns="91400" anchor="t" anchorCtr="0">
            <a:spAutoFit/>
          </a:bodyPr>
          <a:lstStyle>
            <a:lvl1pPr marR="0" lvl="0" algn="ctr">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1" name="Google Shape;41;p70"/>
          <p:cNvSpPr txBox="1">
            <a:spLocks noGrp="1"/>
          </p:cNvSpPr>
          <p:nvPr>
            <p:ph type="sldNum" idx="12"/>
          </p:nvPr>
        </p:nvSpPr>
        <p:spPr>
          <a:xfrm>
            <a:off x="3505200" y="4848891"/>
            <a:ext cx="2133600" cy="273900"/>
          </a:xfrm>
          <a:prstGeom prst="rect">
            <a:avLst/>
          </a:prstGeom>
          <a:noFill/>
          <a:ln>
            <a:noFill/>
          </a:ln>
        </p:spPr>
        <p:txBody>
          <a:bodyPr spcFirstLastPara="1" wrap="square" lIns="91400" tIns="45675" rIns="91400" bIns="45675" anchor="ctr" anchorCtr="0">
            <a:noAutofit/>
          </a:bodyPr>
          <a:lstStyle>
            <a:lvl1pPr marL="0" marR="0" lvl="0"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3685521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820993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5" name="Google Shape;35;p6"/>
          <p:cNvSpPr txBox="1">
            <a:spLocks noGrp="1"/>
          </p:cNvSpPr>
          <p:nvPr>
            <p:ph type="body" idx="1"/>
          </p:nvPr>
        </p:nvSpPr>
        <p:spPr>
          <a:xfrm>
            <a:off x="457200" y="1097280"/>
            <a:ext cx="8521800" cy="3411300"/>
          </a:xfrm>
          <a:prstGeom prst="rect">
            <a:avLst/>
          </a:prstGeom>
          <a:noFill/>
          <a:ln>
            <a:noFill/>
          </a:ln>
        </p:spPr>
        <p:txBody>
          <a:bodyPr spcFirstLastPara="1" wrap="square" lIns="91425" tIns="91425" rIns="91425" bIns="91425" anchor="t" anchorCtr="0"/>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6"/>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
        <p:nvSpPr>
          <p:cNvPr id="37" name="Google Shape;37;p6"/>
          <p:cNvSpPr txBox="1">
            <a:spLocks noGrp="1"/>
          </p:cNvSpPr>
          <p:nvPr>
            <p:ph type="body" idx="2"/>
          </p:nvPr>
        </p:nvSpPr>
        <p:spPr>
          <a:xfrm>
            <a:off x="457200" y="537368"/>
            <a:ext cx="8229600" cy="427500"/>
          </a:xfrm>
          <a:prstGeom prst="rect">
            <a:avLst/>
          </a:prstGeom>
          <a:noFill/>
          <a:ln>
            <a:noFill/>
          </a:ln>
        </p:spPr>
        <p:txBody>
          <a:bodyPr spcFirstLastPara="1" wrap="square" lIns="91425" tIns="91425" rIns="91425" bIns="91425" anchor="t" anchorCtr="0"/>
          <a:lstStyle>
            <a:lvl1pPr marL="457200" marR="0" lvl="0" indent="-228600" algn="ctr" rtl="0">
              <a:lnSpc>
                <a:spcPct val="100000"/>
              </a:lnSpc>
              <a:spcBef>
                <a:spcPts val="800"/>
              </a:spcBef>
              <a:spcAft>
                <a:spcPts val="0"/>
              </a:spcAft>
              <a:buClr>
                <a:schemeClr val="lt2"/>
              </a:buClr>
              <a:buSzPts val="1870"/>
              <a:buFont typeface="Arial"/>
              <a:buNone/>
              <a:defRPr sz="2200" b="0" i="0" u="none" strike="noStrike" cap="none">
                <a:solidFill>
                  <a:srgbClr val="007DAF"/>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496509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rgbClr val="007DAF"/>
              </a:buClr>
              <a:buSzPts val="3000"/>
              <a:buFont typeface="Calibri"/>
              <a:buNone/>
              <a:defRPr sz="3000" b="0" i="0" u="none" strike="noStrike" cap="none">
                <a:solidFill>
                  <a:srgbClr val="007DAF"/>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0" name="Google Shape;40;p7"/>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
        <p:nvSpPr>
          <p:cNvPr id="41" name="Google Shape;41;p7"/>
          <p:cNvSpPr txBox="1">
            <a:spLocks noGrp="1"/>
          </p:cNvSpPr>
          <p:nvPr>
            <p:ph type="body" idx="1"/>
          </p:nvPr>
        </p:nvSpPr>
        <p:spPr>
          <a:xfrm>
            <a:off x="457200" y="544603"/>
            <a:ext cx="8229600" cy="427500"/>
          </a:xfrm>
          <a:prstGeom prst="rect">
            <a:avLst/>
          </a:prstGeom>
          <a:noFill/>
          <a:ln>
            <a:noFill/>
          </a:ln>
        </p:spPr>
        <p:txBody>
          <a:bodyPr spcFirstLastPara="1" wrap="square" lIns="91425" tIns="91425" rIns="91425" bIns="91425" anchor="t" anchorCtr="0"/>
          <a:lstStyle>
            <a:lvl1pPr marL="457200" marR="0" lvl="0" indent="-228600" algn="ctr" rtl="0">
              <a:lnSpc>
                <a:spcPct val="100000"/>
              </a:lnSpc>
              <a:spcBef>
                <a:spcPts val="800"/>
              </a:spcBef>
              <a:spcAft>
                <a:spcPts val="0"/>
              </a:spcAft>
              <a:buClr>
                <a:schemeClr val="lt2"/>
              </a:buClr>
              <a:buSzPts val="1870"/>
              <a:buFont typeface="Arial"/>
              <a:buNone/>
              <a:defRPr sz="2200" b="0" i="0" u="none" strike="noStrike" cap="none">
                <a:solidFill>
                  <a:srgbClr val="007DAF"/>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9116949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42"/>
        <p:cNvGrpSpPr/>
        <p:nvPr/>
      </p:nvGrpSpPr>
      <p:grpSpPr>
        <a:xfrm>
          <a:off x="0" y="0"/>
          <a:ext cx="0" cy="0"/>
          <a:chOff x="0" y="0"/>
          <a:chExt cx="0" cy="0"/>
        </a:xfrm>
      </p:grpSpPr>
      <p:sp>
        <p:nvSpPr>
          <p:cNvPr id="43" name="Google Shape;43;p8"/>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12387918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47676" y="72933"/>
            <a:ext cx="8531225" cy="532624"/>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chemeClr val="dk2"/>
              </a:buClr>
              <a:buSzPts val="3000"/>
              <a:buFont typeface="Corbel"/>
              <a:buNone/>
              <a:defRPr sz="3000" b="0" i="0" u="none" strike="noStrike" cap="none">
                <a:solidFill>
                  <a:schemeClr val="dk2"/>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097280"/>
            <a:ext cx="8521700" cy="341122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828588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Rectangle 3"/>
          <p:cNvSpPr/>
          <p:nvPr userDrawn="1"/>
        </p:nvSpPr>
        <p:spPr>
          <a:xfrm>
            <a:off x="0" y="2284205"/>
            <a:ext cx="9144000" cy="2859315"/>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sp>
        <p:nvSpPr>
          <p:cNvPr id="2" name="Title 1"/>
          <p:cNvSpPr>
            <a:spLocks noGrp="1"/>
          </p:cNvSpPr>
          <p:nvPr>
            <p:ph type="ctrTitle"/>
          </p:nvPr>
        </p:nvSpPr>
        <p:spPr>
          <a:xfrm>
            <a:off x="445181" y="2626894"/>
            <a:ext cx="8293326" cy="537754"/>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4715" y="3404829"/>
            <a:ext cx="8293329" cy="42405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6" name="Picture 5" descr="ONF_WITH-GRADIE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7525" y="295730"/>
            <a:ext cx="2546597" cy="1750786"/>
          </a:xfrm>
          <a:prstGeom prst="rect">
            <a:avLst/>
          </a:prstGeom>
        </p:spPr>
      </p:pic>
      <p:sp>
        <p:nvSpPr>
          <p:cNvPr id="5" name="Rectangle 4"/>
          <p:cNvSpPr/>
          <p:nvPr userDrawn="1"/>
        </p:nvSpPr>
        <p:spPr>
          <a:xfrm>
            <a:off x="7757926" y="130632"/>
            <a:ext cx="1291771" cy="8490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cxnSp>
        <p:nvCxnSpPr>
          <p:cNvPr id="16" name="Straight Connector 15"/>
          <p:cNvCxnSpPr/>
          <p:nvPr userDrawn="1"/>
        </p:nvCxnSpPr>
        <p:spPr>
          <a:xfrm>
            <a:off x="0" y="228418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20917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1_Section Opener Slide">
    <p:spTree>
      <p:nvGrpSpPr>
        <p:cNvPr id="1" name=""/>
        <p:cNvGrpSpPr/>
        <p:nvPr/>
      </p:nvGrpSpPr>
      <p:grpSpPr>
        <a:xfrm>
          <a:off x="0" y="0"/>
          <a:ext cx="0" cy="0"/>
          <a:chOff x="0" y="0"/>
          <a:chExt cx="0" cy="0"/>
        </a:xfrm>
      </p:grpSpPr>
      <p:sp>
        <p:nvSpPr>
          <p:cNvPr id="4" name="Rectangle 3"/>
          <p:cNvSpPr/>
          <p:nvPr userDrawn="1"/>
        </p:nvSpPr>
        <p:spPr>
          <a:xfrm>
            <a:off x="0" y="1355586"/>
            <a:ext cx="9144000" cy="2471173"/>
          </a:xfrm>
          <a:prstGeom prst="rect">
            <a:avLst/>
          </a:prstGeom>
          <a:gradFill flip="none" rotWithShape="1">
            <a:gsLst>
              <a:gs pos="0">
                <a:schemeClr val="tx2"/>
              </a:gs>
              <a:gs pos="100000">
                <a:schemeClr val="bg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alibri"/>
              <a:sym typeface="Arial"/>
            </a:endParaRPr>
          </a:p>
        </p:txBody>
      </p:sp>
      <p:sp>
        <p:nvSpPr>
          <p:cNvPr id="2" name="Title 1"/>
          <p:cNvSpPr>
            <a:spLocks noGrp="1"/>
          </p:cNvSpPr>
          <p:nvPr>
            <p:ph type="ctrTitle"/>
          </p:nvPr>
        </p:nvSpPr>
        <p:spPr>
          <a:xfrm>
            <a:off x="442006" y="1670434"/>
            <a:ext cx="8431550" cy="537754"/>
          </a:xfr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451534" y="2452727"/>
            <a:ext cx="8431553" cy="1374047"/>
          </a:xfrm>
        </p:spPr>
        <p:txBody>
          <a:bodyPr>
            <a:norm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rgbClr val="A6A6A6"/>
                </a:solidFill>
                <a:latin typeface="Corbel"/>
                <a:cs typeface="Corbel"/>
              </a:defRPr>
            </a:lvl1pPr>
          </a:lstStyle>
          <a:p>
            <a:fld id="{C921E2DF-5279-024C-809C-CD16853F95A6}" type="slidenum">
              <a:rPr lang="en-US"/>
              <a:pPr/>
              <a:t>‹#›</a:t>
            </a:fld>
            <a:endParaRPr lang="en-US"/>
          </a:p>
        </p:txBody>
      </p:sp>
      <p:cxnSp>
        <p:nvCxnSpPr>
          <p:cNvPr id="8" name="Straight Connector 7"/>
          <p:cNvCxnSpPr/>
          <p:nvPr userDrawn="1"/>
        </p:nvCxnSpPr>
        <p:spPr>
          <a:xfrm>
            <a:off x="0" y="1355581"/>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0" y="3831225"/>
            <a:ext cx="9144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0402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94" y="72933"/>
            <a:ext cx="8531225" cy="532624"/>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1pPr>
              <a:lnSpc>
                <a:spcPts val="3000"/>
              </a:lnSpc>
              <a:defRPr/>
            </a:lvl1pPr>
            <a:lvl2pPr>
              <a:lnSpc>
                <a:spcPts val="2600"/>
              </a:lnSpc>
              <a:defRPr/>
            </a:lvl2pPr>
            <a:lvl3pPr>
              <a:lnSpc>
                <a:spcPts val="2400"/>
              </a:lnSpc>
              <a:buClr>
                <a:schemeClr val="bg2"/>
              </a:buClr>
              <a:defRPr/>
            </a:lvl3pPr>
            <a:lvl4pPr>
              <a:lnSpc>
                <a:spcPts val="2200"/>
              </a:lnSpc>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40754858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7340600" cy="532624"/>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a:xfrm>
            <a:off x="457200" y="1097280"/>
            <a:ext cx="8521700" cy="3411220"/>
          </a:xfrm>
        </p:spPr>
        <p:txBody>
          <a:bodyPr/>
          <a:lstStyle>
            <a:lvl3pPr>
              <a:buClr>
                <a:schemeClr val="bg2"/>
              </a:buClr>
              <a:defRPr/>
            </a:lvl3pPr>
            <a:lvl4pPr>
              <a:buClr>
                <a:schemeClr val="accent5"/>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37368"/>
            <a:ext cx="7340600"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36415784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4710009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447675" y="72933"/>
            <a:ext cx="8476192" cy="532624"/>
          </a:xfrm>
        </p:spPr>
        <p:txBody>
          <a:bodyPr/>
          <a:lstStyle>
            <a:lvl1pPr>
              <a:defRPr>
                <a:solidFill>
                  <a:schemeClr val="tx2"/>
                </a:solidFill>
              </a:defRPr>
            </a:lvl1pPr>
          </a:lstStyle>
          <a:p>
            <a:r>
              <a:rPr lang="en-US"/>
              <a:t>Click to edit Master title style</a:t>
            </a:r>
          </a:p>
        </p:txBody>
      </p:sp>
      <p:sp>
        <p:nvSpPr>
          <p:cNvPr id="15" name="Slide Number Placeholder 12"/>
          <p:cNvSpPr>
            <a:spLocks noGrp="1"/>
          </p:cNvSpPr>
          <p:nvPr>
            <p:ph type="sldNum" sz="quarter" idx="4"/>
          </p:nvPr>
        </p:nvSpPr>
        <p:spPr>
          <a:xfrm>
            <a:off x="3505200" y="4851021"/>
            <a:ext cx="2133600" cy="273844"/>
          </a:xfrm>
          <a:prstGeom prst="rect">
            <a:avLst/>
          </a:prstGeom>
        </p:spPr>
        <p:txBody>
          <a:bodyPr vert="horz" lIns="91440" tIns="45720" rIns="91440" bIns="45720" rtlCol="0" anchor="ctr"/>
          <a:lstStyle>
            <a:lvl1pPr algn="ctr">
              <a:defRPr sz="800">
                <a:solidFill>
                  <a:schemeClr val="bg1">
                    <a:lumMod val="65000"/>
                  </a:schemeClr>
                </a:solidFill>
              </a:defRPr>
            </a:lvl1p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
        <p:nvSpPr>
          <p:cNvPr id="5" name="Text Placeholder 4"/>
          <p:cNvSpPr>
            <a:spLocks noGrp="1"/>
          </p:cNvSpPr>
          <p:nvPr>
            <p:ph type="body" sz="quarter" idx="10" hasCustomPrompt="1"/>
          </p:nvPr>
        </p:nvSpPr>
        <p:spPr>
          <a:xfrm>
            <a:off x="452041" y="544603"/>
            <a:ext cx="8471826" cy="427642"/>
          </a:xfrm>
        </p:spPr>
        <p:txBody>
          <a:bodyPr>
            <a:noAutofit/>
          </a:bodyPr>
          <a:lstStyle>
            <a:lvl1pPr marL="0" indent="0">
              <a:buFontTx/>
              <a:buNone/>
              <a:defRPr sz="2200" baseline="0">
                <a:solidFill>
                  <a:schemeClr val="tx2"/>
                </a:solidFill>
              </a:defRPr>
            </a:lvl1pPr>
          </a:lstStyle>
          <a:p>
            <a:pPr lvl="0"/>
            <a:r>
              <a:rPr lang="en-US"/>
              <a:t>Click to edit Master subtitle stlye</a:t>
            </a:r>
          </a:p>
        </p:txBody>
      </p:sp>
    </p:spTree>
    <p:extLst>
      <p:ext uri="{BB962C8B-B14F-4D97-AF65-F5344CB8AC3E}">
        <p14:creationId xmlns:p14="http://schemas.microsoft.com/office/powerpoint/2010/main" val="17698075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ogo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21E2DF-5279-024C-809C-CD16853F95A6}"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0585360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ONOS">
    <p:spTree>
      <p:nvGrpSpPr>
        <p:cNvPr id="1" name="Shape 32"/>
        <p:cNvGrpSpPr/>
        <p:nvPr/>
      </p:nvGrpSpPr>
      <p:grpSpPr>
        <a:xfrm>
          <a:off x="0" y="0"/>
          <a:ext cx="0" cy="0"/>
          <a:chOff x="0" y="0"/>
          <a:chExt cx="0" cy="0"/>
        </a:xfrm>
      </p:grpSpPr>
      <p:sp>
        <p:nvSpPr>
          <p:cNvPr id="33" name="Shape 33"/>
          <p:cNvSpPr txBox="1"/>
          <p:nvPr/>
        </p:nvSpPr>
        <p:spPr>
          <a:xfrm>
            <a:off x="8472454" y="4663218"/>
            <a:ext cx="548703" cy="393637"/>
          </a:xfrm>
          <a:prstGeom prst="rect">
            <a:avLst/>
          </a:prstGeom>
          <a:noFill/>
          <a:ln>
            <a:noFill/>
          </a:ln>
        </p:spPr>
        <p:txBody>
          <a:bodyPr lIns="91425" tIns="91425" rIns="91425" bIns="91425" anchor="ctr" anchorCtr="0">
            <a:noAutofit/>
          </a:bodyPr>
          <a:lstStyle/>
          <a:p>
            <a:pPr algn="r">
              <a:buClr>
                <a:srgbClr val="595959"/>
              </a:buClr>
              <a:buSzPct val="25000"/>
              <a:buFont typeface="Helvetica Neue"/>
              <a:buNone/>
            </a:pPr>
            <a:fld id="{00000000-1234-1234-1234-123412341234}" type="slidenum">
              <a:rPr lang="en" sz="1000">
                <a:solidFill>
                  <a:srgbClr val="595959"/>
                </a:solidFill>
                <a:latin typeface="Helvetica Neue"/>
                <a:ea typeface="Helvetica Neue"/>
                <a:cs typeface="Helvetica Neue"/>
                <a:sym typeface="Helvetica Neue"/>
              </a:rPr>
              <a:pPr algn="r">
                <a:buClr>
                  <a:srgbClr val="595959"/>
                </a:buClr>
                <a:buSzPct val="25000"/>
                <a:buFont typeface="Helvetica Neue"/>
                <a:buNone/>
              </a:pPr>
              <a:t>‹#›</a:t>
            </a:fld>
            <a:endParaRPr lang="en" sz="1000">
              <a:solidFill>
                <a:srgbClr val="595959"/>
              </a:solidFill>
              <a:latin typeface="Helvetica Neue"/>
              <a:ea typeface="Helvetica Neue"/>
              <a:cs typeface="Helvetica Neue"/>
              <a:sym typeface="Helvetica Neue"/>
            </a:endParaRPr>
          </a:p>
        </p:txBody>
      </p:sp>
      <p:pic>
        <p:nvPicPr>
          <p:cNvPr id="34" name="Shape 34"/>
          <p:cNvPicPr preferRelativeResize="0"/>
          <p:nvPr/>
        </p:nvPicPr>
        <p:blipFill rotWithShape="1">
          <a:blip r:embed="rId2">
            <a:alphaModFix/>
          </a:blip>
          <a:srcRect/>
          <a:stretch/>
        </p:blipFill>
        <p:spPr>
          <a:xfrm>
            <a:off x="7944773" y="-13877"/>
            <a:ext cx="596100" cy="615300"/>
          </a:xfrm>
          <a:prstGeom prst="rect">
            <a:avLst/>
          </a:prstGeom>
          <a:noFill/>
          <a:ln>
            <a:noFill/>
          </a:ln>
        </p:spPr>
      </p:pic>
      <p:sp>
        <p:nvSpPr>
          <p:cNvPr id="35" name="Shape 35"/>
          <p:cNvSpPr txBox="1">
            <a:spLocks noGrp="1"/>
          </p:cNvSpPr>
          <p:nvPr>
            <p:ph type="ctrTitle"/>
          </p:nvPr>
        </p:nvSpPr>
        <p:spPr>
          <a:xfrm>
            <a:off x="109175" y="59417"/>
            <a:ext cx="7776600" cy="500107"/>
          </a:xfrm>
          <a:prstGeom prst="rect">
            <a:avLst/>
          </a:prstGeom>
          <a:noFill/>
          <a:ln>
            <a:noFill/>
          </a:ln>
        </p:spPr>
        <p:txBody>
          <a:bodyPr lIns="34275" tIns="34275" rIns="34275" bIns="34275" anchor="ctr" anchorCtr="0"/>
          <a:lstStyle>
            <a:lvl1pPr marL="0" marR="0" lvl="0" indent="0" algn="l" rtl="0">
              <a:lnSpc>
                <a:spcPct val="100000"/>
              </a:lnSpc>
              <a:spcBef>
                <a:spcPts val="0"/>
              </a:spcBef>
              <a:spcAft>
                <a:spcPts val="0"/>
              </a:spcAft>
              <a:buClr>
                <a:srgbClr val="FFFFFF"/>
              </a:buClr>
              <a:buSzPct val="25000"/>
              <a:buFont typeface="Droid Sans"/>
              <a:buNone/>
              <a:defRPr sz="2800" b="1" i="0" u="none" strike="noStrike" cap="none">
                <a:solidFill>
                  <a:srgbClr val="FFFFFF"/>
                </a:solidFill>
                <a:latin typeface="Droid Sans"/>
                <a:ea typeface="Droid Sans"/>
                <a:cs typeface="Droid Sans"/>
                <a:sym typeface="Droid Sans"/>
              </a:defRPr>
            </a:lvl1pPr>
            <a:lvl2pPr lvl="1" indent="0" rtl="0">
              <a:spcBef>
                <a:spcPts val="0"/>
              </a:spcBef>
              <a:buSzPct val="25000"/>
              <a:buNone/>
              <a:defRPr sz="5200">
                <a:solidFill>
                  <a:srgbClr val="FFFFFF"/>
                </a:solidFill>
              </a:defRPr>
            </a:lvl2pPr>
            <a:lvl3pPr lvl="2" indent="0" rtl="0">
              <a:spcBef>
                <a:spcPts val="0"/>
              </a:spcBef>
              <a:buSzPct val="25000"/>
              <a:buNone/>
              <a:defRPr sz="5200">
                <a:solidFill>
                  <a:srgbClr val="FFFFFF"/>
                </a:solidFill>
              </a:defRPr>
            </a:lvl3pPr>
            <a:lvl4pPr lvl="3" indent="0" rtl="0">
              <a:spcBef>
                <a:spcPts val="0"/>
              </a:spcBef>
              <a:buSzPct val="25000"/>
              <a:buNone/>
              <a:defRPr sz="5200">
                <a:solidFill>
                  <a:srgbClr val="FFFFFF"/>
                </a:solidFill>
              </a:defRPr>
            </a:lvl4pPr>
            <a:lvl5pPr lvl="4" indent="0" rtl="0">
              <a:spcBef>
                <a:spcPts val="0"/>
              </a:spcBef>
              <a:buSzPct val="25000"/>
              <a:buNone/>
              <a:defRPr sz="5200">
                <a:solidFill>
                  <a:srgbClr val="FFFFFF"/>
                </a:solidFill>
              </a:defRPr>
            </a:lvl5pPr>
            <a:lvl6pPr lvl="5" indent="0" rtl="0">
              <a:spcBef>
                <a:spcPts val="0"/>
              </a:spcBef>
              <a:buSzPct val="25000"/>
              <a:buNone/>
              <a:defRPr sz="5200">
                <a:solidFill>
                  <a:srgbClr val="FFFFFF"/>
                </a:solidFill>
              </a:defRPr>
            </a:lvl6pPr>
            <a:lvl7pPr lvl="6" indent="0" rtl="0">
              <a:spcBef>
                <a:spcPts val="0"/>
              </a:spcBef>
              <a:buSzPct val="25000"/>
              <a:buNone/>
              <a:defRPr sz="5200">
                <a:solidFill>
                  <a:srgbClr val="FFFFFF"/>
                </a:solidFill>
              </a:defRPr>
            </a:lvl7pPr>
            <a:lvl8pPr lvl="7" indent="0" rtl="0">
              <a:spcBef>
                <a:spcPts val="0"/>
              </a:spcBef>
              <a:buSzPct val="25000"/>
              <a:buNone/>
              <a:defRPr sz="5200">
                <a:solidFill>
                  <a:srgbClr val="FFFFFF"/>
                </a:solidFill>
              </a:defRPr>
            </a:lvl8pPr>
            <a:lvl9pPr lvl="8" indent="0" rtl="0">
              <a:spcBef>
                <a:spcPts val="0"/>
              </a:spcBef>
              <a:buSzPct val="25000"/>
              <a:buNone/>
              <a:defRPr sz="5200">
                <a:solidFill>
                  <a:srgbClr val="FFFFFF"/>
                </a:solidFill>
              </a:defRPr>
            </a:lvl9pPr>
          </a:lstStyle>
          <a:p>
            <a:endParaRPr/>
          </a:p>
        </p:txBody>
      </p:sp>
    </p:spTree>
    <p:extLst>
      <p:ext uri="{BB962C8B-B14F-4D97-AF65-F5344CB8AC3E}">
        <p14:creationId xmlns:p14="http://schemas.microsoft.com/office/powerpoint/2010/main" val="18231681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 name="Google Shape;24;p4"/>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24383598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Logo Only">
  <p:cSld name="1_Logo Only">
    <p:spTree>
      <p:nvGrpSpPr>
        <p:cNvPr id="1" name="Shape 42"/>
        <p:cNvGrpSpPr/>
        <p:nvPr/>
      </p:nvGrpSpPr>
      <p:grpSpPr>
        <a:xfrm>
          <a:off x="0" y="0"/>
          <a:ext cx="0" cy="0"/>
          <a:chOff x="0" y="0"/>
          <a:chExt cx="0" cy="0"/>
        </a:xfrm>
      </p:grpSpPr>
      <p:sp>
        <p:nvSpPr>
          <p:cNvPr id="43" name="Google Shape;43;p8"/>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fld id="{00000000-1234-1234-1234-123412341234}" type="slidenum">
              <a:rPr lang="en"/>
              <a:pPr/>
              <a:t>‹#›</a:t>
            </a:fld>
            <a:endParaRPr/>
          </a:p>
        </p:txBody>
      </p:sp>
    </p:spTree>
    <p:extLst>
      <p:ext uri="{BB962C8B-B14F-4D97-AF65-F5344CB8AC3E}">
        <p14:creationId xmlns:p14="http://schemas.microsoft.com/office/powerpoint/2010/main" val="39578695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1" indent="0" algn="ctr">
              <a:buNone/>
              <a:defRPr>
                <a:solidFill>
                  <a:schemeClr val="tx1">
                    <a:tint val="75000"/>
                  </a:schemeClr>
                </a:solidFill>
              </a:defRPr>
            </a:lvl2pPr>
            <a:lvl3pPr marL="914364"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323647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200887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85"/>
            <a:ext cx="7772400" cy="1021557"/>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1" indent="0">
              <a:buNone/>
              <a:defRPr sz="1800">
                <a:solidFill>
                  <a:schemeClr val="tx1">
                    <a:tint val="75000"/>
                  </a:schemeClr>
                </a:solidFill>
              </a:defRPr>
            </a:lvl2pPr>
            <a:lvl3pPr marL="914364" indent="0">
              <a:buNone/>
              <a:defRPr sz="1600">
                <a:solidFill>
                  <a:schemeClr val="tx1">
                    <a:tint val="75000"/>
                  </a:schemeClr>
                </a:solidFill>
              </a:defRPr>
            </a:lvl3pPr>
            <a:lvl4pPr marL="1371545" indent="0">
              <a:buNone/>
              <a:defRPr sz="1400">
                <a:solidFill>
                  <a:schemeClr val="tx1">
                    <a:tint val="75000"/>
                  </a:schemeClr>
                </a:solidFill>
              </a:defRPr>
            </a:lvl4pPr>
            <a:lvl5pPr marL="1828727" indent="0">
              <a:buNone/>
              <a:defRPr sz="1400">
                <a:solidFill>
                  <a:schemeClr val="tx1">
                    <a:tint val="75000"/>
                  </a:schemeClr>
                </a:solidFill>
              </a:defRPr>
            </a:lvl5pPr>
            <a:lvl6pPr marL="2285909" indent="0">
              <a:buNone/>
              <a:defRPr sz="1400">
                <a:solidFill>
                  <a:schemeClr val="tx1">
                    <a:tint val="75000"/>
                  </a:schemeClr>
                </a:solidFill>
              </a:defRPr>
            </a:lvl6pPr>
            <a:lvl7pPr marL="2743090" indent="0">
              <a:buNone/>
              <a:defRPr sz="1400">
                <a:solidFill>
                  <a:schemeClr val="tx1">
                    <a:tint val="75000"/>
                  </a:schemeClr>
                </a:solidFill>
              </a:defRPr>
            </a:lvl7pPr>
            <a:lvl8pPr marL="3200272" indent="0">
              <a:buNone/>
              <a:defRPr sz="1400">
                <a:solidFill>
                  <a:schemeClr val="tx1">
                    <a:tint val="75000"/>
                  </a:schemeClr>
                </a:solidFill>
              </a:defRPr>
            </a:lvl8pPr>
            <a:lvl9pPr marL="365745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674904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482310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1"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9" y="1151335"/>
            <a:ext cx="4041775" cy="479822"/>
          </a:xfrm>
        </p:spPr>
        <p:txBody>
          <a:bodyPr anchor="b"/>
          <a:lstStyle>
            <a:lvl1pPr marL="0" indent="0">
              <a:buNone/>
              <a:defRPr sz="2400" b="1"/>
            </a:lvl1pPr>
            <a:lvl2pPr marL="457181"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930216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774890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16383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9"/>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181"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0" indent="0">
              <a:buNone/>
              <a:defRPr sz="900"/>
            </a:lvl7pPr>
            <a:lvl8pPr marL="3200272" indent="0">
              <a:buNone/>
              <a:defRPr sz="900"/>
            </a:lvl8pPr>
            <a:lvl9pPr marL="365745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244312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1" indent="0">
              <a:buNone/>
              <a:defRPr sz="2800"/>
            </a:lvl2pPr>
            <a:lvl3pPr marL="914364" indent="0">
              <a:buNone/>
              <a:defRPr sz="2400"/>
            </a:lvl3pPr>
            <a:lvl4pPr marL="1371545" indent="0">
              <a:buNone/>
              <a:defRPr sz="2000"/>
            </a:lvl4pPr>
            <a:lvl5pPr marL="1828727" indent="0">
              <a:buNone/>
              <a:defRPr sz="2000"/>
            </a:lvl5pPr>
            <a:lvl6pPr marL="2285909" indent="0">
              <a:buNone/>
              <a:defRPr sz="2000"/>
            </a:lvl6pPr>
            <a:lvl7pPr marL="2743090" indent="0">
              <a:buNone/>
              <a:defRPr sz="2000"/>
            </a:lvl7pPr>
            <a:lvl8pPr marL="3200272" indent="0">
              <a:buNone/>
              <a:defRPr sz="2000"/>
            </a:lvl8pPr>
            <a:lvl9pPr marL="3657454" indent="0">
              <a:buNone/>
              <a:defRPr sz="2000"/>
            </a:lvl9pPr>
          </a:lstStyle>
          <a:p>
            <a:endParaRPr lang="en-US"/>
          </a:p>
        </p:txBody>
      </p:sp>
      <p:sp>
        <p:nvSpPr>
          <p:cNvPr id="4" name="Text Placeholder 3"/>
          <p:cNvSpPr>
            <a:spLocks noGrp="1"/>
          </p:cNvSpPr>
          <p:nvPr>
            <p:ph type="body" sz="half" idx="2"/>
          </p:nvPr>
        </p:nvSpPr>
        <p:spPr>
          <a:xfrm>
            <a:off x="1792288" y="4025504"/>
            <a:ext cx="5486400" cy="603646"/>
          </a:xfrm>
        </p:spPr>
        <p:txBody>
          <a:bodyPr/>
          <a:lstStyle>
            <a:lvl1pPr marL="0" indent="0">
              <a:buNone/>
              <a:defRPr sz="1400"/>
            </a:lvl1pPr>
            <a:lvl2pPr marL="457181"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0" indent="0">
              <a:buNone/>
              <a:defRPr sz="900"/>
            </a:lvl7pPr>
            <a:lvl8pPr marL="3200272" indent="0">
              <a:buNone/>
              <a:defRPr sz="900"/>
            </a:lvl8pPr>
            <a:lvl9pPr marL="365745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847478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505794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450"/>
            <a:ext cx="2057400" cy="3657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71450"/>
            <a:ext cx="6019800" cy="3657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41408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1"/>
            <a:ext cx="1828800" cy="4900246"/>
          </a:xfrm>
        </p:spPr>
        <p:txBody>
          <a:bodyPr/>
          <a:lstStyle/>
          <a:p>
            <a:r>
              <a:rPr lang="en-US"/>
              <a:t>Click icon to add picture</a:t>
            </a:r>
          </a:p>
        </p:txBody>
      </p:sp>
      <p:sp>
        <p:nvSpPr>
          <p:cNvPr id="3" name="Content Placeholder 2"/>
          <p:cNvSpPr>
            <a:spLocks noGrp="1"/>
          </p:cNvSpPr>
          <p:nvPr>
            <p:ph idx="1" hasCustomPrompt="1"/>
          </p:nvPr>
        </p:nvSpPr>
        <p:spPr>
          <a:xfrm>
            <a:off x="2051228" y="858796"/>
            <a:ext cx="6798515" cy="3840206"/>
          </a:xfrm>
        </p:spPr>
        <p:txBody>
          <a:bodyPr/>
          <a:lstStyle>
            <a:lvl1pPr>
              <a:spcAft>
                <a:spcPts val="234"/>
              </a:spcAft>
              <a:buClr>
                <a:srgbClr val="DE1C4B"/>
              </a:buClr>
              <a:defRPr sz="1900">
                <a:solidFill>
                  <a:schemeClr val="tx2">
                    <a:lumMod val="90000"/>
                    <a:lumOff val="10000"/>
                  </a:schemeClr>
                </a:solidFill>
              </a:defRPr>
            </a:lvl1pPr>
            <a:lvl2pPr>
              <a:spcAft>
                <a:spcPts val="234"/>
              </a:spcAft>
              <a:buClr>
                <a:srgbClr val="DE1C4B"/>
              </a:buClr>
              <a:defRPr sz="1400">
                <a:solidFill>
                  <a:schemeClr val="tx2">
                    <a:lumMod val="90000"/>
                    <a:lumOff val="10000"/>
                  </a:schemeClr>
                </a:solidFill>
              </a:defRPr>
            </a:lvl2pPr>
            <a:lvl3pPr>
              <a:spcAft>
                <a:spcPts val="234"/>
              </a:spcAft>
              <a:buClr>
                <a:srgbClr val="DE1C4B"/>
              </a:buClr>
              <a:defRPr sz="1200">
                <a:solidFill>
                  <a:schemeClr val="tx2">
                    <a:lumMod val="90000"/>
                    <a:lumOff val="10000"/>
                  </a:schemeClr>
                </a:solidFill>
              </a:defRPr>
            </a:lvl3pPr>
            <a:lvl4pPr>
              <a:spcAft>
                <a:spcPts val="234"/>
              </a:spcAft>
              <a:buClr>
                <a:srgbClr val="DE1C4B"/>
              </a:buClr>
              <a:defRPr sz="1100">
                <a:solidFill>
                  <a:schemeClr val="tx2">
                    <a:lumMod val="90000"/>
                    <a:lumOff val="10000"/>
                  </a:schemeClr>
                </a:solidFill>
              </a:defRPr>
            </a:lvl4pPr>
            <a:lvl5pPr>
              <a:spcAft>
                <a:spcPts val="234"/>
              </a:spcAft>
              <a:buClr>
                <a:srgbClr val="DE1C4B"/>
              </a:buClr>
              <a:defRPr sz="900">
                <a:solidFill>
                  <a:schemeClr val="tx2">
                    <a:lumMod val="90000"/>
                    <a:lumOff val="1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4903462"/>
            <a:ext cx="9144000" cy="244659"/>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defTabSz="457181"/>
            <a:endParaRPr lang="en-US">
              <a:solidFill>
                <a:prstClr val="white"/>
              </a:solidFill>
              <a:latin typeface="Calibri"/>
              <a:sym typeface="Arial"/>
            </a:endParaRPr>
          </a:p>
        </p:txBody>
      </p:sp>
      <p:sp>
        <p:nvSpPr>
          <p:cNvPr id="8" name="Footer Placeholder 4"/>
          <p:cNvSpPr>
            <a:spLocks noGrp="1"/>
          </p:cNvSpPr>
          <p:nvPr>
            <p:ph type="ftr" sz="quarter" idx="11"/>
          </p:nvPr>
        </p:nvSpPr>
        <p:spPr>
          <a:xfrm>
            <a:off x="0" y="4889987"/>
            <a:ext cx="3429000" cy="273844"/>
          </a:xfrm>
        </p:spPr>
        <p:txBody>
          <a:bodyPr lIns="213962"/>
          <a:lstStyle>
            <a:lvl1pPr algn="l">
              <a:defRPr sz="800">
                <a:solidFill>
                  <a:schemeClr val="tx1"/>
                </a:solidFill>
                <a:latin typeface="Arial" panose="020B0604020202020204" pitchFamily="34" charset="0"/>
                <a:cs typeface="Arial" panose="020B0604020202020204" pitchFamily="34" charset="0"/>
              </a:defRPr>
            </a:lvl1pPr>
          </a:lstStyle>
          <a:p>
            <a:r>
              <a:rPr lang="en-US">
                <a:solidFill>
                  <a:prstClr val="black"/>
                </a:solidFill>
              </a:rPr>
              <a:t>Radisys Corporation -  CONFIDENTIAL</a:t>
            </a:r>
            <a:endParaRPr lang="en-US" dirty="0">
              <a:solidFill>
                <a:prstClr val="black"/>
              </a:solidFill>
            </a:endParaRPr>
          </a:p>
        </p:txBody>
      </p:sp>
      <p:sp>
        <p:nvSpPr>
          <p:cNvPr id="10" name="TextBox 9"/>
          <p:cNvSpPr txBox="1"/>
          <p:nvPr userDrawn="1"/>
        </p:nvSpPr>
        <p:spPr>
          <a:xfrm>
            <a:off x="8202168" y="4939716"/>
            <a:ext cx="804672" cy="195129"/>
          </a:xfrm>
          <a:prstGeom prst="rect">
            <a:avLst/>
          </a:prstGeom>
          <a:noFill/>
        </p:spPr>
        <p:txBody>
          <a:bodyPr wrap="square" lIns="71320" tIns="35661" rIns="71320" bIns="35661" rtlCol="0">
            <a:spAutoFit/>
          </a:bodyPr>
          <a:lstStyle/>
          <a:p>
            <a:pPr algn="r" defTabSz="457181"/>
            <a:fld id="{1A1FECE1-0BD3-D343-939B-B1E74A9862C0}" type="slidenum">
              <a:rPr lang="en-US" sz="800">
                <a:solidFill>
                  <a:prstClr val="black"/>
                </a:solidFill>
                <a:latin typeface="Calibri"/>
                <a:ea typeface="Arial"/>
                <a:cs typeface="Arial"/>
                <a:sym typeface="Arial"/>
              </a:rPr>
              <a:pPr algn="r" defTabSz="457181"/>
              <a:t>‹#›</a:t>
            </a:fld>
            <a:endParaRPr lang="en-US" sz="800" dirty="0">
              <a:solidFill>
                <a:prstClr val="black"/>
              </a:solidFill>
              <a:latin typeface="Calibri"/>
              <a:ea typeface="Arial"/>
              <a:cs typeface="Arial"/>
              <a:sym typeface="Aria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21856" y="69422"/>
            <a:ext cx="2169442" cy="424849"/>
          </a:xfrm>
          <a:prstGeom prst="rect">
            <a:avLst/>
          </a:prstGeom>
        </p:spPr>
      </p:pic>
      <p:sp>
        <p:nvSpPr>
          <p:cNvPr id="15" name="Title 1"/>
          <p:cNvSpPr>
            <a:spLocks noGrp="1"/>
          </p:cNvSpPr>
          <p:nvPr>
            <p:ph type="title"/>
          </p:nvPr>
        </p:nvSpPr>
        <p:spPr>
          <a:xfrm>
            <a:off x="1841164" y="86500"/>
            <a:ext cx="4955059" cy="476149"/>
          </a:xfrm>
        </p:spPr>
        <p:txBody>
          <a:bodyPr lIns="213962">
            <a:normAutofit/>
          </a:bodyPr>
          <a:lstStyle>
            <a:lvl1pPr>
              <a:defRPr sz="1900" b="1">
                <a:solidFill>
                  <a:srgbClr val="000000"/>
                </a:solidFill>
              </a:defRPr>
            </a:lvl1pPr>
          </a:lstStyle>
          <a:p>
            <a:r>
              <a:rPr lang="en-US"/>
              <a:t>Click to edit Master title style</a:t>
            </a:r>
            <a:endParaRPr lang="en-US" dirty="0"/>
          </a:p>
        </p:txBody>
      </p:sp>
      <p:sp>
        <p:nvSpPr>
          <p:cNvPr id="5" name="Text Placeholder 4"/>
          <p:cNvSpPr>
            <a:spLocks noGrp="1"/>
          </p:cNvSpPr>
          <p:nvPr>
            <p:ph type="body" sz="quarter" idx="13"/>
          </p:nvPr>
        </p:nvSpPr>
        <p:spPr>
          <a:xfrm>
            <a:off x="1980668" y="601825"/>
            <a:ext cx="6871751" cy="230933"/>
          </a:xfrm>
        </p:spPr>
        <p:txBody>
          <a:bodyPr>
            <a:normAutofit/>
          </a:bodyPr>
          <a:lstStyle>
            <a:lvl1pPr marL="0" indent="0">
              <a:buNone/>
              <a:defRPr sz="1400">
                <a:solidFill>
                  <a:srgbClr val="DD1C4E"/>
                </a:solidFill>
              </a:defRPr>
            </a:lvl1pPr>
          </a:lstStyle>
          <a:p>
            <a:pPr lvl="0"/>
            <a:r>
              <a:rPr lang="en-US"/>
              <a:t>Edit Master text styles</a:t>
            </a:r>
          </a:p>
        </p:txBody>
      </p:sp>
    </p:spTree>
    <p:extLst>
      <p:ext uri="{BB962C8B-B14F-4D97-AF65-F5344CB8AC3E}">
        <p14:creationId xmlns:p14="http://schemas.microsoft.com/office/powerpoint/2010/main" val="5088494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536">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1" indent="0" algn="ctr">
              <a:buNone/>
              <a:defRPr>
                <a:solidFill>
                  <a:schemeClr val="tx1">
                    <a:tint val="75000"/>
                  </a:schemeClr>
                </a:solidFill>
              </a:defRPr>
            </a:lvl2pPr>
            <a:lvl3pPr marL="914364"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05274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050974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85"/>
            <a:ext cx="7772400" cy="1021557"/>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1" indent="0">
              <a:buNone/>
              <a:defRPr sz="1800">
                <a:solidFill>
                  <a:schemeClr val="tx1">
                    <a:tint val="75000"/>
                  </a:schemeClr>
                </a:solidFill>
              </a:defRPr>
            </a:lvl2pPr>
            <a:lvl3pPr marL="914364" indent="0">
              <a:buNone/>
              <a:defRPr sz="1600">
                <a:solidFill>
                  <a:schemeClr val="tx1">
                    <a:tint val="75000"/>
                  </a:schemeClr>
                </a:solidFill>
              </a:defRPr>
            </a:lvl3pPr>
            <a:lvl4pPr marL="1371545" indent="0">
              <a:buNone/>
              <a:defRPr sz="1400">
                <a:solidFill>
                  <a:schemeClr val="tx1">
                    <a:tint val="75000"/>
                  </a:schemeClr>
                </a:solidFill>
              </a:defRPr>
            </a:lvl4pPr>
            <a:lvl5pPr marL="1828727" indent="0">
              <a:buNone/>
              <a:defRPr sz="1400">
                <a:solidFill>
                  <a:schemeClr val="tx1">
                    <a:tint val="75000"/>
                  </a:schemeClr>
                </a:solidFill>
              </a:defRPr>
            </a:lvl5pPr>
            <a:lvl6pPr marL="2285909" indent="0">
              <a:buNone/>
              <a:defRPr sz="1400">
                <a:solidFill>
                  <a:schemeClr val="tx1">
                    <a:tint val="75000"/>
                  </a:schemeClr>
                </a:solidFill>
              </a:defRPr>
            </a:lvl6pPr>
            <a:lvl7pPr marL="2743090" indent="0">
              <a:buNone/>
              <a:defRPr sz="1400">
                <a:solidFill>
                  <a:schemeClr val="tx1">
                    <a:tint val="75000"/>
                  </a:schemeClr>
                </a:solidFill>
              </a:defRPr>
            </a:lvl7pPr>
            <a:lvl8pPr marL="3200272" indent="0">
              <a:buNone/>
              <a:defRPr sz="1400">
                <a:solidFill>
                  <a:schemeClr val="tx1">
                    <a:tint val="75000"/>
                  </a:schemeClr>
                </a:solidFill>
              </a:defRPr>
            </a:lvl8pPr>
            <a:lvl9pPr marL="365745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181638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00130"/>
            <a:ext cx="4038600" cy="282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241433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1"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9" y="1151335"/>
            <a:ext cx="4041775" cy="479822"/>
          </a:xfrm>
        </p:spPr>
        <p:txBody>
          <a:bodyPr anchor="b"/>
          <a:lstStyle>
            <a:lvl1pPr marL="0" indent="0">
              <a:buNone/>
              <a:defRPr sz="2400" b="1"/>
            </a:lvl1pPr>
            <a:lvl2pPr marL="457181"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340612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837080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325612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9"/>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181"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0" indent="0">
              <a:buNone/>
              <a:defRPr sz="900"/>
            </a:lvl7pPr>
            <a:lvl8pPr marL="3200272" indent="0">
              <a:buNone/>
              <a:defRPr sz="900"/>
            </a:lvl8pPr>
            <a:lvl9pPr marL="365745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48117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1" indent="0">
              <a:buNone/>
              <a:defRPr sz="2800"/>
            </a:lvl2pPr>
            <a:lvl3pPr marL="914364" indent="0">
              <a:buNone/>
              <a:defRPr sz="2400"/>
            </a:lvl3pPr>
            <a:lvl4pPr marL="1371545" indent="0">
              <a:buNone/>
              <a:defRPr sz="2000"/>
            </a:lvl4pPr>
            <a:lvl5pPr marL="1828727" indent="0">
              <a:buNone/>
              <a:defRPr sz="2000"/>
            </a:lvl5pPr>
            <a:lvl6pPr marL="2285909" indent="0">
              <a:buNone/>
              <a:defRPr sz="2000"/>
            </a:lvl6pPr>
            <a:lvl7pPr marL="2743090" indent="0">
              <a:buNone/>
              <a:defRPr sz="2000"/>
            </a:lvl7pPr>
            <a:lvl8pPr marL="3200272" indent="0">
              <a:buNone/>
              <a:defRPr sz="2000"/>
            </a:lvl8pPr>
            <a:lvl9pPr marL="3657454" indent="0">
              <a:buNone/>
              <a:defRPr sz="2000"/>
            </a:lvl9pPr>
          </a:lstStyle>
          <a:p>
            <a:endParaRPr lang="en-US"/>
          </a:p>
        </p:txBody>
      </p:sp>
      <p:sp>
        <p:nvSpPr>
          <p:cNvPr id="4" name="Text Placeholder 3"/>
          <p:cNvSpPr>
            <a:spLocks noGrp="1"/>
          </p:cNvSpPr>
          <p:nvPr>
            <p:ph type="body" sz="half" idx="2"/>
          </p:nvPr>
        </p:nvSpPr>
        <p:spPr>
          <a:xfrm>
            <a:off x="1792288" y="4025504"/>
            <a:ext cx="5486400" cy="603646"/>
          </a:xfrm>
        </p:spPr>
        <p:txBody>
          <a:bodyPr/>
          <a:lstStyle>
            <a:lvl1pPr marL="0" indent="0">
              <a:buNone/>
              <a:defRPr sz="1400"/>
            </a:lvl1pPr>
            <a:lvl2pPr marL="457181"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0" indent="0">
              <a:buNone/>
              <a:defRPr sz="900"/>
            </a:lvl7pPr>
            <a:lvl8pPr marL="3200272" indent="0">
              <a:buNone/>
              <a:defRPr sz="900"/>
            </a:lvl8pPr>
            <a:lvl9pPr marL="365745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044822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622213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450"/>
            <a:ext cx="2057400" cy="3657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71450"/>
            <a:ext cx="6019800" cy="3657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1DCCFD-FDB7-5F4E-955D-9A0812BCE1B4}" type="datetimeFigureOut">
              <a:rPr lang="en-US">
                <a:solidFill>
                  <a:prstClr val="black">
                    <a:tint val="75000"/>
                  </a:prstClr>
                </a:solidFill>
                <a:latin typeface="Calibri"/>
              </a:rPr>
              <a:pPr/>
              <a:t>11/10/20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4CE3F4-385D-AC4C-A6DA-46D34BEFBCC0}"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8856841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1"/>
            <a:ext cx="1828800" cy="4900246"/>
          </a:xfrm>
        </p:spPr>
        <p:txBody>
          <a:bodyPr/>
          <a:lstStyle/>
          <a:p>
            <a:r>
              <a:rPr lang="en-US"/>
              <a:t>Click icon to add picture</a:t>
            </a:r>
          </a:p>
        </p:txBody>
      </p:sp>
      <p:sp>
        <p:nvSpPr>
          <p:cNvPr id="3" name="Content Placeholder 2"/>
          <p:cNvSpPr>
            <a:spLocks noGrp="1"/>
          </p:cNvSpPr>
          <p:nvPr>
            <p:ph idx="1" hasCustomPrompt="1"/>
          </p:nvPr>
        </p:nvSpPr>
        <p:spPr>
          <a:xfrm>
            <a:off x="2051228" y="858796"/>
            <a:ext cx="6798515" cy="3840206"/>
          </a:xfrm>
        </p:spPr>
        <p:txBody>
          <a:bodyPr/>
          <a:lstStyle>
            <a:lvl1pPr>
              <a:spcAft>
                <a:spcPts val="234"/>
              </a:spcAft>
              <a:buClr>
                <a:srgbClr val="DE1C4B"/>
              </a:buClr>
              <a:defRPr sz="1900">
                <a:solidFill>
                  <a:schemeClr val="tx2">
                    <a:lumMod val="90000"/>
                    <a:lumOff val="10000"/>
                  </a:schemeClr>
                </a:solidFill>
              </a:defRPr>
            </a:lvl1pPr>
            <a:lvl2pPr>
              <a:spcAft>
                <a:spcPts val="234"/>
              </a:spcAft>
              <a:buClr>
                <a:srgbClr val="DE1C4B"/>
              </a:buClr>
              <a:defRPr sz="1400">
                <a:solidFill>
                  <a:schemeClr val="tx2">
                    <a:lumMod val="90000"/>
                    <a:lumOff val="10000"/>
                  </a:schemeClr>
                </a:solidFill>
              </a:defRPr>
            </a:lvl2pPr>
            <a:lvl3pPr>
              <a:spcAft>
                <a:spcPts val="234"/>
              </a:spcAft>
              <a:buClr>
                <a:srgbClr val="DE1C4B"/>
              </a:buClr>
              <a:defRPr sz="1200">
                <a:solidFill>
                  <a:schemeClr val="tx2">
                    <a:lumMod val="90000"/>
                    <a:lumOff val="10000"/>
                  </a:schemeClr>
                </a:solidFill>
              </a:defRPr>
            </a:lvl3pPr>
            <a:lvl4pPr>
              <a:spcAft>
                <a:spcPts val="234"/>
              </a:spcAft>
              <a:buClr>
                <a:srgbClr val="DE1C4B"/>
              </a:buClr>
              <a:defRPr sz="1100">
                <a:solidFill>
                  <a:schemeClr val="tx2">
                    <a:lumMod val="90000"/>
                    <a:lumOff val="10000"/>
                  </a:schemeClr>
                </a:solidFill>
              </a:defRPr>
            </a:lvl4pPr>
            <a:lvl5pPr>
              <a:spcAft>
                <a:spcPts val="234"/>
              </a:spcAft>
              <a:buClr>
                <a:srgbClr val="DE1C4B"/>
              </a:buClr>
              <a:defRPr sz="900">
                <a:solidFill>
                  <a:schemeClr val="tx2">
                    <a:lumMod val="90000"/>
                    <a:lumOff val="1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4903462"/>
            <a:ext cx="9144000" cy="244659"/>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lIns="71320" tIns="35661" rIns="71320" bIns="35661" rtlCol="0" anchor="ctr"/>
          <a:lstStyle/>
          <a:p>
            <a:pPr algn="ctr" defTabSz="457181"/>
            <a:endParaRPr lang="en-US">
              <a:solidFill>
                <a:prstClr val="white"/>
              </a:solidFill>
              <a:latin typeface="Calibri"/>
              <a:sym typeface="Arial"/>
            </a:endParaRPr>
          </a:p>
        </p:txBody>
      </p:sp>
      <p:sp>
        <p:nvSpPr>
          <p:cNvPr id="8" name="Footer Placeholder 4"/>
          <p:cNvSpPr>
            <a:spLocks noGrp="1"/>
          </p:cNvSpPr>
          <p:nvPr>
            <p:ph type="ftr" sz="quarter" idx="11"/>
          </p:nvPr>
        </p:nvSpPr>
        <p:spPr>
          <a:xfrm>
            <a:off x="0" y="4889987"/>
            <a:ext cx="3429000" cy="273844"/>
          </a:xfrm>
        </p:spPr>
        <p:txBody>
          <a:bodyPr lIns="213962"/>
          <a:lstStyle>
            <a:lvl1pPr algn="l">
              <a:defRPr sz="800">
                <a:solidFill>
                  <a:schemeClr val="tx1"/>
                </a:solidFill>
                <a:latin typeface="Arial" panose="020B0604020202020204" pitchFamily="34" charset="0"/>
                <a:cs typeface="Arial" panose="020B0604020202020204" pitchFamily="34" charset="0"/>
              </a:defRPr>
            </a:lvl1pPr>
          </a:lstStyle>
          <a:p>
            <a:r>
              <a:rPr lang="en-US">
                <a:solidFill>
                  <a:prstClr val="black"/>
                </a:solidFill>
              </a:rPr>
              <a:t>Radisys Corporation -  CONFIDENTIAL</a:t>
            </a:r>
            <a:endParaRPr lang="en-US" dirty="0">
              <a:solidFill>
                <a:prstClr val="black"/>
              </a:solidFill>
            </a:endParaRPr>
          </a:p>
        </p:txBody>
      </p:sp>
      <p:sp>
        <p:nvSpPr>
          <p:cNvPr id="10" name="TextBox 9"/>
          <p:cNvSpPr txBox="1"/>
          <p:nvPr userDrawn="1"/>
        </p:nvSpPr>
        <p:spPr>
          <a:xfrm>
            <a:off x="8202168" y="4939716"/>
            <a:ext cx="804672" cy="195129"/>
          </a:xfrm>
          <a:prstGeom prst="rect">
            <a:avLst/>
          </a:prstGeom>
          <a:noFill/>
        </p:spPr>
        <p:txBody>
          <a:bodyPr wrap="square" lIns="71320" tIns="35661" rIns="71320" bIns="35661" rtlCol="0">
            <a:spAutoFit/>
          </a:bodyPr>
          <a:lstStyle/>
          <a:p>
            <a:pPr algn="r" defTabSz="457181"/>
            <a:fld id="{1A1FECE1-0BD3-D343-939B-B1E74A9862C0}" type="slidenum">
              <a:rPr lang="en-US" sz="800">
                <a:solidFill>
                  <a:prstClr val="black"/>
                </a:solidFill>
                <a:latin typeface="Calibri"/>
                <a:ea typeface="Arial"/>
                <a:cs typeface="Arial"/>
                <a:sym typeface="Arial"/>
              </a:rPr>
              <a:pPr algn="r" defTabSz="457181"/>
              <a:t>‹#›</a:t>
            </a:fld>
            <a:endParaRPr lang="en-US" sz="800" dirty="0">
              <a:solidFill>
                <a:prstClr val="black"/>
              </a:solidFill>
              <a:latin typeface="Calibri"/>
              <a:ea typeface="Arial"/>
              <a:cs typeface="Arial"/>
              <a:sym typeface="Aria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21856" y="69422"/>
            <a:ext cx="2169442" cy="424849"/>
          </a:xfrm>
          <a:prstGeom prst="rect">
            <a:avLst/>
          </a:prstGeom>
        </p:spPr>
      </p:pic>
      <p:sp>
        <p:nvSpPr>
          <p:cNvPr id="15" name="Title 1"/>
          <p:cNvSpPr>
            <a:spLocks noGrp="1"/>
          </p:cNvSpPr>
          <p:nvPr>
            <p:ph type="title"/>
          </p:nvPr>
        </p:nvSpPr>
        <p:spPr>
          <a:xfrm>
            <a:off x="1841164" y="86500"/>
            <a:ext cx="4955059" cy="476149"/>
          </a:xfrm>
        </p:spPr>
        <p:txBody>
          <a:bodyPr lIns="213962">
            <a:normAutofit/>
          </a:bodyPr>
          <a:lstStyle>
            <a:lvl1pPr>
              <a:defRPr sz="1900" b="1">
                <a:solidFill>
                  <a:srgbClr val="000000"/>
                </a:solidFill>
              </a:defRPr>
            </a:lvl1pPr>
          </a:lstStyle>
          <a:p>
            <a:r>
              <a:rPr lang="en-US"/>
              <a:t>Click to edit Master title style</a:t>
            </a:r>
            <a:endParaRPr lang="en-US" dirty="0"/>
          </a:p>
        </p:txBody>
      </p:sp>
      <p:sp>
        <p:nvSpPr>
          <p:cNvPr id="5" name="Text Placeholder 4"/>
          <p:cNvSpPr>
            <a:spLocks noGrp="1"/>
          </p:cNvSpPr>
          <p:nvPr>
            <p:ph type="body" sz="quarter" idx="13"/>
          </p:nvPr>
        </p:nvSpPr>
        <p:spPr>
          <a:xfrm>
            <a:off x="1980668" y="601825"/>
            <a:ext cx="6871751" cy="230933"/>
          </a:xfrm>
        </p:spPr>
        <p:txBody>
          <a:bodyPr>
            <a:normAutofit/>
          </a:bodyPr>
          <a:lstStyle>
            <a:lvl1pPr marL="0" indent="0">
              <a:buNone/>
              <a:defRPr sz="1400">
                <a:solidFill>
                  <a:srgbClr val="DD1C4E"/>
                </a:solidFill>
              </a:defRPr>
            </a:lvl1pPr>
          </a:lstStyle>
          <a:p>
            <a:pPr lvl="0"/>
            <a:r>
              <a:rPr lang="en-US"/>
              <a:t>Edit Master text styles</a:t>
            </a:r>
          </a:p>
        </p:txBody>
      </p:sp>
    </p:spTree>
    <p:extLst>
      <p:ext uri="{BB962C8B-B14F-4D97-AF65-F5344CB8AC3E}">
        <p14:creationId xmlns:p14="http://schemas.microsoft.com/office/powerpoint/2010/main" val="14856991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536">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 name="Google Shape;24;p4"/>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alibri"/>
                <a:ea typeface="Calibri"/>
                <a:cs typeface="Calibri"/>
                <a:sym typeface="Calibri"/>
              </a:defRPr>
            </a:lvl1pPr>
            <a:lvl2pPr marL="0" marR="0" lvl="1" indent="0" algn="ctr" rtl="0">
              <a:spcBef>
                <a:spcPts val="0"/>
              </a:spcBef>
              <a:buNone/>
              <a:defRPr sz="800">
                <a:solidFill>
                  <a:srgbClr val="A5A5A5"/>
                </a:solidFill>
                <a:latin typeface="Calibri"/>
                <a:ea typeface="Calibri"/>
                <a:cs typeface="Calibri"/>
                <a:sym typeface="Calibri"/>
              </a:defRPr>
            </a:lvl2pPr>
            <a:lvl3pPr marL="0" marR="0" lvl="2" indent="0" algn="ctr" rtl="0">
              <a:spcBef>
                <a:spcPts val="0"/>
              </a:spcBef>
              <a:buNone/>
              <a:defRPr sz="800">
                <a:solidFill>
                  <a:srgbClr val="A5A5A5"/>
                </a:solidFill>
                <a:latin typeface="Calibri"/>
                <a:ea typeface="Calibri"/>
                <a:cs typeface="Calibri"/>
                <a:sym typeface="Calibri"/>
              </a:defRPr>
            </a:lvl3pPr>
            <a:lvl4pPr marL="0" marR="0" lvl="3" indent="0" algn="ctr" rtl="0">
              <a:spcBef>
                <a:spcPts val="0"/>
              </a:spcBef>
              <a:buNone/>
              <a:defRPr sz="800">
                <a:solidFill>
                  <a:srgbClr val="A5A5A5"/>
                </a:solidFill>
                <a:latin typeface="Calibri"/>
                <a:ea typeface="Calibri"/>
                <a:cs typeface="Calibri"/>
                <a:sym typeface="Calibri"/>
              </a:defRPr>
            </a:lvl4pPr>
            <a:lvl5pPr marL="0" marR="0" lvl="4" indent="0" algn="ctr" rtl="0">
              <a:spcBef>
                <a:spcPts val="0"/>
              </a:spcBef>
              <a:buNone/>
              <a:defRPr sz="800">
                <a:solidFill>
                  <a:srgbClr val="A5A5A5"/>
                </a:solidFill>
                <a:latin typeface="Calibri"/>
                <a:ea typeface="Calibri"/>
                <a:cs typeface="Calibri"/>
                <a:sym typeface="Calibri"/>
              </a:defRPr>
            </a:lvl5pPr>
            <a:lvl6pPr marL="0" marR="0" lvl="5" indent="0" algn="ctr" rtl="0">
              <a:spcBef>
                <a:spcPts val="0"/>
              </a:spcBef>
              <a:buNone/>
              <a:defRPr sz="800">
                <a:solidFill>
                  <a:srgbClr val="A5A5A5"/>
                </a:solidFill>
                <a:latin typeface="Calibri"/>
                <a:ea typeface="Calibri"/>
                <a:cs typeface="Calibri"/>
                <a:sym typeface="Calibri"/>
              </a:defRPr>
            </a:lvl6pPr>
            <a:lvl7pPr marL="0" marR="0" lvl="6" indent="0" algn="ctr" rtl="0">
              <a:spcBef>
                <a:spcPts val="0"/>
              </a:spcBef>
              <a:buNone/>
              <a:defRPr sz="800">
                <a:solidFill>
                  <a:srgbClr val="A5A5A5"/>
                </a:solidFill>
                <a:latin typeface="Calibri"/>
                <a:ea typeface="Calibri"/>
                <a:cs typeface="Calibri"/>
                <a:sym typeface="Calibri"/>
              </a:defRPr>
            </a:lvl7pPr>
            <a:lvl8pPr marL="0" marR="0" lvl="7" indent="0" algn="ctr" rtl="0">
              <a:spcBef>
                <a:spcPts val="0"/>
              </a:spcBef>
              <a:buNone/>
              <a:defRPr sz="800">
                <a:solidFill>
                  <a:srgbClr val="A5A5A5"/>
                </a:solidFill>
                <a:latin typeface="Calibri"/>
                <a:ea typeface="Calibri"/>
                <a:cs typeface="Calibri"/>
                <a:sym typeface="Calibri"/>
              </a:defRPr>
            </a:lvl8pPr>
            <a:lvl9pPr marL="0" marR="0" lvl="8" indent="0" algn="ctr" rtl="0">
              <a:spcBef>
                <a:spcPts val="0"/>
              </a:spcBef>
              <a:buNone/>
              <a:defRPr sz="800">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3108453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54"/>
        <p:cNvGrpSpPr/>
        <p:nvPr/>
      </p:nvGrpSpPr>
      <p:grpSpPr>
        <a:xfrm>
          <a:off x="0" y="0"/>
          <a:ext cx="0" cy="0"/>
          <a:chOff x="0" y="0"/>
          <a:chExt cx="0" cy="0"/>
        </a:xfrm>
      </p:grpSpPr>
      <p:sp>
        <p:nvSpPr>
          <p:cNvPr id="55" name="Google Shape;55;p11"/>
          <p:cNvSpPr/>
          <p:nvPr/>
        </p:nvSpPr>
        <p:spPr>
          <a:xfrm>
            <a:off x="0" y="2284205"/>
            <a:ext cx="9144000" cy="2859300"/>
          </a:xfrm>
          <a:prstGeom prst="rect">
            <a:avLst/>
          </a:prstGeom>
          <a:gradFill>
            <a:gsLst>
              <a:gs pos="0">
                <a:schemeClr val="dk2"/>
              </a:gs>
              <a:gs pos="100000">
                <a:schemeClr val="lt2"/>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56" name="Google Shape;56;p11"/>
          <p:cNvSpPr txBox="1">
            <a:spLocks noGrp="1"/>
          </p:cNvSpPr>
          <p:nvPr>
            <p:ph type="ctrTitle"/>
          </p:nvPr>
        </p:nvSpPr>
        <p:spPr>
          <a:xfrm>
            <a:off x="445181" y="2626894"/>
            <a:ext cx="8293200" cy="537900"/>
          </a:xfrm>
          <a:prstGeom prst="rect">
            <a:avLst/>
          </a:prstGeom>
          <a:noFill/>
          <a:ln>
            <a:noFill/>
          </a:ln>
        </p:spPr>
        <p:txBody>
          <a:bodyPr spcFirstLastPara="1" wrap="square" lIns="91425" tIns="45700" rIns="91425" bIns="45700" anchor="t" anchorCtr="0">
            <a:noAutofit/>
          </a:bodyPr>
          <a:lstStyle>
            <a:lvl1pPr lvl="0" algn="l" rtl="0">
              <a:lnSpc>
                <a:spcPct val="106250"/>
              </a:lnSpc>
              <a:spcBef>
                <a:spcPts val="0"/>
              </a:spcBef>
              <a:spcAft>
                <a:spcPts val="0"/>
              </a:spcAft>
              <a:buClr>
                <a:schemeClr val="lt1"/>
              </a:buClr>
              <a:buSzPts val="3200"/>
              <a:buFont typeface="Corbel"/>
              <a:buNone/>
              <a:defRPr sz="3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7" name="Google Shape;57;p11"/>
          <p:cNvSpPr txBox="1">
            <a:spLocks noGrp="1"/>
          </p:cNvSpPr>
          <p:nvPr>
            <p:ph type="subTitle" idx="1"/>
          </p:nvPr>
        </p:nvSpPr>
        <p:spPr>
          <a:xfrm>
            <a:off x="454715" y="3404829"/>
            <a:ext cx="8293200" cy="424200"/>
          </a:xfrm>
          <a:prstGeom prst="rect">
            <a:avLst/>
          </a:prstGeom>
          <a:noFill/>
          <a:ln>
            <a:noFill/>
          </a:ln>
        </p:spPr>
        <p:txBody>
          <a:bodyPr spcFirstLastPara="1" wrap="square" lIns="91425" tIns="45700" rIns="91425" bIns="45700" anchor="t" anchorCtr="0">
            <a:noAutofit/>
          </a:bodyPr>
          <a:lstStyle>
            <a:lvl1pPr lvl="0" algn="l" rtl="0">
              <a:lnSpc>
                <a:spcPct val="150000"/>
              </a:lnSpc>
              <a:spcBef>
                <a:spcPts val="800"/>
              </a:spcBef>
              <a:spcAft>
                <a:spcPts val="0"/>
              </a:spcAft>
              <a:buSzPts val="1700"/>
              <a:buNone/>
              <a:defRPr sz="2000">
                <a:solidFill>
                  <a:srgbClr val="FFFFFF"/>
                </a:solidFill>
              </a:defRPr>
            </a:lvl1pPr>
            <a:lvl2pPr lvl="1" algn="ctr" rtl="0">
              <a:lnSpc>
                <a:spcPct val="118181"/>
              </a:lnSpc>
              <a:spcBef>
                <a:spcPts val="800"/>
              </a:spcBef>
              <a:spcAft>
                <a:spcPts val="0"/>
              </a:spcAft>
              <a:buSzPts val="1320"/>
              <a:buNone/>
              <a:defRPr>
                <a:solidFill>
                  <a:srgbClr val="949494"/>
                </a:solidFill>
              </a:defRPr>
            </a:lvl2pPr>
            <a:lvl3pPr lvl="2" algn="ctr" rtl="0">
              <a:lnSpc>
                <a:spcPct val="120000"/>
              </a:lnSpc>
              <a:spcBef>
                <a:spcPts val="800"/>
              </a:spcBef>
              <a:spcAft>
                <a:spcPts val="0"/>
              </a:spcAft>
              <a:buSzPts val="1700"/>
              <a:buNone/>
              <a:defRPr>
                <a:solidFill>
                  <a:srgbClr val="949494"/>
                </a:solidFill>
              </a:defRPr>
            </a:lvl3pPr>
            <a:lvl4pPr lvl="3" algn="ctr" rtl="0">
              <a:lnSpc>
                <a:spcPct val="122222"/>
              </a:lnSpc>
              <a:spcBef>
                <a:spcPts val="800"/>
              </a:spcBef>
              <a:spcAft>
                <a:spcPts val="0"/>
              </a:spcAft>
              <a:buSzPts val="1080"/>
              <a:buNone/>
              <a:defRPr>
                <a:solidFill>
                  <a:srgbClr val="949494"/>
                </a:solidFill>
              </a:defRPr>
            </a:lvl4pPr>
            <a:lvl5pPr lvl="4" algn="ctr" rtl="0">
              <a:spcBef>
                <a:spcPts val="800"/>
              </a:spcBef>
              <a:spcAft>
                <a:spcPts val="0"/>
              </a:spcAft>
              <a:buSzPts val="1530"/>
              <a:buNone/>
              <a:defRPr>
                <a:solidFill>
                  <a:srgbClr val="949494"/>
                </a:solidFill>
              </a:defRPr>
            </a:lvl5pPr>
            <a:lvl6pPr lvl="5" algn="ctr" rtl="0">
              <a:spcBef>
                <a:spcPts val="400"/>
              </a:spcBef>
              <a:spcAft>
                <a:spcPts val="0"/>
              </a:spcAft>
              <a:buClr>
                <a:srgbClr val="949494"/>
              </a:buClr>
              <a:buSzPts val="2000"/>
              <a:buNone/>
              <a:defRPr>
                <a:solidFill>
                  <a:srgbClr val="949494"/>
                </a:solidFill>
              </a:defRPr>
            </a:lvl6pPr>
            <a:lvl7pPr lvl="6" algn="ctr" rtl="0">
              <a:spcBef>
                <a:spcPts val="400"/>
              </a:spcBef>
              <a:spcAft>
                <a:spcPts val="0"/>
              </a:spcAft>
              <a:buClr>
                <a:srgbClr val="949494"/>
              </a:buClr>
              <a:buSzPts val="2000"/>
              <a:buNone/>
              <a:defRPr>
                <a:solidFill>
                  <a:srgbClr val="949494"/>
                </a:solidFill>
              </a:defRPr>
            </a:lvl7pPr>
            <a:lvl8pPr lvl="7" algn="ctr" rtl="0">
              <a:spcBef>
                <a:spcPts val="400"/>
              </a:spcBef>
              <a:spcAft>
                <a:spcPts val="0"/>
              </a:spcAft>
              <a:buClr>
                <a:srgbClr val="949494"/>
              </a:buClr>
              <a:buSzPts val="2000"/>
              <a:buNone/>
              <a:defRPr>
                <a:solidFill>
                  <a:srgbClr val="949494"/>
                </a:solidFill>
              </a:defRPr>
            </a:lvl8pPr>
            <a:lvl9pPr lvl="8" algn="ctr" rtl="0">
              <a:spcBef>
                <a:spcPts val="400"/>
              </a:spcBef>
              <a:spcAft>
                <a:spcPts val="0"/>
              </a:spcAft>
              <a:buClr>
                <a:srgbClr val="949494"/>
              </a:buClr>
              <a:buSzPts val="2000"/>
              <a:buNone/>
              <a:defRPr>
                <a:solidFill>
                  <a:srgbClr val="949494"/>
                </a:solidFill>
              </a:defRPr>
            </a:lvl9pPr>
          </a:lstStyle>
          <a:p>
            <a:endParaRPr/>
          </a:p>
        </p:txBody>
      </p:sp>
      <p:pic>
        <p:nvPicPr>
          <p:cNvPr id="58" name="Google Shape;58;p11" descr="ONF_WITH-GRADIENT.png"/>
          <p:cNvPicPr preferRelativeResize="0"/>
          <p:nvPr/>
        </p:nvPicPr>
        <p:blipFill rotWithShape="1">
          <a:blip r:embed="rId2">
            <a:alphaModFix/>
          </a:blip>
          <a:srcRect/>
          <a:stretch/>
        </p:blipFill>
        <p:spPr>
          <a:xfrm>
            <a:off x="3287525" y="295730"/>
            <a:ext cx="2546597" cy="1750786"/>
          </a:xfrm>
          <a:prstGeom prst="rect">
            <a:avLst/>
          </a:prstGeom>
          <a:noFill/>
          <a:ln>
            <a:noFill/>
          </a:ln>
        </p:spPr>
      </p:pic>
      <p:sp>
        <p:nvSpPr>
          <p:cNvPr id="59" name="Google Shape;59;p11"/>
          <p:cNvSpPr/>
          <p:nvPr/>
        </p:nvSpPr>
        <p:spPr>
          <a:xfrm>
            <a:off x="7757926" y="130632"/>
            <a:ext cx="1291800" cy="849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cxnSp>
        <p:nvCxnSpPr>
          <p:cNvPr id="60" name="Google Shape;60;p11"/>
          <p:cNvCxnSpPr/>
          <p:nvPr/>
        </p:nvCxnSpPr>
        <p:spPr>
          <a:xfrm>
            <a:off x="0" y="2284185"/>
            <a:ext cx="9144000" cy="0"/>
          </a:xfrm>
          <a:prstGeom prst="straightConnector1">
            <a:avLst/>
          </a:prstGeom>
          <a:noFill/>
          <a:ln w="12700" cap="flat" cmpd="sng">
            <a:solidFill>
              <a:schemeClr val="accent2"/>
            </a:solidFill>
            <a:prstDash val="solid"/>
            <a:round/>
            <a:headEnd type="none" w="sm" len="sm"/>
            <a:tailEnd type="none" w="sm" len="sm"/>
          </a:ln>
        </p:spPr>
      </p:cxnSp>
    </p:spTree>
    <p:extLst>
      <p:ext uri="{BB962C8B-B14F-4D97-AF65-F5344CB8AC3E}">
        <p14:creationId xmlns:p14="http://schemas.microsoft.com/office/powerpoint/2010/main" val="25646954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_Section Opener Slide" type="title">
  <p:cSld name="1_Section Opener Slide">
    <p:spTree>
      <p:nvGrpSpPr>
        <p:cNvPr id="1" name="Shape 61"/>
        <p:cNvGrpSpPr/>
        <p:nvPr/>
      </p:nvGrpSpPr>
      <p:grpSpPr>
        <a:xfrm>
          <a:off x="0" y="0"/>
          <a:ext cx="0" cy="0"/>
          <a:chOff x="0" y="0"/>
          <a:chExt cx="0" cy="0"/>
        </a:xfrm>
      </p:grpSpPr>
      <p:sp>
        <p:nvSpPr>
          <p:cNvPr id="62" name="Google Shape;62;p12"/>
          <p:cNvSpPr/>
          <p:nvPr/>
        </p:nvSpPr>
        <p:spPr>
          <a:xfrm>
            <a:off x="0" y="1355586"/>
            <a:ext cx="9144000" cy="2471100"/>
          </a:xfrm>
          <a:prstGeom prst="rect">
            <a:avLst/>
          </a:prstGeom>
          <a:gradFill>
            <a:gsLst>
              <a:gs pos="0">
                <a:schemeClr val="dk2"/>
              </a:gs>
              <a:gs pos="100000">
                <a:schemeClr val="lt2"/>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63" name="Google Shape;63;p12"/>
          <p:cNvSpPr txBox="1">
            <a:spLocks noGrp="1"/>
          </p:cNvSpPr>
          <p:nvPr>
            <p:ph type="ctrTitle"/>
          </p:nvPr>
        </p:nvSpPr>
        <p:spPr>
          <a:xfrm>
            <a:off x="442006" y="1670434"/>
            <a:ext cx="8431500" cy="537900"/>
          </a:xfrm>
          <a:prstGeom prst="rect">
            <a:avLst/>
          </a:prstGeom>
          <a:noFill/>
          <a:ln>
            <a:noFill/>
          </a:ln>
        </p:spPr>
        <p:txBody>
          <a:bodyPr spcFirstLastPara="1" wrap="square" lIns="91425" tIns="45700" rIns="91425" bIns="45700" anchor="t" anchorCtr="0">
            <a:noAutofit/>
          </a:bodyPr>
          <a:lstStyle>
            <a:lvl1pPr lvl="0" algn="l" rtl="0">
              <a:lnSpc>
                <a:spcPct val="106250"/>
              </a:lnSpc>
              <a:spcBef>
                <a:spcPts val="0"/>
              </a:spcBef>
              <a:spcAft>
                <a:spcPts val="0"/>
              </a:spcAft>
              <a:buClr>
                <a:schemeClr val="lt1"/>
              </a:buClr>
              <a:buSzPts val="3200"/>
              <a:buFont typeface="Corbel"/>
              <a:buNone/>
              <a:defRPr sz="3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4" name="Google Shape;64;p12"/>
          <p:cNvSpPr txBox="1">
            <a:spLocks noGrp="1"/>
          </p:cNvSpPr>
          <p:nvPr>
            <p:ph type="subTitle" idx="1"/>
          </p:nvPr>
        </p:nvSpPr>
        <p:spPr>
          <a:xfrm>
            <a:off x="451534" y="2452727"/>
            <a:ext cx="8431500" cy="1374000"/>
          </a:xfrm>
          <a:prstGeom prst="rect">
            <a:avLst/>
          </a:prstGeom>
          <a:noFill/>
          <a:ln>
            <a:noFill/>
          </a:ln>
        </p:spPr>
        <p:txBody>
          <a:bodyPr spcFirstLastPara="1" wrap="square" lIns="91425" tIns="45700" rIns="91425" bIns="45700" anchor="t" anchorCtr="0">
            <a:noAutofit/>
          </a:bodyPr>
          <a:lstStyle>
            <a:lvl1pPr lvl="0" algn="l" rtl="0">
              <a:lnSpc>
                <a:spcPct val="150000"/>
              </a:lnSpc>
              <a:spcBef>
                <a:spcPts val="800"/>
              </a:spcBef>
              <a:spcAft>
                <a:spcPts val="0"/>
              </a:spcAft>
              <a:buSzPts val="1700"/>
              <a:buNone/>
              <a:defRPr sz="2000">
                <a:solidFill>
                  <a:srgbClr val="FFFFFF"/>
                </a:solidFill>
              </a:defRPr>
            </a:lvl1pPr>
            <a:lvl2pPr lvl="1" algn="ctr" rtl="0">
              <a:lnSpc>
                <a:spcPct val="118181"/>
              </a:lnSpc>
              <a:spcBef>
                <a:spcPts val="800"/>
              </a:spcBef>
              <a:spcAft>
                <a:spcPts val="0"/>
              </a:spcAft>
              <a:buSzPts val="1320"/>
              <a:buNone/>
              <a:defRPr>
                <a:solidFill>
                  <a:srgbClr val="949494"/>
                </a:solidFill>
              </a:defRPr>
            </a:lvl2pPr>
            <a:lvl3pPr lvl="2" algn="ctr" rtl="0">
              <a:lnSpc>
                <a:spcPct val="120000"/>
              </a:lnSpc>
              <a:spcBef>
                <a:spcPts val="800"/>
              </a:spcBef>
              <a:spcAft>
                <a:spcPts val="0"/>
              </a:spcAft>
              <a:buSzPts val="1700"/>
              <a:buNone/>
              <a:defRPr>
                <a:solidFill>
                  <a:srgbClr val="949494"/>
                </a:solidFill>
              </a:defRPr>
            </a:lvl3pPr>
            <a:lvl4pPr lvl="3" algn="ctr" rtl="0">
              <a:lnSpc>
                <a:spcPct val="122222"/>
              </a:lnSpc>
              <a:spcBef>
                <a:spcPts val="800"/>
              </a:spcBef>
              <a:spcAft>
                <a:spcPts val="0"/>
              </a:spcAft>
              <a:buSzPts val="1080"/>
              <a:buNone/>
              <a:defRPr>
                <a:solidFill>
                  <a:srgbClr val="949494"/>
                </a:solidFill>
              </a:defRPr>
            </a:lvl4pPr>
            <a:lvl5pPr lvl="4" algn="ctr" rtl="0">
              <a:spcBef>
                <a:spcPts val="800"/>
              </a:spcBef>
              <a:spcAft>
                <a:spcPts val="0"/>
              </a:spcAft>
              <a:buSzPts val="1530"/>
              <a:buNone/>
              <a:defRPr>
                <a:solidFill>
                  <a:srgbClr val="949494"/>
                </a:solidFill>
              </a:defRPr>
            </a:lvl5pPr>
            <a:lvl6pPr lvl="5" algn="ctr" rtl="0">
              <a:spcBef>
                <a:spcPts val="400"/>
              </a:spcBef>
              <a:spcAft>
                <a:spcPts val="0"/>
              </a:spcAft>
              <a:buClr>
                <a:srgbClr val="949494"/>
              </a:buClr>
              <a:buSzPts val="2000"/>
              <a:buNone/>
              <a:defRPr>
                <a:solidFill>
                  <a:srgbClr val="949494"/>
                </a:solidFill>
              </a:defRPr>
            </a:lvl6pPr>
            <a:lvl7pPr lvl="6" algn="ctr" rtl="0">
              <a:spcBef>
                <a:spcPts val="400"/>
              </a:spcBef>
              <a:spcAft>
                <a:spcPts val="0"/>
              </a:spcAft>
              <a:buClr>
                <a:srgbClr val="949494"/>
              </a:buClr>
              <a:buSzPts val="2000"/>
              <a:buNone/>
              <a:defRPr>
                <a:solidFill>
                  <a:srgbClr val="949494"/>
                </a:solidFill>
              </a:defRPr>
            </a:lvl7pPr>
            <a:lvl8pPr lvl="7" algn="ctr" rtl="0">
              <a:spcBef>
                <a:spcPts val="400"/>
              </a:spcBef>
              <a:spcAft>
                <a:spcPts val="0"/>
              </a:spcAft>
              <a:buClr>
                <a:srgbClr val="949494"/>
              </a:buClr>
              <a:buSzPts val="2000"/>
              <a:buNone/>
              <a:defRPr>
                <a:solidFill>
                  <a:srgbClr val="949494"/>
                </a:solidFill>
              </a:defRPr>
            </a:lvl8pPr>
            <a:lvl9pPr lvl="8" algn="ctr" rtl="0">
              <a:spcBef>
                <a:spcPts val="400"/>
              </a:spcBef>
              <a:spcAft>
                <a:spcPts val="0"/>
              </a:spcAft>
              <a:buClr>
                <a:srgbClr val="949494"/>
              </a:buClr>
              <a:buSzPts val="2000"/>
              <a:buNone/>
              <a:defRPr>
                <a:solidFill>
                  <a:srgbClr val="949494"/>
                </a:solidFill>
              </a:defRPr>
            </a:lvl9pPr>
          </a:lstStyle>
          <a:p>
            <a:endParaRPr/>
          </a:p>
        </p:txBody>
      </p:sp>
      <p:sp>
        <p:nvSpPr>
          <p:cNvPr id="65" name="Google Shape;65;p12"/>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800">
                <a:solidFill>
                  <a:srgbClr val="A6A6A6"/>
                </a:solidFill>
                <a:latin typeface="Corbel"/>
                <a:ea typeface="Corbel"/>
                <a:cs typeface="Corbel"/>
                <a:sym typeface="Corbel"/>
              </a:defRPr>
            </a:lvl1pPr>
            <a:lvl2pPr marL="0" lvl="1" indent="0" algn="ctr" rtl="0">
              <a:spcBef>
                <a:spcPts val="0"/>
              </a:spcBef>
              <a:buNone/>
              <a:defRPr sz="800">
                <a:solidFill>
                  <a:srgbClr val="A6A6A6"/>
                </a:solidFill>
                <a:latin typeface="Corbel"/>
                <a:ea typeface="Corbel"/>
                <a:cs typeface="Corbel"/>
                <a:sym typeface="Corbel"/>
              </a:defRPr>
            </a:lvl2pPr>
            <a:lvl3pPr marL="0" lvl="2" indent="0" algn="ctr" rtl="0">
              <a:spcBef>
                <a:spcPts val="0"/>
              </a:spcBef>
              <a:buNone/>
              <a:defRPr sz="800">
                <a:solidFill>
                  <a:srgbClr val="A6A6A6"/>
                </a:solidFill>
                <a:latin typeface="Corbel"/>
                <a:ea typeface="Corbel"/>
                <a:cs typeface="Corbel"/>
                <a:sym typeface="Corbel"/>
              </a:defRPr>
            </a:lvl3pPr>
            <a:lvl4pPr marL="0" lvl="3" indent="0" algn="ctr" rtl="0">
              <a:spcBef>
                <a:spcPts val="0"/>
              </a:spcBef>
              <a:buNone/>
              <a:defRPr sz="800">
                <a:solidFill>
                  <a:srgbClr val="A6A6A6"/>
                </a:solidFill>
                <a:latin typeface="Corbel"/>
                <a:ea typeface="Corbel"/>
                <a:cs typeface="Corbel"/>
                <a:sym typeface="Corbel"/>
              </a:defRPr>
            </a:lvl4pPr>
            <a:lvl5pPr marL="0" lvl="4" indent="0" algn="ctr" rtl="0">
              <a:spcBef>
                <a:spcPts val="0"/>
              </a:spcBef>
              <a:buNone/>
              <a:defRPr sz="800">
                <a:solidFill>
                  <a:srgbClr val="A6A6A6"/>
                </a:solidFill>
                <a:latin typeface="Corbel"/>
                <a:ea typeface="Corbel"/>
                <a:cs typeface="Corbel"/>
                <a:sym typeface="Corbel"/>
              </a:defRPr>
            </a:lvl5pPr>
            <a:lvl6pPr marL="0" lvl="5" indent="0" algn="ctr" rtl="0">
              <a:spcBef>
                <a:spcPts val="0"/>
              </a:spcBef>
              <a:buNone/>
              <a:defRPr sz="800">
                <a:solidFill>
                  <a:srgbClr val="A6A6A6"/>
                </a:solidFill>
                <a:latin typeface="Corbel"/>
                <a:ea typeface="Corbel"/>
                <a:cs typeface="Corbel"/>
                <a:sym typeface="Corbel"/>
              </a:defRPr>
            </a:lvl6pPr>
            <a:lvl7pPr marL="0" lvl="6" indent="0" algn="ctr" rtl="0">
              <a:spcBef>
                <a:spcPts val="0"/>
              </a:spcBef>
              <a:buNone/>
              <a:defRPr sz="800">
                <a:solidFill>
                  <a:srgbClr val="A6A6A6"/>
                </a:solidFill>
                <a:latin typeface="Corbel"/>
                <a:ea typeface="Corbel"/>
                <a:cs typeface="Corbel"/>
                <a:sym typeface="Corbel"/>
              </a:defRPr>
            </a:lvl7pPr>
            <a:lvl8pPr marL="0" lvl="7" indent="0" algn="ctr" rtl="0">
              <a:spcBef>
                <a:spcPts val="0"/>
              </a:spcBef>
              <a:buNone/>
              <a:defRPr sz="800">
                <a:solidFill>
                  <a:srgbClr val="A6A6A6"/>
                </a:solidFill>
                <a:latin typeface="Corbel"/>
                <a:ea typeface="Corbel"/>
                <a:cs typeface="Corbel"/>
                <a:sym typeface="Corbel"/>
              </a:defRPr>
            </a:lvl8pPr>
            <a:lvl9pPr marL="0" lvl="8" indent="0" algn="ctr" rtl="0">
              <a:spcBef>
                <a:spcPts val="0"/>
              </a:spcBef>
              <a:buNone/>
              <a:defRPr sz="800">
                <a:solidFill>
                  <a:srgbClr val="A6A6A6"/>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cxnSp>
        <p:nvCxnSpPr>
          <p:cNvPr id="66" name="Google Shape;66;p12"/>
          <p:cNvCxnSpPr/>
          <p:nvPr/>
        </p:nvCxnSpPr>
        <p:spPr>
          <a:xfrm>
            <a:off x="0" y="1355581"/>
            <a:ext cx="9144000" cy="0"/>
          </a:xfrm>
          <a:prstGeom prst="straightConnector1">
            <a:avLst/>
          </a:prstGeom>
          <a:noFill/>
          <a:ln w="12700" cap="flat" cmpd="sng">
            <a:solidFill>
              <a:schemeClr val="accent2"/>
            </a:solidFill>
            <a:prstDash val="solid"/>
            <a:round/>
            <a:headEnd type="none" w="sm" len="sm"/>
            <a:tailEnd type="none" w="sm" len="sm"/>
          </a:ln>
        </p:spPr>
      </p:cxnSp>
      <p:cxnSp>
        <p:nvCxnSpPr>
          <p:cNvPr id="67" name="Google Shape;67;p12"/>
          <p:cNvCxnSpPr/>
          <p:nvPr/>
        </p:nvCxnSpPr>
        <p:spPr>
          <a:xfrm>
            <a:off x="0" y="3831225"/>
            <a:ext cx="9144000" cy="0"/>
          </a:xfrm>
          <a:prstGeom prst="straightConnector1">
            <a:avLst/>
          </a:prstGeom>
          <a:noFill/>
          <a:ln w="12700" cap="flat" cmpd="sng">
            <a:solidFill>
              <a:schemeClr val="accent2"/>
            </a:solidFill>
            <a:prstDash val="solid"/>
            <a:round/>
            <a:headEnd type="none" w="sm" len="sm"/>
            <a:tailEnd type="none" w="sm" len="sm"/>
          </a:ln>
        </p:spPr>
      </p:cxnSp>
    </p:spTree>
    <p:extLst>
      <p:ext uri="{BB962C8B-B14F-4D97-AF65-F5344CB8AC3E}">
        <p14:creationId xmlns:p14="http://schemas.microsoft.com/office/powerpoint/2010/main" val="9617203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447694" y="72933"/>
            <a:ext cx="8531100" cy="532500"/>
          </a:xfrm>
          <a:prstGeom prst="rect">
            <a:avLst/>
          </a:prstGeom>
          <a:noFill/>
          <a:ln>
            <a:noFill/>
          </a:ln>
        </p:spPr>
        <p:txBody>
          <a:bodyPr spcFirstLastPara="1" wrap="square" lIns="91425" tIns="45700" rIns="91425" bIns="45700" anchor="t" anchorCtr="0">
            <a:noAutofit/>
          </a:bodyPr>
          <a:lstStyle>
            <a:lvl1pPr lvl="0" algn="l" rtl="0">
              <a:lnSpc>
                <a:spcPct val="113333"/>
              </a:lnSpc>
              <a:spcBef>
                <a:spcPts val="0"/>
              </a:spcBef>
              <a:spcAft>
                <a:spcPts val="0"/>
              </a:spcAft>
              <a:buClr>
                <a:schemeClr val="dk2"/>
              </a:buClr>
              <a:buSzPts val="3000"/>
              <a:buFont typeface="Corbel"/>
              <a:buNone/>
              <a:defRPr>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0" name="Google Shape;70;p13"/>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lvl="0" indent="-358140" algn="l" rtl="0">
              <a:lnSpc>
                <a:spcPct val="125000"/>
              </a:lnSpc>
              <a:spcBef>
                <a:spcPts val="800"/>
              </a:spcBef>
              <a:spcAft>
                <a:spcPts val="0"/>
              </a:spcAft>
              <a:buSzPts val="2040"/>
              <a:buChar char="•"/>
              <a:defRPr/>
            </a:lvl1pPr>
            <a:lvl2pPr marL="914400" lvl="1" indent="-312419" algn="l" rtl="0">
              <a:lnSpc>
                <a:spcPct val="118181"/>
              </a:lnSpc>
              <a:spcBef>
                <a:spcPts val="800"/>
              </a:spcBef>
              <a:spcAft>
                <a:spcPts val="0"/>
              </a:spcAft>
              <a:buSzPts val="1320"/>
              <a:buChar char="▪"/>
              <a:defRPr/>
            </a:lvl2pPr>
            <a:lvl3pPr marL="1371600" lvl="2" indent="-336550" algn="l" rtl="0">
              <a:lnSpc>
                <a:spcPct val="120000"/>
              </a:lnSpc>
              <a:spcBef>
                <a:spcPts val="800"/>
              </a:spcBef>
              <a:spcAft>
                <a:spcPts val="0"/>
              </a:spcAft>
              <a:buClr>
                <a:schemeClr val="lt2"/>
              </a:buClr>
              <a:buSzPts val="1700"/>
              <a:buChar char="•"/>
              <a:defRPr/>
            </a:lvl3pPr>
            <a:lvl4pPr marL="1828800" lvl="3" indent="-297180" algn="l" rtl="0">
              <a:lnSpc>
                <a:spcPct val="122222"/>
              </a:lnSpc>
              <a:spcBef>
                <a:spcPts val="800"/>
              </a:spcBef>
              <a:spcAft>
                <a:spcPts val="0"/>
              </a:spcAft>
              <a:buClr>
                <a:schemeClr val="accent5"/>
              </a:buClr>
              <a:buSzPts val="1080"/>
              <a:buChar char="▪"/>
              <a:defRPr/>
            </a:lvl4pPr>
            <a:lvl5pPr marL="2286000" lvl="4" indent="-325754" algn="l" rtl="0">
              <a:spcBef>
                <a:spcPts val="800"/>
              </a:spcBef>
              <a:spcAft>
                <a:spcPts val="0"/>
              </a:spcAft>
              <a:buClr>
                <a:schemeClr val="lt2"/>
              </a:buClr>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71" name="Google Shape;71;p13"/>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800">
                <a:solidFill>
                  <a:srgbClr val="A5A5A5"/>
                </a:solidFill>
                <a:latin typeface="Corbel"/>
                <a:ea typeface="Corbel"/>
                <a:cs typeface="Corbel"/>
                <a:sym typeface="Corbel"/>
              </a:defRPr>
            </a:lvl1pPr>
            <a:lvl2pPr marL="0" lvl="1" indent="0" algn="ctr" rtl="0">
              <a:spcBef>
                <a:spcPts val="0"/>
              </a:spcBef>
              <a:buNone/>
              <a:defRPr sz="800">
                <a:solidFill>
                  <a:srgbClr val="A5A5A5"/>
                </a:solidFill>
                <a:latin typeface="Corbel"/>
                <a:ea typeface="Corbel"/>
                <a:cs typeface="Corbel"/>
                <a:sym typeface="Corbel"/>
              </a:defRPr>
            </a:lvl2pPr>
            <a:lvl3pPr marL="0" lvl="2" indent="0" algn="ctr" rtl="0">
              <a:spcBef>
                <a:spcPts val="0"/>
              </a:spcBef>
              <a:buNone/>
              <a:defRPr sz="800">
                <a:solidFill>
                  <a:srgbClr val="A5A5A5"/>
                </a:solidFill>
                <a:latin typeface="Corbel"/>
                <a:ea typeface="Corbel"/>
                <a:cs typeface="Corbel"/>
                <a:sym typeface="Corbel"/>
              </a:defRPr>
            </a:lvl3pPr>
            <a:lvl4pPr marL="0" lvl="3" indent="0" algn="ctr" rtl="0">
              <a:spcBef>
                <a:spcPts val="0"/>
              </a:spcBef>
              <a:buNone/>
              <a:defRPr sz="800">
                <a:solidFill>
                  <a:srgbClr val="A5A5A5"/>
                </a:solidFill>
                <a:latin typeface="Corbel"/>
                <a:ea typeface="Corbel"/>
                <a:cs typeface="Corbel"/>
                <a:sym typeface="Corbel"/>
              </a:defRPr>
            </a:lvl4pPr>
            <a:lvl5pPr marL="0" lvl="4" indent="0" algn="ctr" rtl="0">
              <a:spcBef>
                <a:spcPts val="0"/>
              </a:spcBef>
              <a:buNone/>
              <a:defRPr sz="800">
                <a:solidFill>
                  <a:srgbClr val="A5A5A5"/>
                </a:solidFill>
                <a:latin typeface="Corbel"/>
                <a:ea typeface="Corbel"/>
                <a:cs typeface="Corbel"/>
                <a:sym typeface="Corbel"/>
              </a:defRPr>
            </a:lvl5pPr>
            <a:lvl6pPr marL="0" lvl="5" indent="0" algn="ctr" rtl="0">
              <a:spcBef>
                <a:spcPts val="0"/>
              </a:spcBef>
              <a:buNone/>
              <a:defRPr sz="800">
                <a:solidFill>
                  <a:srgbClr val="A5A5A5"/>
                </a:solidFill>
                <a:latin typeface="Corbel"/>
                <a:ea typeface="Corbel"/>
                <a:cs typeface="Corbel"/>
                <a:sym typeface="Corbel"/>
              </a:defRPr>
            </a:lvl6pPr>
            <a:lvl7pPr marL="0" lvl="6" indent="0" algn="ctr" rtl="0">
              <a:spcBef>
                <a:spcPts val="0"/>
              </a:spcBef>
              <a:buNone/>
              <a:defRPr sz="800">
                <a:solidFill>
                  <a:srgbClr val="A5A5A5"/>
                </a:solidFill>
                <a:latin typeface="Corbel"/>
                <a:ea typeface="Corbel"/>
                <a:cs typeface="Corbel"/>
                <a:sym typeface="Corbel"/>
              </a:defRPr>
            </a:lvl7pPr>
            <a:lvl8pPr marL="0" lvl="7" indent="0" algn="ctr" rtl="0">
              <a:spcBef>
                <a:spcPts val="0"/>
              </a:spcBef>
              <a:buNone/>
              <a:defRPr sz="800">
                <a:solidFill>
                  <a:srgbClr val="A5A5A5"/>
                </a:solidFill>
                <a:latin typeface="Corbel"/>
                <a:ea typeface="Corbel"/>
                <a:cs typeface="Corbel"/>
                <a:sym typeface="Corbel"/>
              </a:defRPr>
            </a:lvl8pPr>
            <a:lvl9pPr marL="0" lvl="8" indent="0" algn="ctr" rtl="0">
              <a:spcBef>
                <a:spcPts val="0"/>
              </a:spcBef>
              <a:buNone/>
              <a:defRPr sz="800">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280058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xfrm>
            <a:off x="447675" y="72933"/>
            <a:ext cx="7340700" cy="532500"/>
          </a:xfrm>
          <a:prstGeom prst="rect">
            <a:avLst/>
          </a:prstGeom>
          <a:noFill/>
          <a:ln>
            <a:noFill/>
          </a:ln>
        </p:spPr>
        <p:txBody>
          <a:bodyPr spcFirstLastPara="1" wrap="square" lIns="91425" tIns="45700" rIns="91425" bIns="45700" anchor="t" anchorCtr="0">
            <a:noAutofit/>
          </a:bodyPr>
          <a:lstStyle>
            <a:lvl1pPr lvl="0" algn="l" rtl="0">
              <a:lnSpc>
                <a:spcPct val="113333"/>
              </a:lnSpc>
              <a:spcBef>
                <a:spcPts val="0"/>
              </a:spcBef>
              <a:spcAft>
                <a:spcPts val="0"/>
              </a:spcAft>
              <a:buClr>
                <a:schemeClr val="dk2"/>
              </a:buClr>
              <a:buSzPts val="3000"/>
              <a:buFont typeface="Corbel"/>
              <a:buNone/>
              <a:defRPr>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4" name="Google Shape;74;p14"/>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lvl="0" indent="-325755" algn="l" rtl="0">
              <a:lnSpc>
                <a:spcPct val="166666"/>
              </a:lnSpc>
              <a:spcBef>
                <a:spcPts val="800"/>
              </a:spcBef>
              <a:spcAft>
                <a:spcPts val="0"/>
              </a:spcAft>
              <a:buSzPts val="1530"/>
              <a:buChar char="•"/>
              <a:defRPr/>
            </a:lvl1pPr>
            <a:lvl2pPr marL="914400" lvl="1" indent="-297180" algn="l" rtl="0">
              <a:lnSpc>
                <a:spcPct val="144444"/>
              </a:lnSpc>
              <a:spcBef>
                <a:spcPts val="800"/>
              </a:spcBef>
              <a:spcAft>
                <a:spcPts val="0"/>
              </a:spcAft>
              <a:buSzPts val="1080"/>
              <a:buChar char="▪"/>
              <a:defRPr/>
            </a:lvl2pPr>
            <a:lvl3pPr marL="1371600" lvl="2" indent="-336550" algn="l" rtl="0">
              <a:lnSpc>
                <a:spcPct val="120000"/>
              </a:lnSpc>
              <a:spcBef>
                <a:spcPts val="800"/>
              </a:spcBef>
              <a:spcAft>
                <a:spcPts val="0"/>
              </a:spcAft>
              <a:buClr>
                <a:schemeClr val="lt2"/>
              </a:buClr>
              <a:buSzPts val="1700"/>
              <a:buChar char="•"/>
              <a:defRPr/>
            </a:lvl3pPr>
            <a:lvl4pPr marL="1828800" lvl="3" indent="-297180" algn="l" rtl="0">
              <a:lnSpc>
                <a:spcPct val="122222"/>
              </a:lnSpc>
              <a:spcBef>
                <a:spcPts val="800"/>
              </a:spcBef>
              <a:spcAft>
                <a:spcPts val="0"/>
              </a:spcAft>
              <a:buClr>
                <a:schemeClr val="accent5"/>
              </a:buClr>
              <a:buSzPts val="1080"/>
              <a:buChar char="▪"/>
              <a:defRPr/>
            </a:lvl4pPr>
            <a:lvl5pPr marL="2286000" lvl="4" indent="-325754" algn="l" rtl="0">
              <a:spcBef>
                <a:spcPts val="800"/>
              </a:spcBef>
              <a:spcAft>
                <a:spcPts val="0"/>
              </a:spcAft>
              <a:buClr>
                <a:schemeClr val="lt2"/>
              </a:buClr>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75" name="Google Shape;75;p14"/>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800">
                <a:solidFill>
                  <a:srgbClr val="A5A5A5"/>
                </a:solidFill>
                <a:latin typeface="Corbel"/>
                <a:ea typeface="Corbel"/>
                <a:cs typeface="Corbel"/>
                <a:sym typeface="Corbel"/>
              </a:defRPr>
            </a:lvl1pPr>
            <a:lvl2pPr marL="0" lvl="1" indent="0" algn="ctr" rtl="0">
              <a:spcBef>
                <a:spcPts val="0"/>
              </a:spcBef>
              <a:buNone/>
              <a:defRPr sz="800">
                <a:solidFill>
                  <a:srgbClr val="A5A5A5"/>
                </a:solidFill>
                <a:latin typeface="Corbel"/>
                <a:ea typeface="Corbel"/>
                <a:cs typeface="Corbel"/>
                <a:sym typeface="Corbel"/>
              </a:defRPr>
            </a:lvl2pPr>
            <a:lvl3pPr marL="0" lvl="2" indent="0" algn="ctr" rtl="0">
              <a:spcBef>
                <a:spcPts val="0"/>
              </a:spcBef>
              <a:buNone/>
              <a:defRPr sz="800">
                <a:solidFill>
                  <a:srgbClr val="A5A5A5"/>
                </a:solidFill>
                <a:latin typeface="Corbel"/>
                <a:ea typeface="Corbel"/>
                <a:cs typeface="Corbel"/>
                <a:sym typeface="Corbel"/>
              </a:defRPr>
            </a:lvl3pPr>
            <a:lvl4pPr marL="0" lvl="3" indent="0" algn="ctr" rtl="0">
              <a:spcBef>
                <a:spcPts val="0"/>
              </a:spcBef>
              <a:buNone/>
              <a:defRPr sz="800">
                <a:solidFill>
                  <a:srgbClr val="A5A5A5"/>
                </a:solidFill>
                <a:latin typeface="Corbel"/>
                <a:ea typeface="Corbel"/>
                <a:cs typeface="Corbel"/>
                <a:sym typeface="Corbel"/>
              </a:defRPr>
            </a:lvl4pPr>
            <a:lvl5pPr marL="0" lvl="4" indent="0" algn="ctr" rtl="0">
              <a:spcBef>
                <a:spcPts val="0"/>
              </a:spcBef>
              <a:buNone/>
              <a:defRPr sz="800">
                <a:solidFill>
                  <a:srgbClr val="A5A5A5"/>
                </a:solidFill>
                <a:latin typeface="Corbel"/>
                <a:ea typeface="Corbel"/>
                <a:cs typeface="Corbel"/>
                <a:sym typeface="Corbel"/>
              </a:defRPr>
            </a:lvl5pPr>
            <a:lvl6pPr marL="0" lvl="5" indent="0" algn="ctr" rtl="0">
              <a:spcBef>
                <a:spcPts val="0"/>
              </a:spcBef>
              <a:buNone/>
              <a:defRPr sz="800">
                <a:solidFill>
                  <a:srgbClr val="A5A5A5"/>
                </a:solidFill>
                <a:latin typeface="Corbel"/>
                <a:ea typeface="Corbel"/>
                <a:cs typeface="Corbel"/>
                <a:sym typeface="Corbel"/>
              </a:defRPr>
            </a:lvl6pPr>
            <a:lvl7pPr marL="0" lvl="6" indent="0" algn="ctr" rtl="0">
              <a:spcBef>
                <a:spcPts val="0"/>
              </a:spcBef>
              <a:buNone/>
              <a:defRPr sz="800">
                <a:solidFill>
                  <a:srgbClr val="A5A5A5"/>
                </a:solidFill>
                <a:latin typeface="Corbel"/>
                <a:ea typeface="Corbel"/>
                <a:cs typeface="Corbel"/>
                <a:sym typeface="Corbel"/>
              </a:defRPr>
            </a:lvl7pPr>
            <a:lvl8pPr marL="0" lvl="7" indent="0" algn="ctr" rtl="0">
              <a:spcBef>
                <a:spcPts val="0"/>
              </a:spcBef>
              <a:buNone/>
              <a:defRPr sz="800">
                <a:solidFill>
                  <a:srgbClr val="A5A5A5"/>
                </a:solidFill>
                <a:latin typeface="Corbel"/>
                <a:ea typeface="Corbel"/>
                <a:cs typeface="Corbel"/>
                <a:sym typeface="Corbel"/>
              </a:defRPr>
            </a:lvl8pPr>
            <a:lvl9pPr marL="0" lvl="8" indent="0" algn="ctr" rtl="0">
              <a:spcBef>
                <a:spcPts val="0"/>
              </a:spcBef>
              <a:buNone/>
              <a:defRPr sz="800">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
        <p:nvSpPr>
          <p:cNvPr id="76" name="Google Shape;76;p14"/>
          <p:cNvSpPr txBox="1">
            <a:spLocks noGrp="1"/>
          </p:cNvSpPr>
          <p:nvPr>
            <p:ph type="body" idx="2"/>
          </p:nvPr>
        </p:nvSpPr>
        <p:spPr>
          <a:xfrm>
            <a:off x="452041" y="537368"/>
            <a:ext cx="7340700" cy="427500"/>
          </a:xfrm>
          <a:prstGeom prst="rect">
            <a:avLst/>
          </a:prstGeom>
          <a:noFill/>
          <a:ln>
            <a:noFill/>
          </a:ln>
        </p:spPr>
        <p:txBody>
          <a:bodyPr spcFirstLastPara="1" wrap="square" lIns="91425" tIns="45700" rIns="91425" bIns="45700" anchor="t" anchorCtr="0">
            <a:noAutofit/>
          </a:bodyPr>
          <a:lstStyle>
            <a:lvl1pPr marL="457200" lvl="0" indent="-228600" algn="l" rtl="0">
              <a:lnSpc>
                <a:spcPct val="136363"/>
              </a:lnSpc>
              <a:spcBef>
                <a:spcPts val="800"/>
              </a:spcBef>
              <a:spcAft>
                <a:spcPts val="0"/>
              </a:spcAft>
              <a:buSzPts val="1870"/>
              <a:buFont typeface="Corbel"/>
              <a:buNone/>
              <a:defRPr sz="2200">
                <a:solidFill>
                  <a:schemeClr val="dk2"/>
                </a:solidFill>
              </a:defRPr>
            </a:lvl1pPr>
            <a:lvl2pPr marL="914400" lvl="1" indent="-297180" algn="l" rtl="0">
              <a:lnSpc>
                <a:spcPct val="144444"/>
              </a:lnSpc>
              <a:spcBef>
                <a:spcPts val="800"/>
              </a:spcBef>
              <a:spcAft>
                <a:spcPts val="0"/>
              </a:spcAft>
              <a:buSzPts val="1080"/>
              <a:buChar char="▪"/>
              <a:defRPr/>
            </a:lvl2pPr>
            <a:lvl3pPr marL="1371600" lvl="2" indent="-325755" algn="l" rtl="0">
              <a:lnSpc>
                <a:spcPct val="133333"/>
              </a:lnSpc>
              <a:spcBef>
                <a:spcPts val="800"/>
              </a:spcBef>
              <a:spcAft>
                <a:spcPts val="0"/>
              </a:spcAft>
              <a:buSzPts val="1530"/>
              <a:buChar char="•"/>
              <a:defRPr/>
            </a:lvl3pPr>
            <a:lvl4pPr marL="1828800" lvl="3" indent="-297180" algn="l" rtl="0">
              <a:lnSpc>
                <a:spcPct val="122222"/>
              </a:lnSpc>
              <a:spcBef>
                <a:spcPts val="800"/>
              </a:spcBef>
              <a:spcAft>
                <a:spcPts val="0"/>
              </a:spcAft>
              <a:buSzPts val="1080"/>
              <a:buChar char="▪"/>
              <a:defRPr/>
            </a:lvl4pPr>
            <a:lvl5pPr marL="2286000" lvl="4" indent="-325754" algn="l" rtl="0">
              <a:spcBef>
                <a:spcPts val="800"/>
              </a:spcBef>
              <a:spcAft>
                <a:spcPts val="0"/>
              </a:spcAft>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832558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77"/>
        <p:cNvGrpSpPr/>
        <p:nvPr/>
      </p:nvGrpSpPr>
      <p:grpSpPr>
        <a:xfrm>
          <a:off x="0" y="0"/>
          <a:ext cx="0" cy="0"/>
          <a:chOff x="0" y="0"/>
          <a:chExt cx="0" cy="0"/>
        </a:xfrm>
      </p:grpSpPr>
      <p:sp>
        <p:nvSpPr>
          <p:cNvPr id="78" name="Google Shape;78;p15"/>
          <p:cNvSpPr txBox="1">
            <a:spLocks noGrp="1"/>
          </p:cNvSpPr>
          <p:nvPr>
            <p:ph type="title"/>
          </p:nvPr>
        </p:nvSpPr>
        <p:spPr>
          <a:xfrm>
            <a:off x="447675" y="72933"/>
            <a:ext cx="8521800" cy="532500"/>
          </a:xfrm>
          <a:prstGeom prst="rect">
            <a:avLst/>
          </a:prstGeom>
          <a:noFill/>
          <a:ln>
            <a:noFill/>
          </a:ln>
        </p:spPr>
        <p:txBody>
          <a:bodyPr spcFirstLastPara="1" wrap="square" lIns="91425" tIns="45700" rIns="91425" bIns="45700" anchor="t" anchorCtr="0">
            <a:noAutofit/>
          </a:bodyPr>
          <a:lstStyle>
            <a:lvl1pPr lvl="0" algn="l" rtl="0">
              <a:lnSpc>
                <a:spcPct val="188888"/>
              </a:lnSpc>
              <a:spcBef>
                <a:spcPts val="0"/>
              </a:spcBef>
              <a:spcAft>
                <a:spcPts val="0"/>
              </a:spcAft>
              <a:buClr>
                <a:srgbClr val="004B7D"/>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9" name="Google Shape;79;p15"/>
          <p:cNvSpPr txBox="1">
            <a:spLocks noGrp="1"/>
          </p:cNvSpPr>
          <p:nvPr>
            <p:ph type="sldNum" idx="12"/>
          </p:nvPr>
        </p:nvSpPr>
        <p:spPr>
          <a:xfrm>
            <a:off x="3505200" y="4848894"/>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a:solidFill>
                  <a:srgbClr val="A5A5A5"/>
                </a:solidFill>
              </a:defRPr>
            </a:lvl1pPr>
            <a:lvl2pPr marL="0" lvl="1" indent="0" algn="ctr" rtl="0">
              <a:spcBef>
                <a:spcPts val="0"/>
              </a:spcBef>
              <a:buNone/>
              <a:defRPr>
                <a:solidFill>
                  <a:srgbClr val="A5A5A5"/>
                </a:solidFill>
              </a:defRPr>
            </a:lvl2pPr>
            <a:lvl3pPr marL="0" lvl="2" indent="0" algn="ctr" rtl="0">
              <a:spcBef>
                <a:spcPts val="0"/>
              </a:spcBef>
              <a:buNone/>
              <a:defRPr>
                <a:solidFill>
                  <a:srgbClr val="A5A5A5"/>
                </a:solidFill>
              </a:defRPr>
            </a:lvl3pPr>
            <a:lvl4pPr marL="0" lvl="3" indent="0" algn="ctr" rtl="0">
              <a:spcBef>
                <a:spcPts val="0"/>
              </a:spcBef>
              <a:buNone/>
              <a:defRPr>
                <a:solidFill>
                  <a:srgbClr val="A5A5A5"/>
                </a:solidFill>
              </a:defRPr>
            </a:lvl4pPr>
            <a:lvl5pPr marL="0" lvl="4" indent="0" algn="ctr" rtl="0">
              <a:spcBef>
                <a:spcPts val="0"/>
              </a:spcBef>
              <a:buNone/>
              <a:defRPr>
                <a:solidFill>
                  <a:srgbClr val="A5A5A5"/>
                </a:solidFill>
              </a:defRPr>
            </a:lvl5pPr>
            <a:lvl6pPr marL="0" lvl="5" indent="0" algn="ctr" rtl="0">
              <a:spcBef>
                <a:spcPts val="0"/>
              </a:spcBef>
              <a:buNone/>
              <a:defRPr>
                <a:solidFill>
                  <a:srgbClr val="A5A5A5"/>
                </a:solidFill>
              </a:defRPr>
            </a:lvl6pPr>
            <a:lvl7pPr marL="0" lvl="6" indent="0" algn="ctr" rtl="0">
              <a:spcBef>
                <a:spcPts val="0"/>
              </a:spcBef>
              <a:buNone/>
              <a:defRPr>
                <a:solidFill>
                  <a:srgbClr val="A5A5A5"/>
                </a:solidFill>
              </a:defRPr>
            </a:lvl7pPr>
            <a:lvl8pPr marL="0" lvl="7" indent="0" algn="ctr" rtl="0">
              <a:spcBef>
                <a:spcPts val="0"/>
              </a:spcBef>
              <a:buNone/>
              <a:defRPr>
                <a:solidFill>
                  <a:srgbClr val="A5A5A5"/>
                </a:solidFill>
              </a:defRPr>
            </a:lvl8pPr>
            <a:lvl9pPr marL="0" lvl="8" indent="0" algn="ctr" rtl="0">
              <a:spcBef>
                <a:spcPts val="0"/>
              </a:spcBef>
              <a:buNone/>
              <a:defRPr>
                <a:solidFill>
                  <a:srgbClr val="A5A5A5"/>
                </a:solidFil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01001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80"/>
        <p:cNvGrpSpPr/>
        <p:nvPr/>
      </p:nvGrpSpPr>
      <p:grpSpPr>
        <a:xfrm>
          <a:off x="0" y="0"/>
          <a:ext cx="0" cy="0"/>
          <a:chOff x="0" y="0"/>
          <a:chExt cx="0" cy="0"/>
        </a:xfrm>
      </p:grpSpPr>
      <p:sp>
        <p:nvSpPr>
          <p:cNvPr id="81" name="Google Shape;81;p16"/>
          <p:cNvSpPr txBox="1">
            <a:spLocks noGrp="1"/>
          </p:cNvSpPr>
          <p:nvPr>
            <p:ph type="title"/>
          </p:nvPr>
        </p:nvSpPr>
        <p:spPr>
          <a:xfrm>
            <a:off x="447675" y="72933"/>
            <a:ext cx="8476200" cy="532500"/>
          </a:xfrm>
          <a:prstGeom prst="rect">
            <a:avLst/>
          </a:prstGeom>
          <a:noFill/>
          <a:ln>
            <a:noFill/>
          </a:ln>
        </p:spPr>
        <p:txBody>
          <a:bodyPr spcFirstLastPara="1" wrap="square" lIns="91425" tIns="45700" rIns="91425" bIns="45700" anchor="t" anchorCtr="0">
            <a:noAutofit/>
          </a:bodyPr>
          <a:lstStyle>
            <a:lvl1pPr lvl="0" algn="l" rtl="0">
              <a:lnSpc>
                <a:spcPct val="113333"/>
              </a:lnSpc>
              <a:spcBef>
                <a:spcPts val="0"/>
              </a:spcBef>
              <a:spcAft>
                <a:spcPts val="0"/>
              </a:spcAft>
              <a:buClr>
                <a:schemeClr val="dk2"/>
              </a:buClr>
              <a:buSzPts val="3000"/>
              <a:buFont typeface="Corbel"/>
              <a:buNone/>
              <a:defRPr>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2" name="Google Shape;82;p16"/>
          <p:cNvSpPr txBox="1">
            <a:spLocks noGrp="1"/>
          </p:cNvSpPr>
          <p:nvPr>
            <p:ph type="sldNum" idx="12"/>
          </p:nvPr>
        </p:nvSpPr>
        <p:spPr>
          <a:xfrm>
            <a:off x="3505200" y="4851021"/>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800">
                <a:solidFill>
                  <a:srgbClr val="A5A5A5"/>
                </a:solidFill>
                <a:latin typeface="Corbel"/>
                <a:ea typeface="Corbel"/>
                <a:cs typeface="Corbel"/>
                <a:sym typeface="Corbel"/>
              </a:defRPr>
            </a:lvl1pPr>
            <a:lvl2pPr marL="0" lvl="1" indent="0" algn="ctr" rtl="0">
              <a:spcBef>
                <a:spcPts val="0"/>
              </a:spcBef>
              <a:buNone/>
              <a:defRPr sz="800">
                <a:solidFill>
                  <a:srgbClr val="A5A5A5"/>
                </a:solidFill>
                <a:latin typeface="Corbel"/>
                <a:ea typeface="Corbel"/>
                <a:cs typeface="Corbel"/>
                <a:sym typeface="Corbel"/>
              </a:defRPr>
            </a:lvl2pPr>
            <a:lvl3pPr marL="0" lvl="2" indent="0" algn="ctr" rtl="0">
              <a:spcBef>
                <a:spcPts val="0"/>
              </a:spcBef>
              <a:buNone/>
              <a:defRPr sz="800">
                <a:solidFill>
                  <a:srgbClr val="A5A5A5"/>
                </a:solidFill>
                <a:latin typeface="Corbel"/>
                <a:ea typeface="Corbel"/>
                <a:cs typeface="Corbel"/>
                <a:sym typeface="Corbel"/>
              </a:defRPr>
            </a:lvl3pPr>
            <a:lvl4pPr marL="0" lvl="3" indent="0" algn="ctr" rtl="0">
              <a:spcBef>
                <a:spcPts val="0"/>
              </a:spcBef>
              <a:buNone/>
              <a:defRPr sz="800">
                <a:solidFill>
                  <a:srgbClr val="A5A5A5"/>
                </a:solidFill>
                <a:latin typeface="Corbel"/>
                <a:ea typeface="Corbel"/>
                <a:cs typeface="Corbel"/>
                <a:sym typeface="Corbel"/>
              </a:defRPr>
            </a:lvl4pPr>
            <a:lvl5pPr marL="0" lvl="4" indent="0" algn="ctr" rtl="0">
              <a:spcBef>
                <a:spcPts val="0"/>
              </a:spcBef>
              <a:buNone/>
              <a:defRPr sz="800">
                <a:solidFill>
                  <a:srgbClr val="A5A5A5"/>
                </a:solidFill>
                <a:latin typeface="Corbel"/>
                <a:ea typeface="Corbel"/>
                <a:cs typeface="Corbel"/>
                <a:sym typeface="Corbel"/>
              </a:defRPr>
            </a:lvl5pPr>
            <a:lvl6pPr marL="0" lvl="5" indent="0" algn="ctr" rtl="0">
              <a:spcBef>
                <a:spcPts val="0"/>
              </a:spcBef>
              <a:buNone/>
              <a:defRPr sz="800">
                <a:solidFill>
                  <a:srgbClr val="A5A5A5"/>
                </a:solidFill>
                <a:latin typeface="Corbel"/>
                <a:ea typeface="Corbel"/>
                <a:cs typeface="Corbel"/>
                <a:sym typeface="Corbel"/>
              </a:defRPr>
            </a:lvl6pPr>
            <a:lvl7pPr marL="0" lvl="6" indent="0" algn="ctr" rtl="0">
              <a:spcBef>
                <a:spcPts val="0"/>
              </a:spcBef>
              <a:buNone/>
              <a:defRPr sz="800">
                <a:solidFill>
                  <a:srgbClr val="A5A5A5"/>
                </a:solidFill>
                <a:latin typeface="Corbel"/>
                <a:ea typeface="Corbel"/>
                <a:cs typeface="Corbel"/>
                <a:sym typeface="Corbel"/>
              </a:defRPr>
            </a:lvl7pPr>
            <a:lvl8pPr marL="0" lvl="7" indent="0" algn="ctr" rtl="0">
              <a:spcBef>
                <a:spcPts val="0"/>
              </a:spcBef>
              <a:buNone/>
              <a:defRPr sz="800">
                <a:solidFill>
                  <a:srgbClr val="A5A5A5"/>
                </a:solidFill>
                <a:latin typeface="Corbel"/>
                <a:ea typeface="Corbel"/>
                <a:cs typeface="Corbel"/>
                <a:sym typeface="Corbel"/>
              </a:defRPr>
            </a:lvl8pPr>
            <a:lvl9pPr marL="0" lvl="8" indent="0" algn="ctr" rtl="0">
              <a:spcBef>
                <a:spcPts val="0"/>
              </a:spcBef>
              <a:buNone/>
              <a:defRPr sz="800">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
        <p:nvSpPr>
          <p:cNvPr id="83" name="Google Shape;83;p16"/>
          <p:cNvSpPr txBox="1">
            <a:spLocks noGrp="1"/>
          </p:cNvSpPr>
          <p:nvPr>
            <p:ph type="body" idx="1"/>
          </p:nvPr>
        </p:nvSpPr>
        <p:spPr>
          <a:xfrm>
            <a:off x="452041" y="544603"/>
            <a:ext cx="8471700" cy="427500"/>
          </a:xfrm>
          <a:prstGeom prst="rect">
            <a:avLst/>
          </a:prstGeom>
          <a:noFill/>
          <a:ln>
            <a:noFill/>
          </a:ln>
        </p:spPr>
        <p:txBody>
          <a:bodyPr spcFirstLastPara="1" wrap="square" lIns="91425" tIns="45700" rIns="91425" bIns="45700" anchor="t" anchorCtr="0">
            <a:noAutofit/>
          </a:bodyPr>
          <a:lstStyle>
            <a:lvl1pPr marL="457200" lvl="0" indent="-228600" algn="l" rtl="0">
              <a:lnSpc>
                <a:spcPct val="136363"/>
              </a:lnSpc>
              <a:spcBef>
                <a:spcPts val="800"/>
              </a:spcBef>
              <a:spcAft>
                <a:spcPts val="0"/>
              </a:spcAft>
              <a:buSzPts val="1870"/>
              <a:buFont typeface="Corbel"/>
              <a:buNone/>
              <a:defRPr sz="2200">
                <a:solidFill>
                  <a:schemeClr val="dk2"/>
                </a:solidFill>
              </a:defRPr>
            </a:lvl1pPr>
            <a:lvl2pPr marL="914400" lvl="1" indent="-297180" algn="l" rtl="0">
              <a:lnSpc>
                <a:spcPct val="144444"/>
              </a:lnSpc>
              <a:spcBef>
                <a:spcPts val="800"/>
              </a:spcBef>
              <a:spcAft>
                <a:spcPts val="0"/>
              </a:spcAft>
              <a:buSzPts val="1080"/>
              <a:buChar char="▪"/>
              <a:defRPr/>
            </a:lvl2pPr>
            <a:lvl3pPr marL="1371600" lvl="2" indent="-325755" algn="l" rtl="0">
              <a:lnSpc>
                <a:spcPct val="133333"/>
              </a:lnSpc>
              <a:spcBef>
                <a:spcPts val="800"/>
              </a:spcBef>
              <a:spcAft>
                <a:spcPts val="0"/>
              </a:spcAft>
              <a:buSzPts val="1530"/>
              <a:buChar char="•"/>
              <a:defRPr/>
            </a:lvl3pPr>
            <a:lvl4pPr marL="1828800" lvl="3" indent="-297180" algn="l" rtl="0">
              <a:lnSpc>
                <a:spcPct val="122222"/>
              </a:lnSpc>
              <a:spcBef>
                <a:spcPts val="800"/>
              </a:spcBef>
              <a:spcAft>
                <a:spcPts val="0"/>
              </a:spcAft>
              <a:buSzPts val="1080"/>
              <a:buChar char="▪"/>
              <a:defRPr/>
            </a:lvl4pPr>
            <a:lvl5pPr marL="2286000" lvl="4" indent="-325754" algn="l" rtl="0">
              <a:spcBef>
                <a:spcPts val="800"/>
              </a:spcBef>
              <a:spcAft>
                <a:spcPts val="0"/>
              </a:spcAft>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84847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84"/>
        <p:cNvGrpSpPr/>
        <p:nvPr/>
      </p:nvGrpSpPr>
      <p:grpSpPr>
        <a:xfrm>
          <a:off x="0" y="0"/>
          <a:ext cx="0" cy="0"/>
          <a:chOff x="0" y="0"/>
          <a:chExt cx="0" cy="0"/>
        </a:xfrm>
      </p:grpSpPr>
      <p:sp>
        <p:nvSpPr>
          <p:cNvPr id="85" name="Google Shape;85;p17"/>
          <p:cNvSpPr txBox="1">
            <a:spLocks noGrp="1"/>
          </p:cNvSpPr>
          <p:nvPr>
            <p:ph type="sldNum" idx="12"/>
          </p:nvPr>
        </p:nvSpPr>
        <p:spPr>
          <a:xfrm>
            <a:off x="3505200" y="4848894"/>
            <a:ext cx="2133600" cy="2739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a:solidFill>
                  <a:srgbClr val="A5A5A5"/>
                </a:solidFill>
              </a:defRPr>
            </a:lvl1pPr>
            <a:lvl2pPr marL="0" lvl="1" indent="0" algn="ctr" rtl="0">
              <a:spcBef>
                <a:spcPts val="0"/>
              </a:spcBef>
              <a:buNone/>
              <a:defRPr>
                <a:solidFill>
                  <a:srgbClr val="A5A5A5"/>
                </a:solidFill>
              </a:defRPr>
            </a:lvl2pPr>
            <a:lvl3pPr marL="0" lvl="2" indent="0" algn="ctr" rtl="0">
              <a:spcBef>
                <a:spcPts val="0"/>
              </a:spcBef>
              <a:buNone/>
              <a:defRPr>
                <a:solidFill>
                  <a:srgbClr val="A5A5A5"/>
                </a:solidFill>
              </a:defRPr>
            </a:lvl3pPr>
            <a:lvl4pPr marL="0" lvl="3" indent="0" algn="ctr" rtl="0">
              <a:spcBef>
                <a:spcPts val="0"/>
              </a:spcBef>
              <a:buNone/>
              <a:defRPr>
                <a:solidFill>
                  <a:srgbClr val="A5A5A5"/>
                </a:solidFill>
              </a:defRPr>
            </a:lvl4pPr>
            <a:lvl5pPr marL="0" lvl="4" indent="0" algn="ctr" rtl="0">
              <a:spcBef>
                <a:spcPts val="0"/>
              </a:spcBef>
              <a:buNone/>
              <a:defRPr>
                <a:solidFill>
                  <a:srgbClr val="A5A5A5"/>
                </a:solidFill>
              </a:defRPr>
            </a:lvl5pPr>
            <a:lvl6pPr marL="0" lvl="5" indent="0" algn="ctr" rtl="0">
              <a:spcBef>
                <a:spcPts val="0"/>
              </a:spcBef>
              <a:buNone/>
              <a:defRPr>
                <a:solidFill>
                  <a:srgbClr val="A5A5A5"/>
                </a:solidFill>
              </a:defRPr>
            </a:lvl6pPr>
            <a:lvl7pPr marL="0" lvl="6" indent="0" algn="ctr" rtl="0">
              <a:spcBef>
                <a:spcPts val="0"/>
              </a:spcBef>
              <a:buNone/>
              <a:defRPr>
                <a:solidFill>
                  <a:srgbClr val="A5A5A5"/>
                </a:solidFill>
              </a:defRPr>
            </a:lvl7pPr>
            <a:lvl8pPr marL="0" lvl="7" indent="0" algn="ctr" rtl="0">
              <a:spcBef>
                <a:spcPts val="0"/>
              </a:spcBef>
              <a:buNone/>
              <a:defRPr>
                <a:solidFill>
                  <a:srgbClr val="A5A5A5"/>
                </a:solidFill>
              </a:defRPr>
            </a:lvl8pPr>
            <a:lvl9pPr marL="0" lvl="8" indent="0" algn="ctr" rtl="0">
              <a:spcBef>
                <a:spcPts val="0"/>
              </a:spcBef>
              <a:buNone/>
              <a:defRPr>
                <a:solidFill>
                  <a:srgbClr val="A5A5A5"/>
                </a:solidFil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051062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ONOS">
  <p:cSld name="ONOS">
    <p:spTree>
      <p:nvGrpSpPr>
        <p:cNvPr id="1" name="Shape 86"/>
        <p:cNvGrpSpPr/>
        <p:nvPr/>
      </p:nvGrpSpPr>
      <p:grpSpPr>
        <a:xfrm>
          <a:off x="0" y="0"/>
          <a:ext cx="0" cy="0"/>
          <a:chOff x="0" y="0"/>
          <a:chExt cx="0" cy="0"/>
        </a:xfrm>
      </p:grpSpPr>
      <p:sp>
        <p:nvSpPr>
          <p:cNvPr id="87" name="Google Shape;87;p18"/>
          <p:cNvSpPr txBox="1"/>
          <p:nvPr/>
        </p:nvSpPr>
        <p:spPr>
          <a:xfrm>
            <a:off x="8472454" y="4663218"/>
            <a:ext cx="548700" cy="393600"/>
          </a:xfrm>
          <a:prstGeom prst="rect">
            <a:avLst/>
          </a:prstGeom>
          <a:noFill/>
          <a:ln>
            <a:noFill/>
          </a:ln>
        </p:spPr>
        <p:txBody>
          <a:bodyPr spcFirstLastPara="1" wrap="square" lIns="91425" tIns="91425" rIns="91425" bIns="91425" anchor="ctr" anchorCtr="0">
            <a:noAutofit/>
          </a:bodyPr>
          <a:lstStyle/>
          <a:p>
            <a:pPr marL="0" marR="0" lvl="0" indent="0" algn="r" rtl="0">
              <a:spcBef>
                <a:spcPts val="0"/>
              </a:spcBef>
              <a:spcAft>
                <a:spcPts val="0"/>
              </a:spcAft>
              <a:buClr>
                <a:srgbClr val="595959"/>
              </a:buClr>
              <a:buSzPts val="250"/>
              <a:buFont typeface="Helvetica Neue"/>
              <a:buNone/>
            </a:pPr>
            <a:fld id="{00000000-1234-1234-1234-123412341234}" type="slidenum">
              <a:rPr lang="en-US" sz="1000">
                <a:solidFill>
                  <a:srgbClr val="595959"/>
                </a:solidFill>
                <a:latin typeface="Helvetica Neue"/>
                <a:ea typeface="Helvetica Neue"/>
                <a:cs typeface="Helvetica Neue"/>
                <a:sym typeface="Helvetica Neue"/>
              </a:rPr>
              <a:t>‹#›</a:t>
            </a:fld>
            <a:endParaRPr sz="1000">
              <a:solidFill>
                <a:srgbClr val="595959"/>
              </a:solidFill>
              <a:latin typeface="Helvetica Neue"/>
              <a:ea typeface="Helvetica Neue"/>
              <a:cs typeface="Helvetica Neue"/>
              <a:sym typeface="Helvetica Neue"/>
            </a:endParaRPr>
          </a:p>
        </p:txBody>
      </p:sp>
      <p:pic>
        <p:nvPicPr>
          <p:cNvPr id="88" name="Google Shape;88;p18"/>
          <p:cNvPicPr preferRelativeResize="0"/>
          <p:nvPr/>
        </p:nvPicPr>
        <p:blipFill rotWithShape="1">
          <a:blip r:embed="rId2">
            <a:alphaModFix/>
          </a:blip>
          <a:srcRect/>
          <a:stretch/>
        </p:blipFill>
        <p:spPr>
          <a:xfrm>
            <a:off x="7944773" y="-13877"/>
            <a:ext cx="596100" cy="615300"/>
          </a:xfrm>
          <a:prstGeom prst="rect">
            <a:avLst/>
          </a:prstGeom>
          <a:noFill/>
          <a:ln>
            <a:noFill/>
          </a:ln>
        </p:spPr>
      </p:pic>
      <p:sp>
        <p:nvSpPr>
          <p:cNvPr id="89" name="Google Shape;89;p18"/>
          <p:cNvSpPr txBox="1">
            <a:spLocks noGrp="1"/>
          </p:cNvSpPr>
          <p:nvPr>
            <p:ph type="ctrTitle"/>
          </p:nvPr>
        </p:nvSpPr>
        <p:spPr>
          <a:xfrm>
            <a:off x="109175" y="59417"/>
            <a:ext cx="7776600" cy="500100"/>
          </a:xfrm>
          <a:prstGeom prst="rect">
            <a:avLst/>
          </a:prstGeom>
          <a:noFill/>
          <a:ln>
            <a:noFill/>
          </a:ln>
        </p:spPr>
        <p:txBody>
          <a:bodyPr spcFirstLastPara="1" wrap="square" lIns="34275" tIns="34275" rIns="34275" bIns="34275" anchor="ctr" anchorCtr="0">
            <a:noAutofit/>
          </a:bodyPr>
          <a:lstStyle>
            <a:lvl1pPr marR="0" lvl="0" algn="l" rtl="0">
              <a:lnSpc>
                <a:spcPct val="100000"/>
              </a:lnSpc>
              <a:spcBef>
                <a:spcPts val="0"/>
              </a:spcBef>
              <a:spcAft>
                <a:spcPts val="0"/>
              </a:spcAft>
              <a:buClr>
                <a:srgbClr val="FFFFFF"/>
              </a:buClr>
              <a:buSzPts val="700"/>
              <a:buFont typeface="Arial"/>
              <a:buNone/>
              <a:defRPr sz="2800" b="1" i="0" u="none" strike="noStrike" cap="none">
                <a:solidFill>
                  <a:srgbClr val="FFFFFF"/>
                </a:solidFill>
                <a:latin typeface="Arial"/>
                <a:ea typeface="Arial"/>
                <a:cs typeface="Arial"/>
                <a:sym typeface="Arial"/>
              </a:defRPr>
            </a:lvl1pPr>
            <a:lvl2pPr lvl="1" rtl="0">
              <a:spcBef>
                <a:spcPts val="0"/>
              </a:spcBef>
              <a:spcAft>
                <a:spcPts val="0"/>
              </a:spcAft>
              <a:buClr>
                <a:srgbClr val="FFFFFF"/>
              </a:buClr>
              <a:buSzPts val="1300"/>
              <a:buNone/>
              <a:defRPr sz="5200">
                <a:solidFill>
                  <a:srgbClr val="FFFFFF"/>
                </a:solidFill>
              </a:defRPr>
            </a:lvl2pPr>
            <a:lvl3pPr lvl="2" rtl="0">
              <a:spcBef>
                <a:spcPts val="0"/>
              </a:spcBef>
              <a:spcAft>
                <a:spcPts val="0"/>
              </a:spcAft>
              <a:buClr>
                <a:srgbClr val="FFFFFF"/>
              </a:buClr>
              <a:buSzPts val="1300"/>
              <a:buNone/>
              <a:defRPr sz="5200">
                <a:solidFill>
                  <a:srgbClr val="FFFFFF"/>
                </a:solidFill>
              </a:defRPr>
            </a:lvl3pPr>
            <a:lvl4pPr lvl="3" rtl="0">
              <a:spcBef>
                <a:spcPts val="0"/>
              </a:spcBef>
              <a:spcAft>
                <a:spcPts val="0"/>
              </a:spcAft>
              <a:buClr>
                <a:srgbClr val="FFFFFF"/>
              </a:buClr>
              <a:buSzPts val="1300"/>
              <a:buNone/>
              <a:defRPr sz="5200">
                <a:solidFill>
                  <a:srgbClr val="FFFFFF"/>
                </a:solidFill>
              </a:defRPr>
            </a:lvl4pPr>
            <a:lvl5pPr lvl="4" rtl="0">
              <a:spcBef>
                <a:spcPts val="0"/>
              </a:spcBef>
              <a:spcAft>
                <a:spcPts val="0"/>
              </a:spcAft>
              <a:buClr>
                <a:srgbClr val="FFFFFF"/>
              </a:buClr>
              <a:buSzPts val="1300"/>
              <a:buNone/>
              <a:defRPr sz="5200">
                <a:solidFill>
                  <a:srgbClr val="FFFFFF"/>
                </a:solidFill>
              </a:defRPr>
            </a:lvl5pPr>
            <a:lvl6pPr lvl="5" rtl="0">
              <a:spcBef>
                <a:spcPts val="0"/>
              </a:spcBef>
              <a:spcAft>
                <a:spcPts val="0"/>
              </a:spcAft>
              <a:buClr>
                <a:srgbClr val="FFFFFF"/>
              </a:buClr>
              <a:buSzPts val="1300"/>
              <a:buNone/>
              <a:defRPr sz="5200">
                <a:solidFill>
                  <a:srgbClr val="FFFFFF"/>
                </a:solidFill>
              </a:defRPr>
            </a:lvl6pPr>
            <a:lvl7pPr lvl="6" rtl="0">
              <a:spcBef>
                <a:spcPts val="0"/>
              </a:spcBef>
              <a:spcAft>
                <a:spcPts val="0"/>
              </a:spcAft>
              <a:buClr>
                <a:srgbClr val="FFFFFF"/>
              </a:buClr>
              <a:buSzPts val="1300"/>
              <a:buNone/>
              <a:defRPr sz="5200">
                <a:solidFill>
                  <a:srgbClr val="FFFFFF"/>
                </a:solidFill>
              </a:defRPr>
            </a:lvl7pPr>
            <a:lvl8pPr lvl="7" rtl="0">
              <a:spcBef>
                <a:spcPts val="0"/>
              </a:spcBef>
              <a:spcAft>
                <a:spcPts val="0"/>
              </a:spcAft>
              <a:buClr>
                <a:srgbClr val="FFFFFF"/>
              </a:buClr>
              <a:buSzPts val="1300"/>
              <a:buNone/>
              <a:defRPr sz="5200">
                <a:solidFill>
                  <a:srgbClr val="FFFFFF"/>
                </a:solidFill>
              </a:defRPr>
            </a:lvl8pPr>
            <a:lvl9pPr lvl="8" rtl="0">
              <a:spcBef>
                <a:spcPts val="0"/>
              </a:spcBef>
              <a:spcAft>
                <a:spcPts val="0"/>
              </a:spcAft>
              <a:buClr>
                <a:srgbClr val="FFFFFF"/>
              </a:buClr>
              <a:buSzPts val="1300"/>
              <a:buNone/>
              <a:defRPr sz="5200">
                <a:solidFill>
                  <a:srgbClr val="FFFFFF"/>
                </a:solidFill>
              </a:defRPr>
            </a:lvl9pPr>
          </a:lstStyle>
          <a:p>
            <a:endParaRPr/>
          </a:p>
        </p:txBody>
      </p:sp>
    </p:spTree>
    <p:extLst>
      <p:ext uri="{BB962C8B-B14F-4D97-AF65-F5344CB8AC3E}">
        <p14:creationId xmlns:p14="http://schemas.microsoft.com/office/powerpoint/2010/main" val="9305075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8520600" cy="572700"/>
          </a:xfrm>
          <a:prstGeom prst="rect">
            <a:avLst/>
          </a:prstGeom>
        </p:spPr>
        <p:txBody>
          <a:bodyPr spcFirstLastPara="1" wrap="square" lIns="91425" tIns="45700" rIns="91425" bIns="45700" anchor="t" anchorCtr="0">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2" name="Google Shape;92;p19"/>
          <p:cNvSpPr txBox="1">
            <a:spLocks noGrp="1"/>
          </p:cNvSpPr>
          <p:nvPr>
            <p:ph type="body" idx="1"/>
          </p:nvPr>
        </p:nvSpPr>
        <p:spPr>
          <a:xfrm>
            <a:off x="311700" y="1152475"/>
            <a:ext cx="8520600" cy="3416400"/>
          </a:xfrm>
          <a:prstGeom prst="rect">
            <a:avLst/>
          </a:prstGeom>
        </p:spPr>
        <p:txBody>
          <a:bodyPr spcFirstLastPara="1" wrap="square" lIns="91425" tIns="45700" rIns="91425" bIns="45700" anchor="t" anchorCtr="0">
            <a:noAutofit/>
          </a:bodyPr>
          <a:lstStyle>
            <a:lvl1pPr marL="457200" lvl="0" indent="-358140" rtl="0">
              <a:spcBef>
                <a:spcPts val="800"/>
              </a:spcBef>
              <a:spcAft>
                <a:spcPts val="0"/>
              </a:spcAft>
              <a:buSzPts val="2040"/>
              <a:buChar char="•"/>
              <a:defRPr/>
            </a:lvl1pPr>
            <a:lvl2pPr marL="914400" lvl="1" indent="-312419" rtl="0">
              <a:spcBef>
                <a:spcPts val="800"/>
              </a:spcBef>
              <a:spcAft>
                <a:spcPts val="0"/>
              </a:spcAft>
              <a:buSzPts val="1320"/>
              <a:buChar char="▪"/>
              <a:defRPr/>
            </a:lvl2pPr>
            <a:lvl3pPr marL="1371600" lvl="2" indent="-336550" rtl="0">
              <a:spcBef>
                <a:spcPts val="800"/>
              </a:spcBef>
              <a:spcAft>
                <a:spcPts val="0"/>
              </a:spcAft>
              <a:buSzPts val="1700"/>
              <a:buChar char="•"/>
              <a:defRPr/>
            </a:lvl3pPr>
            <a:lvl4pPr marL="1828800" lvl="3" indent="-297180" rtl="0">
              <a:spcBef>
                <a:spcPts val="800"/>
              </a:spcBef>
              <a:spcAft>
                <a:spcPts val="0"/>
              </a:spcAft>
              <a:buSzPts val="1080"/>
              <a:buChar char="▪"/>
              <a:defRPr/>
            </a:lvl4pPr>
            <a:lvl5pPr marL="2286000" lvl="4" indent="-325754" rtl="0">
              <a:spcBef>
                <a:spcPts val="800"/>
              </a:spcBef>
              <a:spcAft>
                <a:spcPts val="0"/>
              </a:spcAft>
              <a:buSzPts val="1530"/>
              <a:buChar char="•"/>
              <a:defRPr/>
            </a:lvl5pPr>
            <a:lvl6pPr marL="2743200" lvl="5" indent="-355600" rtl="0">
              <a:spcBef>
                <a:spcPts val="400"/>
              </a:spcBef>
              <a:spcAft>
                <a:spcPts val="0"/>
              </a:spcAft>
              <a:buSzPts val="2000"/>
              <a:buChar char="•"/>
              <a:defRPr/>
            </a:lvl6pPr>
            <a:lvl7pPr marL="3200400" lvl="6" indent="-355600" rtl="0">
              <a:spcBef>
                <a:spcPts val="400"/>
              </a:spcBef>
              <a:spcAft>
                <a:spcPts val="0"/>
              </a:spcAft>
              <a:buSzPts val="2000"/>
              <a:buChar char="•"/>
              <a:defRPr/>
            </a:lvl7pPr>
            <a:lvl8pPr marL="3657600" lvl="7" indent="-355600" rtl="0">
              <a:spcBef>
                <a:spcPts val="400"/>
              </a:spcBef>
              <a:spcAft>
                <a:spcPts val="0"/>
              </a:spcAft>
              <a:buSzPts val="2000"/>
              <a:buChar char="•"/>
              <a:defRPr/>
            </a:lvl8pPr>
            <a:lvl9pPr marL="4114800" lvl="8" indent="-355600" rtl="0">
              <a:spcBef>
                <a:spcPts val="400"/>
              </a:spcBef>
              <a:spcAft>
                <a:spcPts val="0"/>
              </a:spcAft>
              <a:buSzPts val="2000"/>
              <a:buChar char="•"/>
              <a:defRPr/>
            </a:lvl9pPr>
          </a:lstStyle>
          <a:p>
            <a:endParaRPr/>
          </a:p>
        </p:txBody>
      </p:sp>
      <p:sp>
        <p:nvSpPr>
          <p:cNvPr id="93" name="Google Shape;93;p19"/>
          <p:cNvSpPr txBox="1">
            <a:spLocks noGrp="1"/>
          </p:cNvSpPr>
          <p:nvPr>
            <p:ph type="sldNum" idx="12"/>
          </p:nvPr>
        </p:nvSpPr>
        <p:spPr>
          <a:xfrm>
            <a:off x="8472458" y="4663217"/>
            <a:ext cx="548700" cy="3936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493696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14"/>
        <p:cNvGrpSpPr/>
        <p:nvPr/>
      </p:nvGrpSpPr>
      <p:grpSpPr>
        <a:xfrm>
          <a:off x="0" y="0"/>
          <a:ext cx="0" cy="0"/>
          <a:chOff x="0" y="0"/>
          <a:chExt cx="0" cy="0"/>
        </a:xfrm>
      </p:grpSpPr>
      <p:sp>
        <p:nvSpPr>
          <p:cNvPr id="15" name="Google Shape;15;p2"/>
          <p:cNvSpPr/>
          <p:nvPr/>
        </p:nvSpPr>
        <p:spPr>
          <a:xfrm>
            <a:off x="0" y="2284186"/>
            <a:ext cx="9144000" cy="2859315"/>
          </a:xfrm>
          <a:prstGeom prst="rect">
            <a:avLst/>
          </a:prstGeom>
          <a:gradFill>
            <a:gsLst>
              <a:gs pos="0">
                <a:schemeClr val="dk2"/>
              </a:gs>
              <a:gs pos="100000">
                <a:schemeClr val="lt2"/>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16;p2"/>
          <p:cNvSpPr txBox="1">
            <a:spLocks noGrp="1"/>
          </p:cNvSpPr>
          <p:nvPr>
            <p:ph type="ctrTitle"/>
          </p:nvPr>
        </p:nvSpPr>
        <p:spPr>
          <a:xfrm>
            <a:off x="445181" y="2626894"/>
            <a:ext cx="8293326" cy="537754"/>
          </a:xfrm>
          <a:prstGeom prst="rect">
            <a:avLst/>
          </a:prstGeom>
          <a:noFill/>
          <a:ln>
            <a:noFill/>
          </a:ln>
        </p:spPr>
        <p:txBody>
          <a:bodyPr spcFirstLastPara="1" wrap="square" lIns="91425" tIns="45700" rIns="91425" bIns="45700" anchor="t" anchorCtr="0">
            <a:noAutofit/>
          </a:bodyPr>
          <a:lstStyle>
            <a:lvl1pPr marR="0" lvl="0" algn="l" rtl="0">
              <a:lnSpc>
                <a:spcPct val="106250"/>
              </a:lnSpc>
              <a:spcBef>
                <a:spcPts val="0"/>
              </a:spcBef>
              <a:spcAft>
                <a:spcPts val="0"/>
              </a:spcAft>
              <a:buClr>
                <a:schemeClr val="lt1"/>
              </a:buClr>
              <a:buSzPts val="3200"/>
              <a:buFont typeface="Corbel"/>
              <a:buNone/>
              <a:defRPr sz="3200" b="0" i="0" u="none" strike="noStrike" cap="none">
                <a:solidFill>
                  <a:schemeClr val="lt1"/>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 name="Google Shape;17;p2"/>
          <p:cNvSpPr txBox="1">
            <a:spLocks noGrp="1"/>
          </p:cNvSpPr>
          <p:nvPr>
            <p:ph type="subTitle" idx="1"/>
          </p:nvPr>
        </p:nvSpPr>
        <p:spPr>
          <a:xfrm>
            <a:off x="454704" y="3404825"/>
            <a:ext cx="8293329" cy="424057"/>
          </a:xfrm>
          <a:prstGeom prst="rect">
            <a:avLst/>
          </a:prstGeom>
          <a:noFill/>
          <a:ln>
            <a:noFill/>
          </a:ln>
        </p:spPr>
        <p:txBody>
          <a:bodyPr spcFirstLastPara="1" wrap="square" lIns="91425" tIns="45700" rIns="91425" bIns="45700" anchor="t" anchorCtr="0">
            <a:noAutofit/>
          </a:bodyPr>
          <a:lstStyle>
            <a:lvl1pPr marR="0" lvl="0" algn="l" rtl="0">
              <a:lnSpc>
                <a:spcPct val="150000"/>
              </a:lnSpc>
              <a:spcBef>
                <a:spcPts val="800"/>
              </a:spcBef>
              <a:spcAft>
                <a:spcPts val="0"/>
              </a:spcAft>
              <a:buClr>
                <a:schemeClr val="lt2"/>
              </a:buClr>
              <a:buSzPts val="1700"/>
              <a:buFont typeface="Arial"/>
              <a:buNone/>
              <a:defRPr sz="2000" b="0" i="0" u="none" strike="noStrike" cap="none">
                <a:solidFill>
                  <a:srgbClr val="FFFFFF"/>
                </a:solidFill>
                <a:latin typeface="Corbel"/>
                <a:ea typeface="Corbel"/>
                <a:cs typeface="Corbel"/>
                <a:sym typeface="Corbel"/>
              </a:defRPr>
            </a:lvl1pPr>
            <a:lvl2pPr marR="0" lvl="1" algn="ctr" rtl="0">
              <a:lnSpc>
                <a:spcPct val="118181"/>
              </a:lnSpc>
              <a:spcBef>
                <a:spcPts val="800"/>
              </a:spcBef>
              <a:spcAft>
                <a:spcPts val="0"/>
              </a:spcAft>
              <a:buClr>
                <a:schemeClr val="accent5"/>
              </a:buClr>
              <a:buSzPts val="1320"/>
              <a:buFont typeface="Noto Sans Symbols"/>
              <a:buNone/>
              <a:defRPr sz="2200" b="0" i="0" u="none" strike="noStrike" cap="none">
                <a:solidFill>
                  <a:srgbClr val="949494"/>
                </a:solidFill>
                <a:latin typeface="Corbel"/>
                <a:ea typeface="Corbel"/>
                <a:cs typeface="Corbel"/>
                <a:sym typeface="Corbel"/>
              </a:defRPr>
            </a:lvl2pPr>
            <a:lvl3pPr marR="0" lvl="2" algn="ctr" rtl="0">
              <a:lnSpc>
                <a:spcPct val="120000"/>
              </a:lnSpc>
              <a:spcBef>
                <a:spcPts val="800"/>
              </a:spcBef>
              <a:spcAft>
                <a:spcPts val="0"/>
              </a:spcAft>
              <a:buClr>
                <a:schemeClr val="lt2"/>
              </a:buClr>
              <a:buSzPts val="1700"/>
              <a:buFont typeface="Arial"/>
              <a:buNone/>
              <a:defRPr sz="2000" b="0" i="0" u="none" strike="noStrike" cap="none">
                <a:solidFill>
                  <a:srgbClr val="949494"/>
                </a:solidFill>
                <a:latin typeface="Corbel"/>
                <a:ea typeface="Corbel"/>
                <a:cs typeface="Corbel"/>
                <a:sym typeface="Corbel"/>
              </a:defRPr>
            </a:lvl3pPr>
            <a:lvl4pPr marR="0" lvl="3" algn="ctr" rtl="0">
              <a:lnSpc>
                <a:spcPct val="122222"/>
              </a:lnSpc>
              <a:spcBef>
                <a:spcPts val="800"/>
              </a:spcBef>
              <a:spcAft>
                <a:spcPts val="0"/>
              </a:spcAft>
              <a:buClr>
                <a:schemeClr val="accent5"/>
              </a:buClr>
              <a:buSzPts val="1080"/>
              <a:buFont typeface="Noto Sans Symbols"/>
              <a:buNone/>
              <a:defRPr sz="1800" b="0" i="0" u="none" strike="noStrike" cap="none">
                <a:solidFill>
                  <a:srgbClr val="949494"/>
                </a:solidFill>
                <a:latin typeface="Corbel"/>
                <a:ea typeface="Corbel"/>
                <a:cs typeface="Corbel"/>
                <a:sym typeface="Corbel"/>
              </a:defRPr>
            </a:lvl4pPr>
            <a:lvl5pPr marR="0" lvl="4" algn="ctr" rtl="0">
              <a:lnSpc>
                <a:spcPct val="100000"/>
              </a:lnSpc>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endParaRPr/>
          </a:p>
        </p:txBody>
      </p:sp>
      <p:pic>
        <p:nvPicPr>
          <p:cNvPr id="18" name="Google Shape;18;p2" descr="ONF_WITH-GRADIENT.png"/>
          <p:cNvPicPr preferRelativeResize="0"/>
          <p:nvPr/>
        </p:nvPicPr>
        <p:blipFill rotWithShape="1">
          <a:blip r:embed="rId2">
            <a:alphaModFix/>
          </a:blip>
          <a:srcRect/>
          <a:stretch/>
        </p:blipFill>
        <p:spPr>
          <a:xfrm>
            <a:off x="3287487" y="295731"/>
            <a:ext cx="2546597" cy="1750786"/>
          </a:xfrm>
          <a:prstGeom prst="rect">
            <a:avLst/>
          </a:prstGeom>
          <a:noFill/>
          <a:ln>
            <a:noFill/>
          </a:ln>
        </p:spPr>
      </p:pic>
      <p:sp>
        <p:nvSpPr>
          <p:cNvPr id="19" name="Google Shape;19;p2"/>
          <p:cNvSpPr/>
          <p:nvPr/>
        </p:nvSpPr>
        <p:spPr>
          <a:xfrm>
            <a:off x="7757888" y="130630"/>
            <a:ext cx="1291800" cy="849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0" name="Google Shape;20;p2"/>
          <p:cNvCxnSpPr/>
          <p:nvPr/>
        </p:nvCxnSpPr>
        <p:spPr>
          <a:xfrm>
            <a:off x="0" y="2284185"/>
            <a:ext cx="9144000" cy="0"/>
          </a:xfrm>
          <a:prstGeom prst="straightConnector1">
            <a:avLst/>
          </a:prstGeom>
          <a:noFill/>
          <a:ln w="12700" cap="flat" cmpd="sng">
            <a:solidFill>
              <a:schemeClr val="accent2"/>
            </a:solidFill>
            <a:prstDash val="solid"/>
            <a:round/>
            <a:headEnd type="none" w="sm" len="sm"/>
            <a:tailEnd type="none" w="sm" len="sm"/>
          </a:ln>
        </p:spPr>
      </p:cxnSp>
    </p:spTree>
    <p:extLst>
      <p:ext uri="{BB962C8B-B14F-4D97-AF65-F5344CB8AC3E}">
        <p14:creationId xmlns:p14="http://schemas.microsoft.com/office/powerpoint/2010/main" val="321457057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47676" y="72933"/>
            <a:ext cx="8531225" cy="532624"/>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chemeClr val="dk2"/>
              </a:buClr>
              <a:buSzPts val="3000"/>
              <a:buFont typeface="Corbel"/>
              <a:buNone/>
              <a:defRPr sz="3000" b="0" i="0" u="none" strike="noStrike" cap="none">
                <a:solidFill>
                  <a:schemeClr val="dk2"/>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097280"/>
            <a:ext cx="8521700" cy="341122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7558783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_Section Opener Slide" type="title">
  <p:cSld name="1_Section Opener Slide">
    <p:spTree>
      <p:nvGrpSpPr>
        <p:cNvPr id="1" name="Shape 25"/>
        <p:cNvGrpSpPr/>
        <p:nvPr/>
      </p:nvGrpSpPr>
      <p:grpSpPr>
        <a:xfrm>
          <a:off x="0" y="0"/>
          <a:ext cx="0" cy="0"/>
          <a:chOff x="0" y="0"/>
          <a:chExt cx="0" cy="0"/>
        </a:xfrm>
      </p:grpSpPr>
      <p:sp>
        <p:nvSpPr>
          <p:cNvPr id="26" name="Google Shape;26;p4"/>
          <p:cNvSpPr/>
          <p:nvPr/>
        </p:nvSpPr>
        <p:spPr>
          <a:xfrm>
            <a:off x="0" y="1355582"/>
            <a:ext cx="9144000" cy="2471173"/>
          </a:xfrm>
          <a:prstGeom prst="rect">
            <a:avLst/>
          </a:prstGeom>
          <a:gradFill>
            <a:gsLst>
              <a:gs pos="0">
                <a:schemeClr val="dk2"/>
              </a:gs>
              <a:gs pos="100000">
                <a:schemeClr val="lt2"/>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 name="Google Shape;27;p4"/>
          <p:cNvSpPr txBox="1">
            <a:spLocks noGrp="1"/>
          </p:cNvSpPr>
          <p:nvPr>
            <p:ph type="ctrTitle"/>
          </p:nvPr>
        </p:nvSpPr>
        <p:spPr>
          <a:xfrm>
            <a:off x="442006" y="1670434"/>
            <a:ext cx="8431550" cy="537754"/>
          </a:xfrm>
          <a:prstGeom prst="rect">
            <a:avLst/>
          </a:prstGeom>
          <a:noFill/>
          <a:ln>
            <a:noFill/>
          </a:ln>
        </p:spPr>
        <p:txBody>
          <a:bodyPr spcFirstLastPara="1" wrap="square" lIns="91425" tIns="45700" rIns="91425" bIns="45700" anchor="t" anchorCtr="0">
            <a:noAutofit/>
          </a:bodyPr>
          <a:lstStyle>
            <a:lvl1pPr marR="0" lvl="0" algn="l" rtl="0">
              <a:lnSpc>
                <a:spcPct val="106250"/>
              </a:lnSpc>
              <a:spcBef>
                <a:spcPts val="0"/>
              </a:spcBef>
              <a:spcAft>
                <a:spcPts val="0"/>
              </a:spcAft>
              <a:buClr>
                <a:schemeClr val="lt1"/>
              </a:buClr>
              <a:buSzPts val="3200"/>
              <a:buFont typeface="Corbel"/>
              <a:buNone/>
              <a:defRPr sz="3200" b="0" i="0" u="none" strike="noStrike" cap="none">
                <a:solidFill>
                  <a:schemeClr val="lt1"/>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8" name="Google Shape;28;p4"/>
          <p:cNvSpPr txBox="1">
            <a:spLocks noGrp="1"/>
          </p:cNvSpPr>
          <p:nvPr>
            <p:ph type="subTitle" idx="1"/>
          </p:nvPr>
        </p:nvSpPr>
        <p:spPr>
          <a:xfrm>
            <a:off x="451529" y="2452708"/>
            <a:ext cx="8431553" cy="1374047"/>
          </a:xfrm>
          <a:prstGeom prst="rect">
            <a:avLst/>
          </a:prstGeom>
          <a:noFill/>
          <a:ln>
            <a:noFill/>
          </a:ln>
        </p:spPr>
        <p:txBody>
          <a:bodyPr spcFirstLastPara="1" wrap="square" lIns="91425" tIns="45700" rIns="91425" bIns="45700" anchor="t" anchorCtr="0">
            <a:noAutofit/>
          </a:bodyPr>
          <a:lstStyle>
            <a:lvl1pPr marR="0" lvl="0" algn="l" rtl="0">
              <a:lnSpc>
                <a:spcPct val="150000"/>
              </a:lnSpc>
              <a:spcBef>
                <a:spcPts val="800"/>
              </a:spcBef>
              <a:spcAft>
                <a:spcPts val="0"/>
              </a:spcAft>
              <a:buClr>
                <a:schemeClr val="lt2"/>
              </a:buClr>
              <a:buSzPts val="1700"/>
              <a:buFont typeface="Arial"/>
              <a:buNone/>
              <a:defRPr sz="2000" b="0" i="0" u="none" strike="noStrike" cap="none">
                <a:solidFill>
                  <a:srgbClr val="FFFFFF"/>
                </a:solidFill>
                <a:latin typeface="Corbel"/>
                <a:ea typeface="Corbel"/>
                <a:cs typeface="Corbel"/>
                <a:sym typeface="Corbel"/>
              </a:defRPr>
            </a:lvl1pPr>
            <a:lvl2pPr marR="0" lvl="1" algn="ctr" rtl="0">
              <a:lnSpc>
                <a:spcPct val="118181"/>
              </a:lnSpc>
              <a:spcBef>
                <a:spcPts val="800"/>
              </a:spcBef>
              <a:spcAft>
                <a:spcPts val="0"/>
              </a:spcAft>
              <a:buClr>
                <a:schemeClr val="accent5"/>
              </a:buClr>
              <a:buSzPts val="1320"/>
              <a:buFont typeface="Noto Sans Symbols"/>
              <a:buNone/>
              <a:defRPr sz="2200" b="0" i="0" u="none" strike="noStrike" cap="none">
                <a:solidFill>
                  <a:srgbClr val="949494"/>
                </a:solidFill>
                <a:latin typeface="Corbel"/>
                <a:ea typeface="Corbel"/>
                <a:cs typeface="Corbel"/>
                <a:sym typeface="Corbel"/>
              </a:defRPr>
            </a:lvl2pPr>
            <a:lvl3pPr marR="0" lvl="2" algn="ctr" rtl="0">
              <a:lnSpc>
                <a:spcPct val="120000"/>
              </a:lnSpc>
              <a:spcBef>
                <a:spcPts val="800"/>
              </a:spcBef>
              <a:spcAft>
                <a:spcPts val="0"/>
              </a:spcAft>
              <a:buClr>
                <a:schemeClr val="lt2"/>
              </a:buClr>
              <a:buSzPts val="1700"/>
              <a:buFont typeface="Arial"/>
              <a:buNone/>
              <a:defRPr sz="2000" b="0" i="0" u="none" strike="noStrike" cap="none">
                <a:solidFill>
                  <a:srgbClr val="949494"/>
                </a:solidFill>
                <a:latin typeface="Corbel"/>
                <a:ea typeface="Corbel"/>
                <a:cs typeface="Corbel"/>
                <a:sym typeface="Corbel"/>
              </a:defRPr>
            </a:lvl3pPr>
            <a:lvl4pPr marR="0" lvl="3" algn="ctr" rtl="0">
              <a:lnSpc>
                <a:spcPct val="122222"/>
              </a:lnSpc>
              <a:spcBef>
                <a:spcPts val="800"/>
              </a:spcBef>
              <a:spcAft>
                <a:spcPts val="0"/>
              </a:spcAft>
              <a:buClr>
                <a:schemeClr val="accent5"/>
              </a:buClr>
              <a:buSzPts val="1080"/>
              <a:buFont typeface="Noto Sans Symbols"/>
              <a:buNone/>
              <a:defRPr sz="1800" b="0" i="0" u="none" strike="noStrike" cap="none">
                <a:solidFill>
                  <a:srgbClr val="949494"/>
                </a:solidFill>
                <a:latin typeface="Corbel"/>
                <a:ea typeface="Corbel"/>
                <a:cs typeface="Corbel"/>
                <a:sym typeface="Corbel"/>
              </a:defRPr>
            </a:lvl4pPr>
            <a:lvl5pPr marR="0" lvl="4" algn="ctr" rtl="0">
              <a:lnSpc>
                <a:spcPct val="100000"/>
              </a:lnSpc>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rtl="0">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endParaRPr/>
          </a:p>
        </p:txBody>
      </p:sp>
      <p:sp>
        <p:nvSpPr>
          <p:cNvPr id="29" name="Google Shape;29;p4"/>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6A6A6"/>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cxnSp>
        <p:nvCxnSpPr>
          <p:cNvPr id="30" name="Google Shape;30;p4"/>
          <p:cNvCxnSpPr/>
          <p:nvPr/>
        </p:nvCxnSpPr>
        <p:spPr>
          <a:xfrm>
            <a:off x="0" y="1355581"/>
            <a:ext cx="9144000" cy="0"/>
          </a:xfrm>
          <a:prstGeom prst="straightConnector1">
            <a:avLst/>
          </a:prstGeom>
          <a:noFill/>
          <a:ln w="12700" cap="flat" cmpd="sng">
            <a:solidFill>
              <a:schemeClr val="accent2"/>
            </a:solidFill>
            <a:prstDash val="solid"/>
            <a:round/>
            <a:headEnd type="none" w="sm" len="sm"/>
            <a:tailEnd type="none" w="sm" len="sm"/>
          </a:ln>
        </p:spPr>
      </p:cxnSp>
      <p:cxnSp>
        <p:nvCxnSpPr>
          <p:cNvPr id="31" name="Google Shape;31;p4"/>
          <p:cNvCxnSpPr/>
          <p:nvPr/>
        </p:nvCxnSpPr>
        <p:spPr>
          <a:xfrm>
            <a:off x="0" y="3831225"/>
            <a:ext cx="9144000" cy="0"/>
          </a:xfrm>
          <a:prstGeom prst="straightConnector1">
            <a:avLst/>
          </a:prstGeom>
          <a:noFill/>
          <a:ln w="12700" cap="flat" cmpd="sng">
            <a:solidFill>
              <a:schemeClr val="accent2"/>
            </a:solidFill>
            <a:prstDash val="solid"/>
            <a:round/>
            <a:headEnd type="none" w="sm" len="sm"/>
            <a:tailEnd type="none" w="sm" len="sm"/>
          </a:ln>
        </p:spPr>
      </p:cxnSp>
    </p:spTree>
    <p:extLst>
      <p:ext uri="{BB962C8B-B14F-4D97-AF65-F5344CB8AC3E}">
        <p14:creationId xmlns:p14="http://schemas.microsoft.com/office/powerpoint/2010/main" val="15476219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32"/>
        <p:cNvGrpSpPr/>
        <p:nvPr/>
      </p:nvGrpSpPr>
      <p:grpSpPr>
        <a:xfrm>
          <a:off x="0" y="0"/>
          <a:ext cx="0" cy="0"/>
          <a:chOff x="0" y="0"/>
          <a:chExt cx="0" cy="0"/>
        </a:xfrm>
      </p:grpSpPr>
      <p:sp>
        <p:nvSpPr>
          <p:cNvPr id="33" name="Google Shape;33;p5"/>
          <p:cNvSpPr txBox="1">
            <a:spLocks noGrp="1"/>
          </p:cNvSpPr>
          <p:nvPr>
            <p:ph type="title"/>
          </p:nvPr>
        </p:nvSpPr>
        <p:spPr>
          <a:xfrm>
            <a:off x="447675" y="72934"/>
            <a:ext cx="7340600" cy="532624"/>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chemeClr val="dk2"/>
              </a:buClr>
              <a:buSzPts val="3000"/>
              <a:buFont typeface="Corbel"/>
              <a:buNone/>
              <a:defRPr sz="3000" b="0" i="0" u="none" strike="noStrike" cap="none">
                <a:solidFill>
                  <a:schemeClr val="dk2"/>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4" name="Google Shape;34;p5"/>
          <p:cNvSpPr txBox="1">
            <a:spLocks noGrp="1"/>
          </p:cNvSpPr>
          <p:nvPr>
            <p:ph type="body" idx="1"/>
          </p:nvPr>
        </p:nvSpPr>
        <p:spPr>
          <a:xfrm>
            <a:off x="457200" y="1097280"/>
            <a:ext cx="8521700" cy="341122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
        <p:nvSpPr>
          <p:cNvPr id="36" name="Google Shape;36;p5"/>
          <p:cNvSpPr txBox="1">
            <a:spLocks noGrp="1"/>
          </p:cNvSpPr>
          <p:nvPr>
            <p:ph type="body" idx="2"/>
          </p:nvPr>
        </p:nvSpPr>
        <p:spPr>
          <a:xfrm>
            <a:off x="452041" y="537369"/>
            <a:ext cx="7340600" cy="4276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36363"/>
              </a:lnSpc>
              <a:spcBef>
                <a:spcPts val="800"/>
              </a:spcBef>
              <a:spcAft>
                <a:spcPts val="0"/>
              </a:spcAft>
              <a:buClr>
                <a:schemeClr val="lt2"/>
              </a:buClr>
              <a:buSzPts val="1870"/>
              <a:buFont typeface="Arial"/>
              <a:buNone/>
              <a:defRPr sz="2200" b="0" i="0" u="none" strike="noStrike" cap="none">
                <a:solidFill>
                  <a:schemeClr val="dk2"/>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255829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447675" y="72933"/>
            <a:ext cx="8521700" cy="532624"/>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rgbClr val="004B7D"/>
              </a:buClr>
              <a:buSzPts val="3000"/>
              <a:buFont typeface="Corbel"/>
              <a:buNone/>
              <a:defRPr sz="3000" b="0" i="0" u="none" strike="noStrike" cap="none">
                <a:solidFill>
                  <a:srgbClr val="004B7D"/>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9" name="Google Shape;39;p6"/>
          <p:cNvSpPr txBox="1">
            <a:spLocks noGrp="1"/>
          </p:cNvSpPr>
          <p:nvPr>
            <p:ph type="sldNum" idx="12"/>
          </p:nvPr>
        </p:nvSpPr>
        <p:spPr>
          <a:xfrm>
            <a:off x="3505200" y="484889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62392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47675" y="72934"/>
            <a:ext cx="8476192" cy="532624"/>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chemeClr val="dk2"/>
              </a:buClr>
              <a:buSzPts val="3000"/>
              <a:buFont typeface="Corbel"/>
              <a:buNone/>
              <a:defRPr sz="3000" b="0" i="0" u="none" strike="noStrike" cap="none">
                <a:solidFill>
                  <a:schemeClr val="dk2"/>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2" name="Google Shape;42;p7"/>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
        <p:nvSpPr>
          <p:cNvPr id="43" name="Google Shape;43;p7"/>
          <p:cNvSpPr txBox="1">
            <a:spLocks noGrp="1"/>
          </p:cNvSpPr>
          <p:nvPr>
            <p:ph type="body" idx="1"/>
          </p:nvPr>
        </p:nvSpPr>
        <p:spPr>
          <a:xfrm>
            <a:off x="452041" y="544604"/>
            <a:ext cx="8471826" cy="4276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36363"/>
              </a:lnSpc>
              <a:spcBef>
                <a:spcPts val="800"/>
              </a:spcBef>
              <a:spcAft>
                <a:spcPts val="0"/>
              </a:spcAft>
              <a:buClr>
                <a:schemeClr val="lt2"/>
              </a:buClr>
              <a:buSzPts val="1870"/>
              <a:buFont typeface="Arial"/>
              <a:buNone/>
              <a:defRPr sz="2200" b="0" i="0" u="none" strike="noStrike" cap="none">
                <a:solidFill>
                  <a:schemeClr val="dk2"/>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5012997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44"/>
        <p:cNvGrpSpPr/>
        <p:nvPr/>
      </p:nvGrpSpPr>
      <p:grpSpPr>
        <a:xfrm>
          <a:off x="0" y="0"/>
          <a:ext cx="0" cy="0"/>
          <a:chOff x="0" y="0"/>
          <a:chExt cx="0" cy="0"/>
        </a:xfrm>
      </p:grpSpPr>
      <p:sp>
        <p:nvSpPr>
          <p:cNvPr id="45" name="Google Shape;45;p8"/>
          <p:cNvSpPr txBox="1">
            <a:spLocks noGrp="1"/>
          </p:cNvSpPr>
          <p:nvPr>
            <p:ph type="sldNum" idx="12"/>
          </p:nvPr>
        </p:nvSpPr>
        <p:spPr>
          <a:xfrm>
            <a:off x="3505200" y="484889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416357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14"/>
        <p:cNvGrpSpPr/>
        <p:nvPr/>
      </p:nvGrpSpPr>
      <p:grpSpPr>
        <a:xfrm>
          <a:off x="0" y="0"/>
          <a:ext cx="0" cy="0"/>
          <a:chOff x="0" y="0"/>
          <a:chExt cx="0" cy="0"/>
        </a:xfrm>
      </p:grpSpPr>
      <p:sp>
        <p:nvSpPr>
          <p:cNvPr id="15" name="Google Shape;15;p16"/>
          <p:cNvSpPr/>
          <p:nvPr/>
        </p:nvSpPr>
        <p:spPr>
          <a:xfrm>
            <a:off x="0" y="1998882"/>
            <a:ext cx="9144000" cy="2471173"/>
          </a:xfrm>
          <a:prstGeom prst="rect">
            <a:avLst/>
          </a:prstGeom>
          <a:gradFill>
            <a:gsLst>
              <a:gs pos="0">
                <a:schemeClr val="dk2"/>
              </a:gs>
              <a:gs pos="100000">
                <a:schemeClr val="accent5"/>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7" name="Google Shape;17;p16"/>
          <p:cNvCxnSpPr/>
          <p:nvPr/>
        </p:nvCxnSpPr>
        <p:spPr>
          <a:xfrm>
            <a:off x="-6282" y="4469633"/>
            <a:ext cx="9144000" cy="0"/>
          </a:xfrm>
          <a:prstGeom prst="straightConnector1">
            <a:avLst/>
          </a:prstGeom>
          <a:noFill/>
          <a:ln w="12700" cap="flat" cmpd="sng">
            <a:solidFill>
              <a:schemeClr val="accent2"/>
            </a:solidFill>
            <a:prstDash val="solid"/>
            <a:round/>
            <a:headEnd type="none" w="sm" len="sm"/>
            <a:tailEnd type="none" w="sm" len="sm"/>
          </a:ln>
        </p:spPr>
      </p:cxnSp>
      <p:sp>
        <p:nvSpPr>
          <p:cNvPr id="18" name="Google Shape;18;p16"/>
          <p:cNvSpPr txBox="1">
            <a:spLocks noGrp="1"/>
          </p:cNvSpPr>
          <p:nvPr>
            <p:ph type="ctrTitle" hasCustomPrompt="1"/>
          </p:nvPr>
        </p:nvSpPr>
        <p:spPr>
          <a:xfrm>
            <a:off x="419055" y="2540491"/>
            <a:ext cx="8293326" cy="710370"/>
          </a:xfrm>
          <a:prstGeom prst="rect">
            <a:avLst/>
          </a:prstGeom>
          <a:noFill/>
          <a:ln>
            <a:noFill/>
          </a:ln>
        </p:spPr>
        <p:txBody>
          <a:bodyPr spcFirstLastPara="1" wrap="square" lIns="91425" tIns="45700" rIns="91425" bIns="45700" anchor="t" anchorCtr="0">
            <a:noAutofit/>
          </a:bodyPr>
          <a:lstStyle>
            <a:lvl1pPr marR="0" lvl="0" algn="ctr">
              <a:lnSpc>
                <a:spcPct val="106250"/>
              </a:lnSpc>
              <a:spcBef>
                <a:spcPts val="0"/>
              </a:spcBef>
              <a:spcAft>
                <a:spcPts val="0"/>
              </a:spcAft>
              <a:buClr>
                <a:schemeClr val="lt1"/>
              </a:buClr>
              <a:buSzPts val="3200"/>
              <a:buFont typeface="Calibri"/>
              <a:buNone/>
              <a:defRPr sz="3200" b="0"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r>
              <a:rPr lang="en-US" dirty="0"/>
              <a:t>Presentation Title</a:t>
            </a:r>
            <a:endParaRPr dirty="0"/>
          </a:p>
        </p:txBody>
      </p:sp>
      <p:sp>
        <p:nvSpPr>
          <p:cNvPr id="19" name="Google Shape;19;p16"/>
          <p:cNvSpPr txBox="1">
            <a:spLocks noGrp="1"/>
          </p:cNvSpPr>
          <p:nvPr>
            <p:ph type="subTitle" idx="1" hasCustomPrompt="1"/>
          </p:nvPr>
        </p:nvSpPr>
        <p:spPr>
          <a:xfrm>
            <a:off x="419052" y="3118773"/>
            <a:ext cx="8293329" cy="424057"/>
          </a:xfrm>
          <a:prstGeom prst="rect">
            <a:avLst/>
          </a:prstGeom>
          <a:noFill/>
          <a:ln>
            <a:noFill/>
          </a:ln>
        </p:spPr>
        <p:txBody>
          <a:bodyPr spcFirstLastPara="1" wrap="square" lIns="91425" tIns="45700" rIns="91425" bIns="45700" anchor="t" anchorCtr="0">
            <a:noAutofit/>
          </a:bodyPr>
          <a:lstStyle>
            <a:lvl1pPr marR="0" lvl="0" algn="ctr">
              <a:lnSpc>
                <a:spcPct val="100000"/>
              </a:lnSpc>
              <a:spcBef>
                <a:spcPts val="800"/>
              </a:spcBef>
              <a:spcAft>
                <a:spcPts val="0"/>
              </a:spcAft>
              <a:buClr>
                <a:schemeClr val="accent5"/>
              </a:buClr>
              <a:buSzPts val="1700"/>
              <a:buFont typeface="Arial"/>
              <a:buNone/>
              <a:defRPr sz="2000" b="0" i="0" u="none" strike="noStrike" cap="none">
                <a:solidFill>
                  <a:srgbClr val="FFFFFF"/>
                </a:solidFill>
                <a:latin typeface="Calibri"/>
                <a:ea typeface="Calibri"/>
                <a:cs typeface="Calibri"/>
                <a:sym typeface="Calibri"/>
              </a:defRPr>
            </a:lvl1pPr>
            <a:lvl2pPr marR="0" lvl="1" algn="ctr">
              <a:lnSpc>
                <a:spcPct val="100000"/>
              </a:lnSpc>
              <a:spcBef>
                <a:spcPts val="700"/>
              </a:spcBef>
              <a:spcAft>
                <a:spcPts val="0"/>
              </a:spcAft>
              <a:buClr>
                <a:schemeClr val="accent5"/>
              </a:buClr>
              <a:buSzPts val="1870"/>
              <a:buFont typeface="Arial"/>
              <a:buNone/>
              <a:defRPr sz="2200" b="0" i="0" u="none" strike="noStrike" cap="none">
                <a:solidFill>
                  <a:srgbClr val="949494"/>
                </a:solidFill>
                <a:latin typeface="Calibri"/>
                <a:ea typeface="Calibri"/>
                <a:cs typeface="Calibri"/>
                <a:sym typeface="Calibri"/>
              </a:defRPr>
            </a:lvl2pPr>
            <a:lvl3pPr marR="0" lvl="2" algn="ctr">
              <a:lnSpc>
                <a:spcPct val="100000"/>
              </a:lnSpc>
              <a:spcBef>
                <a:spcPts val="600"/>
              </a:spcBef>
              <a:spcAft>
                <a:spcPts val="0"/>
              </a:spcAft>
              <a:buClr>
                <a:schemeClr val="accent5"/>
              </a:buClr>
              <a:buSzPts val="1700"/>
              <a:buFont typeface="Arial"/>
              <a:buNone/>
              <a:defRPr sz="2000" b="0" i="0" u="none" strike="noStrike" cap="none">
                <a:solidFill>
                  <a:srgbClr val="949494"/>
                </a:solidFill>
                <a:latin typeface="Calibri"/>
                <a:ea typeface="Calibri"/>
                <a:cs typeface="Calibri"/>
                <a:sym typeface="Calibri"/>
              </a:defRPr>
            </a:lvl3pPr>
            <a:lvl4pPr marR="0" lvl="3" algn="ctr">
              <a:lnSpc>
                <a:spcPct val="100000"/>
              </a:lnSpc>
              <a:spcBef>
                <a:spcPts val="500"/>
              </a:spcBef>
              <a:spcAft>
                <a:spcPts val="0"/>
              </a:spcAft>
              <a:buClr>
                <a:schemeClr val="accent5"/>
              </a:buClr>
              <a:buSzPts val="1530"/>
              <a:buFont typeface="Arial"/>
              <a:buNone/>
              <a:defRPr sz="1800" b="0" i="0" u="none" strike="noStrike" cap="none">
                <a:solidFill>
                  <a:srgbClr val="949494"/>
                </a:solidFill>
                <a:latin typeface="Calibri"/>
                <a:ea typeface="Calibri"/>
                <a:cs typeface="Calibri"/>
                <a:sym typeface="Calibri"/>
              </a:defRPr>
            </a:lvl4pPr>
            <a:lvl5pPr marR="0" lvl="4" algn="ctr">
              <a:lnSpc>
                <a:spcPct val="100000"/>
              </a:lnSpc>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r>
              <a:rPr lang="en-US" dirty="0"/>
              <a:t>Speaker Name, Company</a:t>
            </a:r>
            <a:endParaRPr dirty="0"/>
          </a:p>
        </p:txBody>
      </p:sp>
      <p:sp>
        <p:nvSpPr>
          <p:cNvPr id="21" name="Google Shape;21;p16"/>
          <p:cNvSpPr/>
          <p:nvPr/>
        </p:nvSpPr>
        <p:spPr>
          <a:xfrm>
            <a:off x="7757886" y="130629"/>
            <a:ext cx="1291771" cy="8490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 name="Google Shape;22;p16"/>
          <p:cNvSpPr/>
          <p:nvPr/>
        </p:nvSpPr>
        <p:spPr>
          <a:xfrm>
            <a:off x="8001000" y="4851401"/>
            <a:ext cx="1143000" cy="292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6" name="Google Shape;16;p16"/>
          <p:cNvCxnSpPr/>
          <p:nvPr/>
        </p:nvCxnSpPr>
        <p:spPr>
          <a:xfrm>
            <a:off x="-6282" y="1998882"/>
            <a:ext cx="9144000" cy="0"/>
          </a:xfrm>
          <a:prstGeom prst="straightConnector1">
            <a:avLst/>
          </a:prstGeom>
          <a:noFill/>
          <a:ln w="12700" cap="flat" cmpd="sng">
            <a:solidFill>
              <a:schemeClr val="accent2"/>
            </a:solidFill>
            <a:prstDash val="solid"/>
            <a:round/>
            <a:headEnd type="none" w="sm" len="sm"/>
            <a:tailEnd type="none" w="sm" len="sm"/>
          </a:ln>
        </p:spPr>
      </p:cxnSp>
      <p:pic>
        <p:nvPicPr>
          <p:cNvPr id="5" name="Picture 4" descr="A picture containing drawing, plate&#10;&#10;Description automatically generated">
            <a:extLst>
              <a:ext uri="{FF2B5EF4-FFF2-40B4-BE49-F238E27FC236}">
                <a16:creationId xmlns:a16="http://schemas.microsoft.com/office/drawing/2014/main" id="{437FB5E6-6923-BA4A-AEEA-9DCA459A66F0}"/>
              </a:ext>
            </a:extLst>
          </p:cNvPr>
          <p:cNvPicPr>
            <a:picLocks noChangeAspect="1"/>
          </p:cNvPicPr>
          <p:nvPr userDrawn="1"/>
        </p:nvPicPr>
        <p:blipFill>
          <a:blip r:embed="rId2"/>
          <a:stretch>
            <a:fillRect/>
          </a:stretch>
        </p:blipFill>
        <p:spPr>
          <a:xfrm>
            <a:off x="2626814" y="72963"/>
            <a:ext cx="3890371" cy="1654352"/>
          </a:xfrm>
          <a:prstGeom prst="rect">
            <a:avLst/>
          </a:prstGeom>
        </p:spPr>
      </p:pic>
      <p:sp>
        <p:nvSpPr>
          <p:cNvPr id="6" name="TextBox 5">
            <a:extLst>
              <a:ext uri="{FF2B5EF4-FFF2-40B4-BE49-F238E27FC236}">
                <a16:creationId xmlns:a16="http://schemas.microsoft.com/office/drawing/2014/main" id="{D1B4734E-4A86-FF49-B81B-2012592FE74D}"/>
              </a:ext>
            </a:extLst>
          </p:cNvPr>
          <p:cNvSpPr txBox="1"/>
          <p:nvPr userDrawn="1"/>
        </p:nvSpPr>
        <p:spPr>
          <a:xfrm>
            <a:off x="4030457" y="4689674"/>
            <a:ext cx="1070517" cy="276999"/>
          </a:xfrm>
          <a:prstGeom prst="rect">
            <a:avLst/>
          </a:prstGeom>
          <a:noFill/>
        </p:spPr>
        <p:txBody>
          <a:bodyPr wrap="square" rtlCol="0">
            <a:spAutoFit/>
          </a:bodyPr>
          <a:lstStyle/>
          <a:p>
            <a:pPr algn="ctr"/>
            <a:r>
              <a:rPr lang="en-US" sz="1200" b="1" dirty="0">
                <a:solidFill>
                  <a:srgbClr val="C00000"/>
                </a:solidFill>
                <a:latin typeface="Eurostile" panose="020B0504020202050204" pitchFamily="34" charset="77"/>
              </a:rPr>
              <a:t>2020</a:t>
            </a:r>
          </a:p>
        </p:txBody>
      </p:sp>
    </p:spTree>
    <p:extLst>
      <p:ext uri="{BB962C8B-B14F-4D97-AF65-F5344CB8AC3E}">
        <p14:creationId xmlns:p14="http://schemas.microsoft.com/office/powerpoint/2010/main" val="14795610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1984618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6"/>
        <p:cNvGrpSpPr/>
        <p:nvPr/>
      </p:nvGrpSpPr>
      <p:grpSpPr>
        <a:xfrm>
          <a:off x="0" y="0"/>
          <a:ext cx="0" cy="0"/>
          <a:chOff x="0" y="0"/>
          <a:chExt cx="0" cy="0"/>
        </a:xfrm>
      </p:grpSpPr>
      <p:sp>
        <p:nvSpPr>
          <p:cNvPr id="37" name="Google Shape;37;p19"/>
          <p:cNvSpPr txBox="1">
            <a:spLocks noGrp="1"/>
          </p:cNvSpPr>
          <p:nvPr>
            <p:ph type="title"/>
          </p:nvPr>
        </p:nvSpPr>
        <p:spPr>
          <a:xfrm>
            <a:off x="457200" y="72933"/>
            <a:ext cx="8229600" cy="532624"/>
          </a:xfrm>
          <a:prstGeom prst="rect">
            <a:avLst/>
          </a:prstGeom>
          <a:noFill/>
          <a:ln>
            <a:noFill/>
          </a:ln>
        </p:spPr>
        <p:txBody>
          <a:bodyPr spcFirstLastPara="1" wrap="square" lIns="91425" tIns="45700" rIns="91425" bIns="45700" anchor="t" anchorCtr="0">
            <a:noAutofit/>
          </a:bodyPr>
          <a:lstStyle>
            <a:lvl1pPr marR="0" lvl="0" algn="ctr">
              <a:lnSpc>
                <a:spcPct val="113333"/>
              </a:lnSpc>
              <a:spcBef>
                <a:spcPts val="0"/>
              </a:spcBef>
              <a:spcAft>
                <a:spcPts val="0"/>
              </a:spcAft>
              <a:buClr>
                <a:srgbClr val="007DCC"/>
              </a:buClr>
              <a:buSzPts val="3000"/>
              <a:buFont typeface="Calibri"/>
              <a:buNone/>
              <a:defRPr sz="3000" b="0" i="0" u="none" strike="noStrike" cap="none">
                <a:solidFill>
                  <a:srgbClr val="007DCC"/>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8" name="Google Shape;38;p19"/>
          <p:cNvSpPr txBox="1">
            <a:spLocks noGrp="1"/>
          </p:cNvSpPr>
          <p:nvPr>
            <p:ph type="body" idx="1"/>
          </p:nvPr>
        </p:nvSpPr>
        <p:spPr>
          <a:xfrm>
            <a:off x="457200" y="1097280"/>
            <a:ext cx="8521700" cy="3411220"/>
          </a:xfrm>
          <a:prstGeom prst="rect">
            <a:avLst/>
          </a:prstGeom>
          <a:noFill/>
          <a:ln>
            <a:noFill/>
          </a:ln>
        </p:spPr>
        <p:txBody>
          <a:bodyPr spcFirstLastPara="1" wrap="square" lIns="91425" tIns="45700" rIns="91425" bIns="45700" anchor="t" anchorCtr="0">
            <a:noAutofit/>
          </a:bodyPr>
          <a:lstStyle>
            <a:lvl1pPr marL="457200" marR="0" lvl="0" indent="-358140" algn="l">
              <a:lnSpc>
                <a:spcPct val="100000"/>
              </a:lnSpc>
              <a:spcBef>
                <a:spcPts val="800"/>
              </a:spcBef>
              <a:spcAft>
                <a:spcPts val="0"/>
              </a:spcAft>
              <a:buClr>
                <a:schemeClr val="accent5"/>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9" name="Google Shape;39;p19"/>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836340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2-column content">
  <p:cSld name="Title, 2-column content">
    <p:spTree>
      <p:nvGrpSpPr>
        <p:cNvPr id="1" name="Shape 40"/>
        <p:cNvGrpSpPr/>
        <p:nvPr/>
      </p:nvGrpSpPr>
      <p:grpSpPr>
        <a:xfrm>
          <a:off x="0" y="0"/>
          <a:ext cx="0" cy="0"/>
          <a:chOff x="0" y="0"/>
          <a:chExt cx="0" cy="0"/>
        </a:xfrm>
      </p:grpSpPr>
      <p:sp>
        <p:nvSpPr>
          <p:cNvPr id="41" name="Google Shape;41;p20"/>
          <p:cNvSpPr txBox="1">
            <a:spLocks noGrp="1"/>
          </p:cNvSpPr>
          <p:nvPr>
            <p:ph type="title"/>
          </p:nvPr>
        </p:nvSpPr>
        <p:spPr>
          <a:xfrm>
            <a:off x="457200" y="72933"/>
            <a:ext cx="8229600" cy="532624"/>
          </a:xfrm>
          <a:prstGeom prst="rect">
            <a:avLst/>
          </a:prstGeom>
          <a:noFill/>
          <a:ln>
            <a:noFill/>
          </a:ln>
        </p:spPr>
        <p:txBody>
          <a:bodyPr spcFirstLastPara="1" wrap="square" lIns="91425" tIns="45700" rIns="91425" bIns="45700" anchor="t" anchorCtr="0">
            <a:noAutofit/>
          </a:bodyPr>
          <a:lstStyle>
            <a:lvl1pPr marR="0" lvl="0" algn="ctr">
              <a:lnSpc>
                <a:spcPct val="113333"/>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2" name="Google Shape;42;p20"/>
          <p:cNvSpPr txBox="1">
            <a:spLocks noGrp="1"/>
          </p:cNvSpPr>
          <p:nvPr>
            <p:ph type="sldNum" idx="12"/>
          </p:nvPr>
        </p:nvSpPr>
        <p:spPr>
          <a:xfrm>
            <a:off x="3505200" y="4848891"/>
            <a:ext cx="2133600" cy="273844"/>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43" name="Google Shape;43;p20"/>
          <p:cNvSpPr txBox="1">
            <a:spLocks noGrp="1"/>
          </p:cNvSpPr>
          <p:nvPr>
            <p:ph type="body" idx="1"/>
          </p:nvPr>
        </p:nvSpPr>
        <p:spPr>
          <a:xfrm>
            <a:off x="457199" y="1097280"/>
            <a:ext cx="4275667" cy="3411220"/>
          </a:xfrm>
          <a:prstGeom prst="rect">
            <a:avLst/>
          </a:prstGeom>
          <a:noFill/>
          <a:ln>
            <a:noFill/>
          </a:ln>
        </p:spPr>
        <p:txBody>
          <a:bodyPr spcFirstLastPara="1" wrap="square" lIns="91425" tIns="45700" rIns="91425" bIns="45700" anchor="t" anchorCtr="0">
            <a:noAutofit/>
          </a:bodyPr>
          <a:lstStyle>
            <a:lvl1pPr marL="457200" marR="0" lvl="0" indent="-347345" algn="l">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4" name="Google Shape;44;p20"/>
          <p:cNvSpPr txBox="1">
            <a:spLocks noGrp="1"/>
          </p:cNvSpPr>
          <p:nvPr>
            <p:ph type="body" idx="2"/>
          </p:nvPr>
        </p:nvSpPr>
        <p:spPr>
          <a:xfrm>
            <a:off x="4732866" y="1097280"/>
            <a:ext cx="4275667" cy="3411220"/>
          </a:xfrm>
          <a:prstGeom prst="rect">
            <a:avLst/>
          </a:prstGeom>
          <a:noFill/>
          <a:ln>
            <a:noFill/>
          </a:ln>
        </p:spPr>
        <p:txBody>
          <a:bodyPr spcFirstLastPara="1" wrap="square" lIns="91425" tIns="45700" rIns="91425" bIns="45700" anchor="t" anchorCtr="0">
            <a:noAutofit/>
          </a:bodyPr>
          <a:lstStyle>
            <a:lvl1pPr marL="457200" marR="0" lvl="0" indent="-347345" algn="l">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863721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30"/>
        <p:cNvGrpSpPr/>
        <p:nvPr/>
      </p:nvGrpSpPr>
      <p:grpSpPr>
        <a:xfrm>
          <a:off x="0" y="0"/>
          <a:ext cx="0" cy="0"/>
          <a:chOff x="0" y="0"/>
          <a:chExt cx="0" cy="0"/>
        </a:xfrm>
      </p:grpSpPr>
      <p:sp>
        <p:nvSpPr>
          <p:cNvPr id="31" name="Google Shape;31;g827775886d_0_246"/>
          <p:cNvSpPr txBox="1">
            <a:spLocks noGrp="1"/>
          </p:cNvSpPr>
          <p:nvPr>
            <p:ph type="title"/>
          </p:nvPr>
        </p:nvSpPr>
        <p:spPr>
          <a:xfrm>
            <a:off x="457200" y="72934"/>
            <a:ext cx="8229600" cy="697500"/>
          </a:xfrm>
          <a:prstGeom prst="rect">
            <a:avLst/>
          </a:prstGeom>
          <a:noFill/>
          <a:ln>
            <a:noFill/>
          </a:ln>
        </p:spPr>
        <p:txBody>
          <a:bodyPr spcFirstLastPara="1" wrap="square" lIns="91400" tIns="91400" rIns="91400" bIns="91400" anchor="t" anchorCtr="0">
            <a:noAutofit/>
          </a:bodyPr>
          <a:lstStyle>
            <a:lvl1pPr marR="0" lvl="0" algn="ctr">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2" name="Google Shape;32;g827775886d_0_246"/>
          <p:cNvSpPr txBox="1">
            <a:spLocks noGrp="1"/>
          </p:cNvSpPr>
          <p:nvPr>
            <p:ph type="sldNum" idx="12"/>
          </p:nvPr>
        </p:nvSpPr>
        <p:spPr>
          <a:xfrm>
            <a:off x="3505200" y="4848891"/>
            <a:ext cx="2133600" cy="273900"/>
          </a:xfrm>
          <a:prstGeom prst="rect">
            <a:avLst/>
          </a:prstGeom>
          <a:noFill/>
          <a:ln>
            <a:noFill/>
          </a:ln>
        </p:spPr>
        <p:txBody>
          <a:bodyPr spcFirstLastPara="1" wrap="square" lIns="91400" tIns="45675" rIns="91400" bIns="45675" anchor="ctr" anchorCtr="0">
            <a:noAutofit/>
          </a:bodyPr>
          <a:lstStyle>
            <a:lvl1pPr marL="0" marR="0" lvl="0"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a:lnSpc>
                <a:spcPct val="100000"/>
              </a:lnSpc>
              <a:spcBef>
                <a:spcPts val="0"/>
              </a:spcBef>
              <a:spcAft>
                <a:spcPts val="0"/>
              </a:spcAft>
              <a:buClr>
                <a:srgbClr val="A5A5A5"/>
              </a:buClr>
              <a:buSzPts val="800"/>
              <a:buFont typeface="Arial"/>
              <a:buNone/>
              <a:defRPr sz="800" b="0" i="0" u="none" strike="noStrike" cap="none">
                <a:solidFill>
                  <a:srgbClr val="A5A5A5"/>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782815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matchingName="Cover Slide" userDrawn="1">
  <p:cSld name="1_Cover Slide">
    <p:spTree>
      <p:nvGrpSpPr>
        <p:cNvPr id="1" name="Shape 14"/>
        <p:cNvGrpSpPr/>
        <p:nvPr/>
      </p:nvGrpSpPr>
      <p:grpSpPr>
        <a:xfrm>
          <a:off x="0" y="0"/>
          <a:ext cx="0" cy="0"/>
          <a:chOff x="0" y="0"/>
          <a:chExt cx="0" cy="0"/>
        </a:xfrm>
      </p:grpSpPr>
      <p:sp>
        <p:nvSpPr>
          <p:cNvPr id="15" name="Google Shape;15;p16"/>
          <p:cNvSpPr/>
          <p:nvPr userDrawn="1"/>
        </p:nvSpPr>
        <p:spPr>
          <a:xfrm>
            <a:off x="-6285" y="1289006"/>
            <a:ext cx="9144000" cy="815615"/>
          </a:xfrm>
          <a:prstGeom prst="rect">
            <a:avLst/>
          </a:prstGeom>
          <a:gradFill>
            <a:gsLst>
              <a:gs pos="0">
                <a:schemeClr val="dk2"/>
              </a:gs>
              <a:gs pos="100000">
                <a:schemeClr val="accent5"/>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7" name="Google Shape;17;p16"/>
          <p:cNvCxnSpPr/>
          <p:nvPr/>
        </p:nvCxnSpPr>
        <p:spPr>
          <a:xfrm>
            <a:off x="-6285" y="2111694"/>
            <a:ext cx="9144000" cy="0"/>
          </a:xfrm>
          <a:prstGeom prst="straightConnector1">
            <a:avLst/>
          </a:prstGeom>
          <a:noFill/>
          <a:ln w="19050" cap="flat" cmpd="sng">
            <a:solidFill>
              <a:schemeClr val="accent2"/>
            </a:solidFill>
            <a:prstDash val="solid"/>
            <a:round/>
            <a:headEnd type="none" w="sm" len="sm"/>
            <a:tailEnd type="none" w="sm" len="sm"/>
          </a:ln>
        </p:spPr>
      </p:cxnSp>
      <p:sp>
        <p:nvSpPr>
          <p:cNvPr id="21" name="Google Shape;21;p16"/>
          <p:cNvSpPr/>
          <p:nvPr/>
        </p:nvSpPr>
        <p:spPr>
          <a:xfrm>
            <a:off x="7757886" y="130629"/>
            <a:ext cx="1291771" cy="8490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6" name="Google Shape;16;p16"/>
          <p:cNvCxnSpPr/>
          <p:nvPr/>
        </p:nvCxnSpPr>
        <p:spPr>
          <a:xfrm>
            <a:off x="-6285" y="1279768"/>
            <a:ext cx="9144000" cy="0"/>
          </a:xfrm>
          <a:prstGeom prst="straightConnector1">
            <a:avLst/>
          </a:prstGeom>
          <a:noFill/>
          <a:ln w="19050" cap="flat" cmpd="sng">
            <a:solidFill>
              <a:schemeClr val="accent2"/>
            </a:solidFill>
            <a:prstDash val="solid"/>
            <a:round/>
            <a:headEnd type="none" w="sm" len="sm"/>
            <a:tailEnd type="none" w="sm" len="sm"/>
          </a:ln>
        </p:spPr>
      </p:cxnSp>
      <p:pic>
        <p:nvPicPr>
          <p:cNvPr id="5" name="Picture 4" descr="A picture containing drawing, plate&#10;&#10;Description automatically generated">
            <a:extLst>
              <a:ext uri="{FF2B5EF4-FFF2-40B4-BE49-F238E27FC236}">
                <a16:creationId xmlns:a16="http://schemas.microsoft.com/office/drawing/2014/main" id="{437FB5E6-6923-BA4A-AEEA-9DCA459A66F0}"/>
              </a:ext>
            </a:extLst>
          </p:cNvPr>
          <p:cNvPicPr>
            <a:picLocks noChangeAspect="1"/>
          </p:cNvPicPr>
          <p:nvPr userDrawn="1"/>
        </p:nvPicPr>
        <p:blipFill>
          <a:blip r:embed="rId2"/>
          <a:stretch>
            <a:fillRect/>
          </a:stretch>
        </p:blipFill>
        <p:spPr>
          <a:xfrm>
            <a:off x="307360" y="55613"/>
            <a:ext cx="2349519" cy="999116"/>
          </a:xfrm>
          <a:prstGeom prst="rect">
            <a:avLst/>
          </a:prstGeom>
        </p:spPr>
      </p:pic>
      <p:sp>
        <p:nvSpPr>
          <p:cNvPr id="6" name="TextBox 5">
            <a:extLst>
              <a:ext uri="{FF2B5EF4-FFF2-40B4-BE49-F238E27FC236}">
                <a16:creationId xmlns:a16="http://schemas.microsoft.com/office/drawing/2014/main" id="{D1B4734E-4A86-FF49-B81B-2012592FE74D}"/>
              </a:ext>
            </a:extLst>
          </p:cNvPr>
          <p:cNvSpPr txBox="1"/>
          <p:nvPr userDrawn="1"/>
        </p:nvSpPr>
        <p:spPr>
          <a:xfrm>
            <a:off x="7497070" y="416671"/>
            <a:ext cx="1552587" cy="276999"/>
          </a:xfrm>
          <a:prstGeom prst="rect">
            <a:avLst/>
          </a:prstGeom>
          <a:noFill/>
        </p:spPr>
        <p:txBody>
          <a:bodyPr wrap="square" rtlCol="0">
            <a:spAutoFit/>
          </a:bodyPr>
          <a:lstStyle/>
          <a:p>
            <a:pPr algn="ctr"/>
            <a:r>
              <a:rPr lang="en-US" sz="1200" b="1" dirty="0">
                <a:solidFill>
                  <a:srgbClr val="C00000"/>
                </a:solidFill>
                <a:latin typeface="Eurostile" panose="020B0504020202050204" pitchFamily="34" charset="77"/>
              </a:rPr>
              <a:t>July 7 &amp; 8, 2020</a:t>
            </a:r>
          </a:p>
        </p:txBody>
      </p:sp>
      <p:pic>
        <p:nvPicPr>
          <p:cNvPr id="11" name="Picture 10" descr="A picture containing drawing&#10;&#10;Description automatically generated">
            <a:extLst>
              <a:ext uri="{FF2B5EF4-FFF2-40B4-BE49-F238E27FC236}">
                <a16:creationId xmlns:a16="http://schemas.microsoft.com/office/drawing/2014/main" id="{AE7EE634-424A-5B48-9EEC-F5DDB0FD0E52}"/>
              </a:ext>
            </a:extLst>
          </p:cNvPr>
          <p:cNvPicPr>
            <a:picLocks noChangeAspect="1"/>
          </p:cNvPicPr>
          <p:nvPr userDrawn="1"/>
        </p:nvPicPr>
        <p:blipFill>
          <a:blip r:embed="rId3"/>
          <a:stretch>
            <a:fillRect/>
          </a:stretch>
        </p:blipFill>
        <p:spPr>
          <a:xfrm>
            <a:off x="2112866" y="3798849"/>
            <a:ext cx="1918121" cy="1000620"/>
          </a:xfrm>
          <a:prstGeom prst="rect">
            <a:avLst/>
          </a:prstGeom>
        </p:spPr>
      </p:pic>
      <p:pic>
        <p:nvPicPr>
          <p:cNvPr id="12" name="Picture 11" descr="A picture containing light, drawing&#10;&#10;Description automatically generated">
            <a:extLst>
              <a:ext uri="{FF2B5EF4-FFF2-40B4-BE49-F238E27FC236}">
                <a16:creationId xmlns:a16="http://schemas.microsoft.com/office/drawing/2014/main" id="{1C715072-76B4-474B-8138-2A513B3DBCC9}"/>
              </a:ext>
            </a:extLst>
          </p:cNvPr>
          <p:cNvPicPr>
            <a:picLocks noChangeAspect="1"/>
          </p:cNvPicPr>
          <p:nvPr userDrawn="1"/>
        </p:nvPicPr>
        <p:blipFill>
          <a:blip r:embed="rId4"/>
          <a:stretch>
            <a:fillRect/>
          </a:stretch>
        </p:blipFill>
        <p:spPr>
          <a:xfrm>
            <a:off x="750849" y="2434049"/>
            <a:ext cx="2680329" cy="1099354"/>
          </a:xfrm>
          <a:prstGeom prst="rect">
            <a:avLst/>
          </a:prstGeom>
        </p:spPr>
      </p:pic>
      <p:pic>
        <p:nvPicPr>
          <p:cNvPr id="13" name="Picture 12" descr="A close up of a logo&#10;&#10;Description automatically generated">
            <a:extLst>
              <a:ext uri="{FF2B5EF4-FFF2-40B4-BE49-F238E27FC236}">
                <a16:creationId xmlns:a16="http://schemas.microsoft.com/office/drawing/2014/main" id="{85726C8E-835A-2B40-84F4-ED231ED9B1F4}"/>
              </a:ext>
            </a:extLst>
          </p:cNvPr>
          <p:cNvPicPr>
            <a:picLocks noChangeAspect="1"/>
          </p:cNvPicPr>
          <p:nvPr userDrawn="1"/>
        </p:nvPicPr>
        <p:blipFill>
          <a:blip r:embed="rId5"/>
          <a:stretch>
            <a:fillRect/>
          </a:stretch>
        </p:blipFill>
        <p:spPr>
          <a:xfrm>
            <a:off x="6072074" y="3798849"/>
            <a:ext cx="2001890" cy="820775"/>
          </a:xfrm>
          <a:prstGeom prst="rect">
            <a:avLst/>
          </a:prstGeom>
        </p:spPr>
      </p:pic>
      <p:pic>
        <p:nvPicPr>
          <p:cNvPr id="14" name="Picture 13">
            <a:extLst>
              <a:ext uri="{FF2B5EF4-FFF2-40B4-BE49-F238E27FC236}">
                <a16:creationId xmlns:a16="http://schemas.microsoft.com/office/drawing/2014/main" id="{F8E1FDC7-E305-0A4D-B021-FD3A3ED23FEF}"/>
              </a:ext>
            </a:extLst>
          </p:cNvPr>
          <p:cNvPicPr>
            <a:picLocks noChangeAspect="1"/>
          </p:cNvPicPr>
          <p:nvPr userDrawn="1"/>
        </p:nvPicPr>
        <p:blipFill>
          <a:blip r:embed="rId6"/>
          <a:stretch>
            <a:fillRect/>
          </a:stretch>
        </p:blipFill>
        <p:spPr>
          <a:xfrm>
            <a:off x="4858168" y="2757261"/>
            <a:ext cx="3215796" cy="452929"/>
          </a:xfrm>
          <a:prstGeom prst="rect">
            <a:avLst/>
          </a:prstGeom>
        </p:spPr>
      </p:pic>
    </p:spTree>
    <p:extLst>
      <p:ext uri="{BB962C8B-B14F-4D97-AF65-F5344CB8AC3E}">
        <p14:creationId xmlns:p14="http://schemas.microsoft.com/office/powerpoint/2010/main" val="149148147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14"/>
        <p:cNvGrpSpPr/>
        <p:nvPr/>
      </p:nvGrpSpPr>
      <p:grpSpPr>
        <a:xfrm>
          <a:off x="0" y="0"/>
          <a:ext cx="0" cy="0"/>
          <a:chOff x="0" y="0"/>
          <a:chExt cx="0" cy="0"/>
        </a:xfrm>
      </p:grpSpPr>
      <p:sp>
        <p:nvSpPr>
          <p:cNvPr id="15" name="Google Shape;15;p16"/>
          <p:cNvSpPr/>
          <p:nvPr/>
        </p:nvSpPr>
        <p:spPr>
          <a:xfrm>
            <a:off x="-6284" y="1567701"/>
            <a:ext cx="9144000" cy="2471173"/>
          </a:xfrm>
          <a:prstGeom prst="rect">
            <a:avLst/>
          </a:prstGeom>
          <a:gradFill>
            <a:gsLst>
              <a:gs pos="0">
                <a:schemeClr val="dk2"/>
              </a:gs>
              <a:gs pos="100000">
                <a:schemeClr val="accent5"/>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7" name="Google Shape;17;p16"/>
          <p:cNvCxnSpPr/>
          <p:nvPr/>
        </p:nvCxnSpPr>
        <p:spPr>
          <a:xfrm>
            <a:off x="-6284" y="4033151"/>
            <a:ext cx="9144000" cy="0"/>
          </a:xfrm>
          <a:prstGeom prst="straightConnector1">
            <a:avLst/>
          </a:prstGeom>
          <a:noFill/>
          <a:ln w="12700" cap="flat" cmpd="sng">
            <a:solidFill>
              <a:schemeClr val="accent2"/>
            </a:solidFill>
            <a:prstDash val="solid"/>
            <a:round/>
            <a:headEnd type="none" w="sm" len="sm"/>
            <a:tailEnd type="none" w="sm" len="sm"/>
          </a:ln>
        </p:spPr>
      </p:cxnSp>
      <p:sp>
        <p:nvSpPr>
          <p:cNvPr id="18" name="Google Shape;18;p16"/>
          <p:cNvSpPr txBox="1">
            <a:spLocks noGrp="1"/>
          </p:cNvSpPr>
          <p:nvPr>
            <p:ph type="ctrTitle" hasCustomPrompt="1"/>
          </p:nvPr>
        </p:nvSpPr>
        <p:spPr>
          <a:xfrm>
            <a:off x="419055" y="2540491"/>
            <a:ext cx="8293326" cy="710370"/>
          </a:xfrm>
          <a:prstGeom prst="rect">
            <a:avLst/>
          </a:prstGeom>
          <a:noFill/>
          <a:ln>
            <a:noFill/>
          </a:ln>
        </p:spPr>
        <p:txBody>
          <a:bodyPr spcFirstLastPara="1" wrap="square" lIns="91425" tIns="45700" rIns="91425" bIns="45700" anchor="t" anchorCtr="0">
            <a:noAutofit/>
          </a:bodyPr>
          <a:lstStyle>
            <a:lvl1pPr marR="0" lvl="0" algn="ctr">
              <a:lnSpc>
                <a:spcPct val="106250"/>
              </a:lnSpc>
              <a:spcBef>
                <a:spcPts val="0"/>
              </a:spcBef>
              <a:spcAft>
                <a:spcPts val="0"/>
              </a:spcAft>
              <a:buClr>
                <a:schemeClr val="lt1"/>
              </a:buClr>
              <a:buSzPts val="3200"/>
              <a:buFont typeface="Calibri"/>
              <a:buNone/>
              <a:defRPr sz="3200" b="0" i="0" u="none" strike="noStrike" cap="none">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r>
              <a:rPr lang="en-US" dirty="0"/>
              <a:t>Presentation Title</a:t>
            </a:r>
            <a:endParaRPr dirty="0"/>
          </a:p>
        </p:txBody>
      </p:sp>
      <p:sp>
        <p:nvSpPr>
          <p:cNvPr id="19" name="Google Shape;19;p16"/>
          <p:cNvSpPr txBox="1">
            <a:spLocks noGrp="1"/>
          </p:cNvSpPr>
          <p:nvPr>
            <p:ph type="subTitle" idx="1" hasCustomPrompt="1"/>
          </p:nvPr>
        </p:nvSpPr>
        <p:spPr>
          <a:xfrm>
            <a:off x="419052" y="3118773"/>
            <a:ext cx="8293329" cy="424057"/>
          </a:xfrm>
          <a:prstGeom prst="rect">
            <a:avLst/>
          </a:prstGeom>
          <a:noFill/>
          <a:ln>
            <a:noFill/>
          </a:ln>
        </p:spPr>
        <p:txBody>
          <a:bodyPr spcFirstLastPara="1" wrap="square" lIns="91425" tIns="45700" rIns="91425" bIns="45700" anchor="t" anchorCtr="0">
            <a:noAutofit/>
          </a:bodyPr>
          <a:lstStyle>
            <a:lvl1pPr marR="0" lvl="0" algn="ctr">
              <a:lnSpc>
                <a:spcPct val="100000"/>
              </a:lnSpc>
              <a:spcBef>
                <a:spcPts val="800"/>
              </a:spcBef>
              <a:spcAft>
                <a:spcPts val="0"/>
              </a:spcAft>
              <a:buClr>
                <a:schemeClr val="accent5"/>
              </a:buClr>
              <a:buSzPts val="1700"/>
              <a:buFont typeface="Arial"/>
              <a:buNone/>
              <a:defRPr sz="2000" b="0" i="0" u="none" strike="noStrike" cap="none">
                <a:solidFill>
                  <a:srgbClr val="FFFFFF"/>
                </a:solidFill>
                <a:latin typeface="Calibri"/>
                <a:ea typeface="Calibri"/>
                <a:cs typeface="Calibri"/>
                <a:sym typeface="Calibri"/>
              </a:defRPr>
            </a:lvl1pPr>
            <a:lvl2pPr marR="0" lvl="1" algn="ctr">
              <a:lnSpc>
                <a:spcPct val="100000"/>
              </a:lnSpc>
              <a:spcBef>
                <a:spcPts val="700"/>
              </a:spcBef>
              <a:spcAft>
                <a:spcPts val="0"/>
              </a:spcAft>
              <a:buClr>
                <a:schemeClr val="accent5"/>
              </a:buClr>
              <a:buSzPts val="1870"/>
              <a:buFont typeface="Arial"/>
              <a:buNone/>
              <a:defRPr sz="2200" b="0" i="0" u="none" strike="noStrike" cap="none">
                <a:solidFill>
                  <a:srgbClr val="949494"/>
                </a:solidFill>
                <a:latin typeface="Calibri"/>
                <a:ea typeface="Calibri"/>
                <a:cs typeface="Calibri"/>
                <a:sym typeface="Calibri"/>
              </a:defRPr>
            </a:lvl2pPr>
            <a:lvl3pPr marR="0" lvl="2" algn="ctr">
              <a:lnSpc>
                <a:spcPct val="100000"/>
              </a:lnSpc>
              <a:spcBef>
                <a:spcPts val="600"/>
              </a:spcBef>
              <a:spcAft>
                <a:spcPts val="0"/>
              </a:spcAft>
              <a:buClr>
                <a:schemeClr val="accent5"/>
              </a:buClr>
              <a:buSzPts val="1700"/>
              <a:buFont typeface="Arial"/>
              <a:buNone/>
              <a:defRPr sz="2000" b="0" i="0" u="none" strike="noStrike" cap="none">
                <a:solidFill>
                  <a:srgbClr val="949494"/>
                </a:solidFill>
                <a:latin typeface="Calibri"/>
                <a:ea typeface="Calibri"/>
                <a:cs typeface="Calibri"/>
                <a:sym typeface="Calibri"/>
              </a:defRPr>
            </a:lvl3pPr>
            <a:lvl4pPr marR="0" lvl="3" algn="ctr">
              <a:lnSpc>
                <a:spcPct val="100000"/>
              </a:lnSpc>
              <a:spcBef>
                <a:spcPts val="500"/>
              </a:spcBef>
              <a:spcAft>
                <a:spcPts val="0"/>
              </a:spcAft>
              <a:buClr>
                <a:schemeClr val="accent5"/>
              </a:buClr>
              <a:buSzPts val="1530"/>
              <a:buFont typeface="Arial"/>
              <a:buNone/>
              <a:defRPr sz="1800" b="0" i="0" u="none" strike="noStrike" cap="none">
                <a:solidFill>
                  <a:srgbClr val="949494"/>
                </a:solidFill>
                <a:latin typeface="Calibri"/>
                <a:ea typeface="Calibri"/>
                <a:cs typeface="Calibri"/>
                <a:sym typeface="Calibri"/>
              </a:defRPr>
            </a:lvl4pPr>
            <a:lvl5pPr marR="0" lvl="4" algn="ctr">
              <a:lnSpc>
                <a:spcPct val="100000"/>
              </a:lnSpc>
              <a:spcBef>
                <a:spcPts val="800"/>
              </a:spcBef>
              <a:spcAft>
                <a:spcPts val="0"/>
              </a:spcAft>
              <a:buClr>
                <a:schemeClr val="lt2"/>
              </a:buClr>
              <a:buSzPts val="1530"/>
              <a:buFont typeface="Arial"/>
              <a:buNone/>
              <a:defRPr sz="1800" b="0" i="0" u="none" strike="noStrike" cap="none">
                <a:solidFill>
                  <a:srgbClr val="949494"/>
                </a:solidFill>
                <a:latin typeface="Corbel"/>
                <a:ea typeface="Corbel"/>
                <a:cs typeface="Corbel"/>
                <a:sym typeface="Corbel"/>
              </a:defRPr>
            </a:lvl5pPr>
            <a:lvl6pPr marR="0" lvl="5" algn="ctr">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6pPr>
            <a:lvl7pPr marR="0" lvl="6" algn="ctr">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7pPr>
            <a:lvl8pPr marR="0" lvl="7" algn="ctr">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8pPr>
            <a:lvl9pPr marR="0" lvl="8" algn="ctr">
              <a:lnSpc>
                <a:spcPct val="100000"/>
              </a:lnSpc>
              <a:spcBef>
                <a:spcPts val="400"/>
              </a:spcBef>
              <a:spcAft>
                <a:spcPts val="0"/>
              </a:spcAft>
              <a:buClr>
                <a:srgbClr val="949494"/>
              </a:buClr>
              <a:buSzPts val="2000"/>
              <a:buFont typeface="Arial"/>
              <a:buNone/>
              <a:defRPr sz="2000" b="0" i="0" u="none" strike="noStrike" cap="none">
                <a:solidFill>
                  <a:srgbClr val="949494"/>
                </a:solidFill>
                <a:latin typeface="Calibri"/>
                <a:ea typeface="Calibri"/>
                <a:cs typeface="Calibri"/>
                <a:sym typeface="Calibri"/>
              </a:defRPr>
            </a:lvl9pPr>
          </a:lstStyle>
          <a:p>
            <a:r>
              <a:rPr lang="en-US" dirty="0"/>
              <a:t>Speaker Name, Company</a:t>
            </a:r>
            <a:endParaRPr dirty="0"/>
          </a:p>
        </p:txBody>
      </p:sp>
      <p:sp>
        <p:nvSpPr>
          <p:cNvPr id="21" name="Google Shape;21;p16"/>
          <p:cNvSpPr/>
          <p:nvPr/>
        </p:nvSpPr>
        <p:spPr>
          <a:xfrm>
            <a:off x="7757886" y="130629"/>
            <a:ext cx="1291771" cy="8490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 name="Google Shape;22;p16"/>
          <p:cNvSpPr/>
          <p:nvPr/>
        </p:nvSpPr>
        <p:spPr>
          <a:xfrm>
            <a:off x="8001000" y="4851401"/>
            <a:ext cx="1143000" cy="292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6" name="Google Shape;16;p16"/>
          <p:cNvCxnSpPr/>
          <p:nvPr/>
        </p:nvCxnSpPr>
        <p:spPr>
          <a:xfrm>
            <a:off x="-6284" y="1567701"/>
            <a:ext cx="9144000" cy="0"/>
          </a:xfrm>
          <a:prstGeom prst="straightConnector1">
            <a:avLst/>
          </a:prstGeom>
          <a:noFill/>
          <a:ln w="12700" cap="flat" cmpd="sng">
            <a:solidFill>
              <a:schemeClr val="accent2"/>
            </a:solidFill>
            <a:prstDash val="solid"/>
            <a:round/>
            <a:headEnd type="none" w="sm" len="sm"/>
            <a:tailEnd type="none" w="sm" len="sm"/>
          </a:ln>
        </p:spPr>
      </p:cxnSp>
      <p:pic>
        <p:nvPicPr>
          <p:cNvPr id="3" name="Picture 2" descr="A close up of a sign&#10;&#10;Description automatically generated">
            <a:extLst>
              <a:ext uri="{FF2B5EF4-FFF2-40B4-BE49-F238E27FC236}">
                <a16:creationId xmlns:a16="http://schemas.microsoft.com/office/drawing/2014/main" id="{E6D7566C-A899-E645-8276-A195C427BA41}"/>
              </a:ext>
            </a:extLst>
          </p:cNvPr>
          <p:cNvPicPr>
            <a:picLocks noChangeAspect="1"/>
          </p:cNvPicPr>
          <p:nvPr userDrawn="1"/>
        </p:nvPicPr>
        <p:blipFill>
          <a:blip r:embed="rId2"/>
          <a:stretch>
            <a:fillRect/>
          </a:stretch>
        </p:blipFill>
        <p:spPr>
          <a:xfrm>
            <a:off x="1242031" y="289271"/>
            <a:ext cx="6647369" cy="1033269"/>
          </a:xfrm>
          <a:prstGeom prst="rect">
            <a:avLst/>
          </a:prstGeom>
        </p:spPr>
      </p:pic>
    </p:spTree>
    <p:extLst>
      <p:ext uri="{BB962C8B-B14F-4D97-AF65-F5344CB8AC3E}">
        <p14:creationId xmlns:p14="http://schemas.microsoft.com/office/powerpoint/2010/main" val="2823085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4BEB-88BA-FE44-90F4-75772927751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A64D0A7-AE87-244F-B5E0-9827F4E2777C}"/>
              </a:ext>
            </a:extLst>
          </p:cNvPr>
          <p:cNvSpPr>
            <a:spLocks noGrp="1"/>
          </p:cNvSpPr>
          <p:nvPr>
            <p:ph type="sldNum" idx="10"/>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3739748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Cover Slide" preserve="1" userDrawn="1">
  <p:cSld name="1_Cover Slide">
    <p:spTree>
      <p:nvGrpSpPr>
        <p:cNvPr id="1" name="Shape 14"/>
        <p:cNvGrpSpPr/>
        <p:nvPr/>
      </p:nvGrpSpPr>
      <p:grpSpPr>
        <a:xfrm>
          <a:off x="0" y="0"/>
          <a:ext cx="0" cy="0"/>
          <a:chOff x="0" y="0"/>
          <a:chExt cx="0" cy="0"/>
        </a:xfrm>
      </p:grpSpPr>
      <p:sp>
        <p:nvSpPr>
          <p:cNvPr id="15" name="Google Shape;15;p16"/>
          <p:cNvSpPr/>
          <p:nvPr/>
        </p:nvSpPr>
        <p:spPr>
          <a:xfrm>
            <a:off x="-6284" y="1567702"/>
            <a:ext cx="9144000" cy="972790"/>
          </a:xfrm>
          <a:prstGeom prst="rect">
            <a:avLst/>
          </a:prstGeom>
          <a:gradFill>
            <a:gsLst>
              <a:gs pos="0">
                <a:schemeClr val="dk2"/>
              </a:gs>
              <a:gs pos="100000">
                <a:schemeClr val="accent5"/>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7" name="Google Shape;17;p16"/>
          <p:cNvCxnSpPr/>
          <p:nvPr/>
        </p:nvCxnSpPr>
        <p:spPr>
          <a:xfrm>
            <a:off x="-6284" y="2540492"/>
            <a:ext cx="9144000" cy="0"/>
          </a:xfrm>
          <a:prstGeom prst="straightConnector1">
            <a:avLst/>
          </a:prstGeom>
          <a:noFill/>
          <a:ln w="12700" cap="flat" cmpd="sng">
            <a:solidFill>
              <a:schemeClr val="accent2"/>
            </a:solidFill>
            <a:prstDash val="solid"/>
            <a:round/>
            <a:headEnd type="none" w="sm" len="sm"/>
            <a:tailEnd type="none" w="sm" len="sm"/>
          </a:ln>
        </p:spPr>
      </p:cxnSp>
      <p:sp>
        <p:nvSpPr>
          <p:cNvPr id="21" name="Google Shape;21;p16"/>
          <p:cNvSpPr/>
          <p:nvPr/>
        </p:nvSpPr>
        <p:spPr>
          <a:xfrm>
            <a:off x="7757886" y="130629"/>
            <a:ext cx="1291771" cy="8490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 name="Google Shape;22;p16"/>
          <p:cNvSpPr/>
          <p:nvPr/>
        </p:nvSpPr>
        <p:spPr>
          <a:xfrm>
            <a:off x="8001000" y="4851401"/>
            <a:ext cx="1143000" cy="292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6" name="Google Shape;16;p16"/>
          <p:cNvCxnSpPr/>
          <p:nvPr/>
        </p:nvCxnSpPr>
        <p:spPr>
          <a:xfrm>
            <a:off x="-6284" y="1567701"/>
            <a:ext cx="9144000" cy="0"/>
          </a:xfrm>
          <a:prstGeom prst="straightConnector1">
            <a:avLst/>
          </a:prstGeom>
          <a:noFill/>
          <a:ln w="12700" cap="flat" cmpd="sng">
            <a:solidFill>
              <a:schemeClr val="accent2"/>
            </a:solidFill>
            <a:prstDash val="solid"/>
            <a:round/>
            <a:headEnd type="none" w="sm" len="sm"/>
            <a:tailEnd type="none" w="sm" len="sm"/>
          </a:ln>
        </p:spPr>
      </p:cxnSp>
      <p:pic>
        <p:nvPicPr>
          <p:cNvPr id="3" name="Picture 2" descr="A close up of a sign&#10;&#10;Description automatically generated">
            <a:extLst>
              <a:ext uri="{FF2B5EF4-FFF2-40B4-BE49-F238E27FC236}">
                <a16:creationId xmlns:a16="http://schemas.microsoft.com/office/drawing/2014/main" id="{E6D7566C-A899-E645-8276-A195C427BA41}"/>
              </a:ext>
            </a:extLst>
          </p:cNvPr>
          <p:cNvPicPr>
            <a:picLocks noChangeAspect="1"/>
          </p:cNvPicPr>
          <p:nvPr userDrawn="1"/>
        </p:nvPicPr>
        <p:blipFill>
          <a:blip r:embed="rId2"/>
          <a:stretch>
            <a:fillRect/>
          </a:stretch>
        </p:blipFill>
        <p:spPr>
          <a:xfrm>
            <a:off x="1242031" y="289271"/>
            <a:ext cx="6647369" cy="1033269"/>
          </a:xfrm>
          <a:prstGeom prst="rect">
            <a:avLst/>
          </a:prstGeom>
        </p:spPr>
      </p:pic>
      <p:pic>
        <p:nvPicPr>
          <p:cNvPr id="12" name="Picture 11" descr="A picture containing light, drawing&#10;&#10;Description automatically generated">
            <a:extLst>
              <a:ext uri="{FF2B5EF4-FFF2-40B4-BE49-F238E27FC236}">
                <a16:creationId xmlns:a16="http://schemas.microsoft.com/office/drawing/2014/main" id="{E54A77F9-933F-9740-BCE2-53AC2A998006}"/>
              </a:ext>
            </a:extLst>
          </p:cNvPr>
          <p:cNvPicPr>
            <a:picLocks noChangeAspect="1"/>
          </p:cNvPicPr>
          <p:nvPr userDrawn="1"/>
        </p:nvPicPr>
        <p:blipFill>
          <a:blip r:embed="rId3"/>
          <a:stretch>
            <a:fillRect/>
          </a:stretch>
        </p:blipFill>
        <p:spPr>
          <a:xfrm>
            <a:off x="571500" y="2739412"/>
            <a:ext cx="1554747" cy="637689"/>
          </a:xfrm>
          <a:prstGeom prst="rect">
            <a:avLst/>
          </a:prstGeom>
        </p:spPr>
      </p:pic>
      <p:pic>
        <p:nvPicPr>
          <p:cNvPr id="13" name="Picture 12" descr="A close up of a logo&#10;&#10;Description automatically generated">
            <a:extLst>
              <a:ext uri="{FF2B5EF4-FFF2-40B4-BE49-F238E27FC236}">
                <a16:creationId xmlns:a16="http://schemas.microsoft.com/office/drawing/2014/main" id="{A5074E72-1584-C649-B0C1-BA2F004265B4}"/>
              </a:ext>
            </a:extLst>
          </p:cNvPr>
          <p:cNvPicPr>
            <a:picLocks noChangeAspect="1"/>
          </p:cNvPicPr>
          <p:nvPr userDrawn="1"/>
        </p:nvPicPr>
        <p:blipFill>
          <a:blip r:embed="rId4"/>
          <a:stretch>
            <a:fillRect/>
          </a:stretch>
        </p:blipFill>
        <p:spPr>
          <a:xfrm>
            <a:off x="7203495" y="2769549"/>
            <a:ext cx="1369005" cy="561292"/>
          </a:xfrm>
          <a:prstGeom prst="rect">
            <a:avLst/>
          </a:prstGeom>
        </p:spPr>
      </p:pic>
      <p:pic>
        <p:nvPicPr>
          <p:cNvPr id="14" name="Picture 13">
            <a:extLst>
              <a:ext uri="{FF2B5EF4-FFF2-40B4-BE49-F238E27FC236}">
                <a16:creationId xmlns:a16="http://schemas.microsoft.com/office/drawing/2014/main" id="{7C82EB83-E7CE-FF4F-BA80-214007DB5D00}"/>
              </a:ext>
            </a:extLst>
          </p:cNvPr>
          <p:cNvPicPr>
            <a:picLocks noChangeAspect="1"/>
          </p:cNvPicPr>
          <p:nvPr userDrawn="1"/>
        </p:nvPicPr>
        <p:blipFill>
          <a:blip r:embed="rId5"/>
          <a:stretch>
            <a:fillRect/>
          </a:stretch>
        </p:blipFill>
        <p:spPr>
          <a:xfrm>
            <a:off x="3485291" y="2940943"/>
            <a:ext cx="2494136" cy="351287"/>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D9824EE5-E063-C643-A87B-354F2F75DFCD}"/>
              </a:ext>
            </a:extLst>
          </p:cNvPr>
          <p:cNvPicPr>
            <a:picLocks noChangeAspect="1"/>
          </p:cNvPicPr>
          <p:nvPr userDrawn="1"/>
        </p:nvPicPr>
        <p:blipFill>
          <a:blip r:embed="rId6"/>
          <a:stretch>
            <a:fillRect/>
          </a:stretch>
        </p:blipFill>
        <p:spPr>
          <a:xfrm>
            <a:off x="2234286" y="3684311"/>
            <a:ext cx="1380482" cy="576363"/>
          </a:xfrm>
          <a:prstGeom prst="rect">
            <a:avLst/>
          </a:prstGeom>
        </p:spPr>
      </p:pic>
      <p:pic>
        <p:nvPicPr>
          <p:cNvPr id="4" name="Picture 3" descr="A picture containing drawing, plate&#10;&#10;Description automatically generated">
            <a:extLst>
              <a:ext uri="{FF2B5EF4-FFF2-40B4-BE49-F238E27FC236}">
                <a16:creationId xmlns:a16="http://schemas.microsoft.com/office/drawing/2014/main" id="{C87DA1A8-330C-3549-939E-3E77D7C878F4}"/>
              </a:ext>
            </a:extLst>
          </p:cNvPr>
          <p:cNvPicPr>
            <a:picLocks noChangeAspect="1"/>
          </p:cNvPicPr>
          <p:nvPr userDrawn="1"/>
        </p:nvPicPr>
        <p:blipFill>
          <a:blip r:embed="rId7"/>
          <a:stretch>
            <a:fillRect/>
          </a:stretch>
        </p:blipFill>
        <p:spPr>
          <a:xfrm>
            <a:off x="6234413" y="3751741"/>
            <a:ext cx="969082" cy="441502"/>
          </a:xfrm>
          <a:prstGeom prst="rect">
            <a:avLst/>
          </a:prstGeom>
        </p:spPr>
      </p:pic>
    </p:spTree>
    <p:extLst>
      <p:ext uri="{BB962C8B-B14F-4D97-AF65-F5344CB8AC3E}">
        <p14:creationId xmlns:p14="http://schemas.microsoft.com/office/powerpoint/2010/main" val="131777798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6"/>
        <p:cNvGrpSpPr/>
        <p:nvPr/>
      </p:nvGrpSpPr>
      <p:grpSpPr>
        <a:xfrm>
          <a:off x="0" y="0"/>
          <a:ext cx="0" cy="0"/>
          <a:chOff x="0" y="0"/>
          <a:chExt cx="0" cy="0"/>
        </a:xfrm>
      </p:grpSpPr>
      <p:sp>
        <p:nvSpPr>
          <p:cNvPr id="37" name="Google Shape;37;p19"/>
          <p:cNvSpPr txBox="1">
            <a:spLocks noGrp="1"/>
          </p:cNvSpPr>
          <p:nvPr>
            <p:ph type="title"/>
          </p:nvPr>
        </p:nvSpPr>
        <p:spPr>
          <a:xfrm>
            <a:off x="457200" y="72933"/>
            <a:ext cx="8229600" cy="532624"/>
          </a:xfrm>
          <a:prstGeom prst="rect">
            <a:avLst/>
          </a:prstGeom>
          <a:noFill/>
          <a:ln>
            <a:noFill/>
          </a:ln>
        </p:spPr>
        <p:txBody>
          <a:bodyPr spcFirstLastPara="1" wrap="square" lIns="91425" tIns="45700" rIns="91425" bIns="45700" anchor="t" anchorCtr="0">
            <a:noAutofit/>
          </a:bodyPr>
          <a:lstStyle>
            <a:lvl1pPr marR="0" lvl="0" algn="ctr">
              <a:lnSpc>
                <a:spcPct val="113333"/>
              </a:lnSpc>
              <a:spcBef>
                <a:spcPts val="0"/>
              </a:spcBef>
              <a:spcAft>
                <a:spcPts val="0"/>
              </a:spcAft>
              <a:buClr>
                <a:srgbClr val="007DCC"/>
              </a:buClr>
              <a:buSzPts val="3000"/>
              <a:buFont typeface="Calibri"/>
              <a:buNone/>
              <a:defRPr sz="3000" b="0" i="0" u="none" strike="noStrike" cap="none">
                <a:solidFill>
                  <a:srgbClr val="007DCC"/>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8" name="Google Shape;38;p19"/>
          <p:cNvSpPr txBox="1">
            <a:spLocks noGrp="1"/>
          </p:cNvSpPr>
          <p:nvPr>
            <p:ph type="body" idx="1"/>
          </p:nvPr>
        </p:nvSpPr>
        <p:spPr>
          <a:xfrm>
            <a:off x="457200" y="1097280"/>
            <a:ext cx="8521700" cy="3411220"/>
          </a:xfrm>
          <a:prstGeom prst="rect">
            <a:avLst/>
          </a:prstGeom>
          <a:noFill/>
          <a:ln>
            <a:noFill/>
          </a:ln>
        </p:spPr>
        <p:txBody>
          <a:bodyPr spcFirstLastPara="1" wrap="square" lIns="91425" tIns="45700" rIns="91425" bIns="45700" anchor="t" anchorCtr="0">
            <a:noAutofit/>
          </a:bodyPr>
          <a:lstStyle>
            <a:lvl1pPr marL="457200" marR="0" lvl="0" indent="-358140" algn="l">
              <a:lnSpc>
                <a:spcPct val="100000"/>
              </a:lnSpc>
              <a:spcBef>
                <a:spcPts val="800"/>
              </a:spcBef>
              <a:spcAft>
                <a:spcPts val="0"/>
              </a:spcAft>
              <a:buClr>
                <a:schemeClr val="accent5"/>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9" name="Google Shape;39;p19"/>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020751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2-column content">
  <p:cSld name="Title, 2-column content">
    <p:spTree>
      <p:nvGrpSpPr>
        <p:cNvPr id="1" name="Shape 40"/>
        <p:cNvGrpSpPr/>
        <p:nvPr/>
      </p:nvGrpSpPr>
      <p:grpSpPr>
        <a:xfrm>
          <a:off x="0" y="0"/>
          <a:ext cx="0" cy="0"/>
          <a:chOff x="0" y="0"/>
          <a:chExt cx="0" cy="0"/>
        </a:xfrm>
      </p:grpSpPr>
      <p:sp>
        <p:nvSpPr>
          <p:cNvPr id="41" name="Google Shape;41;p20"/>
          <p:cNvSpPr txBox="1">
            <a:spLocks noGrp="1"/>
          </p:cNvSpPr>
          <p:nvPr>
            <p:ph type="title"/>
          </p:nvPr>
        </p:nvSpPr>
        <p:spPr>
          <a:xfrm>
            <a:off x="457200" y="72933"/>
            <a:ext cx="8229600" cy="532624"/>
          </a:xfrm>
          <a:prstGeom prst="rect">
            <a:avLst/>
          </a:prstGeom>
          <a:noFill/>
          <a:ln>
            <a:noFill/>
          </a:ln>
        </p:spPr>
        <p:txBody>
          <a:bodyPr spcFirstLastPara="1" wrap="square" lIns="91425" tIns="45700" rIns="91425" bIns="45700" anchor="t" anchorCtr="0">
            <a:noAutofit/>
          </a:bodyPr>
          <a:lstStyle>
            <a:lvl1pPr marR="0" lvl="0" algn="ctr">
              <a:lnSpc>
                <a:spcPct val="113333"/>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2" name="Google Shape;42;p20"/>
          <p:cNvSpPr txBox="1">
            <a:spLocks noGrp="1"/>
          </p:cNvSpPr>
          <p:nvPr>
            <p:ph type="sldNum" idx="12"/>
          </p:nvPr>
        </p:nvSpPr>
        <p:spPr>
          <a:xfrm>
            <a:off x="3505200" y="4848891"/>
            <a:ext cx="2133600" cy="273844"/>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43" name="Google Shape;43;p20"/>
          <p:cNvSpPr txBox="1">
            <a:spLocks noGrp="1"/>
          </p:cNvSpPr>
          <p:nvPr>
            <p:ph type="body" idx="1"/>
          </p:nvPr>
        </p:nvSpPr>
        <p:spPr>
          <a:xfrm>
            <a:off x="457199" y="1097280"/>
            <a:ext cx="4275667" cy="3411220"/>
          </a:xfrm>
          <a:prstGeom prst="rect">
            <a:avLst/>
          </a:prstGeom>
          <a:noFill/>
          <a:ln>
            <a:noFill/>
          </a:ln>
        </p:spPr>
        <p:txBody>
          <a:bodyPr spcFirstLastPara="1" wrap="square" lIns="91425" tIns="45700" rIns="91425" bIns="45700" anchor="t" anchorCtr="0">
            <a:noAutofit/>
          </a:bodyPr>
          <a:lstStyle>
            <a:lvl1pPr marL="457200" marR="0" lvl="0" indent="-347345" algn="l">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4" name="Google Shape;44;p20"/>
          <p:cNvSpPr txBox="1">
            <a:spLocks noGrp="1"/>
          </p:cNvSpPr>
          <p:nvPr>
            <p:ph type="body" idx="2"/>
          </p:nvPr>
        </p:nvSpPr>
        <p:spPr>
          <a:xfrm>
            <a:off x="4732866" y="1097280"/>
            <a:ext cx="4275667" cy="3411220"/>
          </a:xfrm>
          <a:prstGeom prst="rect">
            <a:avLst/>
          </a:prstGeom>
          <a:noFill/>
          <a:ln>
            <a:noFill/>
          </a:ln>
        </p:spPr>
        <p:txBody>
          <a:bodyPr spcFirstLastPara="1" wrap="square" lIns="91425" tIns="45700" rIns="91425" bIns="45700" anchor="t" anchorCtr="0">
            <a:noAutofit/>
          </a:bodyPr>
          <a:lstStyle>
            <a:lvl1pPr marL="457200" marR="0" lvl="0" indent="-347345" algn="l">
              <a:lnSpc>
                <a:spcPct val="100000"/>
              </a:lnSpc>
              <a:spcBef>
                <a:spcPts val="8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1pPr>
            <a:lvl2pPr marL="914400" marR="0" lvl="1" indent="-336550" algn="l">
              <a:lnSpc>
                <a:spcPct val="100000"/>
              </a:lnSpc>
              <a:spcBef>
                <a:spcPts val="7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2pPr>
            <a:lvl3pPr marL="1371600" marR="0" lvl="2" indent="-325755" algn="l">
              <a:lnSpc>
                <a:spcPct val="100000"/>
              </a:lnSpc>
              <a:spcBef>
                <a:spcPts val="6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3pPr>
            <a:lvl4pPr marL="1828800" marR="0" lvl="3" indent="-314960" algn="l">
              <a:lnSpc>
                <a:spcPct val="100000"/>
              </a:lnSpc>
              <a:spcBef>
                <a:spcPts val="500"/>
              </a:spcBef>
              <a:spcAft>
                <a:spcPts val="0"/>
              </a:spcAft>
              <a:buClr>
                <a:schemeClr val="accent5"/>
              </a:buClr>
              <a:buSzPts val="1360"/>
              <a:buFont typeface="Arial"/>
              <a:buChar char="•"/>
              <a:defRPr sz="1600" b="0" i="0" u="none" strike="noStrike" cap="none">
                <a:solidFill>
                  <a:srgbClr val="000000"/>
                </a:solidFill>
                <a:latin typeface="Calibri"/>
                <a:ea typeface="Calibri"/>
                <a:cs typeface="Calibri"/>
                <a:sym typeface="Calibri"/>
              </a:defRPr>
            </a:lvl4pPr>
            <a:lvl5pPr marL="2286000" marR="0" lvl="4" indent="-325754" algn="l">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4121103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Title Sub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Text Placeholder 4"/>
          <p:cNvSpPr>
            <a:spLocks noGrp="1"/>
          </p:cNvSpPr>
          <p:nvPr>
            <p:ph type="body" sz="quarter" idx="10" hasCustomPrompt="1"/>
          </p:nvPr>
        </p:nvSpPr>
        <p:spPr>
          <a:xfrm>
            <a:off x="685800" y="700088"/>
            <a:ext cx="7772400" cy="304800"/>
          </a:xfrm>
        </p:spPr>
        <p:txBody>
          <a:bodyPr>
            <a:normAutofit/>
          </a:bodyPr>
          <a:lstStyle>
            <a:lvl1pPr marL="0" indent="0" algn="ctr">
              <a:lnSpc>
                <a:spcPct val="86000"/>
              </a:lnSpc>
              <a:spcBef>
                <a:spcPts val="0"/>
              </a:spcBef>
              <a:buNone/>
              <a:defRPr sz="1350" baseline="0"/>
            </a:lvl1pPr>
          </a:lstStyle>
          <a:p>
            <a:pPr lvl="0"/>
            <a:r>
              <a:rPr lang="en-US" dirty="0"/>
              <a:t>Click here to edit subtitle</a:t>
            </a:r>
          </a:p>
        </p:txBody>
      </p:sp>
    </p:spTree>
    <p:extLst>
      <p:ext uri="{BB962C8B-B14F-4D97-AF65-F5344CB8AC3E}">
        <p14:creationId xmlns:p14="http://schemas.microsoft.com/office/powerpoint/2010/main" val="266838975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1089316"/>
            <a:ext cx="7772400" cy="3470672"/>
          </a:xfrm>
        </p:spPr>
        <p:txBody>
          <a:bodyPr/>
          <a:lstStyle>
            <a:lvl1pPr>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10" hasCustomPrompt="1"/>
          </p:nvPr>
        </p:nvSpPr>
        <p:spPr>
          <a:xfrm>
            <a:off x="685800" y="700088"/>
            <a:ext cx="7772400" cy="304800"/>
          </a:xfrm>
        </p:spPr>
        <p:txBody>
          <a:bodyPr>
            <a:normAutofit/>
          </a:bodyPr>
          <a:lstStyle>
            <a:lvl1pPr marL="0" indent="0" algn="ctr">
              <a:lnSpc>
                <a:spcPct val="86000"/>
              </a:lnSpc>
              <a:spcBef>
                <a:spcPts val="0"/>
              </a:spcBef>
              <a:buNone/>
              <a:defRPr sz="1350" baseline="0"/>
            </a:lvl1pPr>
          </a:lstStyle>
          <a:p>
            <a:pPr lvl="0"/>
            <a:r>
              <a:rPr lang="en-US" dirty="0"/>
              <a:t>Click here to edit subtitle</a:t>
            </a:r>
          </a:p>
        </p:txBody>
      </p:sp>
    </p:spTree>
    <p:extLst>
      <p:ext uri="{BB962C8B-B14F-4D97-AF65-F5344CB8AC3E}">
        <p14:creationId xmlns:p14="http://schemas.microsoft.com/office/powerpoint/2010/main" val="270778062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04188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1.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theme" Target="../theme/theme3.xml"/><Relationship Id="rId4"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1.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4.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image" Target="../media/image1.png"/><Relationship Id="rId5" Type="http://schemas.openxmlformats.org/officeDocument/2006/relationships/slideLayout" Target="../slideLayouts/slideLayout62.xml"/><Relationship Id="rId10" Type="http://schemas.openxmlformats.org/officeDocument/2006/relationships/theme" Target="../theme/theme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6.xml"/><Relationship Id="rId7" Type="http://schemas.openxmlformats.org/officeDocument/2006/relationships/theme" Target="../theme/theme9.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5" Type="http://schemas.openxmlformats.org/officeDocument/2006/relationships/slideLayout" Target="../slideLayouts/slideLayout84.xml"/><Relationship Id="rId10" Type="http://schemas.openxmlformats.org/officeDocument/2006/relationships/image" Target="../media/image1.png"/><Relationship Id="rId4" Type="http://schemas.openxmlformats.org/officeDocument/2006/relationships/slideLayout" Target="../slideLayouts/slideLayout83.xml"/><Relationship Id="rId9"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Google Shape;13;p1" descr="ONF_NO-TAG_WITH-GRADIENT.png"/>
          <p:cNvPicPr preferRelativeResize="0"/>
          <p:nvPr userDrawn="1"/>
        </p:nvPicPr>
        <p:blipFill rotWithShape="1">
          <a:blip r:embed="rId9">
            <a:alphaModFix/>
          </a:blip>
          <a:srcRect t="62874"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101083822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8" r:id="rId6"/>
    <p:sldLayoutId id="2147483669" r:id="rId7"/>
  </p:sldLayoutIdLst>
  <p:hf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1pPr>
      <a:lvl2pPr lvl="1"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2pPr>
      <a:lvl3pPr lvl="2"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3pPr>
      <a:lvl4pPr lvl="3"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4pPr>
      <a:lvl5pPr lvl="4"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342900" indent="-342900" algn="l" rtl="0" eaLnBrk="1" fontAlgn="base" hangingPunct="1">
        <a:spcBef>
          <a:spcPct val="0"/>
        </a:spcBef>
        <a:spcAft>
          <a:spcPct val="0"/>
        </a:spcAft>
        <a:buClr>
          <a:srgbClr val="000000"/>
        </a:buClr>
        <a:buFont typeface="Arial" charset="0"/>
        <a:defRPr sz="1400">
          <a:solidFill>
            <a:srgbClr val="000000"/>
          </a:solidFill>
          <a:latin typeface="Arial"/>
          <a:ea typeface="ＭＳ Ｐゴシック" charset="0"/>
          <a:cs typeface="Arial"/>
          <a:sym typeface="Arial" charset="0"/>
        </a:defRPr>
      </a:lvl1pPr>
      <a:lvl2pPr marL="742950" lvl="1" indent="-28575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marL="1143000" lvl="2" indent="-22860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marL="1600200" lvl="3" indent="-22860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marL="2057400" lvl="4" indent="-228600" algn="l" rtl="0" eaLnBrk="1" fontAlgn="base" hangingPunct="1">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5" y="72933"/>
            <a:ext cx="8521700" cy="532624"/>
          </a:xfrm>
          <a:prstGeom prst="rect">
            <a:avLst/>
          </a:prstGeom>
        </p:spPr>
        <p:txBody>
          <a:bodyPr vert="horz" wrap="square" lIns="91440" tIns="45720" rIns="91440" bIns="45720" rtlCol="0" anchor="t" anchorCtr="0">
            <a:spAutoFit/>
          </a:bodyPr>
          <a:lstStyle/>
          <a:p>
            <a:r>
              <a:rPr lang="en-US"/>
              <a:t>Click to edit Master title style</a:t>
            </a:r>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4"/>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orbel"/>
                <a:cs typeface="Corbel"/>
              </a:defRPr>
            </a:lvl1pPr>
          </a:lstStyle>
          <a:p>
            <a:fld id="{C921E2DF-5279-024C-809C-CD16853F95A6}" type="slidenum">
              <a:rPr lang="en-US">
                <a:solidFill>
                  <a:srgbClr val="FFFFFF">
                    <a:lumMod val="65000"/>
                  </a:srgbClr>
                </a:solidFill>
                <a:ea typeface="Arial"/>
                <a:sym typeface="Arial"/>
              </a:rPr>
              <a:pPr/>
              <a:t>‹#›</a:t>
            </a:fld>
            <a:endParaRPr lang="en-US">
              <a:solidFill>
                <a:srgbClr val="FFFFFF">
                  <a:lumMod val="65000"/>
                </a:srgbClr>
              </a:solidFill>
              <a:ea typeface="Arial"/>
              <a:sym typeface="Arial"/>
            </a:endParaRPr>
          </a:p>
        </p:txBody>
      </p:sp>
      <p:pic>
        <p:nvPicPr>
          <p:cNvPr id="11" name="Picture 10" descr="ONF_NO-TAG_WITH-GRADIENT.png"/>
          <p:cNvPicPr>
            <a:picLocks noChangeAspect="1"/>
          </p:cNvPicPr>
          <p:nvPr userDrawn="1"/>
        </p:nvPicPr>
        <p:blipFill rotWithShape="1">
          <a:blip r:embed="rId13">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77394179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815" r:id="rId10"/>
    <p:sldLayoutId id="2147483817" r:id="rId11"/>
  </p:sldLayoutIdLst>
  <p:hf hdr="0" ftr="0"/>
  <p:txStyles>
    <p:titleStyle>
      <a:lvl1pPr algn="l" defTabSz="457200"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56" indent="-219456" algn="l" defTabSz="457200"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80" indent="-182880" algn="l" defTabSz="457200"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48" indent="-182880" algn="l" defTabSz="457200"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96" indent="-164592" algn="l" defTabSz="457200"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72933"/>
            <a:ext cx="8229600" cy="532500"/>
          </a:xfrm>
          <a:prstGeom prst="rect">
            <a:avLst/>
          </a:prstGeom>
          <a:noFill/>
          <a:ln>
            <a:noFill/>
          </a:ln>
        </p:spPr>
        <p:txBody>
          <a:bodyPr spcFirstLastPara="1" wrap="square" lIns="91425" tIns="91425" rIns="91425" bIns="91425" anchor="t" anchorCtr="0"/>
          <a:lstStyle>
            <a:lvl1pPr marR="0" lvl="0" algn="ctr" rtl="0">
              <a:lnSpc>
                <a:spcPct val="113333"/>
              </a:lnSpc>
              <a:spcBef>
                <a:spcPts val="0"/>
              </a:spcBef>
              <a:spcAft>
                <a:spcPts val="0"/>
              </a:spcAft>
              <a:buClr>
                <a:schemeClr val="accent3"/>
              </a:buClr>
              <a:buSzPts val="3000"/>
              <a:buFont typeface="Calibri"/>
              <a:buNone/>
              <a:defRPr sz="3000" b="0" i="0" u="none" strike="noStrike"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097280"/>
            <a:ext cx="8521800" cy="3411300"/>
          </a:xfrm>
          <a:prstGeom prst="rect">
            <a:avLst/>
          </a:prstGeom>
          <a:noFill/>
          <a:ln>
            <a:noFill/>
          </a:ln>
        </p:spPr>
        <p:txBody>
          <a:bodyPr spcFirstLastPara="1" wrap="square" lIns="91425" tIns="91425" rIns="91425" bIns="91425" anchor="t" anchorCtr="0"/>
          <a:lstStyle>
            <a:lvl1pPr marL="457200" marR="0" lvl="0" indent="-358140" algn="l" rtl="0">
              <a:lnSpc>
                <a:spcPct val="100000"/>
              </a:lnSpc>
              <a:spcBef>
                <a:spcPts val="800"/>
              </a:spcBef>
              <a:spcAft>
                <a:spcPts val="0"/>
              </a:spcAft>
              <a:buClr>
                <a:schemeClr val="lt2"/>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lt2"/>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lt2"/>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lt2"/>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3505200" y="4848891"/>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b="0" i="0" u="none" strike="noStrike" cap="none">
                <a:solidFill>
                  <a:srgbClr val="A5A5A5"/>
                </a:solidFill>
                <a:latin typeface="Calibri"/>
                <a:ea typeface="Calibri"/>
                <a:cs typeface="Calibri"/>
                <a:sym typeface="Calibri"/>
              </a:defRPr>
            </a:lvl1pPr>
            <a:lvl2pPr marL="0" marR="0" lvl="1" indent="0" algn="ctr" rtl="0">
              <a:spcBef>
                <a:spcPts val="0"/>
              </a:spcBef>
              <a:buNone/>
              <a:defRPr sz="800" b="0" i="0" u="none" strike="noStrike" cap="none">
                <a:solidFill>
                  <a:srgbClr val="A5A5A5"/>
                </a:solidFill>
                <a:latin typeface="Calibri"/>
                <a:ea typeface="Calibri"/>
                <a:cs typeface="Calibri"/>
                <a:sym typeface="Calibri"/>
              </a:defRPr>
            </a:lvl2pPr>
            <a:lvl3pPr marL="0" marR="0" lvl="2" indent="0" algn="ctr" rtl="0">
              <a:spcBef>
                <a:spcPts val="0"/>
              </a:spcBef>
              <a:buNone/>
              <a:defRPr sz="800" b="0" i="0" u="none" strike="noStrike" cap="none">
                <a:solidFill>
                  <a:srgbClr val="A5A5A5"/>
                </a:solidFill>
                <a:latin typeface="Calibri"/>
                <a:ea typeface="Calibri"/>
                <a:cs typeface="Calibri"/>
                <a:sym typeface="Calibri"/>
              </a:defRPr>
            </a:lvl3pPr>
            <a:lvl4pPr marL="0" marR="0" lvl="3" indent="0" algn="ctr" rtl="0">
              <a:spcBef>
                <a:spcPts val="0"/>
              </a:spcBef>
              <a:buNone/>
              <a:defRPr sz="800" b="0" i="0" u="none" strike="noStrike" cap="none">
                <a:solidFill>
                  <a:srgbClr val="A5A5A5"/>
                </a:solidFill>
                <a:latin typeface="Calibri"/>
                <a:ea typeface="Calibri"/>
                <a:cs typeface="Calibri"/>
                <a:sym typeface="Calibri"/>
              </a:defRPr>
            </a:lvl4pPr>
            <a:lvl5pPr marL="0" marR="0" lvl="4" indent="0" algn="ctr" rtl="0">
              <a:spcBef>
                <a:spcPts val="0"/>
              </a:spcBef>
              <a:buNone/>
              <a:defRPr sz="800" b="0" i="0" u="none" strike="noStrike" cap="none">
                <a:solidFill>
                  <a:srgbClr val="A5A5A5"/>
                </a:solidFill>
                <a:latin typeface="Calibri"/>
                <a:ea typeface="Calibri"/>
                <a:cs typeface="Calibri"/>
                <a:sym typeface="Calibri"/>
              </a:defRPr>
            </a:lvl5pPr>
            <a:lvl6pPr marL="0" marR="0" lvl="5" indent="0" algn="ctr" rtl="0">
              <a:spcBef>
                <a:spcPts val="0"/>
              </a:spcBef>
              <a:buNone/>
              <a:defRPr sz="800" b="0" i="0" u="none" strike="noStrike" cap="none">
                <a:solidFill>
                  <a:srgbClr val="A5A5A5"/>
                </a:solidFill>
                <a:latin typeface="Calibri"/>
                <a:ea typeface="Calibri"/>
                <a:cs typeface="Calibri"/>
                <a:sym typeface="Calibri"/>
              </a:defRPr>
            </a:lvl6pPr>
            <a:lvl7pPr marL="0" marR="0" lvl="6" indent="0" algn="ctr" rtl="0">
              <a:spcBef>
                <a:spcPts val="0"/>
              </a:spcBef>
              <a:buNone/>
              <a:defRPr sz="800" b="0" i="0" u="none" strike="noStrike" cap="none">
                <a:solidFill>
                  <a:srgbClr val="A5A5A5"/>
                </a:solidFill>
                <a:latin typeface="Calibri"/>
                <a:ea typeface="Calibri"/>
                <a:cs typeface="Calibri"/>
                <a:sym typeface="Calibri"/>
              </a:defRPr>
            </a:lvl7pPr>
            <a:lvl8pPr marL="0" marR="0" lvl="7" indent="0" algn="ctr" rtl="0">
              <a:spcBef>
                <a:spcPts val="0"/>
              </a:spcBef>
              <a:buNone/>
              <a:defRPr sz="800" b="0" i="0" u="none" strike="noStrike" cap="none">
                <a:solidFill>
                  <a:srgbClr val="A5A5A5"/>
                </a:solidFill>
                <a:latin typeface="Calibri"/>
                <a:ea typeface="Calibri"/>
                <a:cs typeface="Calibri"/>
                <a:sym typeface="Calibri"/>
              </a:defRPr>
            </a:lvl8pPr>
            <a:lvl9pPr marL="0" marR="0" lvl="8" indent="0" algn="ctr" rtl="0">
              <a:spcBef>
                <a:spcPts val="0"/>
              </a:spcBef>
              <a:buNone/>
              <a:defRPr sz="800" b="0" i="0" u="none" strike="noStrike" cap="none">
                <a:solidFill>
                  <a:srgbClr val="A5A5A5"/>
                </a:solidFill>
                <a:latin typeface="Calibri"/>
                <a:ea typeface="Calibri"/>
                <a:cs typeface="Calibri"/>
                <a:sym typeface="Calibri"/>
              </a:defRPr>
            </a:lvl9pPr>
          </a:lstStyle>
          <a:p>
            <a:pPr defTabSz="914400">
              <a:buClr>
                <a:srgbClr val="000000"/>
              </a:buClr>
              <a:buFont typeface="Arial"/>
              <a:buNone/>
            </a:pPr>
            <a:fld id="{00000000-1234-1234-1234-123412341234}" type="slidenum">
              <a:rPr lang="en" kern="0"/>
              <a:pPr defTabSz="914400">
                <a:buClr>
                  <a:srgbClr val="000000"/>
                </a:buClr>
                <a:buFont typeface="Arial"/>
                <a:buNone/>
              </a:pPr>
              <a:t>‹#›</a:t>
            </a:fld>
            <a:endParaRPr kern="0"/>
          </a:p>
        </p:txBody>
      </p:sp>
      <p:pic>
        <p:nvPicPr>
          <p:cNvPr id="9" name="Google Shape;9;p1"/>
          <p:cNvPicPr preferRelativeResize="0"/>
          <p:nvPr/>
        </p:nvPicPr>
        <p:blipFill>
          <a:blip r:embed="rId6">
            <a:alphaModFix/>
          </a:blip>
          <a:stretch>
            <a:fillRect/>
          </a:stretch>
        </p:blipFill>
        <p:spPr>
          <a:xfrm>
            <a:off x="8064600" y="4697888"/>
            <a:ext cx="914400" cy="292608"/>
          </a:xfrm>
          <a:prstGeom prst="rect">
            <a:avLst/>
          </a:prstGeom>
          <a:noFill/>
          <a:ln>
            <a:noFill/>
          </a:ln>
        </p:spPr>
      </p:pic>
    </p:spTree>
    <p:extLst>
      <p:ext uri="{BB962C8B-B14F-4D97-AF65-F5344CB8AC3E}">
        <p14:creationId xmlns:p14="http://schemas.microsoft.com/office/powerpoint/2010/main" val="1822654388"/>
      </p:ext>
    </p:extLst>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777"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675" y="72933"/>
            <a:ext cx="8521700" cy="532624"/>
          </a:xfrm>
          <a:prstGeom prst="rect">
            <a:avLst/>
          </a:prstGeom>
        </p:spPr>
        <p:txBody>
          <a:bodyPr vert="horz" wrap="square" lIns="91440" tIns="45720" rIns="91440" bIns="45720" rtlCol="0" anchor="t" anchorCtr="0">
            <a:spAutoFit/>
          </a:bodyPr>
          <a:lstStyle/>
          <a:p>
            <a:r>
              <a:rPr lang="en-US"/>
              <a:t>Click to edit Master title style</a:t>
            </a:r>
          </a:p>
        </p:txBody>
      </p:sp>
      <p:sp>
        <p:nvSpPr>
          <p:cNvPr id="3" name="Text Placeholder 2"/>
          <p:cNvSpPr>
            <a:spLocks noGrp="1"/>
          </p:cNvSpPr>
          <p:nvPr>
            <p:ph type="body" idx="1"/>
          </p:nvPr>
        </p:nvSpPr>
        <p:spPr>
          <a:xfrm>
            <a:off x="457200" y="1097280"/>
            <a:ext cx="8521700" cy="34112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2"/>
          <p:cNvSpPr>
            <a:spLocks noGrp="1"/>
          </p:cNvSpPr>
          <p:nvPr>
            <p:ph type="sldNum" sz="quarter" idx="4"/>
          </p:nvPr>
        </p:nvSpPr>
        <p:spPr>
          <a:xfrm>
            <a:off x="3505200" y="4848894"/>
            <a:ext cx="2133600" cy="273844"/>
          </a:xfrm>
          <a:prstGeom prst="rect">
            <a:avLst/>
          </a:prstGeom>
        </p:spPr>
        <p:txBody>
          <a:bodyPr vert="horz" lIns="91440" tIns="45720" rIns="91440" bIns="45720" rtlCol="0" anchor="ctr"/>
          <a:lstStyle>
            <a:lvl1pPr algn="ctr">
              <a:defRPr sz="800">
                <a:solidFill>
                  <a:schemeClr val="bg1">
                    <a:lumMod val="65000"/>
                  </a:schemeClr>
                </a:solidFill>
                <a:latin typeface="Corbel"/>
                <a:cs typeface="Corbel"/>
              </a:defRPr>
            </a:lvl1pPr>
          </a:lstStyle>
          <a:p>
            <a:fld id="{C921E2DF-5279-024C-809C-CD16853F95A6}" type="slidenum">
              <a:rPr lang="en-US">
                <a:solidFill>
                  <a:srgbClr val="FFFFFF">
                    <a:lumMod val="65000"/>
                  </a:srgbClr>
                </a:solidFill>
                <a:ea typeface="Arial"/>
                <a:sym typeface="Arial"/>
              </a:rPr>
              <a:pPr/>
              <a:t>‹#›</a:t>
            </a:fld>
            <a:endParaRPr lang="en-US">
              <a:solidFill>
                <a:srgbClr val="FFFFFF">
                  <a:lumMod val="65000"/>
                </a:srgbClr>
              </a:solidFill>
              <a:ea typeface="Arial"/>
              <a:sym typeface="Arial"/>
            </a:endParaRPr>
          </a:p>
        </p:txBody>
      </p:sp>
      <p:pic>
        <p:nvPicPr>
          <p:cNvPr id="11" name="Picture 10" descr="ONF_NO-TAG_WITH-GRADIENT.png"/>
          <p:cNvPicPr>
            <a:picLocks noChangeAspect="1"/>
          </p:cNvPicPr>
          <p:nvPr userDrawn="1"/>
        </p:nvPicPr>
        <p:blipFill rotWithShape="1">
          <a:blip r:embed="rId12">
            <a:extLst>
              <a:ext uri="{28A0092B-C50C-407E-A947-70E740481C1C}">
                <a14:useLocalDpi xmlns:a14="http://schemas.microsoft.com/office/drawing/2010/main" val="0"/>
              </a:ext>
            </a:extLst>
          </a:blip>
          <a:srcRect t="62874" b="-4254"/>
          <a:stretch/>
        </p:blipFill>
        <p:spPr>
          <a:xfrm>
            <a:off x="8111068" y="4846320"/>
            <a:ext cx="914400" cy="228600"/>
          </a:xfrm>
          <a:prstGeom prst="rect">
            <a:avLst/>
          </a:prstGeom>
        </p:spPr>
      </p:pic>
    </p:spTree>
    <p:extLst>
      <p:ext uri="{BB962C8B-B14F-4D97-AF65-F5344CB8AC3E}">
        <p14:creationId xmlns:p14="http://schemas.microsoft.com/office/powerpoint/2010/main" val="127106231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Lst>
  <p:hf hdr="0" ftr="0"/>
  <p:txStyles>
    <p:titleStyle>
      <a:lvl1pPr algn="l" defTabSz="457200" rtl="0" eaLnBrk="1" latinLnBrk="0" hangingPunct="1">
        <a:lnSpc>
          <a:spcPts val="3400"/>
        </a:lnSpc>
        <a:spcBef>
          <a:spcPct val="0"/>
        </a:spcBef>
        <a:buNone/>
        <a:defRPr sz="3000" b="0" i="0" kern="1200">
          <a:solidFill>
            <a:srgbClr val="004B7D"/>
          </a:solidFill>
          <a:latin typeface="Corbel"/>
          <a:ea typeface="+mj-ea"/>
          <a:cs typeface="Corbel"/>
        </a:defRPr>
      </a:lvl1pPr>
    </p:titleStyle>
    <p:bodyStyle>
      <a:lvl1pPr marL="219456" indent="-219456" algn="l" defTabSz="457200" rtl="0" eaLnBrk="1" latinLnBrk="0" hangingPunct="1">
        <a:lnSpc>
          <a:spcPts val="3000"/>
        </a:lnSpc>
        <a:spcBef>
          <a:spcPts val="800"/>
        </a:spcBef>
        <a:buClr>
          <a:schemeClr val="bg2"/>
        </a:buClr>
        <a:buSzPct val="85000"/>
        <a:buFont typeface="Arial"/>
        <a:buChar char="•"/>
        <a:defRPr sz="2400" kern="1200">
          <a:solidFill>
            <a:srgbClr val="595959"/>
          </a:solidFill>
          <a:latin typeface="Corbel"/>
          <a:ea typeface="+mn-ea"/>
          <a:cs typeface="Corbel"/>
        </a:defRPr>
      </a:lvl1pPr>
      <a:lvl2pPr marL="411480" indent="-182880" algn="l" defTabSz="457200" rtl="0" eaLnBrk="1" latinLnBrk="0" hangingPunct="1">
        <a:lnSpc>
          <a:spcPts val="2600"/>
        </a:lnSpc>
        <a:spcBef>
          <a:spcPts val="800"/>
        </a:spcBef>
        <a:buClr>
          <a:schemeClr val="accent5"/>
        </a:buClr>
        <a:buSzPct val="60000"/>
        <a:buFont typeface="Wingdings" charset="2"/>
        <a:buChar char="§"/>
        <a:defRPr sz="2200" kern="1200">
          <a:solidFill>
            <a:srgbClr val="595959"/>
          </a:solidFill>
          <a:latin typeface="Corbel"/>
          <a:ea typeface="+mn-ea"/>
          <a:cs typeface="Corbel"/>
        </a:defRPr>
      </a:lvl2pPr>
      <a:lvl3pPr marL="612648" indent="-182880" algn="l" defTabSz="457200" rtl="0" eaLnBrk="1" latinLnBrk="0" hangingPunct="1">
        <a:lnSpc>
          <a:spcPts val="2400"/>
        </a:lnSpc>
        <a:spcBef>
          <a:spcPts val="800"/>
        </a:spcBef>
        <a:buClr>
          <a:schemeClr val="bg2"/>
        </a:buClr>
        <a:buSzPct val="85000"/>
        <a:buFont typeface="Arial"/>
        <a:buChar char="•"/>
        <a:defRPr sz="2000" kern="1200">
          <a:solidFill>
            <a:srgbClr val="595959"/>
          </a:solidFill>
          <a:latin typeface="Corbel"/>
          <a:ea typeface="+mn-ea"/>
          <a:cs typeface="Corbel"/>
        </a:defRPr>
      </a:lvl3pPr>
      <a:lvl4pPr marL="768096" indent="-164592" algn="l" defTabSz="457200" rtl="0" eaLnBrk="1" latinLnBrk="0" hangingPunct="1">
        <a:lnSpc>
          <a:spcPts val="2200"/>
        </a:lnSpc>
        <a:spcBef>
          <a:spcPts val="800"/>
        </a:spcBef>
        <a:buClr>
          <a:schemeClr val="accent5"/>
        </a:buClr>
        <a:buSzPct val="60000"/>
        <a:buFont typeface="Wingdings" charset="2"/>
        <a:buChar char="§"/>
        <a:defRPr sz="1800" kern="1200">
          <a:solidFill>
            <a:srgbClr val="595959"/>
          </a:solidFill>
          <a:latin typeface="Corbel"/>
          <a:ea typeface="+mn-ea"/>
          <a:cs typeface="Corbel"/>
        </a:defRPr>
      </a:lvl4pPr>
      <a:lvl5pPr marL="914400" indent="-137160" algn="l" defTabSz="457200" rtl="0" eaLnBrk="1" latinLnBrk="0" hangingPunct="1">
        <a:spcBef>
          <a:spcPts val="800"/>
        </a:spcBef>
        <a:buClr>
          <a:schemeClr val="bg2"/>
        </a:buClr>
        <a:buSzPct val="85000"/>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36" tIns="45718" rIns="91436" bIns="45718"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472"/>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5"/>
            <a:ext cx="2133600" cy="273844"/>
          </a:xfrm>
          <a:prstGeom prst="rect">
            <a:avLst/>
          </a:prstGeom>
        </p:spPr>
        <p:txBody>
          <a:bodyPr vert="horz" lIns="91436" tIns="45718" rIns="91436" bIns="45718" rtlCol="0" anchor="ctr"/>
          <a:lstStyle>
            <a:lvl1pPr algn="l">
              <a:defRPr sz="1200">
                <a:solidFill>
                  <a:schemeClr val="tx1">
                    <a:tint val="75000"/>
                  </a:schemeClr>
                </a:solidFill>
              </a:defRPr>
            </a:lvl1pPr>
          </a:lstStyle>
          <a:p>
            <a:pPr defTabSz="457181"/>
            <a:fld id="{0B1DCCFD-FDB7-5F4E-955D-9A0812BCE1B4}" type="datetimeFigureOut">
              <a:rPr lang="en-US">
                <a:solidFill>
                  <a:prstClr val="black">
                    <a:tint val="75000"/>
                  </a:prstClr>
                </a:solidFill>
                <a:latin typeface="Calibri"/>
                <a:ea typeface="Arial"/>
                <a:cs typeface="Arial"/>
                <a:sym typeface="Arial"/>
              </a:rPr>
              <a:pPr defTabSz="457181"/>
              <a:t>11/10/20</a:t>
            </a:fld>
            <a:endParaRPr lang="en-US">
              <a:solidFill>
                <a:prstClr val="black">
                  <a:tint val="75000"/>
                </a:prstClr>
              </a:solidFill>
              <a:latin typeface="Calibri"/>
              <a:ea typeface="Arial"/>
              <a:cs typeface="Arial"/>
              <a:sym typeface="Arial"/>
            </a:endParaRPr>
          </a:p>
        </p:txBody>
      </p:sp>
      <p:sp>
        <p:nvSpPr>
          <p:cNvPr id="5" name="Footer Placeholder 4"/>
          <p:cNvSpPr>
            <a:spLocks noGrp="1"/>
          </p:cNvSpPr>
          <p:nvPr>
            <p:ph type="ftr" sz="quarter" idx="3"/>
          </p:nvPr>
        </p:nvSpPr>
        <p:spPr>
          <a:xfrm>
            <a:off x="3124200" y="4767265"/>
            <a:ext cx="2895600" cy="273844"/>
          </a:xfrm>
          <a:prstGeom prst="rect">
            <a:avLst/>
          </a:prstGeom>
        </p:spPr>
        <p:txBody>
          <a:bodyPr vert="horz" lIns="91436" tIns="45718" rIns="91436" bIns="45718" rtlCol="0" anchor="ctr"/>
          <a:lstStyle>
            <a:lvl1pPr algn="ctr">
              <a:defRPr sz="1200">
                <a:solidFill>
                  <a:schemeClr val="tx1">
                    <a:tint val="75000"/>
                  </a:schemeClr>
                </a:solidFill>
              </a:defRPr>
            </a:lvl1pPr>
          </a:lstStyle>
          <a:p>
            <a:pPr defTabSz="457181"/>
            <a:endParaRPr lang="en-US">
              <a:solidFill>
                <a:prstClr val="black">
                  <a:tint val="75000"/>
                </a:prstClr>
              </a:solidFill>
              <a:latin typeface="Calibri"/>
              <a:ea typeface="Arial"/>
              <a:cs typeface="Arial"/>
              <a:sym typeface="Arial"/>
            </a:endParaRPr>
          </a:p>
        </p:txBody>
      </p:sp>
      <p:sp>
        <p:nvSpPr>
          <p:cNvPr id="6" name="Slide Number Placeholder 5"/>
          <p:cNvSpPr>
            <a:spLocks noGrp="1"/>
          </p:cNvSpPr>
          <p:nvPr>
            <p:ph type="sldNum" sz="quarter" idx="4"/>
          </p:nvPr>
        </p:nvSpPr>
        <p:spPr>
          <a:xfrm>
            <a:off x="6553200" y="4767265"/>
            <a:ext cx="2133600" cy="273844"/>
          </a:xfrm>
          <a:prstGeom prst="rect">
            <a:avLst/>
          </a:prstGeom>
        </p:spPr>
        <p:txBody>
          <a:bodyPr vert="horz" lIns="91436" tIns="45718" rIns="91436" bIns="45718" rtlCol="0" anchor="ctr"/>
          <a:lstStyle>
            <a:lvl1pPr algn="r">
              <a:defRPr sz="1200">
                <a:solidFill>
                  <a:schemeClr val="tx1">
                    <a:tint val="75000"/>
                  </a:schemeClr>
                </a:solidFill>
              </a:defRPr>
            </a:lvl1pPr>
          </a:lstStyle>
          <a:p>
            <a:pPr defTabSz="457181"/>
            <a:fld id="{CC4CE3F4-385D-AC4C-A6DA-46D34BEFBCC0}" type="slidenum">
              <a:rPr>
                <a:solidFill>
                  <a:prstClr val="black">
                    <a:tint val="75000"/>
                  </a:prstClr>
                </a:solidFill>
                <a:latin typeface="Calibri"/>
                <a:ea typeface="Arial"/>
                <a:cs typeface="Arial"/>
                <a:sym typeface="Arial"/>
              </a:rPr>
              <a:pPr defTabSz="457181"/>
              <a:t>‹#›</a:t>
            </a:fld>
            <a:endParaRPr lang="en-US">
              <a:solidFill>
                <a:prstClr val="black">
                  <a:tint val="75000"/>
                </a:prstClr>
              </a:solidFill>
              <a:latin typeface="Calibri"/>
              <a:ea typeface="Arial"/>
              <a:cs typeface="Arial"/>
              <a:sym typeface="Arial"/>
            </a:endParaRPr>
          </a:p>
        </p:txBody>
      </p:sp>
    </p:spTree>
    <p:extLst>
      <p:ext uri="{BB962C8B-B14F-4D97-AF65-F5344CB8AC3E}">
        <p14:creationId xmlns:p14="http://schemas.microsoft.com/office/powerpoint/2010/main" val="638044478"/>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txStyles>
    <p:titleStyle>
      <a:lvl1pPr algn="ctr" defTabSz="457181" rtl="0" eaLnBrk="1" latinLnBrk="0" hangingPunct="1">
        <a:spcBef>
          <a:spcPct val="0"/>
        </a:spcBef>
        <a:buNone/>
        <a:defRPr sz="4400" kern="1200">
          <a:solidFill>
            <a:schemeClr val="tx1"/>
          </a:solidFill>
          <a:latin typeface="+mj-lt"/>
          <a:ea typeface="+mj-ea"/>
          <a:cs typeface="+mj-cs"/>
        </a:defRPr>
      </a:lvl1pPr>
    </p:titleStyle>
    <p:bodyStyle>
      <a:lvl1pPr marL="342886" indent="-342886" algn="l" defTabSz="457181" rtl="0" eaLnBrk="1" latinLnBrk="0" hangingPunct="1">
        <a:spcBef>
          <a:spcPct val="20000"/>
        </a:spcBef>
        <a:buFont typeface="Arial"/>
        <a:buChar char="•"/>
        <a:defRPr sz="3200" kern="1200">
          <a:solidFill>
            <a:schemeClr val="tx1"/>
          </a:solidFill>
          <a:latin typeface="+mn-lt"/>
          <a:ea typeface="+mn-ea"/>
          <a:cs typeface="+mn-cs"/>
        </a:defRPr>
      </a:lvl1pPr>
      <a:lvl2pPr marL="742920" indent="-285739" algn="l" defTabSz="457181" rtl="0" eaLnBrk="1" latinLnBrk="0" hangingPunct="1">
        <a:spcBef>
          <a:spcPct val="20000"/>
        </a:spcBef>
        <a:buFont typeface="Arial"/>
        <a:buChar char="–"/>
        <a:defRPr sz="2800" kern="1200">
          <a:solidFill>
            <a:schemeClr val="tx1"/>
          </a:solidFill>
          <a:latin typeface="+mn-lt"/>
          <a:ea typeface="+mn-ea"/>
          <a:cs typeface="+mn-cs"/>
        </a:defRPr>
      </a:lvl2pPr>
      <a:lvl3pPr marL="1142954" indent="-228591" algn="l" defTabSz="457181" rtl="0" eaLnBrk="1" latinLnBrk="0" hangingPunct="1">
        <a:spcBef>
          <a:spcPct val="20000"/>
        </a:spcBef>
        <a:buFont typeface="Arial"/>
        <a:buChar char="•"/>
        <a:defRPr sz="2400" kern="1200">
          <a:solidFill>
            <a:schemeClr val="tx1"/>
          </a:solidFill>
          <a:latin typeface="+mn-lt"/>
          <a:ea typeface="+mn-ea"/>
          <a:cs typeface="+mn-cs"/>
        </a:defRPr>
      </a:lvl3pPr>
      <a:lvl4pPr marL="1600136" indent="-228591" algn="l" defTabSz="457181" rtl="0" eaLnBrk="1" latinLnBrk="0" hangingPunct="1">
        <a:spcBef>
          <a:spcPct val="20000"/>
        </a:spcBef>
        <a:buFont typeface="Arial"/>
        <a:buChar char="–"/>
        <a:defRPr sz="2000" kern="1200">
          <a:solidFill>
            <a:schemeClr val="tx1"/>
          </a:solidFill>
          <a:latin typeface="+mn-lt"/>
          <a:ea typeface="+mn-ea"/>
          <a:cs typeface="+mn-cs"/>
        </a:defRPr>
      </a:lvl4pPr>
      <a:lvl5pPr marL="2057318" indent="-228591" algn="l" defTabSz="457181" rtl="0" eaLnBrk="1" latinLnBrk="0" hangingPunct="1">
        <a:spcBef>
          <a:spcPct val="20000"/>
        </a:spcBef>
        <a:buFont typeface="Arial"/>
        <a:buChar char="»"/>
        <a:defRPr sz="2000" kern="1200">
          <a:solidFill>
            <a:schemeClr val="tx1"/>
          </a:solidFill>
          <a:latin typeface="+mn-lt"/>
          <a:ea typeface="+mn-ea"/>
          <a:cs typeface="+mn-cs"/>
        </a:defRPr>
      </a:lvl5pPr>
      <a:lvl6pPr marL="2514499" indent="-228591" algn="l" defTabSz="457181" rtl="0" eaLnBrk="1" latinLnBrk="0" hangingPunct="1">
        <a:spcBef>
          <a:spcPct val="20000"/>
        </a:spcBef>
        <a:buFont typeface="Arial"/>
        <a:buChar char="•"/>
        <a:defRPr sz="2000" kern="1200">
          <a:solidFill>
            <a:schemeClr val="tx1"/>
          </a:solidFill>
          <a:latin typeface="+mn-lt"/>
          <a:ea typeface="+mn-ea"/>
          <a:cs typeface="+mn-cs"/>
        </a:defRPr>
      </a:lvl6pPr>
      <a:lvl7pPr marL="2971681" indent="-228591" algn="l" defTabSz="457181" rtl="0" eaLnBrk="1" latinLnBrk="0" hangingPunct="1">
        <a:spcBef>
          <a:spcPct val="20000"/>
        </a:spcBef>
        <a:buFont typeface="Arial"/>
        <a:buChar char="•"/>
        <a:defRPr sz="2000" kern="1200">
          <a:solidFill>
            <a:schemeClr val="tx1"/>
          </a:solidFill>
          <a:latin typeface="+mn-lt"/>
          <a:ea typeface="+mn-ea"/>
          <a:cs typeface="+mn-cs"/>
        </a:defRPr>
      </a:lvl7pPr>
      <a:lvl8pPr marL="3428863" indent="-228591" algn="l" defTabSz="457181" rtl="0" eaLnBrk="1" latinLnBrk="0" hangingPunct="1">
        <a:spcBef>
          <a:spcPct val="20000"/>
        </a:spcBef>
        <a:buFont typeface="Arial"/>
        <a:buChar char="•"/>
        <a:defRPr sz="2000" kern="1200">
          <a:solidFill>
            <a:schemeClr val="tx1"/>
          </a:solidFill>
          <a:latin typeface="+mn-lt"/>
          <a:ea typeface="+mn-ea"/>
          <a:cs typeface="+mn-cs"/>
        </a:defRPr>
      </a:lvl8pPr>
      <a:lvl9pPr marL="3886044" indent="-228591" algn="l" defTabSz="45718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1" rtl="0" eaLnBrk="1" latinLnBrk="0" hangingPunct="1">
        <a:defRPr sz="1800" kern="1200">
          <a:solidFill>
            <a:schemeClr val="tx1"/>
          </a:solidFill>
          <a:latin typeface="+mn-lt"/>
          <a:ea typeface="+mn-ea"/>
          <a:cs typeface="+mn-cs"/>
        </a:defRPr>
      </a:lvl1pPr>
      <a:lvl2pPr marL="457181" algn="l" defTabSz="457181" rtl="0" eaLnBrk="1" latinLnBrk="0" hangingPunct="1">
        <a:defRPr sz="1800" kern="1200">
          <a:solidFill>
            <a:schemeClr val="tx1"/>
          </a:solidFill>
          <a:latin typeface="+mn-lt"/>
          <a:ea typeface="+mn-ea"/>
          <a:cs typeface="+mn-cs"/>
        </a:defRPr>
      </a:lvl2pPr>
      <a:lvl3pPr marL="914364" algn="l" defTabSz="457181" rtl="0" eaLnBrk="1" latinLnBrk="0" hangingPunct="1">
        <a:defRPr sz="1800" kern="1200">
          <a:solidFill>
            <a:schemeClr val="tx1"/>
          </a:solidFill>
          <a:latin typeface="+mn-lt"/>
          <a:ea typeface="+mn-ea"/>
          <a:cs typeface="+mn-cs"/>
        </a:defRPr>
      </a:lvl3pPr>
      <a:lvl4pPr marL="1371545" algn="l" defTabSz="457181" rtl="0" eaLnBrk="1" latinLnBrk="0" hangingPunct="1">
        <a:defRPr sz="1800" kern="1200">
          <a:solidFill>
            <a:schemeClr val="tx1"/>
          </a:solidFill>
          <a:latin typeface="+mn-lt"/>
          <a:ea typeface="+mn-ea"/>
          <a:cs typeface="+mn-cs"/>
        </a:defRPr>
      </a:lvl4pPr>
      <a:lvl5pPr marL="1828727" algn="l" defTabSz="457181" rtl="0" eaLnBrk="1" latinLnBrk="0" hangingPunct="1">
        <a:defRPr sz="1800" kern="1200">
          <a:solidFill>
            <a:schemeClr val="tx1"/>
          </a:solidFill>
          <a:latin typeface="+mn-lt"/>
          <a:ea typeface="+mn-ea"/>
          <a:cs typeface="+mn-cs"/>
        </a:defRPr>
      </a:lvl5pPr>
      <a:lvl6pPr marL="2285909" algn="l" defTabSz="457181" rtl="0" eaLnBrk="1" latinLnBrk="0" hangingPunct="1">
        <a:defRPr sz="1800" kern="1200">
          <a:solidFill>
            <a:schemeClr val="tx1"/>
          </a:solidFill>
          <a:latin typeface="+mn-lt"/>
          <a:ea typeface="+mn-ea"/>
          <a:cs typeface="+mn-cs"/>
        </a:defRPr>
      </a:lvl6pPr>
      <a:lvl7pPr marL="2743090" algn="l" defTabSz="457181" rtl="0" eaLnBrk="1" latinLnBrk="0" hangingPunct="1">
        <a:defRPr sz="1800" kern="1200">
          <a:solidFill>
            <a:schemeClr val="tx1"/>
          </a:solidFill>
          <a:latin typeface="+mn-lt"/>
          <a:ea typeface="+mn-ea"/>
          <a:cs typeface="+mn-cs"/>
        </a:defRPr>
      </a:lvl7pPr>
      <a:lvl8pPr marL="3200272" algn="l" defTabSz="457181" rtl="0" eaLnBrk="1" latinLnBrk="0" hangingPunct="1">
        <a:defRPr sz="1800" kern="1200">
          <a:solidFill>
            <a:schemeClr val="tx1"/>
          </a:solidFill>
          <a:latin typeface="+mn-lt"/>
          <a:ea typeface="+mn-ea"/>
          <a:cs typeface="+mn-cs"/>
        </a:defRPr>
      </a:lvl8pPr>
      <a:lvl9pPr marL="3657454" algn="l" defTabSz="457181"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36" tIns="45718" rIns="91436" bIns="45718"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472"/>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5"/>
            <a:ext cx="2133600" cy="273844"/>
          </a:xfrm>
          <a:prstGeom prst="rect">
            <a:avLst/>
          </a:prstGeom>
        </p:spPr>
        <p:txBody>
          <a:bodyPr vert="horz" lIns="91436" tIns="45718" rIns="91436" bIns="45718" rtlCol="0" anchor="ctr"/>
          <a:lstStyle>
            <a:lvl1pPr algn="l">
              <a:defRPr sz="1200">
                <a:solidFill>
                  <a:schemeClr val="tx1">
                    <a:tint val="75000"/>
                  </a:schemeClr>
                </a:solidFill>
              </a:defRPr>
            </a:lvl1pPr>
          </a:lstStyle>
          <a:p>
            <a:pPr defTabSz="457181"/>
            <a:fld id="{0B1DCCFD-FDB7-5F4E-955D-9A0812BCE1B4}" type="datetimeFigureOut">
              <a:rPr lang="en-US">
                <a:solidFill>
                  <a:prstClr val="black">
                    <a:tint val="75000"/>
                  </a:prstClr>
                </a:solidFill>
                <a:latin typeface="Calibri"/>
                <a:ea typeface="Arial"/>
                <a:cs typeface="Arial"/>
                <a:sym typeface="Arial"/>
              </a:rPr>
              <a:pPr defTabSz="457181"/>
              <a:t>11/10/20</a:t>
            </a:fld>
            <a:endParaRPr lang="en-US">
              <a:solidFill>
                <a:prstClr val="black">
                  <a:tint val="75000"/>
                </a:prstClr>
              </a:solidFill>
              <a:latin typeface="Calibri"/>
              <a:ea typeface="Arial"/>
              <a:cs typeface="Arial"/>
              <a:sym typeface="Arial"/>
            </a:endParaRPr>
          </a:p>
        </p:txBody>
      </p:sp>
      <p:sp>
        <p:nvSpPr>
          <p:cNvPr id="5" name="Footer Placeholder 4"/>
          <p:cNvSpPr>
            <a:spLocks noGrp="1"/>
          </p:cNvSpPr>
          <p:nvPr>
            <p:ph type="ftr" sz="quarter" idx="3"/>
          </p:nvPr>
        </p:nvSpPr>
        <p:spPr>
          <a:xfrm>
            <a:off x="3124200" y="4767265"/>
            <a:ext cx="2895600" cy="273844"/>
          </a:xfrm>
          <a:prstGeom prst="rect">
            <a:avLst/>
          </a:prstGeom>
        </p:spPr>
        <p:txBody>
          <a:bodyPr vert="horz" lIns="91436" tIns="45718" rIns="91436" bIns="45718" rtlCol="0" anchor="ctr"/>
          <a:lstStyle>
            <a:lvl1pPr algn="ctr">
              <a:defRPr sz="1200">
                <a:solidFill>
                  <a:schemeClr val="tx1">
                    <a:tint val="75000"/>
                  </a:schemeClr>
                </a:solidFill>
              </a:defRPr>
            </a:lvl1pPr>
          </a:lstStyle>
          <a:p>
            <a:pPr defTabSz="457181"/>
            <a:endParaRPr lang="en-US">
              <a:solidFill>
                <a:prstClr val="black">
                  <a:tint val="75000"/>
                </a:prstClr>
              </a:solidFill>
              <a:latin typeface="Calibri"/>
              <a:ea typeface="Arial"/>
              <a:cs typeface="Arial"/>
              <a:sym typeface="Arial"/>
            </a:endParaRPr>
          </a:p>
        </p:txBody>
      </p:sp>
      <p:sp>
        <p:nvSpPr>
          <p:cNvPr id="6" name="Slide Number Placeholder 5"/>
          <p:cNvSpPr>
            <a:spLocks noGrp="1"/>
          </p:cNvSpPr>
          <p:nvPr>
            <p:ph type="sldNum" sz="quarter" idx="4"/>
          </p:nvPr>
        </p:nvSpPr>
        <p:spPr>
          <a:xfrm>
            <a:off x="6553200" y="4767265"/>
            <a:ext cx="2133600" cy="273844"/>
          </a:xfrm>
          <a:prstGeom prst="rect">
            <a:avLst/>
          </a:prstGeom>
        </p:spPr>
        <p:txBody>
          <a:bodyPr vert="horz" lIns="91436" tIns="45718" rIns="91436" bIns="45718" rtlCol="0" anchor="ctr"/>
          <a:lstStyle>
            <a:lvl1pPr algn="r">
              <a:defRPr sz="1200">
                <a:solidFill>
                  <a:schemeClr val="tx1">
                    <a:tint val="75000"/>
                  </a:schemeClr>
                </a:solidFill>
              </a:defRPr>
            </a:lvl1pPr>
          </a:lstStyle>
          <a:p>
            <a:pPr defTabSz="457181"/>
            <a:fld id="{CC4CE3F4-385D-AC4C-A6DA-46D34BEFBCC0}" type="slidenum">
              <a:rPr>
                <a:solidFill>
                  <a:prstClr val="black">
                    <a:tint val="75000"/>
                  </a:prstClr>
                </a:solidFill>
                <a:latin typeface="Calibri"/>
                <a:ea typeface="Arial"/>
                <a:cs typeface="Arial"/>
                <a:sym typeface="Arial"/>
              </a:rPr>
              <a:pPr defTabSz="457181"/>
              <a:t>‹#›</a:t>
            </a:fld>
            <a:endParaRPr lang="en-US">
              <a:solidFill>
                <a:prstClr val="black">
                  <a:tint val="75000"/>
                </a:prstClr>
              </a:solidFill>
              <a:latin typeface="Calibri"/>
              <a:ea typeface="Arial"/>
              <a:cs typeface="Arial"/>
              <a:sym typeface="Arial"/>
            </a:endParaRPr>
          </a:p>
        </p:txBody>
      </p:sp>
    </p:spTree>
    <p:extLst>
      <p:ext uri="{BB962C8B-B14F-4D97-AF65-F5344CB8AC3E}">
        <p14:creationId xmlns:p14="http://schemas.microsoft.com/office/powerpoint/2010/main" val="4493151"/>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Lst>
  <p:txStyles>
    <p:titleStyle>
      <a:lvl1pPr algn="ctr" defTabSz="457181" rtl="0" eaLnBrk="1" latinLnBrk="0" hangingPunct="1">
        <a:spcBef>
          <a:spcPct val="0"/>
        </a:spcBef>
        <a:buNone/>
        <a:defRPr sz="4400" kern="1200">
          <a:solidFill>
            <a:schemeClr val="tx1"/>
          </a:solidFill>
          <a:latin typeface="+mj-lt"/>
          <a:ea typeface="+mj-ea"/>
          <a:cs typeface="+mj-cs"/>
        </a:defRPr>
      </a:lvl1pPr>
    </p:titleStyle>
    <p:bodyStyle>
      <a:lvl1pPr marL="342886" indent="-342886" algn="l" defTabSz="457181" rtl="0" eaLnBrk="1" latinLnBrk="0" hangingPunct="1">
        <a:spcBef>
          <a:spcPct val="20000"/>
        </a:spcBef>
        <a:buFont typeface="Arial"/>
        <a:buChar char="•"/>
        <a:defRPr sz="3200" kern="1200">
          <a:solidFill>
            <a:schemeClr val="tx1"/>
          </a:solidFill>
          <a:latin typeface="+mn-lt"/>
          <a:ea typeface="+mn-ea"/>
          <a:cs typeface="+mn-cs"/>
        </a:defRPr>
      </a:lvl1pPr>
      <a:lvl2pPr marL="742920" indent="-285739" algn="l" defTabSz="457181" rtl="0" eaLnBrk="1" latinLnBrk="0" hangingPunct="1">
        <a:spcBef>
          <a:spcPct val="20000"/>
        </a:spcBef>
        <a:buFont typeface="Arial"/>
        <a:buChar char="–"/>
        <a:defRPr sz="2800" kern="1200">
          <a:solidFill>
            <a:schemeClr val="tx1"/>
          </a:solidFill>
          <a:latin typeface="+mn-lt"/>
          <a:ea typeface="+mn-ea"/>
          <a:cs typeface="+mn-cs"/>
        </a:defRPr>
      </a:lvl2pPr>
      <a:lvl3pPr marL="1142954" indent="-228591" algn="l" defTabSz="457181" rtl="0" eaLnBrk="1" latinLnBrk="0" hangingPunct="1">
        <a:spcBef>
          <a:spcPct val="20000"/>
        </a:spcBef>
        <a:buFont typeface="Arial"/>
        <a:buChar char="•"/>
        <a:defRPr sz="2400" kern="1200">
          <a:solidFill>
            <a:schemeClr val="tx1"/>
          </a:solidFill>
          <a:latin typeface="+mn-lt"/>
          <a:ea typeface="+mn-ea"/>
          <a:cs typeface="+mn-cs"/>
        </a:defRPr>
      </a:lvl3pPr>
      <a:lvl4pPr marL="1600136" indent="-228591" algn="l" defTabSz="457181" rtl="0" eaLnBrk="1" latinLnBrk="0" hangingPunct="1">
        <a:spcBef>
          <a:spcPct val="20000"/>
        </a:spcBef>
        <a:buFont typeface="Arial"/>
        <a:buChar char="–"/>
        <a:defRPr sz="2000" kern="1200">
          <a:solidFill>
            <a:schemeClr val="tx1"/>
          </a:solidFill>
          <a:latin typeface="+mn-lt"/>
          <a:ea typeface="+mn-ea"/>
          <a:cs typeface="+mn-cs"/>
        </a:defRPr>
      </a:lvl4pPr>
      <a:lvl5pPr marL="2057318" indent="-228591" algn="l" defTabSz="457181" rtl="0" eaLnBrk="1" latinLnBrk="0" hangingPunct="1">
        <a:spcBef>
          <a:spcPct val="20000"/>
        </a:spcBef>
        <a:buFont typeface="Arial"/>
        <a:buChar char="»"/>
        <a:defRPr sz="2000" kern="1200">
          <a:solidFill>
            <a:schemeClr val="tx1"/>
          </a:solidFill>
          <a:latin typeface="+mn-lt"/>
          <a:ea typeface="+mn-ea"/>
          <a:cs typeface="+mn-cs"/>
        </a:defRPr>
      </a:lvl5pPr>
      <a:lvl6pPr marL="2514499" indent="-228591" algn="l" defTabSz="457181" rtl="0" eaLnBrk="1" latinLnBrk="0" hangingPunct="1">
        <a:spcBef>
          <a:spcPct val="20000"/>
        </a:spcBef>
        <a:buFont typeface="Arial"/>
        <a:buChar char="•"/>
        <a:defRPr sz="2000" kern="1200">
          <a:solidFill>
            <a:schemeClr val="tx1"/>
          </a:solidFill>
          <a:latin typeface="+mn-lt"/>
          <a:ea typeface="+mn-ea"/>
          <a:cs typeface="+mn-cs"/>
        </a:defRPr>
      </a:lvl6pPr>
      <a:lvl7pPr marL="2971681" indent="-228591" algn="l" defTabSz="457181" rtl="0" eaLnBrk="1" latinLnBrk="0" hangingPunct="1">
        <a:spcBef>
          <a:spcPct val="20000"/>
        </a:spcBef>
        <a:buFont typeface="Arial"/>
        <a:buChar char="•"/>
        <a:defRPr sz="2000" kern="1200">
          <a:solidFill>
            <a:schemeClr val="tx1"/>
          </a:solidFill>
          <a:latin typeface="+mn-lt"/>
          <a:ea typeface="+mn-ea"/>
          <a:cs typeface="+mn-cs"/>
        </a:defRPr>
      </a:lvl7pPr>
      <a:lvl8pPr marL="3428863" indent="-228591" algn="l" defTabSz="457181" rtl="0" eaLnBrk="1" latinLnBrk="0" hangingPunct="1">
        <a:spcBef>
          <a:spcPct val="20000"/>
        </a:spcBef>
        <a:buFont typeface="Arial"/>
        <a:buChar char="•"/>
        <a:defRPr sz="2000" kern="1200">
          <a:solidFill>
            <a:schemeClr val="tx1"/>
          </a:solidFill>
          <a:latin typeface="+mn-lt"/>
          <a:ea typeface="+mn-ea"/>
          <a:cs typeface="+mn-cs"/>
        </a:defRPr>
      </a:lvl8pPr>
      <a:lvl9pPr marL="3886044" indent="-228591" algn="l" defTabSz="45718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1" rtl="0" eaLnBrk="1" latinLnBrk="0" hangingPunct="1">
        <a:defRPr sz="1800" kern="1200">
          <a:solidFill>
            <a:schemeClr val="tx1"/>
          </a:solidFill>
          <a:latin typeface="+mn-lt"/>
          <a:ea typeface="+mn-ea"/>
          <a:cs typeface="+mn-cs"/>
        </a:defRPr>
      </a:lvl1pPr>
      <a:lvl2pPr marL="457181" algn="l" defTabSz="457181" rtl="0" eaLnBrk="1" latinLnBrk="0" hangingPunct="1">
        <a:defRPr sz="1800" kern="1200">
          <a:solidFill>
            <a:schemeClr val="tx1"/>
          </a:solidFill>
          <a:latin typeface="+mn-lt"/>
          <a:ea typeface="+mn-ea"/>
          <a:cs typeface="+mn-cs"/>
        </a:defRPr>
      </a:lvl2pPr>
      <a:lvl3pPr marL="914364" algn="l" defTabSz="457181" rtl="0" eaLnBrk="1" latinLnBrk="0" hangingPunct="1">
        <a:defRPr sz="1800" kern="1200">
          <a:solidFill>
            <a:schemeClr val="tx1"/>
          </a:solidFill>
          <a:latin typeface="+mn-lt"/>
          <a:ea typeface="+mn-ea"/>
          <a:cs typeface="+mn-cs"/>
        </a:defRPr>
      </a:lvl3pPr>
      <a:lvl4pPr marL="1371545" algn="l" defTabSz="457181" rtl="0" eaLnBrk="1" latinLnBrk="0" hangingPunct="1">
        <a:defRPr sz="1800" kern="1200">
          <a:solidFill>
            <a:schemeClr val="tx1"/>
          </a:solidFill>
          <a:latin typeface="+mn-lt"/>
          <a:ea typeface="+mn-ea"/>
          <a:cs typeface="+mn-cs"/>
        </a:defRPr>
      </a:lvl4pPr>
      <a:lvl5pPr marL="1828727" algn="l" defTabSz="457181" rtl="0" eaLnBrk="1" latinLnBrk="0" hangingPunct="1">
        <a:defRPr sz="1800" kern="1200">
          <a:solidFill>
            <a:schemeClr val="tx1"/>
          </a:solidFill>
          <a:latin typeface="+mn-lt"/>
          <a:ea typeface="+mn-ea"/>
          <a:cs typeface="+mn-cs"/>
        </a:defRPr>
      </a:lvl5pPr>
      <a:lvl6pPr marL="2285909" algn="l" defTabSz="457181" rtl="0" eaLnBrk="1" latinLnBrk="0" hangingPunct="1">
        <a:defRPr sz="1800" kern="1200">
          <a:solidFill>
            <a:schemeClr val="tx1"/>
          </a:solidFill>
          <a:latin typeface="+mn-lt"/>
          <a:ea typeface="+mn-ea"/>
          <a:cs typeface="+mn-cs"/>
        </a:defRPr>
      </a:lvl6pPr>
      <a:lvl7pPr marL="2743090" algn="l" defTabSz="457181" rtl="0" eaLnBrk="1" latinLnBrk="0" hangingPunct="1">
        <a:defRPr sz="1800" kern="1200">
          <a:solidFill>
            <a:schemeClr val="tx1"/>
          </a:solidFill>
          <a:latin typeface="+mn-lt"/>
          <a:ea typeface="+mn-ea"/>
          <a:cs typeface="+mn-cs"/>
        </a:defRPr>
      </a:lvl7pPr>
      <a:lvl8pPr marL="3200272" algn="l" defTabSz="457181" rtl="0" eaLnBrk="1" latinLnBrk="0" hangingPunct="1">
        <a:defRPr sz="1800" kern="1200">
          <a:solidFill>
            <a:schemeClr val="tx1"/>
          </a:solidFill>
          <a:latin typeface="+mn-lt"/>
          <a:ea typeface="+mn-ea"/>
          <a:cs typeface="+mn-cs"/>
        </a:defRPr>
      </a:lvl8pPr>
      <a:lvl9pPr marL="3657454" algn="l" defTabSz="457181"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p9"/>
          <p:cNvSpPr txBox="1">
            <a:spLocks noGrp="1"/>
          </p:cNvSpPr>
          <p:nvPr>
            <p:ph type="title"/>
          </p:nvPr>
        </p:nvSpPr>
        <p:spPr>
          <a:xfrm>
            <a:off x="447675" y="72933"/>
            <a:ext cx="8521800" cy="532500"/>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rgbClr val="004B7D"/>
              </a:buClr>
              <a:buSzPts val="3000"/>
              <a:buFont typeface="Corbel"/>
              <a:buNone/>
              <a:defRPr sz="3000" b="0" i="0" u="none" strike="noStrike" cap="none">
                <a:solidFill>
                  <a:srgbClr val="004B7D"/>
                </a:solidFill>
                <a:latin typeface="Corbel"/>
                <a:ea typeface="Corbel"/>
                <a:cs typeface="Corbel"/>
                <a:sym typeface="Corbe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8" name="Google Shape;48;p9"/>
          <p:cNvSpPr txBox="1">
            <a:spLocks noGrp="1"/>
          </p:cNvSpPr>
          <p:nvPr>
            <p:ph type="body" idx="1"/>
          </p:nvPr>
        </p:nvSpPr>
        <p:spPr>
          <a:xfrm>
            <a:off x="457200" y="1097280"/>
            <a:ext cx="8521800" cy="341130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p9"/>
          <p:cNvSpPr txBox="1">
            <a:spLocks noGrp="1"/>
          </p:cNvSpPr>
          <p:nvPr>
            <p:ph type="sldNum" idx="12"/>
          </p:nvPr>
        </p:nvSpPr>
        <p:spPr>
          <a:xfrm>
            <a:off x="3505200" y="4848894"/>
            <a:ext cx="2133600" cy="273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800">
                <a:solidFill>
                  <a:srgbClr val="A5A5A5"/>
                </a:solidFill>
                <a:latin typeface="Corbel"/>
                <a:ea typeface="Corbel"/>
                <a:cs typeface="Corbel"/>
                <a:sym typeface="Corbel"/>
              </a:defRPr>
            </a:lvl1pPr>
            <a:lvl2pPr marL="0" marR="0" lvl="1" indent="0" algn="ctr" rtl="0">
              <a:spcBef>
                <a:spcPts val="0"/>
              </a:spcBef>
              <a:buNone/>
              <a:defRPr sz="800">
                <a:solidFill>
                  <a:srgbClr val="A5A5A5"/>
                </a:solidFill>
                <a:latin typeface="Corbel"/>
                <a:ea typeface="Corbel"/>
                <a:cs typeface="Corbel"/>
                <a:sym typeface="Corbel"/>
              </a:defRPr>
            </a:lvl2pPr>
            <a:lvl3pPr marL="0" marR="0" lvl="2" indent="0" algn="ctr" rtl="0">
              <a:spcBef>
                <a:spcPts val="0"/>
              </a:spcBef>
              <a:buNone/>
              <a:defRPr sz="800">
                <a:solidFill>
                  <a:srgbClr val="A5A5A5"/>
                </a:solidFill>
                <a:latin typeface="Corbel"/>
                <a:ea typeface="Corbel"/>
                <a:cs typeface="Corbel"/>
                <a:sym typeface="Corbel"/>
              </a:defRPr>
            </a:lvl3pPr>
            <a:lvl4pPr marL="0" marR="0" lvl="3" indent="0" algn="ctr" rtl="0">
              <a:spcBef>
                <a:spcPts val="0"/>
              </a:spcBef>
              <a:buNone/>
              <a:defRPr sz="800">
                <a:solidFill>
                  <a:srgbClr val="A5A5A5"/>
                </a:solidFill>
                <a:latin typeface="Corbel"/>
                <a:ea typeface="Corbel"/>
                <a:cs typeface="Corbel"/>
                <a:sym typeface="Corbel"/>
              </a:defRPr>
            </a:lvl4pPr>
            <a:lvl5pPr marL="0" marR="0" lvl="4" indent="0" algn="ctr" rtl="0">
              <a:spcBef>
                <a:spcPts val="0"/>
              </a:spcBef>
              <a:buNone/>
              <a:defRPr sz="800">
                <a:solidFill>
                  <a:srgbClr val="A5A5A5"/>
                </a:solidFill>
                <a:latin typeface="Corbel"/>
                <a:ea typeface="Corbel"/>
                <a:cs typeface="Corbel"/>
                <a:sym typeface="Corbel"/>
              </a:defRPr>
            </a:lvl5pPr>
            <a:lvl6pPr marL="0" marR="0" lvl="5" indent="0" algn="ctr" rtl="0">
              <a:spcBef>
                <a:spcPts val="0"/>
              </a:spcBef>
              <a:buNone/>
              <a:defRPr sz="800">
                <a:solidFill>
                  <a:srgbClr val="A5A5A5"/>
                </a:solidFill>
                <a:latin typeface="Corbel"/>
                <a:ea typeface="Corbel"/>
                <a:cs typeface="Corbel"/>
                <a:sym typeface="Corbel"/>
              </a:defRPr>
            </a:lvl6pPr>
            <a:lvl7pPr marL="0" marR="0" lvl="6" indent="0" algn="ctr" rtl="0">
              <a:spcBef>
                <a:spcPts val="0"/>
              </a:spcBef>
              <a:buNone/>
              <a:defRPr sz="800">
                <a:solidFill>
                  <a:srgbClr val="A5A5A5"/>
                </a:solidFill>
                <a:latin typeface="Corbel"/>
                <a:ea typeface="Corbel"/>
                <a:cs typeface="Corbel"/>
                <a:sym typeface="Corbel"/>
              </a:defRPr>
            </a:lvl7pPr>
            <a:lvl8pPr marL="0" marR="0" lvl="7" indent="0" algn="ctr" rtl="0">
              <a:spcBef>
                <a:spcPts val="0"/>
              </a:spcBef>
              <a:buNone/>
              <a:defRPr sz="800">
                <a:solidFill>
                  <a:srgbClr val="A5A5A5"/>
                </a:solidFill>
                <a:latin typeface="Corbel"/>
                <a:ea typeface="Corbel"/>
                <a:cs typeface="Corbel"/>
                <a:sym typeface="Corbel"/>
              </a:defRPr>
            </a:lvl8pPr>
            <a:lvl9pPr marL="0" marR="0" lvl="8" indent="0" algn="ctr" rtl="0">
              <a:spcBef>
                <a:spcPts val="0"/>
              </a:spcBef>
              <a:buNone/>
              <a:defRPr sz="800">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pic>
        <p:nvPicPr>
          <p:cNvPr id="50" name="Google Shape;50;p9" descr="ONF_NO-TAG_WITH-GRADIENT.png"/>
          <p:cNvPicPr preferRelativeResize="0"/>
          <p:nvPr/>
        </p:nvPicPr>
        <p:blipFill rotWithShape="1">
          <a:blip r:embed="rId11">
            <a:alphaModFix/>
          </a:blip>
          <a:srcRect t="62873" b="-4253"/>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2471318161"/>
      </p:ext>
    </p:extLst>
  </p:cSld>
  <p:clrMap bg1="lt1" tx1="dk1" bg2="dk2" tx2="lt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47675" y="72933"/>
            <a:ext cx="8521700" cy="532624"/>
          </a:xfrm>
          <a:prstGeom prst="rect">
            <a:avLst/>
          </a:prstGeom>
          <a:noFill/>
          <a:ln>
            <a:noFill/>
          </a:ln>
        </p:spPr>
        <p:txBody>
          <a:bodyPr spcFirstLastPara="1" wrap="square" lIns="91425" tIns="45700" rIns="91425" bIns="45700" anchor="t" anchorCtr="0">
            <a:noAutofit/>
          </a:bodyPr>
          <a:lstStyle>
            <a:lvl1pPr marR="0" lvl="0" algn="l" rtl="0">
              <a:lnSpc>
                <a:spcPct val="113333"/>
              </a:lnSpc>
              <a:spcBef>
                <a:spcPts val="0"/>
              </a:spcBef>
              <a:spcAft>
                <a:spcPts val="0"/>
              </a:spcAft>
              <a:buClr>
                <a:srgbClr val="004B7D"/>
              </a:buClr>
              <a:buSzPts val="3000"/>
              <a:buFont typeface="Corbel"/>
              <a:buNone/>
              <a:defRPr sz="3000" b="0" i="0" u="none" strike="noStrike" cap="none">
                <a:solidFill>
                  <a:srgbClr val="004B7D"/>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097280"/>
            <a:ext cx="8521700" cy="341122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25000"/>
              </a:lnSpc>
              <a:spcBef>
                <a:spcPts val="800"/>
              </a:spcBef>
              <a:spcAft>
                <a:spcPts val="0"/>
              </a:spcAft>
              <a:buClr>
                <a:schemeClr val="lt2"/>
              </a:buClr>
              <a:buSzPts val="2040"/>
              <a:buFont typeface="Arial"/>
              <a:buChar char="•"/>
              <a:defRPr sz="2400" b="0" i="0" u="none" strike="noStrike" cap="none">
                <a:solidFill>
                  <a:srgbClr val="595959"/>
                </a:solidFill>
                <a:latin typeface="Corbel"/>
                <a:ea typeface="Corbel"/>
                <a:cs typeface="Corbel"/>
                <a:sym typeface="Corbel"/>
              </a:defRPr>
            </a:lvl1pPr>
            <a:lvl2pPr marL="914400" marR="0" lvl="1" indent="-312419" algn="l" rtl="0">
              <a:lnSpc>
                <a:spcPct val="118181"/>
              </a:lnSpc>
              <a:spcBef>
                <a:spcPts val="800"/>
              </a:spcBef>
              <a:spcAft>
                <a:spcPts val="0"/>
              </a:spcAft>
              <a:buClr>
                <a:schemeClr val="accent5"/>
              </a:buClr>
              <a:buSzPts val="1320"/>
              <a:buFont typeface="Noto Sans Symbols"/>
              <a:buChar char="▪"/>
              <a:defRPr sz="2200" b="0" i="0" u="none" strike="noStrike" cap="none">
                <a:solidFill>
                  <a:srgbClr val="595959"/>
                </a:solidFill>
                <a:latin typeface="Corbel"/>
                <a:ea typeface="Corbel"/>
                <a:cs typeface="Corbel"/>
                <a:sym typeface="Corbel"/>
              </a:defRPr>
            </a:lvl2pPr>
            <a:lvl3pPr marL="1371600" marR="0" lvl="2" indent="-336550" algn="l" rtl="0">
              <a:lnSpc>
                <a:spcPct val="120000"/>
              </a:lnSpc>
              <a:spcBef>
                <a:spcPts val="800"/>
              </a:spcBef>
              <a:spcAft>
                <a:spcPts val="0"/>
              </a:spcAft>
              <a:buClr>
                <a:schemeClr val="lt2"/>
              </a:buClr>
              <a:buSzPts val="1700"/>
              <a:buFont typeface="Arial"/>
              <a:buChar char="•"/>
              <a:defRPr sz="2000" b="0" i="0" u="none" strike="noStrike" cap="none">
                <a:solidFill>
                  <a:srgbClr val="595959"/>
                </a:solidFill>
                <a:latin typeface="Corbel"/>
                <a:ea typeface="Corbel"/>
                <a:cs typeface="Corbel"/>
                <a:sym typeface="Corbel"/>
              </a:defRPr>
            </a:lvl3pPr>
            <a:lvl4pPr marL="1828800" marR="0" lvl="3" indent="-297180" algn="l" rtl="0">
              <a:lnSpc>
                <a:spcPct val="122222"/>
              </a:lnSpc>
              <a:spcBef>
                <a:spcPts val="800"/>
              </a:spcBef>
              <a:spcAft>
                <a:spcPts val="0"/>
              </a:spcAft>
              <a:buClr>
                <a:schemeClr val="accent5"/>
              </a:buClr>
              <a:buSzPts val="1080"/>
              <a:buFont typeface="Noto Sans Symbols"/>
              <a:buChar char="▪"/>
              <a:defRPr sz="1800" b="0" i="0" u="none" strike="noStrike" cap="none">
                <a:solidFill>
                  <a:srgbClr val="595959"/>
                </a:solidFill>
                <a:latin typeface="Corbel"/>
                <a:ea typeface="Corbel"/>
                <a:cs typeface="Corbel"/>
                <a:sym typeface="Corbel"/>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sldNum" idx="12"/>
          </p:nvPr>
        </p:nvSpPr>
        <p:spPr>
          <a:xfrm>
            <a:off x="3505200" y="484889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US"/>
              <a:t>‹#›</a:t>
            </a:fld>
            <a:endParaRPr/>
          </a:p>
        </p:txBody>
      </p:sp>
      <p:pic>
        <p:nvPicPr>
          <p:cNvPr id="13" name="Google Shape;13;p1" descr="ONF_NO-TAG_WITH-GRADIENT.png"/>
          <p:cNvPicPr preferRelativeResize="0"/>
          <p:nvPr/>
        </p:nvPicPr>
        <p:blipFill rotWithShape="1">
          <a:blip r:embed="rId9">
            <a:alphaModFix/>
          </a:blip>
          <a:srcRect t="62874" b="-4252"/>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4127492972"/>
      </p:ext>
    </p:extLst>
  </p:cSld>
  <p:clrMap bg1="lt1" tx1="dk1" bg2="dk2" tx2="lt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457200" y="72933"/>
            <a:ext cx="8229600" cy="532624"/>
          </a:xfrm>
          <a:prstGeom prst="rect">
            <a:avLst/>
          </a:prstGeom>
          <a:noFill/>
          <a:ln>
            <a:noFill/>
          </a:ln>
        </p:spPr>
        <p:txBody>
          <a:bodyPr spcFirstLastPara="1" wrap="square" lIns="91425" tIns="45700" rIns="91425" bIns="45700" anchor="t" anchorCtr="0">
            <a:noAutofit/>
          </a:bodyPr>
          <a:lstStyle>
            <a:lvl1pPr marR="0" lvl="0" algn="ctr" rtl="0">
              <a:lnSpc>
                <a:spcPct val="113333"/>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1" name="Google Shape;11;p15"/>
          <p:cNvSpPr txBox="1">
            <a:spLocks noGrp="1"/>
          </p:cNvSpPr>
          <p:nvPr>
            <p:ph type="body" idx="1"/>
          </p:nvPr>
        </p:nvSpPr>
        <p:spPr>
          <a:xfrm>
            <a:off x="457200" y="1097280"/>
            <a:ext cx="8521700" cy="341122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00000"/>
              </a:lnSpc>
              <a:spcBef>
                <a:spcPts val="800"/>
              </a:spcBef>
              <a:spcAft>
                <a:spcPts val="0"/>
              </a:spcAft>
              <a:buClr>
                <a:schemeClr val="accent5"/>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5"/>
          <p:cNvSpPr txBox="1">
            <a:spLocks noGrp="1"/>
          </p:cNvSpPr>
          <p:nvPr>
            <p:ph type="sldNum" idx="12"/>
          </p:nvPr>
        </p:nvSpPr>
        <p:spPr>
          <a:xfrm>
            <a:off x="3505200" y="484889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pic>
        <p:nvPicPr>
          <p:cNvPr id="13" name="Google Shape;13;p15" descr="ONF_NO-TAG_WITH-GRADIENT.png"/>
          <p:cNvPicPr preferRelativeResize="0"/>
          <p:nvPr/>
        </p:nvPicPr>
        <p:blipFill rotWithShape="1">
          <a:blip r:embed="rId8">
            <a:alphaModFix/>
          </a:blip>
          <a:srcRect t="62874" b="-4252"/>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65618567"/>
      </p:ext>
    </p:extLst>
  </p:cSld>
  <p:clrMap bg1="lt1" tx1="dk1" bg2="dk2" tx2="lt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457200" y="72933"/>
            <a:ext cx="8229600" cy="532624"/>
          </a:xfrm>
          <a:prstGeom prst="rect">
            <a:avLst/>
          </a:prstGeom>
          <a:noFill/>
          <a:ln>
            <a:noFill/>
          </a:ln>
        </p:spPr>
        <p:txBody>
          <a:bodyPr spcFirstLastPara="1" wrap="square" lIns="91425" tIns="45700" rIns="91425" bIns="45700" anchor="t" anchorCtr="0">
            <a:noAutofit/>
          </a:bodyPr>
          <a:lstStyle>
            <a:lvl1pPr marR="0" lvl="0" algn="ctr" rtl="0">
              <a:lnSpc>
                <a:spcPct val="113333"/>
              </a:lnSpc>
              <a:spcBef>
                <a:spcPts val="0"/>
              </a:spcBef>
              <a:spcAft>
                <a:spcPts val="0"/>
              </a:spcAft>
              <a:buClr>
                <a:schemeClr val="accent1"/>
              </a:buClr>
              <a:buSzPts val="3000"/>
              <a:buFont typeface="Calibri"/>
              <a:buNone/>
              <a:defRPr sz="3000" b="0"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1" name="Google Shape;11;p15"/>
          <p:cNvSpPr txBox="1">
            <a:spLocks noGrp="1"/>
          </p:cNvSpPr>
          <p:nvPr>
            <p:ph type="body" idx="1"/>
          </p:nvPr>
        </p:nvSpPr>
        <p:spPr>
          <a:xfrm>
            <a:off x="457200" y="1097280"/>
            <a:ext cx="8521700" cy="341122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00000"/>
              </a:lnSpc>
              <a:spcBef>
                <a:spcPts val="800"/>
              </a:spcBef>
              <a:spcAft>
                <a:spcPts val="0"/>
              </a:spcAft>
              <a:buClr>
                <a:schemeClr val="accent5"/>
              </a:buClr>
              <a:buSzPts val="2040"/>
              <a:buFont typeface="Arial"/>
              <a:buChar char="•"/>
              <a:defRPr sz="2400" b="0" i="0" u="none" strike="noStrike" cap="none">
                <a:solidFill>
                  <a:srgbClr val="000000"/>
                </a:solidFill>
                <a:latin typeface="Calibri"/>
                <a:ea typeface="Calibri"/>
                <a:cs typeface="Calibri"/>
                <a:sym typeface="Calibri"/>
              </a:defRPr>
            </a:lvl1pPr>
            <a:lvl2pPr marL="914400" marR="0" lvl="1" indent="-347344" algn="l" rtl="0">
              <a:lnSpc>
                <a:spcPct val="100000"/>
              </a:lnSpc>
              <a:spcBef>
                <a:spcPts val="700"/>
              </a:spcBef>
              <a:spcAft>
                <a:spcPts val="0"/>
              </a:spcAft>
              <a:buClr>
                <a:schemeClr val="accent5"/>
              </a:buClr>
              <a:buSzPts val="1870"/>
              <a:buFont typeface="Arial"/>
              <a:buChar char="•"/>
              <a:defRPr sz="2200" b="0" i="0" u="none" strike="noStrike" cap="none">
                <a:solidFill>
                  <a:srgbClr val="000000"/>
                </a:solidFill>
                <a:latin typeface="Calibri"/>
                <a:ea typeface="Calibri"/>
                <a:cs typeface="Calibri"/>
                <a:sym typeface="Calibri"/>
              </a:defRPr>
            </a:lvl2pPr>
            <a:lvl3pPr marL="1371600" marR="0" lvl="2" indent="-336550" algn="l" rtl="0">
              <a:lnSpc>
                <a:spcPct val="100000"/>
              </a:lnSpc>
              <a:spcBef>
                <a:spcPts val="600"/>
              </a:spcBef>
              <a:spcAft>
                <a:spcPts val="0"/>
              </a:spcAft>
              <a:buClr>
                <a:schemeClr val="accent5"/>
              </a:buClr>
              <a:buSzPts val="1700"/>
              <a:buFont typeface="Arial"/>
              <a:buChar char="•"/>
              <a:defRPr sz="2000" b="0" i="0" u="none" strike="noStrike" cap="none">
                <a:solidFill>
                  <a:srgbClr val="000000"/>
                </a:solidFill>
                <a:latin typeface="Calibri"/>
                <a:ea typeface="Calibri"/>
                <a:cs typeface="Calibri"/>
                <a:sym typeface="Calibri"/>
              </a:defRPr>
            </a:lvl3pPr>
            <a:lvl4pPr marL="1828800" marR="0" lvl="3" indent="-325755" algn="l" rtl="0">
              <a:lnSpc>
                <a:spcPct val="100000"/>
              </a:lnSpc>
              <a:spcBef>
                <a:spcPts val="500"/>
              </a:spcBef>
              <a:spcAft>
                <a:spcPts val="0"/>
              </a:spcAft>
              <a:buClr>
                <a:schemeClr val="accent5"/>
              </a:buClr>
              <a:buSzPts val="1530"/>
              <a:buFont typeface="Arial"/>
              <a:buChar char="•"/>
              <a:defRPr sz="1800" b="0" i="0" u="none" strike="noStrike" cap="none">
                <a:solidFill>
                  <a:srgbClr val="000000"/>
                </a:solidFill>
                <a:latin typeface="Calibri"/>
                <a:ea typeface="Calibri"/>
                <a:cs typeface="Calibri"/>
                <a:sym typeface="Calibri"/>
              </a:defRPr>
            </a:lvl4pPr>
            <a:lvl5pPr marL="2286000" marR="0" lvl="4" indent="-325754" algn="l" rtl="0">
              <a:lnSpc>
                <a:spcPct val="100000"/>
              </a:lnSpc>
              <a:spcBef>
                <a:spcPts val="800"/>
              </a:spcBef>
              <a:spcAft>
                <a:spcPts val="0"/>
              </a:spcAft>
              <a:buClr>
                <a:schemeClr val="lt2"/>
              </a:buClr>
              <a:buSzPts val="1530"/>
              <a:buFont typeface="Arial"/>
              <a:buChar char="•"/>
              <a:defRPr sz="1800" b="0" i="0" u="none" strike="noStrike" cap="none">
                <a:solidFill>
                  <a:srgbClr val="595959"/>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5"/>
          <p:cNvSpPr txBox="1">
            <a:spLocks noGrp="1"/>
          </p:cNvSpPr>
          <p:nvPr>
            <p:ph type="sldNum" idx="12"/>
          </p:nvPr>
        </p:nvSpPr>
        <p:spPr>
          <a:xfrm>
            <a:off x="3505200" y="4848891"/>
            <a:ext cx="2133600"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pic>
        <p:nvPicPr>
          <p:cNvPr id="13" name="Google Shape;13;p15" descr="ONF_NO-TAG_WITH-GRADIENT.png"/>
          <p:cNvPicPr preferRelativeResize="0"/>
          <p:nvPr/>
        </p:nvPicPr>
        <p:blipFill rotWithShape="1">
          <a:blip r:embed="rId10">
            <a:alphaModFix/>
          </a:blip>
          <a:srcRect t="62874" b="-4252"/>
          <a:stretch/>
        </p:blipFill>
        <p:spPr>
          <a:xfrm>
            <a:off x="8111068" y="4846320"/>
            <a:ext cx="914400" cy="228600"/>
          </a:xfrm>
          <a:prstGeom prst="rect">
            <a:avLst/>
          </a:prstGeom>
          <a:noFill/>
          <a:ln>
            <a:noFill/>
          </a:ln>
        </p:spPr>
      </p:pic>
    </p:spTree>
    <p:extLst>
      <p:ext uri="{BB962C8B-B14F-4D97-AF65-F5344CB8AC3E}">
        <p14:creationId xmlns:p14="http://schemas.microsoft.com/office/powerpoint/2010/main" val="2077803168"/>
      </p:ext>
    </p:extLst>
  </p:cSld>
  <p:clrMap bg1="lt1" tx1="dk1" bg2="dk2" tx2="lt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68.xml"/><Relationship Id="rId6" Type="http://schemas.openxmlformats.org/officeDocument/2006/relationships/image" Target="../media/image19.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image" Target="../media/image19.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60.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8.xml"/><Relationship Id="rId1" Type="http://schemas.openxmlformats.org/officeDocument/2006/relationships/slideLayout" Target="../slideLayouts/slideLayout76.xml"/></Relationships>
</file>

<file path=ppt/slides/_rels/slide11.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27.tiff"/><Relationship Id="rId2" Type="http://schemas.openxmlformats.org/officeDocument/2006/relationships/notesSlide" Target="../notesSlides/notesSlide9.xml"/><Relationship Id="rId1" Type="http://schemas.openxmlformats.org/officeDocument/2006/relationships/slideLayout" Target="../slideLayouts/slideLayout3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8.xml"/><Relationship Id="rId6" Type="http://schemas.openxmlformats.org/officeDocument/2006/relationships/image" Target="../media/image27.tiff"/><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68.xml"/><Relationship Id="rId6" Type="http://schemas.openxmlformats.org/officeDocument/2006/relationships/image" Target="../media/image19.png"/><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60.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57.xm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68.xml"/><Relationship Id="rId6" Type="http://schemas.openxmlformats.org/officeDocument/2006/relationships/image" Target="../media/image19.pn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38.jp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68.xml"/><Relationship Id="rId6" Type="http://schemas.openxmlformats.org/officeDocument/2006/relationships/image" Target="../media/image39.png"/><Relationship Id="rId5" Type="http://schemas.openxmlformats.org/officeDocument/2006/relationships/image" Target="../media/image25.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19.png"/><Relationship Id="rId2" Type="http://schemas.openxmlformats.org/officeDocument/2006/relationships/image" Target="../media/image40.jpg"/><Relationship Id="rId1" Type="http://schemas.openxmlformats.org/officeDocument/2006/relationships/slideLayout" Target="../slideLayouts/slideLayout6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68.xml"/><Relationship Id="rId6" Type="http://schemas.openxmlformats.org/officeDocument/2006/relationships/image" Target="../media/image19.png"/><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18" Type="http://schemas.openxmlformats.org/officeDocument/2006/relationships/image" Target="../media/image58.png"/><Relationship Id="rId3" Type="http://schemas.openxmlformats.org/officeDocument/2006/relationships/image" Target="../media/image25.png"/><Relationship Id="rId21" Type="http://schemas.openxmlformats.org/officeDocument/2006/relationships/image" Target="../media/image61.png"/><Relationship Id="rId7" Type="http://schemas.openxmlformats.org/officeDocument/2006/relationships/image" Target="../media/image48.png"/><Relationship Id="rId12" Type="http://schemas.openxmlformats.org/officeDocument/2006/relationships/image" Target="../media/image53.png"/><Relationship Id="rId17" Type="http://schemas.openxmlformats.org/officeDocument/2006/relationships/image" Target="../media/image23.png"/><Relationship Id="rId25" Type="http://schemas.openxmlformats.org/officeDocument/2006/relationships/image" Target="../media/image19.png"/><Relationship Id="rId2" Type="http://schemas.openxmlformats.org/officeDocument/2006/relationships/notesSlide" Target="../notesSlides/notesSlide16.xml"/><Relationship Id="rId16" Type="http://schemas.openxmlformats.org/officeDocument/2006/relationships/image" Target="../media/image57.png"/><Relationship Id="rId20" Type="http://schemas.openxmlformats.org/officeDocument/2006/relationships/image" Target="../media/image60.png"/><Relationship Id="rId1" Type="http://schemas.openxmlformats.org/officeDocument/2006/relationships/slideLayout" Target="../slideLayouts/slideLayout16.xml"/><Relationship Id="rId6" Type="http://schemas.openxmlformats.org/officeDocument/2006/relationships/image" Target="../media/image47.png"/><Relationship Id="rId11" Type="http://schemas.openxmlformats.org/officeDocument/2006/relationships/image" Target="../media/image52.png"/><Relationship Id="rId24" Type="http://schemas.openxmlformats.org/officeDocument/2006/relationships/image" Target="../media/image64.png"/><Relationship Id="rId5" Type="http://schemas.openxmlformats.org/officeDocument/2006/relationships/image" Target="../media/image46.png"/><Relationship Id="rId15" Type="http://schemas.openxmlformats.org/officeDocument/2006/relationships/image" Target="../media/image56.png"/><Relationship Id="rId23" Type="http://schemas.openxmlformats.org/officeDocument/2006/relationships/image" Target="../media/image63.png"/><Relationship Id="rId10" Type="http://schemas.openxmlformats.org/officeDocument/2006/relationships/image" Target="../media/image51.png"/><Relationship Id="rId19" Type="http://schemas.openxmlformats.org/officeDocument/2006/relationships/image" Target="../media/image59.png"/><Relationship Id="rId4" Type="http://schemas.openxmlformats.org/officeDocument/2006/relationships/image" Target="../media/image45.jpg"/><Relationship Id="rId9" Type="http://schemas.openxmlformats.org/officeDocument/2006/relationships/image" Target="../media/image50.png"/><Relationship Id="rId14" Type="http://schemas.openxmlformats.org/officeDocument/2006/relationships/image" Target="../media/image55.png"/><Relationship Id="rId22"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9.xml"/><Relationship Id="rId1" Type="http://schemas.openxmlformats.org/officeDocument/2006/relationships/slideLayout" Target="../slideLayouts/slideLayout85.xml"/><Relationship Id="rId4" Type="http://schemas.openxmlformats.org/officeDocument/2006/relationships/image" Target="../media/image70.png"/></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85.xml"/><Relationship Id="rId5" Type="http://schemas.openxmlformats.org/officeDocument/2006/relationships/image" Target="../media/image71.png"/><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85.xml"/><Relationship Id="rId5" Type="http://schemas.openxmlformats.org/officeDocument/2006/relationships/image" Target="../media/image70.png"/><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2.xml"/><Relationship Id="rId1" Type="http://schemas.openxmlformats.org/officeDocument/2006/relationships/slideLayout" Target="../slideLayouts/slideLayout85.xml"/><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3.xml"/><Relationship Id="rId1" Type="http://schemas.openxmlformats.org/officeDocument/2006/relationships/slideLayout" Target="../slideLayouts/slideLayout85.xml"/><Relationship Id="rId4" Type="http://schemas.openxmlformats.org/officeDocument/2006/relationships/image" Target="../media/image7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5.xml"/></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hyperlink" Target="https://opennetworking.org/uncategorized/onf-commits-to-supporting-o-ran-alliance/" TargetMode="External"/><Relationship Id="rId2" Type="http://schemas.openxmlformats.org/officeDocument/2006/relationships/notesSlide" Target="../notesSlides/notesSlide25.xml"/><Relationship Id="rId1" Type="http://schemas.openxmlformats.org/officeDocument/2006/relationships/slideLayout" Target="../slideLayouts/slideLayout86.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5.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85.pn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4.png"/><Relationship Id="rId2" Type="http://schemas.openxmlformats.org/officeDocument/2006/relationships/notesSlide" Target="../notesSlides/notesSlide26.xml"/><Relationship Id="rId1" Type="http://schemas.openxmlformats.org/officeDocument/2006/relationships/slideLayout" Target="../slideLayouts/slideLayout87.xml"/><Relationship Id="rId6" Type="http://schemas.openxmlformats.org/officeDocument/2006/relationships/image" Target="../media/image79.png"/><Relationship Id="rId11" Type="http://schemas.openxmlformats.org/officeDocument/2006/relationships/image" Target="../media/image83.png"/><Relationship Id="rId5" Type="http://schemas.openxmlformats.org/officeDocument/2006/relationships/image" Target="../media/image78.png"/><Relationship Id="rId10" Type="http://schemas.openxmlformats.org/officeDocument/2006/relationships/image" Target="../media/image82.png"/><Relationship Id="rId4" Type="http://schemas.openxmlformats.org/officeDocument/2006/relationships/image" Target="../media/image77.png"/><Relationship Id="rId9" Type="http://schemas.openxmlformats.org/officeDocument/2006/relationships/image" Target="../media/image81.png"/><Relationship Id="rId14" Type="http://schemas.openxmlformats.org/officeDocument/2006/relationships/hyperlink" Target="https://opennetworking.org/news-and-events/press-releases/onf-announces-new-5g-sd-ran-project/"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opennetworking.org/sd-ran/" TargetMode="External"/><Relationship Id="rId2" Type="http://schemas.openxmlformats.org/officeDocument/2006/relationships/notesSlide" Target="../notesSlides/notesSlide27.xml"/><Relationship Id="rId1" Type="http://schemas.openxmlformats.org/officeDocument/2006/relationships/slideLayout" Target="../slideLayouts/slideLayout16.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Google Shape;73;p11"/>
          <p:cNvSpPr txBox="1">
            <a:spLocks noGrp="1"/>
          </p:cNvSpPr>
          <p:nvPr>
            <p:ph type="ctrTitle"/>
          </p:nvPr>
        </p:nvSpPr>
        <p:spPr>
          <a:xfrm>
            <a:off x="460375" y="1972236"/>
            <a:ext cx="8294688" cy="711200"/>
          </a:xfrm>
        </p:spPr>
        <p:txBody>
          <a:bodyPr/>
          <a:lstStyle/>
          <a:p>
            <a:pPr>
              <a:lnSpc>
                <a:spcPct val="106000"/>
              </a:lnSpc>
              <a:spcBef>
                <a:spcPct val="0"/>
              </a:spcBef>
              <a:spcAft>
                <a:spcPct val="0"/>
              </a:spcAft>
              <a:buClr>
                <a:srgbClr val="FFFFFF"/>
              </a:buClr>
              <a:buSzTx/>
            </a:pPr>
            <a:r>
              <a:rPr lang="en-US" dirty="0"/>
              <a:t>SDN in the Last Mile</a:t>
            </a:r>
            <a:br>
              <a:rPr lang="en-US" dirty="0"/>
            </a:br>
            <a:r>
              <a:rPr lang="en-US" dirty="0"/>
              <a:t>SEBA &amp; SD-RAN</a:t>
            </a:r>
            <a:endParaRPr lang="en-US" dirty="0">
              <a:solidFill>
                <a:srgbClr val="FFFFFF"/>
              </a:solidFill>
              <a:latin typeface="Calibri" charset="0"/>
              <a:ea typeface="ＭＳ Ｐゴシック" charset="0"/>
              <a:cs typeface="Calibri" charset="0"/>
              <a:sym typeface="Calibri" charset="0"/>
            </a:endParaRPr>
          </a:p>
        </p:txBody>
      </p:sp>
      <p:sp>
        <p:nvSpPr>
          <p:cNvPr id="12290" name="Google Shape;74;p11"/>
          <p:cNvSpPr txBox="1">
            <a:spLocks noGrp="1"/>
          </p:cNvSpPr>
          <p:nvPr>
            <p:ph type="subTitle" idx="1"/>
          </p:nvPr>
        </p:nvSpPr>
        <p:spPr>
          <a:xfrm>
            <a:off x="382541" y="3275619"/>
            <a:ext cx="8294688" cy="423863"/>
          </a:xfrm>
        </p:spPr>
        <p:txBody>
          <a:bodyPr/>
          <a:lstStyle>
            <a:lvl1pPr algn="ctr">
              <a:defRPr sz="1400">
                <a:solidFill>
                  <a:srgbClr val="000000"/>
                </a:solidFill>
                <a:latin typeface="Arial" charset="0"/>
                <a:ea typeface="ＭＳ Ｐゴシック" charset="0"/>
                <a:sym typeface="Arial" charset="0"/>
              </a:defRPr>
            </a:lvl1pPr>
            <a:lvl2pPr algn="ctr">
              <a:defRPr sz="1400">
                <a:solidFill>
                  <a:srgbClr val="000000"/>
                </a:solidFill>
                <a:latin typeface="Arial" charset="0"/>
                <a:ea typeface="Arial" charset="0"/>
                <a:cs typeface="Arial" charset="0"/>
                <a:sym typeface="Arial" charset="0"/>
              </a:defRPr>
            </a:lvl2pPr>
            <a:lvl3pPr algn="ctr">
              <a:defRPr sz="1400">
                <a:solidFill>
                  <a:srgbClr val="000000"/>
                </a:solidFill>
                <a:latin typeface="Arial" charset="0"/>
                <a:ea typeface="Arial" charset="0"/>
                <a:cs typeface="Arial" charset="0"/>
                <a:sym typeface="Arial" charset="0"/>
              </a:defRPr>
            </a:lvl3pPr>
            <a:lvl4pPr algn="ctr">
              <a:defRPr sz="1400">
                <a:solidFill>
                  <a:srgbClr val="000000"/>
                </a:solidFill>
                <a:latin typeface="Arial" charset="0"/>
                <a:ea typeface="Arial" charset="0"/>
                <a:cs typeface="Arial" charset="0"/>
                <a:sym typeface="Arial" charset="0"/>
              </a:defRPr>
            </a:lvl4pPr>
            <a:lvl5pPr algn="ctr">
              <a:defRPr sz="1400">
                <a:solidFill>
                  <a:srgbClr val="000000"/>
                </a:solidFill>
                <a:latin typeface="Arial" charset="0"/>
                <a:ea typeface="Arial" charset="0"/>
                <a:cs typeface="Arial" charset="0"/>
                <a:sym typeface="Arial" charset="0"/>
              </a:defRPr>
            </a:lvl5pPr>
            <a:lvl6pPr marL="2514600" indent="-228600" algn="ctr"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6pPr>
            <a:lvl7pPr marL="2971800" indent="-228600" algn="ctr"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7pPr>
            <a:lvl8pPr marL="3429000" indent="-228600" algn="ctr"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8pPr>
            <a:lvl9pPr marL="3886200" indent="-228600" algn="ctr" eaLnBrk="0" fontAlgn="base" hangingPunct="0">
              <a:spcBef>
                <a:spcPct val="0"/>
              </a:spcBef>
              <a:spcAft>
                <a:spcPct val="0"/>
              </a:spcAft>
              <a:buFont typeface="Arial" charset="0"/>
              <a:defRPr sz="1400">
                <a:solidFill>
                  <a:srgbClr val="000000"/>
                </a:solidFill>
                <a:latin typeface="Arial" charset="0"/>
                <a:ea typeface="Arial" charset="0"/>
                <a:cs typeface="Arial" charset="0"/>
                <a:sym typeface="Arial" charset="0"/>
              </a:defRPr>
            </a:lvl9pPr>
          </a:lstStyle>
          <a:p>
            <a:pPr marL="0" indent="0" eaLnBrk="1" hangingPunct="1">
              <a:spcBef>
                <a:spcPct val="0"/>
              </a:spcBef>
              <a:spcAft>
                <a:spcPct val="0"/>
              </a:spcAft>
              <a:buClr>
                <a:srgbClr val="00CCFF"/>
              </a:buClr>
              <a:buSzTx/>
              <a:buFont typeface="Arial" charset="0"/>
              <a:buNone/>
            </a:pPr>
            <a:r>
              <a:rPr lang="en-US" sz="2000" dirty="0">
                <a:solidFill>
                  <a:srgbClr val="FFFFFF"/>
                </a:solidFill>
                <a:latin typeface="Calibri" charset="0"/>
                <a:cs typeface="Calibri" charset="0"/>
                <a:sym typeface="Calibri" charset="0"/>
              </a:rPr>
              <a:t>Saurav Das</a:t>
            </a:r>
          </a:p>
          <a:p>
            <a:pPr marL="0" indent="0" eaLnBrk="1" hangingPunct="1">
              <a:spcBef>
                <a:spcPct val="0"/>
              </a:spcBef>
              <a:spcAft>
                <a:spcPct val="0"/>
              </a:spcAft>
              <a:buClr>
                <a:srgbClr val="00CCFF"/>
              </a:buClr>
              <a:buSzTx/>
              <a:buFont typeface="Arial" charset="0"/>
              <a:buNone/>
            </a:pPr>
            <a:r>
              <a:rPr lang="en-US" sz="2000" dirty="0">
                <a:solidFill>
                  <a:srgbClr val="FFFFFF"/>
                </a:solidFill>
                <a:latin typeface="Calibri" charset="0"/>
                <a:cs typeface="Calibri" charset="0"/>
                <a:sym typeface="Calibri" charset="0"/>
              </a:rPr>
              <a:t>VP of Engineering, ONF</a:t>
            </a:r>
          </a:p>
        </p:txBody>
      </p:sp>
      <p:sp>
        <p:nvSpPr>
          <p:cNvPr id="12291" name="Google Shape;75;p11"/>
          <p:cNvSpPr txBox="1">
            <a:spLocks noChangeArrowheads="1"/>
          </p:cNvSpPr>
          <p:nvPr/>
        </p:nvSpPr>
        <p:spPr bwMode="auto">
          <a:xfrm>
            <a:off x="447629" y="4291666"/>
            <a:ext cx="8229600" cy="277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ea typeface="ＭＳ Ｐゴシック" charset="0"/>
                <a:cs typeface="ＭＳ Ｐゴシック" charset="0"/>
                <a:sym typeface="Arial" charset="0"/>
              </a:defRPr>
            </a:lvl1pPr>
            <a:lvl2pPr marL="742950" indent="-285750" eaLnBrk="0" hangingPunct="0">
              <a:defRPr sz="1400">
                <a:solidFill>
                  <a:srgbClr val="000000"/>
                </a:solidFill>
                <a:latin typeface="Arial" charset="0"/>
                <a:ea typeface="ＭＳ Ｐゴシック" charset="0"/>
                <a:sym typeface="Arial" charset="0"/>
              </a:defRPr>
            </a:lvl2pPr>
            <a:lvl3pPr marL="1143000" indent="-228600" eaLnBrk="0" hangingPunct="0">
              <a:defRPr sz="1400">
                <a:solidFill>
                  <a:srgbClr val="000000"/>
                </a:solidFill>
                <a:latin typeface="Arial" charset="0"/>
                <a:ea typeface="ＭＳ Ｐゴシック" charset="0"/>
                <a:sym typeface="Arial" charset="0"/>
              </a:defRPr>
            </a:lvl3pPr>
            <a:lvl4pPr marL="1600200" indent="-228600" eaLnBrk="0" hangingPunct="0">
              <a:defRPr sz="1400">
                <a:solidFill>
                  <a:srgbClr val="000000"/>
                </a:solidFill>
                <a:latin typeface="Arial" charset="0"/>
                <a:ea typeface="ＭＳ Ｐゴシック" charset="0"/>
                <a:sym typeface="Arial" charset="0"/>
              </a:defRPr>
            </a:lvl4pPr>
            <a:lvl5pPr marL="2057400" indent="-228600" eaLnBrk="0" hangingPunct="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algn="ctr" defTabSz="914400" eaLnBrk="1" fontAlgn="base" hangingPunct="1">
              <a:spcBef>
                <a:spcPct val="0"/>
              </a:spcBef>
              <a:spcAft>
                <a:spcPct val="0"/>
              </a:spcAft>
              <a:buClr>
                <a:srgbClr val="000000"/>
              </a:buClr>
              <a:buFont typeface="Arial" charset="0"/>
              <a:buNone/>
            </a:pPr>
            <a:r>
              <a:rPr lang="en-US" sz="1600" dirty="0">
                <a:solidFill>
                  <a:srgbClr val="FFFFFF"/>
                </a:solidFill>
                <a:latin typeface="Calibri" charset="0"/>
                <a:cs typeface="Calibri" charset="0"/>
                <a:sym typeface="Calibri" charset="0"/>
              </a:rPr>
              <a:t>IEEE NFV-SDN Keynote</a:t>
            </a:r>
          </a:p>
          <a:p>
            <a:pPr algn="ctr" defTabSz="914400" eaLnBrk="1" fontAlgn="base" hangingPunct="1">
              <a:spcBef>
                <a:spcPct val="0"/>
              </a:spcBef>
              <a:spcAft>
                <a:spcPct val="0"/>
              </a:spcAft>
              <a:buClr>
                <a:srgbClr val="000000"/>
              </a:buClr>
              <a:buFont typeface="Arial" charset="0"/>
              <a:buNone/>
            </a:pPr>
            <a:r>
              <a:rPr lang="en-US" sz="1600" dirty="0">
                <a:solidFill>
                  <a:srgbClr val="FFFFFF"/>
                </a:solidFill>
                <a:latin typeface="Calibri" charset="0"/>
                <a:cs typeface="Calibri" charset="0"/>
                <a:sym typeface="Calibri" charset="0"/>
              </a:rPr>
              <a:t>November 10th, 2020</a:t>
            </a:r>
          </a:p>
        </p:txBody>
      </p:sp>
    </p:spTree>
    <p:extLst>
      <p:ext uri="{BB962C8B-B14F-4D97-AF65-F5344CB8AC3E}">
        <p14:creationId xmlns:p14="http://schemas.microsoft.com/office/powerpoint/2010/main" val="633775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5"/>
          <p:cNvSpPr txBox="1">
            <a:spLocks noGrp="1"/>
          </p:cNvSpPr>
          <p:nvPr>
            <p:ph type="title"/>
          </p:nvPr>
        </p:nvSpPr>
        <p:spPr>
          <a:xfrm>
            <a:off x="109182" y="72933"/>
            <a:ext cx="8869594" cy="532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dirty="0">
                <a:latin typeface="Calibri"/>
                <a:ea typeface="Calibri"/>
                <a:cs typeface="Calibri"/>
                <a:sym typeface="Calibri"/>
              </a:rPr>
              <a:t>ONF: Operator Led, Curated Open Source Community </a:t>
            </a:r>
            <a:endParaRPr b="1" dirty="0">
              <a:latin typeface="Calibri"/>
              <a:ea typeface="Calibri"/>
              <a:cs typeface="Calibri"/>
              <a:sym typeface="Calibri"/>
            </a:endParaRPr>
          </a:p>
          <a:p>
            <a:pPr marL="0" lvl="0" indent="0" algn="l" rtl="0">
              <a:spcBef>
                <a:spcPts val="0"/>
              </a:spcBef>
              <a:spcAft>
                <a:spcPts val="0"/>
              </a:spcAft>
              <a:buNone/>
            </a:pPr>
            <a:endParaRPr b="1" dirty="0">
              <a:latin typeface="Calibri"/>
              <a:ea typeface="Calibri"/>
              <a:cs typeface="Calibri"/>
              <a:sym typeface="Calibri"/>
            </a:endParaRPr>
          </a:p>
        </p:txBody>
      </p:sp>
      <p:sp>
        <p:nvSpPr>
          <p:cNvPr id="168" name="Google Shape;168;p35"/>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Clr>
                <a:srgbClr val="000000"/>
              </a:buClr>
              <a:buSzPts val="800"/>
              <a:buFont typeface="Arial"/>
              <a:buNone/>
            </a:pPr>
            <a:fld id="{00000000-1234-1234-1234-123412341234}" type="slidenum">
              <a:rPr lang="en-US" smtClean="0"/>
              <a:pPr marL="0" lvl="0" indent="0" algn="ctr" rtl="0">
                <a:spcBef>
                  <a:spcPts val="0"/>
                </a:spcBef>
                <a:spcAft>
                  <a:spcPts val="0"/>
                </a:spcAft>
                <a:buClr>
                  <a:srgbClr val="000000"/>
                </a:buClr>
                <a:buSzPts val="800"/>
                <a:buFont typeface="Arial"/>
                <a:buNone/>
              </a:pPr>
              <a:t>2</a:t>
            </a:fld>
            <a:endParaRPr/>
          </a:p>
        </p:txBody>
      </p:sp>
      <p:pic>
        <p:nvPicPr>
          <p:cNvPr id="169" name="Google Shape;169;p35"/>
          <p:cNvPicPr preferRelativeResize="0"/>
          <p:nvPr/>
        </p:nvPicPr>
        <p:blipFill>
          <a:blip r:embed="rId3">
            <a:alphaModFix/>
          </a:blip>
          <a:stretch>
            <a:fillRect/>
          </a:stretch>
        </p:blipFill>
        <p:spPr>
          <a:xfrm>
            <a:off x="230875" y="681625"/>
            <a:ext cx="8682262" cy="4093201"/>
          </a:xfrm>
          <a:prstGeom prst="rect">
            <a:avLst/>
          </a:prstGeom>
          <a:noFill/>
          <a:ln>
            <a:noFill/>
          </a:ln>
        </p:spPr>
      </p:pic>
    </p:spTree>
    <p:extLst>
      <p:ext uri="{BB962C8B-B14F-4D97-AF65-F5344CB8AC3E}">
        <p14:creationId xmlns:p14="http://schemas.microsoft.com/office/powerpoint/2010/main" val="1895061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1" name="Google Shape;151;p33"/>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Corbel"/>
                <a:ea typeface="Corbel"/>
                <a:cs typeface="Corbel"/>
                <a:sym typeface="Corbel"/>
              </a:defRPr>
            </a:lvl9pPr>
          </a:lstStyle>
          <a:p>
            <a:pPr marL="0" lvl="0" indent="0" algn="ctr" rtl="0">
              <a:spcBef>
                <a:spcPts val="0"/>
              </a:spcBef>
              <a:spcAft>
                <a:spcPts val="0"/>
              </a:spcAft>
              <a:buClr>
                <a:srgbClr val="000000"/>
              </a:buClr>
              <a:buSzPts val="800"/>
              <a:buFont typeface="Arial"/>
              <a:buNone/>
            </a:pPr>
            <a:fld id="{00000000-1234-1234-1234-123412341234}" type="slidenum">
              <a:rPr lang="en-US" smtClean="0"/>
              <a:pPr marL="0" lvl="0" indent="0" algn="ctr" rtl="0">
                <a:spcBef>
                  <a:spcPts val="0"/>
                </a:spcBef>
                <a:spcAft>
                  <a:spcPts val="0"/>
                </a:spcAft>
                <a:buClr>
                  <a:srgbClr val="000000"/>
                </a:buClr>
                <a:buSzPts val="800"/>
                <a:buFont typeface="Arial"/>
                <a:buNone/>
              </a:pPr>
              <a:t>3</a:t>
            </a:fld>
            <a:endParaRPr>
              <a:solidFill>
                <a:srgbClr val="A5A5A5"/>
              </a:solidFill>
            </a:endParaRPr>
          </a:p>
        </p:txBody>
      </p:sp>
      <p:sp>
        <p:nvSpPr>
          <p:cNvPr id="6" name="Title 1">
            <a:extLst>
              <a:ext uri="{FF2B5EF4-FFF2-40B4-BE49-F238E27FC236}">
                <a16:creationId xmlns:a16="http://schemas.microsoft.com/office/drawing/2014/main" id="{F25D3F8D-3D2C-1647-81C6-B35C053FA104}"/>
              </a:ext>
            </a:extLst>
          </p:cNvPr>
          <p:cNvSpPr txBox="1">
            <a:spLocks/>
          </p:cNvSpPr>
          <p:nvPr/>
        </p:nvSpPr>
        <p:spPr>
          <a:xfrm>
            <a:off x="533505" y="57235"/>
            <a:ext cx="8229600" cy="6011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4F81BD"/>
                </a:solidFill>
                <a:latin typeface="Calibri"/>
                <a:sym typeface="Arial"/>
              </a:rPr>
              <a:t>ONF’s Curated Open Source Model</a:t>
            </a:r>
          </a:p>
        </p:txBody>
      </p:sp>
      <p:pic>
        <p:nvPicPr>
          <p:cNvPr id="5" name="Picture 4">
            <a:extLst>
              <a:ext uri="{FF2B5EF4-FFF2-40B4-BE49-F238E27FC236}">
                <a16:creationId xmlns:a16="http://schemas.microsoft.com/office/drawing/2014/main" id="{151FFBFE-9C82-0C4F-9FC5-89D4A46F66E4}"/>
              </a:ext>
            </a:extLst>
          </p:cNvPr>
          <p:cNvPicPr>
            <a:picLocks noChangeAspect="1"/>
          </p:cNvPicPr>
          <p:nvPr/>
        </p:nvPicPr>
        <p:blipFill>
          <a:blip r:embed="rId3"/>
          <a:stretch>
            <a:fillRect/>
          </a:stretch>
        </p:blipFill>
        <p:spPr>
          <a:xfrm>
            <a:off x="952500" y="1117600"/>
            <a:ext cx="7239000" cy="2908300"/>
          </a:xfrm>
          <a:prstGeom prst="rect">
            <a:avLst/>
          </a:prstGeom>
        </p:spPr>
      </p:pic>
    </p:spTree>
    <p:extLst>
      <p:ext uri="{BB962C8B-B14F-4D97-AF65-F5344CB8AC3E}">
        <p14:creationId xmlns:p14="http://schemas.microsoft.com/office/powerpoint/2010/main" val="2525662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02BDB15-EB16-0643-8F91-6ACCD6610982}"/>
              </a:ext>
            </a:extLst>
          </p:cNvPr>
          <p:cNvSpPr>
            <a:spLocks noGrp="1"/>
          </p:cNvSpPr>
          <p:nvPr>
            <p:ph type="sldNum" idx="10"/>
          </p:nvPr>
        </p:nvSpPr>
        <p:spPr/>
        <p:txBody>
          <a:bodyPr/>
          <a:lstStyle/>
          <a:p>
            <a:pPr defTabSz="914400" fontAlgn="base">
              <a:spcBef>
                <a:spcPct val="0"/>
              </a:spcBef>
              <a:spcAft>
                <a:spcPct val="0"/>
              </a:spcAft>
              <a:defRPr/>
            </a:pPr>
            <a:fld id="{D8E6C150-524A-9A40-95D2-2104EA57E476}" type="slidenum">
              <a:rPr lang="en-US" smtClean="0"/>
              <a:pPr defTabSz="914400" fontAlgn="base">
                <a:spcBef>
                  <a:spcPct val="0"/>
                </a:spcBef>
                <a:spcAft>
                  <a:spcPct val="0"/>
                </a:spcAft>
                <a:defRPr/>
              </a:pPr>
              <a:t>4</a:t>
            </a:fld>
            <a:endParaRPr lang="en-US"/>
          </a:p>
        </p:txBody>
      </p:sp>
      <p:sp>
        <p:nvSpPr>
          <p:cNvPr id="4" name="Title 3">
            <a:extLst>
              <a:ext uri="{FF2B5EF4-FFF2-40B4-BE49-F238E27FC236}">
                <a16:creationId xmlns:a16="http://schemas.microsoft.com/office/drawing/2014/main" id="{A146F51A-9C0A-0940-8A11-F2C62DC497F4}"/>
              </a:ext>
            </a:extLst>
          </p:cNvPr>
          <p:cNvSpPr>
            <a:spLocks noGrp="1"/>
          </p:cNvSpPr>
          <p:nvPr>
            <p:ph type="title"/>
          </p:nvPr>
        </p:nvSpPr>
        <p:spPr/>
        <p:txBody>
          <a:bodyPr/>
          <a:lstStyle/>
          <a:p>
            <a:r>
              <a:rPr lang="en-US" dirty="0"/>
              <a:t>Agenda</a:t>
            </a:r>
          </a:p>
        </p:txBody>
      </p:sp>
      <p:pic>
        <p:nvPicPr>
          <p:cNvPr id="6" name="Picture 5">
            <a:extLst>
              <a:ext uri="{FF2B5EF4-FFF2-40B4-BE49-F238E27FC236}">
                <a16:creationId xmlns:a16="http://schemas.microsoft.com/office/drawing/2014/main" id="{42718C15-893A-5D43-8E77-0A531077037A}"/>
              </a:ext>
            </a:extLst>
          </p:cNvPr>
          <p:cNvPicPr>
            <a:picLocks noChangeAspect="1"/>
          </p:cNvPicPr>
          <p:nvPr/>
        </p:nvPicPr>
        <p:blipFill>
          <a:blip r:embed="rId2"/>
          <a:stretch>
            <a:fillRect/>
          </a:stretch>
        </p:blipFill>
        <p:spPr>
          <a:xfrm>
            <a:off x="3128926" y="798613"/>
            <a:ext cx="3842523" cy="3981205"/>
          </a:xfrm>
          <a:prstGeom prst="rect">
            <a:avLst/>
          </a:prstGeom>
        </p:spPr>
      </p:pic>
    </p:spTree>
    <p:extLst>
      <p:ext uri="{BB962C8B-B14F-4D97-AF65-F5344CB8AC3E}">
        <p14:creationId xmlns:p14="http://schemas.microsoft.com/office/powerpoint/2010/main" val="3083681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33505" y="57235"/>
            <a:ext cx="8229600" cy="6011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4F81BD"/>
                </a:solidFill>
                <a:latin typeface="Calibri"/>
                <a:sym typeface="Arial"/>
              </a:rPr>
              <a:t>Traditional Broadband Access</a:t>
            </a:r>
          </a:p>
        </p:txBody>
      </p:sp>
      <p:sp>
        <p:nvSpPr>
          <p:cNvPr id="5" name="Rectangle 4"/>
          <p:cNvSpPr/>
          <p:nvPr/>
        </p:nvSpPr>
        <p:spPr>
          <a:xfrm>
            <a:off x="663379" y="1506072"/>
            <a:ext cx="1741296" cy="2089350"/>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1600" dirty="0">
                <a:solidFill>
                  <a:srgbClr val="000000"/>
                </a:solidFill>
                <a:latin typeface="Arial"/>
                <a:sym typeface="Arial"/>
              </a:rPr>
              <a:t>Residence</a:t>
            </a:r>
          </a:p>
        </p:txBody>
      </p:sp>
      <p:sp>
        <p:nvSpPr>
          <p:cNvPr id="6" name="Rectangle 5"/>
          <p:cNvSpPr/>
          <p:nvPr/>
        </p:nvSpPr>
        <p:spPr>
          <a:xfrm>
            <a:off x="3174114" y="1506034"/>
            <a:ext cx="3453031" cy="2089350"/>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1600" dirty="0">
                <a:solidFill>
                  <a:srgbClr val="000000"/>
                </a:solidFill>
                <a:latin typeface="Arial"/>
                <a:sym typeface="Arial"/>
              </a:rPr>
              <a:t>Central Office</a:t>
            </a:r>
          </a:p>
        </p:txBody>
      </p:sp>
      <p:sp>
        <p:nvSpPr>
          <p:cNvPr id="7" name="Rounded Rectangle 6"/>
          <p:cNvSpPr/>
          <p:nvPr/>
        </p:nvSpPr>
        <p:spPr>
          <a:xfrm>
            <a:off x="887404" y="2917157"/>
            <a:ext cx="570695"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sym typeface="Arial"/>
              </a:rPr>
              <a:t>RG</a:t>
            </a:r>
          </a:p>
        </p:txBody>
      </p:sp>
      <p:sp>
        <p:nvSpPr>
          <p:cNvPr id="8" name="Rounded Rectangle 7"/>
          <p:cNvSpPr/>
          <p:nvPr/>
        </p:nvSpPr>
        <p:spPr>
          <a:xfrm>
            <a:off x="1630818" y="2917157"/>
            <a:ext cx="57888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sym typeface="Arial"/>
              </a:rPr>
              <a:t>ONU</a:t>
            </a:r>
          </a:p>
        </p:txBody>
      </p:sp>
      <p:sp>
        <p:nvSpPr>
          <p:cNvPr id="9" name="Rounded Rectangle 8"/>
          <p:cNvSpPr/>
          <p:nvPr/>
        </p:nvSpPr>
        <p:spPr>
          <a:xfrm>
            <a:off x="3375129" y="2917157"/>
            <a:ext cx="585448"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sym typeface="Arial"/>
              </a:rPr>
              <a:t>OLT</a:t>
            </a:r>
          </a:p>
        </p:txBody>
      </p:sp>
      <p:sp>
        <p:nvSpPr>
          <p:cNvPr id="10" name="Rounded Rectangle 9"/>
          <p:cNvSpPr/>
          <p:nvPr/>
        </p:nvSpPr>
        <p:spPr>
          <a:xfrm>
            <a:off x="4453501" y="2917157"/>
            <a:ext cx="627322" cy="409241"/>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sz="1400" dirty="0">
                <a:solidFill>
                  <a:srgbClr val="FFFFFF"/>
                </a:solidFill>
                <a:latin typeface="Calibri"/>
                <a:cs typeface="Calibri"/>
                <a:sym typeface="Arial"/>
              </a:rPr>
              <a:t>ETH AGG</a:t>
            </a:r>
          </a:p>
        </p:txBody>
      </p:sp>
      <p:sp>
        <p:nvSpPr>
          <p:cNvPr id="11" name="Rounded Rectangle 10"/>
          <p:cNvSpPr/>
          <p:nvPr/>
        </p:nvSpPr>
        <p:spPr>
          <a:xfrm>
            <a:off x="5652069" y="2919505"/>
            <a:ext cx="574879" cy="409241"/>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sym typeface="Arial"/>
              </a:rPr>
              <a:t>BNG</a:t>
            </a:r>
          </a:p>
        </p:txBody>
      </p:sp>
      <p:cxnSp>
        <p:nvCxnSpPr>
          <p:cNvPr id="12" name="Straight Connector 11"/>
          <p:cNvCxnSpPr>
            <a:stCxn id="11" idx="3"/>
            <a:endCxn id="17" idx="2"/>
          </p:cNvCxnSpPr>
          <p:nvPr/>
        </p:nvCxnSpPr>
        <p:spPr>
          <a:xfrm flipV="1">
            <a:off x="6226931" y="3118428"/>
            <a:ext cx="707760" cy="569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10" idx="3"/>
            <a:endCxn id="11" idx="1"/>
          </p:cNvCxnSpPr>
          <p:nvPr/>
        </p:nvCxnSpPr>
        <p:spPr>
          <a:xfrm>
            <a:off x="5080846" y="3121778"/>
            <a:ext cx="571229" cy="2348"/>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9" idx="3"/>
            <a:endCxn id="10" idx="1"/>
          </p:cNvCxnSpPr>
          <p:nvPr/>
        </p:nvCxnSpPr>
        <p:spPr>
          <a:xfrm>
            <a:off x="3960577" y="3121778"/>
            <a:ext cx="4929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8" idx="3"/>
            <a:endCxn id="9" idx="1"/>
          </p:cNvCxnSpPr>
          <p:nvPr/>
        </p:nvCxnSpPr>
        <p:spPr>
          <a:xfrm>
            <a:off x="2209700" y="3121778"/>
            <a:ext cx="1165429"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7" idx="3"/>
            <a:endCxn id="8" idx="1"/>
          </p:cNvCxnSpPr>
          <p:nvPr/>
        </p:nvCxnSpPr>
        <p:spPr>
          <a:xfrm>
            <a:off x="1458194" y="3121777"/>
            <a:ext cx="172721"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sp>
        <p:nvSpPr>
          <p:cNvPr id="17" name="Cloud 16"/>
          <p:cNvSpPr/>
          <p:nvPr/>
        </p:nvSpPr>
        <p:spPr>
          <a:xfrm>
            <a:off x="6929299" y="2419533"/>
            <a:ext cx="1739039" cy="1397790"/>
          </a:xfrm>
          <a:prstGeom prst="cloud">
            <a:avLst/>
          </a:prstGeom>
          <a:solidFill>
            <a:schemeClr val="tx1">
              <a:lumMod val="50000"/>
              <a:lumOff val="50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sz="1600" dirty="0">
                <a:solidFill>
                  <a:srgbClr val="FFFFFF"/>
                </a:solidFill>
                <a:latin typeface="Calibri"/>
                <a:cs typeface="Calibri"/>
                <a:sym typeface="Arial"/>
              </a:rPr>
              <a:t>Backbone</a:t>
            </a:r>
          </a:p>
          <a:p>
            <a:pPr algn="ctr">
              <a:lnSpc>
                <a:spcPct val="80000"/>
              </a:lnSpc>
            </a:pPr>
            <a:r>
              <a:rPr lang="en-US" sz="1600" dirty="0">
                <a:solidFill>
                  <a:srgbClr val="FFFFFF"/>
                </a:solidFill>
                <a:latin typeface="Calibri"/>
                <a:cs typeface="Calibri"/>
                <a:sym typeface="Arial"/>
              </a:rPr>
              <a:t>Network</a:t>
            </a:r>
          </a:p>
        </p:txBody>
      </p:sp>
      <p:sp>
        <p:nvSpPr>
          <p:cNvPr id="18" name="TextBox 17"/>
          <p:cNvSpPr txBox="1"/>
          <p:nvPr/>
        </p:nvSpPr>
        <p:spPr>
          <a:xfrm>
            <a:off x="2516859" y="3908439"/>
            <a:ext cx="3651548" cy="923330"/>
          </a:xfrm>
          <a:prstGeom prst="rect">
            <a:avLst/>
          </a:prstGeom>
          <a:noFill/>
        </p:spPr>
        <p:txBody>
          <a:bodyPr wrap="none" rtlCol="0">
            <a:spAutoFit/>
          </a:bodyPr>
          <a:lstStyle/>
          <a:p>
            <a:r>
              <a:rPr lang="en-US" dirty="0">
                <a:solidFill>
                  <a:prstClr val="black"/>
                </a:solidFill>
                <a:latin typeface="Calibri"/>
                <a:ea typeface="Arial"/>
                <a:cs typeface="Arial"/>
                <a:sym typeface="Arial"/>
              </a:rPr>
              <a:t>RG – Residential Gateway</a:t>
            </a:r>
          </a:p>
          <a:p>
            <a:r>
              <a:rPr lang="en-US" dirty="0">
                <a:solidFill>
                  <a:prstClr val="black"/>
                </a:solidFill>
                <a:latin typeface="Calibri"/>
                <a:ea typeface="Arial"/>
                <a:cs typeface="Arial"/>
                <a:sym typeface="Arial"/>
              </a:rPr>
              <a:t>OLT – Optical Line Termination</a:t>
            </a:r>
          </a:p>
          <a:p>
            <a:r>
              <a:rPr lang="en-US" dirty="0">
                <a:solidFill>
                  <a:prstClr val="black"/>
                </a:solidFill>
                <a:latin typeface="Calibri"/>
                <a:ea typeface="Arial"/>
                <a:cs typeface="Arial"/>
                <a:sym typeface="Arial"/>
              </a:rPr>
              <a:t>BNG – Broadband Network Gateway</a:t>
            </a:r>
          </a:p>
        </p:txBody>
      </p:sp>
      <p:sp>
        <p:nvSpPr>
          <p:cNvPr id="19" name="Google Shape;237;p38">
            <a:extLst>
              <a:ext uri="{FF2B5EF4-FFF2-40B4-BE49-F238E27FC236}">
                <a16:creationId xmlns:a16="http://schemas.microsoft.com/office/drawing/2014/main" id="{8DA10D95-1874-8D48-B07F-A41EBA73CB94}"/>
              </a:ext>
            </a:extLst>
          </p:cNvPr>
          <p:cNvSpPr/>
          <p:nvPr/>
        </p:nvSpPr>
        <p:spPr>
          <a:xfrm>
            <a:off x="2475762" y="2917157"/>
            <a:ext cx="627264" cy="463428"/>
          </a:xfrm>
          <a:prstGeom prst="cloud">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0" tIns="0" rIns="0" bIns="0" anchor="ctr" anchorCtr="0">
            <a:noAutofit/>
          </a:bodyPr>
          <a:lstStyle/>
          <a:p>
            <a:pPr marL="0" marR="0" lvl="0" indent="0" algn="ctr" rtl="0">
              <a:lnSpc>
                <a:spcPct val="80000"/>
              </a:lnSpc>
              <a:spcBef>
                <a:spcPts val="0"/>
              </a:spcBef>
              <a:spcAft>
                <a:spcPts val="0"/>
              </a:spcAft>
              <a:buNone/>
            </a:pPr>
            <a:r>
              <a:rPr lang="en-US" sz="1200" dirty="0">
                <a:latin typeface="Calibri"/>
                <a:ea typeface="Calibri"/>
                <a:cs typeface="Calibri"/>
                <a:sym typeface="Calibri"/>
              </a:rPr>
              <a:t>ODN</a:t>
            </a:r>
            <a:endParaRPr sz="1200" dirty="0">
              <a:latin typeface="Calibri"/>
              <a:ea typeface="Calibri"/>
              <a:cs typeface="Calibri"/>
              <a:sym typeface="Calibri"/>
            </a:endParaRPr>
          </a:p>
        </p:txBody>
      </p:sp>
    </p:spTree>
    <p:extLst>
      <p:ext uri="{BB962C8B-B14F-4D97-AF65-F5344CB8AC3E}">
        <p14:creationId xmlns:p14="http://schemas.microsoft.com/office/powerpoint/2010/main" val="2384739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8"/>
          <p:cNvSpPr/>
          <p:nvPr/>
        </p:nvSpPr>
        <p:spPr>
          <a:xfrm>
            <a:off x="617775" y="1305771"/>
            <a:ext cx="1699500" cy="2208900"/>
          </a:xfrm>
          <a:prstGeom prst="rect">
            <a:avLst/>
          </a:prstGeom>
          <a:solidFill>
            <a:srgbClr val="D6E6F2"/>
          </a:solidFill>
          <a:ln w="38100" cap="flat" cmpd="sng">
            <a:solidFill>
              <a:schemeClr val="dk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Residence</a:t>
            </a:r>
            <a:endParaRPr/>
          </a:p>
        </p:txBody>
      </p:sp>
      <p:sp>
        <p:nvSpPr>
          <p:cNvPr id="214" name="Google Shape;214;p38"/>
          <p:cNvSpPr/>
          <p:nvPr/>
        </p:nvSpPr>
        <p:spPr>
          <a:xfrm>
            <a:off x="3174128" y="1305730"/>
            <a:ext cx="3651600" cy="2208900"/>
          </a:xfrm>
          <a:prstGeom prst="rect">
            <a:avLst/>
          </a:prstGeom>
          <a:solidFill>
            <a:srgbClr val="D6E6F2"/>
          </a:solidFill>
          <a:ln w="38100" cap="flat" cmpd="sng">
            <a:solidFill>
              <a:schemeClr val="dk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Central Office</a:t>
            </a:r>
            <a:endParaRPr/>
          </a:p>
        </p:txBody>
      </p:sp>
      <p:sp>
        <p:nvSpPr>
          <p:cNvPr id="215" name="Google Shape;215;p38"/>
          <p:cNvSpPr/>
          <p:nvPr/>
        </p:nvSpPr>
        <p:spPr>
          <a:xfrm>
            <a:off x="800009" y="2836413"/>
            <a:ext cx="570600" cy="409200"/>
          </a:xfrm>
          <a:prstGeom prst="roundRect">
            <a:avLst>
              <a:gd name="adj" fmla="val 16667"/>
            </a:avLst>
          </a:prstGeom>
          <a:solidFill>
            <a:srgbClr val="FF6600"/>
          </a:solidFill>
          <a:ln w="9525" cap="flat" cmpd="sng">
            <a:solidFill>
              <a:srgbClr val="FF66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Calibri"/>
                <a:ea typeface="Calibri"/>
                <a:cs typeface="Calibri"/>
                <a:sym typeface="Calibri"/>
              </a:rPr>
              <a:t>RG</a:t>
            </a:r>
            <a:endParaRPr/>
          </a:p>
        </p:txBody>
      </p:sp>
      <p:sp>
        <p:nvSpPr>
          <p:cNvPr id="216" name="Google Shape;216;p38"/>
          <p:cNvSpPr/>
          <p:nvPr/>
        </p:nvSpPr>
        <p:spPr>
          <a:xfrm>
            <a:off x="1543423" y="2836413"/>
            <a:ext cx="579000" cy="409200"/>
          </a:xfrm>
          <a:prstGeom prst="roundRect">
            <a:avLst>
              <a:gd name="adj" fmla="val 16667"/>
            </a:avLst>
          </a:prstGeom>
          <a:solidFill>
            <a:srgbClr val="A4A4A4"/>
          </a:solidFill>
          <a:ln w="9525" cap="flat" cmpd="sng">
            <a:solidFill>
              <a:srgbClr val="333333"/>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Calibri"/>
                <a:ea typeface="Calibri"/>
                <a:cs typeface="Calibri"/>
                <a:sym typeface="Calibri"/>
              </a:rPr>
              <a:t>ONU</a:t>
            </a:r>
            <a:endParaRPr/>
          </a:p>
        </p:txBody>
      </p:sp>
      <p:sp>
        <p:nvSpPr>
          <p:cNvPr id="217" name="Google Shape;217;p38"/>
          <p:cNvSpPr/>
          <p:nvPr/>
        </p:nvSpPr>
        <p:spPr>
          <a:xfrm>
            <a:off x="3375129" y="2836413"/>
            <a:ext cx="585300" cy="409200"/>
          </a:xfrm>
          <a:prstGeom prst="roundRect">
            <a:avLst>
              <a:gd name="adj" fmla="val 16667"/>
            </a:avLst>
          </a:prstGeom>
          <a:solidFill>
            <a:srgbClr val="FF6600"/>
          </a:solidFill>
          <a:ln w="9525" cap="flat" cmpd="sng">
            <a:solidFill>
              <a:srgbClr val="FF66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Calibri"/>
                <a:ea typeface="Calibri"/>
                <a:cs typeface="Calibri"/>
                <a:sym typeface="Calibri"/>
              </a:rPr>
              <a:t>OLT</a:t>
            </a:r>
            <a:endParaRPr/>
          </a:p>
        </p:txBody>
      </p:sp>
      <p:sp>
        <p:nvSpPr>
          <p:cNvPr id="218" name="Google Shape;218;p38"/>
          <p:cNvSpPr/>
          <p:nvPr/>
        </p:nvSpPr>
        <p:spPr>
          <a:xfrm>
            <a:off x="4453501" y="2836413"/>
            <a:ext cx="627300" cy="409200"/>
          </a:xfrm>
          <a:prstGeom prst="roundRect">
            <a:avLst>
              <a:gd name="adj" fmla="val 16667"/>
            </a:avLst>
          </a:prstGeom>
          <a:solidFill>
            <a:srgbClr val="A4A4A4"/>
          </a:solidFill>
          <a:ln w="9525" cap="flat" cmpd="sng">
            <a:solidFill>
              <a:srgbClr val="333333"/>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rgbClr val="FFFFFF"/>
              </a:buClr>
              <a:buSzPts val="1400"/>
              <a:buFont typeface="Arial"/>
              <a:buNone/>
            </a:pPr>
            <a:r>
              <a:rPr lang="en-US" sz="1400" b="0" i="0" u="none" strike="noStrike" cap="none">
                <a:solidFill>
                  <a:srgbClr val="FFFFFF"/>
                </a:solidFill>
                <a:latin typeface="Calibri"/>
                <a:ea typeface="Calibri"/>
                <a:cs typeface="Calibri"/>
                <a:sym typeface="Calibri"/>
              </a:rPr>
              <a:t>ETH AGG</a:t>
            </a:r>
            <a:endParaRPr/>
          </a:p>
        </p:txBody>
      </p:sp>
      <p:sp>
        <p:nvSpPr>
          <p:cNvPr id="219" name="Google Shape;219;p38"/>
          <p:cNvSpPr/>
          <p:nvPr/>
        </p:nvSpPr>
        <p:spPr>
          <a:xfrm>
            <a:off x="5652069" y="2838761"/>
            <a:ext cx="574800" cy="409200"/>
          </a:xfrm>
          <a:prstGeom prst="roundRect">
            <a:avLst>
              <a:gd name="adj" fmla="val 16667"/>
            </a:avLst>
          </a:prstGeom>
          <a:solidFill>
            <a:srgbClr val="FF6600"/>
          </a:solidFill>
          <a:ln w="9525" cap="flat" cmpd="sng">
            <a:solidFill>
              <a:srgbClr val="FF66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Calibri"/>
                <a:ea typeface="Calibri"/>
                <a:cs typeface="Calibri"/>
                <a:sym typeface="Calibri"/>
              </a:rPr>
              <a:t>BNG</a:t>
            </a:r>
            <a:endParaRPr/>
          </a:p>
        </p:txBody>
      </p:sp>
      <p:cxnSp>
        <p:nvCxnSpPr>
          <p:cNvPr id="220" name="Google Shape;220;p38"/>
          <p:cNvCxnSpPr>
            <a:stCxn id="219" idx="3"/>
            <a:endCxn id="221" idx="2"/>
          </p:cNvCxnSpPr>
          <p:nvPr/>
        </p:nvCxnSpPr>
        <p:spPr>
          <a:xfrm rot="10800000" flipH="1">
            <a:off x="6226869" y="3037661"/>
            <a:ext cx="860100" cy="5700"/>
          </a:xfrm>
          <a:prstGeom prst="straightConnector1">
            <a:avLst/>
          </a:prstGeom>
          <a:noFill/>
          <a:ln w="25400" cap="flat" cmpd="sng">
            <a:solidFill>
              <a:srgbClr val="333333"/>
            </a:solidFill>
            <a:prstDash val="solid"/>
            <a:round/>
            <a:headEnd type="none" w="sm" len="sm"/>
            <a:tailEnd type="none" w="sm" len="sm"/>
          </a:ln>
          <a:effectLst>
            <a:outerShdw blurRad="40000" dist="20000" dir="5400000" rotWithShape="0">
              <a:srgbClr val="000000">
                <a:alpha val="37650"/>
              </a:srgbClr>
            </a:outerShdw>
          </a:effectLst>
        </p:spPr>
      </p:cxnSp>
      <p:cxnSp>
        <p:nvCxnSpPr>
          <p:cNvPr id="222" name="Google Shape;222;p38"/>
          <p:cNvCxnSpPr>
            <a:stCxn id="218" idx="3"/>
            <a:endCxn id="219" idx="1"/>
          </p:cNvCxnSpPr>
          <p:nvPr/>
        </p:nvCxnSpPr>
        <p:spPr>
          <a:xfrm>
            <a:off x="5080801" y="3041013"/>
            <a:ext cx="571200" cy="2400"/>
          </a:xfrm>
          <a:prstGeom prst="straightConnector1">
            <a:avLst/>
          </a:prstGeom>
          <a:noFill/>
          <a:ln w="25400" cap="flat" cmpd="sng">
            <a:solidFill>
              <a:srgbClr val="333333"/>
            </a:solidFill>
            <a:prstDash val="solid"/>
            <a:round/>
            <a:headEnd type="none" w="sm" len="sm"/>
            <a:tailEnd type="none" w="sm" len="sm"/>
          </a:ln>
          <a:effectLst>
            <a:outerShdw blurRad="40000" dist="20000" dir="5400000" rotWithShape="0">
              <a:srgbClr val="000000">
                <a:alpha val="37650"/>
              </a:srgbClr>
            </a:outerShdw>
          </a:effectLst>
        </p:spPr>
      </p:cxnSp>
      <p:cxnSp>
        <p:nvCxnSpPr>
          <p:cNvPr id="223" name="Google Shape;223;p38"/>
          <p:cNvCxnSpPr>
            <a:stCxn id="217" idx="3"/>
            <a:endCxn id="218" idx="1"/>
          </p:cNvCxnSpPr>
          <p:nvPr/>
        </p:nvCxnSpPr>
        <p:spPr>
          <a:xfrm>
            <a:off x="3960429" y="3041013"/>
            <a:ext cx="493200" cy="0"/>
          </a:xfrm>
          <a:prstGeom prst="straightConnector1">
            <a:avLst/>
          </a:prstGeom>
          <a:noFill/>
          <a:ln w="25400" cap="flat" cmpd="sng">
            <a:solidFill>
              <a:srgbClr val="333333"/>
            </a:solidFill>
            <a:prstDash val="solid"/>
            <a:round/>
            <a:headEnd type="none" w="sm" len="sm"/>
            <a:tailEnd type="none" w="sm" len="sm"/>
          </a:ln>
          <a:effectLst>
            <a:outerShdw blurRad="40000" dist="20000" dir="5400000" rotWithShape="0">
              <a:srgbClr val="000000">
                <a:alpha val="37650"/>
              </a:srgbClr>
            </a:outerShdw>
          </a:effectLst>
        </p:spPr>
      </p:cxnSp>
      <p:cxnSp>
        <p:nvCxnSpPr>
          <p:cNvPr id="224" name="Google Shape;224;p38"/>
          <p:cNvCxnSpPr>
            <a:stCxn id="216" idx="3"/>
            <a:endCxn id="217" idx="1"/>
          </p:cNvCxnSpPr>
          <p:nvPr/>
        </p:nvCxnSpPr>
        <p:spPr>
          <a:xfrm>
            <a:off x="2122423" y="3041013"/>
            <a:ext cx="1252800" cy="0"/>
          </a:xfrm>
          <a:prstGeom prst="straightConnector1">
            <a:avLst/>
          </a:prstGeom>
          <a:noFill/>
          <a:ln w="25400" cap="flat" cmpd="sng">
            <a:solidFill>
              <a:srgbClr val="333333"/>
            </a:solidFill>
            <a:prstDash val="solid"/>
            <a:round/>
            <a:headEnd type="none" w="sm" len="sm"/>
            <a:tailEnd type="none" w="sm" len="sm"/>
          </a:ln>
          <a:effectLst>
            <a:outerShdw blurRad="40000" dist="20000" dir="5400000" rotWithShape="0">
              <a:srgbClr val="000000">
                <a:alpha val="37650"/>
              </a:srgbClr>
            </a:outerShdw>
          </a:effectLst>
        </p:spPr>
      </p:cxnSp>
      <p:cxnSp>
        <p:nvCxnSpPr>
          <p:cNvPr id="225" name="Google Shape;225;p38"/>
          <p:cNvCxnSpPr>
            <a:stCxn id="215" idx="3"/>
            <a:endCxn id="216" idx="1"/>
          </p:cNvCxnSpPr>
          <p:nvPr/>
        </p:nvCxnSpPr>
        <p:spPr>
          <a:xfrm>
            <a:off x="1370609" y="3041013"/>
            <a:ext cx="172800" cy="0"/>
          </a:xfrm>
          <a:prstGeom prst="straightConnector1">
            <a:avLst/>
          </a:prstGeom>
          <a:noFill/>
          <a:ln w="25400" cap="flat" cmpd="sng">
            <a:solidFill>
              <a:srgbClr val="333333"/>
            </a:solidFill>
            <a:prstDash val="solid"/>
            <a:round/>
            <a:headEnd type="none" w="sm" len="sm"/>
            <a:tailEnd type="none" w="sm" len="sm"/>
          </a:ln>
          <a:effectLst>
            <a:outerShdw blurRad="40000" dist="20000" dir="5400000" rotWithShape="0">
              <a:srgbClr val="000000">
                <a:alpha val="37650"/>
              </a:srgbClr>
            </a:outerShdw>
          </a:effectLst>
        </p:spPr>
      </p:cxnSp>
      <p:sp>
        <p:nvSpPr>
          <p:cNvPr id="221" name="Google Shape;221;p38"/>
          <p:cNvSpPr/>
          <p:nvPr/>
        </p:nvSpPr>
        <p:spPr>
          <a:xfrm>
            <a:off x="7081699" y="2338789"/>
            <a:ext cx="1739016" cy="1397844"/>
          </a:xfrm>
          <a:prstGeom prst="cloud">
            <a:avLst/>
          </a:prstGeom>
          <a:solidFill>
            <a:srgbClr val="A4A4A4"/>
          </a:solidFill>
          <a:ln w="9525" cap="flat" cmpd="sng">
            <a:solidFill>
              <a:schemeClr val="dk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rgbClr val="FFFFFF"/>
              </a:buClr>
              <a:buSzPts val="1600"/>
              <a:buFont typeface="Arial"/>
              <a:buNone/>
            </a:pPr>
            <a:r>
              <a:rPr lang="en-US" sz="1600" b="0" i="0" u="none" strike="noStrike" cap="none">
                <a:solidFill>
                  <a:srgbClr val="FFFFFF"/>
                </a:solidFill>
                <a:latin typeface="Calibri"/>
                <a:ea typeface="Calibri"/>
                <a:cs typeface="Calibri"/>
                <a:sym typeface="Calibri"/>
              </a:rPr>
              <a:t>Backbone</a:t>
            </a:r>
            <a:endParaRPr/>
          </a:p>
          <a:p>
            <a:pPr marL="0" marR="0" lvl="0" indent="0" algn="ctr" rtl="0">
              <a:lnSpc>
                <a:spcPct val="80000"/>
              </a:lnSpc>
              <a:spcBef>
                <a:spcPts val="0"/>
              </a:spcBef>
              <a:spcAft>
                <a:spcPts val="0"/>
              </a:spcAft>
              <a:buClr>
                <a:srgbClr val="FFFFFF"/>
              </a:buClr>
              <a:buSzPts val="1600"/>
              <a:buFont typeface="Arial"/>
              <a:buNone/>
            </a:pPr>
            <a:r>
              <a:rPr lang="en-US" sz="1600" b="0" i="0" u="none" strike="noStrike" cap="none">
                <a:solidFill>
                  <a:srgbClr val="FFFFFF"/>
                </a:solidFill>
                <a:latin typeface="Calibri"/>
                <a:ea typeface="Calibri"/>
                <a:cs typeface="Calibri"/>
                <a:sym typeface="Calibri"/>
              </a:rPr>
              <a:t>Network</a:t>
            </a:r>
            <a:endParaRPr/>
          </a:p>
        </p:txBody>
      </p:sp>
      <p:sp>
        <p:nvSpPr>
          <p:cNvPr id="226" name="Google Shape;226;p38"/>
          <p:cNvSpPr/>
          <p:nvPr/>
        </p:nvSpPr>
        <p:spPr>
          <a:xfrm>
            <a:off x="3314751" y="2379956"/>
            <a:ext cx="809700" cy="266700"/>
          </a:xfrm>
          <a:prstGeom prst="ellipse">
            <a:avLst/>
          </a:prstGeom>
          <a:solidFill>
            <a:schemeClr val="accent1"/>
          </a:solidFill>
          <a:ln w="25400" cap="flat" cmpd="sng">
            <a:solidFill>
              <a:srgbClr val="256F4A"/>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000" b="0" i="0" u="none" strike="noStrike" cap="none">
                <a:solidFill>
                  <a:srgbClr val="FFFFFF"/>
                </a:solidFill>
                <a:latin typeface="Arial"/>
                <a:ea typeface="Arial"/>
                <a:cs typeface="Arial"/>
                <a:sym typeface="Arial"/>
              </a:rPr>
              <a:t>VOLTHA</a:t>
            </a:r>
            <a:endParaRPr/>
          </a:p>
        </p:txBody>
      </p:sp>
      <p:sp>
        <p:nvSpPr>
          <p:cNvPr id="227" name="Google Shape;227;p38"/>
          <p:cNvSpPr txBox="1"/>
          <p:nvPr/>
        </p:nvSpPr>
        <p:spPr>
          <a:xfrm>
            <a:off x="3197111" y="1681205"/>
            <a:ext cx="10653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Calibri"/>
                <a:ea typeface="Calibri"/>
                <a:cs typeface="Calibri"/>
                <a:sym typeface="Calibri"/>
              </a:rPr>
              <a:t>Virtual OLT</a:t>
            </a:r>
            <a:endParaRPr/>
          </a:p>
          <a:p>
            <a:pPr marL="0" marR="0" lvl="0" indent="0" algn="l" rtl="0">
              <a:lnSpc>
                <a:spcPct val="100000"/>
              </a:lnSpc>
              <a:spcBef>
                <a:spcPts val="0"/>
              </a:spcBef>
              <a:spcAft>
                <a:spcPts val="0"/>
              </a:spcAft>
              <a:buNone/>
            </a:pPr>
            <a:r>
              <a:rPr lang="en-US" sz="1200" b="0" i="0" u="none" strike="noStrike" cap="none">
                <a:solidFill>
                  <a:srgbClr val="000000"/>
                </a:solidFill>
                <a:latin typeface="Calibri"/>
                <a:ea typeface="Calibri"/>
                <a:cs typeface="Calibri"/>
                <a:sym typeface="Calibri"/>
              </a:rPr>
              <a:t>manages and abstracts PON</a:t>
            </a:r>
            <a:endParaRPr/>
          </a:p>
        </p:txBody>
      </p:sp>
      <p:sp>
        <p:nvSpPr>
          <p:cNvPr id="228" name="Google Shape;228;p38"/>
          <p:cNvSpPr/>
          <p:nvPr/>
        </p:nvSpPr>
        <p:spPr>
          <a:xfrm>
            <a:off x="4305462" y="2365681"/>
            <a:ext cx="1006200" cy="266700"/>
          </a:xfrm>
          <a:prstGeom prst="ellipse">
            <a:avLst/>
          </a:prstGeom>
          <a:solidFill>
            <a:schemeClr val="accent1"/>
          </a:solidFill>
          <a:ln w="25400" cap="flat" cmpd="sng">
            <a:solidFill>
              <a:srgbClr val="256F4A"/>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200">
                <a:solidFill>
                  <a:srgbClr val="FFFFFF"/>
                </a:solidFill>
              </a:rPr>
              <a:t>TRELLIS</a:t>
            </a:r>
            <a:endParaRPr/>
          </a:p>
        </p:txBody>
      </p:sp>
      <p:sp>
        <p:nvSpPr>
          <p:cNvPr id="229" name="Google Shape;229;p38"/>
          <p:cNvSpPr txBox="1"/>
          <p:nvPr/>
        </p:nvSpPr>
        <p:spPr>
          <a:xfrm>
            <a:off x="4262324" y="1776455"/>
            <a:ext cx="11988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Calibri"/>
                <a:ea typeface="Calibri"/>
                <a:cs typeface="Calibri"/>
                <a:sym typeface="Calibri"/>
              </a:rPr>
              <a:t>Manages 1 or more switches</a:t>
            </a:r>
            <a:endParaRPr/>
          </a:p>
        </p:txBody>
      </p:sp>
      <p:cxnSp>
        <p:nvCxnSpPr>
          <p:cNvPr id="230" name="Google Shape;230;p38"/>
          <p:cNvCxnSpPr>
            <a:endCxn id="226" idx="4"/>
          </p:cNvCxnSpPr>
          <p:nvPr/>
        </p:nvCxnSpPr>
        <p:spPr>
          <a:xfrm rot="10800000">
            <a:off x="3719601" y="2646656"/>
            <a:ext cx="0" cy="237300"/>
          </a:xfrm>
          <a:prstGeom prst="straightConnector1">
            <a:avLst/>
          </a:prstGeom>
          <a:noFill/>
          <a:ln w="25400" cap="flat" cmpd="sng">
            <a:solidFill>
              <a:schemeClr val="accent1"/>
            </a:solidFill>
            <a:prstDash val="solid"/>
            <a:round/>
            <a:headEnd type="none" w="med" len="med"/>
            <a:tailEnd type="stealth" w="med" len="med"/>
          </a:ln>
          <a:effectLst>
            <a:outerShdw blurRad="40000" dist="20000" dir="5400000" rotWithShape="0">
              <a:srgbClr val="000000">
                <a:alpha val="37650"/>
              </a:srgbClr>
            </a:outerShdw>
          </a:effectLst>
        </p:spPr>
      </p:cxnSp>
      <p:sp>
        <p:nvSpPr>
          <p:cNvPr id="231" name="Google Shape;231;p38"/>
          <p:cNvSpPr/>
          <p:nvPr/>
        </p:nvSpPr>
        <p:spPr>
          <a:xfrm>
            <a:off x="4364400" y="2837206"/>
            <a:ext cx="912300" cy="498300"/>
          </a:xfrm>
          <a:prstGeom prst="rect">
            <a:avLst/>
          </a:prstGeom>
          <a:solidFill>
            <a:schemeClr val="dk2"/>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solidFill>
                  <a:srgbClr val="FFFFFF"/>
                </a:solidFill>
                <a:latin typeface="Calibri"/>
                <a:ea typeface="Calibri"/>
                <a:cs typeface="Calibri"/>
                <a:sym typeface="Calibri"/>
              </a:rPr>
              <a:t>Whitebox</a:t>
            </a:r>
            <a:endParaRPr sz="1200">
              <a:solidFill>
                <a:srgbClr val="FFFFFF"/>
              </a:solidFill>
              <a:latin typeface="Calibri"/>
              <a:ea typeface="Calibri"/>
              <a:cs typeface="Calibri"/>
              <a:sym typeface="Calibri"/>
            </a:endParaRPr>
          </a:p>
          <a:p>
            <a:pPr marL="0" lvl="0" indent="0" algn="ctr" rtl="0">
              <a:spcBef>
                <a:spcPts val="0"/>
              </a:spcBef>
              <a:spcAft>
                <a:spcPts val="0"/>
              </a:spcAft>
              <a:buNone/>
            </a:pPr>
            <a:r>
              <a:rPr lang="en-US" sz="1200">
                <a:solidFill>
                  <a:srgbClr val="FFFFFF"/>
                </a:solidFill>
                <a:latin typeface="Calibri"/>
                <a:ea typeface="Calibri"/>
                <a:cs typeface="Calibri"/>
                <a:sym typeface="Calibri"/>
              </a:rPr>
              <a:t>Switch</a:t>
            </a:r>
            <a:endParaRPr sz="1200">
              <a:solidFill>
                <a:srgbClr val="FFFFFF"/>
              </a:solidFill>
              <a:latin typeface="Calibri"/>
              <a:ea typeface="Calibri"/>
              <a:cs typeface="Calibri"/>
              <a:sym typeface="Calibri"/>
            </a:endParaRPr>
          </a:p>
        </p:txBody>
      </p:sp>
      <p:cxnSp>
        <p:nvCxnSpPr>
          <p:cNvPr id="232" name="Google Shape;232;p38"/>
          <p:cNvCxnSpPr>
            <a:stCxn id="231" idx="0"/>
            <a:endCxn id="228" idx="4"/>
          </p:cNvCxnSpPr>
          <p:nvPr/>
        </p:nvCxnSpPr>
        <p:spPr>
          <a:xfrm rot="10800000">
            <a:off x="4808550" y="2632306"/>
            <a:ext cx="12000" cy="204900"/>
          </a:xfrm>
          <a:prstGeom prst="straightConnector1">
            <a:avLst/>
          </a:prstGeom>
          <a:noFill/>
          <a:ln w="25400" cap="flat" cmpd="sng">
            <a:solidFill>
              <a:schemeClr val="accent1"/>
            </a:solidFill>
            <a:prstDash val="solid"/>
            <a:round/>
            <a:headEnd type="none" w="med" len="med"/>
            <a:tailEnd type="stealth" w="med" len="med"/>
          </a:ln>
          <a:effectLst>
            <a:outerShdw blurRad="40000" dist="20000" dir="5400000" rotWithShape="0">
              <a:srgbClr val="000000">
                <a:alpha val="37650"/>
              </a:srgbClr>
            </a:outerShdw>
          </a:effectLst>
        </p:spPr>
      </p:cxnSp>
      <p:sp>
        <p:nvSpPr>
          <p:cNvPr id="233" name="Google Shape;233;p38"/>
          <p:cNvSpPr txBox="1"/>
          <p:nvPr/>
        </p:nvSpPr>
        <p:spPr>
          <a:xfrm>
            <a:off x="2479662" y="3870972"/>
            <a:ext cx="3651600" cy="923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0" i="0" u="none" strike="noStrike" cap="none" dirty="0">
                <a:solidFill>
                  <a:srgbClr val="000000"/>
                </a:solidFill>
                <a:latin typeface="Calibri"/>
                <a:ea typeface="Calibri"/>
                <a:cs typeface="Calibri"/>
                <a:sym typeface="Calibri"/>
              </a:rPr>
              <a:t>RG – Residential Gateway</a:t>
            </a:r>
            <a:endParaRPr sz="1800" b="0" i="0" u="none" strike="noStrike" cap="none" dirty="0">
              <a:solidFill>
                <a:srgbClr val="000000"/>
              </a:solidFill>
              <a:latin typeface="Calibri"/>
              <a:ea typeface="Calibri"/>
              <a:cs typeface="Calibri"/>
              <a:sym typeface="Calibri"/>
            </a:endParaRPr>
          </a:p>
          <a:p>
            <a:pPr marL="0" marR="0" lvl="0" indent="0" algn="l" rtl="0">
              <a:spcBef>
                <a:spcPts val="0"/>
              </a:spcBef>
              <a:spcAft>
                <a:spcPts val="0"/>
              </a:spcAft>
              <a:buNone/>
            </a:pPr>
            <a:r>
              <a:rPr lang="en-US" sz="1800" dirty="0">
                <a:solidFill>
                  <a:srgbClr val="000000"/>
                </a:solidFill>
                <a:latin typeface="Calibri"/>
                <a:ea typeface="Calibri"/>
                <a:cs typeface="Calibri"/>
                <a:sym typeface="Calibri"/>
              </a:rPr>
              <a:t>OLT – Optical Line Terminatio</a:t>
            </a:r>
            <a:r>
              <a:rPr lang="en-US" sz="1800" dirty="0">
                <a:latin typeface="Calibri"/>
                <a:ea typeface="Calibri"/>
                <a:cs typeface="Calibri"/>
                <a:sym typeface="Calibri"/>
              </a:rPr>
              <a:t>n</a:t>
            </a:r>
            <a:endParaRPr dirty="0"/>
          </a:p>
          <a:p>
            <a:pPr marL="0" marR="0" lvl="0" indent="0" algn="l" rtl="0">
              <a:spcBef>
                <a:spcPts val="0"/>
              </a:spcBef>
              <a:spcAft>
                <a:spcPts val="0"/>
              </a:spcAft>
              <a:buNone/>
            </a:pPr>
            <a:r>
              <a:rPr lang="en-US" sz="1800" dirty="0">
                <a:solidFill>
                  <a:srgbClr val="000000"/>
                </a:solidFill>
                <a:latin typeface="Calibri"/>
                <a:ea typeface="Calibri"/>
                <a:cs typeface="Calibri"/>
                <a:sym typeface="Calibri"/>
              </a:rPr>
              <a:t>BNG – Broadband Network Gateway</a:t>
            </a:r>
            <a:endParaRPr dirty="0"/>
          </a:p>
        </p:txBody>
      </p:sp>
      <p:sp>
        <p:nvSpPr>
          <p:cNvPr id="234" name="Google Shape;234;p38"/>
          <p:cNvSpPr txBox="1">
            <a:spLocks noGrp="1"/>
          </p:cNvSpPr>
          <p:nvPr>
            <p:ph type="title"/>
          </p:nvPr>
        </p:nvSpPr>
        <p:spPr>
          <a:xfrm>
            <a:off x="447676" y="72933"/>
            <a:ext cx="8531100" cy="5325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b="1" dirty="0">
                <a:solidFill>
                  <a:schemeClr val="accent3"/>
                </a:solidFill>
              </a:rPr>
              <a:t>SEBA: SDN Enabled Broadband Access </a:t>
            </a:r>
            <a:endParaRPr b="1" dirty="0">
              <a:solidFill>
                <a:schemeClr val="accent3"/>
              </a:solidFill>
            </a:endParaRPr>
          </a:p>
        </p:txBody>
      </p:sp>
      <p:sp>
        <p:nvSpPr>
          <p:cNvPr id="235" name="Google Shape;235;p38"/>
          <p:cNvSpPr txBox="1">
            <a:spLocks noGrp="1"/>
          </p:cNvSpPr>
          <p:nvPr>
            <p:ph type="sldNum" idx="12"/>
          </p:nvPr>
        </p:nvSpPr>
        <p:spPr>
          <a:xfrm>
            <a:off x="3505200" y="4851021"/>
            <a:ext cx="2133600" cy="273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rgbClr val="000000"/>
              </a:buClr>
              <a:buSzPts val="800"/>
              <a:buFont typeface="Arial"/>
              <a:buNone/>
            </a:pPr>
            <a:fld id="{00000000-1234-1234-1234-123412341234}" type="slidenum">
              <a:rPr lang="en-US"/>
              <a:t>6</a:t>
            </a:fld>
            <a:endParaRPr/>
          </a:p>
        </p:txBody>
      </p:sp>
      <p:sp>
        <p:nvSpPr>
          <p:cNvPr id="236" name="Google Shape;236;p38"/>
          <p:cNvSpPr txBox="1"/>
          <p:nvPr/>
        </p:nvSpPr>
        <p:spPr>
          <a:xfrm>
            <a:off x="5414450" y="1692106"/>
            <a:ext cx="1614900" cy="333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200" dirty="0">
                <a:latin typeface="Calibri"/>
                <a:ea typeface="Calibri"/>
                <a:cs typeface="Calibri"/>
                <a:sym typeface="Calibri"/>
              </a:rPr>
              <a:t>Virtual BNG</a:t>
            </a:r>
            <a:endParaRPr sz="1200" dirty="0">
              <a:latin typeface="Calibri"/>
              <a:ea typeface="Calibri"/>
              <a:cs typeface="Calibri"/>
              <a:sym typeface="Calibri"/>
            </a:endParaRPr>
          </a:p>
          <a:p>
            <a:pPr marL="0" marR="0" lvl="0" indent="0" algn="l" rtl="0">
              <a:lnSpc>
                <a:spcPct val="100000"/>
              </a:lnSpc>
              <a:spcBef>
                <a:spcPts val="0"/>
              </a:spcBef>
              <a:spcAft>
                <a:spcPts val="0"/>
              </a:spcAft>
              <a:buNone/>
            </a:pPr>
            <a:r>
              <a:rPr lang="en-US" sz="1200" dirty="0">
                <a:latin typeface="Calibri"/>
                <a:ea typeface="Calibri"/>
                <a:cs typeface="Calibri"/>
                <a:sym typeface="Calibri"/>
              </a:rPr>
              <a:t>manages subscriber</a:t>
            </a:r>
            <a:endParaRPr sz="1200" dirty="0">
              <a:latin typeface="Calibri"/>
              <a:ea typeface="Calibri"/>
              <a:cs typeface="Calibri"/>
              <a:sym typeface="Calibri"/>
            </a:endParaRPr>
          </a:p>
          <a:p>
            <a:pPr marL="0" marR="0" lvl="0" indent="0" algn="l" rtl="0">
              <a:lnSpc>
                <a:spcPct val="100000"/>
              </a:lnSpc>
              <a:spcBef>
                <a:spcPts val="0"/>
              </a:spcBef>
              <a:spcAft>
                <a:spcPts val="0"/>
              </a:spcAft>
              <a:buNone/>
            </a:pPr>
            <a:r>
              <a:rPr lang="en-US" sz="1200" dirty="0">
                <a:latin typeface="Calibri"/>
                <a:ea typeface="Calibri"/>
                <a:cs typeface="Calibri"/>
                <a:sym typeface="Calibri"/>
              </a:rPr>
              <a:t>services</a:t>
            </a:r>
            <a:endParaRPr sz="1200" dirty="0">
              <a:latin typeface="Calibri"/>
              <a:ea typeface="Calibri"/>
              <a:cs typeface="Calibri"/>
              <a:sym typeface="Calibri"/>
            </a:endParaRPr>
          </a:p>
        </p:txBody>
      </p:sp>
      <p:sp>
        <p:nvSpPr>
          <p:cNvPr id="237" name="Google Shape;237;p38"/>
          <p:cNvSpPr/>
          <p:nvPr/>
        </p:nvSpPr>
        <p:spPr>
          <a:xfrm>
            <a:off x="2433700" y="2828156"/>
            <a:ext cx="627264" cy="463428"/>
          </a:xfrm>
          <a:prstGeom prst="cloud">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0" tIns="0" rIns="0" bIns="0" anchor="ctr" anchorCtr="0">
            <a:noAutofit/>
          </a:bodyPr>
          <a:lstStyle/>
          <a:p>
            <a:pPr marL="0" marR="0" lvl="0" indent="0" algn="ctr" rtl="0">
              <a:lnSpc>
                <a:spcPct val="80000"/>
              </a:lnSpc>
              <a:spcBef>
                <a:spcPts val="0"/>
              </a:spcBef>
              <a:spcAft>
                <a:spcPts val="0"/>
              </a:spcAft>
              <a:buNone/>
            </a:pPr>
            <a:r>
              <a:rPr lang="en-US" sz="1200" dirty="0">
                <a:latin typeface="Calibri"/>
                <a:ea typeface="Calibri"/>
                <a:cs typeface="Calibri"/>
                <a:sym typeface="Calibri"/>
              </a:rPr>
              <a:t>ODN</a:t>
            </a:r>
            <a:endParaRPr sz="1200" dirty="0">
              <a:latin typeface="Calibri"/>
              <a:ea typeface="Calibri"/>
              <a:cs typeface="Calibri"/>
              <a:sym typeface="Calibri"/>
            </a:endParaRPr>
          </a:p>
        </p:txBody>
      </p:sp>
      <p:grpSp>
        <p:nvGrpSpPr>
          <p:cNvPr id="238" name="Google Shape;238;p38"/>
          <p:cNvGrpSpPr/>
          <p:nvPr/>
        </p:nvGrpSpPr>
        <p:grpSpPr>
          <a:xfrm>
            <a:off x="4372455" y="2357606"/>
            <a:ext cx="2182670" cy="981413"/>
            <a:chOff x="4229580" y="2408325"/>
            <a:chExt cx="2182670" cy="981413"/>
          </a:xfrm>
        </p:grpSpPr>
        <p:sp>
          <p:nvSpPr>
            <p:cNvPr id="239" name="Google Shape;239;p38"/>
            <p:cNvSpPr/>
            <p:nvPr/>
          </p:nvSpPr>
          <p:spPr>
            <a:xfrm>
              <a:off x="5414450" y="2408325"/>
              <a:ext cx="997800" cy="266700"/>
            </a:xfrm>
            <a:prstGeom prst="ellipse">
              <a:avLst/>
            </a:prstGeom>
            <a:solidFill>
              <a:schemeClr val="accent1"/>
            </a:solidFill>
            <a:ln w="25400" cap="flat" cmpd="sng">
              <a:solidFill>
                <a:srgbClr val="256F4A"/>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200">
                  <a:solidFill>
                    <a:srgbClr val="FFFFFF"/>
                  </a:solidFill>
                </a:rPr>
                <a:t>SD-BNG</a:t>
              </a:r>
              <a:endParaRPr/>
            </a:p>
          </p:txBody>
        </p:sp>
        <p:cxnSp>
          <p:nvCxnSpPr>
            <p:cNvPr id="240" name="Google Shape;240;p38"/>
            <p:cNvCxnSpPr/>
            <p:nvPr/>
          </p:nvCxnSpPr>
          <p:spPr>
            <a:xfrm rot="10800000" flipH="1">
              <a:off x="5922511" y="2690000"/>
              <a:ext cx="2100" cy="357000"/>
            </a:xfrm>
            <a:prstGeom prst="straightConnector1">
              <a:avLst/>
            </a:prstGeom>
            <a:noFill/>
            <a:ln w="25400" cap="flat" cmpd="sng">
              <a:solidFill>
                <a:schemeClr val="accent1"/>
              </a:solidFill>
              <a:prstDash val="solid"/>
              <a:round/>
              <a:headEnd type="none" w="med" len="med"/>
              <a:tailEnd type="stealth" w="med" len="med"/>
            </a:ln>
            <a:effectLst>
              <a:outerShdw blurRad="40000" dist="20000" dir="5400000" rotWithShape="0">
                <a:srgbClr val="000000">
                  <a:alpha val="37650"/>
                </a:srgbClr>
              </a:outerShdw>
            </a:effectLst>
          </p:spPr>
        </p:cxnSp>
        <p:sp>
          <p:nvSpPr>
            <p:cNvPr id="241" name="Google Shape;241;p38"/>
            <p:cNvSpPr/>
            <p:nvPr/>
          </p:nvSpPr>
          <p:spPr>
            <a:xfrm>
              <a:off x="4229580" y="2891438"/>
              <a:ext cx="1975500" cy="498300"/>
            </a:xfrm>
            <a:prstGeom prst="rect">
              <a:avLst/>
            </a:prstGeom>
            <a:solidFill>
              <a:srgbClr val="004B7D"/>
            </a:solidFill>
            <a:ln w="28575" cap="flat" cmpd="sng">
              <a:solidFill>
                <a:srgbClr val="3D85C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solidFill>
                    <a:srgbClr val="FFFFFF"/>
                  </a:solidFill>
                  <a:latin typeface="Calibri"/>
                  <a:ea typeface="Calibri"/>
                  <a:cs typeface="Calibri"/>
                  <a:sym typeface="Calibri"/>
                </a:rPr>
                <a:t>Whitebox switch</a:t>
              </a:r>
              <a:br>
                <a:rPr lang="en-US" sz="1200">
                  <a:solidFill>
                    <a:srgbClr val="FFFFFF"/>
                  </a:solidFill>
                  <a:latin typeface="Calibri"/>
                  <a:ea typeface="Calibri"/>
                  <a:cs typeface="Calibri"/>
                  <a:sym typeface="Calibri"/>
                </a:rPr>
              </a:br>
              <a:r>
                <a:rPr lang="en-US" sz="1200">
                  <a:solidFill>
                    <a:srgbClr val="FFFFFF"/>
                  </a:solidFill>
                  <a:latin typeface="Calibri"/>
                  <a:ea typeface="Calibri"/>
                  <a:cs typeface="Calibri"/>
                  <a:sym typeface="Calibri"/>
                </a:rPr>
                <a:t>with merchant silicon</a:t>
              </a:r>
              <a:endParaRPr sz="1200">
                <a:solidFill>
                  <a:srgbClr val="FFFFFF"/>
                </a:solidFill>
                <a:latin typeface="Calibri"/>
                <a:ea typeface="Calibri"/>
                <a:cs typeface="Calibri"/>
                <a:sym typeface="Calibri"/>
              </a:endParaRPr>
            </a:p>
          </p:txBody>
        </p:sp>
      </p:grpSp>
      <p:sp>
        <p:nvSpPr>
          <p:cNvPr id="242" name="Google Shape;242;p38"/>
          <p:cNvSpPr/>
          <p:nvPr/>
        </p:nvSpPr>
        <p:spPr>
          <a:xfrm>
            <a:off x="3225653" y="2837206"/>
            <a:ext cx="912300" cy="498300"/>
          </a:xfrm>
          <a:prstGeom prst="rect">
            <a:avLst/>
          </a:prstGeom>
          <a:solidFill>
            <a:schemeClr val="dk2"/>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solidFill>
                  <a:srgbClr val="FFFFFF"/>
                </a:solidFill>
                <a:latin typeface="Calibri"/>
                <a:ea typeface="Calibri"/>
                <a:cs typeface="Calibri"/>
                <a:sym typeface="Calibri"/>
              </a:rPr>
              <a:t>OLT MAC &amp; PHY</a:t>
            </a:r>
            <a:endParaRPr sz="1200">
              <a:solidFill>
                <a:srgbClr val="FFFFFF"/>
              </a:solidFill>
              <a:latin typeface="Calibri"/>
              <a:ea typeface="Calibri"/>
              <a:cs typeface="Calibri"/>
              <a:sym typeface="Calibri"/>
            </a:endParaRPr>
          </a:p>
        </p:txBody>
      </p:sp>
      <p:pic>
        <p:nvPicPr>
          <p:cNvPr id="32" name="Google Shape;184;p23">
            <a:extLst>
              <a:ext uri="{FF2B5EF4-FFF2-40B4-BE49-F238E27FC236}">
                <a16:creationId xmlns:a16="http://schemas.microsoft.com/office/drawing/2014/main" id="{96D7D3E2-2FA9-2C4C-AAF7-450A691595C4}"/>
              </a:ext>
            </a:extLst>
          </p:cNvPr>
          <p:cNvPicPr preferRelativeResize="0"/>
          <p:nvPr/>
        </p:nvPicPr>
        <p:blipFill>
          <a:blip r:embed="rId3">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2933840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6"/>
                                        </p:tgtEl>
                                        <p:attrNameLst>
                                          <p:attrName>style.visibility</p:attrName>
                                        </p:attrNameLst>
                                      </p:cBhvr>
                                      <p:to>
                                        <p:strVal val="visible"/>
                                      </p:to>
                                    </p:set>
                                    <p:animEffect transition="in" filter="fade">
                                      <p:cBhvr>
                                        <p:cTn id="7" dur="1000"/>
                                        <p:tgtEl>
                                          <p:spTgt spid="226"/>
                                        </p:tgtEl>
                                      </p:cBhvr>
                                    </p:animEffect>
                                  </p:childTnLst>
                                </p:cTn>
                              </p:par>
                              <p:par>
                                <p:cTn id="8" presetID="10" presetClass="entr" presetSubtype="0" fill="hold" nodeType="withEffect">
                                  <p:stCondLst>
                                    <p:cond delay="0"/>
                                  </p:stCondLst>
                                  <p:childTnLst>
                                    <p:set>
                                      <p:cBhvr>
                                        <p:cTn id="9" dur="1" fill="hold">
                                          <p:stCondLst>
                                            <p:cond delay="0"/>
                                          </p:stCondLst>
                                        </p:cTn>
                                        <p:tgtEl>
                                          <p:spTgt spid="230"/>
                                        </p:tgtEl>
                                        <p:attrNameLst>
                                          <p:attrName>style.visibility</p:attrName>
                                        </p:attrNameLst>
                                      </p:cBhvr>
                                      <p:to>
                                        <p:strVal val="visible"/>
                                      </p:to>
                                    </p:set>
                                    <p:animEffect transition="in" filter="fade">
                                      <p:cBhvr>
                                        <p:cTn id="10" dur="1000"/>
                                        <p:tgtEl>
                                          <p:spTgt spid="230"/>
                                        </p:tgtEl>
                                      </p:cBhvr>
                                    </p:animEffect>
                                  </p:childTnLst>
                                </p:cTn>
                              </p:par>
                              <p:par>
                                <p:cTn id="11" presetID="10" presetClass="entr" presetSubtype="0" fill="hold" nodeType="withEffect">
                                  <p:stCondLst>
                                    <p:cond delay="0"/>
                                  </p:stCondLst>
                                  <p:childTnLst>
                                    <p:set>
                                      <p:cBhvr>
                                        <p:cTn id="12" dur="1" fill="hold">
                                          <p:stCondLst>
                                            <p:cond delay="0"/>
                                          </p:stCondLst>
                                        </p:cTn>
                                        <p:tgtEl>
                                          <p:spTgt spid="242"/>
                                        </p:tgtEl>
                                        <p:attrNameLst>
                                          <p:attrName>style.visibility</p:attrName>
                                        </p:attrNameLst>
                                      </p:cBhvr>
                                      <p:to>
                                        <p:strVal val="visible"/>
                                      </p:to>
                                    </p:set>
                                    <p:animEffect transition="in" filter="fade">
                                      <p:cBhvr>
                                        <p:cTn id="13" dur="1000"/>
                                        <p:tgtEl>
                                          <p:spTgt spid="242"/>
                                        </p:tgtEl>
                                      </p:cBhvr>
                                    </p:animEffect>
                                  </p:childTnLst>
                                </p:cTn>
                              </p:par>
                              <p:par>
                                <p:cTn id="14" presetID="10" presetClass="entr" presetSubtype="0" fill="hold" nodeType="withEffect">
                                  <p:stCondLst>
                                    <p:cond delay="0"/>
                                  </p:stCondLst>
                                  <p:childTnLst>
                                    <p:set>
                                      <p:cBhvr>
                                        <p:cTn id="15" dur="1" fill="hold">
                                          <p:stCondLst>
                                            <p:cond delay="0"/>
                                          </p:stCondLst>
                                        </p:cTn>
                                        <p:tgtEl>
                                          <p:spTgt spid="227"/>
                                        </p:tgtEl>
                                        <p:attrNameLst>
                                          <p:attrName>style.visibility</p:attrName>
                                        </p:attrNameLst>
                                      </p:cBhvr>
                                      <p:to>
                                        <p:strVal val="visible"/>
                                      </p:to>
                                    </p:set>
                                    <p:animEffect transition="in" filter="fade">
                                      <p:cBhvr>
                                        <p:cTn id="16" dur="1000"/>
                                        <p:tgtEl>
                                          <p:spTgt spid="22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8"/>
                                        </p:tgtEl>
                                        <p:attrNameLst>
                                          <p:attrName>style.visibility</p:attrName>
                                        </p:attrNameLst>
                                      </p:cBhvr>
                                      <p:to>
                                        <p:strVal val="visible"/>
                                      </p:to>
                                    </p:set>
                                    <p:animEffect transition="in" filter="fade">
                                      <p:cBhvr>
                                        <p:cTn id="21" dur="1000"/>
                                        <p:tgtEl>
                                          <p:spTgt spid="228"/>
                                        </p:tgtEl>
                                      </p:cBhvr>
                                    </p:animEffect>
                                  </p:childTnLst>
                                </p:cTn>
                              </p:par>
                              <p:par>
                                <p:cTn id="22" presetID="10" presetClass="entr" presetSubtype="0" fill="hold" nodeType="withEffect">
                                  <p:stCondLst>
                                    <p:cond delay="0"/>
                                  </p:stCondLst>
                                  <p:childTnLst>
                                    <p:set>
                                      <p:cBhvr>
                                        <p:cTn id="23" dur="1" fill="hold">
                                          <p:stCondLst>
                                            <p:cond delay="0"/>
                                          </p:stCondLst>
                                        </p:cTn>
                                        <p:tgtEl>
                                          <p:spTgt spid="231"/>
                                        </p:tgtEl>
                                        <p:attrNameLst>
                                          <p:attrName>style.visibility</p:attrName>
                                        </p:attrNameLst>
                                      </p:cBhvr>
                                      <p:to>
                                        <p:strVal val="visible"/>
                                      </p:to>
                                    </p:set>
                                    <p:animEffect transition="in" filter="fade">
                                      <p:cBhvr>
                                        <p:cTn id="24" dur="1000"/>
                                        <p:tgtEl>
                                          <p:spTgt spid="231"/>
                                        </p:tgtEl>
                                      </p:cBhvr>
                                    </p:animEffect>
                                  </p:childTnLst>
                                </p:cTn>
                              </p:par>
                              <p:par>
                                <p:cTn id="25" presetID="10" presetClass="entr" presetSubtype="0" fill="hold" nodeType="withEffect">
                                  <p:stCondLst>
                                    <p:cond delay="0"/>
                                  </p:stCondLst>
                                  <p:childTnLst>
                                    <p:set>
                                      <p:cBhvr>
                                        <p:cTn id="26" dur="1" fill="hold">
                                          <p:stCondLst>
                                            <p:cond delay="0"/>
                                          </p:stCondLst>
                                        </p:cTn>
                                        <p:tgtEl>
                                          <p:spTgt spid="232"/>
                                        </p:tgtEl>
                                        <p:attrNameLst>
                                          <p:attrName>style.visibility</p:attrName>
                                        </p:attrNameLst>
                                      </p:cBhvr>
                                      <p:to>
                                        <p:strVal val="visible"/>
                                      </p:to>
                                    </p:set>
                                    <p:animEffect transition="in" filter="fade">
                                      <p:cBhvr>
                                        <p:cTn id="27" dur="1000"/>
                                        <p:tgtEl>
                                          <p:spTgt spid="232"/>
                                        </p:tgtEl>
                                      </p:cBhvr>
                                    </p:animEffect>
                                  </p:childTnLst>
                                </p:cTn>
                              </p:par>
                              <p:par>
                                <p:cTn id="28" presetID="10" presetClass="entr" presetSubtype="0" fill="hold" nodeType="withEffect">
                                  <p:stCondLst>
                                    <p:cond delay="0"/>
                                  </p:stCondLst>
                                  <p:childTnLst>
                                    <p:set>
                                      <p:cBhvr>
                                        <p:cTn id="29" dur="1" fill="hold">
                                          <p:stCondLst>
                                            <p:cond delay="0"/>
                                          </p:stCondLst>
                                        </p:cTn>
                                        <p:tgtEl>
                                          <p:spTgt spid="229"/>
                                        </p:tgtEl>
                                        <p:attrNameLst>
                                          <p:attrName>style.visibility</p:attrName>
                                        </p:attrNameLst>
                                      </p:cBhvr>
                                      <p:to>
                                        <p:strVal val="visible"/>
                                      </p:to>
                                    </p:set>
                                    <p:animEffect transition="in" filter="fade">
                                      <p:cBhvr>
                                        <p:cTn id="30" dur="1000"/>
                                        <p:tgtEl>
                                          <p:spTgt spid="22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38"/>
                                        </p:tgtEl>
                                        <p:attrNameLst>
                                          <p:attrName>style.visibility</p:attrName>
                                        </p:attrNameLst>
                                      </p:cBhvr>
                                      <p:to>
                                        <p:strVal val="visible"/>
                                      </p:to>
                                    </p:set>
                                    <p:animEffect transition="in" filter="fade">
                                      <p:cBhvr>
                                        <p:cTn id="35" dur="1000"/>
                                        <p:tgtEl>
                                          <p:spTgt spid="238"/>
                                        </p:tgtEl>
                                      </p:cBhvr>
                                    </p:animEffect>
                                  </p:childTnLst>
                                </p:cTn>
                              </p:par>
                              <p:par>
                                <p:cTn id="36" presetID="10" presetClass="entr" presetSubtype="0" fill="hold" nodeType="withEffect">
                                  <p:stCondLst>
                                    <p:cond delay="0"/>
                                  </p:stCondLst>
                                  <p:childTnLst>
                                    <p:set>
                                      <p:cBhvr>
                                        <p:cTn id="37" dur="1" fill="hold">
                                          <p:stCondLst>
                                            <p:cond delay="0"/>
                                          </p:stCondLst>
                                        </p:cTn>
                                        <p:tgtEl>
                                          <p:spTgt spid="236"/>
                                        </p:tgtEl>
                                        <p:attrNameLst>
                                          <p:attrName>style.visibility</p:attrName>
                                        </p:attrNameLst>
                                      </p:cBhvr>
                                      <p:to>
                                        <p:strVal val="visible"/>
                                      </p:to>
                                    </p:set>
                                    <p:animEffect transition="in" filter="fade">
                                      <p:cBhvr>
                                        <p:cTn id="38" dur="10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42"/>
          <p:cNvSpPr/>
          <p:nvPr/>
        </p:nvSpPr>
        <p:spPr>
          <a:xfrm>
            <a:off x="2471300" y="991525"/>
            <a:ext cx="4726500" cy="3871200"/>
          </a:xfrm>
          <a:prstGeom prst="roundRect">
            <a:avLst>
              <a:gd name="adj" fmla="val 1875"/>
            </a:avLst>
          </a:prstGeom>
          <a:noFill/>
          <a:ln w="9525" cap="flat" cmpd="sng">
            <a:solidFill>
              <a:srgbClr val="4B4B4B"/>
            </a:solidFill>
            <a:prstDash val="dash"/>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4B4B4B"/>
              </a:solidFill>
              <a:effectLst/>
              <a:uLnTx/>
              <a:uFillTx/>
              <a:latin typeface="Calibri"/>
              <a:ea typeface="Calibri"/>
              <a:cs typeface="Calibri"/>
              <a:sym typeface="Calibri"/>
            </a:endParaRPr>
          </a:p>
        </p:txBody>
      </p:sp>
      <p:grpSp>
        <p:nvGrpSpPr>
          <p:cNvPr id="459" name="Google Shape;459;p42"/>
          <p:cNvGrpSpPr/>
          <p:nvPr/>
        </p:nvGrpSpPr>
        <p:grpSpPr>
          <a:xfrm>
            <a:off x="2809875" y="2803250"/>
            <a:ext cx="4029104" cy="1206175"/>
            <a:chOff x="3763080" y="2803251"/>
            <a:chExt cx="3111037" cy="1206175"/>
          </a:xfrm>
        </p:grpSpPr>
        <p:sp>
          <p:nvSpPr>
            <p:cNvPr id="460" name="Google Shape;460;p42"/>
            <p:cNvSpPr/>
            <p:nvPr/>
          </p:nvSpPr>
          <p:spPr>
            <a:xfrm>
              <a:off x="3821918" y="3095626"/>
              <a:ext cx="3052200" cy="913800"/>
            </a:xfrm>
            <a:prstGeom prst="roundRect">
              <a:avLst>
                <a:gd name="adj" fmla="val 9332"/>
              </a:avLst>
            </a:prstGeom>
            <a:solidFill>
              <a:srgbClr val="F4CCCC">
                <a:alpha val="547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1" name="Google Shape;461;p42"/>
            <p:cNvSpPr txBox="1"/>
            <p:nvPr/>
          </p:nvSpPr>
          <p:spPr>
            <a:xfrm>
              <a:off x="3763080" y="2803251"/>
              <a:ext cx="584100" cy="27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E06666"/>
                  </a:solidFill>
                  <a:effectLst/>
                  <a:uLnTx/>
                  <a:uFillTx/>
                  <a:latin typeface="Corbel"/>
                  <a:ea typeface="Corbel"/>
                  <a:cs typeface="Corbel"/>
                  <a:sym typeface="Corbel"/>
                </a:rPr>
                <a:t>BNG-UP</a:t>
              </a:r>
              <a:endParaRPr kumimoji="0" sz="1100" b="1" i="0" u="none" strike="noStrike" kern="0" cap="none" spc="0" normalizeH="0" baseline="0" noProof="0">
                <a:ln>
                  <a:noFill/>
                </a:ln>
                <a:solidFill>
                  <a:srgbClr val="E06666"/>
                </a:solidFill>
                <a:effectLst/>
                <a:uLnTx/>
                <a:uFillTx/>
                <a:latin typeface="Corbel"/>
                <a:ea typeface="Corbel"/>
                <a:cs typeface="Corbel"/>
                <a:sym typeface="Corbel"/>
              </a:endParaRPr>
            </a:p>
          </p:txBody>
        </p:sp>
      </p:grpSp>
      <p:grpSp>
        <p:nvGrpSpPr>
          <p:cNvPr id="462" name="Google Shape;462;p42"/>
          <p:cNvGrpSpPr/>
          <p:nvPr/>
        </p:nvGrpSpPr>
        <p:grpSpPr>
          <a:xfrm>
            <a:off x="7587159" y="3144713"/>
            <a:ext cx="1292657" cy="771552"/>
            <a:chOff x="7587159" y="3144713"/>
            <a:chExt cx="1292657" cy="771552"/>
          </a:xfrm>
        </p:grpSpPr>
        <p:sp>
          <p:nvSpPr>
            <p:cNvPr id="463" name="Google Shape;463;p42"/>
            <p:cNvSpPr/>
            <p:nvPr/>
          </p:nvSpPr>
          <p:spPr>
            <a:xfrm>
              <a:off x="7701968" y="3144713"/>
              <a:ext cx="1177848" cy="771552"/>
            </a:xfrm>
            <a:prstGeom prst="cloud">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Core</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464" name="Google Shape;464;p42"/>
            <p:cNvPicPr preferRelativeResize="0"/>
            <p:nvPr/>
          </p:nvPicPr>
          <p:blipFill rotWithShape="1">
            <a:blip r:embed="rId3">
              <a:alphaModFix/>
            </a:blip>
            <a:srcRect/>
            <a:stretch/>
          </p:blipFill>
          <p:spPr>
            <a:xfrm>
              <a:off x="7587159" y="3210622"/>
              <a:ext cx="318425" cy="239100"/>
            </a:xfrm>
            <a:prstGeom prst="rect">
              <a:avLst/>
            </a:prstGeom>
            <a:noFill/>
            <a:ln>
              <a:noFill/>
            </a:ln>
          </p:spPr>
        </p:pic>
        <p:pic>
          <p:nvPicPr>
            <p:cNvPr id="465" name="Google Shape;465;p42"/>
            <p:cNvPicPr preferRelativeResize="0"/>
            <p:nvPr/>
          </p:nvPicPr>
          <p:blipFill rotWithShape="1">
            <a:blip r:embed="rId3">
              <a:alphaModFix/>
            </a:blip>
            <a:srcRect/>
            <a:stretch/>
          </p:blipFill>
          <p:spPr>
            <a:xfrm>
              <a:off x="7596267" y="3591322"/>
              <a:ext cx="318425" cy="239100"/>
            </a:xfrm>
            <a:prstGeom prst="rect">
              <a:avLst/>
            </a:prstGeom>
            <a:noFill/>
            <a:ln>
              <a:noFill/>
            </a:ln>
          </p:spPr>
        </p:pic>
      </p:grpSp>
      <p:sp>
        <p:nvSpPr>
          <p:cNvPr id="467" name="Google Shape;467;p42"/>
          <p:cNvSpPr txBox="1">
            <a:spLocks noGrp="1"/>
          </p:cNvSpPr>
          <p:nvPr>
            <p:ph type="sldNum" idx="12"/>
          </p:nvPr>
        </p:nvSpPr>
        <p:spPr>
          <a:xfrm>
            <a:off x="3505200" y="4851021"/>
            <a:ext cx="2133600" cy="273900"/>
          </a:xfrm>
          <a:prstGeom prst="rect">
            <a:avLst/>
          </a:prstGeom>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a:ln>
                  <a:noFill/>
                </a:ln>
                <a:solidFill>
                  <a:srgbClr val="A5A5A5"/>
                </a:solidFill>
                <a:effectLst/>
                <a:uLnTx/>
                <a:uFillTx/>
                <a:latin typeface="Corbel"/>
                <a:sym typeface="Corbel"/>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7</a:t>
            </a:fld>
            <a:endParaRPr kumimoji="0" sz="800" b="0" i="0" u="none" strike="noStrike" kern="0" cap="none" spc="0" normalizeH="0" baseline="0" noProof="0">
              <a:ln>
                <a:noFill/>
              </a:ln>
              <a:solidFill>
                <a:srgbClr val="A5A5A5"/>
              </a:solidFill>
              <a:effectLst/>
              <a:uLnTx/>
              <a:uFillTx/>
              <a:latin typeface="Corbel"/>
              <a:sym typeface="Corbel"/>
            </a:endParaRPr>
          </a:p>
        </p:txBody>
      </p:sp>
      <p:cxnSp>
        <p:nvCxnSpPr>
          <p:cNvPr id="468" name="Google Shape;468;p42"/>
          <p:cNvCxnSpPr/>
          <p:nvPr/>
        </p:nvCxnSpPr>
        <p:spPr>
          <a:xfrm>
            <a:off x="2313700" y="2847975"/>
            <a:ext cx="0" cy="2019300"/>
          </a:xfrm>
          <a:prstGeom prst="straightConnector1">
            <a:avLst/>
          </a:prstGeom>
          <a:noFill/>
          <a:ln w="19050" cap="flat" cmpd="sng">
            <a:solidFill>
              <a:srgbClr val="999999"/>
            </a:solidFill>
            <a:prstDash val="solid"/>
            <a:round/>
            <a:headEnd type="triangle" w="med" len="med"/>
            <a:tailEnd type="triangle" w="med" len="med"/>
          </a:ln>
        </p:spPr>
      </p:cxnSp>
      <p:sp>
        <p:nvSpPr>
          <p:cNvPr id="469" name="Google Shape;469;p42"/>
          <p:cNvSpPr/>
          <p:nvPr/>
        </p:nvSpPr>
        <p:spPr>
          <a:xfrm rot="-5400000">
            <a:off x="2086294" y="1546175"/>
            <a:ext cx="1658700" cy="696600"/>
          </a:xfrm>
          <a:prstGeom prst="roundRect">
            <a:avLst>
              <a:gd name="adj" fmla="val 5254"/>
            </a:avLst>
          </a:prstGeom>
          <a:solidFill>
            <a:srgbClr val="F3F3F3"/>
          </a:solidFill>
          <a:ln w="9525" cap="flat" cmpd="sng">
            <a:solidFill>
              <a:srgbClr val="434343"/>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Docker</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Kubernetes</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Helm</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p:txBody>
      </p:sp>
      <p:sp>
        <p:nvSpPr>
          <p:cNvPr id="470" name="Google Shape;470;p42"/>
          <p:cNvSpPr/>
          <p:nvPr/>
        </p:nvSpPr>
        <p:spPr>
          <a:xfrm>
            <a:off x="3335775" y="1080500"/>
            <a:ext cx="3776100" cy="414600"/>
          </a:xfrm>
          <a:prstGeom prst="roundRect">
            <a:avLst>
              <a:gd name="adj" fmla="val 16667"/>
            </a:avLst>
          </a:prstGeom>
          <a:gradFill>
            <a:gsLst>
              <a:gs pos="0">
                <a:srgbClr val="DCECD5"/>
              </a:gs>
              <a:gs pos="100000">
                <a:srgbClr val="93BC81"/>
              </a:gs>
            </a:gsLst>
            <a:lin ang="5400012" scaled="0"/>
          </a:gra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300" b="1" i="0" u="none" strike="noStrike" kern="0" cap="none" spc="0" normalizeH="0" baseline="0" noProof="0">
                <a:ln>
                  <a:noFill/>
                </a:ln>
                <a:solidFill>
                  <a:srgbClr val="000000"/>
                </a:solidFill>
                <a:effectLst/>
                <a:uLnTx/>
                <a:uFillTx/>
                <a:latin typeface="Calibri"/>
                <a:ea typeface="Calibri"/>
                <a:cs typeface="Calibri"/>
                <a:sym typeface="Calibri"/>
              </a:rPr>
              <a:t>Network Edge Mediator (NEM)</a:t>
            </a:r>
            <a:endParaRPr kumimoji="0" sz="13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Edge orchestration and FCAPS micro-services</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71" name="Google Shape;471;p42"/>
          <p:cNvSpPr txBox="1"/>
          <p:nvPr/>
        </p:nvSpPr>
        <p:spPr>
          <a:xfrm>
            <a:off x="2384718" y="660126"/>
            <a:ext cx="1268700" cy="3387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800" b="1" i="0" u="none" strike="noStrike" kern="0" cap="none" spc="0" normalizeH="0" baseline="0" noProof="0">
                <a:ln>
                  <a:noFill/>
                </a:ln>
                <a:solidFill>
                  <a:srgbClr val="666666"/>
                </a:solidFill>
                <a:effectLst/>
                <a:uLnTx/>
                <a:uFillTx/>
                <a:latin typeface="Calibri"/>
                <a:ea typeface="Calibri"/>
                <a:cs typeface="Calibri"/>
                <a:sym typeface="Calibri"/>
              </a:rPr>
              <a:t>SEBA POD</a:t>
            </a:r>
            <a:endParaRPr kumimoji="0" sz="1800" b="0" i="0" u="none" strike="noStrike" kern="0" cap="none" spc="0" normalizeH="0" baseline="0" noProof="0">
              <a:ln>
                <a:noFill/>
              </a:ln>
              <a:solidFill>
                <a:srgbClr val="666666"/>
              </a:solidFill>
              <a:effectLst/>
              <a:uLnTx/>
              <a:uFillTx/>
              <a:latin typeface="Arial"/>
              <a:cs typeface="Arial"/>
              <a:sym typeface="Arial"/>
            </a:endParaRPr>
          </a:p>
        </p:txBody>
      </p:sp>
      <p:grpSp>
        <p:nvGrpSpPr>
          <p:cNvPr id="472" name="Google Shape;472;p42"/>
          <p:cNvGrpSpPr/>
          <p:nvPr/>
        </p:nvGrpSpPr>
        <p:grpSpPr>
          <a:xfrm>
            <a:off x="3898198" y="268920"/>
            <a:ext cx="2969549" cy="659178"/>
            <a:chOff x="4691947" y="240650"/>
            <a:chExt cx="3080765" cy="854300"/>
          </a:xfrm>
        </p:grpSpPr>
        <p:sp>
          <p:nvSpPr>
            <p:cNvPr id="473" name="Google Shape;473;p42"/>
            <p:cNvSpPr/>
            <p:nvPr/>
          </p:nvSpPr>
          <p:spPr>
            <a:xfrm>
              <a:off x="4691947" y="240650"/>
              <a:ext cx="11757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ONAP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4" name="Google Shape;474;p42"/>
            <p:cNvSpPr/>
            <p:nvPr/>
          </p:nvSpPr>
          <p:spPr>
            <a:xfrm>
              <a:off x="6023112" y="240660"/>
              <a:ext cx="17496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Operator OSS/BSS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5" name="Google Shape;475;p42"/>
            <p:cNvSpPr/>
            <p:nvPr/>
          </p:nvSpPr>
          <p:spPr>
            <a:xfrm>
              <a:off x="5188440" y="520865"/>
              <a:ext cx="192900" cy="3588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76" name="Google Shape;476;p42"/>
            <p:cNvSpPr/>
            <p:nvPr/>
          </p:nvSpPr>
          <p:spPr>
            <a:xfrm>
              <a:off x="6803762" y="549557"/>
              <a:ext cx="222600" cy="5451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77" name="Google Shape;477;p42"/>
            <p:cNvSpPr/>
            <p:nvPr/>
          </p:nvSpPr>
          <p:spPr>
            <a:xfrm>
              <a:off x="4786513" y="898450"/>
              <a:ext cx="986700" cy="196500"/>
            </a:xfrm>
            <a:prstGeom prst="roundRect">
              <a:avLst>
                <a:gd name="adj" fmla="val 16667"/>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B4B4B"/>
                  </a:solidFill>
                  <a:effectLst/>
                  <a:uLnTx/>
                  <a:uFillTx/>
                  <a:latin typeface="Calibri"/>
                  <a:ea typeface="Calibri"/>
                  <a:cs typeface="Calibri"/>
                  <a:sym typeface="Calibri"/>
                </a:rPr>
                <a:t>Local adaptor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grpSp>
        <p:nvGrpSpPr>
          <p:cNvPr id="478" name="Google Shape;478;p42"/>
          <p:cNvGrpSpPr/>
          <p:nvPr/>
        </p:nvGrpSpPr>
        <p:grpSpPr>
          <a:xfrm>
            <a:off x="3340250" y="2467200"/>
            <a:ext cx="957600" cy="689367"/>
            <a:chOff x="3340250" y="2467200"/>
            <a:chExt cx="957600" cy="689367"/>
          </a:xfrm>
        </p:grpSpPr>
        <p:cxnSp>
          <p:nvCxnSpPr>
            <p:cNvPr id="479" name="Google Shape;479;p42"/>
            <p:cNvCxnSpPr>
              <a:cxnSpLocks/>
              <a:stCxn id="480" idx="0"/>
            </p:cNvCxnSpPr>
            <p:nvPr/>
          </p:nvCxnSpPr>
          <p:spPr>
            <a:xfrm rot="10800000">
              <a:off x="3610100" y="2707767"/>
              <a:ext cx="0" cy="448800"/>
            </a:xfrm>
            <a:prstGeom prst="straightConnector1">
              <a:avLst/>
            </a:prstGeom>
            <a:noFill/>
            <a:ln w="12700" cap="flat" cmpd="sng">
              <a:solidFill>
                <a:srgbClr val="4B4B4B"/>
              </a:solidFill>
              <a:prstDash val="solid"/>
              <a:round/>
              <a:headEnd type="stealth" w="sm" len="sm"/>
              <a:tailEnd type="stealth" w="sm" len="sm"/>
            </a:ln>
          </p:spPr>
        </p:cxnSp>
        <p:sp>
          <p:nvSpPr>
            <p:cNvPr id="481" name="Google Shape;481;p42"/>
            <p:cNvSpPr/>
            <p:nvPr/>
          </p:nvSpPr>
          <p:spPr>
            <a:xfrm>
              <a:off x="3340250" y="2467200"/>
              <a:ext cx="957600" cy="224100"/>
            </a:xfrm>
            <a:prstGeom prst="roundRect">
              <a:avLst>
                <a:gd name="adj" fmla="val 16667"/>
              </a:avLst>
            </a:prstGeom>
            <a:gradFill>
              <a:gsLst>
                <a:gs pos="0">
                  <a:srgbClr val="D4E5F5"/>
                </a:gs>
                <a:gs pos="100000">
                  <a:srgbClr val="70A4D5"/>
                </a:gs>
              </a:gsLst>
              <a:lin ang="5400012" scaled="0"/>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VOLTHA</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482" name="Google Shape;482;p42"/>
          <p:cNvGrpSpPr/>
          <p:nvPr/>
        </p:nvGrpSpPr>
        <p:grpSpPr>
          <a:xfrm>
            <a:off x="5007527" y="3334100"/>
            <a:ext cx="1654200" cy="1421600"/>
            <a:chOff x="5007527" y="3334100"/>
            <a:chExt cx="1654200" cy="1421600"/>
          </a:xfrm>
        </p:grpSpPr>
        <p:cxnSp>
          <p:nvCxnSpPr>
            <p:cNvPr id="483" name="Google Shape;483;p42"/>
            <p:cNvCxnSpPr/>
            <p:nvPr/>
          </p:nvCxnSpPr>
          <p:spPr>
            <a:xfrm rot="10800000">
              <a:off x="5579788" y="3334100"/>
              <a:ext cx="0" cy="87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4" name="Google Shape;484;p42"/>
            <p:cNvCxnSpPr/>
            <p:nvPr/>
          </p:nvCxnSpPr>
          <p:spPr>
            <a:xfrm rot="10800000">
              <a:off x="6212086" y="3453564"/>
              <a:ext cx="0" cy="7539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5" name="Google Shape;485;p42"/>
            <p:cNvCxnSpPr/>
            <p:nvPr/>
          </p:nvCxnSpPr>
          <p:spPr>
            <a:xfrm rot="10800000">
              <a:off x="5503595" y="3843864"/>
              <a:ext cx="0" cy="36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6" name="Google Shape;486;p42"/>
            <p:cNvCxnSpPr/>
            <p:nvPr/>
          </p:nvCxnSpPr>
          <p:spPr>
            <a:xfrm rot="10800000">
              <a:off x="6135886" y="3764964"/>
              <a:ext cx="0" cy="4425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487" name="Google Shape;487;p42"/>
            <p:cNvSpPr/>
            <p:nvPr/>
          </p:nvSpPr>
          <p:spPr>
            <a:xfrm>
              <a:off x="5007527" y="4100313"/>
              <a:ext cx="1654200" cy="224100"/>
            </a:xfrm>
            <a:prstGeom prst="rect">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8" name="Google Shape;488;p42"/>
            <p:cNvSpPr/>
            <p:nvPr/>
          </p:nvSpPr>
          <p:spPr>
            <a:xfrm>
              <a:off x="5007527" y="4307500"/>
              <a:ext cx="1654200" cy="224100"/>
            </a:xfrm>
            <a:prstGeom prst="rect">
              <a:avLst/>
            </a:prstGeom>
            <a:gradFill>
              <a:gsLst>
                <a:gs pos="0">
                  <a:srgbClr val="F2F2F2"/>
                </a:gs>
                <a:gs pos="100000">
                  <a:srgbClr val="A6A6A6"/>
                </a:gs>
              </a:gsLst>
              <a:lin ang="5400012" scaled="0"/>
            </a:gradFill>
            <a:ln w="1270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Compute</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9" name="Google Shape;489;p42"/>
            <p:cNvSpPr/>
            <p:nvPr/>
          </p:nvSpPr>
          <p:spPr>
            <a:xfrm>
              <a:off x="5007527" y="4531600"/>
              <a:ext cx="1654200" cy="224100"/>
            </a:xfrm>
            <a:prstGeom prst="rect">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servers</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cxnSp>
        <p:nvCxnSpPr>
          <p:cNvPr id="490" name="Google Shape;490;p42"/>
          <p:cNvCxnSpPr/>
          <p:nvPr/>
        </p:nvCxnSpPr>
        <p:spPr>
          <a:xfrm>
            <a:off x="2313700" y="981075"/>
            <a:ext cx="0" cy="1800300"/>
          </a:xfrm>
          <a:prstGeom prst="straightConnector1">
            <a:avLst/>
          </a:prstGeom>
          <a:noFill/>
          <a:ln w="19050" cap="flat" cmpd="sng">
            <a:solidFill>
              <a:srgbClr val="999999"/>
            </a:solidFill>
            <a:prstDash val="solid"/>
            <a:round/>
            <a:headEnd type="triangle" w="med" len="med"/>
            <a:tailEnd type="triangle" w="med" len="med"/>
          </a:ln>
        </p:spPr>
      </p:cxnSp>
      <p:sp>
        <p:nvSpPr>
          <p:cNvPr id="491" name="Google Shape;491;p42"/>
          <p:cNvSpPr txBox="1"/>
          <p:nvPr/>
        </p:nvSpPr>
        <p:spPr>
          <a:xfrm rot="-5400000">
            <a:off x="1685050" y="1800825"/>
            <a:ext cx="1219200" cy="151200"/>
          </a:xfrm>
          <a:prstGeom prst="rect">
            <a:avLst/>
          </a:prstGeom>
          <a:solidFill>
            <a:srgbClr val="FFFFFF"/>
          </a:solid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99999"/>
                </a:solidFill>
                <a:effectLst/>
                <a:uLnTx/>
                <a:uFillTx/>
                <a:latin typeface="Calibri"/>
                <a:ea typeface="Calibri"/>
                <a:cs typeface="Calibri"/>
                <a:sym typeface="Calibri"/>
              </a:rPr>
              <a:t>SOFTWARE STACK</a:t>
            </a:r>
            <a:endParaRPr kumimoji="0" sz="1200" b="1"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492" name="Google Shape;492;p42"/>
          <p:cNvSpPr txBox="1"/>
          <p:nvPr/>
        </p:nvSpPr>
        <p:spPr>
          <a:xfrm rot="-5400000">
            <a:off x="1867425" y="3949200"/>
            <a:ext cx="865800" cy="151200"/>
          </a:xfrm>
          <a:prstGeom prst="rect">
            <a:avLst/>
          </a:prstGeom>
          <a:solidFill>
            <a:srgbClr val="FFFFFF"/>
          </a:solid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99999"/>
                </a:solidFill>
                <a:effectLst/>
                <a:uLnTx/>
                <a:uFillTx/>
                <a:latin typeface="Calibri"/>
                <a:ea typeface="Calibri"/>
                <a:cs typeface="Calibri"/>
                <a:sym typeface="Calibri"/>
              </a:rPr>
              <a:t>HARDWARE</a:t>
            </a:r>
            <a:endParaRPr kumimoji="0" sz="1200" b="1"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494" name="Google Shape;494;p42"/>
          <p:cNvSpPr/>
          <p:nvPr/>
        </p:nvSpPr>
        <p:spPr>
          <a:xfrm>
            <a:off x="3326275" y="1867050"/>
            <a:ext cx="3776100" cy="338700"/>
          </a:xfrm>
          <a:prstGeom prst="roundRect">
            <a:avLst>
              <a:gd name="adj" fmla="val 16667"/>
            </a:avLst>
          </a:prstGeom>
          <a:gradFill>
            <a:gsLst>
              <a:gs pos="0">
                <a:srgbClr val="DBD4EB"/>
              </a:gs>
              <a:gs pos="100000">
                <a:srgbClr val="9180BB"/>
              </a:gs>
            </a:gsLst>
            <a:lin ang="5400012" scaled="0"/>
          </a:gra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SDN Controller - ONOS</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496" name="Google Shape;496;p42"/>
          <p:cNvCxnSpPr/>
          <p:nvPr/>
        </p:nvCxnSpPr>
        <p:spPr>
          <a:xfrm rot="10800000">
            <a:off x="3811689" y="2196125"/>
            <a:ext cx="0" cy="239100"/>
          </a:xfrm>
          <a:prstGeom prst="straightConnector1">
            <a:avLst/>
          </a:prstGeom>
          <a:noFill/>
          <a:ln w="12700" cap="flat" cmpd="sng">
            <a:solidFill>
              <a:srgbClr val="4B4B4B"/>
            </a:solidFill>
            <a:prstDash val="solid"/>
            <a:round/>
            <a:headEnd type="stealth" w="sm" len="sm"/>
            <a:tailEnd type="stealth" w="sm" len="sm"/>
          </a:ln>
        </p:spPr>
      </p:cxnSp>
      <p:sp>
        <p:nvSpPr>
          <p:cNvPr id="497" name="Google Shape;497;p42"/>
          <p:cNvSpPr txBox="1"/>
          <p:nvPr/>
        </p:nvSpPr>
        <p:spPr>
          <a:xfrm>
            <a:off x="3848100" y="2176700"/>
            <a:ext cx="1194000" cy="2631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cs typeface="Arial"/>
                <a:sym typeface="Arial"/>
              </a:rPr>
              <a:t>OpenFlow</a:t>
            </a:r>
            <a:endParaRPr kumimoji="0" sz="10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498" name="Google Shape;498;p42"/>
          <p:cNvCxnSpPr/>
          <p:nvPr/>
        </p:nvCxnSpPr>
        <p:spPr>
          <a:xfrm rot="10800000">
            <a:off x="5821525" y="2237100"/>
            <a:ext cx="0" cy="716100"/>
          </a:xfrm>
          <a:prstGeom prst="straightConnector1">
            <a:avLst/>
          </a:prstGeom>
          <a:noFill/>
          <a:ln w="12700" cap="flat" cmpd="sng">
            <a:solidFill>
              <a:srgbClr val="000000"/>
            </a:solidFill>
            <a:prstDash val="solid"/>
            <a:round/>
            <a:headEnd type="stealth" w="sm" len="sm"/>
            <a:tailEnd type="stealth" w="sm" len="sm"/>
          </a:ln>
        </p:spPr>
      </p:cxnSp>
      <p:sp>
        <p:nvSpPr>
          <p:cNvPr id="499" name="Google Shape;499;p42"/>
          <p:cNvSpPr txBox="1"/>
          <p:nvPr/>
        </p:nvSpPr>
        <p:spPr>
          <a:xfrm>
            <a:off x="5821526" y="2292400"/>
            <a:ext cx="1231500" cy="4776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P4Runtime,</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gNMI/OpenConfig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500" name="Google Shape;500;p42"/>
          <p:cNvSpPr/>
          <p:nvPr/>
        </p:nvSpPr>
        <p:spPr>
          <a:xfrm>
            <a:off x="3342975" y="1552400"/>
            <a:ext cx="12315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VOLTHA apps</a:t>
            </a:r>
            <a:b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b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PON/OLT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1" name="Google Shape;501;p42"/>
          <p:cNvSpPr/>
          <p:nvPr/>
        </p:nvSpPr>
        <p:spPr>
          <a:xfrm>
            <a:off x="4634764" y="1551975"/>
            <a:ext cx="11403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TRELLIS apps</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Fabric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2" name="Google Shape;502;p42"/>
          <p:cNvSpPr/>
          <p:nvPr/>
        </p:nvSpPr>
        <p:spPr>
          <a:xfrm>
            <a:off x="5827862" y="1551975"/>
            <a:ext cx="12687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100" b="1" kern="0" dirty="0">
                <a:solidFill>
                  <a:srgbClr val="000000"/>
                </a:solidFill>
                <a:latin typeface="Calibri"/>
                <a:ea typeface="Calibri"/>
                <a:cs typeface="Calibri"/>
                <a:sym typeface="Calibri"/>
              </a:rPr>
              <a:t>SD-BNG</a:t>
            </a:r>
            <a:r>
              <a:rPr kumimoji="0" lang="en-US" sz="1100" b="1" i="0" u="none" strike="noStrike" kern="0" cap="none" spc="0" normalizeH="0" baseline="0" noProof="0" dirty="0">
                <a:ln>
                  <a:noFill/>
                </a:ln>
                <a:solidFill>
                  <a:srgbClr val="000000"/>
                </a:solidFill>
                <a:effectLst/>
                <a:uLnTx/>
                <a:uFillTx/>
                <a:latin typeface="Calibri"/>
                <a:ea typeface="Calibri"/>
                <a:cs typeface="Calibri"/>
                <a:sym typeface="Calibri"/>
              </a:rPr>
              <a:t> apps</a:t>
            </a:r>
            <a:endParaRPr kumimoji="0" sz="11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a:ea typeface="Calibri"/>
                <a:cs typeface="Calibri"/>
                <a:sym typeface="Calibri"/>
              </a:rPr>
              <a:t>Subscriber  control</a:t>
            </a:r>
            <a:endParaRPr kumimoji="0"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503" name="Google Shape;503;p42"/>
          <p:cNvGrpSpPr/>
          <p:nvPr/>
        </p:nvGrpSpPr>
        <p:grpSpPr>
          <a:xfrm>
            <a:off x="2975750" y="3156567"/>
            <a:ext cx="1268700" cy="772500"/>
            <a:chOff x="2975750" y="3175617"/>
            <a:chExt cx="1268700" cy="772500"/>
          </a:xfrm>
        </p:grpSpPr>
        <p:sp>
          <p:nvSpPr>
            <p:cNvPr id="504" name="Google Shape;504;p42"/>
            <p:cNvSpPr/>
            <p:nvPr/>
          </p:nvSpPr>
          <p:spPr>
            <a:xfrm>
              <a:off x="2975750" y="3709017"/>
              <a:ext cx="1268700" cy="2391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5" name="Google Shape;505;p42"/>
            <p:cNvSpPr/>
            <p:nvPr/>
          </p:nvSpPr>
          <p:spPr>
            <a:xfrm>
              <a:off x="3589871" y="36151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6" name="Google Shape;506;p42"/>
            <p:cNvSpPr/>
            <p:nvPr/>
          </p:nvSpPr>
          <p:spPr>
            <a:xfrm>
              <a:off x="3589871" y="35389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7" name="Google Shape;507;p42"/>
            <p:cNvSpPr/>
            <p:nvPr/>
          </p:nvSpPr>
          <p:spPr>
            <a:xfrm>
              <a:off x="3589871" y="34627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0" name="Google Shape;480;p42"/>
            <p:cNvSpPr/>
            <p:nvPr/>
          </p:nvSpPr>
          <p:spPr>
            <a:xfrm>
              <a:off x="2975750" y="3175617"/>
              <a:ext cx="1268700" cy="2391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508" name="Google Shape;508;p42"/>
          <p:cNvGrpSpPr/>
          <p:nvPr/>
        </p:nvGrpSpPr>
        <p:grpSpPr>
          <a:xfrm>
            <a:off x="4244450" y="3172528"/>
            <a:ext cx="3375021" cy="695700"/>
            <a:chOff x="4244450" y="3172528"/>
            <a:chExt cx="3375021" cy="695700"/>
          </a:xfrm>
        </p:grpSpPr>
        <p:sp>
          <p:nvSpPr>
            <p:cNvPr id="509" name="Google Shape;509;p42"/>
            <p:cNvSpPr/>
            <p:nvPr/>
          </p:nvSpPr>
          <p:spPr>
            <a:xfrm>
              <a:off x="4909825" y="3172528"/>
              <a:ext cx="1849500" cy="2769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switch</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510" name="Google Shape;510;p42"/>
            <p:cNvCxnSpPr/>
            <p:nvPr/>
          </p:nvCxnSpPr>
          <p:spPr>
            <a:xfrm>
              <a:off x="6759325" y="3329875"/>
              <a:ext cx="845700" cy="600"/>
            </a:xfrm>
            <a:prstGeom prst="curvedConnector3">
              <a:avLst>
                <a:gd name="adj1" fmla="val 50000"/>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1" name="Google Shape;511;p42"/>
            <p:cNvCxnSpPr>
              <a:cxnSpLocks/>
              <a:stCxn id="480" idx="3"/>
              <a:endCxn id="509" idx="1"/>
            </p:cNvCxnSpPr>
            <p:nvPr/>
          </p:nvCxnSpPr>
          <p:spPr>
            <a:xfrm>
              <a:off x="4244450" y="3276117"/>
              <a:ext cx="665400" cy="348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2" name="Google Shape;512;p42"/>
            <p:cNvCxnSpPr>
              <a:cxnSpLocks/>
              <a:stCxn id="504" idx="3"/>
              <a:endCxn id="509" idx="1"/>
            </p:cNvCxnSpPr>
            <p:nvPr/>
          </p:nvCxnSpPr>
          <p:spPr>
            <a:xfrm rot="10800000" flipH="1">
              <a:off x="4244450" y="3310917"/>
              <a:ext cx="665400" cy="498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13" name="Google Shape;513;p42"/>
            <p:cNvSpPr/>
            <p:nvPr/>
          </p:nvSpPr>
          <p:spPr>
            <a:xfrm>
              <a:off x="4909825" y="3591328"/>
              <a:ext cx="1849500" cy="2769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switch</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514" name="Google Shape;514;p42"/>
            <p:cNvCxnSpPr>
              <a:cxnSpLocks/>
              <a:stCxn id="480" idx="3"/>
              <a:endCxn id="513" idx="1"/>
            </p:cNvCxnSpPr>
            <p:nvPr/>
          </p:nvCxnSpPr>
          <p:spPr>
            <a:xfrm>
              <a:off x="4244450" y="3276117"/>
              <a:ext cx="665400" cy="45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5" name="Google Shape;515;p42"/>
            <p:cNvCxnSpPr>
              <a:cxnSpLocks/>
              <a:stCxn id="504" idx="3"/>
              <a:endCxn id="513" idx="1"/>
            </p:cNvCxnSpPr>
            <p:nvPr/>
          </p:nvCxnSpPr>
          <p:spPr>
            <a:xfrm rot="10800000" flipH="1">
              <a:off x="4244450" y="3729717"/>
              <a:ext cx="665400" cy="798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6" name="Google Shape;516;p42"/>
            <p:cNvCxnSpPr/>
            <p:nvPr/>
          </p:nvCxnSpPr>
          <p:spPr>
            <a:xfrm>
              <a:off x="6773771" y="3710575"/>
              <a:ext cx="845700" cy="600"/>
            </a:xfrm>
            <a:prstGeom prst="curvedConnector3">
              <a:avLst>
                <a:gd name="adj1" fmla="val 50000"/>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7" name="Google Shape;517;p42"/>
            <p:cNvCxnSpPr/>
            <p:nvPr/>
          </p:nvCxnSpPr>
          <p:spPr>
            <a:xfrm rot="10800000" flipH="1">
              <a:off x="6759325" y="3334075"/>
              <a:ext cx="846300" cy="376800"/>
            </a:xfrm>
            <a:prstGeom prst="straightConnector1">
              <a:avLst/>
            </a:prstGeom>
            <a:noFill/>
            <a:ln w="19050" cap="flat" cmpd="sng">
              <a:solidFill>
                <a:srgbClr val="666666"/>
              </a:solidFill>
              <a:prstDash val="solid"/>
              <a:round/>
              <a:headEnd type="none" w="med" len="med"/>
              <a:tailEnd type="none" w="med" len="med"/>
            </a:ln>
          </p:spPr>
        </p:cxnSp>
        <p:cxnSp>
          <p:nvCxnSpPr>
            <p:cNvPr id="518" name="Google Shape;518;p42"/>
            <p:cNvCxnSpPr/>
            <p:nvPr/>
          </p:nvCxnSpPr>
          <p:spPr>
            <a:xfrm>
              <a:off x="6759325" y="3329875"/>
              <a:ext cx="846300" cy="375300"/>
            </a:xfrm>
            <a:prstGeom prst="straightConnector1">
              <a:avLst/>
            </a:prstGeom>
            <a:noFill/>
            <a:ln w="19050" cap="flat" cmpd="sng">
              <a:solidFill>
                <a:srgbClr val="666666"/>
              </a:solidFill>
              <a:prstDash val="solid"/>
              <a:round/>
              <a:headEnd type="none" w="med" len="med"/>
              <a:tailEnd type="none" w="med" len="med"/>
            </a:ln>
          </p:spPr>
        </p:cxnSp>
      </p:grpSp>
      <p:sp>
        <p:nvSpPr>
          <p:cNvPr id="519" name="Google Shape;519;p42"/>
          <p:cNvSpPr/>
          <p:nvPr/>
        </p:nvSpPr>
        <p:spPr>
          <a:xfrm>
            <a:off x="5324400" y="2966833"/>
            <a:ext cx="957600" cy="224100"/>
          </a:xfrm>
          <a:prstGeom prst="roundRect">
            <a:avLst>
              <a:gd name="adj" fmla="val 16667"/>
            </a:avLst>
          </a:prstGeom>
          <a:gradFill>
            <a:gsLst>
              <a:gs pos="0">
                <a:srgbClr val="D4E5F5"/>
              </a:gs>
              <a:gs pos="100000">
                <a:srgbClr val="70A4D5"/>
              </a:gs>
            </a:gsLst>
            <a:lin ang="5400012" scaled="0"/>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0000"/>
                </a:solidFill>
                <a:effectLst/>
                <a:uLnTx/>
                <a:uFillTx/>
                <a:latin typeface="Calibri"/>
                <a:ea typeface="Calibri"/>
                <a:cs typeface="Calibri"/>
                <a:sym typeface="Calibri"/>
              </a:rPr>
              <a:t>Stratum</a:t>
            </a:r>
            <a:endParaRPr kumimoji="0" sz="12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520" name="Google Shape;520;p42"/>
          <p:cNvGrpSpPr/>
          <p:nvPr/>
        </p:nvGrpSpPr>
        <p:grpSpPr>
          <a:xfrm>
            <a:off x="122952" y="2366231"/>
            <a:ext cx="2851657" cy="1322127"/>
            <a:chOff x="122952" y="2366231"/>
            <a:chExt cx="2851657" cy="1322127"/>
          </a:xfrm>
        </p:grpSpPr>
        <p:grpSp>
          <p:nvGrpSpPr>
            <p:cNvPr id="521" name="Google Shape;521;p42"/>
            <p:cNvGrpSpPr/>
            <p:nvPr/>
          </p:nvGrpSpPr>
          <p:grpSpPr>
            <a:xfrm>
              <a:off x="122952" y="2366231"/>
              <a:ext cx="1926157" cy="1272765"/>
              <a:chOff x="122952" y="2366231"/>
              <a:chExt cx="1926157" cy="1272765"/>
            </a:xfrm>
          </p:grpSpPr>
          <p:sp>
            <p:nvSpPr>
              <p:cNvPr id="522" name="Google Shape;522;p42"/>
              <p:cNvSpPr/>
              <p:nvPr/>
            </p:nvSpPr>
            <p:spPr>
              <a:xfrm>
                <a:off x="122952" y="2589254"/>
                <a:ext cx="1576200" cy="771600"/>
              </a:xfrm>
              <a:prstGeom prst="roundRect">
                <a:avLst>
                  <a:gd name="adj" fmla="val 16667"/>
                </a:avLst>
              </a:prstGeom>
              <a:solidFill>
                <a:srgbClr val="FFFFFF"/>
              </a:solidFill>
              <a:ln w="9525" cap="flat" cmpd="sng">
                <a:solidFill>
                  <a:srgbClr val="666666"/>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23" name="Google Shape;523;p42"/>
              <p:cNvCxnSpPr>
                <a:stCxn id="524" idx="2"/>
                <a:endCxn id="525" idx="3"/>
              </p:cNvCxnSpPr>
              <p:nvPr/>
            </p:nvCxnSpPr>
            <p:spPr>
              <a:xfrm rot="10800000">
                <a:off x="1501309" y="2949919"/>
                <a:ext cx="471900" cy="3462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26" name="Google Shape;526;p42"/>
              <p:cNvCxnSpPr>
                <a:stCxn id="524" idx="2"/>
                <a:endCxn id="527" idx="3"/>
              </p:cNvCxnSpPr>
              <p:nvPr/>
            </p:nvCxnSpPr>
            <p:spPr>
              <a:xfrm flipH="1">
                <a:off x="1501309" y="3296119"/>
                <a:ext cx="471900" cy="2673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27" name="Google Shape;527;p42"/>
              <p:cNvSpPr/>
              <p:nvPr/>
            </p:nvSpPr>
            <p:spPr>
              <a:xfrm>
                <a:off x="1398680" y="3487796"/>
                <a:ext cx="102600" cy="1512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8" name="Google Shape;528;p42"/>
              <p:cNvSpPr txBox="1"/>
              <p:nvPr/>
            </p:nvSpPr>
            <p:spPr>
              <a:xfrm>
                <a:off x="1208512" y="3017702"/>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ONU</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29" name="Google Shape;529;p42"/>
              <p:cNvCxnSpPr>
                <a:stCxn id="530" idx="3"/>
                <a:endCxn id="530" idx="3"/>
              </p:cNvCxnSpPr>
              <p:nvPr/>
            </p:nvCxnSpPr>
            <p:spPr>
              <a:xfrm>
                <a:off x="862941" y="2902274"/>
                <a:ext cx="0" cy="0"/>
              </a:xfrm>
              <a:prstGeom prst="straightConnector1">
                <a:avLst/>
              </a:prstGeom>
              <a:noFill/>
              <a:ln w="9525" cap="flat" cmpd="sng">
                <a:solidFill>
                  <a:srgbClr val="004B7D"/>
                </a:solidFill>
                <a:prstDash val="solid"/>
                <a:round/>
                <a:headEnd type="none" w="med" len="med"/>
                <a:tailEnd type="none" w="med" len="med"/>
              </a:ln>
            </p:spPr>
          </p:cxnSp>
          <p:cxnSp>
            <p:nvCxnSpPr>
              <p:cNvPr id="531" name="Google Shape;531;p42"/>
              <p:cNvCxnSpPr>
                <a:endCxn id="525" idx="1"/>
              </p:cNvCxnSpPr>
              <p:nvPr/>
            </p:nvCxnSpPr>
            <p:spPr>
              <a:xfrm>
                <a:off x="772279" y="2949871"/>
                <a:ext cx="626400" cy="0"/>
              </a:xfrm>
              <a:prstGeom prst="straightConnector1">
                <a:avLst/>
              </a:prstGeom>
              <a:noFill/>
              <a:ln w="19050" cap="flat" cmpd="sng">
                <a:solidFill>
                  <a:srgbClr val="666666"/>
                </a:solidFill>
                <a:prstDash val="solid"/>
                <a:round/>
                <a:headEnd type="none" w="med" len="med"/>
                <a:tailEnd type="none" w="med" len="med"/>
              </a:ln>
            </p:spPr>
          </p:cxnSp>
          <p:pic>
            <p:nvPicPr>
              <p:cNvPr id="530" name="Google Shape;530;p42"/>
              <p:cNvPicPr preferRelativeResize="0"/>
              <p:nvPr/>
            </p:nvPicPr>
            <p:blipFill>
              <a:blip r:embed="rId4">
                <a:alphaModFix/>
              </a:blip>
              <a:stretch>
                <a:fillRect/>
              </a:stretch>
            </p:blipFill>
            <p:spPr>
              <a:xfrm>
                <a:off x="297515" y="2695032"/>
                <a:ext cx="565426" cy="414485"/>
              </a:xfrm>
              <a:prstGeom prst="rect">
                <a:avLst/>
              </a:prstGeom>
              <a:noFill/>
              <a:ln>
                <a:noFill/>
              </a:ln>
            </p:spPr>
          </p:pic>
          <p:sp>
            <p:nvSpPr>
              <p:cNvPr id="532" name="Google Shape;532;p42"/>
              <p:cNvSpPr txBox="1"/>
              <p:nvPr/>
            </p:nvSpPr>
            <p:spPr>
              <a:xfrm>
                <a:off x="150190" y="3035176"/>
                <a:ext cx="860100" cy="2769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RG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5" name="Google Shape;525;p42"/>
              <p:cNvSpPr/>
              <p:nvPr/>
            </p:nvSpPr>
            <p:spPr>
              <a:xfrm>
                <a:off x="1398679" y="2878171"/>
                <a:ext cx="102600" cy="1434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533" name="Google Shape;533;p42" descr="house.png"/>
              <p:cNvPicPr preferRelativeResize="0"/>
              <p:nvPr/>
            </p:nvPicPr>
            <p:blipFill rotWithShape="1">
              <a:blip r:embed="rId5">
                <a:alphaModFix/>
              </a:blip>
              <a:srcRect/>
              <a:stretch/>
            </p:blipFill>
            <p:spPr>
              <a:xfrm>
                <a:off x="1022423" y="2366231"/>
                <a:ext cx="565415" cy="405002"/>
              </a:xfrm>
              <a:prstGeom prst="rect">
                <a:avLst/>
              </a:prstGeom>
              <a:noFill/>
              <a:ln>
                <a:noFill/>
              </a:ln>
            </p:spPr>
          </p:pic>
          <p:sp>
            <p:nvSpPr>
              <p:cNvPr id="524" name="Google Shape;524;p42"/>
              <p:cNvSpPr/>
              <p:nvPr/>
            </p:nvSpPr>
            <p:spPr>
              <a:xfrm>
                <a:off x="1973209" y="3231919"/>
                <a:ext cx="75900" cy="128400"/>
              </a:xfrm>
              <a:prstGeom prst="ellipse">
                <a:avLst/>
              </a:prstGeom>
              <a:solidFill>
                <a:srgbClr val="D9D9D9"/>
              </a:solidFill>
              <a:ln w="2540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cxnSp>
          <p:nvCxnSpPr>
            <p:cNvPr id="534" name="Google Shape;534;p42"/>
            <p:cNvCxnSpPr>
              <a:endCxn id="524" idx="6"/>
            </p:cNvCxnSpPr>
            <p:nvPr/>
          </p:nvCxnSpPr>
          <p:spPr>
            <a:xfrm rot="10800000">
              <a:off x="2049109" y="3296119"/>
              <a:ext cx="925500" cy="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35" name="Google Shape;535;p42"/>
            <p:cNvSpPr txBox="1"/>
            <p:nvPr/>
          </p:nvSpPr>
          <p:spPr>
            <a:xfrm>
              <a:off x="1758093" y="3411458"/>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PON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83" name="Google Shape;184;p23">
            <a:extLst>
              <a:ext uri="{FF2B5EF4-FFF2-40B4-BE49-F238E27FC236}">
                <a16:creationId xmlns:a16="http://schemas.microsoft.com/office/drawing/2014/main" id="{443666E2-2FA9-8A43-B887-908F8B79A052}"/>
              </a:ext>
            </a:extLst>
          </p:cNvPr>
          <p:cNvPicPr preferRelativeResize="0"/>
          <p:nvPr/>
        </p:nvPicPr>
        <p:blipFill>
          <a:blip r:embed="rId6">
            <a:alphaModFix/>
          </a:blip>
          <a:stretch>
            <a:fillRect/>
          </a:stretch>
        </p:blipFill>
        <p:spPr>
          <a:xfrm>
            <a:off x="6516" y="4702571"/>
            <a:ext cx="1003781" cy="429725"/>
          </a:xfrm>
          <a:prstGeom prst="rect">
            <a:avLst/>
          </a:prstGeom>
          <a:noFill/>
          <a:ln>
            <a:noFill/>
          </a:ln>
        </p:spPr>
      </p:pic>
      <p:sp>
        <p:nvSpPr>
          <p:cNvPr id="84" name="Google Shape;80;p21">
            <a:extLst>
              <a:ext uri="{FF2B5EF4-FFF2-40B4-BE49-F238E27FC236}">
                <a16:creationId xmlns:a16="http://schemas.microsoft.com/office/drawing/2014/main" id="{5F587BD9-1B4B-9F4D-B135-A8144F5964BE}"/>
              </a:ext>
            </a:extLst>
          </p:cNvPr>
          <p:cNvSpPr txBox="1">
            <a:spLocks/>
          </p:cNvSpPr>
          <p:nvPr/>
        </p:nvSpPr>
        <p:spPr>
          <a:xfrm>
            <a:off x="344226" y="278117"/>
            <a:ext cx="1582103" cy="600525"/>
          </a:xfrm>
          <a:prstGeom prst="rect">
            <a:avLst/>
          </a:prstGeom>
          <a:noFill/>
          <a:ln>
            <a:noFill/>
          </a:ln>
        </p:spPr>
        <p:txBody>
          <a:bodyPr spcFirstLastPara="1" vert="horz" wrap="square" lIns="34275" tIns="17125" rIns="34275" bIns="17125" rtlCol="0" anchor="ctr"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l" defTabSz="4572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200" b="1" i="0" u="none" strike="noStrike" kern="1200" cap="none" spc="0" normalizeH="0" baseline="0" noProof="0">
                <a:ln>
                  <a:noFill/>
                </a:ln>
                <a:solidFill>
                  <a:srgbClr val="4B87CC"/>
                </a:solidFill>
                <a:effectLst/>
                <a:uLnTx/>
                <a:uFillTx/>
                <a:latin typeface="Calibri"/>
                <a:cs typeface="Calibri"/>
                <a:sym typeface="Calibri"/>
              </a:rPr>
              <a:t>SEBA</a:t>
            </a:r>
          </a:p>
        </p:txBody>
      </p:sp>
      <p:sp>
        <p:nvSpPr>
          <p:cNvPr id="85" name="Google Shape;80;p21">
            <a:extLst>
              <a:ext uri="{FF2B5EF4-FFF2-40B4-BE49-F238E27FC236}">
                <a16:creationId xmlns:a16="http://schemas.microsoft.com/office/drawing/2014/main" id="{FB518717-60B8-184A-964E-D427F875F669}"/>
              </a:ext>
            </a:extLst>
          </p:cNvPr>
          <p:cNvSpPr txBox="1">
            <a:spLocks/>
          </p:cNvSpPr>
          <p:nvPr/>
        </p:nvSpPr>
        <p:spPr>
          <a:xfrm>
            <a:off x="379264" y="935186"/>
            <a:ext cx="1476832" cy="751876"/>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S</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DN </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E</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nabled</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B</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roadband </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A</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ccess</a:t>
            </a:r>
          </a:p>
        </p:txBody>
      </p:sp>
    </p:spTree>
    <p:extLst>
      <p:ext uri="{BB962C8B-B14F-4D97-AF65-F5344CB8AC3E}">
        <p14:creationId xmlns:p14="http://schemas.microsoft.com/office/powerpoint/2010/main" val="3894282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8"/>
                                        </p:tgtEl>
                                        <p:attrNameLst>
                                          <p:attrName>style.visibility</p:attrName>
                                        </p:attrNameLst>
                                      </p:cBhvr>
                                      <p:to>
                                        <p:strVal val="visible"/>
                                      </p:to>
                                    </p:set>
                                    <p:animEffect transition="in" filter="fade">
                                      <p:cBhvr>
                                        <p:cTn id="7" dur="500"/>
                                        <p:tgtEl>
                                          <p:spTgt spid="508"/>
                                        </p:tgtEl>
                                      </p:cBhvr>
                                    </p:animEffect>
                                  </p:childTnLst>
                                </p:cTn>
                              </p:par>
                              <p:par>
                                <p:cTn id="8" presetID="10" presetClass="entr" presetSubtype="0" fill="hold" nodeType="withEffect">
                                  <p:stCondLst>
                                    <p:cond delay="0"/>
                                  </p:stCondLst>
                                  <p:childTnLst>
                                    <p:set>
                                      <p:cBhvr>
                                        <p:cTn id="9" dur="1" fill="hold">
                                          <p:stCondLst>
                                            <p:cond delay="0"/>
                                          </p:stCondLst>
                                        </p:cTn>
                                        <p:tgtEl>
                                          <p:spTgt spid="508"/>
                                        </p:tgtEl>
                                        <p:attrNameLst>
                                          <p:attrName>style.visibility</p:attrName>
                                        </p:attrNameLst>
                                      </p:cBhvr>
                                      <p:to>
                                        <p:strVal val="visible"/>
                                      </p:to>
                                    </p:set>
                                    <p:animEffect transition="in" filter="fade">
                                      <p:cBhvr>
                                        <p:cTn id="10" dur="500"/>
                                        <p:tgtEl>
                                          <p:spTgt spid="508"/>
                                        </p:tgtEl>
                                      </p:cBhvr>
                                    </p:animEffect>
                                  </p:childTnLst>
                                </p:cTn>
                              </p:par>
                              <p:par>
                                <p:cTn id="11" presetID="10" presetClass="entr" presetSubtype="0" fill="hold" nodeType="withEffect">
                                  <p:stCondLst>
                                    <p:cond delay="0"/>
                                  </p:stCondLst>
                                  <p:childTnLst>
                                    <p:set>
                                      <p:cBhvr>
                                        <p:cTn id="12" dur="1" fill="hold">
                                          <p:stCondLst>
                                            <p:cond delay="0"/>
                                          </p:stCondLst>
                                        </p:cTn>
                                        <p:tgtEl>
                                          <p:spTgt spid="462"/>
                                        </p:tgtEl>
                                        <p:attrNameLst>
                                          <p:attrName>style.visibility</p:attrName>
                                        </p:attrNameLst>
                                      </p:cBhvr>
                                      <p:to>
                                        <p:strVal val="visible"/>
                                      </p:to>
                                    </p:set>
                                    <p:animEffect transition="in" filter="fade">
                                      <p:cBhvr>
                                        <p:cTn id="13" dur="500"/>
                                        <p:tgtEl>
                                          <p:spTgt spid="46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82"/>
                                        </p:tgtEl>
                                        <p:attrNameLst>
                                          <p:attrName>style.visibility</p:attrName>
                                        </p:attrNameLst>
                                      </p:cBhvr>
                                      <p:to>
                                        <p:strVal val="visible"/>
                                      </p:to>
                                    </p:set>
                                    <p:animEffect transition="in" filter="fade">
                                      <p:cBhvr>
                                        <p:cTn id="18" dur="500"/>
                                        <p:tgtEl>
                                          <p:spTgt spid="48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78"/>
                                        </p:tgtEl>
                                        <p:attrNameLst>
                                          <p:attrName>style.visibility</p:attrName>
                                        </p:attrNameLst>
                                      </p:cBhvr>
                                      <p:to>
                                        <p:strVal val="visible"/>
                                      </p:to>
                                    </p:set>
                                    <p:animEffect transition="in" filter="fade">
                                      <p:cBhvr>
                                        <p:cTn id="23" dur="500"/>
                                        <p:tgtEl>
                                          <p:spTgt spid="47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00"/>
                                        </p:tgtEl>
                                        <p:attrNameLst>
                                          <p:attrName>style.visibility</p:attrName>
                                        </p:attrNameLst>
                                      </p:cBhvr>
                                      <p:to>
                                        <p:strVal val="visible"/>
                                      </p:to>
                                    </p:set>
                                    <p:animEffect transition="in" filter="fade">
                                      <p:cBhvr>
                                        <p:cTn id="26" dur="500"/>
                                        <p:tgtEl>
                                          <p:spTgt spid="50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94"/>
                                        </p:tgtEl>
                                        <p:attrNameLst>
                                          <p:attrName>style.visibility</p:attrName>
                                        </p:attrNameLst>
                                      </p:cBhvr>
                                      <p:to>
                                        <p:strVal val="visible"/>
                                      </p:to>
                                    </p:set>
                                    <p:animEffect transition="in" filter="fade">
                                      <p:cBhvr>
                                        <p:cTn id="29" dur="500"/>
                                        <p:tgtEl>
                                          <p:spTgt spid="494"/>
                                        </p:tgtEl>
                                      </p:cBhvr>
                                    </p:animEffect>
                                  </p:childTnLst>
                                </p:cTn>
                              </p:par>
                              <p:par>
                                <p:cTn id="30" presetID="10" presetClass="entr" presetSubtype="0" fill="hold" nodeType="withEffect">
                                  <p:stCondLst>
                                    <p:cond delay="0"/>
                                  </p:stCondLst>
                                  <p:childTnLst>
                                    <p:set>
                                      <p:cBhvr>
                                        <p:cTn id="31" dur="1" fill="hold">
                                          <p:stCondLst>
                                            <p:cond delay="0"/>
                                          </p:stCondLst>
                                        </p:cTn>
                                        <p:tgtEl>
                                          <p:spTgt spid="496"/>
                                        </p:tgtEl>
                                        <p:attrNameLst>
                                          <p:attrName>style.visibility</p:attrName>
                                        </p:attrNameLst>
                                      </p:cBhvr>
                                      <p:to>
                                        <p:strVal val="visible"/>
                                      </p:to>
                                    </p:set>
                                    <p:animEffect transition="in" filter="fade">
                                      <p:cBhvr>
                                        <p:cTn id="32" dur="500"/>
                                        <p:tgtEl>
                                          <p:spTgt spid="49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97"/>
                                        </p:tgtEl>
                                        <p:attrNameLst>
                                          <p:attrName>style.visibility</p:attrName>
                                        </p:attrNameLst>
                                      </p:cBhvr>
                                      <p:to>
                                        <p:strVal val="visible"/>
                                      </p:to>
                                    </p:set>
                                    <p:animEffect transition="in" filter="fade">
                                      <p:cBhvr>
                                        <p:cTn id="35" dur="500"/>
                                        <p:tgtEl>
                                          <p:spTgt spid="49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19"/>
                                        </p:tgtEl>
                                        <p:attrNameLst>
                                          <p:attrName>style.visibility</p:attrName>
                                        </p:attrNameLst>
                                      </p:cBhvr>
                                      <p:to>
                                        <p:strVal val="visible"/>
                                      </p:to>
                                    </p:set>
                                    <p:animEffect transition="in" filter="fade">
                                      <p:cBhvr>
                                        <p:cTn id="40" dur="500"/>
                                        <p:tgtEl>
                                          <p:spTgt spid="519"/>
                                        </p:tgtEl>
                                      </p:cBhvr>
                                    </p:animEffect>
                                  </p:childTnLst>
                                </p:cTn>
                              </p:par>
                              <p:par>
                                <p:cTn id="41" presetID="10" presetClass="entr" presetSubtype="0" fill="hold" nodeType="withEffect">
                                  <p:stCondLst>
                                    <p:cond delay="0"/>
                                  </p:stCondLst>
                                  <p:childTnLst>
                                    <p:set>
                                      <p:cBhvr>
                                        <p:cTn id="42" dur="1" fill="hold">
                                          <p:stCondLst>
                                            <p:cond delay="0"/>
                                          </p:stCondLst>
                                        </p:cTn>
                                        <p:tgtEl>
                                          <p:spTgt spid="498"/>
                                        </p:tgtEl>
                                        <p:attrNameLst>
                                          <p:attrName>style.visibility</p:attrName>
                                        </p:attrNameLst>
                                      </p:cBhvr>
                                      <p:to>
                                        <p:strVal val="visible"/>
                                      </p:to>
                                    </p:set>
                                    <p:animEffect transition="in" filter="fade">
                                      <p:cBhvr>
                                        <p:cTn id="43" dur="500"/>
                                        <p:tgtEl>
                                          <p:spTgt spid="49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99"/>
                                        </p:tgtEl>
                                        <p:attrNameLst>
                                          <p:attrName>style.visibility</p:attrName>
                                        </p:attrNameLst>
                                      </p:cBhvr>
                                      <p:to>
                                        <p:strVal val="visible"/>
                                      </p:to>
                                    </p:set>
                                    <p:animEffect transition="in" filter="fade">
                                      <p:cBhvr>
                                        <p:cTn id="46" dur="500"/>
                                        <p:tgtEl>
                                          <p:spTgt spid="49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01"/>
                                        </p:tgtEl>
                                        <p:attrNameLst>
                                          <p:attrName>style.visibility</p:attrName>
                                        </p:attrNameLst>
                                      </p:cBhvr>
                                      <p:to>
                                        <p:strVal val="visible"/>
                                      </p:to>
                                    </p:set>
                                    <p:animEffect transition="in" filter="fade">
                                      <p:cBhvr>
                                        <p:cTn id="49" dur="500"/>
                                        <p:tgtEl>
                                          <p:spTgt spid="50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502"/>
                                        </p:tgtEl>
                                        <p:attrNameLst>
                                          <p:attrName>style.visibility</p:attrName>
                                        </p:attrNameLst>
                                      </p:cBhvr>
                                      <p:to>
                                        <p:strVal val="visible"/>
                                      </p:to>
                                    </p:set>
                                    <p:animEffect transition="in" filter="fade">
                                      <p:cBhvr>
                                        <p:cTn id="54" dur="500"/>
                                        <p:tgtEl>
                                          <p:spTgt spid="502"/>
                                        </p:tgtEl>
                                      </p:cBhvr>
                                    </p:animEffect>
                                  </p:childTnLst>
                                </p:cTn>
                              </p:par>
                              <p:par>
                                <p:cTn id="55" presetID="10" presetClass="entr" presetSubtype="0" fill="hold" nodeType="withEffect">
                                  <p:stCondLst>
                                    <p:cond delay="0"/>
                                  </p:stCondLst>
                                  <p:childTnLst>
                                    <p:set>
                                      <p:cBhvr>
                                        <p:cTn id="56" dur="1" fill="hold">
                                          <p:stCondLst>
                                            <p:cond delay="0"/>
                                          </p:stCondLst>
                                        </p:cTn>
                                        <p:tgtEl>
                                          <p:spTgt spid="459"/>
                                        </p:tgtEl>
                                        <p:attrNameLst>
                                          <p:attrName>style.visibility</p:attrName>
                                        </p:attrNameLst>
                                      </p:cBhvr>
                                      <p:to>
                                        <p:strVal val="visible"/>
                                      </p:to>
                                    </p:set>
                                    <p:animEffect transition="in" filter="fade">
                                      <p:cBhvr>
                                        <p:cTn id="57" dur="500"/>
                                        <p:tgtEl>
                                          <p:spTgt spid="45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70"/>
                                        </p:tgtEl>
                                        <p:attrNameLst>
                                          <p:attrName>style.visibility</p:attrName>
                                        </p:attrNameLst>
                                      </p:cBhvr>
                                      <p:to>
                                        <p:strVal val="visible"/>
                                      </p:to>
                                    </p:set>
                                    <p:animEffect transition="in" filter="fade">
                                      <p:cBhvr>
                                        <p:cTn id="62" dur="500"/>
                                        <p:tgtEl>
                                          <p:spTgt spid="470"/>
                                        </p:tgtEl>
                                      </p:cBhvr>
                                    </p:animEffect>
                                  </p:childTnLst>
                                </p:cTn>
                              </p:par>
                              <p:par>
                                <p:cTn id="63" presetID="10" presetClass="entr" presetSubtype="0" fill="hold" nodeType="withEffect">
                                  <p:stCondLst>
                                    <p:cond delay="0"/>
                                  </p:stCondLst>
                                  <p:childTnLst>
                                    <p:set>
                                      <p:cBhvr>
                                        <p:cTn id="64" dur="1" fill="hold">
                                          <p:stCondLst>
                                            <p:cond delay="0"/>
                                          </p:stCondLst>
                                        </p:cTn>
                                        <p:tgtEl>
                                          <p:spTgt spid="472"/>
                                        </p:tgtEl>
                                        <p:attrNameLst>
                                          <p:attrName>style.visibility</p:attrName>
                                        </p:attrNameLst>
                                      </p:cBhvr>
                                      <p:to>
                                        <p:strVal val="visible"/>
                                      </p:to>
                                    </p:set>
                                    <p:animEffect transition="in" filter="fade">
                                      <p:cBhvr>
                                        <p:cTn id="65" dur="500"/>
                                        <p:tgtEl>
                                          <p:spTgt spid="472"/>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469"/>
                                        </p:tgtEl>
                                        <p:attrNameLst>
                                          <p:attrName>style.visibility</p:attrName>
                                        </p:attrNameLst>
                                      </p:cBhvr>
                                      <p:to>
                                        <p:strVal val="visible"/>
                                      </p:to>
                                    </p:set>
                                    <p:animEffect transition="in" filter="fade">
                                      <p:cBhvr>
                                        <p:cTn id="70" dur="500"/>
                                        <p:tgtEl>
                                          <p:spTgt spid="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 grpId="0" animBg="1"/>
      <p:bldP spid="470" grpId="0" animBg="1"/>
      <p:bldP spid="494" grpId="0" animBg="1"/>
      <p:bldP spid="497" grpId="0"/>
      <p:bldP spid="499" grpId="0"/>
      <p:bldP spid="500" grpId="0" animBg="1"/>
      <p:bldP spid="501" grpId="0" animBg="1"/>
      <p:bldP spid="502" grpId="0" animBg="1"/>
      <p:bldP spid="5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42"/>
          <p:cNvSpPr/>
          <p:nvPr/>
        </p:nvSpPr>
        <p:spPr>
          <a:xfrm>
            <a:off x="2471300" y="991525"/>
            <a:ext cx="4726500" cy="3871200"/>
          </a:xfrm>
          <a:prstGeom prst="roundRect">
            <a:avLst>
              <a:gd name="adj" fmla="val 1875"/>
            </a:avLst>
          </a:prstGeom>
          <a:noFill/>
          <a:ln w="9525" cap="flat" cmpd="sng">
            <a:solidFill>
              <a:srgbClr val="4B4B4B"/>
            </a:solidFill>
            <a:prstDash val="dash"/>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4B4B4B"/>
              </a:solidFill>
              <a:effectLst/>
              <a:uLnTx/>
              <a:uFillTx/>
              <a:latin typeface="Calibri"/>
              <a:ea typeface="Calibri"/>
              <a:cs typeface="Calibri"/>
              <a:sym typeface="Calibri"/>
            </a:endParaRPr>
          </a:p>
        </p:txBody>
      </p:sp>
      <p:grpSp>
        <p:nvGrpSpPr>
          <p:cNvPr id="459" name="Google Shape;459;p42"/>
          <p:cNvGrpSpPr/>
          <p:nvPr/>
        </p:nvGrpSpPr>
        <p:grpSpPr>
          <a:xfrm>
            <a:off x="2809875" y="2803250"/>
            <a:ext cx="4029104" cy="1206175"/>
            <a:chOff x="3763080" y="2803251"/>
            <a:chExt cx="3111037" cy="1206175"/>
          </a:xfrm>
        </p:grpSpPr>
        <p:sp>
          <p:nvSpPr>
            <p:cNvPr id="460" name="Google Shape;460;p42"/>
            <p:cNvSpPr/>
            <p:nvPr/>
          </p:nvSpPr>
          <p:spPr>
            <a:xfrm>
              <a:off x="3821918" y="3095626"/>
              <a:ext cx="3052200" cy="913800"/>
            </a:xfrm>
            <a:prstGeom prst="roundRect">
              <a:avLst>
                <a:gd name="adj" fmla="val 9332"/>
              </a:avLst>
            </a:prstGeom>
            <a:solidFill>
              <a:srgbClr val="F4CCCC">
                <a:alpha val="547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1" name="Google Shape;461;p42"/>
            <p:cNvSpPr txBox="1"/>
            <p:nvPr/>
          </p:nvSpPr>
          <p:spPr>
            <a:xfrm>
              <a:off x="3763080" y="2803251"/>
              <a:ext cx="584100" cy="27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E06666"/>
                  </a:solidFill>
                  <a:effectLst/>
                  <a:uLnTx/>
                  <a:uFillTx/>
                  <a:latin typeface="Corbel"/>
                  <a:ea typeface="Corbel"/>
                  <a:cs typeface="Corbel"/>
                  <a:sym typeface="Corbel"/>
                </a:rPr>
                <a:t>BNG-UP</a:t>
              </a:r>
              <a:endParaRPr kumimoji="0" sz="1100" b="1" i="0" u="none" strike="noStrike" kern="0" cap="none" spc="0" normalizeH="0" baseline="0" noProof="0">
                <a:ln>
                  <a:noFill/>
                </a:ln>
                <a:solidFill>
                  <a:srgbClr val="E06666"/>
                </a:solidFill>
                <a:effectLst/>
                <a:uLnTx/>
                <a:uFillTx/>
                <a:latin typeface="Corbel"/>
                <a:ea typeface="Corbel"/>
                <a:cs typeface="Corbel"/>
                <a:sym typeface="Corbel"/>
              </a:endParaRPr>
            </a:p>
          </p:txBody>
        </p:sp>
      </p:grpSp>
      <p:grpSp>
        <p:nvGrpSpPr>
          <p:cNvPr id="462" name="Google Shape;462;p42"/>
          <p:cNvGrpSpPr/>
          <p:nvPr/>
        </p:nvGrpSpPr>
        <p:grpSpPr>
          <a:xfrm>
            <a:off x="7587159" y="3144713"/>
            <a:ext cx="1292657" cy="771552"/>
            <a:chOff x="7587159" y="3144713"/>
            <a:chExt cx="1292657" cy="771552"/>
          </a:xfrm>
        </p:grpSpPr>
        <p:sp>
          <p:nvSpPr>
            <p:cNvPr id="463" name="Google Shape;463;p42"/>
            <p:cNvSpPr/>
            <p:nvPr/>
          </p:nvSpPr>
          <p:spPr>
            <a:xfrm>
              <a:off x="7701968" y="3144713"/>
              <a:ext cx="1177848" cy="771552"/>
            </a:xfrm>
            <a:prstGeom prst="cloud">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Core</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464" name="Google Shape;464;p42"/>
            <p:cNvPicPr preferRelativeResize="0"/>
            <p:nvPr/>
          </p:nvPicPr>
          <p:blipFill rotWithShape="1">
            <a:blip r:embed="rId3">
              <a:alphaModFix/>
            </a:blip>
            <a:srcRect/>
            <a:stretch/>
          </p:blipFill>
          <p:spPr>
            <a:xfrm>
              <a:off x="7587159" y="3210622"/>
              <a:ext cx="318425" cy="239100"/>
            </a:xfrm>
            <a:prstGeom prst="rect">
              <a:avLst/>
            </a:prstGeom>
            <a:noFill/>
            <a:ln>
              <a:noFill/>
            </a:ln>
          </p:spPr>
        </p:pic>
        <p:pic>
          <p:nvPicPr>
            <p:cNvPr id="465" name="Google Shape;465;p42"/>
            <p:cNvPicPr preferRelativeResize="0"/>
            <p:nvPr/>
          </p:nvPicPr>
          <p:blipFill rotWithShape="1">
            <a:blip r:embed="rId3">
              <a:alphaModFix/>
            </a:blip>
            <a:srcRect/>
            <a:stretch/>
          </p:blipFill>
          <p:spPr>
            <a:xfrm>
              <a:off x="7596267" y="3591322"/>
              <a:ext cx="318425" cy="239100"/>
            </a:xfrm>
            <a:prstGeom prst="rect">
              <a:avLst/>
            </a:prstGeom>
            <a:noFill/>
            <a:ln>
              <a:noFill/>
            </a:ln>
          </p:spPr>
        </p:pic>
      </p:grpSp>
      <p:sp>
        <p:nvSpPr>
          <p:cNvPr id="467" name="Google Shape;467;p42"/>
          <p:cNvSpPr txBox="1">
            <a:spLocks noGrp="1"/>
          </p:cNvSpPr>
          <p:nvPr>
            <p:ph type="sldNum" idx="12"/>
          </p:nvPr>
        </p:nvSpPr>
        <p:spPr>
          <a:xfrm>
            <a:off x="3505200" y="4851021"/>
            <a:ext cx="2133600" cy="273900"/>
          </a:xfrm>
          <a:prstGeom prst="rect">
            <a:avLst/>
          </a:prstGeom>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a:ln>
                  <a:noFill/>
                </a:ln>
                <a:solidFill>
                  <a:srgbClr val="A5A5A5"/>
                </a:solidFill>
                <a:effectLst/>
                <a:uLnTx/>
                <a:uFillTx/>
                <a:latin typeface="Corbel"/>
                <a:sym typeface="Corbel"/>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8</a:t>
            </a:fld>
            <a:endParaRPr kumimoji="0" sz="800" b="0" i="0" u="none" strike="noStrike" kern="0" cap="none" spc="0" normalizeH="0" baseline="0" noProof="0">
              <a:ln>
                <a:noFill/>
              </a:ln>
              <a:solidFill>
                <a:srgbClr val="A5A5A5"/>
              </a:solidFill>
              <a:effectLst/>
              <a:uLnTx/>
              <a:uFillTx/>
              <a:latin typeface="Corbel"/>
              <a:sym typeface="Corbel"/>
            </a:endParaRPr>
          </a:p>
        </p:txBody>
      </p:sp>
      <p:cxnSp>
        <p:nvCxnSpPr>
          <p:cNvPr id="468" name="Google Shape;468;p42"/>
          <p:cNvCxnSpPr/>
          <p:nvPr/>
        </p:nvCxnSpPr>
        <p:spPr>
          <a:xfrm>
            <a:off x="2313700" y="2847975"/>
            <a:ext cx="0" cy="2019300"/>
          </a:xfrm>
          <a:prstGeom prst="straightConnector1">
            <a:avLst/>
          </a:prstGeom>
          <a:noFill/>
          <a:ln w="19050" cap="flat" cmpd="sng">
            <a:solidFill>
              <a:srgbClr val="999999"/>
            </a:solidFill>
            <a:prstDash val="solid"/>
            <a:round/>
            <a:headEnd type="triangle" w="med" len="med"/>
            <a:tailEnd type="triangle" w="med" len="med"/>
          </a:ln>
        </p:spPr>
      </p:cxnSp>
      <p:sp>
        <p:nvSpPr>
          <p:cNvPr id="469" name="Google Shape;469;p42"/>
          <p:cNvSpPr/>
          <p:nvPr/>
        </p:nvSpPr>
        <p:spPr>
          <a:xfrm rot="-5400000">
            <a:off x="2086294" y="1546175"/>
            <a:ext cx="1658700" cy="696600"/>
          </a:xfrm>
          <a:prstGeom prst="roundRect">
            <a:avLst>
              <a:gd name="adj" fmla="val 5254"/>
            </a:avLst>
          </a:prstGeom>
          <a:solidFill>
            <a:srgbClr val="F3F3F3"/>
          </a:solidFill>
          <a:ln w="9525" cap="flat" cmpd="sng">
            <a:solidFill>
              <a:srgbClr val="434343"/>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Docker</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Kubernetes</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Helm</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p:txBody>
      </p:sp>
      <p:sp>
        <p:nvSpPr>
          <p:cNvPr id="470" name="Google Shape;470;p42"/>
          <p:cNvSpPr/>
          <p:nvPr/>
        </p:nvSpPr>
        <p:spPr>
          <a:xfrm>
            <a:off x="3335775" y="1080500"/>
            <a:ext cx="3776100" cy="414600"/>
          </a:xfrm>
          <a:prstGeom prst="roundRect">
            <a:avLst>
              <a:gd name="adj" fmla="val 16667"/>
            </a:avLst>
          </a:prstGeom>
          <a:gradFill>
            <a:gsLst>
              <a:gs pos="0">
                <a:srgbClr val="DCECD5"/>
              </a:gs>
              <a:gs pos="100000">
                <a:srgbClr val="93BC81"/>
              </a:gs>
            </a:gsLst>
            <a:lin ang="5400012" scaled="0"/>
          </a:gra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300" b="1" i="0" u="none" strike="noStrike" kern="0" cap="none" spc="0" normalizeH="0" baseline="0" noProof="0">
                <a:ln>
                  <a:noFill/>
                </a:ln>
                <a:solidFill>
                  <a:srgbClr val="000000"/>
                </a:solidFill>
                <a:effectLst/>
                <a:uLnTx/>
                <a:uFillTx/>
                <a:latin typeface="Calibri"/>
                <a:ea typeface="Calibri"/>
                <a:cs typeface="Calibri"/>
                <a:sym typeface="Calibri"/>
              </a:rPr>
              <a:t>Network Edge Mediator (NEM)</a:t>
            </a:r>
            <a:endParaRPr kumimoji="0" sz="13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Edge orchestration and FCAPS micro-services</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71" name="Google Shape;471;p42"/>
          <p:cNvSpPr txBox="1"/>
          <p:nvPr/>
        </p:nvSpPr>
        <p:spPr>
          <a:xfrm>
            <a:off x="2384718" y="660126"/>
            <a:ext cx="1268700" cy="3387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800" b="1" i="0" u="none" strike="noStrike" kern="0" cap="none" spc="0" normalizeH="0" baseline="0" noProof="0">
                <a:ln>
                  <a:noFill/>
                </a:ln>
                <a:solidFill>
                  <a:srgbClr val="666666"/>
                </a:solidFill>
                <a:effectLst/>
                <a:uLnTx/>
                <a:uFillTx/>
                <a:latin typeface="Calibri"/>
                <a:ea typeface="Calibri"/>
                <a:cs typeface="Calibri"/>
                <a:sym typeface="Calibri"/>
              </a:rPr>
              <a:t>SEBA POD</a:t>
            </a:r>
            <a:endParaRPr kumimoji="0" sz="1800" b="0" i="0" u="none" strike="noStrike" kern="0" cap="none" spc="0" normalizeH="0" baseline="0" noProof="0">
              <a:ln>
                <a:noFill/>
              </a:ln>
              <a:solidFill>
                <a:srgbClr val="666666"/>
              </a:solidFill>
              <a:effectLst/>
              <a:uLnTx/>
              <a:uFillTx/>
              <a:latin typeface="Arial"/>
              <a:cs typeface="Arial"/>
              <a:sym typeface="Arial"/>
            </a:endParaRPr>
          </a:p>
        </p:txBody>
      </p:sp>
      <p:grpSp>
        <p:nvGrpSpPr>
          <p:cNvPr id="472" name="Google Shape;472;p42"/>
          <p:cNvGrpSpPr/>
          <p:nvPr/>
        </p:nvGrpSpPr>
        <p:grpSpPr>
          <a:xfrm>
            <a:off x="3898198" y="268920"/>
            <a:ext cx="2969549" cy="659178"/>
            <a:chOff x="4691947" y="240650"/>
            <a:chExt cx="3080765" cy="854300"/>
          </a:xfrm>
        </p:grpSpPr>
        <p:sp>
          <p:nvSpPr>
            <p:cNvPr id="473" name="Google Shape;473;p42"/>
            <p:cNvSpPr/>
            <p:nvPr/>
          </p:nvSpPr>
          <p:spPr>
            <a:xfrm>
              <a:off x="4691947" y="240650"/>
              <a:ext cx="11757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ONAP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4" name="Google Shape;474;p42"/>
            <p:cNvSpPr/>
            <p:nvPr/>
          </p:nvSpPr>
          <p:spPr>
            <a:xfrm>
              <a:off x="6023112" y="240660"/>
              <a:ext cx="17496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Operator OSS/BSS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5" name="Google Shape;475;p42"/>
            <p:cNvSpPr/>
            <p:nvPr/>
          </p:nvSpPr>
          <p:spPr>
            <a:xfrm>
              <a:off x="5188440" y="520865"/>
              <a:ext cx="192900" cy="3588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76" name="Google Shape;476;p42"/>
            <p:cNvSpPr/>
            <p:nvPr/>
          </p:nvSpPr>
          <p:spPr>
            <a:xfrm>
              <a:off x="6803762" y="549557"/>
              <a:ext cx="222600" cy="5451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77" name="Google Shape;477;p42"/>
            <p:cNvSpPr/>
            <p:nvPr/>
          </p:nvSpPr>
          <p:spPr>
            <a:xfrm>
              <a:off x="4786513" y="898450"/>
              <a:ext cx="986700" cy="196500"/>
            </a:xfrm>
            <a:prstGeom prst="roundRect">
              <a:avLst>
                <a:gd name="adj" fmla="val 16667"/>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B4B4B"/>
                  </a:solidFill>
                  <a:effectLst/>
                  <a:uLnTx/>
                  <a:uFillTx/>
                  <a:latin typeface="Calibri"/>
                  <a:ea typeface="Calibri"/>
                  <a:cs typeface="Calibri"/>
                  <a:sym typeface="Calibri"/>
                </a:rPr>
                <a:t>Local adaptor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grpSp>
        <p:nvGrpSpPr>
          <p:cNvPr id="478" name="Google Shape;478;p42"/>
          <p:cNvGrpSpPr/>
          <p:nvPr/>
        </p:nvGrpSpPr>
        <p:grpSpPr>
          <a:xfrm>
            <a:off x="3340250" y="2467200"/>
            <a:ext cx="957600" cy="689367"/>
            <a:chOff x="3340250" y="2467200"/>
            <a:chExt cx="957600" cy="689367"/>
          </a:xfrm>
        </p:grpSpPr>
        <p:cxnSp>
          <p:nvCxnSpPr>
            <p:cNvPr id="479" name="Google Shape;479;p42"/>
            <p:cNvCxnSpPr>
              <a:cxnSpLocks/>
              <a:stCxn id="480" idx="0"/>
            </p:cNvCxnSpPr>
            <p:nvPr/>
          </p:nvCxnSpPr>
          <p:spPr>
            <a:xfrm rot="10800000">
              <a:off x="3610100" y="2707767"/>
              <a:ext cx="0" cy="448800"/>
            </a:xfrm>
            <a:prstGeom prst="straightConnector1">
              <a:avLst/>
            </a:prstGeom>
            <a:noFill/>
            <a:ln w="12700" cap="flat" cmpd="sng">
              <a:solidFill>
                <a:srgbClr val="4B4B4B"/>
              </a:solidFill>
              <a:prstDash val="solid"/>
              <a:round/>
              <a:headEnd type="stealth" w="sm" len="sm"/>
              <a:tailEnd type="stealth" w="sm" len="sm"/>
            </a:ln>
          </p:spPr>
        </p:cxnSp>
        <p:sp>
          <p:nvSpPr>
            <p:cNvPr id="481" name="Google Shape;481;p42"/>
            <p:cNvSpPr/>
            <p:nvPr/>
          </p:nvSpPr>
          <p:spPr>
            <a:xfrm>
              <a:off x="3340250" y="2467200"/>
              <a:ext cx="957600" cy="224100"/>
            </a:xfrm>
            <a:prstGeom prst="roundRect">
              <a:avLst>
                <a:gd name="adj" fmla="val 16667"/>
              </a:avLst>
            </a:prstGeom>
            <a:gradFill>
              <a:gsLst>
                <a:gs pos="0">
                  <a:srgbClr val="D4E5F5"/>
                </a:gs>
                <a:gs pos="100000">
                  <a:srgbClr val="70A4D5"/>
                </a:gs>
              </a:gsLst>
              <a:lin ang="5400012" scaled="0"/>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VOLTHA</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482" name="Google Shape;482;p42"/>
          <p:cNvGrpSpPr/>
          <p:nvPr/>
        </p:nvGrpSpPr>
        <p:grpSpPr>
          <a:xfrm>
            <a:off x="5007527" y="3334100"/>
            <a:ext cx="1654200" cy="1421600"/>
            <a:chOff x="5007527" y="3334100"/>
            <a:chExt cx="1654200" cy="1421600"/>
          </a:xfrm>
        </p:grpSpPr>
        <p:cxnSp>
          <p:nvCxnSpPr>
            <p:cNvPr id="483" name="Google Shape;483;p42"/>
            <p:cNvCxnSpPr/>
            <p:nvPr/>
          </p:nvCxnSpPr>
          <p:spPr>
            <a:xfrm rot="10800000">
              <a:off x="5579788" y="3334100"/>
              <a:ext cx="0" cy="87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4" name="Google Shape;484;p42"/>
            <p:cNvCxnSpPr/>
            <p:nvPr/>
          </p:nvCxnSpPr>
          <p:spPr>
            <a:xfrm rot="10800000">
              <a:off x="6212086" y="3453564"/>
              <a:ext cx="0" cy="7539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5" name="Google Shape;485;p42"/>
            <p:cNvCxnSpPr/>
            <p:nvPr/>
          </p:nvCxnSpPr>
          <p:spPr>
            <a:xfrm rot="10800000">
              <a:off x="5503595" y="3843864"/>
              <a:ext cx="0" cy="36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6" name="Google Shape;486;p42"/>
            <p:cNvCxnSpPr/>
            <p:nvPr/>
          </p:nvCxnSpPr>
          <p:spPr>
            <a:xfrm rot="10800000">
              <a:off x="6135886" y="3764964"/>
              <a:ext cx="0" cy="4425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487" name="Google Shape;487;p42"/>
            <p:cNvSpPr/>
            <p:nvPr/>
          </p:nvSpPr>
          <p:spPr>
            <a:xfrm>
              <a:off x="5007527" y="4100313"/>
              <a:ext cx="1654200" cy="224100"/>
            </a:xfrm>
            <a:prstGeom prst="rect">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8" name="Google Shape;488;p42"/>
            <p:cNvSpPr/>
            <p:nvPr/>
          </p:nvSpPr>
          <p:spPr>
            <a:xfrm>
              <a:off x="5007527" y="4307500"/>
              <a:ext cx="1654200" cy="224100"/>
            </a:xfrm>
            <a:prstGeom prst="rect">
              <a:avLst/>
            </a:prstGeom>
            <a:gradFill>
              <a:gsLst>
                <a:gs pos="0">
                  <a:srgbClr val="F2F2F2"/>
                </a:gs>
                <a:gs pos="100000">
                  <a:srgbClr val="A6A6A6"/>
                </a:gs>
              </a:gsLst>
              <a:lin ang="5400012" scaled="0"/>
            </a:gradFill>
            <a:ln w="1270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Compute</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9" name="Google Shape;489;p42"/>
            <p:cNvSpPr/>
            <p:nvPr/>
          </p:nvSpPr>
          <p:spPr>
            <a:xfrm>
              <a:off x="5007527" y="4531600"/>
              <a:ext cx="1654200" cy="224100"/>
            </a:xfrm>
            <a:prstGeom prst="rect">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servers</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cxnSp>
        <p:nvCxnSpPr>
          <p:cNvPr id="490" name="Google Shape;490;p42"/>
          <p:cNvCxnSpPr/>
          <p:nvPr/>
        </p:nvCxnSpPr>
        <p:spPr>
          <a:xfrm>
            <a:off x="2313700" y="981075"/>
            <a:ext cx="0" cy="1800300"/>
          </a:xfrm>
          <a:prstGeom prst="straightConnector1">
            <a:avLst/>
          </a:prstGeom>
          <a:noFill/>
          <a:ln w="19050" cap="flat" cmpd="sng">
            <a:solidFill>
              <a:srgbClr val="999999"/>
            </a:solidFill>
            <a:prstDash val="solid"/>
            <a:round/>
            <a:headEnd type="triangle" w="med" len="med"/>
            <a:tailEnd type="triangle" w="med" len="med"/>
          </a:ln>
        </p:spPr>
      </p:cxnSp>
      <p:sp>
        <p:nvSpPr>
          <p:cNvPr id="491" name="Google Shape;491;p42"/>
          <p:cNvSpPr txBox="1"/>
          <p:nvPr/>
        </p:nvSpPr>
        <p:spPr>
          <a:xfrm rot="-5400000">
            <a:off x="1685050" y="1800825"/>
            <a:ext cx="1219200" cy="151200"/>
          </a:xfrm>
          <a:prstGeom prst="rect">
            <a:avLst/>
          </a:prstGeom>
          <a:solidFill>
            <a:srgbClr val="FFFFFF"/>
          </a:solid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99999"/>
                </a:solidFill>
                <a:effectLst/>
                <a:uLnTx/>
                <a:uFillTx/>
                <a:latin typeface="Calibri"/>
                <a:ea typeface="Calibri"/>
                <a:cs typeface="Calibri"/>
                <a:sym typeface="Calibri"/>
              </a:rPr>
              <a:t>SOFTWARE STACK</a:t>
            </a:r>
            <a:endParaRPr kumimoji="0" sz="1200" b="1"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492" name="Google Shape;492;p42"/>
          <p:cNvSpPr txBox="1"/>
          <p:nvPr/>
        </p:nvSpPr>
        <p:spPr>
          <a:xfrm rot="-5400000">
            <a:off x="1867425" y="3949200"/>
            <a:ext cx="865800" cy="151200"/>
          </a:xfrm>
          <a:prstGeom prst="rect">
            <a:avLst/>
          </a:prstGeom>
          <a:solidFill>
            <a:srgbClr val="FFFFFF"/>
          </a:solid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99999"/>
                </a:solidFill>
                <a:effectLst/>
                <a:uLnTx/>
                <a:uFillTx/>
                <a:latin typeface="Calibri"/>
                <a:ea typeface="Calibri"/>
                <a:cs typeface="Calibri"/>
                <a:sym typeface="Calibri"/>
              </a:rPr>
              <a:t>HARDWARE</a:t>
            </a:r>
            <a:endParaRPr kumimoji="0" sz="1200" b="1"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494" name="Google Shape;494;p42"/>
          <p:cNvSpPr/>
          <p:nvPr/>
        </p:nvSpPr>
        <p:spPr>
          <a:xfrm>
            <a:off x="3326275" y="1867050"/>
            <a:ext cx="3776100" cy="338700"/>
          </a:xfrm>
          <a:prstGeom prst="roundRect">
            <a:avLst>
              <a:gd name="adj" fmla="val 16667"/>
            </a:avLst>
          </a:prstGeom>
          <a:gradFill>
            <a:gsLst>
              <a:gs pos="0">
                <a:srgbClr val="DBD4EB"/>
              </a:gs>
              <a:gs pos="100000">
                <a:srgbClr val="9180BB"/>
              </a:gs>
            </a:gsLst>
            <a:lin ang="5400012" scaled="0"/>
          </a:gra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SDN Controller - ONOS</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496" name="Google Shape;496;p42"/>
          <p:cNvCxnSpPr/>
          <p:nvPr/>
        </p:nvCxnSpPr>
        <p:spPr>
          <a:xfrm rot="10800000">
            <a:off x="3811689" y="2196125"/>
            <a:ext cx="0" cy="239100"/>
          </a:xfrm>
          <a:prstGeom prst="straightConnector1">
            <a:avLst/>
          </a:prstGeom>
          <a:noFill/>
          <a:ln w="12700" cap="flat" cmpd="sng">
            <a:solidFill>
              <a:srgbClr val="4B4B4B"/>
            </a:solidFill>
            <a:prstDash val="solid"/>
            <a:round/>
            <a:headEnd type="stealth" w="sm" len="sm"/>
            <a:tailEnd type="stealth" w="sm" len="sm"/>
          </a:ln>
        </p:spPr>
      </p:cxnSp>
      <p:sp>
        <p:nvSpPr>
          <p:cNvPr id="497" name="Google Shape;497;p42"/>
          <p:cNvSpPr txBox="1"/>
          <p:nvPr/>
        </p:nvSpPr>
        <p:spPr>
          <a:xfrm>
            <a:off x="3848100" y="2176700"/>
            <a:ext cx="1194000" cy="2631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cs typeface="Arial"/>
                <a:sym typeface="Arial"/>
              </a:rPr>
              <a:t>OpenFlow</a:t>
            </a:r>
            <a:endParaRPr kumimoji="0" sz="10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498" name="Google Shape;498;p42"/>
          <p:cNvCxnSpPr/>
          <p:nvPr/>
        </p:nvCxnSpPr>
        <p:spPr>
          <a:xfrm rot="10800000">
            <a:off x="5821525" y="2237100"/>
            <a:ext cx="0" cy="716100"/>
          </a:xfrm>
          <a:prstGeom prst="straightConnector1">
            <a:avLst/>
          </a:prstGeom>
          <a:noFill/>
          <a:ln w="12700" cap="flat" cmpd="sng">
            <a:solidFill>
              <a:srgbClr val="000000"/>
            </a:solidFill>
            <a:prstDash val="solid"/>
            <a:round/>
            <a:headEnd type="stealth" w="sm" len="sm"/>
            <a:tailEnd type="stealth" w="sm" len="sm"/>
          </a:ln>
        </p:spPr>
      </p:cxnSp>
      <p:sp>
        <p:nvSpPr>
          <p:cNvPr id="499" name="Google Shape;499;p42"/>
          <p:cNvSpPr txBox="1"/>
          <p:nvPr/>
        </p:nvSpPr>
        <p:spPr>
          <a:xfrm>
            <a:off x="5821526" y="2292400"/>
            <a:ext cx="1231500" cy="4776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P4Runtime,</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gNMI/OpenConfig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500" name="Google Shape;500;p42"/>
          <p:cNvSpPr/>
          <p:nvPr/>
        </p:nvSpPr>
        <p:spPr>
          <a:xfrm>
            <a:off x="3342975" y="1552400"/>
            <a:ext cx="12315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VOLTHA apps</a:t>
            </a:r>
            <a:b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b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PON/OLT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1" name="Google Shape;501;p42"/>
          <p:cNvSpPr/>
          <p:nvPr/>
        </p:nvSpPr>
        <p:spPr>
          <a:xfrm>
            <a:off x="4634764" y="1551975"/>
            <a:ext cx="11403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TRELLIS apps</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Fabric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2" name="Google Shape;502;p42"/>
          <p:cNvSpPr/>
          <p:nvPr/>
        </p:nvSpPr>
        <p:spPr>
          <a:xfrm>
            <a:off x="5827862" y="1551975"/>
            <a:ext cx="12687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100" b="1" kern="0" dirty="0">
                <a:solidFill>
                  <a:srgbClr val="000000"/>
                </a:solidFill>
                <a:latin typeface="Calibri"/>
                <a:ea typeface="Calibri"/>
                <a:cs typeface="Calibri"/>
                <a:sym typeface="Calibri"/>
              </a:rPr>
              <a:t>SD-BNG</a:t>
            </a:r>
            <a:r>
              <a:rPr kumimoji="0" lang="en-US" sz="1100" b="1" i="0" u="none" strike="noStrike" kern="0" cap="none" spc="0" normalizeH="0" baseline="0" noProof="0" dirty="0">
                <a:ln>
                  <a:noFill/>
                </a:ln>
                <a:solidFill>
                  <a:srgbClr val="000000"/>
                </a:solidFill>
                <a:effectLst/>
                <a:uLnTx/>
                <a:uFillTx/>
                <a:latin typeface="Calibri"/>
                <a:ea typeface="Calibri"/>
                <a:cs typeface="Calibri"/>
                <a:sym typeface="Calibri"/>
              </a:rPr>
              <a:t> apps</a:t>
            </a:r>
            <a:endParaRPr kumimoji="0" sz="11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a:ea typeface="Calibri"/>
                <a:cs typeface="Calibri"/>
                <a:sym typeface="Calibri"/>
              </a:rPr>
              <a:t>Subscriber  control</a:t>
            </a:r>
            <a:endParaRPr kumimoji="0"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503" name="Google Shape;503;p42"/>
          <p:cNvGrpSpPr/>
          <p:nvPr/>
        </p:nvGrpSpPr>
        <p:grpSpPr>
          <a:xfrm>
            <a:off x="2975750" y="3156567"/>
            <a:ext cx="1268700" cy="772500"/>
            <a:chOff x="2975750" y="3175617"/>
            <a:chExt cx="1268700" cy="772500"/>
          </a:xfrm>
        </p:grpSpPr>
        <p:sp>
          <p:nvSpPr>
            <p:cNvPr id="504" name="Google Shape;504;p42"/>
            <p:cNvSpPr/>
            <p:nvPr/>
          </p:nvSpPr>
          <p:spPr>
            <a:xfrm>
              <a:off x="2975750" y="3709017"/>
              <a:ext cx="1268700" cy="2391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5" name="Google Shape;505;p42"/>
            <p:cNvSpPr/>
            <p:nvPr/>
          </p:nvSpPr>
          <p:spPr>
            <a:xfrm>
              <a:off x="3589871" y="36151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6" name="Google Shape;506;p42"/>
            <p:cNvSpPr/>
            <p:nvPr/>
          </p:nvSpPr>
          <p:spPr>
            <a:xfrm>
              <a:off x="3589871" y="35389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7" name="Google Shape;507;p42"/>
            <p:cNvSpPr/>
            <p:nvPr/>
          </p:nvSpPr>
          <p:spPr>
            <a:xfrm>
              <a:off x="3589871" y="34627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0" name="Google Shape;480;p42"/>
            <p:cNvSpPr/>
            <p:nvPr/>
          </p:nvSpPr>
          <p:spPr>
            <a:xfrm>
              <a:off x="2975750" y="3175617"/>
              <a:ext cx="1268700" cy="2391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508" name="Google Shape;508;p42"/>
          <p:cNvGrpSpPr/>
          <p:nvPr/>
        </p:nvGrpSpPr>
        <p:grpSpPr>
          <a:xfrm>
            <a:off x="4244450" y="3172528"/>
            <a:ext cx="3375021" cy="695700"/>
            <a:chOff x="4244450" y="3172528"/>
            <a:chExt cx="3375021" cy="695700"/>
          </a:xfrm>
        </p:grpSpPr>
        <p:sp>
          <p:nvSpPr>
            <p:cNvPr id="509" name="Google Shape;509;p42"/>
            <p:cNvSpPr/>
            <p:nvPr/>
          </p:nvSpPr>
          <p:spPr>
            <a:xfrm>
              <a:off x="4909825" y="3172528"/>
              <a:ext cx="1849500" cy="2769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switch</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510" name="Google Shape;510;p42"/>
            <p:cNvCxnSpPr/>
            <p:nvPr/>
          </p:nvCxnSpPr>
          <p:spPr>
            <a:xfrm>
              <a:off x="6759325" y="3329875"/>
              <a:ext cx="845700" cy="600"/>
            </a:xfrm>
            <a:prstGeom prst="curvedConnector3">
              <a:avLst>
                <a:gd name="adj1" fmla="val 50000"/>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1" name="Google Shape;511;p42"/>
            <p:cNvCxnSpPr>
              <a:cxnSpLocks/>
              <a:stCxn id="480" idx="3"/>
              <a:endCxn id="509" idx="1"/>
            </p:cNvCxnSpPr>
            <p:nvPr/>
          </p:nvCxnSpPr>
          <p:spPr>
            <a:xfrm>
              <a:off x="4244450" y="3276117"/>
              <a:ext cx="665400" cy="348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2" name="Google Shape;512;p42"/>
            <p:cNvCxnSpPr>
              <a:cxnSpLocks/>
              <a:stCxn id="504" idx="3"/>
              <a:endCxn id="509" idx="1"/>
            </p:cNvCxnSpPr>
            <p:nvPr/>
          </p:nvCxnSpPr>
          <p:spPr>
            <a:xfrm rot="10800000" flipH="1">
              <a:off x="4244450" y="3310917"/>
              <a:ext cx="665400" cy="498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13" name="Google Shape;513;p42"/>
            <p:cNvSpPr/>
            <p:nvPr/>
          </p:nvSpPr>
          <p:spPr>
            <a:xfrm>
              <a:off x="4909825" y="3591328"/>
              <a:ext cx="1849500" cy="2769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switch</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514" name="Google Shape;514;p42"/>
            <p:cNvCxnSpPr>
              <a:cxnSpLocks/>
              <a:stCxn id="480" idx="3"/>
              <a:endCxn id="513" idx="1"/>
            </p:cNvCxnSpPr>
            <p:nvPr/>
          </p:nvCxnSpPr>
          <p:spPr>
            <a:xfrm>
              <a:off x="4244450" y="3276117"/>
              <a:ext cx="665400" cy="45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5" name="Google Shape;515;p42"/>
            <p:cNvCxnSpPr>
              <a:cxnSpLocks/>
              <a:stCxn id="504" idx="3"/>
              <a:endCxn id="513" idx="1"/>
            </p:cNvCxnSpPr>
            <p:nvPr/>
          </p:nvCxnSpPr>
          <p:spPr>
            <a:xfrm rot="10800000" flipH="1">
              <a:off x="4244450" y="3729717"/>
              <a:ext cx="665400" cy="798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6" name="Google Shape;516;p42"/>
            <p:cNvCxnSpPr/>
            <p:nvPr/>
          </p:nvCxnSpPr>
          <p:spPr>
            <a:xfrm>
              <a:off x="6773771" y="3710575"/>
              <a:ext cx="845700" cy="600"/>
            </a:xfrm>
            <a:prstGeom prst="curvedConnector3">
              <a:avLst>
                <a:gd name="adj1" fmla="val 50000"/>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7" name="Google Shape;517;p42"/>
            <p:cNvCxnSpPr/>
            <p:nvPr/>
          </p:nvCxnSpPr>
          <p:spPr>
            <a:xfrm rot="10800000" flipH="1">
              <a:off x="6759325" y="3334075"/>
              <a:ext cx="846300" cy="376800"/>
            </a:xfrm>
            <a:prstGeom prst="straightConnector1">
              <a:avLst/>
            </a:prstGeom>
            <a:noFill/>
            <a:ln w="19050" cap="flat" cmpd="sng">
              <a:solidFill>
                <a:srgbClr val="666666"/>
              </a:solidFill>
              <a:prstDash val="solid"/>
              <a:round/>
              <a:headEnd type="none" w="med" len="med"/>
              <a:tailEnd type="none" w="med" len="med"/>
            </a:ln>
          </p:spPr>
        </p:cxnSp>
        <p:cxnSp>
          <p:nvCxnSpPr>
            <p:cNvPr id="518" name="Google Shape;518;p42"/>
            <p:cNvCxnSpPr/>
            <p:nvPr/>
          </p:nvCxnSpPr>
          <p:spPr>
            <a:xfrm>
              <a:off x="6759325" y="3329875"/>
              <a:ext cx="846300" cy="375300"/>
            </a:xfrm>
            <a:prstGeom prst="straightConnector1">
              <a:avLst/>
            </a:prstGeom>
            <a:noFill/>
            <a:ln w="19050" cap="flat" cmpd="sng">
              <a:solidFill>
                <a:srgbClr val="666666"/>
              </a:solidFill>
              <a:prstDash val="solid"/>
              <a:round/>
              <a:headEnd type="none" w="med" len="med"/>
              <a:tailEnd type="none" w="med" len="med"/>
            </a:ln>
          </p:spPr>
        </p:cxnSp>
      </p:grpSp>
      <p:sp>
        <p:nvSpPr>
          <p:cNvPr id="519" name="Google Shape;519;p42"/>
          <p:cNvSpPr/>
          <p:nvPr/>
        </p:nvSpPr>
        <p:spPr>
          <a:xfrm>
            <a:off x="5324400" y="2966833"/>
            <a:ext cx="957600" cy="224100"/>
          </a:xfrm>
          <a:prstGeom prst="roundRect">
            <a:avLst>
              <a:gd name="adj" fmla="val 16667"/>
            </a:avLst>
          </a:prstGeom>
          <a:gradFill>
            <a:gsLst>
              <a:gs pos="0">
                <a:srgbClr val="D4E5F5"/>
              </a:gs>
              <a:gs pos="100000">
                <a:srgbClr val="70A4D5"/>
              </a:gs>
            </a:gsLst>
            <a:lin ang="5400012" scaled="0"/>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0000"/>
                </a:solidFill>
                <a:effectLst/>
                <a:uLnTx/>
                <a:uFillTx/>
                <a:latin typeface="Calibri"/>
                <a:ea typeface="Calibri"/>
                <a:cs typeface="Calibri"/>
                <a:sym typeface="Calibri"/>
              </a:rPr>
              <a:t>Stratum</a:t>
            </a:r>
            <a:endParaRPr kumimoji="0" sz="12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520" name="Google Shape;520;p42"/>
          <p:cNvGrpSpPr/>
          <p:nvPr/>
        </p:nvGrpSpPr>
        <p:grpSpPr>
          <a:xfrm>
            <a:off x="122952" y="2366231"/>
            <a:ext cx="2851657" cy="1322127"/>
            <a:chOff x="122952" y="2366231"/>
            <a:chExt cx="2851657" cy="1322127"/>
          </a:xfrm>
        </p:grpSpPr>
        <p:grpSp>
          <p:nvGrpSpPr>
            <p:cNvPr id="521" name="Google Shape;521;p42"/>
            <p:cNvGrpSpPr/>
            <p:nvPr/>
          </p:nvGrpSpPr>
          <p:grpSpPr>
            <a:xfrm>
              <a:off x="122952" y="2366231"/>
              <a:ext cx="1926157" cy="1272765"/>
              <a:chOff x="122952" y="2366231"/>
              <a:chExt cx="1926157" cy="1272765"/>
            </a:xfrm>
          </p:grpSpPr>
          <p:sp>
            <p:nvSpPr>
              <p:cNvPr id="522" name="Google Shape;522;p42"/>
              <p:cNvSpPr/>
              <p:nvPr/>
            </p:nvSpPr>
            <p:spPr>
              <a:xfrm>
                <a:off x="122952" y="2589254"/>
                <a:ext cx="1576200" cy="771600"/>
              </a:xfrm>
              <a:prstGeom prst="roundRect">
                <a:avLst>
                  <a:gd name="adj" fmla="val 16667"/>
                </a:avLst>
              </a:prstGeom>
              <a:solidFill>
                <a:srgbClr val="FFFFFF"/>
              </a:solidFill>
              <a:ln w="9525" cap="flat" cmpd="sng">
                <a:solidFill>
                  <a:srgbClr val="666666"/>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23" name="Google Shape;523;p42"/>
              <p:cNvCxnSpPr>
                <a:stCxn id="524" idx="2"/>
                <a:endCxn id="525" idx="3"/>
              </p:cNvCxnSpPr>
              <p:nvPr/>
            </p:nvCxnSpPr>
            <p:spPr>
              <a:xfrm rot="10800000">
                <a:off x="1501309" y="2949919"/>
                <a:ext cx="471900" cy="3462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26" name="Google Shape;526;p42"/>
              <p:cNvCxnSpPr>
                <a:stCxn id="524" idx="2"/>
                <a:endCxn id="527" idx="3"/>
              </p:cNvCxnSpPr>
              <p:nvPr/>
            </p:nvCxnSpPr>
            <p:spPr>
              <a:xfrm flipH="1">
                <a:off x="1501309" y="3296119"/>
                <a:ext cx="471900" cy="2673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27" name="Google Shape;527;p42"/>
              <p:cNvSpPr/>
              <p:nvPr/>
            </p:nvSpPr>
            <p:spPr>
              <a:xfrm>
                <a:off x="1398680" y="3487796"/>
                <a:ext cx="102600" cy="1512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8" name="Google Shape;528;p42"/>
              <p:cNvSpPr txBox="1"/>
              <p:nvPr/>
            </p:nvSpPr>
            <p:spPr>
              <a:xfrm>
                <a:off x="1208512" y="3017702"/>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ONU</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29" name="Google Shape;529;p42"/>
              <p:cNvCxnSpPr>
                <a:stCxn id="530" idx="3"/>
                <a:endCxn id="530" idx="3"/>
              </p:cNvCxnSpPr>
              <p:nvPr/>
            </p:nvCxnSpPr>
            <p:spPr>
              <a:xfrm>
                <a:off x="862941" y="2902274"/>
                <a:ext cx="0" cy="0"/>
              </a:xfrm>
              <a:prstGeom prst="straightConnector1">
                <a:avLst/>
              </a:prstGeom>
              <a:noFill/>
              <a:ln w="9525" cap="flat" cmpd="sng">
                <a:solidFill>
                  <a:srgbClr val="004B7D"/>
                </a:solidFill>
                <a:prstDash val="solid"/>
                <a:round/>
                <a:headEnd type="none" w="med" len="med"/>
                <a:tailEnd type="none" w="med" len="med"/>
              </a:ln>
            </p:spPr>
          </p:cxnSp>
          <p:cxnSp>
            <p:nvCxnSpPr>
              <p:cNvPr id="531" name="Google Shape;531;p42"/>
              <p:cNvCxnSpPr>
                <a:endCxn id="525" idx="1"/>
              </p:cNvCxnSpPr>
              <p:nvPr/>
            </p:nvCxnSpPr>
            <p:spPr>
              <a:xfrm>
                <a:off x="772279" y="2949871"/>
                <a:ext cx="626400" cy="0"/>
              </a:xfrm>
              <a:prstGeom prst="straightConnector1">
                <a:avLst/>
              </a:prstGeom>
              <a:noFill/>
              <a:ln w="19050" cap="flat" cmpd="sng">
                <a:solidFill>
                  <a:srgbClr val="666666"/>
                </a:solidFill>
                <a:prstDash val="solid"/>
                <a:round/>
                <a:headEnd type="none" w="med" len="med"/>
                <a:tailEnd type="none" w="med" len="med"/>
              </a:ln>
            </p:spPr>
          </p:cxnSp>
          <p:pic>
            <p:nvPicPr>
              <p:cNvPr id="530" name="Google Shape;530;p42"/>
              <p:cNvPicPr preferRelativeResize="0"/>
              <p:nvPr/>
            </p:nvPicPr>
            <p:blipFill>
              <a:blip r:embed="rId4">
                <a:alphaModFix/>
              </a:blip>
              <a:stretch>
                <a:fillRect/>
              </a:stretch>
            </p:blipFill>
            <p:spPr>
              <a:xfrm>
                <a:off x="297515" y="2695032"/>
                <a:ext cx="565426" cy="414485"/>
              </a:xfrm>
              <a:prstGeom prst="rect">
                <a:avLst/>
              </a:prstGeom>
              <a:noFill/>
              <a:ln>
                <a:noFill/>
              </a:ln>
            </p:spPr>
          </p:pic>
          <p:sp>
            <p:nvSpPr>
              <p:cNvPr id="532" name="Google Shape;532;p42"/>
              <p:cNvSpPr txBox="1"/>
              <p:nvPr/>
            </p:nvSpPr>
            <p:spPr>
              <a:xfrm>
                <a:off x="150190" y="3035176"/>
                <a:ext cx="860100" cy="2769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RG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5" name="Google Shape;525;p42"/>
              <p:cNvSpPr/>
              <p:nvPr/>
            </p:nvSpPr>
            <p:spPr>
              <a:xfrm>
                <a:off x="1398679" y="2878171"/>
                <a:ext cx="102600" cy="1434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533" name="Google Shape;533;p42" descr="house.png"/>
              <p:cNvPicPr preferRelativeResize="0"/>
              <p:nvPr/>
            </p:nvPicPr>
            <p:blipFill rotWithShape="1">
              <a:blip r:embed="rId5">
                <a:alphaModFix/>
              </a:blip>
              <a:srcRect/>
              <a:stretch/>
            </p:blipFill>
            <p:spPr>
              <a:xfrm>
                <a:off x="1022423" y="2366231"/>
                <a:ext cx="565415" cy="405002"/>
              </a:xfrm>
              <a:prstGeom prst="rect">
                <a:avLst/>
              </a:prstGeom>
              <a:noFill/>
              <a:ln>
                <a:noFill/>
              </a:ln>
            </p:spPr>
          </p:pic>
          <p:sp>
            <p:nvSpPr>
              <p:cNvPr id="524" name="Google Shape;524;p42"/>
              <p:cNvSpPr/>
              <p:nvPr/>
            </p:nvSpPr>
            <p:spPr>
              <a:xfrm>
                <a:off x="1973209" y="3231919"/>
                <a:ext cx="75900" cy="128400"/>
              </a:xfrm>
              <a:prstGeom prst="ellipse">
                <a:avLst/>
              </a:prstGeom>
              <a:solidFill>
                <a:srgbClr val="D9D9D9"/>
              </a:solidFill>
              <a:ln w="2540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cxnSp>
          <p:nvCxnSpPr>
            <p:cNvPr id="534" name="Google Shape;534;p42"/>
            <p:cNvCxnSpPr>
              <a:endCxn id="524" idx="6"/>
            </p:cNvCxnSpPr>
            <p:nvPr/>
          </p:nvCxnSpPr>
          <p:spPr>
            <a:xfrm rot="10800000">
              <a:off x="2049109" y="3296119"/>
              <a:ext cx="925500" cy="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35" name="Google Shape;535;p42"/>
            <p:cNvSpPr txBox="1"/>
            <p:nvPr/>
          </p:nvSpPr>
          <p:spPr>
            <a:xfrm>
              <a:off x="1758093" y="3411458"/>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PON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83" name="Google Shape;184;p23">
            <a:extLst>
              <a:ext uri="{FF2B5EF4-FFF2-40B4-BE49-F238E27FC236}">
                <a16:creationId xmlns:a16="http://schemas.microsoft.com/office/drawing/2014/main" id="{443666E2-2FA9-8A43-B887-908F8B79A052}"/>
              </a:ext>
            </a:extLst>
          </p:cNvPr>
          <p:cNvPicPr preferRelativeResize="0"/>
          <p:nvPr/>
        </p:nvPicPr>
        <p:blipFill>
          <a:blip r:embed="rId6">
            <a:alphaModFix/>
          </a:blip>
          <a:stretch>
            <a:fillRect/>
          </a:stretch>
        </p:blipFill>
        <p:spPr>
          <a:xfrm>
            <a:off x="6516" y="4702571"/>
            <a:ext cx="1003781" cy="429725"/>
          </a:xfrm>
          <a:prstGeom prst="rect">
            <a:avLst/>
          </a:prstGeom>
          <a:noFill/>
          <a:ln>
            <a:noFill/>
          </a:ln>
        </p:spPr>
      </p:pic>
      <p:sp>
        <p:nvSpPr>
          <p:cNvPr id="84" name="Google Shape;80;p21">
            <a:extLst>
              <a:ext uri="{FF2B5EF4-FFF2-40B4-BE49-F238E27FC236}">
                <a16:creationId xmlns:a16="http://schemas.microsoft.com/office/drawing/2014/main" id="{5F587BD9-1B4B-9F4D-B135-A8144F5964BE}"/>
              </a:ext>
            </a:extLst>
          </p:cNvPr>
          <p:cNvSpPr txBox="1">
            <a:spLocks/>
          </p:cNvSpPr>
          <p:nvPr/>
        </p:nvSpPr>
        <p:spPr>
          <a:xfrm>
            <a:off x="344226" y="278117"/>
            <a:ext cx="1582103" cy="600525"/>
          </a:xfrm>
          <a:prstGeom prst="rect">
            <a:avLst/>
          </a:prstGeom>
          <a:noFill/>
          <a:ln>
            <a:noFill/>
          </a:ln>
        </p:spPr>
        <p:txBody>
          <a:bodyPr spcFirstLastPara="1" vert="horz" wrap="square" lIns="34275" tIns="17125" rIns="34275" bIns="17125" rtlCol="0" anchor="ctr"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l" defTabSz="4572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200" b="1" i="0" u="none" strike="noStrike" kern="1200" cap="none" spc="0" normalizeH="0" baseline="0" noProof="0">
                <a:ln>
                  <a:noFill/>
                </a:ln>
                <a:solidFill>
                  <a:srgbClr val="4B87CC"/>
                </a:solidFill>
                <a:effectLst/>
                <a:uLnTx/>
                <a:uFillTx/>
                <a:latin typeface="Calibri"/>
                <a:cs typeface="Calibri"/>
                <a:sym typeface="Calibri"/>
              </a:rPr>
              <a:t>SEBA</a:t>
            </a:r>
          </a:p>
        </p:txBody>
      </p:sp>
      <p:sp>
        <p:nvSpPr>
          <p:cNvPr id="85" name="Google Shape;80;p21">
            <a:extLst>
              <a:ext uri="{FF2B5EF4-FFF2-40B4-BE49-F238E27FC236}">
                <a16:creationId xmlns:a16="http://schemas.microsoft.com/office/drawing/2014/main" id="{FB518717-60B8-184A-964E-D427F875F669}"/>
              </a:ext>
            </a:extLst>
          </p:cNvPr>
          <p:cNvSpPr txBox="1">
            <a:spLocks/>
          </p:cNvSpPr>
          <p:nvPr/>
        </p:nvSpPr>
        <p:spPr>
          <a:xfrm>
            <a:off x="379264" y="935186"/>
            <a:ext cx="1476832" cy="751876"/>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S</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DN </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E</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nabled</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B</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roadband </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A</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ccess</a:t>
            </a:r>
          </a:p>
        </p:txBody>
      </p:sp>
      <p:sp>
        <p:nvSpPr>
          <p:cNvPr id="86" name="Donut 85">
            <a:extLst>
              <a:ext uri="{FF2B5EF4-FFF2-40B4-BE49-F238E27FC236}">
                <a16:creationId xmlns:a16="http://schemas.microsoft.com/office/drawing/2014/main" id="{285F4AA9-C97E-3E41-90A5-BF03B3F5AC97}"/>
              </a:ext>
            </a:extLst>
          </p:cNvPr>
          <p:cNvSpPr/>
          <p:nvPr/>
        </p:nvSpPr>
        <p:spPr>
          <a:xfrm>
            <a:off x="3008221" y="1374998"/>
            <a:ext cx="1689265" cy="2832466"/>
          </a:xfrm>
          <a:prstGeom prst="donut">
            <a:avLst>
              <a:gd name="adj" fmla="val 1829"/>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70220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39"/>
          <p:cNvPicPr preferRelativeResize="0"/>
          <p:nvPr/>
        </p:nvPicPr>
        <p:blipFill rotWithShape="1">
          <a:blip r:embed="rId3">
            <a:alphaModFix/>
          </a:blip>
          <a:srcRect/>
          <a:stretch/>
        </p:blipFill>
        <p:spPr>
          <a:xfrm>
            <a:off x="8041179" y="3689802"/>
            <a:ext cx="1031455" cy="582258"/>
          </a:xfrm>
          <a:prstGeom prst="rect">
            <a:avLst/>
          </a:prstGeom>
          <a:noFill/>
          <a:ln>
            <a:noFill/>
          </a:ln>
        </p:spPr>
      </p:pic>
      <p:sp>
        <p:nvSpPr>
          <p:cNvPr id="248" name="Google Shape;248;p39"/>
          <p:cNvSpPr txBox="1">
            <a:spLocks noGrp="1"/>
          </p:cNvSpPr>
          <p:nvPr>
            <p:ph type="title"/>
          </p:nvPr>
        </p:nvSpPr>
        <p:spPr>
          <a:xfrm>
            <a:off x="306444" y="3321"/>
            <a:ext cx="8531100" cy="53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200" b="1" dirty="0">
                <a:solidFill>
                  <a:schemeClr val="accent1"/>
                </a:solidFill>
                <a:latin typeface="Calibri" panose="020F0502020204030204" pitchFamily="34" charset="0"/>
                <a:cs typeface="Calibri" panose="020F0502020204030204" pitchFamily="34" charset="0"/>
              </a:rPr>
              <a:t>OLT disaggregation → VOLTHA </a:t>
            </a:r>
            <a:endParaRPr sz="3200" b="1" dirty="0">
              <a:solidFill>
                <a:schemeClr val="accent1"/>
              </a:solidFill>
              <a:latin typeface="Calibri" panose="020F0502020204030204" pitchFamily="34" charset="0"/>
              <a:cs typeface="Calibri" panose="020F0502020204030204" pitchFamily="34" charset="0"/>
            </a:endParaRPr>
          </a:p>
          <a:p>
            <a:pPr marL="0" lvl="0" indent="0" algn="l" rtl="0">
              <a:lnSpc>
                <a:spcPct val="113333"/>
              </a:lnSpc>
              <a:spcBef>
                <a:spcPts val="0"/>
              </a:spcBef>
              <a:spcAft>
                <a:spcPts val="0"/>
              </a:spcAft>
              <a:buSzPts val="3000"/>
              <a:buNone/>
            </a:pPr>
            <a:endParaRPr sz="3200" b="1" dirty="0">
              <a:solidFill>
                <a:schemeClr val="accent1"/>
              </a:solidFill>
              <a:latin typeface="Calibri" panose="020F0502020204030204" pitchFamily="34" charset="0"/>
              <a:cs typeface="Calibri" panose="020F0502020204030204" pitchFamily="34" charset="0"/>
            </a:endParaRPr>
          </a:p>
        </p:txBody>
      </p:sp>
      <p:sp>
        <p:nvSpPr>
          <p:cNvPr id="249" name="Google Shape;249;p39"/>
          <p:cNvSpPr/>
          <p:nvPr/>
        </p:nvSpPr>
        <p:spPr>
          <a:xfrm>
            <a:off x="6142554" y="1555170"/>
            <a:ext cx="2482500" cy="751800"/>
          </a:xfrm>
          <a:prstGeom prst="roundRect">
            <a:avLst>
              <a:gd name="adj" fmla="val 16667"/>
            </a:avLst>
          </a:prstGeom>
          <a:gradFill>
            <a:gsLst>
              <a:gs pos="0">
                <a:srgbClr val="DBD4EB"/>
              </a:gs>
              <a:gs pos="100000">
                <a:srgbClr val="9180BB"/>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4B4B4B"/>
                </a:solidFill>
                <a:effectLst/>
                <a:uLnTx/>
                <a:uFillTx/>
                <a:latin typeface="Calibri"/>
                <a:ea typeface="Calibri"/>
                <a:cs typeface="Calibri"/>
                <a:sym typeface="Calibri"/>
              </a:rPr>
              <a:t>ONOS: SDN Controller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0" name="Google Shape;250;p39"/>
          <p:cNvSpPr/>
          <p:nvPr/>
        </p:nvSpPr>
        <p:spPr>
          <a:xfrm>
            <a:off x="6177850" y="2655586"/>
            <a:ext cx="2417400" cy="1037400"/>
          </a:xfrm>
          <a:prstGeom prst="roundRect">
            <a:avLst>
              <a:gd name="adj" fmla="val 16667"/>
            </a:avLst>
          </a:prstGeom>
          <a:gradFill>
            <a:gsLst>
              <a:gs pos="0">
                <a:srgbClr val="FFFFFF"/>
              </a:gs>
              <a:gs pos="100000">
                <a:srgbClr val="B3B3B3"/>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b"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600" b="0" i="0" u="none" strike="noStrike" kern="0" cap="none" spc="0" normalizeH="0" baseline="0" noProof="0" dirty="0">
              <a:ln>
                <a:noFill/>
              </a:ln>
              <a:solidFill>
                <a:srgbClr val="4B4B4B"/>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600" kern="0" dirty="0">
              <a:solidFill>
                <a:srgbClr val="4B4B4B"/>
              </a:solidFill>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600" kern="0" dirty="0">
              <a:solidFill>
                <a:srgbClr val="4B4B4B"/>
              </a:solidFill>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B4B4B"/>
                </a:solidFill>
                <a:effectLst/>
                <a:uLnTx/>
                <a:uFillTx/>
                <a:latin typeface="Calibri"/>
                <a:ea typeface="Calibri"/>
                <a:cs typeface="Calibri"/>
                <a:sym typeface="Calibri"/>
              </a:rPr>
              <a:t>VOLTHA</a:t>
            </a:r>
            <a:endParaRPr kumimoji="0" sz="1600" b="0" i="0" u="none" strike="noStrike" kern="0" cap="none" spc="0" normalizeH="0" baseline="0" noProof="0" dirty="0">
              <a:ln>
                <a:noFill/>
              </a:ln>
              <a:solidFill>
                <a:srgbClr val="4B4B4B"/>
              </a:solidFill>
              <a:effectLst/>
              <a:uLnTx/>
              <a:uFillTx/>
              <a:latin typeface="Calibri"/>
              <a:ea typeface="Calibri"/>
              <a:cs typeface="Calibri"/>
              <a:sym typeface="Calibri"/>
            </a:endParaRPr>
          </a:p>
        </p:txBody>
      </p:sp>
      <p:sp>
        <p:nvSpPr>
          <p:cNvPr id="251" name="Google Shape;251;p39"/>
          <p:cNvSpPr/>
          <p:nvPr/>
        </p:nvSpPr>
        <p:spPr>
          <a:xfrm>
            <a:off x="6296300" y="2722396"/>
            <a:ext cx="2231700" cy="250200"/>
          </a:xfrm>
          <a:prstGeom prst="roundRect">
            <a:avLst>
              <a:gd name="adj" fmla="val 16667"/>
            </a:avLst>
          </a:prstGeom>
          <a:gradFill>
            <a:gsLst>
              <a:gs pos="0">
                <a:srgbClr val="DCECD5"/>
              </a:gs>
              <a:gs pos="100000">
                <a:srgbClr val="93BC81"/>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OpenFlow Agent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2" name="Google Shape;252;p39"/>
          <p:cNvSpPr/>
          <p:nvPr/>
        </p:nvSpPr>
        <p:spPr>
          <a:xfrm>
            <a:off x="6254110" y="1961920"/>
            <a:ext cx="2262600" cy="237900"/>
          </a:xfrm>
          <a:prstGeom prst="roundRect">
            <a:avLst>
              <a:gd name="adj" fmla="val 16667"/>
            </a:avLst>
          </a:prstGeom>
          <a:gradFill>
            <a:gsLst>
              <a:gs pos="0">
                <a:srgbClr val="DCECD5"/>
              </a:gs>
              <a:gs pos="100000">
                <a:srgbClr val="93BC81"/>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OpenFlow</a:t>
            </a:r>
            <a:endParaRPr kumimoji="0" sz="12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253" name="Google Shape;253;p39"/>
          <p:cNvSpPr/>
          <p:nvPr/>
        </p:nvSpPr>
        <p:spPr>
          <a:xfrm>
            <a:off x="6145645" y="1280835"/>
            <a:ext cx="678600" cy="251700"/>
          </a:xfrm>
          <a:prstGeom prst="roundRect">
            <a:avLst>
              <a:gd name="adj" fmla="val 16667"/>
            </a:avLst>
          </a:prstGeom>
          <a:gradFill>
            <a:gsLst>
              <a:gs pos="0">
                <a:srgbClr val="FFF6DB"/>
              </a:gs>
              <a:gs pos="100000">
                <a:srgbClr val="FAD25C"/>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VLANs</a:t>
            </a:r>
            <a:endParaRPr kumimoji="0" sz="1200" b="0" i="0" u="none" strike="noStrike" kern="0" cap="none" spc="0" normalizeH="0" baseline="0" noProof="0">
              <a:ln>
                <a:noFill/>
              </a:ln>
              <a:solidFill>
                <a:srgbClr val="4B4B4B"/>
              </a:solidFill>
              <a:effectLst/>
              <a:uLnTx/>
              <a:uFillTx/>
              <a:latin typeface="Calibri"/>
              <a:ea typeface="Calibri"/>
              <a:cs typeface="Calibri"/>
              <a:sym typeface="Calibri"/>
            </a:endParaRPr>
          </a:p>
        </p:txBody>
      </p:sp>
      <p:cxnSp>
        <p:nvCxnSpPr>
          <p:cNvPr id="254" name="Google Shape;254;p39"/>
          <p:cNvCxnSpPr>
            <a:stCxn id="249" idx="2"/>
            <a:endCxn id="250" idx="0"/>
          </p:cNvCxnSpPr>
          <p:nvPr/>
        </p:nvCxnSpPr>
        <p:spPr>
          <a:xfrm>
            <a:off x="7383804" y="2306970"/>
            <a:ext cx="2700" cy="348600"/>
          </a:xfrm>
          <a:prstGeom prst="straightConnector1">
            <a:avLst/>
          </a:prstGeom>
          <a:noFill/>
          <a:ln w="25400" cap="rnd" cmpd="sng">
            <a:solidFill>
              <a:srgbClr val="666666"/>
            </a:solidFill>
            <a:prstDash val="solid"/>
            <a:round/>
            <a:headEnd type="triangle" w="med" len="med"/>
            <a:tailEnd type="triangle" w="med" len="med"/>
          </a:ln>
        </p:spPr>
      </p:cxnSp>
      <p:cxnSp>
        <p:nvCxnSpPr>
          <p:cNvPr id="255" name="Google Shape;255;p39"/>
          <p:cNvCxnSpPr/>
          <p:nvPr/>
        </p:nvCxnSpPr>
        <p:spPr>
          <a:xfrm>
            <a:off x="7384702" y="3725095"/>
            <a:ext cx="0" cy="434100"/>
          </a:xfrm>
          <a:prstGeom prst="straightConnector1">
            <a:avLst/>
          </a:prstGeom>
          <a:noFill/>
          <a:ln w="25400" cap="rnd" cmpd="sng">
            <a:solidFill>
              <a:srgbClr val="666666"/>
            </a:solidFill>
            <a:prstDash val="solid"/>
            <a:round/>
            <a:headEnd type="triangle" w="med" len="med"/>
            <a:tailEnd type="triangle" w="med" len="med"/>
          </a:ln>
        </p:spPr>
      </p:cxnSp>
      <p:sp>
        <p:nvSpPr>
          <p:cNvPr id="256" name="Google Shape;256;p39"/>
          <p:cNvSpPr/>
          <p:nvPr/>
        </p:nvSpPr>
        <p:spPr>
          <a:xfrm>
            <a:off x="6857950" y="1279200"/>
            <a:ext cx="660900" cy="253500"/>
          </a:xfrm>
          <a:prstGeom prst="roundRect">
            <a:avLst>
              <a:gd name="adj" fmla="val 16667"/>
            </a:avLst>
          </a:prstGeom>
          <a:gradFill>
            <a:gsLst>
              <a:gs pos="0">
                <a:srgbClr val="FFF6DB"/>
              </a:gs>
              <a:gs pos="100000">
                <a:srgbClr val="FAD25C"/>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AAA</a:t>
            </a:r>
            <a:endParaRPr kumimoji="0" sz="12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257" name="Google Shape;257;p39"/>
          <p:cNvSpPr/>
          <p:nvPr/>
        </p:nvSpPr>
        <p:spPr>
          <a:xfrm>
            <a:off x="7549581" y="1279200"/>
            <a:ext cx="618300" cy="253500"/>
          </a:xfrm>
          <a:prstGeom prst="roundRect">
            <a:avLst>
              <a:gd name="adj" fmla="val 16667"/>
            </a:avLst>
          </a:prstGeom>
          <a:gradFill>
            <a:gsLst>
              <a:gs pos="0">
                <a:srgbClr val="FFF6DB"/>
              </a:gs>
              <a:gs pos="100000">
                <a:srgbClr val="FAD25C"/>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Mcast</a:t>
            </a:r>
            <a:endParaRPr kumimoji="0" sz="1200" b="0" i="0" u="none" strike="noStrike" kern="0" cap="none" spc="0" normalizeH="0" baseline="0" noProof="0">
              <a:ln>
                <a:noFill/>
              </a:ln>
              <a:solidFill>
                <a:srgbClr val="4B4B4B"/>
              </a:solidFill>
              <a:effectLst/>
              <a:uLnTx/>
              <a:uFillTx/>
              <a:latin typeface="Calibri"/>
              <a:ea typeface="Calibri"/>
              <a:cs typeface="Calibri"/>
              <a:sym typeface="Calibri"/>
            </a:endParaRPr>
          </a:p>
        </p:txBody>
      </p:sp>
      <p:pic>
        <p:nvPicPr>
          <p:cNvPr id="258" name="Google Shape;258;p39"/>
          <p:cNvPicPr preferRelativeResize="0"/>
          <p:nvPr/>
        </p:nvPicPr>
        <p:blipFill rotWithShape="1">
          <a:blip r:embed="rId4">
            <a:alphaModFix/>
          </a:blip>
          <a:srcRect/>
          <a:stretch/>
        </p:blipFill>
        <p:spPr>
          <a:xfrm>
            <a:off x="1399609" y="1589132"/>
            <a:ext cx="2373259" cy="2847356"/>
          </a:xfrm>
          <a:prstGeom prst="rect">
            <a:avLst/>
          </a:prstGeom>
          <a:noFill/>
          <a:ln>
            <a:noFill/>
          </a:ln>
        </p:spPr>
      </p:pic>
      <p:sp>
        <p:nvSpPr>
          <p:cNvPr id="259" name="Google Shape;259;p39"/>
          <p:cNvSpPr/>
          <p:nvPr/>
        </p:nvSpPr>
        <p:spPr>
          <a:xfrm>
            <a:off x="4261716" y="2792325"/>
            <a:ext cx="849000" cy="711300"/>
          </a:xfrm>
          <a:prstGeom prst="rightArrow">
            <a:avLst>
              <a:gd name="adj1" fmla="val 50000"/>
              <a:gd name="adj2" fmla="val 50000"/>
            </a:avLst>
          </a:prstGeom>
          <a:gradFill>
            <a:gsLst>
              <a:gs pos="0">
                <a:srgbClr val="306CD7"/>
              </a:gs>
              <a:gs pos="100000">
                <a:srgbClr val="90B0FF"/>
              </a:gs>
            </a:gsLst>
            <a:lin ang="16200038" scaled="0"/>
          </a:gradFill>
          <a:ln w="9525" cap="flat" cmpd="sng">
            <a:solidFill>
              <a:srgbClr val="3E6EC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FFFFFF"/>
                </a:solidFill>
                <a:effectLst/>
                <a:uLnTx/>
                <a:uFillTx/>
                <a:latin typeface="Calibri"/>
                <a:ea typeface="Calibri"/>
                <a:cs typeface="Calibri"/>
                <a:sym typeface="Calibri"/>
              </a:rPr>
              <a:t>SDNize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60" name="Google Shape;260;p39"/>
          <p:cNvSpPr/>
          <p:nvPr/>
        </p:nvSpPr>
        <p:spPr>
          <a:xfrm>
            <a:off x="6296310" y="3024499"/>
            <a:ext cx="1170300" cy="289948"/>
          </a:xfrm>
          <a:prstGeom prst="roundRect">
            <a:avLst>
              <a:gd name="adj" fmla="val 16667"/>
            </a:avLst>
          </a:prstGeom>
          <a:gradFill>
            <a:gsLst>
              <a:gs pos="0">
                <a:srgbClr val="D4E5F5"/>
              </a:gs>
              <a:gs pos="100000">
                <a:srgbClr val="70A4D5"/>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kern="0" dirty="0">
                <a:solidFill>
                  <a:srgbClr val="4B4B4B"/>
                </a:solidFill>
                <a:latin typeface="Calibri"/>
                <a:cs typeface="Calibri"/>
                <a:sym typeface="Calibri"/>
              </a:rPr>
              <a:t>VOLTHA Core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1" name="Google Shape;261;p39"/>
          <p:cNvSpPr/>
          <p:nvPr/>
        </p:nvSpPr>
        <p:spPr>
          <a:xfrm>
            <a:off x="7496412" y="3024499"/>
            <a:ext cx="1031700" cy="289948"/>
          </a:xfrm>
          <a:prstGeom prst="roundRect">
            <a:avLst>
              <a:gd name="adj" fmla="val 16667"/>
            </a:avLst>
          </a:prstGeom>
          <a:gradFill>
            <a:gsLst>
              <a:gs pos="0">
                <a:srgbClr val="D4E5F5"/>
              </a:gs>
              <a:gs pos="100000">
                <a:srgbClr val="70A4D5"/>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B4B4B"/>
                </a:solidFill>
                <a:effectLst/>
                <a:uLnTx/>
                <a:uFillTx/>
                <a:latin typeface="Calibri"/>
                <a:ea typeface="Calibri"/>
                <a:cs typeface="Calibri"/>
                <a:sym typeface="Calibri"/>
              </a:rPr>
              <a:t>OLT/ONU adaptors</a:t>
            </a:r>
            <a:endParaRPr kumimoji="0" sz="1050" b="0" i="0" u="none" strike="noStrike" kern="0" cap="none" spc="0" normalizeH="0" baseline="0" noProof="0" dirty="0">
              <a:ln>
                <a:noFill/>
              </a:ln>
              <a:solidFill>
                <a:srgbClr val="000000"/>
              </a:solidFill>
              <a:effectLst/>
              <a:uLnTx/>
              <a:uFillTx/>
              <a:latin typeface="Arial"/>
              <a:cs typeface="Arial"/>
              <a:sym typeface="Arial"/>
            </a:endParaRPr>
          </a:p>
        </p:txBody>
      </p:sp>
      <p:sp>
        <p:nvSpPr>
          <p:cNvPr id="262" name="Google Shape;262;p39"/>
          <p:cNvSpPr/>
          <p:nvPr/>
        </p:nvSpPr>
        <p:spPr>
          <a:xfrm>
            <a:off x="8198376" y="1279200"/>
            <a:ext cx="426600" cy="253500"/>
          </a:xfrm>
          <a:prstGeom prst="roundRect">
            <a:avLst>
              <a:gd name="adj" fmla="val 16667"/>
            </a:avLst>
          </a:prstGeom>
          <a:gradFill>
            <a:gsLst>
              <a:gs pos="0">
                <a:srgbClr val="FFF6DB"/>
              </a:gs>
              <a:gs pos="100000">
                <a:srgbClr val="FAD25C"/>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Mangal"/>
                <a:ea typeface="Mangal"/>
                <a:cs typeface="Mangal"/>
                <a:sym typeface="Mangal"/>
              </a:rPr>
              <a:t>…</a:t>
            </a:r>
            <a:endParaRPr kumimoji="0" sz="12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263" name="Google Shape;263;p39"/>
          <p:cNvSpPr txBox="1"/>
          <p:nvPr/>
        </p:nvSpPr>
        <p:spPr>
          <a:xfrm>
            <a:off x="278175" y="2426899"/>
            <a:ext cx="703200" cy="597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PON MAC blades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264" name="Google Shape;264;p39"/>
          <p:cNvCxnSpPr/>
          <p:nvPr/>
        </p:nvCxnSpPr>
        <p:spPr>
          <a:xfrm>
            <a:off x="689327" y="2738411"/>
            <a:ext cx="1380900" cy="0"/>
          </a:xfrm>
          <a:prstGeom prst="straightConnector1">
            <a:avLst/>
          </a:prstGeom>
          <a:noFill/>
          <a:ln w="25400" cap="rnd" cmpd="sng">
            <a:solidFill>
              <a:srgbClr val="4F81BD"/>
            </a:solidFill>
            <a:prstDash val="solid"/>
            <a:round/>
            <a:headEnd type="none" w="sm" len="sm"/>
            <a:tailEnd type="stealth" w="med" len="med"/>
          </a:ln>
        </p:spPr>
      </p:cxnSp>
      <p:sp>
        <p:nvSpPr>
          <p:cNvPr id="265" name="Google Shape;265;p39"/>
          <p:cNvSpPr txBox="1"/>
          <p:nvPr/>
        </p:nvSpPr>
        <p:spPr>
          <a:xfrm>
            <a:off x="278175" y="3196924"/>
            <a:ext cx="716700" cy="42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Compute blades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266" name="Google Shape;266;p39"/>
          <p:cNvCxnSpPr/>
          <p:nvPr/>
        </p:nvCxnSpPr>
        <p:spPr>
          <a:xfrm>
            <a:off x="974160" y="3381739"/>
            <a:ext cx="2076000" cy="0"/>
          </a:xfrm>
          <a:prstGeom prst="straightConnector1">
            <a:avLst/>
          </a:prstGeom>
          <a:noFill/>
          <a:ln w="25400" cap="rnd" cmpd="sng">
            <a:solidFill>
              <a:srgbClr val="4F81BD"/>
            </a:solidFill>
            <a:prstDash val="solid"/>
            <a:round/>
            <a:headEnd type="none" w="sm" len="sm"/>
            <a:tailEnd type="stealth" w="med" len="med"/>
          </a:ln>
        </p:spPr>
      </p:cxnSp>
      <p:sp>
        <p:nvSpPr>
          <p:cNvPr id="267" name="Google Shape;267;p39"/>
          <p:cNvSpPr txBox="1"/>
          <p:nvPr/>
        </p:nvSpPr>
        <p:spPr>
          <a:xfrm>
            <a:off x="2332668" y="1204849"/>
            <a:ext cx="875100" cy="255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Backplane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268" name="Google Shape;268;p39"/>
          <p:cNvCxnSpPr>
            <a:stCxn id="267" idx="2"/>
          </p:cNvCxnSpPr>
          <p:nvPr/>
        </p:nvCxnSpPr>
        <p:spPr>
          <a:xfrm>
            <a:off x="2770218" y="1460749"/>
            <a:ext cx="0" cy="204300"/>
          </a:xfrm>
          <a:prstGeom prst="straightConnector1">
            <a:avLst/>
          </a:prstGeom>
          <a:noFill/>
          <a:ln w="25400" cap="rnd" cmpd="sng">
            <a:solidFill>
              <a:srgbClr val="4F81BD"/>
            </a:solidFill>
            <a:prstDash val="solid"/>
            <a:round/>
            <a:headEnd type="none" w="sm" len="sm"/>
            <a:tailEnd type="stealth" w="med" len="med"/>
          </a:ln>
        </p:spPr>
      </p:cxnSp>
      <p:sp>
        <p:nvSpPr>
          <p:cNvPr id="269" name="Google Shape;269;p39"/>
          <p:cNvSpPr txBox="1"/>
          <p:nvPr/>
        </p:nvSpPr>
        <p:spPr>
          <a:xfrm>
            <a:off x="297438" y="1697280"/>
            <a:ext cx="1138500" cy="42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VLANs, IGMP, 802.1x, Mcast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0" name="Google Shape;270;p39"/>
          <p:cNvSpPr txBox="1"/>
          <p:nvPr/>
        </p:nvSpPr>
        <p:spPr>
          <a:xfrm>
            <a:off x="4909700" y="3648084"/>
            <a:ext cx="2262600" cy="364800"/>
          </a:xfrm>
          <a:prstGeom prst="rect">
            <a:avLst/>
          </a:prstGeom>
          <a:noFill/>
          <a:ln>
            <a:noFill/>
          </a:ln>
        </p:spPr>
        <p:txBody>
          <a:bodyPr spcFirstLastPara="1" wrap="square" lIns="91425" tIns="45700" rIns="91425" bIns="45700" anchor="t" anchorCtr="0">
            <a:noAutofit/>
          </a:bodyPr>
          <a:lstStyle/>
          <a:p>
            <a:pPr marL="171450" marR="0" lvl="0" indent="-85725" algn="ctr" defTabSz="914400" rtl="0" eaLnBrk="1" fontAlgn="auto" latinLnBrk="0" hangingPunct="1">
              <a:lnSpc>
                <a:spcPct val="90000"/>
              </a:lnSpc>
              <a:spcBef>
                <a:spcPts val="750"/>
              </a:spcBef>
              <a:spcAft>
                <a:spcPts val="0"/>
              </a:spcAft>
              <a:buClr>
                <a:srgbClr val="5F6062"/>
              </a:buClr>
              <a:buSzPts val="6400"/>
              <a:buFont typeface="Source Sans Pro"/>
              <a:buNone/>
              <a:tabLst/>
              <a:defRPr/>
            </a:pPr>
            <a:r>
              <a:rPr kumimoji="0" lang="en-US" sz="1400" b="1" i="0" u="none" strike="noStrike" kern="0" cap="none" spc="0" normalizeH="0" baseline="0" noProof="0">
                <a:ln>
                  <a:noFill/>
                </a:ln>
                <a:solidFill>
                  <a:srgbClr val="CC0000"/>
                </a:solidFill>
                <a:effectLst/>
                <a:uLnTx/>
                <a:uFillTx/>
                <a:latin typeface="Source Sans Pro"/>
                <a:ea typeface="Source Sans Pro"/>
                <a:cs typeface="Source Sans Pro"/>
                <a:sym typeface="Source Sans Pro"/>
              </a:rPr>
              <a:t>VOLTHA: Virtual OLT Hardware Abstraction</a:t>
            </a:r>
            <a:endParaRPr kumimoji="0" sz="1400" b="1" i="0" u="none" strike="noStrike" kern="0" cap="none" spc="0" normalizeH="0" baseline="0" noProof="0">
              <a:ln>
                <a:noFill/>
              </a:ln>
              <a:solidFill>
                <a:srgbClr val="CC0000"/>
              </a:solidFill>
              <a:effectLst/>
              <a:uLnTx/>
              <a:uFillTx/>
              <a:latin typeface="Arial"/>
              <a:cs typeface="Arial"/>
              <a:sym typeface="Arial"/>
            </a:endParaRPr>
          </a:p>
          <a:p>
            <a:pPr marL="171450" marR="0" lvl="0" indent="-85725" algn="ctr" defTabSz="914400" rtl="0" eaLnBrk="1" fontAlgn="auto" latinLnBrk="0" hangingPunct="1">
              <a:lnSpc>
                <a:spcPct val="90000"/>
              </a:lnSpc>
              <a:spcBef>
                <a:spcPts val="750"/>
              </a:spcBef>
              <a:spcAft>
                <a:spcPts val="0"/>
              </a:spcAft>
              <a:buClr>
                <a:srgbClr val="5F6062"/>
              </a:buClr>
              <a:buSzPts val="6400"/>
              <a:buFont typeface="Source Sans Pro"/>
              <a:buNone/>
              <a:tabLst/>
              <a:defRPr/>
            </a:pPr>
            <a:endParaRPr kumimoji="0" sz="14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endParaRPr>
          </a:p>
        </p:txBody>
      </p:sp>
      <p:sp>
        <p:nvSpPr>
          <p:cNvPr id="271" name="Google Shape;271;p39"/>
          <p:cNvSpPr txBox="1"/>
          <p:nvPr/>
        </p:nvSpPr>
        <p:spPr>
          <a:xfrm>
            <a:off x="293133" y="1315738"/>
            <a:ext cx="696000" cy="255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EMS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2" name="Google Shape;272;p39"/>
          <p:cNvSpPr txBox="1"/>
          <p:nvPr/>
        </p:nvSpPr>
        <p:spPr>
          <a:xfrm>
            <a:off x="1292041" y="4362866"/>
            <a:ext cx="2588400" cy="380700"/>
          </a:xfrm>
          <a:prstGeom prst="rect">
            <a:avLst/>
          </a:prstGeom>
          <a:noFill/>
          <a:ln>
            <a:noFill/>
          </a:ln>
        </p:spPr>
        <p:txBody>
          <a:bodyPr spcFirstLastPara="1" wrap="square" lIns="91425" tIns="45700" rIns="91425" bIns="45700" anchor="t" anchorCtr="0">
            <a:noAutofit/>
          </a:bodyPr>
          <a:lstStyle/>
          <a:p>
            <a:pPr marL="171450" marR="0" lvl="0" indent="-85725" algn="ctr" defTabSz="914400" rtl="0" eaLnBrk="1" fontAlgn="auto" latinLnBrk="0" hangingPunct="1">
              <a:lnSpc>
                <a:spcPct val="90000"/>
              </a:lnSpc>
              <a:spcBef>
                <a:spcPts val="750"/>
              </a:spcBef>
              <a:spcAft>
                <a:spcPts val="0"/>
              </a:spcAft>
              <a:buClr>
                <a:srgbClr val="5F6062"/>
              </a:buClr>
              <a:buSzPts val="6400"/>
              <a:buFont typeface="Source Sans Pro"/>
              <a:buNone/>
              <a:tabLst/>
              <a:defRPr/>
            </a:pPr>
            <a: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t>Traditional Chassis-based</a:t>
            </a:r>
            <a:b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br>
            <a: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t>Vendor OLT for PONs</a:t>
            </a:r>
            <a:b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br>
            <a: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t>(Passive Optical Networks)</a:t>
            </a:r>
            <a:endParaRPr kumimoji="0"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endParaRPr>
          </a:p>
        </p:txBody>
      </p:sp>
      <p:pic>
        <p:nvPicPr>
          <p:cNvPr id="273" name="Google Shape;273;p39"/>
          <p:cNvPicPr preferRelativeResize="0"/>
          <p:nvPr/>
        </p:nvPicPr>
        <p:blipFill rotWithShape="1">
          <a:blip r:embed="rId5">
            <a:alphaModFix/>
          </a:blip>
          <a:srcRect/>
          <a:stretch/>
        </p:blipFill>
        <p:spPr>
          <a:xfrm>
            <a:off x="5494095" y="2234662"/>
            <a:ext cx="656608" cy="387993"/>
          </a:xfrm>
          <a:prstGeom prst="rect">
            <a:avLst/>
          </a:prstGeom>
          <a:noFill/>
          <a:ln>
            <a:noFill/>
          </a:ln>
        </p:spPr>
      </p:pic>
      <p:grpSp>
        <p:nvGrpSpPr>
          <p:cNvPr id="274" name="Google Shape;274;p39"/>
          <p:cNvGrpSpPr/>
          <p:nvPr/>
        </p:nvGrpSpPr>
        <p:grpSpPr>
          <a:xfrm>
            <a:off x="6172057" y="4224209"/>
            <a:ext cx="2480170" cy="758547"/>
            <a:chOff x="6172057" y="3767009"/>
            <a:chExt cx="2480170" cy="758547"/>
          </a:xfrm>
        </p:grpSpPr>
        <p:pic>
          <p:nvPicPr>
            <p:cNvPr id="275" name="Google Shape;275;p39"/>
            <p:cNvPicPr preferRelativeResize="0"/>
            <p:nvPr/>
          </p:nvPicPr>
          <p:blipFill>
            <a:blip r:embed="rId6">
              <a:alphaModFix/>
            </a:blip>
            <a:stretch>
              <a:fillRect/>
            </a:stretch>
          </p:blipFill>
          <p:spPr>
            <a:xfrm>
              <a:off x="6172057" y="3767009"/>
              <a:ext cx="2480170" cy="275301"/>
            </a:xfrm>
            <a:prstGeom prst="rect">
              <a:avLst/>
            </a:prstGeom>
            <a:noFill/>
            <a:ln>
              <a:noFill/>
            </a:ln>
          </p:spPr>
        </p:pic>
        <p:sp>
          <p:nvSpPr>
            <p:cNvPr id="276" name="Google Shape;276;p39"/>
            <p:cNvSpPr txBox="1"/>
            <p:nvPr/>
          </p:nvSpPr>
          <p:spPr>
            <a:xfrm>
              <a:off x="6450717" y="4011657"/>
              <a:ext cx="1866300" cy="51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Corbel"/>
                  <a:ea typeface="Corbel"/>
                  <a:cs typeface="Corbel"/>
                  <a:sym typeface="Corbel"/>
                </a:rPr>
                <a:t>EdgeCore ASXvOLT16</a:t>
              </a:r>
              <a:endParaRPr kumimoji="0" sz="1400" b="0"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Corbel"/>
                  <a:ea typeface="Corbel"/>
                  <a:cs typeface="Corbel"/>
                  <a:sym typeface="Corbel"/>
                </a:rPr>
                <a:t>(and others)</a:t>
              </a:r>
              <a:endParaRPr kumimoji="0" sz="1400" b="0" i="0" u="none" strike="noStrike" kern="0" cap="none" spc="0" normalizeH="0" baseline="0" noProof="0">
                <a:ln>
                  <a:noFill/>
                </a:ln>
                <a:solidFill>
                  <a:srgbClr val="000000"/>
                </a:solidFill>
                <a:effectLst/>
                <a:uLnTx/>
                <a:uFillTx/>
                <a:latin typeface="Corbel"/>
                <a:ea typeface="Corbel"/>
                <a:cs typeface="Corbel"/>
                <a:sym typeface="Corbel"/>
              </a:endParaRPr>
            </a:p>
          </p:txBody>
        </p:sp>
      </p:grpSp>
      <p:sp>
        <p:nvSpPr>
          <p:cNvPr id="277" name="Google Shape;277;p39"/>
          <p:cNvSpPr txBox="1"/>
          <p:nvPr/>
        </p:nvSpPr>
        <p:spPr>
          <a:xfrm>
            <a:off x="7563990" y="3778991"/>
            <a:ext cx="1712100" cy="36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gRPC</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278" name="Google Shape;278;p39"/>
          <p:cNvSpPr txBox="1"/>
          <p:nvPr/>
        </p:nvSpPr>
        <p:spPr>
          <a:xfrm>
            <a:off x="1435949" y="605425"/>
            <a:ext cx="5672571" cy="597600"/>
          </a:xfrm>
          <a:prstGeom prst="rect">
            <a:avLst/>
          </a:prstGeom>
          <a:noFill/>
          <a:ln>
            <a:noFill/>
          </a:ln>
        </p:spPr>
        <p:txBody>
          <a:bodyPr spcFirstLastPara="1" wrap="square" lIns="34275" tIns="17125" rIns="34275" bIns="17125" anchor="ctr" anchorCtr="0">
            <a:noAutofit/>
          </a:bodyPr>
          <a:lstStyle/>
          <a:p>
            <a:pPr marL="0" marR="0" lvl="0" indent="0" algn="ctr"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2000" b="1" i="0" u="none" strike="noStrike" kern="0" cap="none" spc="0" normalizeH="0" baseline="0" noProof="0" dirty="0">
                <a:ln>
                  <a:noFill/>
                </a:ln>
                <a:solidFill>
                  <a:srgbClr val="FF0000"/>
                </a:solidFill>
                <a:effectLst/>
                <a:uLnTx/>
                <a:uFillTx/>
                <a:latin typeface="Calibri"/>
                <a:ea typeface="Calibri"/>
                <a:cs typeface="Calibri"/>
                <a:sym typeface="Calibri"/>
              </a:rPr>
              <a:t>On path to production in 2021</a:t>
            </a:r>
            <a:endParaRPr kumimoji="0" sz="2000" b="1" i="0" u="none" strike="noStrike" kern="0" cap="none" spc="0" normalizeH="0" baseline="0" noProof="0" dirty="0">
              <a:ln>
                <a:noFill/>
              </a:ln>
              <a:solidFill>
                <a:srgbClr val="FF0000"/>
              </a:solidFill>
              <a:effectLst/>
              <a:uLnTx/>
              <a:uFillTx/>
              <a:latin typeface="Calibri"/>
              <a:ea typeface="Calibri"/>
              <a:cs typeface="Calibri"/>
              <a:sym typeface="Calibri"/>
            </a:endParaRPr>
          </a:p>
        </p:txBody>
      </p:sp>
      <p:sp>
        <p:nvSpPr>
          <p:cNvPr id="279" name="Google Shape;279;p39"/>
          <p:cNvSpPr/>
          <p:nvPr/>
        </p:nvSpPr>
        <p:spPr>
          <a:xfrm>
            <a:off x="1600200" y="4029075"/>
            <a:ext cx="371400" cy="1047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9853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3"/>
                                        </p:tgtEl>
                                        <p:attrNameLst>
                                          <p:attrName>style.visibility</p:attrName>
                                        </p:attrNameLst>
                                      </p:cBhvr>
                                      <p:to>
                                        <p:strVal val="visible"/>
                                      </p:to>
                                    </p:set>
                                    <p:animEffect transition="in" filter="fade">
                                      <p:cBhvr>
                                        <p:cTn id="7" dur="500"/>
                                        <p:tgtEl>
                                          <p:spTgt spid="263"/>
                                        </p:tgtEl>
                                      </p:cBhvr>
                                    </p:animEffect>
                                  </p:childTnLst>
                                </p:cTn>
                              </p:par>
                              <p:par>
                                <p:cTn id="8" presetID="10" presetClass="entr" presetSubtype="0" fill="hold" nodeType="withEffect">
                                  <p:stCondLst>
                                    <p:cond delay="0"/>
                                  </p:stCondLst>
                                  <p:childTnLst>
                                    <p:set>
                                      <p:cBhvr>
                                        <p:cTn id="9" dur="1" fill="hold">
                                          <p:stCondLst>
                                            <p:cond delay="0"/>
                                          </p:stCondLst>
                                        </p:cTn>
                                        <p:tgtEl>
                                          <p:spTgt spid="264"/>
                                        </p:tgtEl>
                                        <p:attrNameLst>
                                          <p:attrName>style.visibility</p:attrName>
                                        </p:attrNameLst>
                                      </p:cBhvr>
                                      <p:to>
                                        <p:strVal val="visible"/>
                                      </p:to>
                                    </p:set>
                                    <p:animEffect transition="in" filter="fade">
                                      <p:cBhvr>
                                        <p:cTn id="10" dur="500"/>
                                        <p:tgtEl>
                                          <p:spTgt spid="264"/>
                                        </p:tgtEl>
                                      </p:cBhvr>
                                    </p:animEffect>
                                  </p:childTnLst>
                                </p:cTn>
                              </p:par>
                              <p:par>
                                <p:cTn id="11" presetID="10" presetClass="entr" presetSubtype="0" fill="hold" nodeType="withEffect">
                                  <p:stCondLst>
                                    <p:cond delay="0"/>
                                  </p:stCondLst>
                                  <p:childTnLst>
                                    <p:set>
                                      <p:cBhvr>
                                        <p:cTn id="12" dur="1" fill="hold">
                                          <p:stCondLst>
                                            <p:cond delay="0"/>
                                          </p:stCondLst>
                                        </p:cTn>
                                        <p:tgtEl>
                                          <p:spTgt spid="265"/>
                                        </p:tgtEl>
                                        <p:attrNameLst>
                                          <p:attrName>style.visibility</p:attrName>
                                        </p:attrNameLst>
                                      </p:cBhvr>
                                      <p:to>
                                        <p:strVal val="visible"/>
                                      </p:to>
                                    </p:set>
                                    <p:animEffect transition="in" filter="fade">
                                      <p:cBhvr>
                                        <p:cTn id="13" dur="500"/>
                                        <p:tgtEl>
                                          <p:spTgt spid="265"/>
                                        </p:tgtEl>
                                      </p:cBhvr>
                                    </p:animEffect>
                                  </p:childTnLst>
                                </p:cTn>
                              </p:par>
                              <p:par>
                                <p:cTn id="14" presetID="10" presetClass="entr" presetSubtype="0" fill="hold" nodeType="withEffect">
                                  <p:stCondLst>
                                    <p:cond delay="0"/>
                                  </p:stCondLst>
                                  <p:childTnLst>
                                    <p:set>
                                      <p:cBhvr>
                                        <p:cTn id="15" dur="1" fill="hold">
                                          <p:stCondLst>
                                            <p:cond delay="0"/>
                                          </p:stCondLst>
                                        </p:cTn>
                                        <p:tgtEl>
                                          <p:spTgt spid="266"/>
                                        </p:tgtEl>
                                        <p:attrNameLst>
                                          <p:attrName>style.visibility</p:attrName>
                                        </p:attrNameLst>
                                      </p:cBhvr>
                                      <p:to>
                                        <p:strVal val="visible"/>
                                      </p:to>
                                    </p:set>
                                    <p:animEffect transition="in" filter="fade">
                                      <p:cBhvr>
                                        <p:cTn id="16" dur="500"/>
                                        <p:tgtEl>
                                          <p:spTgt spid="266"/>
                                        </p:tgtEl>
                                      </p:cBhvr>
                                    </p:animEffect>
                                  </p:childTnLst>
                                </p:cTn>
                              </p:par>
                              <p:par>
                                <p:cTn id="17" presetID="10" presetClass="entr" presetSubtype="0" fill="hold" nodeType="withEffect">
                                  <p:stCondLst>
                                    <p:cond delay="0"/>
                                  </p:stCondLst>
                                  <p:childTnLst>
                                    <p:set>
                                      <p:cBhvr>
                                        <p:cTn id="18" dur="1" fill="hold">
                                          <p:stCondLst>
                                            <p:cond delay="0"/>
                                          </p:stCondLst>
                                        </p:cTn>
                                        <p:tgtEl>
                                          <p:spTgt spid="269"/>
                                        </p:tgtEl>
                                        <p:attrNameLst>
                                          <p:attrName>style.visibility</p:attrName>
                                        </p:attrNameLst>
                                      </p:cBhvr>
                                      <p:to>
                                        <p:strVal val="visible"/>
                                      </p:to>
                                    </p:set>
                                    <p:animEffect transition="in" filter="fade">
                                      <p:cBhvr>
                                        <p:cTn id="19" dur="500"/>
                                        <p:tgtEl>
                                          <p:spTgt spid="269"/>
                                        </p:tgtEl>
                                      </p:cBhvr>
                                    </p:animEffect>
                                  </p:childTnLst>
                                </p:cTn>
                              </p:par>
                              <p:par>
                                <p:cTn id="20" presetID="10" presetClass="entr" presetSubtype="0" fill="hold" nodeType="withEffect">
                                  <p:stCondLst>
                                    <p:cond delay="0"/>
                                  </p:stCondLst>
                                  <p:childTnLst>
                                    <p:set>
                                      <p:cBhvr>
                                        <p:cTn id="21" dur="1" fill="hold">
                                          <p:stCondLst>
                                            <p:cond delay="0"/>
                                          </p:stCondLst>
                                        </p:cTn>
                                        <p:tgtEl>
                                          <p:spTgt spid="267"/>
                                        </p:tgtEl>
                                        <p:attrNameLst>
                                          <p:attrName>style.visibility</p:attrName>
                                        </p:attrNameLst>
                                      </p:cBhvr>
                                      <p:to>
                                        <p:strVal val="visible"/>
                                      </p:to>
                                    </p:set>
                                    <p:animEffect transition="in" filter="fade">
                                      <p:cBhvr>
                                        <p:cTn id="22" dur="500"/>
                                        <p:tgtEl>
                                          <p:spTgt spid="267"/>
                                        </p:tgtEl>
                                      </p:cBhvr>
                                    </p:animEffect>
                                  </p:childTnLst>
                                </p:cTn>
                              </p:par>
                              <p:par>
                                <p:cTn id="23" presetID="10" presetClass="entr" presetSubtype="0" fill="hold" nodeType="withEffect">
                                  <p:stCondLst>
                                    <p:cond delay="0"/>
                                  </p:stCondLst>
                                  <p:childTnLst>
                                    <p:set>
                                      <p:cBhvr>
                                        <p:cTn id="24" dur="1" fill="hold">
                                          <p:stCondLst>
                                            <p:cond delay="0"/>
                                          </p:stCondLst>
                                        </p:cTn>
                                        <p:tgtEl>
                                          <p:spTgt spid="268"/>
                                        </p:tgtEl>
                                        <p:attrNameLst>
                                          <p:attrName>style.visibility</p:attrName>
                                        </p:attrNameLst>
                                      </p:cBhvr>
                                      <p:to>
                                        <p:strVal val="visible"/>
                                      </p:to>
                                    </p:set>
                                    <p:animEffect transition="in" filter="fade">
                                      <p:cBhvr>
                                        <p:cTn id="25" dur="500"/>
                                        <p:tgtEl>
                                          <p:spTgt spid="268"/>
                                        </p:tgtEl>
                                      </p:cBhvr>
                                    </p:animEffect>
                                  </p:childTnLst>
                                </p:cTn>
                              </p:par>
                              <p:par>
                                <p:cTn id="26" presetID="10" presetClass="entr" presetSubtype="0" fill="hold" nodeType="withEffect">
                                  <p:stCondLst>
                                    <p:cond delay="0"/>
                                  </p:stCondLst>
                                  <p:childTnLst>
                                    <p:set>
                                      <p:cBhvr>
                                        <p:cTn id="27" dur="1" fill="hold">
                                          <p:stCondLst>
                                            <p:cond delay="0"/>
                                          </p:stCondLst>
                                        </p:cTn>
                                        <p:tgtEl>
                                          <p:spTgt spid="271"/>
                                        </p:tgtEl>
                                        <p:attrNameLst>
                                          <p:attrName>style.visibility</p:attrName>
                                        </p:attrNameLst>
                                      </p:cBhvr>
                                      <p:to>
                                        <p:strVal val="visible"/>
                                      </p:to>
                                    </p:set>
                                    <p:animEffect transition="in" filter="fade">
                                      <p:cBhvr>
                                        <p:cTn id="28" dur="500"/>
                                        <p:tgtEl>
                                          <p:spTgt spid="27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59"/>
                                        </p:tgtEl>
                                        <p:attrNameLst>
                                          <p:attrName>style.visibility</p:attrName>
                                        </p:attrNameLst>
                                      </p:cBhvr>
                                      <p:to>
                                        <p:strVal val="visible"/>
                                      </p:to>
                                    </p:set>
                                    <p:animEffect transition="in" filter="fade">
                                      <p:cBhvr>
                                        <p:cTn id="33" dur="500"/>
                                        <p:tgtEl>
                                          <p:spTgt spid="25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74"/>
                                        </p:tgtEl>
                                        <p:attrNameLst>
                                          <p:attrName>style.visibility</p:attrName>
                                        </p:attrNameLst>
                                      </p:cBhvr>
                                      <p:to>
                                        <p:strVal val="visible"/>
                                      </p:to>
                                    </p:set>
                                    <p:animEffect transition="in" filter="fade">
                                      <p:cBhvr>
                                        <p:cTn id="38" dur="1000"/>
                                        <p:tgtEl>
                                          <p:spTgt spid="27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55"/>
                                        </p:tgtEl>
                                        <p:attrNameLst>
                                          <p:attrName>style.visibility</p:attrName>
                                        </p:attrNameLst>
                                      </p:cBhvr>
                                      <p:to>
                                        <p:strVal val="visible"/>
                                      </p:to>
                                    </p:set>
                                    <p:animEffect transition="in" filter="fade">
                                      <p:cBhvr>
                                        <p:cTn id="43" dur="500"/>
                                        <p:tgtEl>
                                          <p:spTgt spid="255"/>
                                        </p:tgtEl>
                                      </p:cBhvr>
                                    </p:animEffect>
                                  </p:childTnLst>
                                </p:cTn>
                              </p:par>
                              <p:par>
                                <p:cTn id="44" presetID="10" presetClass="entr" presetSubtype="0" fill="hold" nodeType="withEffect">
                                  <p:stCondLst>
                                    <p:cond delay="0"/>
                                  </p:stCondLst>
                                  <p:childTnLst>
                                    <p:set>
                                      <p:cBhvr>
                                        <p:cTn id="45" dur="1" fill="hold">
                                          <p:stCondLst>
                                            <p:cond delay="0"/>
                                          </p:stCondLst>
                                        </p:cTn>
                                        <p:tgtEl>
                                          <p:spTgt spid="277"/>
                                        </p:tgtEl>
                                        <p:attrNameLst>
                                          <p:attrName>style.visibility</p:attrName>
                                        </p:attrNameLst>
                                      </p:cBhvr>
                                      <p:to>
                                        <p:strVal val="visible"/>
                                      </p:to>
                                    </p:set>
                                    <p:animEffect transition="in" filter="fade">
                                      <p:cBhvr>
                                        <p:cTn id="46" dur="1000"/>
                                        <p:tgtEl>
                                          <p:spTgt spid="277"/>
                                        </p:tgtEl>
                                      </p:cBhvr>
                                    </p:animEffect>
                                  </p:childTnLst>
                                </p:cTn>
                              </p:par>
                              <p:par>
                                <p:cTn id="47" presetID="10" presetClass="entr" presetSubtype="0" fill="hold" nodeType="withEffect">
                                  <p:stCondLst>
                                    <p:cond delay="0"/>
                                  </p:stCondLst>
                                  <p:childTnLst>
                                    <p:set>
                                      <p:cBhvr>
                                        <p:cTn id="48" dur="1" fill="hold">
                                          <p:stCondLst>
                                            <p:cond delay="0"/>
                                          </p:stCondLst>
                                        </p:cTn>
                                        <p:tgtEl>
                                          <p:spTgt spid="250"/>
                                        </p:tgtEl>
                                        <p:attrNameLst>
                                          <p:attrName>style.visibility</p:attrName>
                                        </p:attrNameLst>
                                      </p:cBhvr>
                                      <p:to>
                                        <p:strVal val="visible"/>
                                      </p:to>
                                    </p:set>
                                    <p:animEffect transition="in" filter="fade">
                                      <p:cBhvr>
                                        <p:cTn id="49" dur="500"/>
                                        <p:tgtEl>
                                          <p:spTgt spid="250"/>
                                        </p:tgtEl>
                                      </p:cBhvr>
                                    </p:animEffect>
                                  </p:childTnLst>
                                </p:cTn>
                              </p:par>
                              <p:par>
                                <p:cTn id="50" presetID="10" presetClass="entr" presetSubtype="0" fill="hold" nodeType="withEffect">
                                  <p:stCondLst>
                                    <p:cond delay="0"/>
                                  </p:stCondLst>
                                  <p:childTnLst>
                                    <p:set>
                                      <p:cBhvr>
                                        <p:cTn id="51" dur="1" fill="hold">
                                          <p:stCondLst>
                                            <p:cond delay="0"/>
                                          </p:stCondLst>
                                        </p:cTn>
                                        <p:tgtEl>
                                          <p:spTgt spid="260"/>
                                        </p:tgtEl>
                                        <p:attrNameLst>
                                          <p:attrName>style.visibility</p:attrName>
                                        </p:attrNameLst>
                                      </p:cBhvr>
                                      <p:to>
                                        <p:strVal val="visible"/>
                                      </p:to>
                                    </p:set>
                                    <p:animEffect transition="in" filter="fade">
                                      <p:cBhvr>
                                        <p:cTn id="52" dur="500"/>
                                        <p:tgtEl>
                                          <p:spTgt spid="260"/>
                                        </p:tgtEl>
                                      </p:cBhvr>
                                    </p:animEffect>
                                  </p:childTnLst>
                                </p:cTn>
                              </p:par>
                              <p:par>
                                <p:cTn id="53" presetID="10" presetClass="entr" presetSubtype="0" fill="hold" nodeType="withEffect">
                                  <p:stCondLst>
                                    <p:cond delay="0"/>
                                  </p:stCondLst>
                                  <p:childTnLst>
                                    <p:set>
                                      <p:cBhvr>
                                        <p:cTn id="54" dur="1" fill="hold">
                                          <p:stCondLst>
                                            <p:cond delay="0"/>
                                          </p:stCondLst>
                                        </p:cTn>
                                        <p:tgtEl>
                                          <p:spTgt spid="261"/>
                                        </p:tgtEl>
                                        <p:attrNameLst>
                                          <p:attrName>style.visibility</p:attrName>
                                        </p:attrNameLst>
                                      </p:cBhvr>
                                      <p:to>
                                        <p:strVal val="visible"/>
                                      </p:to>
                                    </p:set>
                                    <p:animEffect transition="in" filter="fade">
                                      <p:cBhvr>
                                        <p:cTn id="55" dur="500"/>
                                        <p:tgtEl>
                                          <p:spTgt spid="261"/>
                                        </p:tgtEl>
                                      </p:cBhvr>
                                    </p:animEffect>
                                  </p:childTnLst>
                                </p:cTn>
                              </p:par>
                              <p:par>
                                <p:cTn id="56" presetID="10" presetClass="entr" presetSubtype="0" fill="hold" nodeType="withEffect">
                                  <p:stCondLst>
                                    <p:cond delay="0"/>
                                  </p:stCondLst>
                                  <p:childTnLst>
                                    <p:set>
                                      <p:cBhvr>
                                        <p:cTn id="57" dur="1" fill="hold">
                                          <p:stCondLst>
                                            <p:cond delay="0"/>
                                          </p:stCondLst>
                                        </p:cTn>
                                        <p:tgtEl>
                                          <p:spTgt spid="251"/>
                                        </p:tgtEl>
                                        <p:attrNameLst>
                                          <p:attrName>style.visibility</p:attrName>
                                        </p:attrNameLst>
                                      </p:cBhvr>
                                      <p:to>
                                        <p:strVal val="visible"/>
                                      </p:to>
                                    </p:set>
                                    <p:animEffect transition="in" filter="fade">
                                      <p:cBhvr>
                                        <p:cTn id="58" dur="500"/>
                                        <p:tgtEl>
                                          <p:spTgt spid="251"/>
                                        </p:tgtEl>
                                      </p:cBhvr>
                                    </p:animEffect>
                                  </p:childTnLst>
                                </p:cTn>
                              </p:par>
                              <p:par>
                                <p:cTn id="59" presetID="10" presetClass="entr" presetSubtype="0" fill="hold" nodeType="withEffect">
                                  <p:stCondLst>
                                    <p:cond delay="0"/>
                                  </p:stCondLst>
                                  <p:childTnLst>
                                    <p:set>
                                      <p:cBhvr>
                                        <p:cTn id="60" dur="1" fill="hold">
                                          <p:stCondLst>
                                            <p:cond delay="0"/>
                                          </p:stCondLst>
                                        </p:cTn>
                                        <p:tgtEl>
                                          <p:spTgt spid="270">
                                            <p:txEl>
                                              <p:pRg st="0" end="0"/>
                                            </p:txEl>
                                          </p:spTgt>
                                        </p:tgtEl>
                                        <p:attrNameLst>
                                          <p:attrName>style.visibility</p:attrName>
                                        </p:attrNameLst>
                                      </p:cBhvr>
                                      <p:to>
                                        <p:strVal val="visible"/>
                                      </p:to>
                                    </p:set>
                                    <p:animEffect transition="in" filter="fade">
                                      <p:cBhvr>
                                        <p:cTn id="61" dur="500"/>
                                        <p:tgtEl>
                                          <p:spTgt spid="270">
                                            <p:txEl>
                                              <p:pRg st="0" end="0"/>
                                            </p:txEl>
                                          </p:spTgt>
                                        </p:tgtEl>
                                      </p:cBhvr>
                                    </p:animEffect>
                                  </p:childTnLst>
                                </p:cTn>
                              </p:par>
                              <p:par>
                                <p:cTn id="62" presetID="10" presetClass="entr" presetSubtype="0" fill="hold" nodeType="withEffect">
                                  <p:stCondLst>
                                    <p:cond delay="0"/>
                                  </p:stCondLst>
                                  <p:childTnLst>
                                    <p:set>
                                      <p:cBhvr>
                                        <p:cTn id="63" dur="1" fill="hold">
                                          <p:stCondLst>
                                            <p:cond delay="0"/>
                                          </p:stCondLst>
                                        </p:cTn>
                                        <p:tgtEl>
                                          <p:spTgt spid="270">
                                            <p:txEl>
                                              <p:pRg st="1" end="1"/>
                                            </p:txEl>
                                          </p:spTgt>
                                        </p:tgtEl>
                                        <p:attrNameLst>
                                          <p:attrName>style.visibility</p:attrName>
                                        </p:attrNameLst>
                                      </p:cBhvr>
                                      <p:to>
                                        <p:strVal val="visible"/>
                                      </p:to>
                                    </p:set>
                                    <p:animEffect transition="in" filter="fade">
                                      <p:cBhvr>
                                        <p:cTn id="64" dur="500"/>
                                        <p:tgtEl>
                                          <p:spTgt spid="270">
                                            <p:txEl>
                                              <p:pRg st="1" end="1"/>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254"/>
                                        </p:tgtEl>
                                        <p:attrNameLst>
                                          <p:attrName>style.visibility</p:attrName>
                                        </p:attrNameLst>
                                      </p:cBhvr>
                                      <p:to>
                                        <p:strVal val="visible"/>
                                      </p:to>
                                    </p:set>
                                    <p:animEffect transition="in" filter="fade">
                                      <p:cBhvr>
                                        <p:cTn id="69" dur="500"/>
                                        <p:tgtEl>
                                          <p:spTgt spid="254"/>
                                        </p:tgtEl>
                                      </p:cBhvr>
                                    </p:animEffect>
                                  </p:childTnLst>
                                </p:cTn>
                              </p:par>
                              <p:par>
                                <p:cTn id="70" presetID="10" presetClass="entr" presetSubtype="0" fill="hold" nodeType="withEffect">
                                  <p:stCondLst>
                                    <p:cond delay="0"/>
                                  </p:stCondLst>
                                  <p:childTnLst>
                                    <p:set>
                                      <p:cBhvr>
                                        <p:cTn id="71" dur="1" fill="hold">
                                          <p:stCondLst>
                                            <p:cond delay="0"/>
                                          </p:stCondLst>
                                        </p:cTn>
                                        <p:tgtEl>
                                          <p:spTgt spid="249"/>
                                        </p:tgtEl>
                                        <p:attrNameLst>
                                          <p:attrName>style.visibility</p:attrName>
                                        </p:attrNameLst>
                                      </p:cBhvr>
                                      <p:to>
                                        <p:strVal val="visible"/>
                                      </p:to>
                                    </p:set>
                                    <p:animEffect transition="in" filter="fade">
                                      <p:cBhvr>
                                        <p:cTn id="72" dur="500"/>
                                        <p:tgtEl>
                                          <p:spTgt spid="249"/>
                                        </p:tgtEl>
                                      </p:cBhvr>
                                    </p:animEffect>
                                  </p:childTnLst>
                                </p:cTn>
                              </p:par>
                              <p:par>
                                <p:cTn id="73" presetID="10" presetClass="entr" presetSubtype="0" fill="hold" nodeType="withEffect">
                                  <p:stCondLst>
                                    <p:cond delay="0"/>
                                  </p:stCondLst>
                                  <p:childTnLst>
                                    <p:set>
                                      <p:cBhvr>
                                        <p:cTn id="74" dur="1" fill="hold">
                                          <p:stCondLst>
                                            <p:cond delay="0"/>
                                          </p:stCondLst>
                                        </p:cTn>
                                        <p:tgtEl>
                                          <p:spTgt spid="253"/>
                                        </p:tgtEl>
                                        <p:attrNameLst>
                                          <p:attrName>style.visibility</p:attrName>
                                        </p:attrNameLst>
                                      </p:cBhvr>
                                      <p:to>
                                        <p:strVal val="visible"/>
                                      </p:to>
                                    </p:set>
                                    <p:animEffect transition="in" filter="fade">
                                      <p:cBhvr>
                                        <p:cTn id="75" dur="500"/>
                                        <p:tgtEl>
                                          <p:spTgt spid="253"/>
                                        </p:tgtEl>
                                      </p:cBhvr>
                                    </p:animEffect>
                                  </p:childTnLst>
                                </p:cTn>
                              </p:par>
                              <p:par>
                                <p:cTn id="76" presetID="10" presetClass="entr" presetSubtype="0" fill="hold" nodeType="withEffect">
                                  <p:stCondLst>
                                    <p:cond delay="0"/>
                                  </p:stCondLst>
                                  <p:childTnLst>
                                    <p:set>
                                      <p:cBhvr>
                                        <p:cTn id="77" dur="1" fill="hold">
                                          <p:stCondLst>
                                            <p:cond delay="0"/>
                                          </p:stCondLst>
                                        </p:cTn>
                                        <p:tgtEl>
                                          <p:spTgt spid="256"/>
                                        </p:tgtEl>
                                        <p:attrNameLst>
                                          <p:attrName>style.visibility</p:attrName>
                                        </p:attrNameLst>
                                      </p:cBhvr>
                                      <p:to>
                                        <p:strVal val="visible"/>
                                      </p:to>
                                    </p:set>
                                    <p:animEffect transition="in" filter="fade">
                                      <p:cBhvr>
                                        <p:cTn id="78" dur="500"/>
                                        <p:tgtEl>
                                          <p:spTgt spid="256"/>
                                        </p:tgtEl>
                                      </p:cBhvr>
                                    </p:animEffect>
                                  </p:childTnLst>
                                </p:cTn>
                              </p:par>
                              <p:par>
                                <p:cTn id="79" presetID="10" presetClass="entr" presetSubtype="0" fill="hold" nodeType="withEffect">
                                  <p:stCondLst>
                                    <p:cond delay="0"/>
                                  </p:stCondLst>
                                  <p:childTnLst>
                                    <p:set>
                                      <p:cBhvr>
                                        <p:cTn id="80" dur="1" fill="hold">
                                          <p:stCondLst>
                                            <p:cond delay="0"/>
                                          </p:stCondLst>
                                        </p:cTn>
                                        <p:tgtEl>
                                          <p:spTgt spid="257"/>
                                        </p:tgtEl>
                                        <p:attrNameLst>
                                          <p:attrName>style.visibility</p:attrName>
                                        </p:attrNameLst>
                                      </p:cBhvr>
                                      <p:to>
                                        <p:strVal val="visible"/>
                                      </p:to>
                                    </p:set>
                                    <p:animEffect transition="in" filter="fade">
                                      <p:cBhvr>
                                        <p:cTn id="81" dur="500"/>
                                        <p:tgtEl>
                                          <p:spTgt spid="257"/>
                                        </p:tgtEl>
                                      </p:cBhvr>
                                    </p:animEffect>
                                  </p:childTnLst>
                                </p:cTn>
                              </p:par>
                              <p:par>
                                <p:cTn id="82" presetID="10" presetClass="entr" presetSubtype="0" fill="hold" nodeType="withEffect">
                                  <p:stCondLst>
                                    <p:cond delay="0"/>
                                  </p:stCondLst>
                                  <p:childTnLst>
                                    <p:set>
                                      <p:cBhvr>
                                        <p:cTn id="83" dur="1" fill="hold">
                                          <p:stCondLst>
                                            <p:cond delay="0"/>
                                          </p:stCondLst>
                                        </p:cTn>
                                        <p:tgtEl>
                                          <p:spTgt spid="262"/>
                                        </p:tgtEl>
                                        <p:attrNameLst>
                                          <p:attrName>style.visibility</p:attrName>
                                        </p:attrNameLst>
                                      </p:cBhvr>
                                      <p:to>
                                        <p:strVal val="visible"/>
                                      </p:to>
                                    </p:set>
                                    <p:animEffect transition="in" filter="fade">
                                      <p:cBhvr>
                                        <p:cTn id="84" dur="500"/>
                                        <p:tgtEl>
                                          <p:spTgt spid="262"/>
                                        </p:tgtEl>
                                      </p:cBhvr>
                                    </p:animEffect>
                                  </p:childTnLst>
                                </p:cTn>
                              </p:par>
                              <p:par>
                                <p:cTn id="85" presetID="10" presetClass="entr" presetSubtype="0" fill="hold" nodeType="withEffect">
                                  <p:stCondLst>
                                    <p:cond delay="0"/>
                                  </p:stCondLst>
                                  <p:childTnLst>
                                    <p:set>
                                      <p:cBhvr>
                                        <p:cTn id="86" dur="1" fill="hold">
                                          <p:stCondLst>
                                            <p:cond delay="0"/>
                                          </p:stCondLst>
                                        </p:cTn>
                                        <p:tgtEl>
                                          <p:spTgt spid="252"/>
                                        </p:tgtEl>
                                        <p:attrNameLst>
                                          <p:attrName>style.visibility</p:attrName>
                                        </p:attrNameLst>
                                      </p:cBhvr>
                                      <p:to>
                                        <p:strVal val="visible"/>
                                      </p:to>
                                    </p:set>
                                    <p:animEffect transition="in" filter="fade">
                                      <p:cBhvr>
                                        <p:cTn id="87" dur="500"/>
                                        <p:tgtEl>
                                          <p:spTgt spid="252"/>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273"/>
                                        </p:tgtEl>
                                        <p:attrNameLst>
                                          <p:attrName>style.visibility</p:attrName>
                                        </p:attrNameLst>
                                      </p:cBhvr>
                                      <p:to>
                                        <p:strVal val="visible"/>
                                      </p:to>
                                    </p:set>
                                    <p:animEffect transition="in" filter="fade">
                                      <p:cBhvr>
                                        <p:cTn id="92" dur="500"/>
                                        <p:tgtEl>
                                          <p:spTgt spid="273"/>
                                        </p:tgtEl>
                                      </p:cBhvr>
                                    </p:animEffect>
                                  </p:childTnLst>
                                </p:cTn>
                              </p:par>
                              <p:par>
                                <p:cTn id="93" presetID="10" presetClass="entr" presetSubtype="0" fill="hold" nodeType="withEffect">
                                  <p:stCondLst>
                                    <p:cond delay="0"/>
                                  </p:stCondLst>
                                  <p:childTnLst>
                                    <p:set>
                                      <p:cBhvr>
                                        <p:cTn id="94" dur="1" fill="hold">
                                          <p:stCondLst>
                                            <p:cond delay="0"/>
                                          </p:stCondLst>
                                        </p:cTn>
                                        <p:tgtEl>
                                          <p:spTgt spid="247"/>
                                        </p:tgtEl>
                                        <p:attrNameLst>
                                          <p:attrName>style.visibility</p:attrName>
                                        </p:attrNameLst>
                                      </p:cBhvr>
                                      <p:to>
                                        <p:strVal val="visible"/>
                                      </p:to>
                                    </p:set>
                                    <p:animEffect transition="in" filter="fade">
                                      <p:cBhvr>
                                        <p:cTn id="95" dur="500"/>
                                        <p:tgtEl>
                                          <p:spTgt spid="247"/>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278"/>
                                        </p:tgtEl>
                                        <p:attrNameLst>
                                          <p:attrName>style.visibility</p:attrName>
                                        </p:attrNameLst>
                                      </p:cBhvr>
                                      <p:to>
                                        <p:strVal val="visible"/>
                                      </p:to>
                                    </p:set>
                                    <p:animEffect transition="in" filter="fade">
                                      <p:cBhvr>
                                        <p:cTn id="100" dur="1000"/>
                                        <p:tgtEl>
                                          <p:spTgt spid="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cxnSp>
        <p:nvCxnSpPr>
          <p:cNvPr id="94" name="Elbow Connector 93">
            <a:extLst>
              <a:ext uri="{FF2B5EF4-FFF2-40B4-BE49-F238E27FC236}">
                <a16:creationId xmlns:a16="http://schemas.microsoft.com/office/drawing/2014/main" id="{85B273BA-FBE3-9E42-BB49-1630B7D5AB3E}"/>
              </a:ext>
            </a:extLst>
          </p:cNvPr>
          <p:cNvCxnSpPr>
            <a:cxnSpLocks/>
          </p:cNvCxnSpPr>
          <p:nvPr/>
        </p:nvCxnSpPr>
        <p:spPr>
          <a:xfrm>
            <a:off x="3044374" y="2273990"/>
            <a:ext cx="1580553" cy="286250"/>
          </a:xfrm>
          <a:prstGeom prst="bentConnector3">
            <a:avLst>
              <a:gd name="adj1" fmla="val -139"/>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1052A3A-BFDD-A845-9B7E-556BF5694C97}"/>
              </a:ext>
            </a:extLst>
          </p:cNvPr>
          <p:cNvCxnSpPr>
            <a:cxnSpLocks/>
          </p:cNvCxnSpPr>
          <p:nvPr/>
        </p:nvCxnSpPr>
        <p:spPr>
          <a:xfrm>
            <a:off x="3488357" y="1840323"/>
            <a:ext cx="2272645" cy="0"/>
          </a:xfrm>
          <a:prstGeom prst="line">
            <a:avLst/>
          </a:prstGeom>
          <a:ln>
            <a:solidFill>
              <a:schemeClr val="bg1">
                <a:lumMod val="75000"/>
              </a:schemeClr>
            </a:solidFill>
            <a:prstDash val="sysDot"/>
          </a:ln>
        </p:spPr>
        <p:style>
          <a:lnRef idx="1">
            <a:schemeClr val="dk1"/>
          </a:lnRef>
          <a:fillRef idx="0">
            <a:schemeClr val="dk1"/>
          </a:fillRef>
          <a:effectRef idx="0">
            <a:schemeClr val="dk1"/>
          </a:effectRef>
          <a:fontRef idx="minor">
            <a:schemeClr val="tx1"/>
          </a:fontRef>
        </p:style>
      </p:cxnSp>
      <p:sp>
        <p:nvSpPr>
          <p:cNvPr id="635" name="Google Shape;635;p36"/>
          <p:cNvSpPr/>
          <p:nvPr/>
        </p:nvSpPr>
        <p:spPr>
          <a:xfrm>
            <a:off x="4767248" y="2612578"/>
            <a:ext cx="1144500" cy="381000"/>
          </a:xfrm>
          <a:prstGeom prst="roundRect">
            <a:avLst>
              <a:gd name="adj" fmla="val 16667"/>
            </a:avLst>
          </a:prstGeom>
          <a:solidFill>
            <a:schemeClr val="tx2">
              <a:lumMod val="20000"/>
              <a:lumOff val="80000"/>
            </a:schemeClr>
          </a:solidFill>
          <a:ln w="9525">
            <a:solidFill>
              <a:schemeClr val="tx1">
                <a:lumMod val="50000"/>
              </a:schemeClr>
            </a:solidFill>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82275" tIns="41125" rIns="82275" bIns="411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8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dirty="0">
                <a:ln>
                  <a:noFill/>
                </a:ln>
                <a:solidFill>
                  <a:srgbClr val="000000"/>
                </a:solidFill>
                <a:effectLst/>
                <a:uLnTx/>
                <a:uFillTx/>
                <a:latin typeface="Calibri"/>
                <a:ea typeface="Calibri"/>
                <a:cs typeface="Calibri"/>
                <a:sym typeface="Calibri"/>
              </a:rPr>
              <a:t>Open</a:t>
            </a:r>
            <a:r>
              <a:rPr kumimoji="0" lang="en" sz="1200" b="0" i="0" u="none" strike="noStrike" kern="0" cap="none" spc="0" normalizeH="0" baseline="0" noProof="0" dirty="0">
                <a:ln>
                  <a:noFill/>
                </a:ln>
                <a:solidFill>
                  <a:srgbClr val="4B4B4B"/>
                </a:solidFill>
                <a:effectLst/>
                <a:uLnTx/>
                <a:uFillTx/>
                <a:latin typeface="Calibri"/>
                <a:ea typeface="Calibri"/>
                <a:cs typeface="Calibri"/>
                <a:sym typeface="Calibri"/>
              </a:rPr>
              <a:t>ONU</a:t>
            </a:r>
            <a:endParaRPr kumimoji="0" sz="1400" b="0" i="0" u="none" strike="noStrike" kern="0" cap="none" spc="0" normalizeH="0" baseline="0" noProof="0" dirty="0">
              <a:ln>
                <a:noFill/>
              </a:ln>
              <a:solidFill>
                <a:srgbClr val="4B4B4B"/>
              </a:solidFill>
              <a:effectLst/>
              <a:uLnTx/>
              <a:uFillTx/>
              <a:latin typeface="Arial"/>
              <a:ea typeface="+mn-ea"/>
              <a:cs typeface="+mn-c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8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36" name="Google Shape;636;p36"/>
          <p:cNvSpPr/>
          <p:nvPr/>
        </p:nvSpPr>
        <p:spPr>
          <a:xfrm>
            <a:off x="4681852" y="2538735"/>
            <a:ext cx="1144500" cy="381000"/>
          </a:xfrm>
          <a:prstGeom prst="roundRect">
            <a:avLst>
              <a:gd name="adj" fmla="val 16667"/>
            </a:avLst>
          </a:prstGeom>
          <a:solidFill>
            <a:schemeClr val="tx2">
              <a:lumMod val="20000"/>
              <a:lumOff val="80000"/>
            </a:schemeClr>
          </a:solidFill>
          <a:ln w="9525">
            <a:solidFill>
              <a:schemeClr val="tx1">
                <a:lumMod val="50000"/>
              </a:schemeClr>
            </a:solidFill>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82275" tIns="41125" rIns="82275" bIns="411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8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8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38" name="Google Shape;638;p36"/>
          <p:cNvSpPr/>
          <p:nvPr/>
        </p:nvSpPr>
        <p:spPr>
          <a:xfrm>
            <a:off x="3444349" y="1931235"/>
            <a:ext cx="2276191" cy="321675"/>
          </a:xfrm>
          <a:prstGeom prst="rect">
            <a:avLst/>
          </a:prstGeom>
          <a:solidFill>
            <a:schemeClr val="bg2">
              <a:lumMod val="20000"/>
              <a:lumOff val="80000"/>
            </a:schemeClr>
          </a:solidFill>
          <a:ln w="9525">
            <a:solidFill>
              <a:schemeClr val="tx1">
                <a:lumMod val="50000"/>
              </a:schemeClr>
            </a:solidFill>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82275" tIns="41125" rIns="82275" bIns="41125"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Tx/>
              <a:buFont typeface="Arial"/>
              <a:buNone/>
              <a:tabLst/>
              <a:defRPr/>
            </a:pPr>
            <a:r>
              <a:rPr kumimoji="0" lang="en" sz="1100" b="1" i="0" u="none" strike="noStrike" kern="0" cap="none" spc="0" normalizeH="0" baseline="0" noProof="0" dirty="0">
                <a:ln>
                  <a:noFill/>
                </a:ln>
                <a:solidFill>
                  <a:srgbClr val="4B4B4B">
                    <a:lumMod val="50000"/>
                  </a:srgbClr>
                </a:solidFill>
                <a:effectLst/>
                <a:uLnTx/>
                <a:uFillTx/>
                <a:latin typeface="Calibri"/>
                <a:ea typeface="Calibri"/>
                <a:cs typeface="Calibri"/>
                <a:sym typeface="Calibri"/>
              </a:rPr>
              <a:t>VOLTHA core</a:t>
            </a:r>
            <a:endParaRPr kumimoji="0" sz="1100" b="1" i="0" u="none" strike="noStrike" kern="0" cap="none" spc="0" normalizeH="0" baseline="0" noProof="0" dirty="0">
              <a:ln>
                <a:noFill/>
              </a:ln>
              <a:solidFill>
                <a:srgbClr val="4B4B4B">
                  <a:lumMod val="50000"/>
                </a:srgbClr>
              </a:solidFill>
              <a:effectLst/>
              <a:uLnTx/>
              <a:uFillTx/>
              <a:latin typeface="Arial"/>
              <a:ea typeface="+mn-ea"/>
              <a:cs typeface="+mn-cs"/>
              <a:sym typeface="Arial"/>
            </a:endParaRPr>
          </a:p>
        </p:txBody>
      </p:sp>
      <p:sp>
        <p:nvSpPr>
          <p:cNvPr id="639" name="Google Shape;639;p36"/>
          <p:cNvSpPr/>
          <p:nvPr/>
        </p:nvSpPr>
        <p:spPr>
          <a:xfrm>
            <a:off x="3137046" y="3518987"/>
            <a:ext cx="1643400" cy="1101600"/>
          </a:xfrm>
          <a:prstGeom prst="roundRect">
            <a:avLst>
              <a:gd name="adj" fmla="val 16667"/>
            </a:avLst>
          </a:prstGeom>
          <a:solidFill>
            <a:srgbClr val="FFFFFF"/>
          </a:solidFill>
          <a:ln w="25400" cap="flat" cmpd="sng">
            <a:solidFill>
              <a:srgbClr val="A5A5A5"/>
            </a:solidFill>
            <a:prstDash val="solid"/>
            <a:round/>
            <a:headEnd type="none" w="sm" len="sm"/>
            <a:tailEnd type="none" w="sm" len="sm"/>
          </a:ln>
        </p:spPr>
        <p:txBody>
          <a:bodyPr spcFirstLastPara="1" wrap="square" lIns="82275" tIns="41125" rIns="82275" bIns="411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2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2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7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7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7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40" b="0"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0" name="Google Shape;640;p36"/>
          <p:cNvSpPr/>
          <p:nvPr/>
        </p:nvSpPr>
        <p:spPr>
          <a:xfrm>
            <a:off x="3422252" y="2477236"/>
            <a:ext cx="1070075" cy="381000"/>
          </a:xfrm>
          <a:prstGeom prst="roundRect">
            <a:avLst>
              <a:gd name="adj" fmla="val 16667"/>
            </a:avLst>
          </a:prstGeom>
          <a:solidFill>
            <a:schemeClr val="accent4">
              <a:lumMod val="20000"/>
              <a:lumOff val="80000"/>
            </a:schemeClr>
          </a:solidFill>
          <a:ln w="9525">
            <a:solidFill>
              <a:schemeClr val="tx1">
                <a:lumMod val="50000"/>
              </a:schemeClr>
            </a:solidFill>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82275" tIns="41125" rIns="82275" bIns="411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8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1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OpenOLT </a:t>
            </a:r>
            <a:endParaRPr kumimoji="0" sz="1100" b="1" i="0" u="none" strike="noStrike" kern="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1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Adaptor</a:t>
            </a:r>
            <a:endParaRPr kumimoji="0" sz="1100" b="1" i="0" u="none" strike="noStrike" kern="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8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41" name="Google Shape;641;p36"/>
          <p:cNvSpPr/>
          <p:nvPr/>
        </p:nvSpPr>
        <p:spPr>
          <a:xfrm>
            <a:off x="3744277" y="3881038"/>
            <a:ext cx="877200" cy="188400"/>
          </a:xfrm>
          <a:prstGeom prst="roundRect">
            <a:avLst>
              <a:gd name="adj" fmla="val 16667"/>
            </a:avLst>
          </a:prstGeom>
          <a:solidFill>
            <a:srgbClr val="A5A5A5"/>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100" b="0" i="0" u="none" strike="noStrike" kern="0" cap="none" spc="0" normalizeH="0" baseline="0" noProof="0">
                <a:ln>
                  <a:noFill/>
                </a:ln>
                <a:solidFill>
                  <a:srgbClr val="FFFFFF"/>
                </a:solidFill>
                <a:effectLst/>
                <a:uLnTx/>
                <a:uFillTx/>
                <a:latin typeface="Calibri"/>
                <a:ea typeface="Calibri"/>
                <a:cs typeface="Calibri"/>
                <a:sym typeface="Calibri"/>
              </a:rPr>
              <a:t>BAL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2" name="Google Shape;642;p36"/>
          <p:cNvSpPr/>
          <p:nvPr/>
        </p:nvSpPr>
        <p:spPr>
          <a:xfrm>
            <a:off x="3749861" y="4098448"/>
            <a:ext cx="877200" cy="188400"/>
          </a:xfrm>
          <a:prstGeom prst="roundRect">
            <a:avLst>
              <a:gd name="adj" fmla="val 16667"/>
            </a:avLst>
          </a:prstGeom>
          <a:solidFill>
            <a:srgbClr val="A5A5A5"/>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100" b="0" i="0" u="none" strike="noStrike" kern="0" cap="none" spc="0" normalizeH="0" baseline="0" noProof="0">
                <a:ln>
                  <a:noFill/>
                </a:ln>
                <a:solidFill>
                  <a:srgbClr val="FFFFFF"/>
                </a:solidFill>
                <a:effectLst/>
                <a:uLnTx/>
                <a:uFillTx/>
                <a:latin typeface="Calibri"/>
                <a:ea typeface="Calibri"/>
                <a:cs typeface="Calibri"/>
                <a:sym typeface="Calibri"/>
              </a:rPr>
              <a:t>SDK(s)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3" name="Google Shape;643;p36"/>
          <p:cNvSpPr/>
          <p:nvPr/>
        </p:nvSpPr>
        <p:spPr>
          <a:xfrm>
            <a:off x="3237834" y="3558145"/>
            <a:ext cx="1351200" cy="286197"/>
          </a:xfrm>
          <a:prstGeom prst="roundRect">
            <a:avLst>
              <a:gd name="adj" fmla="val 16667"/>
            </a:avLst>
          </a:prstGeom>
          <a:gradFill>
            <a:gsLst>
              <a:gs pos="0">
                <a:srgbClr val="D8D8D8"/>
              </a:gs>
              <a:gs pos="35000">
                <a:srgbClr val="E3E3E3"/>
              </a:gs>
              <a:gs pos="100000">
                <a:srgbClr val="F4F4F4"/>
              </a:gs>
            </a:gsLst>
            <a:lin ang="16200038"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8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dirty="0">
                <a:ln>
                  <a:noFill/>
                </a:ln>
                <a:solidFill>
                  <a:srgbClr val="000000"/>
                </a:solidFill>
                <a:effectLst/>
                <a:uLnTx/>
                <a:uFillTx/>
                <a:latin typeface="Calibri"/>
                <a:ea typeface="Calibri"/>
                <a:cs typeface="Calibri"/>
                <a:sym typeface="Calibri"/>
              </a:rPr>
              <a:t>OpenOLT agent</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8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cxnSp>
        <p:nvCxnSpPr>
          <p:cNvPr id="644" name="Google Shape;644;p36"/>
          <p:cNvCxnSpPr>
            <a:cxnSpLocks/>
            <a:stCxn id="640" idx="2"/>
            <a:endCxn id="639" idx="0"/>
          </p:cNvCxnSpPr>
          <p:nvPr/>
        </p:nvCxnSpPr>
        <p:spPr>
          <a:xfrm>
            <a:off x="3957290" y="2858236"/>
            <a:ext cx="1456" cy="660751"/>
          </a:xfrm>
          <a:prstGeom prst="straightConnector1">
            <a:avLst/>
          </a:prstGeom>
          <a:ln>
            <a:solidFill>
              <a:schemeClr val="accent1"/>
            </a:solidFill>
            <a:prstDash val="dash"/>
            <a:headEnd type="stealth" w="med" len="med"/>
            <a:tailEnd type="stealth" w="med" len="med"/>
          </a:ln>
        </p:spPr>
        <p:style>
          <a:lnRef idx="1">
            <a:schemeClr val="accent1"/>
          </a:lnRef>
          <a:fillRef idx="0">
            <a:schemeClr val="accent1"/>
          </a:fillRef>
          <a:effectRef idx="0">
            <a:schemeClr val="accent1"/>
          </a:effectRef>
          <a:fontRef idx="minor">
            <a:schemeClr val="tx1"/>
          </a:fontRef>
        </p:style>
      </p:cxnSp>
      <p:sp>
        <p:nvSpPr>
          <p:cNvPr id="645" name="Google Shape;645;p36"/>
          <p:cNvSpPr/>
          <p:nvPr/>
        </p:nvSpPr>
        <p:spPr>
          <a:xfrm>
            <a:off x="3214861" y="3887460"/>
            <a:ext cx="519900" cy="185700"/>
          </a:xfrm>
          <a:prstGeom prst="roundRect">
            <a:avLst>
              <a:gd name="adj" fmla="val 16667"/>
            </a:avLst>
          </a:prstGeom>
          <a:gradFill>
            <a:gsLst>
              <a:gs pos="0">
                <a:srgbClr val="D8D8D8"/>
              </a:gs>
              <a:gs pos="35000">
                <a:srgbClr val="E3E3E3"/>
              </a:gs>
              <a:gs pos="100000">
                <a:srgbClr val="F4F4F4"/>
              </a:gs>
            </a:gsLst>
            <a:lin ang="16200038"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8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dirty="0">
                <a:ln>
                  <a:noFill/>
                </a:ln>
                <a:solidFill>
                  <a:srgbClr val="000000"/>
                </a:solidFill>
                <a:effectLst/>
                <a:uLnTx/>
                <a:uFillTx/>
                <a:latin typeface="Calibri"/>
                <a:ea typeface="Calibri"/>
                <a:cs typeface="Calibri"/>
                <a:sym typeface="Calibri"/>
              </a:rPr>
              <a:t>ONL</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8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46" name="Google Shape;646;p36"/>
          <p:cNvSpPr/>
          <p:nvPr/>
        </p:nvSpPr>
        <p:spPr>
          <a:xfrm>
            <a:off x="3217854" y="4094985"/>
            <a:ext cx="525300" cy="188700"/>
          </a:xfrm>
          <a:prstGeom prst="roundRect">
            <a:avLst>
              <a:gd name="adj" fmla="val 16667"/>
            </a:avLst>
          </a:prstGeom>
          <a:gradFill>
            <a:gsLst>
              <a:gs pos="0">
                <a:srgbClr val="D8D8D8"/>
              </a:gs>
              <a:gs pos="35000">
                <a:srgbClr val="E3E3E3"/>
              </a:gs>
              <a:gs pos="100000">
                <a:srgbClr val="F4F4F4"/>
              </a:gs>
            </a:gsLst>
            <a:lin ang="16200038" scaled="0"/>
          </a:gradFill>
          <a:ln w="9525" cap="flat" cmpd="sng">
            <a:solidFill>
              <a:srgbClr val="A1A1A1"/>
            </a:solidFill>
            <a:prstDash val="solid"/>
            <a:round/>
            <a:headEnd type="none" w="sm" len="sm"/>
            <a:tailEnd type="none" w="sm" len="sm"/>
          </a:ln>
          <a:effectLst>
            <a:outerShdw blurRad="40000" dist="20000" dir="5400000" rotWithShape="0">
              <a:srgbClr val="000000">
                <a:alpha val="37650"/>
              </a:srgbClr>
            </a:outerShdw>
          </a:effectLst>
        </p:spPr>
        <p:txBody>
          <a:bodyPr spcFirstLastPara="1" wrap="square" lIns="82275" tIns="41125" rIns="82275" bIns="411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8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t>ONIE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8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47" name="Google Shape;647;p36"/>
          <p:cNvSpPr/>
          <p:nvPr/>
        </p:nvSpPr>
        <p:spPr>
          <a:xfrm>
            <a:off x="4380102" y="727698"/>
            <a:ext cx="1380900" cy="336300"/>
          </a:xfrm>
          <a:prstGeom prst="roundRect">
            <a:avLst>
              <a:gd name="adj" fmla="val 16667"/>
            </a:avLst>
          </a:prstGeom>
          <a:solidFill>
            <a:schemeClr val="bg1"/>
          </a:solidFill>
          <a:ln w="28575" cap="flat" cmpd="sng">
            <a:solidFill>
              <a:schemeClr val="bg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Arial"/>
                <a:cs typeface="Arial"/>
                <a:sym typeface="Arial"/>
              </a:rPr>
              <a:t>ONOS 1</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648" name="Google Shape;648;p36"/>
          <p:cNvSpPr/>
          <p:nvPr/>
        </p:nvSpPr>
        <p:spPr>
          <a:xfrm>
            <a:off x="4602102" y="1491413"/>
            <a:ext cx="936900" cy="258000"/>
          </a:xfrm>
          <a:prstGeom prst="roundRect">
            <a:avLst>
              <a:gd name="adj" fmla="val 16667"/>
            </a:avLst>
          </a:prstGeom>
          <a:solidFill>
            <a:schemeClr val="accent5">
              <a:lumMod val="20000"/>
              <a:lumOff val="80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4B4B4B">
                    <a:lumMod val="50000"/>
                  </a:srgbClr>
                </a:solidFill>
                <a:effectLst/>
                <a:uLnTx/>
                <a:uFillTx/>
                <a:latin typeface="Calibri" panose="020F0502020204030204" pitchFamily="34" charset="0"/>
                <a:cs typeface="Calibri" panose="020F0502020204030204" pitchFamily="34" charset="0"/>
                <a:sym typeface="Arial"/>
              </a:rPr>
              <a:t>OF Agent</a:t>
            </a:r>
            <a:endParaRPr kumimoji="0" sz="1100" b="1" i="0" u="none" strike="noStrike" kern="0" cap="none" spc="0" normalizeH="0" baseline="0" noProof="0" dirty="0">
              <a:ln>
                <a:noFill/>
              </a:ln>
              <a:solidFill>
                <a:srgbClr val="4B4B4B">
                  <a:lumMod val="50000"/>
                </a:srgbClr>
              </a:solidFill>
              <a:effectLst/>
              <a:uLnTx/>
              <a:uFillTx/>
              <a:latin typeface="Calibri" panose="020F0502020204030204" pitchFamily="34" charset="0"/>
              <a:cs typeface="Calibri" panose="020F0502020204030204" pitchFamily="34" charset="0"/>
              <a:sym typeface="Arial"/>
            </a:endParaRPr>
          </a:p>
        </p:txBody>
      </p:sp>
      <p:cxnSp>
        <p:nvCxnSpPr>
          <p:cNvPr id="649" name="Google Shape;649;p36"/>
          <p:cNvCxnSpPr>
            <a:cxnSpLocks/>
            <a:endCxn id="648" idx="0"/>
          </p:cNvCxnSpPr>
          <p:nvPr/>
        </p:nvCxnSpPr>
        <p:spPr>
          <a:xfrm>
            <a:off x="5070552" y="1008411"/>
            <a:ext cx="0" cy="483002"/>
          </a:xfrm>
          <a:prstGeom prst="straightConnector1">
            <a:avLst/>
          </a:prstGeom>
          <a:ln>
            <a:prstDash val="solid"/>
            <a:headEnd type="stealth" w="med" len="med"/>
            <a:tailEnd type="stealth" w="med" len="med"/>
          </a:ln>
        </p:spPr>
        <p:style>
          <a:lnRef idx="1">
            <a:schemeClr val="accent1"/>
          </a:lnRef>
          <a:fillRef idx="0">
            <a:schemeClr val="accent1"/>
          </a:fillRef>
          <a:effectRef idx="0">
            <a:schemeClr val="accent1"/>
          </a:effectRef>
          <a:fontRef idx="minor">
            <a:schemeClr val="tx1"/>
          </a:fontRef>
        </p:style>
      </p:cxnSp>
      <p:sp>
        <p:nvSpPr>
          <p:cNvPr id="650" name="Google Shape;650;p36"/>
          <p:cNvSpPr/>
          <p:nvPr/>
        </p:nvSpPr>
        <p:spPr>
          <a:xfrm>
            <a:off x="2744699" y="1996818"/>
            <a:ext cx="439850" cy="286250"/>
          </a:xfrm>
          <a:prstGeom prst="flowChartMagneticDisk">
            <a:avLst/>
          </a:prstGeom>
          <a:ln w="9525">
            <a:solidFill>
              <a:schemeClr val="tx1">
                <a:lumMod val="50000"/>
              </a:schemeClr>
            </a:solidFill>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rPr>
              <a:t>Etcd</a:t>
            </a:r>
            <a:endParaRPr kumimoji="0" sz="800" b="0" i="0" u="none" strike="noStrike" kern="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sp>
        <p:nvSpPr>
          <p:cNvPr id="651" name="Google Shape;651;p36"/>
          <p:cNvSpPr/>
          <p:nvPr/>
        </p:nvSpPr>
        <p:spPr>
          <a:xfrm>
            <a:off x="3444360" y="2276344"/>
            <a:ext cx="2276192" cy="174725"/>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K</a:t>
            </a:r>
            <a:r>
              <a:rPr kumimoji="0" lang="en" sz="1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afka</a:t>
            </a:r>
            <a:endParaRPr kumimoji="0" sz="1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652" name="Google Shape;652;p36"/>
          <p:cNvSpPr/>
          <p:nvPr/>
        </p:nvSpPr>
        <p:spPr>
          <a:xfrm>
            <a:off x="4602102" y="2477236"/>
            <a:ext cx="1144500" cy="381000"/>
          </a:xfrm>
          <a:prstGeom prst="roundRect">
            <a:avLst>
              <a:gd name="adj" fmla="val 16667"/>
            </a:avLst>
          </a:prstGeom>
          <a:solidFill>
            <a:schemeClr val="tx2">
              <a:lumMod val="20000"/>
              <a:lumOff val="80000"/>
            </a:schemeClr>
          </a:solidFill>
          <a:ln w="9525">
            <a:solidFill>
              <a:schemeClr val="tx1">
                <a:lumMod val="50000"/>
              </a:schemeClr>
            </a:solidFill>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82275" tIns="41125" rIns="82275" bIns="411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8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 sz="11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Open</a:t>
            </a:r>
            <a:r>
              <a:rPr kumimoji="0" lang="en" sz="1100" b="1" i="0" u="none" strike="noStrike" kern="0" cap="none" spc="0" normalizeH="0" baseline="0" noProof="0" dirty="0">
                <a:ln>
                  <a:noFill/>
                </a:ln>
                <a:solidFill>
                  <a:srgbClr val="4B4B4B"/>
                </a:solidFill>
                <a:effectLst/>
                <a:uLnTx/>
                <a:uFillTx/>
                <a:latin typeface="Calibri" panose="020F0502020204030204" pitchFamily="34" charset="0"/>
                <a:ea typeface="Calibri"/>
                <a:cs typeface="Calibri" panose="020F0502020204030204" pitchFamily="34" charset="0"/>
                <a:sym typeface="Calibri"/>
              </a:rPr>
              <a:t>ONU</a:t>
            </a:r>
            <a:endParaRPr kumimoji="0" sz="1100" b="1" i="0" u="none" strike="noStrike" kern="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1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  Adaptor</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8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53" name="Google Shape;653;p36"/>
          <p:cNvSpPr/>
          <p:nvPr/>
        </p:nvSpPr>
        <p:spPr>
          <a:xfrm>
            <a:off x="5287952" y="2660992"/>
            <a:ext cx="439800" cy="185700"/>
          </a:xfrm>
          <a:prstGeom prst="roundRect">
            <a:avLst>
              <a:gd name="adj" fmla="val 16667"/>
            </a:avLst>
          </a:prstGeom>
          <a:solidFill>
            <a:schemeClr val="tx2">
              <a:lumMod val="40000"/>
              <a:lumOff val="60000"/>
            </a:schemeClr>
          </a:solidFill>
          <a:ln w="9525">
            <a:solidFill>
              <a:schemeClr val="tx1">
                <a:lumMod val="50000"/>
              </a:schemeClr>
            </a:solidFill>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800" b="1" i="0" u="none" strike="noStrike" kern="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rPr>
              <a:t>OMCI</a:t>
            </a:r>
            <a:endParaRPr kumimoji="0" sz="800" b="1" i="0" u="none" strike="noStrike" kern="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endParaRPr>
          </a:p>
        </p:txBody>
      </p:sp>
      <p:sp>
        <p:nvSpPr>
          <p:cNvPr id="654" name="Google Shape;654;p36"/>
          <p:cNvSpPr/>
          <p:nvPr/>
        </p:nvSpPr>
        <p:spPr>
          <a:xfrm>
            <a:off x="5580931" y="3544596"/>
            <a:ext cx="842700" cy="286200"/>
          </a:xfrm>
          <a:prstGeom prst="roundRect">
            <a:avLst>
              <a:gd name="adj" fmla="val 16667"/>
            </a:avLst>
          </a:prstGeom>
          <a:solidFill>
            <a:srgbClr val="FFFFFF"/>
          </a:solidFill>
          <a:ln w="25400" cap="flat" cmpd="sng">
            <a:solidFill>
              <a:srgbClr val="A5A5A5"/>
            </a:solidFill>
            <a:prstDash val="solid"/>
            <a:round/>
            <a:headEnd type="none" w="sm" len="sm"/>
            <a:tailEnd type="none" w="sm" len="sm"/>
          </a:ln>
        </p:spPr>
        <p:txBody>
          <a:bodyPr spcFirstLastPara="1" wrap="square" lIns="82275" tIns="41125" rIns="82275" bIns="411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40" b="0" i="0" u="none" strike="noStrike" kern="0" cap="none" spc="0" normalizeH="0" baseline="0" noProof="0">
                <a:ln>
                  <a:noFill/>
                </a:ln>
                <a:solidFill>
                  <a:srgbClr val="000000"/>
                </a:solidFill>
                <a:effectLst/>
                <a:uLnTx/>
                <a:uFillTx/>
                <a:latin typeface="Calibri"/>
                <a:ea typeface="Calibri"/>
                <a:cs typeface="Calibri"/>
                <a:sym typeface="Calibri"/>
              </a:rPr>
              <a:t>ONU</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5" name="Google Shape;655;p36"/>
          <p:cNvSpPr/>
          <p:nvPr/>
        </p:nvSpPr>
        <p:spPr>
          <a:xfrm>
            <a:off x="5580931" y="3997496"/>
            <a:ext cx="842700" cy="286200"/>
          </a:xfrm>
          <a:prstGeom prst="roundRect">
            <a:avLst>
              <a:gd name="adj" fmla="val 16667"/>
            </a:avLst>
          </a:prstGeom>
          <a:solidFill>
            <a:srgbClr val="FFFFFF"/>
          </a:solidFill>
          <a:ln w="25400" cap="flat" cmpd="sng">
            <a:solidFill>
              <a:srgbClr val="A5A5A5"/>
            </a:solidFill>
            <a:prstDash val="solid"/>
            <a:round/>
            <a:headEnd type="none" w="sm" len="sm"/>
            <a:tailEnd type="none" w="sm" len="sm"/>
          </a:ln>
        </p:spPr>
        <p:txBody>
          <a:bodyPr spcFirstLastPara="1" wrap="square" lIns="82275" tIns="41125" rIns="82275" bIns="411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40" b="0" i="0" u="none" strike="noStrike" kern="0" cap="none" spc="0" normalizeH="0" baseline="0" noProof="0">
                <a:ln>
                  <a:noFill/>
                </a:ln>
                <a:solidFill>
                  <a:srgbClr val="000000"/>
                </a:solidFill>
                <a:effectLst/>
                <a:uLnTx/>
                <a:uFillTx/>
                <a:latin typeface="Calibri"/>
                <a:ea typeface="Calibri"/>
                <a:cs typeface="Calibri"/>
                <a:sym typeface="Calibri"/>
              </a:rPr>
              <a:t>ONU</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6" name="Google Shape;656;p36"/>
          <p:cNvSpPr/>
          <p:nvPr/>
        </p:nvSpPr>
        <p:spPr>
          <a:xfrm>
            <a:off x="5580931" y="4408371"/>
            <a:ext cx="842700" cy="286200"/>
          </a:xfrm>
          <a:prstGeom prst="roundRect">
            <a:avLst>
              <a:gd name="adj" fmla="val 16667"/>
            </a:avLst>
          </a:prstGeom>
          <a:solidFill>
            <a:srgbClr val="FFFFFF"/>
          </a:solidFill>
          <a:ln w="25400" cap="flat" cmpd="sng">
            <a:solidFill>
              <a:srgbClr val="A5A5A5"/>
            </a:solidFill>
            <a:prstDash val="solid"/>
            <a:round/>
            <a:headEnd type="none" w="sm" len="sm"/>
            <a:tailEnd type="none" w="sm" len="sm"/>
          </a:ln>
        </p:spPr>
        <p:txBody>
          <a:bodyPr spcFirstLastPara="1" wrap="square" lIns="82275" tIns="41125" rIns="82275" bIns="411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40" b="0" i="0" u="none" strike="noStrike" kern="0" cap="none" spc="0" normalizeH="0" baseline="0" noProof="0">
                <a:ln>
                  <a:noFill/>
                </a:ln>
                <a:solidFill>
                  <a:srgbClr val="000000"/>
                </a:solidFill>
                <a:effectLst/>
                <a:uLnTx/>
                <a:uFillTx/>
                <a:latin typeface="Calibri"/>
                <a:ea typeface="Calibri"/>
                <a:cs typeface="Calibri"/>
                <a:sym typeface="Calibri"/>
              </a:rPr>
              <a:t>ONU</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657" name="Google Shape;657;p36"/>
          <p:cNvCxnSpPr>
            <a:stCxn id="639" idx="3"/>
          </p:cNvCxnSpPr>
          <p:nvPr/>
        </p:nvCxnSpPr>
        <p:spPr>
          <a:xfrm>
            <a:off x="4780446" y="4069787"/>
            <a:ext cx="309300" cy="1800"/>
          </a:xfrm>
          <a:prstGeom prst="straightConnector1">
            <a:avLst/>
          </a:prstGeom>
          <a:noFill/>
          <a:ln w="9525" cap="flat" cmpd="sng">
            <a:solidFill>
              <a:schemeClr val="dk2"/>
            </a:solidFill>
            <a:prstDash val="solid"/>
            <a:round/>
            <a:headEnd type="none" w="med" len="med"/>
            <a:tailEnd type="none" w="med" len="med"/>
          </a:ln>
        </p:spPr>
      </p:cxnSp>
      <p:sp>
        <p:nvSpPr>
          <p:cNvPr id="658" name="Google Shape;658;p36"/>
          <p:cNvSpPr/>
          <p:nvPr/>
        </p:nvSpPr>
        <p:spPr>
          <a:xfrm>
            <a:off x="5070856" y="4029196"/>
            <a:ext cx="66000" cy="93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659" name="Google Shape;659;p36"/>
          <p:cNvCxnSpPr>
            <a:stCxn id="658" idx="7"/>
            <a:endCxn id="654" idx="1"/>
          </p:cNvCxnSpPr>
          <p:nvPr/>
        </p:nvCxnSpPr>
        <p:spPr>
          <a:xfrm rot="10800000" flipH="1">
            <a:off x="5127191" y="3687747"/>
            <a:ext cx="453600" cy="355200"/>
          </a:xfrm>
          <a:prstGeom prst="straightConnector1">
            <a:avLst/>
          </a:prstGeom>
          <a:noFill/>
          <a:ln w="9525" cap="flat" cmpd="sng">
            <a:solidFill>
              <a:schemeClr val="dk2"/>
            </a:solidFill>
            <a:prstDash val="solid"/>
            <a:round/>
            <a:headEnd type="none" w="med" len="med"/>
            <a:tailEnd type="none" w="med" len="med"/>
          </a:ln>
        </p:spPr>
      </p:cxnSp>
      <p:cxnSp>
        <p:nvCxnSpPr>
          <p:cNvPr id="660" name="Google Shape;660;p36"/>
          <p:cNvCxnSpPr>
            <a:stCxn id="658" idx="6"/>
            <a:endCxn id="655" idx="1"/>
          </p:cNvCxnSpPr>
          <p:nvPr/>
        </p:nvCxnSpPr>
        <p:spPr>
          <a:xfrm>
            <a:off x="5136856" y="4076146"/>
            <a:ext cx="444000" cy="64500"/>
          </a:xfrm>
          <a:prstGeom prst="straightConnector1">
            <a:avLst/>
          </a:prstGeom>
          <a:noFill/>
          <a:ln w="9525" cap="flat" cmpd="sng">
            <a:solidFill>
              <a:schemeClr val="dk2"/>
            </a:solidFill>
            <a:prstDash val="solid"/>
            <a:round/>
            <a:headEnd type="none" w="med" len="med"/>
            <a:tailEnd type="none" w="med" len="med"/>
          </a:ln>
        </p:spPr>
      </p:cxnSp>
      <p:cxnSp>
        <p:nvCxnSpPr>
          <p:cNvPr id="661" name="Google Shape;661;p36"/>
          <p:cNvCxnSpPr>
            <a:stCxn id="658" idx="4"/>
            <a:endCxn id="656" idx="1"/>
          </p:cNvCxnSpPr>
          <p:nvPr/>
        </p:nvCxnSpPr>
        <p:spPr>
          <a:xfrm>
            <a:off x="5103856" y="4123096"/>
            <a:ext cx="477000" cy="428400"/>
          </a:xfrm>
          <a:prstGeom prst="straightConnector1">
            <a:avLst/>
          </a:prstGeom>
          <a:noFill/>
          <a:ln w="9525" cap="flat" cmpd="sng">
            <a:solidFill>
              <a:schemeClr val="dk2"/>
            </a:solidFill>
            <a:prstDash val="solid"/>
            <a:round/>
            <a:headEnd type="none" w="med" len="med"/>
            <a:tailEnd type="none" w="med" len="med"/>
          </a:ln>
        </p:spPr>
      </p:cxnSp>
      <p:sp>
        <p:nvSpPr>
          <p:cNvPr id="662" name="Google Shape;662;p36"/>
          <p:cNvSpPr/>
          <p:nvPr/>
        </p:nvSpPr>
        <p:spPr>
          <a:xfrm>
            <a:off x="4492327" y="672111"/>
            <a:ext cx="1380900" cy="336300"/>
          </a:xfrm>
          <a:prstGeom prst="roundRect">
            <a:avLst>
              <a:gd name="adj" fmla="val 16667"/>
            </a:avLst>
          </a:prstGeom>
          <a:solidFill>
            <a:schemeClr val="bg1"/>
          </a:solidFill>
          <a:ln w="28575" cap="flat" cmpd="sng">
            <a:solidFill>
              <a:schemeClr val="bg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a:ln>
                  <a:noFill/>
                </a:ln>
                <a:solidFill>
                  <a:srgbClr val="000000"/>
                </a:solidFill>
                <a:effectLst/>
                <a:uLnTx/>
                <a:uFillTx/>
                <a:latin typeface="Arial"/>
                <a:cs typeface="Arial"/>
                <a:sym typeface="Arial"/>
              </a:rPr>
              <a:t>ONOS 1</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663" name="Google Shape;663;p36"/>
          <p:cNvSpPr/>
          <p:nvPr/>
        </p:nvSpPr>
        <p:spPr>
          <a:xfrm>
            <a:off x="4624927" y="614448"/>
            <a:ext cx="1380900" cy="336300"/>
          </a:xfrm>
          <a:prstGeom prst="roundRect">
            <a:avLst>
              <a:gd name="adj" fmla="val 16667"/>
            </a:avLst>
          </a:prstGeom>
          <a:solidFill>
            <a:schemeClr val="bg1"/>
          </a:solidFill>
          <a:ln w="28575" cap="flat" cmpd="sng">
            <a:solidFill>
              <a:schemeClr val="bg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ONOS SDN Controller </a:t>
            </a:r>
            <a:endParaRPr kumimoji="0" sz="1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cxnSp>
        <p:nvCxnSpPr>
          <p:cNvPr id="664" name="Google Shape;664;p36"/>
          <p:cNvCxnSpPr>
            <a:cxnSpLocks/>
          </p:cNvCxnSpPr>
          <p:nvPr/>
        </p:nvCxnSpPr>
        <p:spPr>
          <a:xfrm>
            <a:off x="5182777" y="950748"/>
            <a:ext cx="0" cy="540590"/>
          </a:xfrm>
          <a:prstGeom prst="straightConnector1">
            <a:avLst/>
          </a:prstGeom>
          <a:ln>
            <a:prstDash val="solid"/>
            <a:headEnd type="stealth"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665" name="Google Shape;665;p36"/>
          <p:cNvCxnSpPr>
            <a:cxnSpLocks/>
          </p:cNvCxnSpPr>
          <p:nvPr/>
        </p:nvCxnSpPr>
        <p:spPr>
          <a:xfrm>
            <a:off x="4958327" y="1080719"/>
            <a:ext cx="0" cy="410619"/>
          </a:xfrm>
          <a:prstGeom prst="straightConnector1">
            <a:avLst/>
          </a:prstGeom>
          <a:ln>
            <a:prstDash val="solid"/>
            <a:headEnd type="stealth" w="med" len="med"/>
            <a:tailEnd type="stealth" w="med" len="med"/>
          </a:ln>
        </p:spPr>
        <p:style>
          <a:lnRef idx="1">
            <a:schemeClr val="accent1"/>
          </a:lnRef>
          <a:fillRef idx="0">
            <a:schemeClr val="accent1"/>
          </a:fillRef>
          <a:effectRef idx="0">
            <a:schemeClr val="accent1"/>
          </a:effectRef>
          <a:fontRef idx="minor">
            <a:schemeClr val="tx1"/>
          </a:fontRef>
        </p:style>
      </p:cxnSp>
      <p:sp>
        <p:nvSpPr>
          <p:cNvPr id="3" name="Rounded Rectangle 2">
            <a:extLst>
              <a:ext uri="{FF2B5EF4-FFF2-40B4-BE49-F238E27FC236}">
                <a16:creationId xmlns:a16="http://schemas.microsoft.com/office/drawing/2014/main" id="{F3F2B4E1-5F84-384F-9F66-36DEC18ADF90}"/>
              </a:ext>
            </a:extLst>
          </p:cNvPr>
          <p:cNvSpPr/>
          <p:nvPr/>
        </p:nvSpPr>
        <p:spPr>
          <a:xfrm>
            <a:off x="4774961" y="393592"/>
            <a:ext cx="1044054" cy="173656"/>
          </a:xfrm>
          <a:prstGeom prst="round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B4B4B"/>
                </a:solidFill>
                <a:effectLst/>
                <a:uLnTx/>
                <a:uFillTx/>
                <a:latin typeface="Calibri" panose="020F0502020204030204" pitchFamily="34" charset="0"/>
                <a:ea typeface="+mn-ea"/>
                <a:cs typeface="Calibri" panose="020F0502020204030204" pitchFamily="34" charset="0"/>
                <a:sym typeface="Arial"/>
              </a:rPr>
              <a:t>Applications</a:t>
            </a:r>
          </a:p>
        </p:txBody>
      </p:sp>
      <p:cxnSp>
        <p:nvCxnSpPr>
          <p:cNvPr id="39" name="Google Shape;664;p36">
            <a:extLst>
              <a:ext uri="{FF2B5EF4-FFF2-40B4-BE49-F238E27FC236}">
                <a16:creationId xmlns:a16="http://schemas.microsoft.com/office/drawing/2014/main" id="{63B74933-5536-CA44-8221-5E10E5436DBF}"/>
              </a:ext>
            </a:extLst>
          </p:cNvPr>
          <p:cNvCxnSpPr>
            <a:cxnSpLocks/>
            <a:stCxn id="648" idx="2"/>
          </p:cNvCxnSpPr>
          <p:nvPr/>
        </p:nvCxnSpPr>
        <p:spPr>
          <a:xfrm>
            <a:off x="5070552" y="1749413"/>
            <a:ext cx="0" cy="181823"/>
          </a:xfrm>
          <a:prstGeom prst="straightConnector1">
            <a:avLst/>
          </a:prstGeom>
          <a:ln>
            <a:headEnd type="stealth" w="med" len="med"/>
            <a:tailEnd type="stealth" w="med" len="med"/>
          </a:ln>
        </p:spPr>
        <p:style>
          <a:lnRef idx="1">
            <a:schemeClr val="accent1"/>
          </a:lnRef>
          <a:fillRef idx="0">
            <a:schemeClr val="accent1"/>
          </a:fillRef>
          <a:effectRef idx="0">
            <a:schemeClr val="accent1"/>
          </a:effectRef>
          <a:fontRef idx="minor">
            <a:schemeClr val="tx1"/>
          </a:fontRef>
        </p:style>
      </p:cxnSp>
      <p:sp>
        <p:nvSpPr>
          <p:cNvPr id="43" name="Google Shape;648;p36">
            <a:extLst>
              <a:ext uri="{FF2B5EF4-FFF2-40B4-BE49-F238E27FC236}">
                <a16:creationId xmlns:a16="http://schemas.microsoft.com/office/drawing/2014/main" id="{E318185E-FC2A-414A-B1B5-3675CBC1B5FF}"/>
              </a:ext>
            </a:extLst>
          </p:cNvPr>
          <p:cNvSpPr/>
          <p:nvPr/>
        </p:nvSpPr>
        <p:spPr>
          <a:xfrm>
            <a:off x="2682957" y="951719"/>
            <a:ext cx="704940" cy="2580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B4B4B">
                    <a:lumMod val="50000"/>
                  </a:srgbClr>
                </a:solidFill>
                <a:effectLst/>
                <a:uLnTx/>
                <a:uFillTx/>
                <a:latin typeface="Calibri" panose="020F0502020204030204" pitchFamily="34" charset="0"/>
                <a:cs typeface="Calibri" panose="020F0502020204030204" pitchFamily="34" charset="0"/>
                <a:sym typeface="Arial"/>
              </a:rPr>
              <a:t>voltctl</a:t>
            </a:r>
            <a:endParaRPr kumimoji="0" sz="1050" b="0" i="0" u="none" strike="noStrike" kern="0" cap="none" spc="0" normalizeH="0" baseline="0" noProof="0" dirty="0">
              <a:ln>
                <a:noFill/>
              </a:ln>
              <a:solidFill>
                <a:srgbClr val="4B4B4B">
                  <a:lumMod val="50000"/>
                </a:srgbClr>
              </a:solidFill>
              <a:effectLst/>
              <a:uLnTx/>
              <a:uFillTx/>
              <a:latin typeface="Calibri" panose="020F0502020204030204" pitchFamily="34" charset="0"/>
              <a:cs typeface="Calibri" panose="020F0502020204030204" pitchFamily="34" charset="0"/>
              <a:sym typeface="Arial"/>
            </a:endParaRPr>
          </a:p>
        </p:txBody>
      </p:sp>
      <p:cxnSp>
        <p:nvCxnSpPr>
          <p:cNvPr id="48" name="Elbow Connector 47">
            <a:extLst>
              <a:ext uri="{FF2B5EF4-FFF2-40B4-BE49-F238E27FC236}">
                <a16:creationId xmlns:a16="http://schemas.microsoft.com/office/drawing/2014/main" id="{B5211997-688C-EB40-A912-59F22755D771}"/>
              </a:ext>
            </a:extLst>
          </p:cNvPr>
          <p:cNvCxnSpPr>
            <a:cxnSpLocks/>
            <a:stCxn id="43" idx="3"/>
          </p:cNvCxnSpPr>
          <p:nvPr/>
        </p:nvCxnSpPr>
        <p:spPr>
          <a:xfrm>
            <a:off x="3387897" y="1080719"/>
            <a:ext cx="463000" cy="853561"/>
          </a:xfrm>
          <a:prstGeom prst="bent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872004B-4581-F64E-B320-A39D6D5E3FF7}"/>
              </a:ext>
            </a:extLst>
          </p:cNvPr>
          <p:cNvSpPr txBox="1"/>
          <p:nvPr/>
        </p:nvSpPr>
        <p:spPr>
          <a:xfrm>
            <a:off x="3925326" y="2980835"/>
            <a:ext cx="90955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openolt api (gRPC)</a:t>
            </a:r>
          </a:p>
        </p:txBody>
      </p:sp>
      <p:sp>
        <p:nvSpPr>
          <p:cNvPr id="23" name="Right Brace 22">
            <a:extLst>
              <a:ext uri="{FF2B5EF4-FFF2-40B4-BE49-F238E27FC236}">
                <a16:creationId xmlns:a16="http://schemas.microsoft.com/office/drawing/2014/main" id="{0AB546FF-677E-234F-8720-42DBE83315CB}"/>
              </a:ext>
            </a:extLst>
          </p:cNvPr>
          <p:cNvSpPr/>
          <p:nvPr/>
        </p:nvSpPr>
        <p:spPr>
          <a:xfrm>
            <a:off x="5961299" y="1491338"/>
            <a:ext cx="119130" cy="1658837"/>
          </a:xfrm>
          <a:prstGeom prst="rightBrace">
            <a:avLst/>
          </a:prstGeom>
          <a:ln>
            <a:solidFill>
              <a:schemeClr val="tx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4B4B4B"/>
              </a:solidFill>
              <a:effectLst/>
              <a:uLnTx/>
              <a:uFillTx/>
              <a:latin typeface="Arial"/>
              <a:ea typeface="+mn-ea"/>
              <a:cs typeface="+mn-cs"/>
              <a:sym typeface="Arial"/>
            </a:endParaRPr>
          </a:p>
        </p:txBody>
      </p:sp>
      <p:sp>
        <p:nvSpPr>
          <p:cNvPr id="24" name="TextBox 23">
            <a:extLst>
              <a:ext uri="{FF2B5EF4-FFF2-40B4-BE49-F238E27FC236}">
                <a16:creationId xmlns:a16="http://schemas.microsoft.com/office/drawing/2014/main" id="{006595E1-EAC6-594D-AC5F-B5A8F88CE8BA}"/>
              </a:ext>
            </a:extLst>
          </p:cNvPr>
          <p:cNvSpPr txBox="1"/>
          <p:nvPr/>
        </p:nvSpPr>
        <p:spPr>
          <a:xfrm>
            <a:off x="6041049" y="2099832"/>
            <a:ext cx="72382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VOLTHA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stack</a:t>
            </a:r>
          </a:p>
        </p:txBody>
      </p:sp>
      <p:cxnSp>
        <p:nvCxnSpPr>
          <p:cNvPr id="61" name="Elbow Connector 60">
            <a:extLst>
              <a:ext uri="{FF2B5EF4-FFF2-40B4-BE49-F238E27FC236}">
                <a16:creationId xmlns:a16="http://schemas.microsoft.com/office/drawing/2014/main" id="{137B163D-7F93-BF4E-AE22-9164CEB863AA}"/>
              </a:ext>
            </a:extLst>
          </p:cNvPr>
          <p:cNvCxnSpPr>
            <a:cxnSpLocks/>
            <a:stCxn id="650" idx="3"/>
            <a:endCxn id="640" idx="1"/>
          </p:cNvCxnSpPr>
          <p:nvPr/>
        </p:nvCxnSpPr>
        <p:spPr>
          <a:xfrm rot="16200000" flipH="1">
            <a:off x="3001104" y="2246588"/>
            <a:ext cx="384668" cy="457628"/>
          </a:xfrm>
          <a:prstGeom prst="bent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4" name="Elbow Connector 63">
            <a:extLst>
              <a:ext uri="{FF2B5EF4-FFF2-40B4-BE49-F238E27FC236}">
                <a16:creationId xmlns:a16="http://schemas.microsoft.com/office/drawing/2014/main" id="{5E3E001E-4FF3-BB4C-94C5-6D5AE13B15CC}"/>
              </a:ext>
            </a:extLst>
          </p:cNvPr>
          <p:cNvCxnSpPr>
            <a:cxnSpLocks/>
            <a:stCxn id="650" idx="4"/>
            <a:endCxn id="638" idx="1"/>
          </p:cNvCxnSpPr>
          <p:nvPr/>
        </p:nvCxnSpPr>
        <p:spPr>
          <a:xfrm flipV="1">
            <a:off x="3184549" y="2092073"/>
            <a:ext cx="259800" cy="47870"/>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6E61DC78-7E49-A14F-B33F-8047913CA4AF}"/>
              </a:ext>
            </a:extLst>
          </p:cNvPr>
          <p:cNvSpPr txBox="1"/>
          <p:nvPr/>
        </p:nvSpPr>
        <p:spPr>
          <a:xfrm>
            <a:off x="3035427" y="357309"/>
            <a:ext cx="1167307" cy="246221"/>
          </a:xfrm>
          <a:prstGeom prst="rect">
            <a:avLst/>
          </a:prstGeom>
          <a:noFill/>
          <a:ln>
            <a:solidFill>
              <a:schemeClr val="tx1"/>
            </a:solidFill>
            <a:prstDash val="sysDot"/>
          </a:ln>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Bandwidth profiles</a:t>
            </a:r>
          </a:p>
        </p:txBody>
      </p:sp>
      <p:sp>
        <p:nvSpPr>
          <p:cNvPr id="45" name="Right Arrow 44">
            <a:extLst>
              <a:ext uri="{FF2B5EF4-FFF2-40B4-BE49-F238E27FC236}">
                <a16:creationId xmlns:a16="http://schemas.microsoft.com/office/drawing/2014/main" id="{061EF226-1347-E24B-AA08-597FD4260ECC}"/>
              </a:ext>
            </a:extLst>
          </p:cNvPr>
          <p:cNvSpPr/>
          <p:nvPr/>
        </p:nvSpPr>
        <p:spPr>
          <a:xfrm>
            <a:off x="4279064" y="393592"/>
            <a:ext cx="243288" cy="173656"/>
          </a:xfrm>
          <a:prstGeom prst="rightArrow">
            <a:avLst/>
          </a:prstGeom>
          <a:no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0" name="TextBox 79">
            <a:extLst>
              <a:ext uri="{FF2B5EF4-FFF2-40B4-BE49-F238E27FC236}">
                <a16:creationId xmlns:a16="http://schemas.microsoft.com/office/drawing/2014/main" id="{79AE3B98-F00E-134F-85E3-FA0797261FB4}"/>
              </a:ext>
            </a:extLst>
          </p:cNvPr>
          <p:cNvSpPr txBox="1"/>
          <p:nvPr/>
        </p:nvSpPr>
        <p:spPr>
          <a:xfrm>
            <a:off x="2651944" y="1374339"/>
            <a:ext cx="782587" cy="400110"/>
          </a:xfrm>
          <a:prstGeom prst="rect">
            <a:avLst/>
          </a:prstGeom>
          <a:noFill/>
          <a:ln>
            <a:solidFill>
              <a:schemeClr val="tx1"/>
            </a:solidFill>
            <a:prstDash val="sysDot"/>
          </a:ln>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Technology</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profiles</a:t>
            </a:r>
          </a:p>
        </p:txBody>
      </p:sp>
      <p:sp>
        <p:nvSpPr>
          <p:cNvPr id="85" name="Right Arrow 84">
            <a:extLst>
              <a:ext uri="{FF2B5EF4-FFF2-40B4-BE49-F238E27FC236}">
                <a16:creationId xmlns:a16="http://schemas.microsoft.com/office/drawing/2014/main" id="{1F92A919-0420-A740-B647-74A4FFF97562}"/>
              </a:ext>
            </a:extLst>
          </p:cNvPr>
          <p:cNvSpPr/>
          <p:nvPr/>
        </p:nvSpPr>
        <p:spPr>
          <a:xfrm rot="5400000">
            <a:off x="2880787" y="1806029"/>
            <a:ext cx="192334" cy="156267"/>
          </a:xfrm>
          <a:prstGeom prst="rightArrow">
            <a:avLst/>
          </a:prstGeom>
          <a:noFill/>
          <a:ln w="95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6" name="TextBox 85">
            <a:extLst>
              <a:ext uri="{FF2B5EF4-FFF2-40B4-BE49-F238E27FC236}">
                <a16:creationId xmlns:a16="http://schemas.microsoft.com/office/drawing/2014/main" id="{9AAF40AB-53A2-0548-B372-6F9A069C3A1F}"/>
              </a:ext>
            </a:extLst>
          </p:cNvPr>
          <p:cNvSpPr txBox="1"/>
          <p:nvPr/>
        </p:nvSpPr>
        <p:spPr>
          <a:xfrm>
            <a:off x="4192722" y="1717213"/>
            <a:ext cx="76560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gRPC NBI</a:t>
            </a:r>
          </a:p>
        </p:txBody>
      </p:sp>
      <p:sp>
        <p:nvSpPr>
          <p:cNvPr id="50" name="Google Shape;80;p21">
            <a:extLst>
              <a:ext uri="{FF2B5EF4-FFF2-40B4-BE49-F238E27FC236}">
                <a16:creationId xmlns:a16="http://schemas.microsoft.com/office/drawing/2014/main" id="{A74ACF2B-9FAB-A644-A0FA-CE102F5075C2}"/>
              </a:ext>
            </a:extLst>
          </p:cNvPr>
          <p:cNvSpPr txBox="1">
            <a:spLocks/>
          </p:cNvSpPr>
          <p:nvPr/>
        </p:nvSpPr>
        <p:spPr>
          <a:xfrm>
            <a:off x="152287" y="229060"/>
            <a:ext cx="1582103" cy="600525"/>
          </a:xfrm>
          <a:prstGeom prst="rect">
            <a:avLst/>
          </a:prstGeom>
          <a:noFill/>
          <a:ln>
            <a:noFill/>
          </a:ln>
        </p:spPr>
        <p:txBody>
          <a:bodyPr spcFirstLastPara="1" vert="horz" wrap="square" lIns="34275" tIns="17125" rIns="34275" bIns="17125" rtlCol="0" anchor="ctr"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ctr" defTabSz="457189" rtl="0" eaLnBrk="1" fontAlgn="auto" latinLnBrk="0" hangingPunct="1">
              <a:lnSpc>
                <a:spcPct val="90000"/>
              </a:lnSpc>
              <a:spcBef>
                <a:spcPts val="0"/>
              </a:spcBef>
              <a:spcAft>
                <a:spcPts val="0"/>
              </a:spcAft>
              <a:buClr>
                <a:srgbClr val="535353"/>
              </a:buClr>
              <a:buSzPts val="10000"/>
              <a:buFont typeface="Calibri"/>
              <a:buNone/>
              <a:tabLst/>
              <a:defRPr/>
            </a:pPr>
            <a:r>
              <a:rPr kumimoji="0" lang="en-US" sz="3200" b="1" i="0" u="none" strike="noStrike" kern="1200" cap="none" spc="0" normalizeH="0" baseline="0" noProof="0" dirty="0">
                <a:ln>
                  <a:noFill/>
                </a:ln>
                <a:solidFill>
                  <a:srgbClr val="4B87CC"/>
                </a:solidFill>
                <a:effectLst/>
                <a:uLnTx/>
                <a:uFillTx/>
                <a:latin typeface="Calibri"/>
                <a:cs typeface="Calibri"/>
                <a:sym typeface="Calibri"/>
              </a:rPr>
              <a:t>VOLTHA</a:t>
            </a:r>
          </a:p>
        </p:txBody>
      </p:sp>
      <p:sp>
        <p:nvSpPr>
          <p:cNvPr id="51" name="Google Shape;80;p21">
            <a:extLst>
              <a:ext uri="{FF2B5EF4-FFF2-40B4-BE49-F238E27FC236}">
                <a16:creationId xmlns:a16="http://schemas.microsoft.com/office/drawing/2014/main" id="{D1982F7D-CC7B-2A44-AB01-9430AE92BE5F}"/>
              </a:ext>
            </a:extLst>
          </p:cNvPr>
          <p:cNvSpPr txBox="1">
            <a:spLocks/>
          </p:cNvSpPr>
          <p:nvPr/>
        </p:nvSpPr>
        <p:spPr>
          <a:xfrm>
            <a:off x="296797" y="880519"/>
            <a:ext cx="1476832" cy="751876"/>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marL="0" marR="0" lvl="0" indent="0" algn="l" defTabSz="914378"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V</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irtual </a:t>
            </a:r>
          </a:p>
          <a:p>
            <a:pPr marL="0" marR="0" lvl="0" indent="0" algn="l" defTabSz="914378"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OLT</a:t>
            </a:r>
          </a:p>
          <a:p>
            <a:pPr marL="0" marR="0" lvl="0" indent="0" algn="l" defTabSz="914378"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H</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ardware </a:t>
            </a:r>
          </a:p>
          <a:p>
            <a:pPr marL="0" marR="0" lvl="0" indent="0" algn="l" defTabSz="914378"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A</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bstraction</a:t>
            </a:r>
          </a:p>
        </p:txBody>
      </p:sp>
      <p:sp>
        <p:nvSpPr>
          <p:cNvPr id="8" name="Rectangle 7">
            <a:extLst>
              <a:ext uri="{FF2B5EF4-FFF2-40B4-BE49-F238E27FC236}">
                <a16:creationId xmlns:a16="http://schemas.microsoft.com/office/drawing/2014/main" id="{CDA26BE8-EB7C-354F-A3B0-B8D48FE91501}"/>
              </a:ext>
            </a:extLst>
          </p:cNvPr>
          <p:cNvSpPr/>
          <p:nvPr/>
        </p:nvSpPr>
        <p:spPr>
          <a:xfrm>
            <a:off x="7019178" y="1374339"/>
            <a:ext cx="2082349" cy="1938992"/>
          </a:xfrm>
          <a:prstGeom prst="rect">
            <a:avLst/>
          </a:prstGeom>
        </p:spPr>
        <p:txBody>
          <a:bodyPr wrap="square">
            <a:spAutoFit/>
          </a:bodyPr>
          <a:lstStyle/>
          <a:p>
            <a:pPr marL="0" marR="0" lvl="0" indent="0" algn="l" defTabSz="457189"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7DCC"/>
                </a:solidFill>
                <a:effectLst/>
                <a:uLnTx/>
                <a:uFillTx/>
                <a:latin typeface="Arial"/>
                <a:cs typeface="Arial"/>
                <a:sym typeface="Arial"/>
              </a:rPr>
              <a:t>Common Control &amp; Management framework </a:t>
            </a:r>
            <a:r>
              <a:rPr kumimoji="0" lang="en-US" sz="1200" b="0" i="0" u="none" strike="noStrike" kern="0" cap="none" spc="0" normalizeH="0" baseline="0" noProof="0" dirty="0">
                <a:ln>
                  <a:noFill/>
                </a:ln>
                <a:solidFill>
                  <a:srgbClr val="4B4B4B"/>
                </a:solidFill>
                <a:effectLst/>
                <a:uLnTx/>
                <a:uFillTx/>
                <a:latin typeface="Arial"/>
                <a:cs typeface="Arial"/>
                <a:sym typeface="Arial"/>
              </a:rPr>
              <a:t>shared by all OLTs and ONUs</a:t>
            </a:r>
          </a:p>
          <a:p>
            <a:pPr marL="0" marR="0" lvl="0" indent="0" algn="l" defTabSz="457189"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dirty="0">
              <a:ln>
                <a:noFill/>
              </a:ln>
              <a:solidFill>
                <a:srgbClr val="4B4B4B"/>
              </a:solidFill>
              <a:effectLst/>
              <a:uLnTx/>
              <a:uFillTx/>
              <a:latin typeface="Arial"/>
              <a:cs typeface="Arial"/>
              <a:sym typeface="Arial"/>
            </a:endParaRPr>
          </a:p>
          <a:p>
            <a:pPr marL="0" marR="0" lvl="0" indent="0" algn="l" defTabSz="457189"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B4B4B"/>
                </a:solidFill>
                <a:effectLst/>
                <a:uLnTx/>
                <a:uFillTx/>
                <a:latin typeface="Arial"/>
                <a:cs typeface="Arial"/>
                <a:sym typeface="Arial"/>
              </a:rPr>
              <a:t>Hides PON level details   (T-CONTS, GEM, OMCI) from the SDN controller by </a:t>
            </a:r>
            <a:r>
              <a:rPr kumimoji="0" lang="en-US" sz="1200" b="0" i="0" u="none" strike="noStrike" kern="0" cap="none" spc="0" normalizeH="0" baseline="0" noProof="0" dirty="0">
                <a:ln>
                  <a:noFill/>
                </a:ln>
                <a:solidFill>
                  <a:srgbClr val="007DCC"/>
                </a:solidFill>
                <a:effectLst/>
                <a:uLnTx/>
                <a:uFillTx/>
                <a:latin typeface="Arial"/>
                <a:cs typeface="Arial"/>
                <a:sym typeface="Arial"/>
              </a:rPr>
              <a:t>abstracting each PON as a simple Ethernet switch</a:t>
            </a:r>
          </a:p>
        </p:txBody>
      </p:sp>
      <p:pic>
        <p:nvPicPr>
          <p:cNvPr id="9" name="Picture 8">
            <a:extLst>
              <a:ext uri="{FF2B5EF4-FFF2-40B4-BE49-F238E27FC236}">
                <a16:creationId xmlns:a16="http://schemas.microsoft.com/office/drawing/2014/main" id="{40F43566-922D-5548-93F6-519DC5D472C9}"/>
              </a:ext>
            </a:extLst>
          </p:cNvPr>
          <p:cNvPicPr>
            <a:picLocks noChangeAspect="1"/>
          </p:cNvPicPr>
          <p:nvPr/>
        </p:nvPicPr>
        <p:blipFill>
          <a:blip r:embed="rId3"/>
          <a:stretch>
            <a:fillRect/>
          </a:stretch>
        </p:blipFill>
        <p:spPr>
          <a:xfrm>
            <a:off x="8768" y="4767375"/>
            <a:ext cx="952698" cy="376125"/>
          </a:xfrm>
          <a:prstGeom prst="rect">
            <a:avLst/>
          </a:prstGeom>
        </p:spPr>
      </p:pic>
    </p:spTree>
    <p:extLst>
      <p:ext uri="{BB962C8B-B14F-4D97-AF65-F5344CB8AC3E}">
        <p14:creationId xmlns:p14="http://schemas.microsoft.com/office/powerpoint/2010/main" val="382470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2056206" y="1006831"/>
            <a:ext cx="5097432" cy="497633"/>
          </a:xfrm>
          <a:prstGeom prst="roundRect">
            <a:avLst/>
          </a:prstGeom>
        </p:spPr>
        <p:style>
          <a:lnRef idx="2">
            <a:schemeClr val="accent1"/>
          </a:lnRef>
          <a:fillRef idx="1">
            <a:schemeClr val="lt1"/>
          </a:fillRef>
          <a:effectRef idx="0">
            <a:schemeClr val="accent1"/>
          </a:effectRef>
          <a:fontRef idx="minor">
            <a:schemeClr val="dk1"/>
          </a:fontRef>
        </p:style>
        <p:txBody>
          <a:bodyPr lIns="91436" tIns="45718" rIns="91436" bIns="45718" rtlCol="0" anchor="ctr"/>
          <a:lstStyle/>
          <a:p>
            <a:pPr algn="ctr" defTabSz="457181"/>
            <a:r>
              <a:rPr lang="en-US">
                <a:solidFill>
                  <a:prstClr val="black"/>
                </a:solidFill>
                <a:latin typeface="Calibri"/>
                <a:sym typeface="Arial"/>
              </a:rPr>
              <a:t>ONOS</a:t>
            </a:r>
          </a:p>
        </p:txBody>
      </p:sp>
      <p:sp>
        <p:nvSpPr>
          <p:cNvPr id="12" name="Rounded Rectangle 11"/>
          <p:cNvSpPr/>
          <p:nvPr/>
        </p:nvSpPr>
        <p:spPr>
          <a:xfrm>
            <a:off x="4829568" y="2325870"/>
            <a:ext cx="2324069" cy="497633"/>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r>
              <a:rPr lang="en-US">
                <a:solidFill>
                  <a:prstClr val="black"/>
                </a:solidFill>
                <a:latin typeface="Calibri"/>
                <a:sym typeface="Arial"/>
              </a:rPr>
              <a:t>VOLTHA</a:t>
            </a:r>
          </a:p>
        </p:txBody>
      </p:sp>
      <p:sp>
        <p:nvSpPr>
          <p:cNvPr id="13" name="Rounded Rectangle 12"/>
          <p:cNvSpPr/>
          <p:nvPr/>
        </p:nvSpPr>
        <p:spPr>
          <a:xfrm>
            <a:off x="4829563" y="3964982"/>
            <a:ext cx="1209552" cy="564157"/>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r>
              <a:rPr lang="en-US">
                <a:solidFill>
                  <a:prstClr val="black"/>
                </a:solidFill>
                <a:latin typeface="Calibri"/>
                <a:sym typeface="Arial"/>
              </a:rPr>
              <a:t>OLT</a:t>
            </a:r>
          </a:p>
        </p:txBody>
      </p:sp>
      <p:sp>
        <p:nvSpPr>
          <p:cNvPr id="15" name="Rectangle 14"/>
          <p:cNvSpPr/>
          <p:nvPr/>
        </p:nvSpPr>
        <p:spPr>
          <a:xfrm>
            <a:off x="4786368" y="4081583"/>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sp>
        <p:nvSpPr>
          <p:cNvPr id="16" name="Rectangle 15"/>
          <p:cNvSpPr/>
          <p:nvPr/>
        </p:nvSpPr>
        <p:spPr>
          <a:xfrm>
            <a:off x="4791892" y="4195418"/>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sp>
        <p:nvSpPr>
          <p:cNvPr id="17" name="Rectangle 16"/>
          <p:cNvSpPr/>
          <p:nvPr/>
        </p:nvSpPr>
        <p:spPr>
          <a:xfrm>
            <a:off x="4797412" y="4293702"/>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sp>
        <p:nvSpPr>
          <p:cNvPr id="18" name="Rectangle 17"/>
          <p:cNvSpPr/>
          <p:nvPr/>
        </p:nvSpPr>
        <p:spPr>
          <a:xfrm>
            <a:off x="4802931" y="4417593"/>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sp>
        <p:nvSpPr>
          <p:cNvPr id="19" name="Rectangle 18"/>
          <p:cNvSpPr/>
          <p:nvPr/>
        </p:nvSpPr>
        <p:spPr>
          <a:xfrm>
            <a:off x="5995924" y="4055983"/>
            <a:ext cx="86397" cy="5390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91436" tIns="45718" rIns="91436" bIns="45718" rtlCol="0" anchor="ctr"/>
          <a:lstStyle/>
          <a:p>
            <a:pPr algn="ctr" defTabSz="457181"/>
            <a:endParaRPr lang="en-US">
              <a:solidFill>
                <a:srgbClr val="FFFF00"/>
              </a:solidFill>
              <a:latin typeface="Calibri"/>
              <a:sym typeface="Arial"/>
            </a:endParaRPr>
          </a:p>
        </p:txBody>
      </p:sp>
      <p:sp>
        <p:nvSpPr>
          <p:cNvPr id="20" name="Rectangle 19"/>
          <p:cNvSpPr/>
          <p:nvPr/>
        </p:nvSpPr>
        <p:spPr>
          <a:xfrm>
            <a:off x="6010084" y="4239797"/>
            <a:ext cx="86397" cy="5390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91436" tIns="45718" rIns="91436" bIns="45718" rtlCol="0" anchor="ctr"/>
          <a:lstStyle/>
          <a:p>
            <a:pPr algn="ctr" defTabSz="457181"/>
            <a:endParaRPr lang="en-US">
              <a:solidFill>
                <a:srgbClr val="FFFF00"/>
              </a:solidFill>
              <a:latin typeface="Calibri"/>
              <a:sym typeface="Arial"/>
            </a:endParaRPr>
          </a:p>
        </p:txBody>
      </p:sp>
      <p:cxnSp>
        <p:nvCxnSpPr>
          <p:cNvPr id="22" name="Straight Arrow Connector 21"/>
          <p:cNvCxnSpPr/>
          <p:nvPr/>
        </p:nvCxnSpPr>
        <p:spPr>
          <a:xfrm>
            <a:off x="6104326" y="4082935"/>
            <a:ext cx="933083" cy="0"/>
          </a:xfrm>
          <a:prstGeom prst="straightConnector1">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6096481" y="4286024"/>
            <a:ext cx="918923" cy="357963"/>
          </a:xfrm>
          <a:prstGeom prst="straightConnector1">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sp>
        <p:nvSpPr>
          <p:cNvPr id="27" name="Rounded Rectangle 26"/>
          <p:cNvSpPr/>
          <p:nvPr/>
        </p:nvSpPr>
        <p:spPr>
          <a:xfrm>
            <a:off x="7015397" y="3835004"/>
            <a:ext cx="656614" cy="493152"/>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endParaRPr lang="en-US">
              <a:solidFill>
                <a:prstClr val="black"/>
              </a:solidFill>
              <a:latin typeface="Calibri"/>
              <a:sym typeface="Arial"/>
            </a:endParaRPr>
          </a:p>
        </p:txBody>
      </p:sp>
      <p:sp>
        <p:nvSpPr>
          <p:cNvPr id="28" name="Rectangle 27"/>
          <p:cNvSpPr/>
          <p:nvPr/>
        </p:nvSpPr>
        <p:spPr>
          <a:xfrm>
            <a:off x="7037414" y="3502603"/>
            <a:ext cx="634601" cy="369328"/>
          </a:xfrm>
          <a:prstGeom prst="rect">
            <a:avLst/>
          </a:prstGeom>
        </p:spPr>
        <p:txBody>
          <a:bodyPr wrap="none" lIns="91436" tIns="45718" rIns="91436" bIns="45718">
            <a:spAutoFit/>
          </a:bodyPr>
          <a:lstStyle/>
          <a:p>
            <a:pPr algn="ctr" defTabSz="457181"/>
            <a:r>
              <a:rPr lang="en-US">
                <a:solidFill>
                  <a:prstClr val="black"/>
                </a:solidFill>
                <a:latin typeface="Calibri"/>
                <a:ea typeface="Arial"/>
                <a:cs typeface="Arial"/>
                <a:sym typeface="Arial"/>
              </a:rPr>
              <a:t>ONU</a:t>
            </a:r>
          </a:p>
        </p:txBody>
      </p:sp>
      <p:sp>
        <p:nvSpPr>
          <p:cNvPr id="30" name="Rectangle 29"/>
          <p:cNvSpPr/>
          <p:nvPr/>
        </p:nvSpPr>
        <p:spPr>
          <a:xfrm>
            <a:off x="4364264" y="4098317"/>
            <a:ext cx="422103" cy="276995"/>
          </a:xfrm>
          <a:prstGeom prst="rect">
            <a:avLst/>
          </a:prstGeom>
        </p:spPr>
        <p:txBody>
          <a:bodyPr wrap="none" lIns="91436" tIns="45718" rIns="91436" bIns="45718">
            <a:spAutoFit/>
          </a:bodyPr>
          <a:lstStyle/>
          <a:p>
            <a:pPr algn="ctr" defTabSz="457181"/>
            <a:r>
              <a:rPr lang="en-US" sz="1200">
                <a:solidFill>
                  <a:prstClr val="black"/>
                </a:solidFill>
                <a:latin typeface="Calibri"/>
                <a:ea typeface="Arial"/>
                <a:cs typeface="Arial"/>
                <a:sym typeface="Arial"/>
              </a:rPr>
              <a:t>NNI</a:t>
            </a:r>
          </a:p>
        </p:txBody>
      </p:sp>
      <p:sp>
        <p:nvSpPr>
          <p:cNvPr id="31" name="Rectangle 30"/>
          <p:cNvSpPr/>
          <p:nvPr/>
        </p:nvSpPr>
        <p:spPr>
          <a:xfrm>
            <a:off x="7831860" y="3935834"/>
            <a:ext cx="421502" cy="276995"/>
          </a:xfrm>
          <a:prstGeom prst="rect">
            <a:avLst/>
          </a:prstGeom>
        </p:spPr>
        <p:txBody>
          <a:bodyPr wrap="none" lIns="91436" tIns="45718" rIns="91436" bIns="45718">
            <a:spAutoFit/>
          </a:bodyPr>
          <a:lstStyle/>
          <a:p>
            <a:pPr algn="ctr" defTabSz="457181"/>
            <a:r>
              <a:rPr lang="en-US" sz="1200">
                <a:solidFill>
                  <a:prstClr val="black"/>
                </a:solidFill>
                <a:latin typeface="Calibri"/>
                <a:ea typeface="Arial"/>
                <a:cs typeface="Arial"/>
                <a:sym typeface="Arial"/>
              </a:rPr>
              <a:t>UNI</a:t>
            </a:r>
          </a:p>
        </p:txBody>
      </p:sp>
      <p:sp>
        <p:nvSpPr>
          <p:cNvPr id="32" name="Rectangle 31"/>
          <p:cNvSpPr/>
          <p:nvPr/>
        </p:nvSpPr>
        <p:spPr>
          <a:xfrm>
            <a:off x="7648505" y="4048233"/>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endParaRPr lang="en-US">
              <a:solidFill>
                <a:srgbClr val="FFFF00"/>
              </a:solidFill>
              <a:latin typeface="Calibri"/>
              <a:sym typeface="Arial"/>
            </a:endParaRPr>
          </a:p>
        </p:txBody>
      </p:sp>
      <p:cxnSp>
        <p:nvCxnSpPr>
          <p:cNvPr id="36" name="Straight Arrow Connector 35"/>
          <p:cNvCxnSpPr/>
          <p:nvPr/>
        </p:nvCxnSpPr>
        <p:spPr>
          <a:xfrm>
            <a:off x="5157869" y="2823498"/>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sp>
        <p:nvSpPr>
          <p:cNvPr id="47" name="Rounded Rectangle 46"/>
          <p:cNvSpPr/>
          <p:nvPr/>
        </p:nvSpPr>
        <p:spPr>
          <a:xfrm>
            <a:off x="6995003" y="4527519"/>
            <a:ext cx="656614" cy="493152"/>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endParaRPr lang="en-US">
              <a:solidFill>
                <a:prstClr val="black"/>
              </a:solidFill>
              <a:latin typeface="Calibri"/>
              <a:sym typeface="Arial"/>
            </a:endParaRPr>
          </a:p>
        </p:txBody>
      </p:sp>
      <p:sp>
        <p:nvSpPr>
          <p:cNvPr id="49" name="Rectangle 48"/>
          <p:cNvSpPr/>
          <p:nvPr/>
        </p:nvSpPr>
        <p:spPr>
          <a:xfrm>
            <a:off x="7859692" y="4643987"/>
            <a:ext cx="421502" cy="276995"/>
          </a:xfrm>
          <a:prstGeom prst="rect">
            <a:avLst/>
          </a:prstGeom>
        </p:spPr>
        <p:txBody>
          <a:bodyPr wrap="none" lIns="91436" tIns="45718" rIns="91436" bIns="45718">
            <a:spAutoFit/>
          </a:bodyPr>
          <a:lstStyle/>
          <a:p>
            <a:pPr algn="ctr" defTabSz="457181"/>
            <a:r>
              <a:rPr lang="en-US" sz="1200">
                <a:solidFill>
                  <a:prstClr val="black"/>
                </a:solidFill>
                <a:latin typeface="Calibri"/>
                <a:ea typeface="Arial"/>
                <a:cs typeface="Arial"/>
                <a:sym typeface="Arial"/>
              </a:rPr>
              <a:t>UNI</a:t>
            </a:r>
          </a:p>
        </p:txBody>
      </p:sp>
      <p:sp>
        <p:nvSpPr>
          <p:cNvPr id="50" name="Rectangle 49"/>
          <p:cNvSpPr/>
          <p:nvPr/>
        </p:nvSpPr>
        <p:spPr>
          <a:xfrm>
            <a:off x="7628111" y="4740749"/>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endParaRPr lang="en-US">
              <a:solidFill>
                <a:srgbClr val="FFFF00"/>
              </a:solidFill>
              <a:latin typeface="Calibri"/>
              <a:sym typeface="Arial"/>
            </a:endParaRPr>
          </a:p>
        </p:txBody>
      </p:sp>
      <p:cxnSp>
        <p:nvCxnSpPr>
          <p:cNvPr id="54" name="Straight Arrow Connector 53"/>
          <p:cNvCxnSpPr/>
          <p:nvPr/>
        </p:nvCxnSpPr>
        <p:spPr>
          <a:xfrm flipV="1">
            <a:off x="5407879" y="2823498"/>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V="1">
            <a:off x="5295684" y="2823498"/>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V="1">
            <a:off x="5518641" y="2823498"/>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4928195" y="2375721"/>
            <a:ext cx="629320" cy="430883"/>
          </a:xfrm>
          <a:prstGeom prst="rect">
            <a:avLst/>
          </a:prstGeom>
          <a:noFill/>
          <a:ln>
            <a:solidFill>
              <a:schemeClr val="accent4"/>
            </a:solidFill>
            <a:prstDash val="dot"/>
          </a:ln>
        </p:spPr>
        <p:txBody>
          <a:bodyPr wrap="square" lIns="91436" tIns="45718" rIns="91436" bIns="45718" rtlCol="0">
            <a:spAutoFit/>
          </a:bodyPr>
          <a:lstStyle/>
          <a:p>
            <a:pPr defTabSz="457181"/>
            <a:r>
              <a:rPr lang="en-US" sz="1100">
                <a:solidFill>
                  <a:prstClr val="black"/>
                </a:solidFill>
                <a:latin typeface="Calibri"/>
                <a:ea typeface="Arial"/>
                <a:cs typeface="Arial"/>
                <a:sym typeface="Arial"/>
              </a:rPr>
              <a:t>Logical</a:t>
            </a:r>
          </a:p>
          <a:p>
            <a:pPr defTabSz="457181"/>
            <a:r>
              <a:rPr lang="en-US" sz="1100">
                <a:solidFill>
                  <a:prstClr val="black"/>
                </a:solidFill>
                <a:latin typeface="Calibri"/>
                <a:ea typeface="Arial"/>
                <a:cs typeface="Arial"/>
                <a:sym typeface="Arial"/>
              </a:rPr>
              <a:t>switch</a:t>
            </a:r>
          </a:p>
        </p:txBody>
      </p:sp>
      <p:cxnSp>
        <p:nvCxnSpPr>
          <p:cNvPr id="62" name="Straight Arrow Connector 61"/>
          <p:cNvCxnSpPr>
            <a:stCxn id="61" idx="0"/>
          </p:cNvCxnSpPr>
          <p:nvPr/>
        </p:nvCxnSpPr>
        <p:spPr>
          <a:xfrm flipV="1">
            <a:off x="5242855" y="1504465"/>
            <a:ext cx="0" cy="871256"/>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flipV="1">
            <a:off x="5683106" y="2806703"/>
            <a:ext cx="0" cy="114147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flipV="1">
            <a:off x="5373444" y="1486270"/>
            <a:ext cx="0" cy="839597"/>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p:nvPr/>
        </p:nvCxnSpPr>
        <p:spPr>
          <a:xfrm flipH="1">
            <a:off x="6246473" y="3761685"/>
            <a:ext cx="1522972" cy="0"/>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4883809" y="2409454"/>
            <a:ext cx="77753" cy="311664"/>
            <a:chOff x="4457801" y="660888"/>
            <a:chExt cx="77753" cy="346293"/>
          </a:xfrm>
        </p:grpSpPr>
        <p:sp>
          <p:nvSpPr>
            <p:cNvPr id="2" name="Oval 1"/>
            <p:cNvSpPr/>
            <p:nvPr/>
          </p:nvSpPr>
          <p:spPr>
            <a:xfrm>
              <a:off x="4457801" y="660888"/>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sym typeface="Arial"/>
              </a:endParaRPr>
            </a:p>
          </p:txBody>
        </p:sp>
        <p:sp>
          <p:nvSpPr>
            <p:cNvPr id="63" name="Oval 62"/>
            <p:cNvSpPr/>
            <p:nvPr/>
          </p:nvSpPr>
          <p:spPr>
            <a:xfrm>
              <a:off x="4457801" y="758127"/>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sym typeface="Arial"/>
              </a:endParaRPr>
            </a:p>
          </p:txBody>
        </p:sp>
        <p:sp>
          <p:nvSpPr>
            <p:cNvPr id="64" name="Oval 63"/>
            <p:cNvSpPr/>
            <p:nvPr/>
          </p:nvSpPr>
          <p:spPr>
            <a:xfrm>
              <a:off x="4457801" y="855600"/>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sym typeface="Arial"/>
              </a:endParaRPr>
            </a:p>
          </p:txBody>
        </p:sp>
        <p:sp>
          <p:nvSpPr>
            <p:cNvPr id="65" name="Oval 64"/>
            <p:cNvSpPr/>
            <p:nvPr/>
          </p:nvSpPr>
          <p:spPr>
            <a:xfrm>
              <a:off x="4457801" y="942355"/>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sym typeface="Arial"/>
              </a:endParaRPr>
            </a:p>
          </p:txBody>
        </p:sp>
      </p:grpSp>
      <p:sp>
        <p:nvSpPr>
          <p:cNvPr id="72" name="Oval 71"/>
          <p:cNvSpPr/>
          <p:nvPr/>
        </p:nvSpPr>
        <p:spPr>
          <a:xfrm>
            <a:off x="5518643" y="2438623"/>
            <a:ext cx="77753" cy="58343"/>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sym typeface="Arial"/>
            </a:endParaRPr>
          </a:p>
        </p:txBody>
      </p:sp>
      <p:sp>
        <p:nvSpPr>
          <p:cNvPr id="77" name="Oval 76"/>
          <p:cNvSpPr/>
          <p:nvPr/>
        </p:nvSpPr>
        <p:spPr>
          <a:xfrm>
            <a:off x="5528073" y="2649900"/>
            <a:ext cx="77753" cy="58343"/>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endParaRPr lang="en-US">
              <a:solidFill>
                <a:prstClr val="white"/>
              </a:solidFill>
              <a:latin typeface="Calibri"/>
              <a:sym typeface="Arial"/>
            </a:endParaRPr>
          </a:p>
        </p:txBody>
      </p:sp>
      <p:sp>
        <p:nvSpPr>
          <p:cNvPr id="52" name="Title 1"/>
          <p:cNvSpPr>
            <a:spLocks noGrp="1"/>
          </p:cNvSpPr>
          <p:nvPr>
            <p:ph type="title"/>
          </p:nvPr>
        </p:nvSpPr>
        <p:spPr>
          <a:xfrm>
            <a:off x="213434" y="27916"/>
            <a:ext cx="8521700" cy="537754"/>
          </a:xfrm>
        </p:spPr>
        <p:txBody>
          <a:bodyPr>
            <a:noAutofit/>
          </a:bodyPr>
          <a:lstStyle/>
          <a:p>
            <a:r>
              <a:rPr lang="en-US" sz="3200" b="1" dirty="0">
                <a:solidFill>
                  <a:schemeClr val="accent1"/>
                </a:solidFill>
                <a:latin typeface="+mj-lt"/>
                <a:sym typeface="Wingdings"/>
              </a:rPr>
              <a:t>VOLTHA Operation</a:t>
            </a:r>
            <a:endParaRPr lang="en-US" sz="3200" b="1" dirty="0">
              <a:solidFill>
                <a:schemeClr val="accent1"/>
              </a:solidFill>
              <a:latin typeface="+mj-lt"/>
            </a:endParaRPr>
          </a:p>
        </p:txBody>
      </p:sp>
      <p:sp>
        <p:nvSpPr>
          <p:cNvPr id="53" name="Rounded Rectangle 52"/>
          <p:cNvSpPr/>
          <p:nvPr/>
        </p:nvSpPr>
        <p:spPr>
          <a:xfrm>
            <a:off x="2056205" y="3964995"/>
            <a:ext cx="1209552" cy="564157"/>
          </a:xfrm>
          <a:prstGeom prst="roundRect">
            <a:avLst/>
          </a:prstGeom>
          <a:ln>
            <a:solidFill>
              <a:schemeClr val="accent4"/>
            </a:solidFill>
          </a:ln>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r>
              <a:rPr lang="en-US">
                <a:solidFill>
                  <a:prstClr val="black"/>
                </a:solidFill>
                <a:latin typeface="Calibri"/>
                <a:sym typeface="Arial"/>
              </a:rPr>
              <a:t>Switch</a:t>
            </a:r>
          </a:p>
        </p:txBody>
      </p:sp>
      <p:sp>
        <p:nvSpPr>
          <p:cNvPr id="55" name="Rectangle 54"/>
          <p:cNvSpPr/>
          <p:nvPr/>
        </p:nvSpPr>
        <p:spPr>
          <a:xfrm flipH="1" flipV="1">
            <a:off x="3191878" y="4082935"/>
            <a:ext cx="147757" cy="588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sp>
        <p:nvSpPr>
          <p:cNvPr id="56" name="Rectangle 55"/>
          <p:cNvSpPr/>
          <p:nvPr/>
        </p:nvSpPr>
        <p:spPr>
          <a:xfrm flipH="1" flipV="1">
            <a:off x="3191878" y="4375312"/>
            <a:ext cx="147757" cy="588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sp>
        <p:nvSpPr>
          <p:cNvPr id="57" name="Rectangle 56"/>
          <p:cNvSpPr/>
          <p:nvPr/>
        </p:nvSpPr>
        <p:spPr>
          <a:xfrm flipH="1" flipV="1">
            <a:off x="1982326" y="4093325"/>
            <a:ext cx="147757" cy="588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sp>
        <p:nvSpPr>
          <p:cNvPr id="60" name="Rectangle 59"/>
          <p:cNvSpPr/>
          <p:nvPr/>
        </p:nvSpPr>
        <p:spPr>
          <a:xfrm flipH="1" flipV="1">
            <a:off x="1986969" y="4345907"/>
            <a:ext cx="147757" cy="5881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91436" tIns="45718" rIns="91436" bIns="45718" rtlCol="0" anchor="ctr"/>
          <a:lstStyle/>
          <a:p>
            <a:pPr algn="ctr" defTabSz="457181"/>
            <a:endParaRPr lang="en-US">
              <a:solidFill>
                <a:prstClr val="white"/>
              </a:solidFill>
              <a:latin typeface="Calibri"/>
              <a:sym typeface="Arial"/>
            </a:endParaRPr>
          </a:p>
        </p:txBody>
      </p:sp>
      <p:cxnSp>
        <p:nvCxnSpPr>
          <p:cNvPr id="66" name="Straight Arrow Connector 65"/>
          <p:cNvCxnSpPr/>
          <p:nvPr/>
        </p:nvCxnSpPr>
        <p:spPr>
          <a:xfrm flipV="1">
            <a:off x="2638290" y="1504465"/>
            <a:ext cx="0" cy="2406608"/>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a:endCxn id="55" idx="1"/>
          </p:cNvCxnSpPr>
          <p:nvPr/>
        </p:nvCxnSpPr>
        <p:spPr>
          <a:xfrm flipH="1">
            <a:off x="3339635" y="4098317"/>
            <a:ext cx="1446732" cy="14023"/>
          </a:xfrm>
          <a:prstGeom prst="line">
            <a:avLst/>
          </a:prstGeom>
        </p:spPr>
        <p:style>
          <a:lnRef idx="2">
            <a:schemeClr val="accent1"/>
          </a:lnRef>
          <a:fillRef idx="0">
            <a:schemeClr val="accent1"/>
          </a:fillRef>
          <a:effectRef idx="1">
            <a:schemeClr val="accent1"/>
          </a:effectRef>
          <a:fontRef idx="minor">
            <a:schemeClr val="tx1"/>
          </a:fontRef>
        </p:style>
      </p:cxnSp>
      <p:sp>
        <p:nvSpPr>
          <p:cNvPr id="68" name="Hexagon 67"/>
          <p:cNvSpPr/>
          <p:nvPr/>
        </p:nvSpPr>
        <p:spPr>
          <a:xfrm>
            <a:off x="4713700" y="663179"/>
            <a:ext cx="843815"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1200">
                <a:solidFill>
                  <a:prstClr val="black"/>
                </a:solidFill>
                <a:latin typeface="Calibri"/>
                <a:sym typeface="Arial"/>
              </a:rPr>
              <a:t>VLANs</a:t>
            </a:r>
          </a:p>
        </p:txBody>
      </p:sp>
      <p:sp>
        <p:nvSpPr>
          <p:cNvPr id="70" name="Hexagon 69"/>
          <p:cNvSpPr/>
          <p:nvPr/>
        </p:nvSpPr>
        <p:spPr>
          <a:xfrm>
            <a:off x="5501113" y="663179"/>
            <a:ext cx="804857"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1200">
                <a:solidFill>
                  <a:prstClr val="black"/>
                </a:solidFill>
                <a:latin typeface="Calibri"/>
                <a:sym typeface="Arial"/>
              </a:rPr>
              <a:t>dhcp</a:t>
            </a:r>
          </a:p>
        </p:txBody>
      </p:sp>
      <p:sp>
        <p:nvSpPr>
          <p:cNvPr id="73" name="Hexagon 72"/>
          <p:cNvSpPr/>
          <p:nvPr/>
        </p:nvSpPr>
        <p:spPr>
          <a:xfrm>
            <a:off x="6218481" y="663179"/>
            <a:ext cx="935157"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1200">
                <a:solidFill>
                  <a:prstClr val="black"/>
                </a:solidFill>
                <a:latin typeface="Calibri"/>
                <a:sym typeface="Arial"/>
              </a:rPr>
              <a:t>mcast</a:t>
            </a:r>
          </a:p>
        </p:txBody>
      </p:sp>
      <p:sp>
        <p:nvSpPr>
          <p:cNvPr id="74" name="Hexagon 73"/>
          <p:cNvSpPr/>
          <p:nvPr/>
        </p:nvSpPr>
        <p:spPr>
          <a:xfrm>
            <a:off x="2216382" y="660245"/>
            <a:ext cx="975496"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defRPr/>
            </a:pPr>
            <a:r>
              <a:rPr lang="en-US" sz="1200">
                <a:solidFill>
                  <a:prstClr val="black"/>
                </a:solidFill>
                <a:latin typeface="Calibri"/>
                <a:sym typeface="Arial"/>
              </a:rPr>
              <a:t>Bridging/Routing</a:t>
            </a:r>
          </a:p>
        </p:txBody>
      </p:sp>
      <p:pic>
        <p:nvPicPr>
          <p:cNvPr id="51" name="Picture 50">
            <a:extLst>
              <a:ext uri="{FF2B5EF4-FFF2-40B4-BE49-F238E27FC236}">
                <a16:creationId xmlns:a16="http://schemas.microsoft.com/office/drawing/2014/main" id="{B9341D6E-3DF1-ED43-A9E5-1159EE5F42D1}"/>
              </a:ext>
            </a:extLst>
          </p:cNvPr>
          <p:cNvPicPr>
            <a:picLocks noChangeAspect="1"/>
          </p:cNvPicPr>
          <p:nvPr/>
        </p:nvPicPr>
        <p:blipFill>
          <a:blip r:embed="rId2"/>
          <a:stretch>
            <a:fillRect/>
          </a:stretch>
        </p:blipFill>
        <p:spPr>
          <a:xfrm>
            <a:off x="8768" y="4767375"/>
            <a:ext cx="952698" cy="376125"/>
          </a:xfrm>
          <a:prstGeom prst="rect">
            <a:avLst/>
          </a:prstGeom>
        </p:spPr>
      </p:pic>
    </p:spTree>
    <p:extLst>
      <p:ext uri="{BB962C8B-B14F-4D97-AF65-F5344CB8AC3E}">
        <p14:creationId xmlns:p14="http://schemas.microsoft.com/office/powerpoint/2010/main" val="184562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par>
                                <p:cTn id="36" presetID="10"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500"/>
                                        <p:tgtEl>
                                          <p:spTgt spid="58"/>
                                        </p:tgtEl>
                                      </p:cBhvr>
                                    </p:animEffect>
                                  </p:childTnLst>
                                </p:cTn>
                              </p:par>
                              <p:par>
                                <p:cTn id="39" presetID="10" presetClass="entr" presetSubtype="0"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500"/>
                                        <p:tgtEl>
                                          <p:spTgt spid="61"/>
                                        </p:tgtEl>
                                      </p:cBhvr>
                                    </p:animEffect>
                                  </p:childTnLst>
                                </p:cTn>
                              </p:par>
                              <p:par>
                                <p:cTn id="45" presetID="10" presetClass="entr" presetSubtype="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fade">
                                      <p:cBhvr>
                                        <p:cTn id="52" dur="500"/>
                                        <p:tgtEl>
                                          <p:spTgt spid="6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par>
                                <p:cTn id="64" presetID="10" presetClass="entr" presetSubtype="0" fill="hold" nodeType="withEffect">
                                  <p:stCondLst>
                                    <p:cond delay="0"/>
                                  </p:stCondLst>
                                  <p:childTnLst>
                                    <p:set>
                                      <p:cBhvr>
                                        <p:cTn id="65" dur="1" fill="hold">
                                          <p:stCondLst>
                                            <p:cond delay="0"/>
                                          </p:stCondLst>
                                        </p:cTn>
                                        <p:tgtEl>
                                          <p:spTgt spid="81"/>
                                        </p:tgtEl>
                                        <p:attrNameLst>
                                          <p:attrName>style.visibility</p:attrName>
                                        </p:attrNameLst>
                                      </p:cBhvr>
                                      <p:to>
                                        <p:strVal val="visible"/>
                                      </p:to>
                                    </p:set>
                                    <p:animEffect transition="in" filter="fade">
                                      <p:cBhvr>
                                        <p:cTn id="66" dur="500"/>
                                        <p:tgtEl>
                                          <p:spTgt spid="8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500"/>
                                        <p:tgtEl>
                                          <p:spTgt spid="3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500"/>
                                        <p:tgtEl>
                                          <p:spTgt spid="3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fade">
                                      <p:cBhvr>
                                        <p:cTn id="77" dur="500"/>
                                        <p:tgtEl>
                                          <p:spTgt spid="69"/>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Effect transition="in" filter="fade">
                                      <p:cBhvr>
                                        <p:cTn id="80" dur="500"/>
                                        <p:tgtEl>
                                          <p:spTgt spid="72"/>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500"/>
                                        <p:tgtEl>
                                          <p:spTgt spid="71"/>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1" nodeType="click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par>
                                <p:cTn id="91" presetID="10" presetClass="entr" presetSubtype="0" fill="hold" nodeType="with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fade">
                                      <p:cBhvr>
                                        <p:cTn id="93" dur="500"/>
                                        <p:tgtEl>
                                          <p:spTgt spid="2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fade">
                                      <p:cBhvr>
                                        <p:cTn id="96" dur="500"/>
                                        <p:tgtEl>
                                          <p:spTgt spid="47"/>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49"/>
                                        </p:tgtEl>
                                        <p:attrNameLst>
                                          <p:attrName>style.visibility</p:attrName>
                                        </p:attrNameLst>
                                      </p:cBhvr>
                                      <p:to>
                                        <p:strVal val="visible"/>
                                      </p:to>
                                    </p:set>
                                    <p:animEffect transition="in" filter="fade">
                                      <p:cBhvr>
                                        <p:cTn id="99" dur="500"/>
                                        <p:tgtEl>
                                          <p:spTgt spid="4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0"/>
                                        </p:tgtEl>
                                        <p:attrNameLst>
                                          <p:attrName>style.visibility</p:attrName>
                                        </p:attrNameLst>
                                      </p:cBhvr>
                                      <p:to>
                                        <p:strVal val="visible"/>
                                      </p:to>
                                    </p:set>
                                    <p:animEffect transition="in" filter="fade">
                                      <p:cBhvr>
                                        <p:cTn id="102" dur="500"/>
                                        <p:tgtEl>
                                          <p:spTgt spid="5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77"/>
                                        </p:tgtEl>
                                        <p:attrNameLst>
                                          <p:attrName>style.visibility</p:attrName>
                                        </p:attrNameLst>
                                      </p:cBhvr>
                                      <p:to>
                                        <p:strVal val="visible"/>
                                      </p:to>
                                    </p:set>
                                    <p:animEffect transition="in" filter="fade">
                                      <p:cBhvr>
                                        <p:cTn id="105" dur="500"/>
                                        <p:tgtEl>
                                          <p:spTgt spid="77"/>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68"/>
                                        </p:tgtEl>
                                        <p:attrNameLst>
                                          <p:attrName>style.visibility</p:attrName>
                                        </p:attrNameLst>
                                      </p:cBhvr>
                                      <p:to>
                                        <p:strVal val="visible"/>
                                      </p:to>
                                    </p:set>
                                    <p:animEffect transition="in" filter="fade">
                                      <p:cBhvr>
                                        <p:cTn id="110" dur="500"/>
                                        <p:tgtEl>
                                          <p:spTgt spid="68"/>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0"/>
                                        </p:tgtEl>
                                        <p:attrNameLst>
                                          <p:attrName>style.visibility</p:attrName>
                                        </p:attrNameLst>
                                      </p:cBhvr>
                                      <p:to>
                                        <p:strVal val="visible"/>
                                      </p:to>
                                    </p:set>
                                    <p:animEffect transition="in" filter="fade">
                                      <p:cBhvr>
                                        <p:cTn id="113" dur="500"/>
                                        <p:tgtEl>
                                          <p:spTgt spid="70"/>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73"/>
                                        </p:tgtEl>
                                        <p:attrNameLst>
                                          <p:attrName>style.visibility</p:attrName>
                                        </p:attrNameLst>
                                      </p:cBhvr>
                                      <p:to>
                                        <p:strVal val="visible"/>
                                      </p:to>
                                    </p:set>
                                    <p:animEffect transition="in" filter="fade">
                                      <p:cBhvr>
                                        <p:cTn id="116" dur="500"/>
                                        <p:tgtEl>
                                          <p:spTgt spid="73"/>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66"/>
                                        </p:tgtEl>
                                        <p:attrNameLst>
                                          <p:attrName>style.visibility</p:attrName>
                                        </p:attrNameLst>
                                      </p:cBhvr>
                                      <p:to>
                                        <p:strVal val="visible"/>
                                      </p:to>
                                    </p:set>
                                    <p:animEffect transition="in" filter="fade">
                                      <p:cBhvr>
                                        <p:cTn id="121" dur="500"/>
                                        <p:tgtEl>
                                          <p:spTgt spid="6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53"/>
                                        </p:tgtEl>
                                        <p:attrNameLst>
                                          <p:attrName>style.visibility</p:attrName>
                                        </p:attrNameLst>
                                      </p:cBhvr>
                                      <p:to>
                                        <p:strVal val="visible"/>
                                      </p:to>
                                    </p:set>
                                    <p:animEffect transition="in" filter="fade">
                                      <p:cBhvr>
                                        <p:cTn id="124" dur="500"/>
                                        <p:tgtEl>
                                          <p:spTgt spid="53"/>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fade">
                                      <p:cBhvr>
                                        <p:cTn id="127" dur="500"/>
                                        <p:tgtEl>
                                          <p:spTgt spid="55"/>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fade">
                                      <p:cBhvr>
                                        <p:cTn id="130" dur="500"/>
                                        <p:tgtEl>
                                          <p:spTgt spid="56"/>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Effect transition="in" filter="fade">
                                      <p:cBhvr>
                                        <p:cTn id="133" dur="500"/>
                                        <p:tgtEl>
                                          <p:spTgt spid="57"/>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60"/>
                                        </p:tgtEl>
                                        <p:attrNameLst>
                                          <p:attrName>style.visibility</p:attrName>
                                        </p:attrNameLst>
                                      </p:cBhvr>
                                      <p:to>
                                        <p:strVal val="visible"/>
                                      </p:to>
                                    </p:set>
                                    <p:animEffect transition="in" filter="fade">
                                      <p:cBhvr>
                                        <p:cTn id="136" dur="500"/>
                                        <p:tgtEl>
                                          <p:spTgt spid="60"/>
                                        </p:tgtEl>
                                      </p:cBhvr>
                                    </p:animEffect>
                                  </p:childTnLst>
                                </p:cTn>
                              </p:par>
                              <p:par>
                                <p:cTn id="137" presetID="10" presetClass="entr" presetSubtype="0" fill="hold" nodeType="withEffect">
                                  <p:stCondLst>
                                    <p:cond delay="0"/>
                                  </p:stCondLst>
                                  <p:childTnLst>
                                    <p:set>
                                      <p:cBhvr>
                                        <p:cTn id="138" dur="1" fill="hold">
                                          <p:stCondLst>
                                            <p:cond delay="0"/>
                                          </p:stCondLst>
                                        </p:cTn>
                                        <p:tgtEl>
                                          <p:spTgt spid="21"/>
                                        </p:tgtEl>
                                        <p:attrNameLst>
                                          <p:attrName>style.visibility</p:attrName>
                                        </p:attrNameLst>
                                      </p:cBhvr>
                                      <p:to>
                                        <p:strVal val="visible"/>
                                      </p:to>
                                    </p:set>
                                    <p:animEffect transition="in" filter="fade">
                                      <p:cBhvr>
                                        <p:cTn id="139" dur="500"/>
                                        <p:tgtEl>
                                          <p:spTgt spid="21"/>
                                        </p:tgtEl>
                                      </p:cBhvr>
                                    </p:animEffect>
                                  </p:childTnLst>
                                </p:cTn>
                              </p:par>
                              <p:par>
                                <p:cTn id="140" presetID="10" presetClass="entr" presetSubtype="0" fill="hold" nodeType="withEffect">
                                  <p:stCondLst>
                                    <p:cond delay="0"/>
                                  </p:stCondLst>
                                  <p:childTnLst>
                                    <p:set>
                                      <p:cBhvr>
                                        <p:cTn id="141" dur="1" fill="hold">
                                          <p:stCondLst>
                                            <p:cond delay="0"/>
                                          </p:stCondLst>
                                        </p:cTn>
                                        <p:tgtEl>
                                          <p:spTgt spid="66"/>
                                        </p:tgtEl>
                                        <p:attrNameLst>
                                          <p:attrName>style.visibility</p:attrName>
                                        </p:attrNameLst>
                                      </p:cBhvr>
                                      <p:to>
                                        <p:strVal val="visible"/>
                                      </p:to>
                                    </p:set>
                                    <p:animEffect transition="in" filter="fade">
                                      <p:cBhvr>
                                        <p:cTn id="142" dur="500"/>
                                        <p:tgtEl>
                                          <p:spTgt spid="66"/>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74"/>
                                        </p:tgtEl>
                                        <p:attrNameLst>
                                          <p:attrName>style.visibility</p:attrName>
                                        </p:attrNameLst>
                                      </p:cBhvr>
                                      <p:to>
                                        <p:strVal val="visible"/>
                                      </p:to>
                                    </p:set>
                                    <p:animEffect transition="in" filter="fade">
                                      <p:cBhvr>
                                        <p:cTn id="14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0" grpId="1" animBg="1"/>
      <p:bldP spid="27" grpId="0" animBg="1"/>
      <p:bldP spid="28" grpId="0"/>
      <p:bldP spid="30" grpId="0"/>
      <p:bldP spid="31" grpId="0"/>
      <p:bldP spid="32" grpId="0" animBg="1"/>
      <p:bldP spid="47" grpId="0" animBg="1"/>
      <p:bldP spid="49" grpId="0"/>
      <p:bldP spid="50" grpId="0" animBg="1"/>
      <p:bldP spid="61" grpId="0" animBg="1"/>
      <p:bldP spid="72" grpId="0" animBg="1"/>
      <p:bldP spid="77" grpId="0" animBg="1"/>
      <p:bldP spid="53" grpId="0" animBg="1"/>
      <p:bldP spid="55" grpId="0" animBg="1"/>
      <p:bldP spid="56" grpId="0" animBg="1"/>
      <p:bldP spid="57" grpId="0" animBg="1"/>
      <p:bldP spid="60" grpId="0" animBg="1"/>
      <p:bldP spid="68" grpId="0" animBg="1"/>
      <p:bldP spid="70" grpId="0" animBg="1"/>
      <p:bldP spid="73" grpId="0" animBg="1"/>
      <p:bldP spid="7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 name="Title 1"/>
          <p:cNvSpPr txBox="1">
            <a:spLocks/>
          </p:cNvSpPr>
          <p:nvPr/>
        </p:nvSpPr>
        <p:spPr>
          <a:xfrm>
            <a:off x="295925" y="-71771"/>
            <a:ext cx="8531225" cy="537754"/>
          </a:xfrm>
          <a:prstGeom prst="rect">
            <a:avLst/>
          </a:prstGeom>
          <a:noFill/>
          <a:ln>
            <a:noFill/>
          </a:ln>
        </p:spPr>
        <p:txBody>
          <a:bodyPr spcFirstLastPara="1" vert="horz" wrap="square" lIns="91425" tIns="91425" rIns="91425" bIns="91425" rtlCol="0" anchor="t" anchorCtr="0">
            <a:sp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a:buClr>
                <a:srgbClr val="4B994B"/>
              </a:buClr>
            </a:pPr>
            <a:r>
              <a:rPr lang="en-US" sz="3200" b="1" dirty="0">
                <a:solidFill>
                  <a:srgbClr val="4B87CC"/>
                </a:solidFill>
              </a:rPr>
              <a:t>Industry’s First White-Box XGS-PON OLT</a:t>
            </a:r>
          </a:p>
        </p:txBody>
      </p:sp>
      <p:pic>
        <p:nvPicPr>
          <p:cNvPr id="25" name="Picture 24"/>
          <p:cNvPicPr>
            <a:picLocks noChangeAspect="1"/>
          </p:cNvPicPr>
          <p:nvPr/>
        </p:nvPicPr>
        <p:blipFill>
          <a:blip r:embed="rId3"/>
          <a:stretch>
            <a:fillRect/>
          </a:stretch>
        </p:blipFill>
        <p:spPr>
          <a:xfrm flipV="1">
            <a:off x="6167246" y="4288219"/>
            <a:ext cx="2274055" cy="298836"/>
          </a:xfrm>
          <a:prstGeom prst="rect">
            <a:avLst/>
          </a:prstGeom>
        </p:spPr>
      </p:pic>
      <p:pic>
        <p:nvPicPr>
          <p:cNvPr id="26" name="Picture 25"/>
          <p:cNvPicPr>
            <a:picLocks noChangeAspect="1"/>
          </p:cNvPicPr>
          <p:nvPr/>
        </p:nvPicPr>
        <p:blipFill>
          <a:blip r:embed="rId4"/>
          <a:stretch>
            <a:fillRect/>
          </a:stretch>
        </p:blipFill>
        <p:spPr>
          <a:xfrm>
            <a:off x="6125743" y="926624"/>
            <a:ext cx="2332431" cy="298532"/>
          </a:xfrm>
          <a:prstGeom prst="rect">
            <a:avLst/>
          </a:prstGeom>
        </p:spPr>
      </p:pic>
      <p:sp>
        <p:nvSpPr>
          <p:cNvPr id="27" name="Title 5"/>
          <p:cNvSpPr txBox="1">
            <a:spLocks/>
          </p:cNvSpPr>
          <p:nvPr/>
        </p:nvSpPr>
        <p:spPr>
          <a:xfrm>
            <a:off x="4411199" y="2073745"/>
            <a:ext cx="1669028" cy="914096"/>
          </a:xfrm>
          <a:prstGeom prst="rect">
            <a:avLst/>
          </a:prstGeom>
        </p:spPr>
        <p:txBody>
          <a:bodyPr vert="horz" wrap="square" lIns="82296" tIns="41148" rIns="82296" bIns="41148"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algn="r" defTabSz="411480">
              <a:lnSpc>
                <a:spcPct val="100000"/>
              </a:lnSpc>
              <a:defRPr/>
            </a:pPr>
            <a:r>
              <a:rPr lang="en-US" sz="1800" dirty="0">
                <a:solidFill>
                  <a:srgbClr val="004B7D"/>
                </a:solidFill>
                <a:sym typeface="Arial"/>
              </a:rPr>
              <a:t>Edgecore</a:t>
            </a:r>
          </a:p>
          <a:p>
            <a:pPr algn="r" defTabSz="411480">
              <a:lnSpc>
                <a:spcPct val="100000"/>
              </a:lnSpc>
              <a:defRPr/>
            </a:pPr>
            <a:r>
              <a:rPr lang="en-US" sz="1800" dirty="0">
                <a:solidFill>
                  <a:srgbClr val="004B7D"/>
                </a:solidFill>
                <a:sym typeface="Arial"/>
              </a:rPr>
              <a:t> ASFvOLT16 </a:t>
            </a:r>
          </a:p>
          <a:p>
            <a:pPr algn="r" defTabSz="411480">
              <a:lnSpc>
                <a:spcPct val="100000"/>
              </a:lnSpc>
              <a:defRPr/>
            </a:pPr>
            <a:r>
              <a:rPr lang="en-US" sz="1800" dirty="0" err="1">
                <a:solidFill>
                  <a:srgbClr val="004B7D"/>
                </a:solidFill>
                <a:sym typeface="Arial"/>
              </a:rPr>
              <a:t>Whitebox</a:t>
            </a:r>
            <a:r>
              <a:rPr lang="en-US" sz="1800" dirty="0">
                <a:solidFill>
                  <a:srgbClr val="004B7D"/>
                </a:solidFill>
                <a:sym typeface="Arial"/>
              </a:rPr>
              <a:t> OLT</a:t>
            </a:r>
          </a:p>
        </p:txBody>
      </p:sp>
      <p:sp>
        <p:nvSpPr>
          <p:cNvPr id="28" name="Rectangle 27"/>
          <p:cNvSpPr/>
          <p:nvPr/>
        </p:nvSpPr>
        <p:spPr>
          <a:xfrm>
            <a:off x="813446" y="847116"/>
            <a:ext cx="1352975" cy="521940"/>
          </a:xfrm>
          <a:prstGeom prst="rect">
            <a:avLst/>
          </a:prstGeom>
          <a:solidFill>
            <a:srgbClr val="FFFFFF"/>
          </a:solidFill>
          <a:ln w="9525" cap="flat" cmpd="sng" algn="ctr">
            <a:solidFill>
              <a:srgbClr val="000000">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lnSpc>
                <a:spcPct val="80000"/>
              </a:lnSpc>
              <a:defRPr/>
            </a:pPr>
            <a:r>
              <a:rPr lang="en-US" sz="1600" dirty="0">
                <a:solidFill>
                  <a:srgbClr val="000000"/>
                </a:solidFill>
                <a:latin typeface="Calibri"/>
                <a:ea typeface="Arial"/>
                <a:cs typeface="Arial"/>
                <a:sym typeface="Arial"/>
              </a:rPr>
              <a:t>VOLTHA</a:t>
            </a:r>
          </a:p>
          <a:p>
            <a:pPr algn="ctr" defTabSz="411463">
              <a:lnSpc>
                <a:spcPct val="80000"/>
              </a:lnSpc>
              <a:defRPr/>
            </a:pPr>
            <a:r>
              <a:rPr lang="en-US" sz="1600" dirty="0">
                <a:solidFill>
                  <a:srgbClr val="000000"/>
                </a:solidFill>
                <a:latin typeface="Calibri"/>
                <a:ea typeface="Arial"/>
                <a:cs typeface="Arial"/>
                <a:sym typeface="Arial"/>
              </a:rPr>
              <a:t>core</a:t>
            </a:r>
            <a:endParaRPr lang="en-US" dirty="0">
              <a:solidFill>
                <a:srgbClr val="000000"/>
              </a:solidFill>
              <a:latin typeface="Calibri"/>
              <a:ea typeface="Arial"/>
              <a:cs typeface="Arial"/>
              <a:sym typeface="Arial"/>
            </a:endParaRPr>
          </a:p>
        </p:txBody>
      </p:sp>
      <p:sp>
        <p:nvSpPr>
          <p:cNvPr id="29" name="Rounded Rectangle 28"/>
          <p:cNvSpPr/>
          <p:nvPr/>
        </p:nvSpPr>
        <p:spPr>
          <a:xfrm>
            <a:off x="653690" y="3468966"/>
            <a:ext cx="1643489" cy="1101487"/>
          </a:xfrm>
          <a:prstGeom prst="roundRect">
            <a:avLst/>
          </a:prstGeom>
          <a:solidFill>
            <a:srgbClr val="FFFFFF"/>
          </a:solidFill>
          <a:ln w="25400" cap="flat" cmpd="sng" algn="ctr">
            <a:solidFill>
              <a:srgbClr val="A5A5A5"/>
            </a:solidFill>
            <a:prstDash val="solid"/>
          </a:ln>
          <a:effectLst/>
        </p:spPr>
        <p:txBody>
          <a:bodyPr lIns="82292" tIns="41146" rIns="82292" bIns="41146" rtlCol="0" anchor="ctr"/>
          <a:lstStyle/>
          <a:p>
            <a:pPr algn="ctr" defTabSz="411463">
              <a:defRPr/>
            </a:pPr>
            <a:endParaRPr lang="en-US" sz="1620">
              <a:solidFill>
                <a:prstClr val="black"/>
              </a:solidFill>
              <a:latin typeface="Calibri"/>
              <a:ea typeface="Arial"/>
              <a:cs typeface="Arial"/>
              <a:sym typeface="Arial"/>
            </a:endParaRPr>
          </a:p>
          <a:p>
            <a:pPr algn="ctr" defTabSz="411463">
              <a:defRPr/>
            </a:pPr>
            <a:endParaRPr lang="en-US" sz="1620">
              <a:solidFill>
                <a:prstClr val="black"/>
              </a:solidFill>
              <a:latin typeface="Calibri"/>
              <a:ea typeface="Arial"/>
              <a:cs typeface="Arial"/>
              <a:sym typeface="Arial"/>
            </a:endParaRPr>
          </a:p>
          <a:p>
            <a:pPr algn="ctr" defTabSz="411463">
              <a:defRPr/>
            </a:pPr>
            <a:endParaRPr lang="en-US" sz="700">
              <a:solidFill>
                <a:prstClr val="black"/>
              </a:solidFill>
              <a:latin typeface="Calibri"/>
              <a:ea typeface="Arial"/>
              <a:cs typeface="Arial"/>
              <a:sym typeface="Arial"/>
            </a:endParaRPr>
          </a:p>
          <a:p>
            <a:pPr algn="ctr" defTabSz="411463">
              <a:defRPr/>
            </a:pPr>
            <a:endParaRPr lang="en-US" sz="700">
              <a:solidFill>
                <a:prstClr val="black"/>
              </a:solidFill>
              <a:latin typeface="Calibri"/>
              <a:ea typeface="Arial"/>
              <a:cs typeface="Arial"/>
              <a:sym typeface="Arial"/>
            </a:endParaRPr>
          </a:p>
          <a:p>
            <a:pPr algn="ctr" defTabSz="411463">
              <a:defRPr/>
            </a:pPr>
            <a:endParaRPr lang="en-US" sz="700">
              <a:solidFill>
                <a:prstClr val="black"/>
              </a:solidFill>
              <a:latin typeface="Calibri"/>
              <a:ea typeface="Arial"/>
              <a:cs typeface="Arial"/>
              <a:sym typeface="Arial"/>
            </a:endParaRPr>
          </a:p>
          <a:p>
            <a:pPr algn="ctr" defTabSz="411463">
              <a:defRPr/>
            </a:pPr>
            <a:r>
              <a:rPr lang="en-US" sz="1440">
                <a:solidFill>
                  <a:prstClr val="black"/>
                </a:solidFill>
                <a:latin typeface="Calibri"/>
                <a:ea typeface="Arial"/>
                <a:cs typeface="Arial"/>
                <a:sym typeface="Arial"/>
              </a:rPr>
              <a:t>Whitebox OLT</a:t>
            </a:r>
          </a:p>
        </p:txBody>
      </p:sp>
      <p:sp>
        <p:nvSpPr>
          <p:cNvPr id="30" name="Rounded Rectangle 29"/>
          <p:cNvSpPr/>
          <p:nvPr/>
        </p:nvSpPr>
        <p:spPr>
          <a:xfrm>
            <a:off x="812518" y="1357970"/>
            <a:ext cx="1340916" cy="381132"/>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OpenOLT </a:t>
            </a:r>
          </a:p>
          <a:p>
            <a:pPr algn="ctr" defTabSz="411463">
              <a:defRPr/>
            </a:pPr>
            <a:r>
              <a:rPr lang="en-US" sz="1200">
                <a:solidFill>
                  <a:prstClr val="black"/>
                </a:solidFill>
                <a:latin typeface="Calibri"/>
                <a:ea typeface="Arial"/>
                <a:cs typeface="Arial"/>
                <a:sym typeface="Arial"/>
              </a:rPr>
              <a:t>Adaptor</a:t>
            </a:r>
          </a:p>
          <a:p>
            <a:pPr algn="ctr" defTabSz="411463">
              <a:defRPr/>
            </a:pPr>
            <a:endParaRPr lang="en-US" sz="1080">
              <a:solidFill>
                <a:prstClr val="black"/>
              </a:solidFill>
              <a:latin typeface="Calibri"/>
              <a:ea typeface="Arial"/>
              <a:cs typeface="Arial"/>
              <a:sym typeface="Arial"/>
            </a:endParaRPr>
          </a:p>
        </p:txBody>
      </p:sp>
      <p:sp>
        <p:nvSpPr>
          <p:cNvPr id="31" name="Rounded Rectangle 30"/>
          <p:cNvSpPr/>
          <p:nvPr/>
        </p:nvSpPr>
        <p:spPr>
          <a:xfrm>
            <a:off x="1213046" y="3816942"/>
            <a:ext cx="877289" cy="188307"/>
          </a:xfrm>
          <a:prstGeom prst="roundRect">
            <a:avLst/>
          </a:prstGeom>
          <a:solidFill>
            <a:srgbClr val="A5A5A5"/>
          </a:solidFill>
          <a:ln w="25400" cap="flat" cmpd="sng" algn="ctr">
            <a:solidFill>
              <a:srgbClr val="A5A5A5">
                <a:shade val="50000"/>
              </a:srgbClr>
            </a:solidFill>
            <a:prstDash val="solid"/>
          </a:ln>
          <a:effectLst/>
        </p:spPr>
        <p:txBody>
          <a:bodyPr rtlCol="0" anchor="ctr"/>
          <a:lstStyle/>
          <a:p>
            <a:pPr algn="ctr" defTabSz="411463">
              <a:defRPr/>
            </a:pPr>
            <a:r>
              <a:rPr lang="en-US" sz="1100">
                <a:solidFill>
                  <a:prstClr val="white"/>
                </a:solidFill>
                <a:latin typeface="Calibri"/>
                <a:ea typeface="Arial"/>
                <a:cs typeface="Arial"/>
                <a:sym typeface="Arial"/>
              </a:rPr>
              <a:t>Chip Driver</a:t>
            </a:r>
          </a:p>
        </p:txBody>
      </p:sp>
      <p:sp>
        <p:nvSpPr>
          <p:cNvPr id="32" name="Rounded Rectangle 31"/>
          <p:cNvSpPr/>
          <p:nvPr/>
        </p:nvSpPr>
        <p:spPr>
          <a:xfrm>
            <a:off x="1218630" y="4034352"/>
            <a:ext cx="877289" cy="188307"/>
          </a:xfrm>
          <a:prstGeom prst="roundRect">
            <a:avLst/>
          </a:prstGeom>
          <a:solidFill>
            <a:srgbClr val="A5A5A5"/>
          </a:solidFill>
          <a:ln w="25400" cap="flat" cmpd="sng" algn="ctr">
            <a:solidFill>
              <a:srgbClr val="A5A5A5">
                <a:shade val="50000"/>
              </a:srgbClr>
            </a:solidFill>
            <a:prstDash val="solid"/>
          </a:ln>
          <a:effectLst/>
        </p:spPr>
        <p:txBody>
          <a:bodyPr rtlCol="0" anchor="ctr"/>
          <a:lstStyle/>
          <a:p>
            <a:pPr algn="ctr" defTabSz="411463">
              <a:defRPr/>
            </a:pPr>
            <a:r>
              <a:rPr lang="en-US" sz="1100">
                <a:solidFill>
                  <a:prstClr val="white"/>
                </a:solidFill>
                <a:latin typeface="Calibri"/>
                <a:ea typeface="Arial"/>
                <a:cs typeface="Arial"/>
                <a:sym typeface="Arial"/>
              </a:rPr>
              <a:t>SDK(s)</a:t>
            </a:r>
          </a:p>
        </p:txBody>
      </p:sp>
      <p:pic>
        <p:nvPicPr>
          <p:cNvPr id="33" name="Google Shape;103;p22"/>
          <p:cNvPicPr preferRelativeResize="0"/>
          <p:nvPr/>
        </p:nvPicPr>
        <p:blipFill rotWithShape="1">
          <a:blip r:embed="rId5">
            <a:alphaModFix/>
          </a:blip>
          <a:srcRect/>
          <a:stretch/>
        </p:blipFill>
        <p:spPr>
          <a:xfrm>
            <a:off x="5088184" y="3150984"/>
            <a:ext cx="924963" cy="810041"/>
          </a:xfrm>
          <a:prstGeom prst="rect">
            <a:avLst/>
          </a:prstGeom>
          <a:noFill/>
          <a:ln>
            <a:noFill/>
          </a:ln>
        </p:spPr>
      </p:pic>
      <p:pic>
        <p:nvPicPr>
          <p:cNvPr id="34" name="Picture 33"/>
          <p:cNvPicPr>
            <a:picLocks noChangeAspect="1"/>
          </p:cNvPicPr>
          <p:nvPr/>
        </p:nvPicPr>
        <p:blipFill>
          <a:blip r:embed="rId6"/>
          <a:stretch>
            <a:fillRect/>
          </a:stretch>
        </p:blipFill>
        <p:spPr>
          <a:xfrm>
            <a:off x="2532356" y="3262237"/>
            <a:ext cx="1116226" cy="659588"/>
          </a:xfrm>
          <a:prstGeom prst="rect">
            <a:avLst/>
          </a:prstGeom>
        </p:spPr>
      </p:pic>
      <p:sp>
        <p:nvSpPr>
          <p:cNvPr id="35" name="Rounded Rectangle 34"/>
          <p:cNvSpPr/>
          <p:nvPr/>
        </p:nvSpPr>
        <p:spPr>
          <a:xfrm>
            <a:off x="821747" y="3480489"/>
            <a:ext cx="1351281" cy="268166"/>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OpenOLT Driver</a:t>
            </a:r>
          </a:p>
          <a:p>
            <a:pPr algn="ctr" defTabSz="411463">
              <a:defRPr/>
            </a:pPr>
            <a:endParaRPr lang="en-US" sz="1080">
              <a:solidFill>
                <a:prstClr val="black"/>
              </a:solidFill>
              <a:latin typeface="Calibri"/>
              <a:ea typeface="Arial"/>
              <a:cs typeface="Arial"/>
              <a:sym typeface="Arial"/>
            </a:endParaRPr>
          </a:p>
        </p:txBody>
      </p:sp>
      <p:cxnSp>
        <p:nvCxnSpPr>
          <p:cNvPr id="36" name="Straight Arrow Connector 35"/>
          <p:cNvCxnSpPr>
            <a:stCxn id="30" idx="2"/>
            <a:endCxn id="35" idx="0"/>
          </p:cNvCxnSpPr>
          <p:nvPr/>
        </p:nvCxnSpPr>
        <p:spPr>
          <a:xfrm>
            <a:off x="1482976" y="1739102"/>
            <a:ext cx="14412" cy="1741387"/>
          </a:xfrm>
          <a:prstGeom prst="straightConnector1">
            <a:avLst/>
          </a:prstGeom>
          <a:noFill/>
          <a:ln w="12700" cap="flat" cmpd="sng" algn="ctr">
            <a:solidFill>
              <a:srgbClr val="FFFFFF">
                <a:lumMod val="50000"/>
              </a:srgbClr>
            </a:solidFill>
            <a:prstDash val="sysDash"/>
            <a:headEnd type="arrow"/>
            <a:tailEnd type="arrow"/>
          </a:ln>
          <a:effectLst>
            <a:outerShdw blurRad="40000" dist="20000" dir="5400000" rotWithShape="0">
              <a:srgbClr val="000000">
                <a:alpha val="38000"/>
              </a:srgbClr>
            </a:outerShdw>
          </a:effectLst>
        </p:spPr>
      </p:cxnSp>
      <p:sp>
        <p:nvSpPr>
          <p:cNvPr id="37" name="Rounded Rectangle 36"/>
          <p:cNvSpPr/>
          <p:nvPr/>
        </p:nvSpPr>
        <p:spPr>
          <a:xfrm>
            <a:off x="683630" y="3823364"/>
            <a:ext cx="519937" cy="185603"/>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ONL</a:t>
            </a:r>
          </a:p>
          <a:p>
            <a:pPr algn="ctr" defTabSz="411463">
              <a:defRPr/>
            </a:pPr>
            <a:endParaRPr lang="en-US" sz="1080">
              <a:solidFill>
                <a:prstClr val="black"/>
              </a:solidFill>
              <a:latin typeface="Calibri"/>
              <a:ea typeface="Arial"/>
              <a:cs typeface="Arial"/>
              <a:sym typeface="Arial"/>
            </a:endParaRPr>
          </a:p>
        </p:txBody>
      </p:sp>
      <p:sp>
        <p:nvSpPr>
          <p:cNvPr id="38" name="Rounded Rectangle 37"/>
          <p:cNvSpPr/>
          <p:nvPr/>
        </p:nvSpPr>
        <p:spPr>
          <a:xfrm>
            <a:off x="686623" y="4030889"/>
            <a:ext cx="525246" cy="188586"/>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ONIE</a:t>
            </a:r>
          </a:p>
          <a:p>
            <a:pPr algn="ctr" defTabSz="411463">
              <a:defRPr/>
            </a:pPr>
            <a:endParaRPr lang="en-US" sz="1080">
              <a:solidFill>
                <a:prstClr val="black"/>
              </a:solidFill>
              <a:latin typeface="Calibri"/>
              <a:ea typeface="Arial"/>
              <a:cs typeface="Arial"/>
              <a:sym typeface="Arial"/>
            </a:endParaRPr>
          </a:p>
        </p:txBody>
      </p:sp>
      <p:sp>
        <p:nvSpPr>
          <p:cNvPr id="39" name="TextBox 38"/>
          <p:cNvSpPr txBox="1"/>
          <p:nvPr/>
        </p:nvSpPr>
        <p:spPr>
          <a:xfrm>
            <a:off x="2423735" y="954850"/>
            <a:ext cx="3513041" cy="757130"/>
          </a:xfrm>
          <a:prstGeom prst="rect">
            <a:avLst/>
          </a:prstGeom>
          <a:solidFill>
            <a:srgbClr val="70AD47">
              <a:lumMod val="60000"/>
              <a:lumOff val="40000"/>
            </a:srgbClr>
          </a:solidFill>
          <a:ln w="25400" cap="flat" cmpd="sng" algn="ctr">
            <a:noFill/>
            <a:prstDash val="solid"/>
          </a:ln>
          <a:effectLst>
            <a:glow rad="101600">
              <a:srgbClr val="70AD47">
                <a:lumMod val="20000"/>
                <a:lumOff val="80000"/>
                <a:alpha val="75000"/>
              </a:srgbClr>
            </a:glow>
            <a:outerShdw blurRad="50800" dist="38100" dir="2700000" algn="tl" rotWithShape="0">
              <a:srgbClr val="000000">
                <a:alpha val="43000"/>
              </a:srgbClr>
            </a:outerShdw>
            <a:softEdge rad="50800"/>
          </a:effectLst>
        </p:spPr>
        <p:txBody>
          <a:bodyPr wrap="square" rtlCol="0">
            <a:spAutoFit/>
          </a:bodyPr>
          <a:lstStyle/>
          <a:p>
            <a:pPr algn="ctr" defTabSz="411480">
              <a:defRPr/>
            </a:pPr>
            <a:r>
              <a:rPr lang="en-US" sz="1440" b="1" dirty="0">
                <a:solidFill>
                  <a:srgbClr val="000000"/>
                </a:solidFill>
                <a:latin typeface="Calibri"/>
                <a:ea typeface="Arial"/>
                <a:cs typeface="Arial"/>
                <a:sym typeface="Arial"/>
              </a:rPr>
              <a:t>White-Box = </a:t>
            </a:r>
          </a:p>
          <a:p>
            <a:pPr algn="ctr" defTabSz="411480">
              <a:defRPr/>
            </a:pPr>
            <a:r>
              <a:rPr lang="en-US" sz="1440" b="1" dirty="0">
                <a:solidFill>
                  <a:srgbClr val="000000"/>
                </a:solidFill>
                <a:latin typeface="Calibri"/>
                <a:ea typeface="Arial"/>
                <a:cs typeface="Arial"/>
                <a:sym typeface="Arial"/>
              </a:rPr>
              <a:t>Open-Hardware Specs (OCP)</a:t>
            </a:r>
          </a:p>
          <a:p>
            <a:pPr algn="ctr" defTabSz="411480">
              <a:defRPr/>
            </a:pPr>
            <a:r>
              <a:rPr lang="en-US" sz="1440" b="1" dirty="0">
                <a:solidFill>
                  <a:srgbClr val="000000"/>
                </a:solidFill>
                <a:latin typeface="Calibri"/>
                <a:ea typeface="Arial"/>
                <a:cs typeface="Arial"/>
                <a:sym typeface="Arial"/>
              </a:rPr>
              <a:t>	+ Open-Source Software (ONF &amp; OCP)</a:t>
            </a:r>
          </a:p>
        </p:txBody>
      </p:sp>
      <p:sp>
        <p:nvSpPr>
          <p:cNvPr id="40" name="Title 5"/>
          <p:cNvSpPr txBox="1">
            <a:spLocks/>
          </p:cNvSpPr>
          <p:nvPr/>
        </p:nvSpPr>
        <p:spPr>
          <a:xfrm>
            <a:off x="1644817" y="2289298"/>
            <a:ext cx="1365179" cy="360099"/>
          </a:xfrm>
          <a:prstGeom prst="rect">
            <a:avLst/>
          </a:prstGeom>
        </p:spPr>
        <p:txBody>
          <a:bodyPr vert="horz" wrap="square" lIns="82296" tIns="41148" rIns="82296" bIns="41148"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algn="r" defTabSz="411480">
              <a:lnSpc>
                <a:spcPct val="100000"/>
              </a:lnSpc>
              <a:defRPr/>
            </a:pPr>
            <a:r>
              <a:rPr lang="en-US" sz="1800" dirty="0">
                <a:solidFill>
                  <a:srgbClr val="004B7D"/>
                </a:solidFill>
                <a:sym typeface="Arial"/>
              </a:rPr>
              <a:t>OpenOLT</a:t>
            </a:r>
          </a:p>
        </p:txBody>
      </p:sp>
      <p:pic>
        <p:nvPicPr>
          <p:cNvPr id="20" name="Picture 19">
            <a:extLst>
              <a:ext uri="{FF2B5EF4-FFF2-40B4-BE49-F238E27FC236}">
                <a16:creationId xmlns:a16="http://schemas.microsoft.com/office/drawing/2014/main" id="{4FD342F1-B380-2444-98B9-63557EF1AFAC}"/>
              </a:ext>
            </a:extLst>
          </p:cNvPr>
          <p:cNvPicPr>
            <a:picLocks noChangeAspect="1"/>
          </p:cNvPicPr>
          <p:nvPr/>
        </p:nvPicPr>
        <p:blipFill>
          <a:blip r:embed="rId7"/>
          <a:stretch>
            <a:fillRect/>
          </a:stretch>
        </p:blipFill>
        <p:spPr>
          <a:xfrm>
            <a:off x="8768" y="4767375"/>
            <a:ext cx="952698" cy="376125"/>
          </a:xfrm>
          <a:prstGeom prst="rect">
            <a:avLst/>
          </a:prstGeom>
        </p:spPr>
      </p:pic>
      <p:pic>
        <p:nvPicPr>
          <p:cNvPr id="3" name="Picture 2">
            <a:extLst>
              <a:ext uri="{FF2B5EF4-FFF2-40B4-BE49-F238E27FC236}">
                <a16:creationId xmlns:a16="http://schemas.microsoft.com/office/drawing/2014/main" id="{78E99782-9748-1445-92B4-0FF4B7863F9C}"/>
              </a:ext>
            </a:extLst>
          </p:cNvPr>
          <p:cNvPicPr>
            <a:picLocks noChangeAspect="1"/>
          </p:cNvPicPr>
          <p:nvPr/>
        </p:nvPicPr>
        <p:blipFill>
          <a:blip r:embed="rId8"/>
          <a:stretch>
            <a:fillRect/>
          </a:stretch>
        </p:blipFill>
        <p:spPr>
          <a:xfrm>
            <a:off x="6153749" y="1277137"/>
            <a:ext cx="2311400" cy="2959100"/>
          </a:xfrm>
          <a:prstGeom prst="rect">
            <a:avLst/>
          </a:prstGeom>
        </p:spPr>
      </p:pic>
    </p:spTree>
    <p:extLst>
      <p:ext uri="{BB962C8B-B14F-4D97-AF65-F5344CB8AC3E}">
        <p14:creationId xmlns:p14="http://schemas.microsoft.com/office/powerpoint/2010/main" val="170162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childTnLst>
                                </p:cTn>
                              </p:par>
                              <p:par>
                                <p:cTn id="37" presetID="10" presetClass="entr" presetSubtype="0"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animBg="1"/>
      <p:bldP spid="31" grpId="0" animBg="1"/>
      <p:bldP spid="32" grpId="0" animBg="1"/>
      <p:bldP spid="35" grpId="0" animBg="1"/>
      <p:bldP spid="37" grpId="0" animBg="1"/>
      <p:bldP spid="38" grpId="0" animBg="1"/>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716"/>
            <a:ext cx="8229600" cy="556021"/>
          </a:xfrm>
        </p:spPr>
        <p:txBody>
          <a:bodyPr>
            <a:noAutofit/>
          </a:bodyPr>
          <a:lstStyle/>
          <a:p>
            <a:r>
              <a:rPr lang="en-US" sz="3200" b="1" dirty="0">
                <a:solidFill>
                  <a:schemeClr val="accent1"/>
                </a:solidFill>
              </a:rPr>
              <a:t>Why </a:t>
            </a:r>
            <a:r>
              <a:rPr lang="en-US" sz="3200" b="1" dirty="0" err="1">
                <a:solidFill>
                  <a:schemeClr val="accent1"/>
                </a:solidFill>
              </a:rPr>
              <a:t>OpenOLT</a:t>
            </a:r>
            <a:r>
              <a:rPr lang="en-US" sz="3200" b="1" dirty="0">
                <a:solidFill>
                  <a:schemeClr val="accent1"/>
                </a:solidFill>
              </a:rPr>
              <a:t> Adaptor?</a:t>
            </a:r>
          </a:p>
        </p:txBody>
      </p:sp>
      <p:sp>
        <p:nvSpPr>
          <p:cNvPr id="3" name="Content Placeholder 2"/>
          <p:cNvSpPr>
            <a:spLocks noGrp="1"/>
          </p:cNvSpPr>
          <p:nvPr>
            <p:ph idx="1"/>
          </p:nvPr>
        </p:nvSpPr>
        <p:spPr>
          <a:xfrm>
            <a:off x="2178516" y="654712"/>
            <a:ext cx="5791778" cy="649038"/>
          </a:xfrm>
        </p:spPr>
        <p:txBody>
          <a:bodyPr>
            <a:noAutofit/>
          </a:bodyPr>
          <a:lstStyle/>
          <a:p>
            <a:pPr marL="0" indent="0" algn="ctr">
              <a:lnSpc>
                <a:spcPct val="120000"/>
              </a:lnSpc>
              <a:spcAft>
                <a:spcPts val="1200"/>
              </a:spcAft>
              <a:buNone/>
            </a:pPr>
            <a:r>
              <a:rPr lang="en-US" sz="1600" dirty="0"/>
              <a:t>Generic OLT adaptor - ease of onboarding for new vendors                                (including </a:t>
            </a:r>
            <a:r>
              <a:rPr lang="en-US" sz="1600" dirty="0" err="1"/>
              <a:t>whitebox</a:t>
            </a:r>
            <a:r>
              <a:rPr lang="en-US" sz="1600" dirty="0"/>
              <a:t> vendors)</a:t>
            </a:r>
          </a:p>
        </p:txBody>
      </p:sp>
      <p:sp>
        <p:nvSpPr>
          <p:cNvPr id="10" name="Rounded Rectangle 9"/>
          <p:cNvSpPr/>
          <p:nvPr/>
        </p:nvSpPr>
        <p:spPr>
          <a:xfrm>
            <a:off x="3599570" y="1609678"/>
            <a:ext cx="3389314" cy="51837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prstClr val="white"/>
                </a:solidFill>
                <a:latin typeface="Calibri"/>
                <a:sym typeface="Arial"/>
              </a:rPr>
              <a:t>VOLTHA CORE</a:t>
            </a:r>
          </a:p>
        </p:txBody>
      </p:sp>
      <p:sp>
        <p:nvSpPr>
          <p:cNvPr id="11" name="Rectangle 10"/>
          <p:cNvSpPr/>
          <p:nvPr/>
        </p:nvSpPr>
        <p:spPr>
          <a:xfrm>
            <a:off x="4003260" y="2128055"/>
            <a:ext cx="1126968" cy="24641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a:solidFill>
                  <a:prstClr val="black"/>
                </a:solidFill>
                <a:latin typeface="Calibri"/>
                <a:sym typeface="Arial"/>
              </a:rPr>
              <a:t>OpenOLT</a:t>
            </a:r>
          </a:p>
        </p:txBody>
      </p:sp>
      <p:sp>
        <p:nvSpPr>
          <p:cNvPr id="12" name="Rounded Rectangle 11"/>
          <p:cNvSpPr/>
          <p:nvPr/>
        </p:nvSpPr>
        <p:spPr>
          <a:xfrm>
            <a:off x="3860286" y="3608441"/>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EdgeCore OLT</a:t>
            </a:r>
          </a:p>
        </p:txBody>
      </p:sp>
      <p:sp>
        <p:nvSpPr>
          <p:cNvPr id="18" name="Rounded Rectangle 17"/>
          <p:cNvSpPr/>
          <p:nvPr/>
        </p:nvSpPr>
        <p:spPr>
          <a:xfrm>
            <a:off x="4988270" y="3608441"/>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Iskratel </a:t>
            </a:r>
          </a:p>
          <a:p>
            <a:pPr algn="ctr"/>
            <a:r>
              <a:rPr lang="en-US" sz="1200" b="1">
                <a:solidFill>
                  <a:prstClr val="black"/>
                </a:solidFill>
                <a:latin typeface="Calibri"/>
                <a:sym typeface="Arial"/>
              </a:rPr>
              <a:t>OLT</a:t>
            </a:r>
          </a:p>
        </p:txBody>
      </p:sp>
      <p:sp>
        <p:nvSpPr>
          <p:cNvPr id="19" name="Rectangle 18"/>
          <p:cNvSpPr/>
          <p:nvPr/>
        </p:nvSpPr>
        <p:spPr>
          <a:xfrm>
            <a:off x="5400370" y="2129052"/>
            <a:ext cx="1420310" cy="24641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a:solidFill>
                  <a:prstClr val="black"/>
                </a:solidFill>
                <a:latin typeface="Calibri"/>
                <a:sym typeface="Arial"/>
              </a:rPr>
              <a:t>OpenOMCI ONU</a:t>
            </a:r>
          </a:p>
        </p:txBody>
      </p:sp>
      <p:cxnSp>
        <p:nvCxnSpPr>
          <p:cNvPr id="21" name="Straight Arrow Connector 20"/>
          <p:cNvCxnSpPr>
            <a:stCxn id="11" idx="2"/>
            <a:endCxn id="12" idx="0"/>
          </p:cNvCxnSpPr>
          <p:nvPr/>
        </p:nvCxnSpPr>
        <p:spPr>
          <a:xfrm flipH="1">
            <a:off x="4348078" y="2374469"/>
            <a:ext cx="218666" cy="1233972"/>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11" idx="2"/>
            <a:endCxn id="18" idx="0"/>
          </p:cNvCxnSpPr>
          <p:nvPr/>
        </p:nvCxnSpPr>
        <p:spPr>
          <a:xfrm>
            <a:off x="4566744" y="2374469"/>
            <a:ext cx="909318" cy="1233972"/>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2784796" y="3608441"/>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CIG</a:t>
            </a:r>
          </a:p>
          <a:p>
            <a:pPr algn="ctr"/>
            <a:r>
              <a:rPr lang="en-US" sz="1200" b="1">
                <a:solidFill>
                  <a:prstClr val="black"/>
                </a:solidFill>
                <a:latin typeface="Calibri"/>
                <a:sym typeface="Arial"/>
              </a:rPr>
              <a:t>OLT</a:t>
            </a:r>
          </a:p>
        </p:txBody>
      </p:sp>
      <p:cxnSp>
        <p:nvCxnSpPr>
          <p:cNvPr id="27" name="Straight Arrow Connector 26"/>
          <p:cNvCxnSpPr>
            <a:stCxn id="11" idx="2"/>
            <a:endCxn id="26" idx="0"/>
          </p:cNvCxnSpPr>
          <p:nvPr/>
        </p:nvCxnSpPr>
        <p:spPr>
          <a:xfrm flipH="1">
            <a:off x="3272588" y="2374469"/>
            <a:ext cx="1294156" cy="1233972"/>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30" name="Rounded Rectangle 29"/>
          <p:cNvSpPr/>
          <p:nvPr/>
        </p:nvSpPr>
        <p:spPr>
          <a:xfrm>
            <a:off x="7131857" y="2692109"/>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Alpha ONU</a:t>
            </a:r>
          </a:p>
        </p:txBody>
      </p:sp>
      <p:sp>
        <p:nvSpPr>
          <p:cNvPr id="31" name="Rounded Rectangle 30"/>
          <p:cNvSpPr/>
          <p:nvPr/>
        </p:nvSpPr>
        <p:spPr>
          <a:xfrm>
            <a:off x="7131857" y="2961768"/>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Iskratel ONU</a:t>
            </a:r>
          </a:p>
        </p:txBody>
      </p:sp>
      <p:sp>
        <p:nvSpPr>
          <p:cNvPr id="32" name="Rounded Rectangle 31"/>
          <p:cNvSpPr/>
          <p:nvPr/>
        </p:nvSpPr>
        <p:spPr>
          <a:xfrm>
            <a:off x="7131857" y="3231427"/>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Arcadyan ONU</a:t>
            </a:r>
          </a:p>
        </p:txBody>
      </p:sp>
      <p:sp>
        <p:nvSpPr>
          <p:cNvPr id="33" name="Rounded Rectangle 32"/>
          <p:cNvSpPr/>
          <p:nvPr/>
        </p:nvSpPr>
        <p:spPr>
          <a:xfrm>
            <a:off x="7131857" y="3501086"/>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CIG ONU</a:t>
            </a:r>
          </a:p>
        </p:txBody>
      </p:sp>
      <p:sp>
        <p:nvSpPr>
          <p:cNvPr id="34" name="Rounded Rectangle 33"/>
          <p:cNvSpPr/>
          <p:nvPr/>
        </p:nvSpPr>
        <p:spPr>
          <a:xfrm>
            <a:off x="7131857" y="3763337"/>
            <a:ext cx="1169020" cy="234519"/>
          </a:xfrm>
          <a:prstGeom prst="roundRect">
            <a:avLst/>
          </a:prstGeom>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Tellabs ONU</a:t>
            </a:r>
          </a:p>
        </p:txBody>
      </p:sp>
      <p:sp>
        <p:nvSpPr>
          <p:cNvPr id="35" name="Rounded Rectangle 34"/>
          <p:cNvSpPr/>
          <p:nvPr/>
        </p:nvSpPr>
        <p:spPr>
          <a:xfrm>
            <a:off x="3222127" y="4139348"/>
            <a:ext cx="975584" cy="378507"/>
          </a:xfrm>
          <a:prstGeom prst="round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a:solidFill>
                  <a:prstClr val="black"/>
                </a:solidFill>
                <a:latin typeface="Calibri"/>
                <a:sym typeface="Arial"/>
              </a:rPr>
              <a:t>Tellabs</a:t>
            </a:r>
          </a:p>
          <a:p>
            <a:pPr algn="ctr"/>
            <a:r>
              <a:rPr lang="en-US" sz="1200" b="1">
                <a:solidFill>
                  <a:prstClr val="black"/>
                </a:solidFill>
                <a:latin typeface="Calibri"/>
                <a:sym typeface="Arial"/>
              </a:rPr>
              <a:t>OLT</a:t>
            </a:r>
          </a:p>
        </p:txBody>
      </p:sp>
      <p:cxnSp>
        <p:nvCxnSpPr>
          <p:cNvPr id="36" name="Straight Arrow Connector 35"/>
          <p:cNvCxnSpPr>
            <a:stCxn id="11" idx="2"/>
            <a:endCxn id="35" idx="0"/>
          </p:cNvCxnSpPr>
          <p:nvPr/>
        </p:nvCxnSpPr>
        <p:spPr>
          <a:xfrm flipH="1">
            <a:off x="3709919" y="2374469"/>
            <a:ext cx="856825" cy="1764879"/>
          </a:xfrm>
          <a:prstGeom prst="straightConnector1">
            <a:avLst/>
          </a:prstGeom>
          <a:ln w="19050" cmpd="sng">
            <a:solidFill>
              <a:schemeClr val="tx1">
                <a:lumMod val="50000"/>
                <a:lumOff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526322" y="2375466"/>
            <a:ext cx="16821" cy="1521953"/>
          </a:xfrm>
          <a:prstGeom prst="line">
            <a:avLst/>
          </a:prstGeom>
          <a:ln w="19050" cmpd="sng">
            <a:solidFill>
              <a:schemeClr val="bg1">
                <a:lumMod val="50000"/>
              </a:schemeClr>
            </a:solidFill>
            <a:prstDash val="dot"/>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endCxn id="30" idx="1"/>
          </p:cNvCxnSpPr>
          <p:nvPr/>
        </p:nvCxnSpPr>
        <p:spPr>
          <a:xfrm flipV="1">
            <a:off x="6517912" y="2809369"/>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6535105" y="3096349"/>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6543143" y="3366506"/>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6513707" y="3608441"/>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6526322" y="3878983"/>
            <a:ext cx="613945" cy="8411"/>
          </a:xfrm>
          <a:prstGeom prst="straightConnector1">
            <a:avLst/>
          </a:prstGeom>
          <a:ln w="19050" cmpd="sng">
            <a:solidFill>
              <a:schemeClr val="bg1">
                <a:lumMod val="50000"/>
              </a:schemeClr>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37" name="Rectangle 36">
            <a:extLst>
              <a:ext uri="{FF2B5EF4-FFF2-40B4-BE49-F238E27FC236}">
                <a16:creationId xmlns:a16="http://schemas.microsoft.com/office/drawing/2014/main" id="{AA801FE9-BDDA-AE43-85D0-B9BF7B4E6291}"/>
              </a:ext>
            </a:extLst>
          </p:cNvPr>
          <p:cNvSpPr/>
          <p:nvPr/>
        </p:nvSpPr>
        <p:spPr>
          <a:xfrm>
            <a:off x="813446" y="847116"/>
            <a:ext cx="1352975" cy="521940"/>
          </a:xfrm>
          <a:prstGeom prst="rect">
            <a:avLst/>
          </a:prstGeom>
          <a:solidFill>
            <a:srgbClr val="FFFFFF"/>
          </a:solidFill>
          <a:ln w="9525" cap="flat" cmpd="sng" algn="ctr">
            <a:solidFill>
              <a:srgbClr val="000000">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lnSpc>
                <a:spcPct val="80000"/>
              </a:lnSpc>
              <a:defRPr/>
            </a:pPr>
            <a:r>
              <a:rPr lang="en-US" sz="1600" dirty="0">
                <a:solidFill>
                  <a:srgbClr val="000000"/>
                </a:solidFill>
                <a:latin typeface="Calibri"/>
                <a:ea typeface="Arial"/>
                <a:cs typeface="Arial"/>
                <a:sym typeface="Arial"/>
              </a:rPr>
              <a:t>VOLTHA</a:t>
            </a:r>
          </a:p>
          <a:p>
            <a:pPr algn="ctr" defTabSz="411463">
              <a:lnSpc>
                <a:spcPct val="80000"/>
              </a:lnSpc>
              <a:defRPr/>
            </a:pPr>
            <a:r>
              <a:rPr lang="en-US" sz="1600" dirty="0">
                <a:solidFill>
                  <a:srgbClr val="000000"/>
                </a:solidFill>
                <a:latin typeface="Calibri"/>
                <a:ea typeface="Arial"/>
                <a:cs typeface="Arial"/>
                <a:sym typeface="Arial"/>
              </a:rPr>
              <a:t>core</a:t>
            </a:r>
            <a:endParaRPr lang="en-US" dirty="0">
              <a:solidFill>
                <a:srgbClr val="000000"/>
              </a:solidFill>
              <a:latin typeface="Calibri"/>
              <a:ea typeface="Arial"/>
              <a:cs typeface="Arial"/>
              <a:sym typeface="Arial"/>
            </a:endParaRPr>
          </a:p>
        </p:txBody>
      </p:sp>
      <p:sp>
        <p:nvSpPr>
          <p:cNvPr id="38" name="Rounded Rectangle 37">
            <a:extLst>
              <a:ext uri="{FF2B5EF4-FFF2-40B4-BE49-F238E27FC236}">
                <a16:creationId xmlns:a16="http://schemas.microsoft.com/office/drawing/2014/main" id="{94CC8CEF-185B-2F46-A85E-190A052B5254}"/>
              </a:ext>
            </a:extLst>
          </p:cNvPr>
          <p:cNvSpPr/>
          <p:nvPr/>
        </p:nvSpPr>
        <p:spPr>
          <a:xfrm>
            <a:off x="653690" y="3468966"/>
            <a:ext cx="1643489" cy="1101487"/>
          </a:xfrm>
          <a:prstGeom prst="roundRect">
            <a:avLst/>
          </a:prstGeom>
          <a:solidFill>
            <a:srgbClr val="FFFFFF"/>
          </a:solidFill>
          <a:ln w="25400" cap="flat" cmpd="sng" algn="ctr">
            <a:solidFill>
              <a:srgbClr val="A5A5A5"/>
            </a:solidFill>
            <a:prstDash val="solid"/>
          </a:ln>
          <a:effectLst/>
        </p:spPr>
        <p:txBody>
          <a:bodyPr lIns="82292" tIns="41146" rIns="82292" bIns="41146" rtlCol="0" anchor="ctr"/>
          <a:lstStyle/>
          <a:p>
            <a:pPr algn="ctr" defTabSz="411463">
              <a:defRPr/>
            </a:pPr>
            <a:endParaRPr lang="en-US" sz="1620">
              <a:solidFill>
                <a:prstClr val="black"/>
              </a:solidFill>
              <a:latin typeface="Calibri"/>
              <a:ea typeface="Arial"/>
              <a:cs typeface="Arial"/>
              <a:sym typeface="Arial"/>
            </a:endParaRPr>
          </a:p>
          <a:p>
            <a:pPr algn="ctr" defTabSz="411463">
              <a:defRPr/>
            </a:pPr>
            <a:endParaRPr lang="en-US" sz="1620">
              <a:solidFill>
                <a:prstClr val="black"/>
              </a:solidFill>
              <a:latin typeface="Calibri"/>
              <a:ea typeface="Arial"/>
              <a:cs typeface="Arial"/>
              <a:sym typeface="Arial"/>
            </a:endParaRPr>
          </a:p>
          <a:p>
            <a:pPr algn="ctr" defTabSz="411463">
              <a:defRPr/>
            </a:pPr>
            <a:endParaRPr lang="en-US" sz="700">
              <a:solidFill>
                <a:prstClr val="black"/>
              </a:solidFill>
              <a:latin typeface="Calibri"/>
              <a:ea typeface="Arial"/>
              <a:cs typeface="Arial"/>
              <a:sym typeface="Arial"/>
            </a:endParaRPr>
          </a:p>
          <a:p>
            <a:pPr algn="ctr" defTabSz="411463">
              <a:defRPr/>
            </a:pPr>
            <a:endParaRPr lang="en-US" sz="700">
              <a:solidFill>
                <a:prstClr val="black"/>
              </a:solidFill>
              <a:latin typeface="Calibri"/>
              <a:ea typeface="Arial"/>
              <a:cs typeface="Arial"/>
              <a:sym typeface="Arial"/>
            </a:endParaRPr>
          </a:p>
          <a:p>
            <a:pPr algn="ctr" defTabSz="411463">
              <a:defRPr/>
            </a:pPr>
            <a:endParaRPr lang="en-US" sz="700">
              <a:solidFill>
                <a:prstClr val="black"/>
              </a:solidFill>
              <a:latin typeface="Calibri"/>
              <a:ea typeface="Arial"/>
              <a:cs typeface="Arial"/>
              <a:sym typeface="Arial"/>
            </a:endParaRPr>
          </a:p>
          <a:p>
            <a:pPr algn="ctr" defTabSz="411463">
              <a:defRPr/>
            </a:pPr>
            <a:r>
              <a:rPr lang="en-US" sz="1440">
                <a:solidFill>
                  <a:prstClr val="black"/>
                </a:solidFill>
                <a:latin typeface="Calibri"/>
                <a:ea typeface="Arial"/>
                <a:cs typeface="Arial"/>
                <a:sym typeface="Arial"/>
              </a:rPr>
              <a:t>Whitebox OLT</a:t>
            </a:r>
          </a:p>
        </p:txBody>
      </p:sp>
      <p:sp>
        <p:nvSpPr>
          <p:cNvPr id="39" name="Rounded Rectangle 38">
            <a:extLst>
              <a:ext uri="{FF2B5EF4-FFF2-40B4-BE49-F238E27FC236}">
                <a16:creationId xmlns:a16="http://schemas.microsoft.com/office/drawing/2014/main" id="{02E2FEE9-7FA9-1C46-89A5-8D7DAC9311E6}"/>
              </a:ext>
            </a:extLst>
          </p:cNvPr>
          <p:cNvSpPr/>
          <p:nvPr/>
        </p:nvSpPr>
        <p:spPr>
          <a:xfrm>
            <a:off x="812518" y="1357970"/>
            <a:ext cx="1340916" cy="381132"/>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OpenOLT </a:t>
            </a:r>
          </a:p>
          <a:p>
            <a:pPr algn="ctr" defTabSz="411463">
              <a:defRPr/>
            </a:pPr>
            <a:r>
              <a:rPr lang="en-US" sz="1200">
                <a:solidFill>
                  <a:prstClr val="black"/>
                </a:solidFill>
                <a:latin typeface="Calibri"/>
                <a:ea typeface="Arial"/>
                <a:cs typeface="Arial"/>
                <a:sym typeface="Arial"/>
              </a:rPr>
              <a:t>Adaptor</a:t>
            </a:r>
          </a:p>
          <a:p>
            <a:pPr algn="ctr" defTabSz="411463">
              <a:defRPr/>
            </a:pPr>
            <a:endParaRPr lang="en-US" sz="1080">
              <a:solidFill>
                <a:prstClr val="black"/>
              </a:solidFill>
              <a:latin typeface="Calibri"/>
              <a:ea typeface="Arial"/>
              <a:cs typeface="Arial"/>
              <a:sym typeface="Arial"/>
            </a:endParaRPr>
          </a:p>
        </p:txBody>
      </p:sp>
      <p:sp>
        <p:nvSpPr>
          <p:cNvPr id="42" name="Rounded Rectangle 41">
            <a:extLst>
              <a:ext uri="{FF2B5EF4-FFF2-40B4-BE49-F238E27FC236}">
                <a16:creationId xmlns:a16="http://schemas.microsoft.com/office/drawing/2014/main" id="{55B58045-5C03-834E-BA77-85A03E1D93E7}"/>
              </a:ext>
            </a:extLst>
          </p:cNvPr>
          <p:cNvSpPr/>
          <p:nvPr/>
        </p:nvSpPr>
        <p:spPr>
          <a:xfrm>
            <a:off x="1213046" y="3816942"/>
            <a:ext cx="877289" cy="188307"/>
          </a:xfrm>
          <a:prstGeom prst="roundRect">
            <a:avLst/>
          </a:prstGeom>
          <a:solidFill>
            <a:srgbClr val="A5A5A5"/>
          </a:solidFill>
          <a:ln w="25400" cap="flat" cmpd="sng" algn="ctr">
            <a:solidFill>
              <a:srgbClr val="A5A5A5">
                <a:shade val="50000"/>
              </a:srgbClr>
            </a:solidFill>
            <a:prstDash val="solid"/>
          </a:ln>
          <a:effectLst/>
        </p:spPr>
        <p:txBody>
          <a:bodyPr rtlCol="0" anchor="ctr"/>
          <a:lstStyle/>
          <a:p>
            <a:pPr algn="ctr" defTabSz="411463">
              <a:defRPr/>
            </a:pPr>
            <a:r>
              <a:rPr lang="en-US" sz="1100">
                <a:solidFill>
                  <a:prstClr val="white"/>
                </a:solidFill>
                <a:latin typeface="Calibri"/>
                <a:ea typeface="Arial"/>
                <a:cs typeface="Arial"/>
                <a:sym typeface="Arial"/>
              </a:rPr>
              <a:t>Chip Driver</a:t>
            </a:r>
          </a:p>
        </p:txBody>
      </p:sp>
      <p:sp>
        <p:nvSpPr>
          <p:cNvPr id="43" name="Rounded Rectangle 42">
            <a:extLst>
              <a:ext uri="{FF2B5EF4-FFF2-40B4-BE49-F238E27FC236}">
                <a16:creationId xmlns:a16="http://schemas.microsoft.com/office/drawing/2014/main" id="{51EAC996-BF5A-D54C-B48A-2E17F8E4E81B}"/>
              </a:ext>
            </a:extLst>
          </p:cNvPr>
          <p:cNvSpPr/>
          <p:nvPr/>
        </p:nvSpPr>
        <p:spPr>
          <a:xfrm>
            <a:off x="1218630" y="4034352"/>
            <a:ext cx="877289" cy="188307"/>
          </a:xfrm>
          <a:prstGeom prst="roundRect">
            <a:avLst/>
          </a:prstGeom>
          <a:solidFill>
            <a:srgbClr val="A5A5A5"/>
          </a:solidFill>
          <a:ln w="25400" cap="flat" cmpd="sng" algn="ctr">
            <a:solidFill>
              <a:srgbClr val="A5A5A5">
                <a:shade val="50000"/>
              </a:srgbClr>
            </a:solidFill>
            <a:prstDash val="solid"/>
          </a:ln>
          <a:effectLst/>
        </p:spPr>
        <p:txBody>
          <a:bodyPr rtlCol="0" anchor="ctr"/>
          <a:lstStyle/>
          <a:p>
            <a:pPr algn="ctr" defTabSz="411463">
              <a:defRPr/>
            </a:pPr>
            <a:r>
              <a:rPr lang="en-US" sz="1100">
                <a:solidFill>
                  <a:prstClr val="white"/>
                </a:solidFill>
                <a:latin typeface="Calibri"/>
                <a:ea typeface="Arial"/>
                <a:cs typeface="Arial"/>
                <a:sym typeface="Arial"/>
              </a:rPr>
              <a:t>SDK(s)</a:t>
            </a:r>
          </a:p>
        </p:txBody>
      </p:sp>
      <p:sp>
        <p:nvSpPr>
          <p:cNvPr id="44" name="Rounded Rectangle 43">
            <a:extLst>
              <a:ext uri="{FF2B5EF4-FFF2-40B4-BE49-F238E27FC236}">
                <a16:creationId xmlns:a16="http://schemas.microsoft.com/office/drawing/2014/main" id="{A6AC10A2-E671-BC45-8FCE-B5228B123CEE}"/>
              </a:ext>
            </a:extLst>
          </p:cNvPr>
          <p:cNvSpPr/>
          <p:nvPr/>
        </p:nvSpPr>
        <p:spPr>
          <a:xfrm>
            <a:off x="821747" y="3480489"/>
            <a:ext cx="1351281" cy="268166"/>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OpenOLT Driver</a:t>
            </a:r>
          </a:p>
          <a:p>
            <a:pPr algn="ctr" defTabSz="411463">
              <a:defRPr/>
            </a:pPr>
            <a:endParaRPr lang="en-US" sz="1080">
              <a:solidFill>
                <a:prstClr val="black"/>
              </a:solidFill>
              <a:latin typeface="Calibri"/>
              <a:ea typeface="Arial"/>
              <a:cs typeface="Arial"/>
              <a:sym typeface="Arial"/>
            </a:endParaRPr>
          </a:p>
        </p:txBody>
      </p:sp>
      <p:cxnSp>
        <p:nvCxnSpPr>
          <p:cNvPr id="49" name="Straight Arrow Connector 48">
            <a:extLst>
              <a:ext uri="{FF2B5EF4-FFF2-40B4-BE49-F238E27FC236}">
                <a16:creationId xmlns:a16="http://schemas.microsoft.com/office/drawing/2014/main" id="{FD3737F1-989C-A946-A041-52C1CDD649C4}"/>
              </a:ext>
            </a:extLst>
          </p:cNvPr>
          <p:cNvCxnSpPr>
            <a:stCxn id="39" idx="2"/>
            <a:endCxn id="44" idx="0"/>
          </p:cNvCxnSpPr>
          <p:nvPr/>
        </p:nvCxnSpPr>
        <p:spPr>
          <a:xfrm>
            <a:off x="1482976" y="1739102"/>
            <a:ext cx="14412" cy="1741387"/>
          </a:xfrm>
          <a:prstGeom prst="straightConnector1">
            <a:avLst/>
          </a:prstGeom>
          <a:noFill/>
          <a:ln w="12700" cap="flat" cmpd="sng" algn="ctr">
            <a:solidFill>
              <a:srgbClr val="FFFFFF">
                <a:lumMod val="50000"/>
              </a:srgbClr>
            </a:solidFill>
            <a:prstDash val="sysDash"/>
            <a:headEnd type="arrow"/>
            <a:tailEnd type="arrow"/>
          </a:ln>
          <a:effectLst>
            <a:outerShdw blurRad="40000" dist="20000" dir="5400000" rotWithShape="0">
              <a:srgbClr val="000000">
                <a:alpha val="38000"/>
              </a:srgbClr>
            </a:outerShdw>
          </a:effectLst>
        </p:spPr>
      </p:cxnSp>
      <p:sp>
        <p:nvSpPr>
          <p:cNvPr id="50" name="Rounded Rectangle 49">
            <a:extLst>
              <a:ext uri="{FF2B5EF4-FFF2-40B4-BE49-F238E27FC236}">
                <a16:creationId xmlns:a16="http://schemas.microsoft.com/office/drawing/2014/main" id="{2280E28E-1875-8542-BC49-EE38B763ACFD}"/>
              </a:ext>
            </a:extLst>
          </p:cNvPr>
          <p:cNvSpPr/>
          <p:nvPr/>
        </p:nvSpPr>
        <p:spPr>
          <a:xfrm>
            <a:off x="683630" y="3823364"/>
            <a:ext cx="519937" cy="185603"/>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ONL</a:t>
            </a:r>
          </a:p>
          <a:p>
            <a:pPr algn="ctr" defTabSz="411463">
              <a:defRPr/>
            </a:pPr>
            <a:endParaRPr lang="en-US" sz="1080">
              <a:solidFill>
                <a:prstClr val="black"/>
              </a:solidFill>
              <a:latin typeface="Calibri"/>
              <a:ea typeface="Arial"/>
              <a:cs typeface="Arial"/>
              <a:sym typeface="Arial"/>
            </a:endParaRPr>
          </a:p>
        </p:txBody>
      </p:sp>
      <p:sp>
        <p:nvSpPr>
          <p:cNvPr id="51" name="Rounded Rectangle 50">
            <a:extLst>
              <a:ext uri="{FF2B5EF4-FFF2-40B4-BE49-F238E27FC236}">
                <a16:creationId xmlns:a16="http://schemas.microsoft.com/office/drawing/2014/main" id="{43F5310B-CF69-E941-8592-83F4F01750AC}"/>
              </a:ext>
            </a:extLst>
          </p:cNvPr>
          <p:cNvSpPr/>
          <p:nvPr/>
        </p:nvSpPr>
        <p:spPr>
          <a:xfrm>
            <a:off x="686623" y="4030889"/>
            <a:ext cx="525246" cy="188586"/>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algn="ctr" defTabSz="411463">
              <a:defRPr/>
            </a:pPr>
            <a:endParaRPr lang="en-US" sz="1080">
              <a:solidFill>
                <a:prstClr val="black"/>
              </a:solidFill>
              <a:latin typeface="Calibri"/>
              <a:ea typeface="Arial"/>
              <a:cs typeface="Arial"/>
              <a:sym typeface="Arial"/>
            </a:endParaRPr>
          </a:p>
          <a:p>
            <a:pPr algn="ctr" defTabSz="411463">
              <a:defRPr/>
            </a:pPr>
            <a:r>
              <a:rPr lang="en-US" sz="1200">
                <a:solidFill>
                  <a:prstClr val="black"/>
                </a:solidFill>
                <a:latin typeface="Calibri"/>
                <a:ea typeface="Arial"/>
                <a:cs typeface="Arial"/>
                <a:sym typeface="Arial"/>
              </a:rPr>
              <a:t>ONIE</a:t>
            </a:r>
          </a:p>
          <a:p>
            <a:pPr algn="ctr" defTabSz="411463">
              <a:defRPr/>
            </a:pPr>
            <a:endParaRPr lang="en-US" sz="1080">
              <a:solidFill>
                <a:prstClr val="black"/>
              </a:solidFill>
              <a:latin typeface="Calibri"/>
              <a:ea typeface="Arial"/>
              <a:cs typeface="Arial"/>
              <a:sym typeface="Arial"/>
            </a:endParaRPr>
          </a:p>
        </p:txBody>
      </p:sp>
      <p:pic>
        <p:nvPicPr>
          <p:cNvPr id="52" name="Picture 51">
            <a:extLst>
              <a:ext uri="{FF2B5EF4-FFF2-40B4-BE49-F238E27FC236}">
                <a16:creationId xmlns:a16="http://schemas.microsoft.com/office/drawing/2014/main" id="{CA519157-9A87-724B-8906-8E78DA87FA25}"/>
              </a:ext>
            </a:extLst>
          </p:cNvPr>
          <p:cNvPicPr>
            <a:picLocks noChangeAspect="1"/>
          </p:cNvPicPr>
          <p:nvPr/>
        </p:nvPicPr>
        <p:blipFill>
          <a:blip r:embed="rId2"/>
          <a:stretch>
            <a:fillRect/>
          </a:stretch>
        </p:blipFill>
        <p:spPr>
          <a:xfrm>
            <a:off x="8768" y="4767375"/>
            <a:ext cx="952698" cy="376125"/>
          </a:xfrm>
          <a:prstGeom prst="rect">
            <a:avLst/>
          </a:prstGeom>
        </p:spPr>
      </p:pic>
    </p:spTree>
    <p:extLst>
      <p:ext uri="{BB962C8B-B14F-4D97-AF65-F5344CB8AC3E}">
        <p14:creationId xmlns:p14="http://schemas.microsoft.com/office/powerpoint/2010/main" val="71151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par>
                                <p:cTn id="55" presetID="10" presetClass="entr" presetSubtype="0" fill="hold"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par>
                                <p:cTn id="58" presetID="10" presetClass="entr" presetSubtype="0" fill="hold"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par>
                                <p:cTn id="61" presetID="10" presetClass="entr" presetSubtype="0" fill="hold"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500"/>
                                        <p:tgtEl>
                                          <p:spTgt spid="41"/>
                                        </p:tgtEl>
                                      </p:cBhvr>
                                    </p:animEffect>
                                  </p:childTnLst>
                                </p:cTn>
                              </p:par>
                              <p:par>
                                <p:cTn id="64" presetID="10" presetClass="entr" presetSubtype="0" fill="hold"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500"/>
                                        <p:tgtEl>
                                          <p:spTgt spid="45"/>
                                        </p:tgtEl>
                                      </p:cBhvr>
                                    </p:animEffect>
                                  </p:childTnLst>
                                </p:cTn>
                              </p:par>
                              <p:par>
                                <p:cTn id="67" presetID="10" presetClass="entr" presetSubtype="0" fill="hold"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500"/>
                                        <p:tgtEl>
                                          <p:spTgt spid="46"/>
                                        </p:tgtEl>
                                      </p:cBhvr>
                                    </p:animEffect>
                                  </p:childTnLst>
                                </p:cTn>
                              </p:par>
                              <p:par>
                                <p:cTn id="70" presetID="10" presetClass="entr" presetSubtype="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childTnLst>
                                </p:cTn>
                              </p:par>
                              <p:par>
                                <p:cTn id="73" presetID="10" presetClass="entr" presetSubtype="0" fill="hold"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8" grpId="0" animBg="1"/>
      <p:bldP spid="19" grpId="0" animBg="1"/>
      <p:bldP spid="26" grpId="0" animBg="1"/>
      <p:bldP spid="30" grpId="0" animBg="1"/>
      <p:bldP spid="31" grpId="0" animBg="1"/>
      <p:bldP spid="32" grpId="0" animBg="1"/>
      <p:bldP spid="33" grpId="0" animBg="1"/>
      <p:bldP spid="34" grpId="0" animBg="1"/>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fld id="{00000000-1234-1234-1234-123412341234}" type="slidenum">
              <a:rPr lang="uk-UA"/>
              <a:pPr/>
              <a:t>14</a:t>
            </a:fld>
            <a:endParaRPr lang="uk-UA"/>
          </a:p>
        </p:txBody>
      </p:sp>
      <p:sp>
        <p:nvSpPr>
          <p:cNvPr id="5" name="Google Shape;46;p8"/>
          <p:cNvSpPr txBox="1">
            <a:spLocks noGrp="1"/>
          </p:cNvSpPr>
          <p:nvPr>
            <p:ph type="title"/>
          </p:nvPr>
        </p:nvSpPr>
        <p:spPr>
          <a:xfrm>
            <a:off x="457200" y="0"/>
            <a:ext cx="8229600" cy="53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b="1" dirty="0">
                <a:solidFill>
                  <a:schemeClr val="accent1"/>
                </a:solidFill>
              </a:rPr>
              <a:t>PON Management</a:t>
            </a:r>
            <a:endParaRPr sz="3200" b="1" dirty="0">
              <a:solidFill>
                <a:schemeClr val="accent1"/>
              </a:solidFill>
            </a:endParaRPr>
          </a:p>
        </p:txBody>
      </p:sp>
      <p:sp>
        <p:nvSpPr>
          <p:cNvPr id="7" name="Rounded Rectangle 6"/>
          <p:cNvSpPr/>
          <p:nvPr/>
        </p:nvSpPr>
        <p:spPr>
          <a:xfrm>
            <a:off x="1241943" y="1419484"/>
            <a:ext cx="4457003" cy="497633"/>
          </a:xfrm>
          <a:prstGeom prst="roundRect">
            <a:avLst/>
          </a:prstGeom>
        </p:spPr>
        <p:style>
          <a:lnRef idx="2">
            <a:schemeClr val="accent1"/>
          </a:lnRef>
          <a:fillRef idx="1">
            <a:schemeClr val="lt1"/>
          </a:fillRef>
          <a:effectRef idx="0">
            <a:schemeClr val="accent1"/>
          </a:effectRef>
          <a:fontRef idx="minor">
            <a:schemeClr val="dk1"/>
          </a:fontRef>
        </p:style>
        <p:txBody>
          <a:bodyPr lIns="91436" tIns="45718" rIns="91436" bIns="45718" rtlCol="0" anchor="ctr"/>
          <a:lstStyle/>
          <a:p>
            <a:pPr algn="ctr" defTabSz="457181">
              <a:buClrTx/>
              <a:buFontTx/>
              <a:buNone/>
            </a:pPr>
            <a:r>
              <a:rPr lang="en-US" sz="1800" kern="1200">
                <a:solidFill>
                  <a:prstClr val="black"/>
                </a:solidFill>
                <a:latin typeface="Calibri"/>
              </a:rPr>
              <a:t>ONOS</a:t>
            </a:r>
          </a:p>
        </p:txBody>
      </p:sp>
      <p:sp>
        <p:nvSpPr>
          <p:cNvPr id="8" name="Rounded Rectangle 7"/>
          <p:cNvSpPr/>
          <p:nvPr/>
        </p:nvSpPr>
        <p:spPr>
          <a:xfrm>
            <a:off x="3374879" y="2317503"/>
            <a:ext cx="2324069" cy="497633"/>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buClrTx/>
              <a:buFontTx/>
              <a:buNone/>
            </a:pPr>
            <a:r>
              <a:rPr lang="en-US" sz="1800" kern="1200">
                <a:solidFill>
                  <a:prstClr val="black"/>
                </a:solidFill>
                <a:latin typeface="Calibri"/>
              </a:rPr>
              <a:t>VOLTHA</a:t>
            </a:r>
          </a:p>
        </p:txBody>
      </p:sp>
      <p:sp>
        <p:nvSpPr>
          <p:cNvPr id="9" name="Rounded Rectangle 8"/>
          <p:cNvSpPr/>
          <p:nvPr/>
        </p:nvSpPr>
        <p:spPr>
          <a:xfrm>
            <a:off x="3374872" y="3661902"/>
            <a:ext cx="1209552" cy="564157"/>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buClrTx/>
              <a:buFontTx/>
              <a:buNone/>
            </a:pPr>
            <a:r>
              <a:rPr lang="en-US" sz="1800" kern="1200">
                <a:solidFill>
                  <a:prstClr val="black"/>
                </a:solidFill>
                <a:latin typeface="Calibri"/>
              </a:rPr>
              <a:t>OLT</a:t>
            </a:r>
          </a:p>
        </p:txBody>
      </p:sp>
      <p:sp>
        <p:nvSpPr>
          <p:cNvPr id="10" name="Rectangle 9"/>
          <p:cNvSpPr/>
          <p:nvPr/>
        </p:nvSpPr>
        <p:spPr>
          <a:xfrm>
            <a:off x="3331679" y="3778503"/>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11" name="Rectangle 10"/>
          <p:cNvSpPr/>
          <p:nvPr/>
        </p:nvSpPr>
        <p:spPr>
          <a:xfrm>
            <a:off x="3337203" y="3892338"/>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12" name="Rectangle 11"/>
          <p:cNvSpPr/>
          <p:nvPr/>
        </p:nvSpPr>
        <p:spPr>
          <a:xfrm>
            <a:off x="3342723" y="3990622"/>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13" name="Rectangle 12"/>
          <p:cNvSpPr/>
          <p:nvPr/>
        </p:nvSpPr>
        <p:spPr>
          <a:xfrm>
            <a:off x="3348242" y="4114513"/>
            <a:ext cx="86397" cy="41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36" tIns="45718" rIns="91436" bIns="45718" rtlCol="0" anchor="ctr"/>
          <a:lstStyle/>
          <a:p>
            <a:pPr algn="ctr" defTabSz="457181">
              <a:buClrTx/>
              <a:buFontTx/>
              <a:buNone/>
            </a:pPr>
            <a:endParaRPr lang="en-US" sz="1800" kern="1200">
              <a:solidFill>
                <a:prstClr val="white"/>
              </a:solidFill>
              <a:latin typeface="Calibri"/>
            </a:endParaRPr>
          </a:p>
        </p:txBody>
      </p:sp>
      <p:sp>
        <p:nvSpPr>
          <p:cNvPr id="14" name="Rectangle 13"/>
          <p:cNvSpPr/>
          <p:nvPr/>
        </p:nvSpPr>
        <p:spPr>
          <a:xfrm>
            <a:off x="4541235" y="3752903"/>
            <a:ext cx="86397" cy="5390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sp>
        <p:nvSpPr>
          <p:cNvPr id="15" name="Rectangle 14"/>
          <p:cNvSpPr/>
          <p:nvPr/>
        </p:nvSpPr>
        <p:spPr>
          <a:xfrm>
            <a:off x="4555395" y="3936716"/>
            <a:ext cx="86397" cy="5390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cxnSp>
        <p:nvCxnSpPr>
          <p:cNvPr id="16" name="Straight Arrow Connector 15"/>
          <p:cNvCxnSpPr/>
          <p:nvPr/>
        </p:nvCxnSpPr>
        <p:spPr>
          <a:xfrm>
            <a:off x="4649637" y="3779854"/>
            <a:ext cx="933083" cy="0"/>
          </a:xfrm>
          <a:prstGeom prst="straightConnector1">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4641792" y="3982944"/>
            <a:ext cx="918923" cy="357963"/>
          </a:xfrm>
          <a:prstGeom prst="straightConnector1">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5560706" y="3531923"/>
            <a:ext cx="656614" cy="493152"/>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buClrTx/>
              <a:buFontTx/>
              <a:buNone/>
            </a:pPr>
            <a:endParaRPr lang="en-US" sz="1800" kern="1200">
              <a:solidFill>
                <a:prstClr val="black"/>
              </a:solidFill>
              <a:latin typeface="Calibri"/>
            </a:endParaRPr>
          </a:p>
        </p:txBody>
      </p:sp>
      <p:sp>
        <p:nvSpPr>
          <p:cNvPr id="19" name="Rectangle 18"/>
          <p:cNvSpPr/>
          <p:nvPr/>
        </p:nvSpPr>
        <p:spPr>
          <a:xfrm>
            <a:off x="5582725" y="3199522"/>
            <a:ext cx="634601" cy="369328"/>
          </a:xfrm>
          <a:prstGeom prst="rect">
            <a:avLst/>
          </a:prstGeom>
        </p:spPr>
        <p:txBody>
          <a:bodyPr wrap="none" lIns="91436" tIns="45718" rIns="91436" bIns="45718">
            <a:spAutoFit/>
          </a:bodyPr>
          <a:lstStyle/>
          <a:p>
            <a:pPr algn="ctr" defTabSz="457181">
              <a:buClrTx/>
              <a:buFontTx/>
              <a:buNone/>
            </a:pPr>
            <a:r>
              <a:rPr lang="en-US" sz="1800" kern="1200">
                <a:solidFill>
                  <a:prstClr val="black"/>
                </a:solidFill>
                <a:latin typeface="Calibri"/>
                <a:ea typeface="+mn-ea"/>
                <a:cs typeface="+mn-cs"/>
              </a:rPr>
              <a:t>ONU</a:t>
            </a:r>
          </a:p>
        </p:txBody>
      </p:sp>
      <p:sp>
        <p:nvSpPr>
          <p:cNvPr id="20" name="Rectangle 19"/>
          <p:cNvSpPr/>
          <p:nvPr/>
        </p:nvSpPr>
        <p:spPr>
          <a:xfrm>
            <a:off x="6196936" y="3607992"/>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sp>
        <p:nvSpPr>
          <p:cNvPr id="21" name="Rectangle 20"/>
          <p:cNvSpPr/>
          <p:nvPr/>
        </p:nvSpPr>
        <p:spPr>
          <a:xfrm>
            <a:off x="2909575" y="3795237"/>
            <a:ext cx="422103" cy="276995"/>
          </a:xfrm>
          <a:prstGeom prst="rect">
            <a:avLst/>
          </a:prstGeom>
        </p:spPr>
        <p:txBody>
          <a:bodyPr wrap="none" lIns="91436" tIns="45718" rIns="91436" bIns="45718">
            <a:spAutoFit/>
          </a:bodyPr>
          <a:lstStyle/>
          <a:p>
            <a:pPr algn="ctr" defTabSz="457181">
              <a:buClrTx/>
              <a:buFontTx/>
              <a:buNone/>
            </a:pPr>
            <a:r>
              <a:rPr lang="en-US" sz="1200" kern="1200">
                <a:solidFill>
                  <a:prstClr val="black"/>
                </a:solidFill>
                <a:latin typeface="Calibri"/>
                <a:ea typeface="+mn-ea"/>
                <a:cs typeface="+mn-cs"/>
              </a:rPr>
              <a:t>NNI</a:t>
            </a:r>
          </a:p>
        </p:txBody>
      </p:sp>
      <p:sp>
        <p:nvSpPr>
          <p:cNvPr id="22" name="Rectangle 21"/>
          <p:cNvSpPr/>
          <p:nvPr/>
        </p:nvSpPr>
        <p:spPr>
          <a:xfrm>
            <a:off x="6377169" y="3673933"/>
            <a:ext cx="421502" cy="276995"/>
          </a:xfrm>
          <a:prstGeom prst="rect">
            <a:avLst/>
          </a:prstGeom>
        </p:spPr>
        <p:txBody>
          <a:bodyPr wrap="none" lIns="91436" tIns="45718" rIns="91436" bIns="45718">
            <a:spAutoFit/>
          </a:bodyPr>
          <a:lstStyle/>
          <a:p>
            <a:pPr algn="ctr" defTabSz="457181">
              <a:buClrTx/>
              <a:buFontTx/>
              <a:buNone/>
            </a:pPr>
            <a:r>
              <a:rPr lang="en-US" sz="1200" kern="1200">
                <a:solidFill>
                  <a:prstClr val="black"/>
                </a:solidFill>
                <a:latin typeface="Calibri"/>
                <a:ea typeface="+mn-ea"/>
                <a:cs typeface="+mn-cs"/>
              </a:rPr>
              <a:t>UNI</a:t>
            </a:r>
          </a:p>
        </p:txBody>
      </p:sp>
      <p:sp>
        <p:nvSpPr>
          <p:cNvPr id="23" name="Rectangle 22"/>
          <p:cNvSpPr/>
          <p:nvPr/>
        </p:nvSpPr>
        <p:spPr>
          <a:xfrm>
            <a:off x="6193816" y="3745152"/>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sp>
        <p:nvSpPr>
          <p:cNvPr id="24" name="Rectangle 23"/>
          <p:cNvSpPr/>
          <p:nvPr/>
        </p:nvSpPr>
        <p:spPr>
          <a:xfrm>
            <a:off x="6190696" y="3890088"/>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cxnSp>
        <p:nvCxnSpPr>
          <p:cNvPr id="25" name="Straight Arrow Connector 24"/>
          <p:cNvCxnSpPr/>
          <p:nvPr/>
        </p:nvCxnSpPr>
        <p:spPr>
          <a:xfrm>
            <a:off x="3702293" y="2812487"/>
            <a:ext cx="885" cy="849410"/>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5540312" y="4224439"/>
            <a:ext cx="656614" cy="493152"/>
          </a:xfrm>
          <a:prstGeom prst="roundRect">
            <a:avLst/>
          </a:prstGeom>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457181">
              <a:buClrTx/>
              <a:buFontTx/>
              <a:buNone/>
            </a:pPr>
            <a:endParaRPr lang="en-US" sz="1800" kern="1200">
              <a:solidFill>
                <a:prstClr val="black"/>
              </a:solidFill>
              <a:latin typeface="Calibri"/>
            </a:endParaRPr>
          </a:p>
        </p:txBody>
      </p:sp>
      <p:sp>
        <p:nvSpPr>
          <p:cNvPr id="27" name="Rectangle 26"/>
          <p:cNvSpPr/>
          <p:nvPr/>
        </p:nvSpPr>
        <p:spPr>
          <a:xfrm>
            <a:off x="6176542" y="4300509"/>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sp>
        <p:nvSpPr>
          <p:cNvPr id="28" name="Rectangle 27"/>
          <p:cNvSpPr/>
          <p:nvPr/>
        </p:nvSpPr>
        <p:spPr>
          <a:xfrm>
            <a:off x="6405001" y="4382086"/>
            <a:ext cx="421502" cy="276995"/>
          </a:xfrm>
          <a:prstGeom prst="rect">
            <a:avLst/>
          </a:prstGeom>
        </p:spPr>
        <p:txBody>
          <a:bodyPr wrap="none" lIns="91436" tIns="45718" rIns="91436" bIns="45718">
            <a:spAutoFit/>
          </a:bodyPr>
          <a:lstStyle/>
          <a:p>
            <a:pPr algn="ctr" defTabSz="457181">
              <a:buClrTx/>
              <a:buFontTx/>
              <a:buNone/>
            </a:pPr>
            <a:r>
              <a:rPr lang="en-US" sz="1200" kern="1200">
                <a:solidFill>
                  <a:prstClr val="black"/>
                </a:solidFill>
                <a:latin typeface="Calibri"/>
                <a:ea typeface="+mn-ea"/>
                <a:cs typeface="+mn-cs"/>
              </a:rPr>
              <a:t>UNI</a:t>
            </a:r>
          </a:p>
        </p:txBody>
      </p:sp>
      <p:sp>
        <p:nvSpPr>
          <p:cNvPr id="29" name="Rectangle 28"/>
          <p:cNvSpPr/>
          <p:nvPr/>
        </p:nvSpPr>
        <p:spPr>
          <a:xfrm>
            <a:off x="6173422" y="4437669"/>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sp>
        <p:nvSpPr>
          <p:cNvPr id="30" name="Rectangle 29"/>
          <p:cNvSpPr/>
          <p:nvPr/>
        </p:nvSpPr>
        <p:spPr>
          <a:xfrm>
            <a:off x="6170301" y="4582605"/>
            <a:ext cx="86397" cy="5390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436" tIns="45718" rIns="91436" bIns="45718" rtlCol="0" anchor="ctr"/>
          <a:lstStyle/>
          <a:p>
            <a:pPr algn="ctr" defTabSz="457181">
              <a:buClrTx/>
              <a:buFontTx/>
              <a:buNone/>
            </a:pPr>
            <a:endParaRPr lang="en-US" sz="1800" kern="1200">
              <a:solidFill>
                <a:srgbClr val="FFFF00"/>
              </a:solidFill>
              <a:latin typeface="Calibri"/>
            </a:endParaRPr>
          </a:p>
        </p:txBody>
      </p:sp>
      <p:cxnSp>
        <p:nvCxnSpPr>
          <p:cNvPr id="31" name="Straight Arrow Connector 30"/>
          <p:cNvCxnSpPr/>
          <p:nvPr/>
        </p:nvCxnSpPr>
        <p:spPr>
          <a:xfrm flipV="1">
            <a:off x="3953188" y="2819504"/>
            <a:ext cx="8709" cy="842394"/>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H="1" flipV="1">
            <a:off x="3835603" y="2826522"/>
            <a:ext cx="5390" cy="835376"/>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4063950" y="2798453"/>
            <a:ext cx="10208" cy="863446"/>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3473504" y="2367355"/>
            <a:ext cx="629320" cy="430883"/>
          </a:xfrm>
          <a:prstGeom prst="rect">
            <a:avLst/>
          </a:prstGeom>
          <a:noFill/>
          <a:ln>
            <a:solidFill>
              <a:schemeClr val="accent4"/>
            </a:solidFill>
            <a:prstDash val="dot"/>
          </a:ln>
        </p:spPr>
        <p:txBody>
          <a:bodyPr wrap="square" lIns="91436" tIns="45718" rIns="91436" bIns="45718" rtlCol="0">
            <a:spAutoFit/>
          </a:bodyPr>
          <a:lstStyle/>
          <a:p>
            <a:pPr defTabSz="457181">
              <a:buClrTx/>
              <a:buFontTx/>
              <a:buNone/>
            </a:pPr>
            <a:r>
              <a:rPr lang="en-US" sz="1100" kern="1200">
                <a:solidFill>
                  <a:prstClr val="black"/>
                </a:solidFill>
                <a:latin typeface="Calibri"/>
                <a:ea typeface="+mn-ea"/>
                <a:cs typeface="+mn-cs"/>
              </a:rPr>
              <a:t>Logical</a:t>
            </a:r>
          </a:p>
          <a:p>
            <a:pPr defTabSz="457181">
              <a:buClrTx/>
              <a:buFontTx/>
              <a:buNone/>
            </a:pPr>
            <a:r>
              <a:rPr lang="en-US" sz="1100" kern="1200">
                <a:solidFill>
                  <a:prstClr val="black"/>
                </a:solidFill>
                <a:latin typeface="Calibri"/>
                <a:ea typeface="+mn-ea"/>
                <a:cs typeface="+mn-cs"/>
              </a:rPr>
              <a:t>switch</a:t>
            </a:r>
          </a:p>
        </p:txBody>
      </p:sp>
      <p:cxnSp>
        <p:nvCxnSpPr>
          <p:cNvPr id="35" name="Straight Arrow Connector 34"/>
          <p:cNvCxnSpPr>
            <a:stCxn id="34" idx="0"/>
          </p:cNvCxnSpPr>
          <p:nvPr/>
        </p:nvCxnSpPr>
        <p:spPr>
          <a:xfrm flipH="1" flipV="1">
            <a:off x="3779473" y="1893251"/>
            <a:ext cx="8691" cy="474104"/>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4228415" y="2812487"/>
            <a:ext cx="14134" cy="832616"/>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H="1" flipV="1">
            <a:off x="3918753" y="1898924"/>
            <a:ext cx="8062" cy="443419"/>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H="1">
            <a:off x="4791782" y="3458604"/>
            <a:ext cx="1522972" cy="0"/>
          </a:xfrm>
          <a:prstGeom prst="straightConnector1">
            <a:avLst/>
          </a:prstGeom>
          <a:ln w="12700" cmpd="sng">
            <a:prstDash val="dot"/>
            <a:tailEnd type="arrow"/>
          </a:ln>
        </p:spPr>
        <p:style>
          <a:lnRef idx="2">
            <a:schemeClr val="accent1"/>
          </a:lnRef>
          <a:fillRef idx="0">
            <a:schemeClr val="accent1"/>
          </a:fillRef>
          <a:effectRef idx="1">
            <a:schemeClr val="accent1"/>
          </a:effectRef>
          <a:fontRef idx="minor">
            <a:schemeClr val="tx1"/>
          </a:fontRef>
        </p:style>
      </p:cxnSp>
      <p:grpSp>
        <p:nvGrpSpPr>
          <p:cNvPr id="39" name="Group 38"/>
          <p:cNvGrpSpPr/>
          <p:nvPr/>
        </p:nvGrpSpPr>
        <p:grpSpPr>
          <a:xfrm>
            <a:off x="3429120" y="2401087"/>
            <a:ext cx="77753" cy="311664"/>
            <a:chOff x="4457801" y="660888"/>
            <a:chExt cx="77753" cy="346293"/>
          </a:xfrm>
        </p:grpSpPr>
        <p:sp>
          <p:nvSpPr>
            <p:cNvPr id="40" name="Oval 39"/>
            <p:cNvSpPr/>
            <p:nvPr/>
          </p:nvSpPr>
          <p:spPr>
            <a:xfrm>
              <a:off x="4457801" y="660888"/>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41" name="Oval 40"/>
            <p:cNvSpPr/>
            <p:nvPr/>
          </p:nvSpPr>
          <p:spPr>
            <a:xfrm>
              <a:off x="4457801" y="758127"/>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42" name="Oval 41"/>
            <p:cNvSpPr/>
            <p:nvPr/>
          </p:nvSpPr>
          <p:spPr>
            <a:xfrm>
              <a:off x="4457801" y="855600"/>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43" name="Oval 42"/>
            <p:cNvSpPr/>
            <p:nvPr/>
          </p:nvSpPr>
          <p:spPr>
            <a:xfrm>
              <a:off x="4457801" y="942355"/>
              <a:ext cx="77753" cy="64826"/>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grpSp>
      <p:sp>
        <p:nvSpPr>
          <p:cNvPr id="44" name="Oval 43"/>
          <p:cNvSpPr/>
          <p:nvPr/>
        </p:nvSpPr>
        <p:spPr>
          <a:xfrm>
            <a:off x="4063954" y="2430256"/>
            <a:ext cx="77753" cy="58343"/>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45" name="Oval 44"/>
          <p:cNvSpPr/>
          <p:nvPr/>
        </p:nvSpPr>
        <p:spPr>
          <a:xfrm>
            <a:off x="4073384" y="2641534"/>
            <a:ext cx="77753" cy="58343"/>
          </a:xfrm>
          <a:prstGeom prst="ellipse">
            <a:avLst/>
          </a:prstGeom>
          <a:noFill/>
          <a:ln>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181">
              <a:buClrTx/>
              <a:buFontTx/>
              <a:buNone/>
            </a:pPr>
            <a:endParaRPr lang="en-US" sz="1800" kern="1200">
              <a:solidFill>
                <a:prstClr val="white"/>
              </a:solidFill>
              <a:latin typeface="Calibri"/>
            </a:endParaRPr>
          </a:p>
        </p:txBody>
      </p:sp>
      <p:sp>
        <p:nvSpPr>
          <p:cNvPr id="53" name="Hexagon 52"/>
          <p:cNvSpPr/>
          <p:nvPr/>
        </p:nvSpPr>
        <p:spPr>
          <a:xfrm>
            <a:off x="3342723" y="1075832"/>
            <a:ext cx="843815"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vOLT</a:t>
            </a:r>
          </a:p>
        </p:txBody>
      </p:sp>
      <p:sp>
        <p:nvSpPr>
          <p:cNvPr id="54" name="Hexagon 53"/>
          <p:cNvSpPr/>
          <p:nvPr/>
        </p:nvSpPr>
        <p:spPr>
          <a:xfrm>
            <a:off x="4046424" y="1075832"/>
            <a:ext cx="804857"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dhcp</a:t>
            </a:r>
          </a:p>
        </p:txBody>
      </p:sp>
      <p:sp>
        <p:nvSpPr>
          <p:cNvPr id="55" name="Hexagon 54"/>
          <p:cNvSpPr/>
          <p:nvPr/>
        </p:nvSpPr>
        <p:spPr>
          <a:xfrm>
            <a:off x="4680792" y="1075832"/>
            <a:ext cx="935157"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mcast</a:t>
            </a:r>
          </a:p>
        </p:txBody>
      </p:sp>
      <p:sp>
        <p:nvSpPr>
          <p:cNvPr id="59" name="Hexagon 58"/>
          <p:cNvSpPr/>
          <p:nvPr/>
        </p:nvSpPr>
        <p:spPr>
          <a:xfrm>
            <a:off x="2663058" y="1076555"/>
            <a:ext cx="843815"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sadis</a:t>
            </a:r>
          </a:p>
        </p:txBody>
      </p:sp>
      <p:sp>
        <p:nvSpPr>
          <p:cNvPr id="60" name="Hexagon 59"/>
          <p:cNvSpPr/>
          <p:nvPr/>
        </p:nvSpPr>
        <p:spPr>
          <a:xfrm>
            <a:off x="1967951" y="1076555"/>
            <a:ext cx="843815"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kern="1200">
                <a:solidFill>
                  <a:prstClr val="black"/>
                </a:solidFill>
                <a:latin typeface="Calibri"/>
              </a:rPr>
              <a:t>AAA</a:t>
            </a:r>
          </a:p>
        </p:txBody>
      </p:sp>
      <p:sp>
        <p:nvSpPr>
          <p:cNvPr id="61" name="Hexagon 60"/>
          <p:cNvSpPr/>
          <p:nvPr/>
        </p:nvSpPr>
        <p:spPr>
          <a:xfrm>
            <a:off x="1389159" y="1075832"/>
            <a:ext cx="750252" cy="343652"/>
          </a:xfrm>
          <a:prstGeom prst="hexagon">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defTabSz="457200">
              <a:buClrTx/>
              <a:buFontTx/>
              <a:buNone/>
              <a:defRPr/>
            </a:pPr>
            <a:r>
              <a:rPr lang="en-US" sz="1200">
                <a:solidFill>
                  <a:prstClr val="black"/>
                </a:solidFill>
                <a:latin typeface="Calibri"/>
              </a:rPr>
              <a:t>Kafka</a:t>
            </a:r>
          </a:p>
        </p:txBody>
      </p:sp>
      <p:sp>
        <p:nvSpPr>
          <p:cNvPr id="62" name="Left Arrow 61"/>
          <p:cNvSpPr/>
          <p:nvPr/>
        </p:nvSpPr>
        <p:spPr>
          <a:xfrm>
            <a:off x="5906019" y="2350975"/>
            <a:ext cx="713840" cy="38488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TextBox 62"/>
          <p:cNvSpPr txBox="1"/>
          <p:nvPr/>
        </p:nvSpPr>
        <p:spPr>
          <a:xfrm>
            <a:off x="6696366" y="2367355"/>
            <a:ext cx="992943" cy="646331"/>
          </a:xfrm>
          <a:prstGeom prst="rect">
            <a:avLst/>
          </a:prstGeom>
          <a:noFill/>
        </p:spPr>
        <p:txBody>
          <a:bodyPr wrap="square" rtlCol="0">
            <a:spAutoFit/>
          </a:bodyPr>
          <a:lstStyle/>
          <a:p>
            <a:r>
              <a:rPr lang="en-US"/>
              <a:t>Tech Profile</a:t>
            </a:r>
          </a:p>
        </p:txBody>
      </p:sp>
      <p:sp>
        <p:nvSpPr>
          <p:cNvPr id="64" name="Left Arrow 63"/>
          <p:cNvSpPr/>
          <p:nvPr/>
        </p:nvSpPr>
        <p:spPr>
          <a:xfrm>
            <a:off x="5906019" y="1414288"/>
            <a:ext cx="713840" cy="38488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6696366" y="1240120"/>
            <a:ext cx="992943" cy="646331"/>
          </a:xfrm>
          <a:prstGeom prst="rect">
            <a:avLst/>
          </a:prstGeom>
          <a:noFill/>
        </p:spPr>
        <p:txBody>
          <a:bodyPr wrap="square" rtlCol="0">
            <a:spAutoFit/>
          </a:bodyPr>
          <a:lstStyle/>
          <a:p>
            <a:r>
              <a:rPr lang="en-US"/>
              <a:t>Speed Profile</a:t>
            </a:r>
          </a:p>
        </p:txBody>
      </p:sp>
      <p:sp>
        <p:nvSpPr>
          <p:cNvPr id="66" name="TextBox 65"/>
          <p:cNvSpPr txBox="1"/>
          <p:nvPr/>
        </p:nvSpPr>
        <p:spPr>
          <a:xfrm>
            <a:off x="6820887" y="2905357"/>
            <a:ext cx="1122108" cy="861774"/>
          </a:xfrm>
          <a:prstGeom prst="rect">
            <a:avLst/>
          </a:prstGeom>
          <a:noFill/>
        </p:spPr>
        <p:txBody>
          <a:bodyPr wrap="square" rtlCol="0">
            <a:spAutoFit/>
          </a:bodyPr>
          <a:lstStyle/>
          <a:p>
            <a:r>
              <a:rPr lang="en-US" sz="1000"/>
              <a:t>Access Tech type</a:t>
            </a:r>
          </a:p>
          <a:p>
            <a:r>
              <a:rPr lang="en-US" sz="1000"/>
              <a:t># Gems/TCONTs</a:t>
            </a:r>
          </a:p>
          <a:p>
            <a:r>
              <a:rPr lang="en-US" sz="1000"/>
              <a:t>Sched policy</a:t>
            </a:r>
          </a:p>
          <a:p>
            <a:r>
              <a:rPr lang="en-US" sz="1000"/>
              <a:t>Pbit mapping</a:t>
            </a:r>
          </a:p>
          <a:p>
            <a:r>
              <a:rPr lang="en-US" sz="1000"/>
              <a:t>Discard policy</a:t>
            </a:r>
          </a:p>
        </p:txBody>
      </p:sp>
      <p:sp>
        <p:nvSpPr>
          <p:cNvPr id="67" name="TextBox 66"/>
          <p:cNvSpPr txBox="1"/>
          <p:nvPr/>
        </p:nvSpPr>
        <p:spPr>
          <a:xfrm>
            <a:off x="6820887" y="1777079"/>
            <a:ext cx="1252245" cy="553998"/>
          </a:xfrm>
          <a:prstGeom prst="rect">
            <a:avLst/>
          </a:prstGeom>
          <a:noFill/>
        </p:spPr>
        <p:txBody>
          <a:bodyPr wrap="square" rtlCol="0">
            <a:spAutoFit/>
          </a:bodyPr>
          <a:lstStyle/>
          <a:p>
            <a:r>
              <a:rPr lang="en-US" sz="1000"/>
              <a:t>Per subscriber </a:t>
            </a:r>
          </a:p>
          <a:p>
            <a:r>
              <a:rPr lang="en-US" sz="1000"/>
              <a:t>up/down bw profile</a:t>
            </a:r>
          </a:p>
          <a:p>
            <a:r>
              <a:rPr lang="en-US" sz="1000"/>
              <a:t>cir/eir/cbs/ebs</a:t>
            </a:r>
          </a:p>
        </p:txBody>
      </p:sp>
      <p:pic>
        <p:nvPicPr>
          <p:cNvPr id="56" name="Picture 55">
            <a:extLst>
              <a:ext uri="{FF2B5EF4-FFF2-40B4-BE49-F238E27FC236}">
                <a16:creationId xmlns:a16="http://schemas.microsoft.com/office/drawing/2014/main" id="{3DD3B46D-4EB3-844A-A2D4-6A78533B24BD}"/>
              </a:ext>
            </a:extLst>
          </p:cNvPr>
          <p:cNvPicPr>
            <a:picLocks noChangeAspect="1"/>
          </p:cNvPicPr>
          <p:nvPr/>
        </p:nvPicPr>
        <p:blipFill>
          <a:blip r:embed="rId2"/>
          <a:stretch>
            <a:fillRect/>
          </a:stretch>
        </p:blipFill>
        <p:spPr>
          <a:xfrm>
            <a:off x="8768" y="4767375"/>
            <a:ext cx="952698" cy="376125"/>
          </a:xfrm>
          <a:prstGeom prst="rect">
            <a:avLst/>
          </a:prstGeom>
        </p:spPr>
      </p:pic>
    </p:spTree>
    <p:extLst>
      <p:ext uri="{BB962C8B-B14F-4D97-AF65-F5344CB8AC3E}">
        <p14:creationId xmlns:p14="http://schemas.microsoft.com/office/powerpoint/2010/main" val="88718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fade">
                                      <p:cBhvr>
                                        <p:cTn id="13" dur="500"/>
                                        <p:tgtEl>
                                          <p:spTgt spid="6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fade">
                                      <p:cBhvr>
                                        <p:cTn id="16" dur="500"/>
                                        <p:tgtEl>
                                          <p:spTgt spid="6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500"/>
                                        <p:tgtEl>
                                          <p:spTgt spid="6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p:bldP spid="64" grpId="0" animBg="1"/>
      <p:bldP spid="65" grpId="0"/>
      <p:bldP spid="66" grpId="0"/>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5A653C-EF9D-A54C-9507-D8052304664B}"/>
              </a:ext>
            </a:extLst>
          </p:cNvPr>
          <p:cNvPicPr>
            <a:picLocks noChangeAspect="1"/>
          </p:cNvPicPr>
          <p:nvPr/>
        </p:nvPicPr>
        <p:blipFill>
          <a:blip r:embed="rId2"/>
          <a:stretch>
            <a:fillRect/>
          </a:stretch>
        </p:blipFill>
        <p:spPr>
          <a:xfrm>
            <a:off x="408134" y="2680547"/>
            <a:ext cx="4163866" cy="2209800"/>
          </a:xfrm>
          <a:prstGeom prst="rect">
            <a:avLst/>
          </a:prstGeom>
        </p:spPr>
      </p:pic>
      <p:pic>
        <p:nvPicPr>
          <p:cNvPr id="6" name="Picture 5">
            <a:extLst>
              <a:ext uri="{FF2B5EF4-FFF2-40B4-BE49-F238E27FC236}">
                <a16:creationId xmlns:a16="http://schemas.microsoft.com/office/drawing/2014/main" id="{10F69C71-7AFB-B742-847C-859F2ED6D989}"/>
              </a:ext>
            </a:extLst>
          </p:cNvPr>
          <p:cNvPicPr>
            <a:picLocks noChangeAspect="1"/>
          </p:cNvPicPr>
          <p:nvPr/>
        </p:nvPicPr>
        <p:blipFill>
          <a:blip r:embed="rId3"/>
          <a:stretch>
            <a:fillRect/>
          </a:stretch>
        </p:blipFill>
        <p:spPr>
          <a:xfrm>
            <a:off x="914400" y="333081"/>
            <a:ext cx="4050453" cy="2129872"/>
          </a:xfrm>
          <a:prstGeom prst="rect">
            <a:avLst/>
          </a:prstGeom>
        </p:spPr>
      </p:pic>
      <p:pic>
        <p:nvPicPr>
          <p:cNvPr id="8" name="Picture 7">
            <a:extLst>
              <a:ext uri="{FF2B5EF4-FFF2-40B4-BE49-F238E27FC236}">
                <a16:creationId xmlns:a16="http://schemas.microsoft.com/office/drawing/2014/main" id="{63175BE4-AF3F-E84D-9DD7-2D30CDE873EE}"/>
              </a:ext>
            </a:extLst>
          </p:cNvPr>
          <p:cNvPicPr>
            <a:picLocks noChangeAspect="1"/>
          </p:cNvPicPr>
          <p:nvPr/>
        </p:nvPicPr>
        <p:blipFill>
          <a:blip r:embed="rId4"/>
          <a:stretch>
            <a:fillRect/>
          </a:stretch>
        </p:blipFill>
        <p:spPr>
          <a:xfrm>
            <a:off x="4856478" y="333081"/>
            <a:ext cx="4050453" cy="2129872"/>
          </a:xfrm>
          <a:prstGeom prst="rect">
            <a:avLst/>
          </a:prstGeom>
        </p:spPr>
      </p:pic>
      <p:sp>
        <p:nvSpPr>
          <p:cNvPr id="9" name="Rectangle 8">
            <a:extLst>
              <a:ext uri="{FF2B5EF4-FFF2-40B4-BE49-F238E27FC236}">
                <a16:creationId xmlns:a16="http://schemas.microsoft.com/office/drawing/2014/main" id="{51717818-25AD-9D45-88C6-61A0CE7B8321}"/>
              </a:ext>
            </a:extLst>
          </p:cNvPr>
          <p:cNvSpPr/>
          <p:nvPr/>
        </p:nvSpPr>
        <p:spPr>
          <a:xfrm>
            <a:off x="4571999" y="1333669"/>
            <a:ext cx="392853" cy="156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017AC9A-B155-D343-B5D3-1B9FEBD4FD74}"/>
              </a:ext>
            </a:extLst>
          </p:cNvPr>
          <p:cNvSpPr/>
          <p:nvPr/>
        </p:nvSpPr>
        <p:spPr>
          <a:xfrm>
            <a:off x="8466666" y="1360425"/>
            <a:ext cx="440264" cy="129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BFB2859-1C2F-234C-96D7-A917D1610763}"/>
              </a:ext>
            </a:extLst>
          </p:cNvPr>
          <p:cNvCxnSpPr/>
          <p:nvPr/>
        </p:nvCxnSpPr>
        <p:spPr>
          <a:xfrm>
            <a:off x="474133" y="2571750"/>
            <a:ext cx="81889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1D734B2-0E17-C549-A069-2EC2AF6B2132}"/>
              </a:ext>
            </a:extLst>
          </p:cNvPr>
          <p:cNvCxnSpPr>
            <a:cxnSpLocks/>
          </p:cNvCxnSpPr>
          <p:nvPr/>
        </p:nvCxnSpPr>
        <p:spPr>
          <a:xfrm>
            <a:off x="4646508" y="386080"/>
            <a:ext cx="0" cy="4504267"/>
          </a:xfrm>
          <a:prstGeom prst="line">
            <a:avLst/>
          </a:prstGeom>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4C6DCBAD-4814-2B47-A940-EE9993FBFB4D}"/>
              </a:ext>
            </a:extLst>
          </p:cNvPr>
          <p:cNvPicPr>
            <a:picLocks noChangeAspect="1"/>
          </p:cNvPicPr>
          <p:nvPr/>
        </p:nvPicPr>
        <p:blipFill>
          <a:blip r:embed="rId5"/>
          <a:stretch>
            <a:fillRect/>
          </a:stretch>
        </p:blipFill>
        <p:spPr>
          <a:xfrm>
            <a:off x="4649893" y="2638213"/>
            <a:ext cx="4163867" cy="2470891"/>
          </a:xfrm>
          <a:prstGeom prst="rect">
            <a:avLst/>
          </a:prstGeom>
        </p:spPr>
      </p:pic>
      <p:sp>
        <p:nvSpPr>
          <p:cNvPr id="18" name="Rectangle 17">
            <a:extLst>
              <a:ext uri="{FF2B5EF4-FFF2-40B4-BE49-F238E27FC236}">
                <a16:creationId xmlns:a16="http://schemas.microsoft.com/office/drawing/2014/main" id="{F3276B9A-AEEE-7D42-891C-DE9D4B6469A0}"/>
              </a:ext>
            </a:extLst>
          </p:cNvPr>
          <p:cNvSpPr/>
          <p:nvPr/>
        </p:nvSpPr>
        <p:spPr>
          <a:xfrm>
            <a:off x="8439570" y="3565145"/>
            <a:ext cx="440264" cy="129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1175698-A9D2-3C4D-82B3-E9F30BE2D118}"/>
              </a:ext>
            </a:extLst>
          </p:cNvPr>
          <p:cNvSpPr txBox="1"/>
          <p:nvPr/>
        </p:nvSpPr>
        <p:spPr>
          <a:xfrm>
            <a:off x="3357053" y="2240352"/>
            <a:ext cx="1140440" cy="276999"/>
          </a:xfrm>
          <a:prstGeom prst="rect">
            <a:avLst/>
          </a:prstGeom>
          <a:noFill/>
        </p:spPr>
        <p:txBody>
          <a:bodyPr wrap="none" rtlCol="0">
            <a:spAutoFit/>
          </a:bodyPr>
          <a:lstStyle/>
          <a:p>
            <a:r>
              <a:rPr lang="en-US" sz="1200" dirty="0">
                <a:latin typeface="Calibri" panose="020F0502020204030204" pitchFamily="34" charset="0"/>
                <a:cs typeface="Calibri" panose="020F0502020204030204" pitchFamily="34" charset="0"/>
              </a:rPr>
              <a:t>AT&amp;T workflow</a:t>
            </a:r>
          </a:p>
        </p:txBody>
      </p:sp>
      <p:sp>
        <p:nvSpPr>
          <p:cNvPr id="20" name="TextBox 19">
            <a:extLst>
              <a:ext uri="{FF2B5EF4-FFF2-40B4-BE49-F238E27FC236}">
                <a16:creationId xmlns:a16="http://schemas.microsoft.com/office/drawing/2014/main" id="{06B50643-52D2-8A4D-8A3D-EEC44DE5325C}"/>
              </a:ext>
            </a:extLst>
          </p:cNvPr>
          <p:cNvSpPr txBox="1"/>
          <p:nvPr/>
        </p:nvSpPr>
        <p:spPr>
          <a:xfrm>
            <a:off x="3475644" y="4671919"/>
            <a:ext cx="960648" cy="276999"/>
          </a:xfrm>
          <a:prstGeom prst="rect">
            <a:avLst/>
          </a:prstGeom>
          <a:noFill/>
        </p:spPr>
        <p:txBody>
          <a:bodyPr wrap="none" rtlCol="0">
            <a:spAutoFit/>
          </a:bodyPr>
          <a:lstStyle/>
          <a:p>
            <a:r>
              <a:rPr lang="en-US" sz="1200" dirty="0">
                <a:latin typeface="Calibri" panose="020F0502020204030204" pitchFamily="34" charset="0"/>
                <a:cs typeface="Calibri" panose="020F0502020204030204" pitchFamily="34" charset="0"/>
              </a:rPr>
              <a:t>TT workflow</a:t>
            </a:r>
          </a:p>
        </p:txBody>
      </p:sp>
      <p:sp>
        <p:nvSpPr>
          <p:cNvPr id="21" name="TextBox 20">
            <a:extLst>
              <a:ext uri="{FF2B5EF4-FFF2-40B4-BE49-F238E27FC236}">
                <a16:creationId xmlns:a16="http://schemas.microsoft.com/office/drawing/2014/main" id="{B61F0AED-5584-B148-9E5E-6E50CA3B8A4F}"/>
              </a:ext>
            </a:extLst>
          </p:cNvPr>
          <p:cNvSpPr txBox="1"/>
          <p:nvPr/>
        </p:nvSpPr>
        <p:spPr>
          <a:xfrm>
            <a:off x="7108756" y="2219185"/>
            <a:ext cx="1330814" cy="276999"/>
          </a:xfrm>
          <a:prstGeom prst="rect">
            <a:avLst/>
          </a:prstGeom>
          <a:noFill/>
        </p:spPr>
        <p:txBody>
          <a:bodyPr wrap="none" rtlCol="0">
            <a:spAutoFit/>
          </a:bodyPr>
          <a:lstStyle/>
          <a:p>
            <a:r>
              <a:rPr lang="en-US" sz="1200" dirty="0">
                <a:latin typeface="Calibri" panose="020F0502020204030204" pitchFamily="34" charset="0"/>
                <a:cs typeface="Calibri" panose="020F0502020204030204" pitchFamily="34" charset="0"/>
              </a:rPr>
              <a:t>DT FTTH workflow</a:t>
            </a:r>
          </a:p>
        </p:txBody>
      </p:sp>
      <p:sp>
        <p:nvSpPr>
          <p:cNvPr id="22" name="TextBox 21">
            <a:extLst>
              <a:ext uri="{FF2B5EF4-FFF2-40B4-BE49-F238E27FC236}">
                <a16:creationId xmlns:a16="http://schemas.microsoft.com/office/drawing/2014/main" id="{4BFC6D81-C627-FB4A-B883-3AB9DAAE111B}"/>
              </a:ext>
            </a:extLst>
          </p:cNvPr>
          <p:cNvSpPr txBox="1"/>
          <p:nvPr/>
        </p:nvSpPr>
        <p:spPr>
          <a:xfrm>
            <a:off x="7108756" y="4671919"/>
            <a:ext cx="1330814" cy="276999"/>
          </a:xfrm>
          <a:prstGeom prst="rect">
            <a:avLst/>
          </a:prstGeom>
          <a:noFill/>
        </p:spPr>
        <p:txBody>
          <a:bodyPr wrap="none" rtlCol="0">
            <a:spAutoFit/>
          </a:bodyPr>
          <a:lstStyle/>
          <a:p>
            <a:r>
              <a:rPr lang="en-US" sz="1200" dirty="0">
                <a:latin typeface="Calibri" panose="020F0502020204030204" pitchFamily="34" charset="0"/>
                <a:cs typeface="Calibri" panose="020F0502020204030204" pitchFamily="34" charset="0"/>
              </a:rPr>
              <a:t>DT FTTB workflow</a:t>
            </a:r>
          </a:p>
        </p:txBody>
      </p:sp>
      <p:sp>
        <p:nvSpPr>
          <p:cNvPr id="15" name="Google Shape;46;p8">
            <a:extLst>
              <a:ext uri="{FF2B5EF4-FFF2-40B4-BE49-F238E27FC236}">
                <a16:creationId xmlns:a16="http://schemas.microsoft.com/office/drawing/2014/main" id="{BE8ECA9A-D05A-4D4A-8BC4-27DC2E9AE7A3}"/>
              </a:ext>
            </a:extLst>
          </p:cNvPr>
          <p:cNvSpPr txBox="1">
            <a:spLocks noGrp="1"/>
          </p:cNvSpPr>
          <p:nvPr>
            <p:ph type="title"/>
          </p:nvPr>
        </p:nvSpPr>
        <p:spPr>
          <a:xfrm>
            <a:off x="457199" y="-86230"/>
            <a:ext cx="8229600" cy="31051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800" b="1" dirty="0">
                <a:solidFill>
                  <a:schemeClr val="accent1"/>
                </a:solidFill>
              </a:rPr>
              <a:t>SEBA Operator Workflows</a:t>
            </a:r>
            <a:endParaRPr sz="2800" b="1" dirty="0">
              <a:solidFill>
                <a:schemeClr val="accent1"/>
              </a:solidFill>
            </a:endParaRPr>
          </a:p>
        </p:txBody>
      </p:sp>
      <p:pic>
        <p:nvPicPr>
          <p:cNvPr id="16" name="Picture 15">
            <a:extLst>
              <a:ext uri="{FF2B5EF4-FFF2-40B4-BE49-F238E27FC236}">
                <a16:creationId xmlns:a16="http://schemas.microsoft.com/office/drawing/2014/main" id="{C701A9BF-2C31-0D4C-9CDA-2E729B5EAF99}"/>
              </a:ext>
            </a:extLst>
          </p:cNvPr>
          <p:cNvPicPr>
            <a:picLocks noChangeAspect="1"/>
          </p:cNvPicPr>
          <p:nvPr/>
        </p:nvPicPr>
        <p:blipFill>
          <a:blip r:embed="rId6"/>
          <a:stretch>
            <a:fillRect/>
          </a:stretch>
        </p:blipFill>
        <p:spPr>
          <a:xfrm>
            <a:off x="8768" y="4767375"/>
            <a:ext cx="952698" cy="376125"/>
          </a:xfrm>
          <a:prstGeom prst="rect">
            <a:avLst/>
          </a:prstGeom>
        </p:spPr>
      </p:pic>
    </p:spTree>
    <p:extLst>
      <p:ext uri="{BB962C8B-B14F-4D97-AF65-F5344CB8AC3E}">
        <p14:creationId xmlns:p14="http://schemas.microsoft.com/office/powerpoint/2010/main" val="1521183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42"/>
          <p:cNvSpPr/>
          <p:nvPr/>
        </p:nvSpPr>
        <p:spPr>
          <a:xfrm>
            <a:off x="2471300" y="991525"/>
            <a:ext cx="4726500" cy="3871200"/>
          </a:xfrm>
          <a:prstGeom prst="roundRect">
            <a:avLst>
              <a:gd name="adj" fmla="val 1875"/>
            </a:avLst>
          </a:prstGeom>
          <a:noFill/>
          <a:ln w="9525" cap="flat" cmpd="sng">
            <a:solidFill>
              <a:srgbClr val="4B4B4B"/>
            </a:solidFill>
            <a:prstDash val="dash"/>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4B4B4B"/>
              </a:solidFill>
              <a:effectLst/>
              <a:uLnTx/>
              <a:uFillTx/>
              <a:latin typeface="Calibri"/>
              <a:ea typeface="Calibri"/>
              <a:cs typeface="Calibri"/>
              <a:sym typeface="Calibri"/>
            </a:endParaRPr>
          </a:p>
        </p:txBody>
      </p:sp>
      <p:grpSp>
        <p:nvGrpSpPr>
          <p:cNvPr id="459" name="Google Shape;459;p42"/>
          <p:cNvGrpSpPr/>
          <p:nvPr/>
        </p:nvGrpSpPr>
        <p:grpSpPr>
          <a:xfrm>
            <a:off x="2809875" y="2803250"/>
            <a:ext cx="4029104" cy="1206175"/>
            <a:chOff x="3763080" y="2803251"/>
            <a:chExt cx="3111037" cy="1206175"/>
          </a:xfrm>
        </p:grpSpPr>
        <p:sp>
          <p:nvSpPr>
            <p:cNvPr id="460" name="Google Shape;460;p42"/>
            <p:cNvSpPr/>
            <p:nvPr/>
          </p:nvSpPr>
          <p:spPr>
            <a:xfrm>
              <a:off x="3821918" y="3095626"/>
              <a:ext cx="3052200" cy="913800"/>
            </a:xfrm>
            <a:prstGeom prst="roundRect">
              <a:avLst>
                <a:gd name="adj" fmla="val 9332"/>
              </a:avLst>
            </a:prstGeom>
            <a:solidFill>
              <a:srgbClr val="F4CCCC">
                <a:alpha val="547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1" name="Google Shape;461;p42"/>
            <p:cNvSpPr txBox="1"/>
            <p:nvPr/>
          </p:nvSpPr>
          <p:spPr>
            <a:xfrm>
              <a:off x="3763080" y="2803251"/>
              <a:ext cx="584100" cy="27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E06666"/>
                  </a:solidFill>
                  <a:effectLst/>
                  <a:uLnTx/>
                  <a:uFillTx/>
                  <a:latin typeface="Corbel"/>
                  <a:ea typeface="Corbel"/>
                  <a:cs typeface="Corbel"/>
                  <a:sym typeface="Corbel"/>
                </a:rPr>
                <a:t>BNG-UP</a:t>
              </a:r>
              <a:endParaRPr kumimoji="0" sz="1100" b="1" i="0" u="none" strike="noStrike" kern="0" cap="none" spc="0" normalizeH="0" baseline="0" noProof="0">
                <a:ln>
                  <a:noFill/>
                </a:ln>
                <a:solidFill>
                  <a:srgbClr val="E06666"/>
                </a:solidFill>
                <a:effectLst/>
                <a:uLnTx/>
                <a:uFillTx/>
                <a:latin typeface="Corbel"/>
                <a:ea typeface="Corbel"/>
                <a:cs typeface="Corbel"/>
                <a:sym typeface="Corbel"/>
              </a:endParaRPr>
            </a:p>
          </p:txBody>
        </p:sp>
      </p:grpSp>
      <p:grpSp>
        <p:nvGrpSpPr>
          <p:cNvPr id="462" name="Google Shape;462;p42"/>
          <p:cNvGrpSpPr/>
          <p:nvPr/>
        </p:nvGrpSpPr>
        <p:grpSpPr>
          <a:xfrm>
            <a:off x="7587159" y="3144713"/>
            <a:ext cx="1292657" cy="771552"/>
            <a:chOff x="7587159" y="3144713"/>
            <a:chExt cx="1292657" cy="771552"/>
          </a:xfrm>
        </p:grpSpPr>
        <p:sp>
          <p:nvSpPr>
            <p:cNvPr id="463" name="Google Shape;463;p42"/>
            <p:cNvSpPr/>
            <p:nvPr/>
          </p:nvSpPr>
          <p:spPr>
            <a:xfrm>
              <a:off x="7701968" y="3144713"/>
              <a:ext cx="1177848" cy="771552"/>
            </a:xfrm>
            <a:prstGeom prst="cloud">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Core</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464" name="Google Shape;464;p42"/>
            <p:cNvPicPr preferRelativeResize="0"/>
            <p:nvPr/>
          </p:nvPicPr>
          <p:blipFill rotWithShape="1">
            <a:blip r:embed="rId3">
              <a:alphaModFix/>
            </a:blip>
            <a:srcRect/>
            <a:stretch/>
          </p:blipFill>
          <p:spPr>
            <a:xfrm>
              <a:off x="7587159" y="3210622"/>
              <a:ext cx="318425" cy="239100"/>
            </a:xfrm>
            <a:prstGeom prst="rect">
              <a:avLst/>
            </a:prstGeom>
            <a:noFill/>
            <a:ln>
              <a:noFill/>
            </a:ln>
          </p:spPr>
        </p:pic>
        <p:pic>
          <p:nvPicPr>
            <p:cNvPr id="465" name="Google Shape;465;p42"/>
            <p:cNvPicPr preferRelativeResize="0"/>
            <p:nvPr/>
          </p:nvPicPr>
          <p:blipFill rotWithShape="1">
            <a:blip r:embed="rId3">
              <a:alphaModFix/>
            </a:blip>
            <a:srcRect/>
            <a:stretch/>
          </p:blipFill>
          <p:spPr>
            <a:xfrm>
              <a:off x="7596267" y="3591322"/>
              <a:ext cx="318425" cy="239100"/>
            </a:xfrm>
            <a:prstGeom prst="rect">
              <a:avLst/>
            </a:prstGeom>
            <a:noFill/>
            <a:ln>
              <a:noFill/>
            </a:ln>
          </p:spPr>
        </p:pic>
      </p:grpSp>
      <p:sp>
        <p:nvSpPr>
          <p:cNvPr id="467" name="Google Shape;467;p42"/>
          <p:cNvSpPr txBox="1">
            <a:spLocks noGrp="1"/>
          </p:cNvSpPr>
          <p:nvPr>
            <p:ph type="sldNum" idx="12"/>
          </p:nvPr>
        </p:nvSpPr>
        <p:spPr>
          <a:xfrm>
            <a:off x="3505200" y="4851021"/>
            <a:ext cx="2133600" cy="273900"/>
          </a:xfrm>
          <a:prstGeom prst="rect">
            <a:avLst/>
          </a:prstGeom>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a:ln>
                  <a:noFill/>
                </a:ln>
                <a:solidFill>
                  <a:srgbClr val="A5A5A5"/>
                </a:solidFill>
                <a:effectLst/>
                <a:uLnTx/>
                <a:uFillTx/>
                <a:latin typeface="Corbel"/>
                <a:sym typeface="Corbel"/>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16</a:t>
            </a:fld>
            <a:endParaRPr kumimoji="0" sz="800" b="0" i="0" u="none" strike="noStrike" kern="0" cap="none" spc="0" normalizeH="0" baseline="0" noProof="0">
              <a:ln>
                <a:noFill/>
              </a:ln>
              <a:solidFill>
                <a:srgbClr val="A5A5A5"/>
              </a:solidFill>
              <a:effectLst/>
              <a:uLnTx/>
              <a:uFillTx/>
              <a:latin typeface="Corbel"/>
              <a:sym typeface="Corbel"/>
            </a:endParaRPr>
          </a:p>
        </p:txBody>
      </p:sp>
      <p:cxnSp>
        <p:nvCxnSpPr>
          <p:cNvPr id="468" name="Google Shape;468;p42"/>
          <p:cNvCxnSpPr/>
          <p:nvPr/>
        </p:nvCxnSpPr>
        <p:spPr>
          <a:xfrm>
            <a:off x="2313700" y="2847975"/>
            <a:ext cx="0" cy="2019300"/>
          </a:xfrm>
          <a:prstGeom prst="straightConnector1">
            <a:avLst/>
          </a:prstGeom>
          <a:noFill/>
          <a:ln w="19050" cap="flat" cmpd="sng">
            <a:solidFill>
              <a:srgbClr val="999999"/>
            </a:solidFill>
            <a:prstDash val="solid"/>
            <a:round/>
            <a:headEnd type="triangle" w="med" len="med"/>
            <a:tailEnd type="triangle" w="med" len="med"/>
          </a:ln>
        </p:spPr>
      </p:cxnSp>
      <p:sp>
        <p:nvSpPr>
          <p:cNvPr id="469" name="Google Shape;469;p42"/>
          <p:cNvSpPr/>
          <p:nvPr/>
        </p:nvSpPr>
        <p:spPr>
          <a:xfrm rot="-5400000">
            <a:off x="2086294" y="1546175"/>
            <a:ext cx="1658700" cy="696600"/>
          </a:xfrm>
          <a:prstGeom prst="roundRect">
            <a:avLst>
              <a:gd name="adj" fmla="val 5254"/>
            </a:avLst>
          </a:prstGeom>
          <a:solidFill>
            <a:srgbClr val="F3F3F3"/>
          </a:solidFill>
          <a:ln w="9525" cap="flat" cmpd="sng">
            <a:solidFill>
              <a:srgbClr val="434343"/>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Docker</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Kubernetes</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Helm</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p:txBody>
      </p:sp>
      <p:sp>
        <p:nvSpPr>
          <p:cNvPr id="470" name="Google Shape;470;p42"/>
          <p:cNvSpPr/>
          <p:nvPr/>
        </p:nvSpPr>
        <p:spPr>
          <a:xfrm>
            <a:off x="3335775" y="1080500"/>
            <a:ext cx="3776100" cy="414600"/>
          </a:xfrm>
          <a:prstGeom prst="roundRect">
            <a:avLst>
              <a:gd name="adj" fmla="val 16667"/>
            </a:avLst>
          </a:prstGeom>
          <a:gradFill>
            <a:gsLst>
              <a:gs pos="0">
                <a:srgbClr val="DCECD5"/>
              </a:gs>
              <a:gs pos="100000">
                <a:srgbClr val="93BC81"/>
              </a:gs>
            </a:gsLst>
            <a:lin ang="5400012" scaled="0"/>
          </a:gra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300" b="1" i="0" u="none" strike="noStrike" kern="0" cap="none" spc="0" normalizeH="0" baseline="0" noProof="0">
                <a:ln>
                  <a:noFill/>
                </a:ln>
                <a:solidFill>
                  <a:srgbClr val="000000"/>
                </a:solidFill>
                <a:effectLst/>
                <a:uLnTx/>
                <a:uFillTx/>
                <a:latin typeface="Calibri"/>
                <a:ea typeface="Calibri"/>
                <a:cs typeface="Calibri"/>
                <a:sym typeface="Calibri"/>
              </a:rPr>
              <a:t>Network Edge Mediator (NEM)</a:t>
            </a:r>
            <a:endParaRPr kumimoji="0" sz="13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Edge orchestration and FCAPS micro-services</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71" name="Google Shape;471;p42"/>
          <p:cNvSpPr txBox="1"/>
          <p:nvPr/>
        </p:nvSpPr>
        <p:spPr>
          <a:xfrm>
            <a:off x="2384718" y="660126"/>
            <a:ext cx="1268700" cy="3387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800" b="1" i="0" u="none" strike="noStrike" kern="0" cap="none" spc="0" normalizeH="0" baseline="0" noProof="0">
                <a:ln>
                  <a:noFill/>
                </a:ln>
                <a:solidFill>
                  <a:srgbClr val="666666"/>
                </a:solidFill>
                <a:effectLst/>
                <a:uLnTx/>
                <a:uFillTx/>
                <a:latin typeface="Calibri"/>
                <a:ea typeface="Calibri"/>
                <a:cs typeface="Calibri"/>
                <a:sym typeface="Calibri"/>
              </a:rPr>
              <a:t>SEBA POD</a:t>
            </a:r>
            <a:endParaRPr kumimoji="0" sz="1800" b="0" i="0" u="none" strike="noStrike" kern="0" cap="none" spc="0" normalizeH="0" baseline="0" noProof="0">
              <a:ln>
                <a:noFill/>
              </a:ln>
              <a:solidFill>
                <a:srgbClr val="666666"/>
              </a:solidFill>
              <a:effectLst/>
              <a:uLnTx/>
              <a:uFillTx/>
              <a:latin typeface="Arial"/>
              <a:cs typeface="Arial"/>
              <a:sym typeface="Arial"/>
            </a:endParaRPr>
          </a:p>
        </p:txBody>
      </p:sp>
      <p:grpSp>
        <p:nvGrpSpPr>
          <p:cNvPr id="472" name="Google Shape;472;p42"/>
          <p:cNvGrpSpPr/>
          <p:nvPr/>
        </p:nvGrpSpPr>
        <p:grpSpPr>
          <a:xfrm>
            <a:off x="3898198" y="268920"/>
            <a:ext cx="2969549" cy="659178"/>
            <a:chOff x="4691947" y="240650"/>
            <a:chExt cx="3080765" cy="854300"/>
          </a:xfrm>
        </p:grpSpPr>
        <p:sp>
          <p:nvSpPr>
            <p:cNvPr id="473" name="Google Shape;473;p42"/>
            <p:cNvSpPr/>
            <p:nvPr/>
          </p:nvSpPr>
          <p:spPr>
            <a:xfrm>
              <a:off x="4691947" y="240650"/>
              <a:ext cx="11757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ONAP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4" name="Google Shape;474;p42"/>
            <p:cNvSpPr/>
            <p:nvPr/>
          </p:nvSpPr>
          <p:spPr>
            <a:xfrm>
              <a:off x="6023112" y="240660"/>
              <a:ext cx="17496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Operator OSS/BSS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5" name="Google Shape;475;p42"/>
            <p:cNvSpPr/>
            <p:nvPr/>
          </p:nvSpPr>
          <p:spPr>
            <a:xfrm>
              <a:off x="5188440" y="520865"/>
              <a:ext cx="192900" cy="3588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76" name="Google Shape;476;p42"/>
            <p:cNvSpPr/>
            <p:nvPr/>
          </p:nvSpPr>
          <p:spPr>
            <a:xfrm>
              <a:off x="6803762" y="549557"/>
              <a:ext cx="222600" cy="5451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77" name="Google Shape;477;p42"/>
            <p:cNvSpPr/>
            <p:nvPr/>
          </p:nvSpPr>
          <p:spPr>
            <a:xfrm>
              <a:off x="4786513" y="898450"/>
              <a:ext cx="986700" cy="196500"/>
            </a:xfrm>
            <a:prstGeom prst="roundRect">
              <a:avLst>
                <a:gd name="adj" fmla="val 16667"/>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B4B4B"/>
                  </a:solidFill>
                  <a:effectLst/>
                  <a:uLnTx/>
                  <a:uFillTx/>
                  <a:latin typeface="Calibri"/>
                  <a:ea typeface="Calibri"/>
                  <a:cs typeface="Calibri"/>
                  <a:sym typeface="Calibri"/>
                </a:rPr>
                <a:t>Local adaptor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grpSp>
        <p:nvGrpSpPr>
          <p:cNvPr id="478" name="Google Shape;478;p42"/>
          <p:cNvGrpSpPr/>
          <p:nvPr/>
        </p:nvGrpSpPr>
        <p:grpSpPr>
          <a:xfrm>
            <a:off x="3340250" y="2467200"/>
            <a:ext cx="957600" cy="689367"/>
            <a:chOff x="3340250" y="2467200"/>
            <a:chExt cx="957600" cy="689367"/>
          </a:xfrm>
        </p:grpSpPr>
        <p:cxnSp>
          <p:nvCxnSpPr>
            <p:cNvPr id="479" name="Google Shape;479;p42"/>
            <p:cNvCxnSpPr>
              <a:cxnSpLocks/>
              <a:stCxn id="480" idx="0"/>
            </p:cNvCxnSpPr>
            <p:nvPr/>
          </p:nvCxnSpPr>
          <p:spPr>
            <a:xfrm rot="10800000">
              <a:off x="3610100" y="2707767"/>
              <a:ext cx="0" cy="448800"/>
            </a:xfrm>
            <a:prstGeom prst="straightConnector1">
              <a:avLst/>
            </a:prstGeom>
            <a:noFill/>
            <a:ln w="12700" cap="flat" cmpd="sng">
              <a:solidFill>
                <a:srgbClr val="4B4B4B"/>
              </a:solidFill>
              <a:prstDash val="solid"/>
              <a:round/>
              <a:headEnd type="stealth" w="sm" len="sm"/>
              <a:tailEnd type="stealth" w="sm" len="sm"/>
            </a:ln>
          </p:spPr>
        </p:cxnSp>
        <p:sp>
          <p:nvSpPr>
            <p:cNvPr id="481" name="Google Shape;481;p42"/>
            <p:cNvSpPr/>
            <p:nvPr/>
          </p:nvSpPr>
          <p:spPr>
            <a:xfrm>
              <a:off x="3340250" y="2467200"/>
              <a:ext cx="957600" cy="224100"/>
            </a:xfrm>
            <a:prstGeom prst="roundRect">
              <a:avLst>
                <a:gd name="adj" fmla="val 16667"/>
              </a:avLst>
            </a:prstGeom>
            <a:gradFill>
              <a:gsLst>
                <a:gs pos="0">
                  <a:srgbClr val="D4E5F5"/>
                </a:gs>
                <a:gs pos="100000">
                  <a:srgbClr val="70A4D5"/>
                </a:gs>
              </a:gsLst>
              <a:lin ang="5400012" scaled="0"/>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VOLTHA</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482" name="Google Shape;482;p42"/>
          <p:cNvGrpSpPr/>
          <p:nvPr/>
        </p:nvGrpSpPr>
        <p:grpSpPr>
          <a:xfrm>
            <a:off x="5007527" y="3334100"/>
            <a:ext cx="1654200" cy="1421600"/>
            <a:chOff x="5007527" y="3334100"/>
            <a:chExt cx="1654200" cy="1421600"/>
          </a:xfrm>
        </p:grpSpPr>
        <p:cxnSp>
          <p:nvCxnSpPr>
            <p:cNvPr id="483" name="Google Shape;483;p42"/>
            <p:cNvCxnSpPr/>
            <p:nvPr/>
          </p:nvCxnSpPr>
          <p:spPr>
            <a:xfrm rot="10800000">
              <a:off x="5579788" y="3334100"/>
              <a:ext cx="0" cy="87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4" name="Google Shape;484;p42"/>
            <p:cNvCxnSpPr/>
            <p:nvPr/>
          </p:nvCxnSpPr>
          <p:spPr>
            <a:xfrm rot="10800000">
              <a:off x="6212086" y="3453564"/>
              <a:ext cx="0" cy="7539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5" name="Google Shape;485;p42"/>
            <p:cNvCxnSpPr/>
            <p:nvPr/>
          </p:nvCxnSpPr>
          <p:spPr>
            <a:xfrm rot="10800000">
              <a:off x="5503595" y="3843864"/>
              <a:ext cx="0" cy="36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6" name="Google Shape;486;p42"/>
            <p:cNvCxnSpPr/>
            <p:nvPr/>
          </p:nvCxnSpPr>
          <p:spPr>
            <a:xfrm rot="10800000">
              <a:off x="6135886" y="3764964"/>
              <a:ext cx="0" cy="4425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487" name="Google Shape;487;p42"/>
            <p:cNvSpPr/>
            <p:nvPr/>
          </p:nvSpPr>
          <p:spPr>
            <a:xfrm>
              <a:off x="5007527" y="4100313"/>
              <a:ext cx="1654200" cy="224100"/>
            </a:xfrm>
            <a:prstGeom prst="rect">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8" name="Google Shape;488;p42"/>
            <p:cNvSpPr/>
            <p:nvPr/>
          </p:nvSpPr>
          <p:spPr>
            <a:xfrm>
              <a:off x="5007527" y="4307500"/>
              <a:ext cx="1654200" cy="224100"/>
            </a:xfrm>
            <a:prstGeom prst="rect">
              <a:avLst/>
            </a:prstGeom>
            <a:gradFill>
              <a:gsLst>
                <a:gs pos="0">
                  <a:srgbClr val="F2F2F2"/>
                </a:gs>
                <a:gs pos="100000">
                  <a:srgbClr val="A6A6A6"/>
                </a:gs>
              </a:gsLst>
              <a:lin ang="5400012" scaled="0"/>
            </a:gradFill>
            <a:ln w="1270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Compute</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9" name="Google Shape;489;p42"/>
            <p:cNvSpPr/>
            <p:nvPr/>
          </p:nvSpPr>
          <p:spPr>
            <a:xfrm>
              <a:off x="5007527" y="4531600"/>
              <a:ext cx="1654200" cy="224100"/>
            </a:xfrm>
            <a:prstGeom prst="rect">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servers</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cxnSp>
        <p:nvCxnSpPr>
          <p:cNvPr id="490" name="Google Shape;490;p42"/>
          <p:cNvCxnSpPr/>
          <p:nvPr/>
        </p:nvCxnSpPr>
        <p:spPr>
          <a:xfrm>
            <a:off x="2313700" y="981075"/>
            <a:ext cx="0" cy="1800300"/>
          </a:xfrm>
          <a:prstGeom prst="straightConnector1">
            <a:avLst/>
          </a:prstGeom>
          <a:noFill/>
          <a:ln w="19050" cap="flat" cmpd="sng">
            <a:solidFill>
              <a:srgbClr val="999999"/>
            </a:solidFill>
            <a:prstDash val="solid"/>
            <a:round/>
            <a:headEnd type="triangle" w="med" len="med"/>
            <a:tailEnd type="triangle" w="med" len="med"/>
          </a:ln>
        </p:spPr>
      </p:cxnSp>
      <p:sp>
        <p:nvSpPr>
          <p:cNvPr id="491" name="Google Shape;491;p42"/>
          <p:cNvSpPr txBox="1"/>
          <p:nvPr/>
        </p:nvSpPr>
        <p:spPr>
          <a:xfrm rot="-5400000">
            <a:off x="1685050" y="1800825"/>
            <a:ext cx="1219200" cy="151200"/>
          </a:xfrm>
          <a:prstGeom prst="rect">
            <a:avLst/>
          </a:prstGeom>
          <a:solidFill>
            <a:srgbClr val="FFFFFF"/>
          </a:solid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99999"/>
                </a:solidFill>
                <a:effectLst/>
                <a:uLnTx/>
                <a:uFillTx/>
                <a:latin typeface="Calibri"/>
                <a:ea typeface="Calibri"/>
                <a:cs typeface="Calibri"/>
                <a:sym typeface="Calibri"/>
              </a:rPr>
              <a:t>SOFTWARE STACK</a:t>
            </a:r>
            <a:endParaRPr kumimoji="0" sz="1200" b="1"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492" name="Google Shape;492;p42"/>
          <p:cNvSpPr txBox="1"/>
          <p:nvPr/>
        </p:nvSpPr>
        <p:spPr>
          <a:xfrm rot="-5400000">
            <a:off x="1867425" y="3949200"/>
            <a:ext cx="865800" cy="151200"/>
          </a:xfrm>
          <a:prstGeom prst="rect">
            <a:avLst/>
          </a:prstGeom>
          <a:solidFill>
            <a:srgbClr val="FFFFFF"/>
          </a:solid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99999"/>
                </a:solidFill>
                <a:effectLst/>
                <a:uLnTx/>
                <a:uFillTx/>
                <a:latin typeface="Calibri"/>
                <a:ea typeface="Calibri"/>
                <a:cs typeface="Calibri"/>
                <a:sym typeface="Calibri"/>
              </a:rPr>
              <a:t>HARDWARE</a:t>
            </a:r>
            <a:endParaRPr kumimoji="0" sz="1200" b="1"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494" name="Google Shape;494;p42"/>
          <p:cNvSpPr/>
          <p:nvPr/>
        </p:nvSpPr>
        <p:spPr>
          <a:xfrm>
            <a:off x="3326275" y="1867050"/>
            <a:ext cx="3776100" cy="338700"/>
          </a:xfrm>
          <a:prstGeom prst="roundRect">
            <a:avLst>
              <a:gd name="adj" fmla="val 16667"/>
            </a:avLst>
          </a:prstGeom>
          <a:gradFill>
            <a:gsLst>
              <a:gs pos="0">
                <a:srgbClr val="DBD4EB"/>
              </a:gs>
              <a:gs pos="100000">
                <a:srgbClr val="9180BB"/>
              </a:gs>
            </a:gsLst>
            <a:lin ang="5400012" scaled="0"/>
          </a:gra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SDN Controller - ONOS</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496" name="Google Shape;496;p42"/>
          <p:cNvCxnSpPr/>
          <p:nvPr/>
        </p:nvCxnSpPr>
        <p:spPr>
          <a:xfrm rot="10800000">
            <a:off x="3811689" y="2196125"/>
            <a:ext cx="0" cy="239100"/>
          </a:xfrm>
          <a:prstGeom prst="straightConnector1">
            <a:avLst/>
          </a:prstGeom>
          <a:noFill/>
          <a:ln w="12700" cap="flat" cmpd="sng">
            <a:solidFill>
              <a:srgbClr val="4B4B4B"/>
            </a:solidFill>
            <a:prstDash val="solid"/>
            <a:round/>
            <a:headEnd type="stealth" w="sm" len="sm"/>
            <a:tailEnd type="stealth" w="sm" len="sm"/>
          </a:ln>
        </p:spPr>
      </p:cxnSp>
      <p:sp>
        <p:nvSpPr>
          <p:cNvPr id="497" name="Google Shape;497;p42"/>
          <p:cNvSpPr txBox="1"/>
          <p:nvPr/>
        </p:nvSpPr>
        <p:spPr>
          <a:xfrm>
            <a:off x="3848100" y="2176700"/>
            <a:ext cx="1194000" cy="2631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cs typeface="Arial"/>
                <a:sym typeface="Arial"/>
              </a:rPr>
              <a:t>OpenFlow</a:t>
            </a:r>
            <a:endParaRPr kumimoji="0" sz="10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498" name="Google Shape;498;p42"/>
          <p:cNvCxnSpPr/>
          <p:nvPr/>
        </p:nvCxnSpPr>
        <p:spPr>
          <a:xfrm rot="10800000">
            <a:off x="5821525" y="2237100"/>
            <a:ext cx="0" cy="716100"/>
          </a:xfrm>
          <a:prstGeom prst="straightConnector1">
            <a:avLst/>
          </a:prstGeom>
          <a:noFill/>
          <a:ln w="12700" cap="flat" cmpd="sng">
            <a:solidFill>
              <a:srgbClr val="000000"/>
            </a:solidFill>
            <a:prstDash val="solid"/>
            <a:round/>
            <a:headEnd type="stealth" w="sm" len="sm"/>
            <a:tailEnd type="stealth" w="sm" len="sm"/>
          </a:ln>
        </p:spPr>
      </p:cxnSp>
      <p:sp>
        <p:nvSpPr>
          <p:cNvPr id="499" name="Google Shape;499;p42"/>
          <p:cNvSpPr txBox="1"/>
          <p:nvPr/>
        </p:nvSpPr>
        <p:spPr>
          <a:xfrm>
            <a:off x="5821526" y="2292400"/>
            <a:ext cx="1231500" cy="4776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P4Runtime,</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gNMI/OpenConfig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500" name="Google Shape;500;p42"/>
          <p:cNvSpPr/>
          <p:nvPr/>
        </p:nvSpPr>
        <p:spPr>
          <a:xfrm>
            <a:off x="3342975" y="1552400"/>
            <a:ext cx="12315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VOLTHA apps</a:t>
            </a:r>
            <a:b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b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PON/OLT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1" name="Google Shape;501;p42"/>
          <p:cNvSpPr/>
          <p:nvPr/>
        </p:nvSpPr>
        <p:spPr>
          <a:xfrm>
            <a:off x="4634764" y="1551975"/>
            <a:ext cx="11403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TRELLIS apps</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Fabric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2" name="Google Shape;502;p42"/>
          <p:cNvSpPr/>
          <p:nvPr/>
        </p:nvSpPr>
        <p:spPr>
          <a:xfrm>
            <a:off x="5827862" y="1551975"/>
            <a:ext cx="12687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100" b="1" kern="0" dirty="0">
                <a:solidFill>
                  <a:srgbClr val="000000"/>
                </a:solidFill>
                <a:latin typeface="Calibri"/>
                <a:ea typeface="Calibri"/>
                <a:cs typeface="Calibri"/>
                <a:sym typeface="Calibri"/>
              </a:rPr>
              <a:t>SD-BNG</a:t>
            </a:r>
            <a:r>
              <a:rPr kumimoji="0" lang="en-US" sz="1100" b="1" i="0" u="none" strike="noStrike" kern="0" cap="none" spc="0" normalizeH="0" baseline="0" noProof="0" dirty="0">
                <a:ln>
                  <a:noFill/>
                </a:ln>
                <a:solidFill>
                  <a:srgbClr val="000000"/>
                </a:solidFill>
                <a:effectLst/>
                <a:uLnTx/>
                <a:uFillTx/>
                <a:latin typeface="Calibri"/>
                <a:ea typeface="Calibri"/>
                <a:cs typeface="Calibri"/>
                <a:sym typeface="Calibri"/>
              </a:rPr>
              <a:t> apps</a:t>
            </a:r>
            <a:endParaRPr kumimoji="0" sz="11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a:ea typeface="Calibri"/>
                <a:cs typeface="Calibri"/>
                <a:sym typeface="Calibri"/>
              </a:rPr>
              <a:t>Subscriber  control</a:t>
            </a:r>
            <a:endParaRPr kumimoji="0"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503" name="Google Shape;503;p42"/>
          <p:cNvGrpSpPr/>
          <p:nvPr/>
        </p:nvGrpSpPr>
        <p:grpSpPr>
          <a:xfrm>
            <a:off x="2975750" y="3156567"/>
            <a:ext cx="1268700" cy="772500"/>
            <a:chOff x="2975750" y="3175617"/>
            <a:chExt cx="1268700" cy="772500"/>
          </a:xfrm>
        </p:grpSpPr>
        <p:sp>
          <p:nvSpPr>
            <p:cNvPr id="504" name="Google Shape;504;p42"/>
            <p:cNvSpPr/>
            <p:nvPr/>
          </p:nvSpPr>
          <p:spPr>
            <a:xfrm>
              <a:off x="2975750" y="3709017"/>
              <a:ext cx="1268700" cy="2391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5" name="Google Shape;505;p42"/>
            <p:cNvSpPr/>
            <p:nvPr/>
          </p:nvSpPr>
          <p:spPr>
            <a:xfrm>
              <a:off x="3589871" y="36151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6" name="Google Shape;506;p42"/>
            <p:cNvSpPr/>
            <p:nvPr/>
          </p:nvSpPr>
          <p:spPr>
            <a:xfrm>
              <a:off x="3589871" y="35389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7" name="Google Shape;507;p42"/>
            <p:cNvSpPr/>
            <p:nvPr/>
          </p:nvSpPr>
          <p:spPr>
            <a:xfrm>
              <a:off x="3589871" y="34627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0" name="Google Shape;480;p42"/>
            <p:cNvSpPr/>
            <p:nvPr/>
          </p:nvSpPr>
          <p:spPr>
            <a:xfrm>
              <a:off x="2975750" y="3175617"/>
              <a:ext cx="1268700" cy="2391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508" name="Google Shape;508;p42"/>
          <p:cNvGrpSpPr/>
          <p:nvPr/>
        </p:nvGrpSpPr>
        <p:grpSpPr>
          <a:xfrm>
            <a:off x="4244450" y="3172528"/>
            <a:ext cx="3375021" cy="695700"/>
            <a:chOff x="4244450" y="3172528"/>
            <a:chExt cx="3375021" cy="695700"/>
          </a:xfrm>
        </p:grpSpPr>
        <p:sp>
          <p:nvSpPr>
            <p:cNvPr id="509" name="Google Shape;509;p42"/>
            <p:cNvSpPr/>
            <p:nvPr/>
          </p:nvSpPr>
          <p:spPr>
            <a:xfrm>
              <a:off x="4909825" y="3172528"/>
              <a:ext cx="1849500" cy="2769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switch</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510" name="Google Shape;510;p42"/>
            <p:cNvCxnSpPr/>
            <p:nvPr/>
          </p:nvCxnSpPr>
          <p:spPr>
            <a:xfrm>
              <a:off x="6759325" y="3329875"/>
              <a:ext cx="845700" cy="600"/>
            </a:xfrm>
            <a:prstGeom prst="curvedConnector3">
              <a:avLst>
                <a:gd name="adj1" fmla="val 50000"/>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1" name="Google Shape;511;p42"/>
            <p:cNvCxnSpPr>
              <a:cxnSpLocks/>
              <a:stCxn id="480" idx="3"/>
              <a:endCxn id="509" idx="1"/>
            </p:cNvCxnSpPr>
            <p:nvPr/>
          </p:nvCxnSpPr>
          <p:spPr>
            <a:xfrm>
              <a:off x="4244450" y="3276117"/>
              <a:ext cx="665400" cy="348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2" name="Google Shape;512;p42"/>
            <p:cNvCxnSpPr>
              <a:cxnSpLocks/>
              <a:stCxn id="504" idx="3"/>
              <a:endCxn id="509" idx="1"/>
            </p:cNvCxnSpPr>
            <p:nvPr/>
          </p:nvCxnSpPr>
          <p:spPr>
            <a:xfrm rot="10800000" flipH="1">
              <a:off x="4244450" y="3310917"/>
              <a:ext cx="665400" cy="498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13" name="Google Shape;513;p42"/>
            <p:cNvSpPr/>
            <p:nvPr/>
          </p:nvSpPr>
          <p:spPr>
            <a:xfrm>
              <a:off x="4909825" y="3591328"/>
              <a:ext cx="1849500" cy="2769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switch</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514" name="Google Shape;514;p42"/>
            <p:cNvCxnSpPr>
              <a:cxnSpLocks/>
              <a:stCxn id="480" idx="3"/>
              <a:endCxn id="513" idx="1"/>
            </p:cNvCxnSpPr>
            <p:nvPr/>
          </p:nvCxnSpPr>
          <p:spPr>
            <a:xfrm>
              <a:off x="4244450" y="3276117"/>
              <a:ext cx="665400" cy="45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5" name="Google Shape;515;p42"/>
            <p:cNvCxnSpPr>
              <a:cxnSpLocks/>
              <a:stCxn id="504" idx="3"/>
              <a:endCxn id="513" idx="1"/>
            </p:cNvCxnSpPr>
            <p:nvPr/>
          </p:nvCxnSpPr>
          <p:spPr>
            <a:xfrm rot="10800000" flipH="1">
              <a:off x="4244450" y="3729717"/>
              <a:ext cx="665400" cy="798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6" name="Google Shape;516;p42"/>
            <p:cNvCxnSpPr/>
            <p:nvPr/>
          </p:nvCxnSpPr>
          <p:spPr>
            <a:xfrm>
              <a:off x="6773771" y="3710575"/>
              <a:ext cx="845700" cy="600"/>
            </a:xfrm>
            <a:prstGeom prst="curvedConnector3">
              <a:avLst>
                <a:gd name="adj1" fmla="val 50000"/>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7" name="Google Shape;517;p42"/>
            <p:cNvCxnSpPr/>
            <p:nvPr/>
          </p:nvCxnSpPr>
          <p:spPr>
            <a:xfrm rot="10800000" flipH="1">
              <a:off x="6759325" y="3334075"/>
              <a:ext cx="846300" cy="376800"/>
            </a:xfrm>
            <a:prstGeom prst="straightConnector1">
              <a:avLst/>
            </a:prstGeom>
            <a:noFill/>
            <a:ln w="19050" cap="flat" cmpd="sng">
              <a:solidFill>
                <a:srgbClr val="666666"/>
              </a:solidFill>
              <a:prstDash val="solid"/>
              <a:round/>
              <a:headEnd type="none" w="med" len="med"/>
              <a:tailEnd type="none" w="med" len="med"/>
            </a:ln>
          </p:spPr>
        </p:cxnSp>
        <p:cxnSp>
          <p:nvCxnSpPr>
            <p:cNvPr id="518" name="Google Shape;518;p42"/>
            <p:cNvCxnSpPr/>
            <p:nvPr/>
          </p:nvCxnSpPr>
          <p:spPr>
            <a:xfrm>
              <a:off x="6759325" y="3329875"/>
              <a:ext cx="846300" cy="375300"/>
            </a:xfrm>
            <a:prstGeom prst="straightConnector1">
              <a:avLst/>
            </a:prstGeom>
            <a:noFill/>
            <a:ln w="19050" cap="flat" cmpd="sng">
              <a:solidFill>
                <a:srgbClr val="666666"/>
              </a:solidFill>
              <a:prstDash val="solid"/>
              <a:round/>
              <a:headEnd type="none" w="med" len="med"/>
              <a:tailEnd type="none" w="med" len="med"/>
            </a:ln>
          </p:spPr>
        </p:cxnSp>
      </p:grpSp>
      <p:sp>
        <p:nvSpPr>
          <p:cNvPr id="519" name="Google Shape;519;p42"/>
          <p:cNvSpPr/>
          <p:nvPr/>
        </p:nvSpPr>
        <p:spPr>
          <a:xfrm>
            <a:off x="5324400" y="2966833"/>
            <a:ext cx="957600" cy="224100"/>
          </a:xfrm>
          <a:prstGeom prst="roundRect">
            <a:avLst>
              <a:gd name="adj" fmla="val 16667"/>
            </a:avLst>
          </a:prstGeom>
          <a:gradFill>
            <a:gsLst>
              <a:gs pos="0">
                <a:srgbClr val="D4E5F5"/>
              </a:gs>
              <a:gs pos="100000">
                <a:srgbClr val="70A4D5"/>
              </a:gs>
            </a:gsLst>
            <a:lin ang="5400012" scaled="0"/>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0000"/>
                </a:solidFill>
                <a:effectLst/>
                <a:uLnTx/>
                <a:uFillTx/>
                <a:latin typeface="Calibri"/>
                <a:ea typeface="Calibri"/>
                <a:cs typeface="Calibri"/>
                <a:sym typeface="Calibri"/>
              </a:rPr>
              <a:t>Stratum</a:t>
            </a:r>
            <a:endParaRPr kumimoji="0" sz="12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520" name="Google Shape;520;p42"/>
          <p:cNvGrpSpPr/>
          <p:nvPr/>
        </p:nvGrpSpPr>
        <p:grpSpPr>
          <a:xfrm>
            <a:off x="122952" y="2366231"/>
            <a:ext cx="2851657" cy="1322127"/>
            <a:chOff x="122952" y="2366231"/>
            <a:chExt cx="2851657" cy="1322127"/>
          </a:xfrm>
        </p:grpSpPr>
        <p:grpSp>
          <p:nvGrpSpPr>
            <p:cNvPr id="521" name="Google Shape;521;p42"/>
            <p:cNvGrpSpPr/>
            <p:nvPr/>
          </p:nvGrpSpPr>
          <p:grpSpPr>
            <a:xfrm>
              <a:off x="122952" y="2366231"/>
              <a:ext cx="1926157" cy="1272765"/>
              <a:chOff x="122952" y="2366231"/>
              <a:chExt cx="1926157" cy="1272765"/>
            </a:xfrm>
          </p:grpSpPr>
          <p:sp>
            <p:nvSpPr>
              <p:cNvPr id="522" name="Google Shape;522;p42"/>
              <p:cNvSpPr/>
              <p:nvPr/>
            </p:nvSpPr>
            <p:spPr>
              <a:xfrm>
                <a:off x="122952" y="2589254"/>
                <a:ext cx="1576200" cy="771600"/>
              </a:xfrm>
              <a:prstGeom prst="roundRect">
                <a:avLst>
                  <a:gd name="adj" fmla="val 16667"/>
                </a:avLst>
              </a:prstGeom>
              <a:solidFill>
                <a:srgbClr val="FFFFFF"/>
              </a:solidFill>
              <a:ln w="9525" cap="flat" cmpd="sng">
                <a:solidFill>
                  <a:srgbClr val="666666"/>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23" name="Google Shape;523;p42"/>
              <p:cNvCxnSpPr>
                <a:stCxn id="524" idx="2"/>
                <a:endCxn id="525" idx="3"/>
              </p:cNvCxnSpPr>
              <p:nvPr/>
            </p:nvCxnSpPr>
            <p:spPr>
              <a:xfrm rot="10800000">
                <a:off x="1501309" y="2949919"/>
                <a:ext cx="471900" cy="3462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26" name="Google Shape;526;p42"/>
              <p:cNvCxnSpPr>
                <a:stCxn id="524" idx="2"/>
                <a:endCxn id="527" idx="3"/>
              </p:cNvCxnSpPr>
              <p:nvPr/>
            </p:nvCxnSpPr>
            <p:spPr>
              <a:xfrm flipH="1">
                <a:off x="1501309" y="3296119"/>
                <a:ext cx="471900" cy="2673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27" name="Google Shape;527;p42"/>
              <p:cNvSpPr/>
              <p:nvPr/>
            </p:nvSpPr>
            <p:spPr>
              <a:xfrm>
                <a:off x="1398680" y="3487796"/>
                <a:ext cx="102600" cy="1512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8" name="Google Shape;528;p42"/>
              <p:cNvSpPr txBox="1"/>
              <p:nvPr/>
            </p:nvSpPr>
            <p:spPr>
              <a:xfrm>
                <a:off x="1208512" y="3017702"/>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ONU</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29" name="Google Shape;529;p42"/>
              <p:cNvCxnSpPr>
                <a:stCxn id="530" idx="3"/>
                <a:endCxn id="530" idx="3"/>
              </p:cNvCxnSpPr>
              <p:nvPr/>
            </p:nvCxnSpPr>
            <p:spPr>
              <a:xfrm>
                <a:off x="862941" y="2902274"/>
                <a:ext cx="0" cy="0"/>
              </a:xfrm>
              <a:prstGeom prst="straightConnector1">
                <a:avLst/>
              </a:prstGeom>
              <a:noFill/>
              <a:ln w="9525" cap="flat" cmpd="sng">
                <a:solidFill>
                  <a:srgbClr val="004B7D"/>
                </a:solidFill>
                <a:prstDash val="solid"/>
                <a:round/>
                <a:headEnd type="none" w="med" len="med"/>
                <a:tailEnd type="none" w="med" len="med"/>
              </a:ln>
            </p:spPr>
          </p:cxnSp>
          <p:cxnSp>
            <p:nvCxnSpPr>
              <p:cNvPr id="531" name="Google Shape;531;p42"/>
              <p:cNvCxnSpPr>
                <a:endCxn id="525" idx="1"/>
              </p:cNvCxnSpPr>
              <p:nvPr/>
            </p:nvCxnSpPr>
            <p:spPr>
              <a:xfrm>
                <a:off x="772279" y="2949871"/>
                <a:ext cx="626400" cy="0"/>
              </a:xfrm>
              <a:prstGeom prst="straightConnector1">
                <a:avLst/>
              </a:prstGeom>
              <a:noFill/>
              <a:ln w="19050" cap="flat" cmpd="sng">
                <a:solidFill>
                  <a:srgbClr val="666666"/>
                </a:solidFill>
                <a:prstDash val="solid"/>
                <a:round/>
                <a:headEnd type="none" w="med" len="med"/>
                <a:tailEnd type="none" w="med" len="med"/>
              </a:ln>
            </p:spPr>
          </p:cxnSp>
          <p:pic>
            <p:nvPicPr>
              <p:cNvPr id="530" name="Google Shape;530;p42"/>
              <p:cNvPicPr preferRelativeResize="0"/>
              <p:nvPr/>
            </p:nvPicPr>
            <p:blipFill>
              <a:blip r:embed="rId4">
                <a:alphaModFix/>
              </a:blip>
              <a:stretch>
                <a:fillRect/>
              </a:stretch>
            </p:blipFill>
            <p:spPr>
              <a:xfrm>
                <a:off x="297515" y="2695032"/>
                <a:ext cx="565426" cy="414485"/>
              </a:xfrm>
              <a:prstGeom prst="rect">
                <a:avLst/>
              </a:prstGeom>
              <a:noFill/>
              <a:ln>
                <a:noFill/>
              </a:ln>
            </p:spPr>
          </p:pic>
          <p:sp>
            <p:nvSpPr>
              <p:cNvPr id="532" name="Google Shape;532;p42"/>
              <p:cNvSpPr txBox="1"/>
              <p:nvPr/>
            </p:nvSpPr>
            <p:spPr>
              <a:xfrm>
                <a:off x="150190" y="3035176"/>
                <a:ext cx="860100" cy="2769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RG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5" name="Google Shape;525;p42"/>
              <p:cNvSpPr/>
              <p:nvPr/>
            </p:nvSpPr>
            <p:spPr>
              <a:xfrm>
                <a:off x="1398679" y="2878171"/>
                <a:ext cx="102600" cy="1434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533" name="Google Shape;533;p42" descr="house.png"/>
              <p:cNvPicPr preferRelativeResize="0"/>
              <p:nvPr/>
            </p:nvPicPr>
            <p:blipFill rotWithShape="1">
              <a:blip r:embed="rId5">
                <a:alphaModFix/>
              </a:blip>
              <a:srcRect/>
              <a:stretch/>
            </p:blipFill>
            <p:spPr>
              <a:xfrm>
                <a:off x="1022423" y="2366231"/>
                <a:ext cx="565415" cy="405002"/>
              </a:xfrm>
              <a:prstGeom prst="rect">
                <a:avLst/>
              </a:prstGeom>
              <a:noFill/>
              <a:ln>
                <a:noFill/>
              </a:ln>
            </p:spPr>
          </p:pic>
          <p:sp>
            <p:nvSpPr>
              <p:cNvPr id="524" name="Google Shape;524;p42"/>
              <p:cNvSpPr/>
              <p:nvPr/>
            </p:nvSpPr>
            <p:spPr>
              <a:xfrm>
                <a:off x="1973209" y="3231919"/>
                <a:ext cx="75900" cy="128400"/>
              </a:xfrm>
              <a:prstGeom prst="ellipse">
                <a:avLst/>
              </a:prstGeom>
              <a:solidFill>
                <a:srgbClr val="D9D9D9"/>
              </a:solidFill>
              <a:ln w="2540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cxnSp>
          <p:nvCxnSpPr>
            <p:cNvPr id="534" name="Google Shape;534;p42"/>
            <p:cNvCxnSpPr>
              <a:endCxn id="524" idx="6"/>
            </p:cNvCxnSpPr>
            <p:nvPr/>
          </p:nvCxnSpPr>
          <p:spPr>
            <a:xfrm rot="10800000">
              <a:off x="2049109" y="3296119"/>
              <a:ext cx="925500" cy="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35" name="Google Shape;535;p42"/>
            <p:cNvSpPr txBox="1"/>
            <p:nvPr/>
          </p:nvSpPr>
          <p:spPr>
            <a:xfrm>
              <a:off x="1758093" y="3411458"/>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PON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83" name="Google Shape;184;p23">
            <a:extLst>
              <a:ext uri="{FF2B5EF4-FFF2-40B4-BE49-F238E27FC236}">
                <a16:creationId xmlns:a16="http://schemas.microsoft.com/office/drawing/2014/main" id="{443666E2-2FA9-8A43-B887-908F8B79A052}"/>
              </a:ext>
            </a:extLst>
          </p:cNvPr>
          <p:cNvPicPr preferRelativeResize="0"/>
          <p:nvPr/>
        </p:nvPicPr>
        <p:blipFill>
          <a:blip r:embed="rId6">
            <a:alphaModFix/>
          </a:blip>
          <a:stretch>
            <a:fillRect/>
          </a:stretch>
        </p:blipFill>
        <p:spPr>
          <a:xfrm>
            <a:off x="6516" y="4702571"/>
            <a:ext cx="1003781" cy="429725"/>
          </a:xfrm>
          <a:prstGeom prst="rect">
            <a:avLst/>
          </a:prstGeom>
          <a:noFill/>
          <a:ln>
            <a:noFill/>
          </a:ln>
        </p:spPr>
      </p:pic>
      <p:sp>
        <p:nvSpPr>
          <p:cNvPr id="84" name="Google Shape;80;p21">
            <a:extLst>
              <a:ext uri="{FF2B5EF4-FFF2-40B4-BE49-F238E27FC236}">
                <a16:creationId xmlns:a16="http://schemas.microsoft.com/office/drawing/2014/main" id="{5F587BD9-1B4B-9F4D-B135-A8144F5964BE}"/>
              </a:ext>
            </a:extLst>
          </p:cNvPr>
          <p:cNvSpPr txBox="1">
            <a:spLocks/>
          </p:cNvSpPr>
          <p:nvPr/>
        </p:nvSpPr>
        <p:spPr>
          <a:xfrm>
            <a:off x="344226" y="278117"/>
            <a:ext cx="1582103" cy="600525"/>
          </a:xfrm>
          <a:prstGeom prst="rect">
            <a:avLst/>
          </a:prstGeom>
          <a:noFill/>
          <a:ln>
            <a:noFill/>
          </a:ln>
        </p:spPr>
        <p:txBody>
          <a:bodyPr spcFirstLastPara="1" vert="horz" wrap="square" lIns="34275" tIns="17125" rIns="34275" bIns="17125" rtlCol="0" anchor="ctr"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l" defTabSz="4572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200" b="1" i="0" u="none" strike="noStrike" kern="1200" cap="none" spc="0" normalizeH="0" baseline="0" noProof="0">
                <a:ln>
                  <a:noFill/>
                </a:ln>
                <a:solidFill>
                  <a:srgbClr val="4B87CC"/>
                </a:solidFill>
                <a:effectLst/>
                <a:uLnTx/>
                <a:uFillTx/>
                <a:latin typeface="Calibri"/>
                <a:cs typeface="Calibri"/>
                <a:sym typeface="Calibri"/>
              </a:rPr>
              <a:t>SEBA</a:t>
            </a:r>
          </a:p>
        </p:txBody>
      </p:sp>
      <p:sp>
        <p:nvSpPr>
          <p:cNvPr id="85" name="Google Shape;80;p21">
            <a:extLst>
              <a:ext uri="{FF2B5EF4-FFF2-40B4-BE49-F238E27FC236}">
                <a16:creationId xmlns:a16="http://schemas.microsoft.com/office/drawing/2014/main" id="{FB518717-60B8-184A-964E-D427F875F669}"/>
              </a:ext>
            </a:extLst>
          </p:cNvPr>
          <p:cNvSpPr txBox="1">
            <a:spLocks/>
          </p:cNvSpPr>
          <p:nvPr/>
        </p:nvSpPr>
        <p:spPr>
          <a:xfrm>
            <a:off x="379264" y="935186"/>
            <a:ext cx="1476832" cy="751876"/>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S</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DN </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E</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nabled</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B</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roadband </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A</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ccess</a:t>
            </a:r>
          </a:p>
        </p:txBody>
      </p:sp>
      <p:sp>
        <p:nvSpPr>
          <p:cNvPr id="86" name="Donut 85">
            <a:extLst>
              <a:ext uri="{FF2B5EF4-FFF2-40B4-BE49-F238E27FC236}">
                <a16:creationId xmlns:a16="http://schemas.microsoft.com/office/drawing/2014/main" id="{285F4AA9-C97E-3E41-90A5-BF03B3F5AC97}"/>
              </a:ext>
            </a:extLst>
          </p:cNvPr>
          <p:cNvSpPr/>
          <p:nvPr/>
        </p:nvSpPr>
        <p:spPr>
          <a:xfrm>
            <a:off x="4367820" y="1259271"/>
            <a:ext cx="1689265" cy="2832466"/>
          </a:xfrm>
          <a:prstGeom prst="donut">
            <a:avLst>
              <a:gd name="adj" fmla="val 1829"/>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14693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0"/>
          <p:cNvSpPr txBox="1">
            <a:spLocks noGrp="1"/>
          </p:cNvSpPr>
          <p:nvPr>
            <p:ph type="title"/>
          </p:nvPr>
        </p:nvSpPr>
        <p:spPr>
          <a:xfrm>
            <a:off x="306450" y="35556"/>
            <a:ext cx="8531100" cy="5325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b="1" dirty="0">
                <a:solidFill>
                  <a:schemeClr val="accent1"/>
                </a:solidFill>
                <a:latin typeface="Calibri" panose="020F0502020204030204" pitchFamily="34" charset="0"/>
                <a:cs typeface="Calibri" panose="020F0502020204030204" pitchFamily="34" charset="0"/>
              </a:rPr>
              <a:t>Fabric disaggregation → TRELLIS </a:t>
            </a:r>
            <a:endParaRPr b="1" dirty="0">
              <a:solidFill>
                <a:schemeClr val="accent1"/>
              </a:solidFill>
              <a:latin typeface="Calibri" panose="020F0502020204030204" pitchFamily="34" charset="0"/>
              <a:cs typeface="Calibri" panose="020F0502020204030204" pitchFamily="34" charset="0"/>
            </a:endParaRPr>
          </a:p>
        </p:txBody>
      </p:sp>
      <p:sp>
        <p:nvSpPr>
          <p:cNvPr id="286" name="Google Shape;286;p40"/>
          <p:cNvSpPr/>
          <p:nvPr/>
        </p:nvSpPr>
        <p:spPr>
          <a:xfrm>
            <a:off x="2904753" y="2196476"/>
            <a:ext cx="2924400" cy="396600"/>
          </a:xfrm>
          <a:prstGeom prst="roundRect">
            <a:avLst>
              <a:gd name="adj" fmla="val 16667"/>
            </a:avLst>
          </a:prstGeom>
          <a:gradFill>
            <a:gsLst>
              <a:gs pos="0">
                <a:srgbClr val="DBD4EB"/>
              </a:gs>
              <a:gs pos="100000">
                <a:srgbClr val="9180BB"/>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4B4B4B"/>
                </a:solidFill>
                <a:effectLst/>
                <a:uLnTx/>
                <a:uFillTx/>
                <a:latin typeface="Calibri"/>
                <a:ea typeface="Calibri"/>
                <a:cs typeface="Calibri"/>
                <a:sym typeface="Calibri"/>
              </a:rPr>
              <a:t>ONOS: SDN Controller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7" name="Google Shape;287;p40"/>
          <p:cNvSpPr/>
          <p:nvPr/>
        </p:nvSpPr>
        <p:spPr>
          <a:xfrm>
            <a:off x="2902237" y="1663700"/>
            <a:ext cx="2924400" cy="464100"/>
          </a:xfrm>
          <a:prstGeom prst="roundRect">
            <a:avLst>
              <a:gd name="adj" fmla="val 16667"/>
            </a:avLst>
          </a:prstGeom>
          <a:gradFill>
            <a:gsLst>
              <a:gs pos="0">
                <a:srgbClr val="FFF6DB"/>
              </a:gs>
              <a:gs pos="100000">
                <a:srgbClr val="FAD25C"/>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4B4B4B"/>
                </a:solidFill>
                <a:effectLst/>
                <a:uLnTx/>
                <a:uFillTx/>
                <a:latin typeface="Calibri"/>
                <a:ea typeface="Calibri"/>
                <a:cs typeface="Calibri"/>
                <a:sym typeface="Calibri"/>
              </a:rPr>
              <a:t>Trellis Apps</a:t>
            </a:r>
            <a:b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b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Bridging, vRouter, MPLS-SR, mcast, etc.</a:t>
            </a:r>
            <a:endParaRPr kumimoji="0" sz="12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288" name="Google Shape;288;p40"/>
          <p:cNvSpPr/>
          <p:nvPr/>
        </p:nvSpPr>
        <p:spPr>
          <a:xfrm>
            <a:off x="5552257" y="4516925"/>
            <a:ext cx="923700" cy="344400"/>
          </a:xfrm>
          <a:prstGeom prst="leftRightArrow">
            <a:avLst>
              <a:gd name="adj1" fmla="val 50000"/>
              <a:gd name="adj2" fmla="val 50000"/>
            </a:avLst>
          </a:prstGeom>
          <a:solidFill>
            <a:srgbClr val="D9D9D9"/>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SCALE</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289" name="Google Shape;289;p40"/>
          <p:cNvSpPr/>
          <p:nvPr/>
        </p:nvSpPr>
        <p:spPr>
          <a:xfrm>
            <a:off x="2295924" y="4516925"/>
            <a:ext cx="923700" cy="344400"/>
          </a:xfrm>
          <a:prstGeom prst="leftRightArrow">
            <a:avLst>
              <a:gd name="adj1" fmla="val 50000"/>
              <a:gd name="adj2" fmla="val 50000"/>
            </a:avLst>
          </a:prstGeom>
          <a:solidFill>
            <a:srgbClr val="D9D9D9"/>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SCALE</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cxnSp>
        <p:nvCxnSpPr>
          <p:cNvPr id="290" name="Google Shape;290;p40"/>
          <p:cNvCxnSpPr/>
          <p:nvPr/>
        </p:nvCxnSpPr>
        <p:spPr>
          <a:xfrm>
            <a:off x="5963575" y="1899675"/>
            <a:ext cx="578100" cy="0"/>
          </a:xfrm>
          <a:prstGeom prst="straightConnector1">
            <a:avLst/>
          </a:prstGeom>
          <a:noFill/>
          <a:ln w="28575" cap="flat" cmpd="sng">
            <a:solidFill>
              <a:srgbClr val="666666"/>
            </a:solidFill>
            <a:prstDash val="solid"/>
            <a:round/>
            <a:headEnd type="triangle" w="med" len="med"/>
            <a:tailEnd type="triangle" w="med" len="med"/>
          </a:ln>
        </p:spPr>
      </p:cxnSp>
      <p:sp>
        <p:nvSpPr>
          <p:cNvPr id="291" name="Google Shape;291;p40"/>
          <p:cNvSpPr txBox="1"/>
          <p:nvPr/>
        </p:nvSpPr>
        <p:spPr>
          <a:xfrm>
            <a:off x="6555603" y="1676528"/>
            <a:ext cx="1415100" cy="577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Corbel"/>
                <a:ea typeface="Corbel"/>
                <a:cs typeface="Corbel"/>
                <a:sym typeface="Corbel"/>
              </a:rPr>
              <a:t>External router</a:t>
            </a:r>
            <a:br>
              <a:rPr kumimoji="0" lang="en-US" sz="1400" b="0" i="0" u="none" strike="noStrike" kern="0" cap="none" spc="0" normalizeH="0" baseline="0" noProof="0">
                <a:ln>
                  <a:noFill/>
                </a:ln>
                <a:solidFill>
                  <a:srgbClr val="000000"/>
                </a:solidFill>
                <a:effectLst/>
                <a:uLnTx/>
                <a:uFillTx/>
                <a:latin typeface="Corbel"/>
                <a:ea typeface="Corbel"/>
                <a:cs typeface="Corbel"/>
                <a:sym typeface="Corbel"/>
              </a:rPr>
            </a:b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(BGP, OSPF, etc.)</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292" name="Google Shape;292;p40"/>
          <p:cNvSpPr txBox="1"/>
          <p:nvPr/>
        </p:nvSpPr>
        <p:spPr>
          <a:xfrm>
            <a:off x="3434200" y="2661600"/>
            <a:ext cx="859200" cy="577500"/>
          </a:xfrm>
          <a:prstGeom prst="rect">
            <a:avLst/>
          </a:prstGeom>
          <a:noFill/>
          <a:ln>
            <a:noFill/>
          </a:ln>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OpenFlow</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P4Runtime</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gNMI</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293" name="Google Shape;293;p40"/>
          <p:cNvSpPr txBox="1"/>
          <p:nvPr/>
        </p:nvSpPr>
        <p:spPr>
          <a:xfrm>
            <a:off x="2198250" y="1113725"/>
            <a:ext cx="4433700" cy="532500"/>
          </a:xfrm>
          <a:prstGeom prst="rect">
            <a:avLst/>
          </a:prstGeom>
          <a:noFill/>
          <a:ln>
            <a:noFill/>
          </a:ln>
        </p:spPr>
        <p:txBody>
          <a:bodyPr spcFirstLastPara="1" wrap="square" lIns="34275" tIns="17125" rIns="34275" bIns="17125" anchor="ctr" anchorCtr="0">
            <a:noAutofit/>
          </a:bodyPr>
          <a:lstStyle/>
          <a:p>
            <a:pPr marL="0" marR="0" lvl="0" indent="0" algn="ctr"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2200" b="1" i="0" u="none" strike="noStrike" kern="0" cap="none" spc="0" normalizeH="0" baseline="0" noProof="0">
                <a:ln>
                  <a:noFill/>
                </a:ln>
                <a:solidFill>
                  <a:srgbClr val="FF0000"/>
                </a:solidFill>
                <a:effectLst/>
                <a:uLnTx/>
                <a:uFillTx/>
                <a:latin typeface="Calibri"/>
                <a:ea typeface="Calibri"/>
                <a:cs typeface="Calibri"/>
                <a:sym typeface="Calibri"/>
              </a:rPr>
              <a:t>In production at Comcast</a:t>
            </a:r>
            <a:endParaRPr kumimoji="0" sz="2200" b="1" i="0" u="none" strike="noStrike" kern="0" cap="none" spc="0" normalizeH="0" baseline="0" noProof="0">
              <a:ln>
                <a:noFill/>
              </a:ln>
              <a:solidFill>
                <a:srgbClr val="FF0000"/>
              </a:solidFill>
              <a:effectLst/>
              <a:uLnTx/>
              <a:uFillTx/>
              <a:latin typeface="Calibri"/>
              <a:ea typeface="Calibri"/>
              <a:cs typeface="Calibri"/>
              <a:sym typeface="Calibri"/>
            </a:endParaRPr>
          </a:p>
        </p:txBody>
      </p:sp>
      <p:sp>
        <p:nvSpPr>
          <p:cNvPr id="294" name="Google Shape;294;p40"/>
          <p:cNvSpPr txBox="1"/>
          <p:nvPr/>
        </p:nvSpPr>
        <p:spPr>
          <a:xfrm>
            <a:off x="464100" y="549825"/>
            <a:ext cx="8215800" cy="6573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990000"/>
                </a:solidFill>
                <a:effectLst/>
                <a:uLnTx/>
                <a:uFillTx/>
                <a:latin typeface="Calibri"/>
                <a:ea typeface="Calibri"/>
                <a:cs typeface="Calibri"/>
                <a:sym typeface="Calibri"/>
              </a:rPr>
              <a:t>Carrier-grade SDN fabric for edge/NFV applications</a:t>
            </a:r>
            <a:endParaRPr kumimoji="0" sz="1800" b="1" i="0" u="none" strike="noStrike" kern="0" cap="none" spc="0" normalizeH="0" baseline="0" noProof="0">
              <a:ln>
                <a:noFill/>
              </a:ln>
              <a:solidFill>
                <a:srgbClr val="99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990000"/>
                </a:solidFill>
                <a:effectLst/>
                <a:uLnTx/>
                <a:uFillTx/>
                <a:latin typeface="Calibri"/>
                <a:ea typeface="Calibri"/>
                <a:cs typeface="Calibri"/>
                <a:sym typeface="Calibri"/>
              </a:rPr>
              <a:t>Based on whitebox switches and merchant silicon</a:t>
            </a:r>
            <a:endParaRPr kumimoji="0" sz="1800" b="1" i="0" u="none" strike="noStrike" kern="0" cap="none" spc="0" normalizeH="0" baseline="0" noProof="0">
              <a:ln>
                <a:noFill/>
              </a:ln>
              <a:solidFill>
                <a:srgbClr val="990000"/>
              </a:solidFill>
              <a:effectLst/>
              <a:uLnTx/>
              <a:uFillTx/>
              <a:latin typeface="Calibri"/>
              <a:ea typeface="Calibri"/>
              <a:cs typeface="Calibri"/>
              <a:sym typeface="Calibri"/>
            </a:endParaRPr>
          </a:p>
        </p:txBody>
      </p:sp>
      <p:grpSp>
        <p:nvGrpSpPr>
          <p:cNvPr id="295" name="Google Shape;295;p40"/>
          <p:cNvGrpSpPr/>
          <p:nvPr/>
        </p:nvGrpSpPr>
        <p:grpSpPr>
          <a:xfrm>
            <a:off x="2734038" y="2719975"/>
            <a:ext cx="3362100" cy="2201200"/>
            <a:chOff x="2734038" y="2643775"/>
            <a:chExt cx="3362100" cy="2201200"/>
          </a:xfrm>
        </p:grpSpPr>
        <p:cxnSp>
          <p:nvCxnSpPr>
            <p:cNvPr id="296" name="Google Shape;296;p40"/>
            <p:cNvCxnSpPr/>
            <p:nvPr/>
          </p:nvCxnSpPr>
          <p:spPr>
            <a:xfrm>
              <a:off x="4381500" y="2643775"/>
              <a:ext cx="0" cy="596400"/>
            </a:xfrm>
            <a:prstGeom prst="straightConnector1">
              <a:avLst/>
            </a:prstGeom>
            <a:noFill/>
            <a:ln w="28575" cap="flat" cmpd="sng">
              <a:solidFill>
                <a:srgbClr val="666666"/>
              </a:solidFill>
              <a:prstDash val="solid"/>
              <a:round/>
              <a:headEnd type="none" w="med" len="med"/>
              <a:tailEnd type="triangle" w="med" len="med"/>
            </a:ln>
          </p:spPr>
        </p:cxnSp>
        <p:cxnSp>
          <p:nvCxnSpPr>
            <p:cNvPr id="297" name="Google Shape;297;p40"/>
            <p:cNvCxnSpPr>
              <a:endCxn id="298" idx="1"/>
            </p:cNvCxnSpPr>
            <p:nvPr/>
          </p:nvCxnSpPr>
          <p:spPr>
            <a:xfrm rot="10800000" flipH="1">
              <a:off x="5385540" y="3762053"/>
              <a:ext cx="253800" cy="116100"/>
            </a:xfrm>
            <a:prstGeom prst="bentConnector2">
              <a:avLst/>
            </a:prstGeom>
            <a:noFill/>
            <a:ln w="12700" cap="rnd" cmpd="sng">
              <a:solidFill>
                <a:srgbClr val="939393"/>
              </a:solidFill>
              <a:prstDash val="solid"/>
              <a:round/>
              <a:headEnd type="none" w="sm" len="sm"/>
              <a:tailEnd type="none" w="sm" len="sm"/>
            </a:ln>
          </p:spPr>
        </p:cxnSp>
        <p:grpSp>
          <p:nvGrpSpPr>
            <p:cNvPr id="299" name="Google Shape;299;p40"/>
            <p:cNvGrpSpPr/>
            <p:nvPr/>
          </p:nvGrpSpPr>
          <p:grpSpPr>
            <a:xfrm>
              <a:off x="3374015" y="3337279"/>
              <a:ext cx="2046454" cy="998625"/>
              <a:chOff x="2578453" y="2583863"/>
              <a:chExt cx="2880706" cy="1256606"/>
            </a:xfrm>
          </p:grpSpPr>
          <p:cxnSp>
            <p:nvCxnSpPr>
              <p:cNvPr id="300" name="Google Shape;300;p40"/>
              <p:cNvCxnSpPr>
                <a:stCxn id="301" idx="0"/>
                <a:endCxn id="302" idx="2"/>
              </p:cNvCxnSpPr>
              <p:nvPr/>
            </p:nvCxnSpPr>
            <p:spPr>
              <a:xfrm rot="10800000" flipH="1">
                <a:off x="2895403" y="2769783"/>
                <a:ext cx="776100" cy="403500"/>
              </a:xfrm>
              <a:prstGeom prst="straightConnector1">
                <a:avLst/>
              </a:prstGeom>
              <a:noFill/>
              <a:ln w="12700" cap="rnd" cmpd="sng">
                <a:solidFill>
                  <a:srgbClr val="939393"/>
                </a:solidFill>
                <a:prstDash val="solid"/>
                <a:round/>
                <a:headEnd type="none" w="sm" len="sm"/>
                <a:tailEnd type="none" w="sm" len="sm"/>
              </a:ln>
            </p:spPr>
          </p:cxnSp>
          <p:cxnSp>
            <p:nvCxnSpPr>
              <p:cNvPr id="303" name="Google Shape;303;p40"/>
              <p:cNvCxnSpPr>
                <a:stCxn id="304" idx="0"/>
                <a:endCxn id="302" idx="2"/>
              </p:cNvCxnSpPr>
              <p:nvPr/>
            </p:nvCxnSpPr>
            <p:spPr>
              <a:xfrm rot="10800000">
                <a:off x="3671450" y="2769783"/>
                <a:ext cx="0" cy="403500"/>
              </a:xfrm>
              <a:prstGeom prst="straightConnector1">
                <a:avLst/>
              </a:prstGeom>
              <a:noFill/>
              <a:ln w="12700" cap="rnd" cmpd="sng">
                <a:solidFill>
                  <a:srgbClr val="939393"/>
                </a:solidFill>
                <a:prstDash val="solid"/>
                <a:round/>
                <a:headEnd type="none" w="sm" len="sm"/>
                <a:tailEnd type="none" w="sm" len="sm"/>
              </a:ln>
            </p:spPr>
          </p:cxnSp>
          <p:cxnSp>
            <p:nvCxnSpPr>
              <p:cNvPr id="305" name="Google Shape;305;p40"/>
              <p:cNvCxnSpPr>
                <a:stCxn id="306" idx="0"/>
                <a:endCxn id="302" idx="2"/>
              </p:cNvCxnSpPr>
              <p:nvPr/>
            </p:nvCxnSpPr>
            <p:spPr>
              <a:xfrm rot="10800000">
                <a:off x="3671362" y="2769783"/>
                <a:ext cx="694800" cy="403500"/>
              </a:xfrm>
              <a:prstGeom prst="straightConnector1">
                <a:avLst/>
              </a:prstGeom>
              <a:noFill/>
              <a:ln w="12700" cap="rnd" cmpd="sng">
                <a:solidFill>
                  <a:srgbClr val="939393"/>
                </a:solidFill>
                <a:prstDash val="solid"/>
                <a:round/>
                <a:headEnd type="none" w="sm" len="sm"/>
                <a:tailEnd type="none" w="sm" len="sm"/>
              </a:ln>
            </p:spPr>
          </p:cxnSp>
          <p:cxnSp>
            <p:nvCxnSpPr>
              <p:cNvPr id="307" name="Google Shape;307;p40"/>
              <p:cNvCxnSpPr>
                <a:stCxn id="308" idx="0"/>
                <a:endCxn id="302" idx="2"/>
              </p:cNvCxnSpPr>
              <p:nvPr/>
            </p:nvCxnSpPr>
            <p:spPr>
              <a:xfrm rot="10800000">
                <a:off x="3671309" y="2769783"/>
                <a:ext cx="1470900" cy="403500"/>
              </a:xfrm>
              <a:prstGeom prst="straightConnector1">
                <a:avLst/>
              </a:prstGeom>
              <a:noFill/>
              <a:ln w="12700" cap="rnd" cmpd="sng">
                <a:solidFill>
                  <a:srgbClr val="939393"/>
                </a:solidFill>
                <a:prstDash val="solid"/>
                <a:round/>
                <a:headEnd type="none" w="sm" len="sm"/>
                <a:tailEnd type="none" w="sm" len="sm"/>
              </a:ln>
            </p:spPr>
          </p:cxnSp>
          <p:cxnSp>
            <p:nvCxnSpPr>
              <p:cNvPr id="309" name="Google Shape;309;p40"/>
              <p:cNvCxnSpPr>
                <a:stCxn id="308" idx="0"/>
                <a:endCxn id="310" idx="2"/>
              </p:cNvCxnSpPr>
              <p:nvPr/>
            </p:nvCxnSpPr>
            <p:spPr>
              <a:xfrm rot="10800000">
                <a:off x="4366109" y="2769783"/>
                <a:ext cx="776100" cy="403500"/>
              </a:xfrm>
              <a:prstGeom prst="straightConnector1">
                <a:avLst/>
              </a:prstGeom>
              <a:noFill/>
              <a:ln w="12700" cap="rnd" cmpd="sng">
                <a:solidFill>
                  <a:srgbClr val="939393"/>
                </a:solidFill>
                <a:prstDash val="solid"/>
                <a:round/>
                <a:headEnd type="none" w="sm" len="sm"/>
                <a:tailEnd type="none" w="sm" len="sm"/>
              </a:ln>
            </p:spPr>
          </p:cxnSp>
          <p:cxnSp>
            <p:nvCxnSpPr>
              <p:cNvPr id="311" name="Google Shape;311;p40"/>
              <p:cNvCxnSpPr>
                <a:stCxn id="306" idx="0"/>
                <a:endCxn id="310" idx="2"/>
              </p:cNvCxnSpPr>
              <p:nvPr/>
            </p:nvCxnSpPr>
            <p:spPr>
              <a:xfrm rot="10800000">
                <a:off x="4366162" y="2769783"/>
                <a:ext cx="0" cy="403500"/>
              </a:xfrm>
              <a:prstGeom prst="straightConnector1">
                <a:avLst/>
              </a:prstGeom>
              <a:noFill/>
              <a:ln w="12700" cap="rnd" cmpd="sng">
                <a:solidFill>
                  <a:srgbClr val="939393"/>
                </a:solidFill>
                <a:prstDash val="solid"/>
                <a:round/>
                <a:headEnd type="none" w="sm" len="sm"/>
                <a:tailEnd type="none" w="sm" len="sm"/>
              </a:ln>
            </p:spPr>
          </p:cxnSp>
          <p:cxnSp>
            <p:nvCxnSpPr>
              <p:cNvPr id="312" name="Google Shape;312;p40"/>
              <p:cNvCxnSpPr>
                <a:stCxn id="304" idx="0"/>
                <a:endCxn id="310" idx="2"/>
              </p:cNvCxnSpPr>
              <p:nvPr/>
            </p:nvCxnSpPr>
            <p:spPr>
              <a:xfrm rot="10800000" flipH="1">
                <a:off x="3671450" y="2769783"/>
                <a:ext cx="694800" cy="403500"/>
              </a:xfrm>
              <a:prstGeom prst="straightConnector1">
                <a:avLst/>
              </a:prstGeom>
              <a:noFill/>
              <a:ln w="12700" cap="rnd" cmpd="sng">
                <a:solidFill>
                  <a:srgbClr val="939393"/>
                </a:solidFill>
                <a:prstDash val="solid"/>
                <a:round/>
                <a:headEnd type="none" w="sm" len="sm"/>
                <a:tailEnd type="none" w="sm" len="sm"/>
              </a:ln>
            </p:spPr>
          </p:cxnSp>
          <p:cxnSp>
            <p:nvCxnSpPr>
              <p:cNvPr id="313" name="Google Shape;313;p40"/>
              <p:cNvCxnSpPr>
                <a:stCxn id="301" idx="0"/>
                <a:endCxn id="310" idx="2"/>
              </p:cNvCxnSpPr>
              <p:nvPr/>
            </p:nvCxnSpPr>
            <p:spPr>
              <a:xfrm rot="10800000" flipH="1">
                <a:off x="2895403" y="2769783"/>
                <a:ext cx="1470900" cy="403500"/>
              </a:xfrm>
              <a:prstGeom prst="straightConnector1">
                <a:avLst/>
              </a:prstGeom>
              <a:noFill/>
              <a:ln w="12700" cap="rnd" cmpd="sng">
                <a:solidFill>
                  <a:srgbClr val="939393"/>
                </a:solidFill>
                <a:prstDash val="solid"/>
                <a:round/>
                <a:headEnd type="none" w="sm" len="sm"/>
                <a:tailEnd type="none" w="sm" len="sm"/>
              </a:ln>
            </p:spPr>
          </p:cxnSp>
          <p:cxnSp>
            <p:nvCxnSpPr>
              <p:cNvPr id="314" name="Google Shape;314;p40"/>
              <p:cNvCxnSpPr>
                <a:stCxn id="306" idx="3"/>
                <a:endCxn id="308" idx="1"/>
              </p:cNvCxnSpPr>
              <p:nvPr/>
            </p:nvCxnSpPr>
            <p:spPr>
              <a:xfrm>
                <a:off x="4683112" y="3266283"/>
                <a:ext cx="142200" cy="0"/>
              </a:xfrm>
              <a:prstGeom prst="straightConnector1">
                <a:avLst/>
              </a:prstGeom>
              <a:noFill/>
              <a:ln w="12700" cap="rnd" cmpd="sng">
                <a:solidFill>
                  <a:srgbClr val="939393"/>
                </a:solidFill>
                <a:prstDash val="solid"/>
                <a:round/>
                <a:headEnd type="none" w="sm" len="sm"/>
                <a:tailEnd type="none" w="sm" len="sm"/>
              </a:ln>
            </p:spPr>
          </p:cxnSp>
          <p:cxnSp>
            <p:nvCxnSpPr>
              <p:cNvPr id="315" name="Google Shape;315;p40"/>
              <p:cNvCxnSpPr>
                <a:stCxn id="316" idx="1"/>
                <a:endCxn id="306" idx="2"/>
              </p:cNvCxnSpPr>
              <p:nvPr/>
            </p:nvCxnSpPr>
            <p:spPr>
              <a:xfrm rot="10800000">
                <a:off x="4365965" y="3359151"/>
                <a:ext cx="77700" cy="137100"/>
              </a:xfrm>
              <a:prstGeom prst="bentConnector2">
                <a:avLst/>
              </a:prstGeom>
              <a:noFill/>
              <a:ln w="12700" cap="rnd" cmpd="sng">
                <a:solidFill>
                  <a:srgbClr val="939393"/>
                </a:solidFill>
                <a:prstDash val="solid"/>
                <a:round/>
                <a:headEnd type="none" w="sm" len="sm"/>
                <a:tailEnd type="none" w="sm" len="sm"/>
              </a:ln>
            </p:spPr>
          </p:cxnSp>
          <p:cxnSp>
            <p:nvCxnSpPr>
              <p:cNvPr id="317" name="Google Shape;317;p40"/>
              <p:cNvCxnSpPr>
                <a:stCxn id="318" idx="1"/>
              </p:cNvCxnSpPr>
              <p:nvPr/>
            </p:nvCxnSpPr>
            <p:spPr>
              <a:xfrm rot="10800000">
                <a:off x="4267865" y="3274763"/>
                <a:ext cx="175800" cy="366900"/>
              </a:xfrm>
              <a:prstGeom prst="bentConnector2">
                <a:avLst/>
              </a:prstGeom>
              <a:noFill/>
              <a:ln w="12700" cap="rnd" cmpd="sng">
                <a:solidFill>
                  <a:srgbClr val="939393"/>
                </a:solidFill>
                <a:prstDash val="solid"/>
                <a:round/>
                <a:headEnd type="none" w="sm" len="sm"/>
                <a:tailEnd type="none" w="sm" len="sm"/>
              </a:ln>
            </p:spPr>
          </p:cxnSp>
          <p:cxnSp>
            <p:nvCxnSpPr>
              <p:cNvPr id="319" name="Google Shape;319;p40"/>
              <p:cNvCxnSpPr>
                <a:stCxn id="320" idx="1"/>
              </p:cNvCxnSpPr>
              <p:nvPr/>
            </p:nvCxnSpPr>
            <p:spPr>
              <a:xfrm rot="10800000">
                <a:off x="4163165" y="3274969"/>
                <a:ext cx="280500" cy="508800"/>
              </a:xfrm>
              <a:prstGeom prst="bentConnector2">
                <a:avLst/>
              </a:prstGeom>
              <a:noFill/>
              <a:ln w="12700" cap="rnd" cmpd="sng">
                <a:solidFill>
                  <a:srgbClr val="939393"/>
                </a:solidFill>
                <a:prstDash val="solid"/>
                <a:round/>
                <a:headEnd type="none" w="sm" len="sm"/>
                <a:tailEnd type="none" w="sm" len="sm"/>
              </a:ln>
            </p:spPr>
          </p:cxnSp>
          <p:cxnSp>
            <p:nvCxnSpPr>
              <p:cNvPr id="321" name="Google Shape;321;p40"/>
              <p:cNvCxnSpPr>
                <a:stCxn id="316" idx="3"/>
                <a:endCxn id="308" idx="2"/>
              </p:cNvCxnSpPr>
              <p:nvPr/>
            </p:nvCxnSpPr>
            <p:spPr>
              <a:xfrm rot="10800000" flipH="1">
                <a:off x="5050865" y="3359151"/>
                <a:ext cx="91200" cy="137100"/>
              </a:xfrm>
              <a:prstGeom prst="bentConnector2">
                <a:avLst/>
              </a:prstGeom>
              <a:noFill/>
              <a:ln w="12700" cap="rnd" cmpd="sng">
                <a:solidFill>
                  <a:srgbClr val="939393"/>
                </a:solidFill>
                <a:prstDash val="solid"/>
                <a:round/>
                <a:headEnd type="none" w="sm" len="sm"/>
                <a:tailEnd type="none" w="sm" len="sm"/>
              </a:ln>
            </p:spPr>
          </p:cxnSp>
          <p:cxnSp>
            <p:nvCxnSpPr>
              <p:cNvPr id="322" name="Google Shape;322;p40"/>
              <p:cNvCxnSpPr>
                <a:stCxn id="318" idx="3"/>
              </p:cNvCxnSpPr>
              <p:nvPr/>
            </p:nvCxnSpPr>
            <p:spPr>
              <a:xfrm rot="10800000" flipH="1">
                <a:off x="5050865" y="3274763"/>
                <a:ext cx="216600" cy="366900"/>
              </a:xfrm>
              <a:prstGeom prst="bentConnector2">
                <a:avLst/>
              </a:prstGeom>
              <a:noFill/>
              <a:ln w="12700" cap="rnd" cmpd="sng">
                <a:solidFill>
                  <a:srgbClr val="939393"/>
                </a:solidFill>
                <a:prstDash val="solid"/>
                <a:round/>
                <a:headEnd type="none" w="sm" len="sm"/>
                <a:tailEnd type="none" w="sm" len="sm"/>
              </a:ln>
            </p:spPr>
          </p:cxnSp>
          <p:cxnSp>
            <p:nvCxnSpPr>
              <p:cNvPr id="323" name="Google Shape;323;p40"/>
              <p:cNvCxnSpPr>
                <a:stCxn id="320" idx="3"/>
              </p:cNvCxnSpPr>
              <p:nvPr/>
            </p:nvCxnSpPr>
            <p:spPr>
              <a:xfrm rot="10800000" flipH="1">
                <a:off x="5050865" y="3282769"/>
                <a:ext cx="336900" cy="501000"/>
              </a:xfrm>
              <a:prstGeom prst="bentConnector2">
                <a:avLst/>
              </a:prstGeom>
              <a:noFill/>
              <a:ln w="12700" cap="rnd" cmpd="sng">
                <a:solidFill>
                  <a:srgbClr val="939393"/>
                </a:solidFill>
                <a:prstDash val="solid"/>
                <a:round/>
                <a:headEnd type="none" w="sm" len="sm"/>
                <a:tailEnd type="none" w="sm" len="sm"/>
              </a:ln>
            </p:spPr>
          </p:cxnSp>
          <p:sp>
            <p:nvSpPr>
              <p:cNvPr id="316" name="Google Shape;316;p40"/>
              <p:cNvSpPr/>
              <p:nvPr/>
            </p:nvSpPr>
            <p:spPr>
              <a:xfrm>
                <a:off x="4443665" y="3439551"/>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18" name="Google Shape;318;p40"/>
              <p:cNvSpPr/>
              <p:nvPr/>
            </p:nvSpPr>
            <p:spPr>
              <a:xfrm>
                <a:off x="4443665" y="3584963"/>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20" name="Google Shape;320;p40"/>
              <p:cNvSpPr/>
              <p:nvPr/>
            </p:nvSpPr>
            <p:spPr>
              <a:xfrm>
                <a:off x="4443665" y="3727069"/>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6" name="Google Shape;306;p40"/>
              <p:cNvSpPr/>
              <p:nvPr/>
            </p:nvSpPr>
            <p:spPr>
              <a:xfrm>
                <a:off x="4049212" y="31732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Leaf</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8" name="Google Shape;308;p40"/>
              <p:cNvSpPr/>
              <p:nvPr/>
            </p:nvSpPr>
            <p:spPr>
              <a:xfrm>
                <a:off x="4825259" y="31732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Leaf</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24" name="Google Shape;324;p40"/>
              <p:cNvCxnSpPr>
                <a:stCxn id="301" idx="3"/>
                <a:endCxn id="304" idx="1"/>
              </p:cNvCxnSpPr>
              <p:nvPr/>
            </p:nvCxnSpPr>
            <p:spPr>
              <a:xfrm>
                <a:off x="3212353" y="3266283"/>
                <a:ext cx="142200" cy="0"/>
              </a:xfrm>
              <a:prstGeom prst="straightConnector1">
                <a:avLst/>
              </a:prstGeom>
              <a:noFill/>
              <a:ln w="12700" cap="rnd" cmpd="sng">
                <a:solidFill>
                  <a:srgbClr val="939393"/>
                </a:solidFill>
                <a:prstDash val="solid"/>
                <a:round/>
                <a:headEnd type="none" w="sm" len="sm"/>
                <a:tailEnd type="none" w="sm" len="sm"/>
              </a:ln>
            </p:spPr>
          </p:cxnSp>
          <p:cxnSp>
            <p:nvCxnSpPr>
              <p:cNvPr id="325" name="Google Shape;325;p40"/>
              <p:cNvCxnSpPr>
                <a:stCxn id="326" idx="1"/>
                <a:endCxn id="301" idx="2"/>
              </p:cNvCxnSpPr>
              <p:nvPr/>
            </p:nvCxnSpPr>
            <p:spPr>
              <a:xfrm rot="10800000">
                <a:off x="2895206" y="3359151"/>
                <a:ext cx="77700" cy="137100"/>
              </a:xfrm>
              <a:prstGeom prst="bentConnector2">
                <a:avLst/>
              </a:prstGeom>
              <a:noFill/>
              <a:ln w="12700" cap="rnd" cmpd="sng">
                <a:solidFill>
                  <a:srgbClr val="939393"/>
                </a:solidFill>
                <a:prstDash val="solid"/>
                <a:round/>
                <a:headEnd type="none" w="sm" len="sm"/>
                <a:tailEnd type="none" w="sm" len="sm"/>
              </a:ln>
            </p:spPr>
          </p:cxnSp>
          <p:cxnSp>
            <p:nvCxnSpPr>
              <p:cNvPr id="327" name="Google Shape;327;p40"/>
              <p:cNvCxnSpPr>
                <a:stCxn id="328" idx="1"/>
              </p:cNvCxnSpPr>
              <p:nvPr/>
            </p:nvCxnSpPr>
            <p:spPr>
              <a:xfrm rot="10800000">
                <a:off x="2797106" y="3274763"/>
                <a:ext cx="175800" cy="366900"/>
              </a:xfrm>
              <a:prstGeom prst="bentConnector2">
                <a:avLst/>
              </a:prstGeom>
              <a:noFill/>
              <a:ln w="12700" cap="rnd" cmpd="sng">
                <a:solidFill>
                  <a:srgbClr val="939393"/>
                </a:solidFill>
                <a:prstDash val="solid"/>
                <a:round/>
                <a:headEnd type="none" w="sm" len="sm"/>
                <a:tailEnd type="none" w="sm" len="sm"/>
              </a:ln>
            </p:spPr>
          </p:cxnSp>
          <p:cxnSp>
            <p:nvCxnSpPr>
              <p:cNvPr id="329" name="Google Shape;329;p40"/>
              <p:cNvCxnSpPr>
                <a:stCxn id="330" idx="1"/>
              </p:cNvCxnSpPr>
              <p:nvPr/>
            </p:nvCxnSpPr>
            <p:spPr>
              <a:xfrm rot="10800000">
                <a:off x="2692406" y="3274969"/>
                <a:ext cx="280500" cy="508800"/>
              </a:xfrm>
              <a:prstGeom prst="bentConnector2">
                <a:avLst/>
              </a:prstGeom>
              <a:noFill/>
              <a:ln w="12700" cap="rnd" cmpd="sng">
                <a:solidFill>
                  <a:srgbClr val="939393"/>
                </a:solidFill>
                <a:prstDash val="solid"/>
                <a:round/>
                <a:headEnd type="none" w="sm" len="sm"/>
                <a:tailEnd type="none" w="sm" len="sm"/>
              </a:ln>
            </p:spPr>
          </p:cxnSp>
          <p:cxnSp>
            <p:nvCxnSpPr>
              <p:cNvPr id="331" name="Google Shape;331;p40"/>
              <p:cNvCxnSpPr>
                <a:stCxn id="326" idx="3"/>
                <a:endCxn id="304" idx="2"/>
              </p:cNvCxnSpPr>
              <p:nvPr/>
            </p:nvCxnSpPr>
            <p:spPr>
              <a:xfrm rot="10800000" flipH="1">
                <a:off x="3580106" y="3359151"/>
                <a:ext cx="91200" cy="137100"/>
              </a:xfrm>
              <a:prstGeom prst="bentConnector2">
                <a:avLst/>
              </a:prstGeom>
              <a:noFill/>
              <a:ln w="12700" cap="rnd" cmpd="sng">
                <a:solidFill>
                  <a:srgbClr val="939393"/>
                </a:solidFill>
                <a:prstDash val="solid"/>
                <a:round/>
                <a:headEnd type="none" w="sm" len="sm"/>
                <a:tailEnd type="none" w="sm" len="sm"/>
              </a:ln>
            </p:spPr>
          </p:cxnSp>
          <p:cxnSp>
            <p:nvCxnSpPr>
              <p:cNvPr id="332" name="Google Shape;332;p40"/>
              <p:cNvCxnSpPr>
                <a:stCxn id="328" idx="3"/>
              </p:cNvCxnSpPr>
              <p:nvPr/>
            </p:nvCxnSpPr>
            <p:spPr>
              <a:xfrm rot="10800000" flipH="1">
                <a:off x="3580106" y="3274763"/>
                <a:ext cx="204000" cy="366900"/>
              </a:xfrm>
              <a:prstGeom prst="bentConnector2">
                <a:avLst/>
              </a:prstGeom>
              <a:noFill/>
              <a:ln w="12700" cap="rnd" cmpd="sng">
                <a:solidFill>
                  <a:srgbClr val="939393"/>
                </a:solidFill>
                <a:prstDash val="solid"/>
                <a:round/>
                <a:headEnd type="none" w="sm" len="sm"/>
                <a:tailEnd type="none" w="sm" len="sm"/>
              </a:ln>
            </p:spPr>
          </p:cxnSp>
          <p:cxnSp>
            <p:nvCxnSpPr>
              <p:cNvPr id="333" name="Google Shape;333;p40"/>
              <p:cNvCxnSpPr>
                <a:stCxn id="330" idx="3"/>
              </p:cNvCxnSpPr>
              <p:nvPr/>
            </p:nvCxnSpPr>
            <p:spPr>
              <a:xfrm rot="10800000" flipH="1">
                <a:off x="3580106" y="3283069"/>
                <a:ext cx="319800" cy="500700"/>
              </a:xfrm>
              <a:prstGeom prst="bentConnector2">
                <a:avLst/>
              </a:prstGeom>
              <a:noFill/>
              <a:ln w="12700" cap="rnd" cmpd="sng">
                <a:solidFill>
                  <a:srgbClr val="939393"/>
                </a:solidFill>
                <a:prstDash val="solid"/>
                <a:round/>
                <a:headEnd type="none" w="sm" len="sm"/>
                <a:tailEnd type="none" w="sm" len="sm"/>
              </a:ln>
            </p:spPr>
          </p:cxnSp>
          <p:sp>
            <p:nvSpPr>
              <p:cNvPr id="326" name="Google Shape;326;p40"/>
              <p:cNvSpPr/>
              <p:nvPr/>
            </p:nvSpPr>
            <p:spPr>
              <a:xfrm>
                <a:off x="2972906" y="3439551"/>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28" name="Google Shape;328;p40"/>
              <p:cNvSpPr/>
              <p:nvPr/>
            </p:nvSpPr>
            <p:spPr>
              <a:xfrm>
                <a:off x="2972906" y="3584963"/>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30" name="Google Shape;330;p40"/>
              <p:cNvSpPr/>
              <p:nvPr/>
            </p:nvSpPr>
            <p:spPr>
              <a:xfrm>
                <a:off x="2972906" y="3727069"/>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1" name="Google Shape;301;p40"/>
              <p:cNvSpPr/>
              <p:nvPr/>
            </p:nvSpPr>
            <p:spPr>
              <a:xfrm>
                <a:off x="2578453" y="31732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Leaf</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4" name="Google Shape;304;p40"/>
              <p:cNvSpPr/>
              <p:nvPr/>
            </p:nvSpPr>
            <p:spPr>
              <a:xfrm>
                <a:off x="3354500" y="31732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Leaf</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2" name="Google Shape;302;p40"/>
              <p:cNvSpPr/>
              <p:nvPr/>
            </p:nvSpPr>
            <p:spPr>
              <a:xfrm>
                <a:off x="3354499" y="258386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Spine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0" name="Google Shape;310;p40"/>
              <p:cNvSpPr/>
              <p:nvPr/>
            </p:nvSpPr>
            <p:spPr>
              <a:xfrm>
                <a:off x="4049212" y="258386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Spine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334" name="Google Shape;334;p40"/>
            <p:cNvSpPr txBox="1"/>
            <p:nvPr/>
          </p:nvSpPr>
          <p:spPr>
            <a:xfrm>
              <a:off x="2734038" y="4380875"/>
              <a:ext cx="3362100" cy="4641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0000"/>
                  </a:solidFill>
                  <a:effectLst/>
                  <a:uLnTx/>
                  <a:uFillTx/>
                  <a:latin typeface="Corbel"/>
                  <a:ea typeface="Corbel"/>
                  <a:cs typeface="Corbel"/>
                  <a:sym typeface="Corbel"/>
                </a:rPr>
                <a:t>Leaf-Spine Fabric</a:t>
              </a:r>
              <a:endParaRPr kumimoji="0" sz="1400" b="1"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With ECMP and N-way redundancy</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298" name="Google Shape;298;p40"/>
            <p:cNvSpPr/>
            <p:nvPr/>
          </p:nvSpPr>
          <p:spPr>
            <a:xfrm>
              <a:off x="5451690" y="3493851"/>
              <a:ext cx="375300" cy="268488"/>
            </a:xfrm>
            <a:prstGeom prst="cloud">
              <a:avLst/>
            </a:prstGeom>
            <a:solidFill>
              <a:srgbClr val="FFFFF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000000"/>
                </a:solidFill>
                <a:effectLst/>
                <a:uLnTx/>
                <a:uFillTx/>
                <a:latin typeface="Arial"/>
                <a:cs typeface="Arial"/>
                <a:sym typeface="Arial"/>
              </a:endParaRPr>
            </a:p>
          </p:txBody>
        </p:sp>
        <p:sp>
          <p:nvSpPr>
            <p:cNvPr id="335" name="Google Shape;335;p40"/>
            <p:cNvSpPr/>
            <p:nvPr/>
          </p:nvSpPr>
          <p:spPr>
            <a:xfrm>
              <a:off x="2850100" y="3828425"/>
              <a:ext cx="375300" cy="105000"/>
            </a:xfrm>
            <a:prstGeom prst="roundRect">
              <a:avLst>
                <a:gd name="adj" fmla="val 16667"/>
              </a:avLst>
            </a:prstGeom>
            <a:solidFill>
              <a:srgbClr val="6AA84F"/>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Arial"/>
                <a:cs typeface="Arial"/>
                <a:sym typeface="Arial"/>
              </a:endParaRPr>
            </a:p>
          </p:txBody>
        </p:sp>
        <p:cxnSp>
          <p:nvCxnSpPr>
            <p:cNvPr id="336" name="Google Shape;336;p40"/>
            <p:cNvCxnSpPr>
              <a:stCxn id="335" idx="3"/>
              <a:endCxn id="301" idx="1"/>
            </p:cNvCxnSpPr>
            <p:nvPr/>
          </p:nvCxnSpPr>
          <p:spPr>
            <a:xfrm rot="10800000" flipH="1">
              <a:off x="3225400" y="3879725"/>
              <a:ext cx="148500" cy="1200"/>
            </a:xfrm>
            <a:prstGeom prst="bentConnector3">
              <a:avLst>
                <a:gd name="adj1" fmla="val 50039"/>
              </a:avLst>
            </a:prstGeom>
            <a:noFill/>
            <a:ln w="12700" cap="rnd" cmpd="sng">
              <a:solidFill>
                <a:srgbClr val="939393"/>
              </a:solidFill>
              <a:prstDash val="solid"/>
              <a:round/>
              <a:headEnd type="none" w="sm" len="sm"/>
              <a:tailEnd type="none" w="sm" len="sm"/>
            </a:ln>
          </p:spPr>
        </p:cxnSp>
        <p:sp>
          <p:nvSpPr>
            <p:cNvPr id="337" name="Google Shape;337;p40"/>
            <p:cNvSpPr/>
            <p:nvPr/>
          </p:nvSpPr>
          <p:spPr>
            <a:xfrm>
              <a:off x="2850100" y="3961775"/>
              <a:ext cx="375300" cy="105000"/>
            </a:xfrm>
            <a:prstGeom prst="roundRect">
              <a:avLst>
                <a:gd name="adj" fmla="val 16667"/>
              </a:avLst>
            </a:prstGeom>
            <a:solidFill>
              <a:srgbClr val="6AA84F"/>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Arial"/>
                <a:cs typeface="Arial"/>
                <a:sym typeface="Arial"/>
              </a:endParaRPr>
            </a:p>
          </p:txBody>
        </p:sp>
        <p:sp>
          <p:nvSpPr>
            <p:cNvPr id="338" name="Google Shape;338;p40"/>
            <p:cNvSpPr/>
            <p:nvPr/>
          </p:nvSpPr>
          <p:spPr>
            <a:xfrm>
              <a:off x="2850100" y="4095125"/>
              <a:ext cx="375300" cy="105000"/>
            </a:xfrm>
            <a:prstGeom prst="roundRect">
              <a:avLst>
                <a:gd name="adj" fmla="val 16667"/>
              </a:avLst>
            </a:prstGeom>
            <a:solidFill>
              <a:srgbClr val="6AA84F"/>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Arial"/>
                <a:cs typeface="Arial"/>
                <a:sym typeface="Arial"/>
              </a:endParaRPr>
            </a:p>
          </p:txBody>
        </p:sp>
        <p:cxnSp>
          <p:nvCxnSpPr>
            <p:cNvPr id="339" name="Google Shape;339;p40"/>
            <p:cNvCxnSpPr>
              <a:stCxn id="337" idx="3"/>
              <a:endCxn id="301" idx="1"/>
            </p:cNvCxnSpPr>
            <p:nvPr/>
          </p:nvCxnSpPr>
          <p:spPr>
            <a:xfrm rot="10800000" flipH="1">
              <a:off x="3225400" y="3879575"/>
              <a:ext cx="148500" cy="134700"/>
            </a:xfrm>
            <a:prstGeom prst="straightConnector1">
              <a:avLst/>
            </a:prstGeom>
            <a:noFill/>
            <a:ln w="12700" cap="rnd" cmpd="sng">
              <a:solidFill>
                <a:srgbClr val="939393"/>
              </a:solidFill>
              <a:prstDash val="solid"/>
              <a:round/>
              <a:headEnd type="none" w="sm" len="sm"/>
              <a:tailEnd type="none" w="sm" len="sm"/>
            </a:ln>
          </p:spPr>
        </p:cxnSp>
        <p:cxnSp>
          <p:nvCxnSpPr>
            <p:cNvPr id="340" name="Google Shape;340;p40"/>
            <p:cNvCxnSpPr>
              <a:stCxn id="338" idx="3"/>
              <a:endCxn id="301" idx="1"/>
            </p:cNvCxnSpPr>
            <p:nvPr/>
          </p:nvCxnSpPr>
          <p:spPr>
            <a:xfrm rot="10800000" flipH="1">
              <a:off x="3225400" y="3879725"/>
              <a:ext cx="148500" cy="267900"/>
            </a:xfrm>
            <a:prstGeom prst="straightConnector1">
              <a:avLst/>
            </a:prstGeom>
            <a:noFill/>
            <a:ln w="12700" cap="rnd" cmpd="sng">
              <a:solidFill>
                <a:srgbClr val="939393"/>
              </a:solidFill>
              <a:prstDash val="solid"/>
              <a:round/>
              <a:headEnd type="none" w="sm" len="sm"/>
              <a:tailEnd type="none" w="sm" len="sm"/>
            </a:ln>
          </p:spPr>
        </p:cxnSp>
      </p:grpSp>
      <p:grpSp>
        <p:nvGrpSpPr>
          <p:cNvPr id="341" name="Google Shape;341;p40"/>
          <p:cNvGrpSpPr/>
          <p:nvPr/>
        </p:nvGrpSpPr>
        <p:grpSpPr>
          <a:xfrm>
            <a:off x="5336875" y="2742475"/>
            <a:ext cx="3742775" cy="2412050"/>
            <a:chOff x="5336875" y="2742475"/>
            <a:chExt cx="3742775" cy="2412050"/>
          </a:xfrm>
        </p:grpSpPr>
        <p:sp>
          <p:nvSpPr>
            <p:cNvPr id="342" name="Google Shape;342;p40"/>
            <p:cNvSpPr/>
            <p:nvPr/>
          </p:nvSpPr>
          <p:spPr>
            <a:xfrm>
              <a:off x="8058150" y="4810125"/>
              <a:ext cx="1021500" cy="3444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3" name="Google Shape;343;p40"/>
            <p:cNvSpPr/>
            <p:nvPr/>
          </p:nvSpPr>
          <p:spPr>
            <a:xfrm>
              <a:off x="7234650" y="3682911"/>
              <a:ext cx="1294500" cy="711600"/>
            </a:xfrm>
            <a:prstGeom prst="ellipse">
              <a:avLst/>
            </a:prstGeom>
            <a:solidFill>
              <a:srgbClr val="CFE2F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4" name="Google Shape;344;p40"/>
            <p:cNvSpPr/>
            <p:nvPr/>
          </p:nvSpPr>
          <p:spPr>
            <a:xfrm>
              <a:off x="6608430" y="3343587"/>
              <a:ext cx="776100" cy="508800"/>
            </a:xfrm>
            <a:prstGeom prst="ellipse">
              <a:avLst/>
            </a:prstGeom>
            <a:solidFill>
              <a:srgbClr val="CFE2F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345" name="Google Shape;345;p40"/>
            <p:cNvGrpSpPr/>
            <p:nvPr/>
          </p:nvGrpSpPr>
          <p:grpSpPr>
            <a:xfrm>
              <a:off x="6707252" y="3422052"/>
              <a:ext cx="589904" cy="344286"/>
              <a:chOff x="6021499" y="2583863"/>
              <a:chExt cx="1328612" cy="775420"/>
            </a:xfrm>
          </p:grpSpPr>
          <p:sp>
            <p:nvSpPr>
              <p:cNvPr id="346" name="Google Shape;346;p40"/>
              <p:cNvSpPr/>
              <p:nvPr/>
            </p:nvSpPr>
            <p:spPr>
              <a:xfrm>
                <a:off x="6021499" y="258386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7" name="Google Shape;347;p40"/>
              <p:cNvSpPr/>
              <p:nvPr/>
            </p:nvSpPr>
            <p:spPr>
              <a:xfrm>
                <a:off x="6716212" y="258386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8" name="Google Shape;348;p40"/>
              <p:cNvSpPr/>
              <p:nvPr/>
            </p:nvSpPr>
            <p:spPr>
              <a:xfrm>
                <a:off x="6716212" y="31732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9" name="Google Shape;349;p40"/>
              <p:cNvSpPr/>
              <p:nvPr/>
            </p:nvSpPr>
            <p:spPr>
              <a:xfrm>
                <a:off x="6021500" y="31732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50" name="Google Shape;350;p40"/>
              <p:cNvCxnSpPr>
                <a:stCxn id="349" idx="0"/>
                <a:endCxn id="347" idx="2"/>
              </p:cNvCxnSpPr>
              <p:nvPr/>
            </p:nvCxnSpPr>
            <p:spPr>
              <a:xfrm rot="10800000" flipH="1">
                <a:off x="6338450" y="2769783"/>
                <a:ext cx="694500" cy="403500"/>
              </a:xfrm>
              <a:prstGeom prst="straightConnector1">
                <a:avLst/>
              </a:prstGeom>
              <a:noFill/>
              <a:ln w="12700" cap="rnd" cmpd="sng">
                <a:solidFill>
                  <a:srgbClr val="939393"/>
                </a:solidFill>
                <a:prstDash val="solid"/>
                <a:round/>
                <a:headEnd type="none" w="sm" len="sm"/>
                <a:tailEnd type="none" w="sm" len="sm"/>
              </a:ln>
            </p:spPr>
          </p:cxnSp>
          <p:cxnSp>
            <p:nvCxnSpPr>
              <p:cNvPr id="351" name="Google Shape;351;p40"/>
              <p:cNvCxnSpPr>
                <a:stCxn id="348" idx="0"/>
                <a:endCxn id="346" idx="2"/>
              </p:cNvCxnSpPr>
              <p:nvPr/>
            </p:nvCxnSpPr>
            <p:spPr>
              <a:xfrm rot="10800000">
                <a:off x="6338662" y="2769783"/>
                <a:ext cx="694500" cy="403500"/>
              </a:xfrm>
              <a:prstGeom prst="straightConnector1">
                <a:avLst/>
              </a:prstGeom>
              <a:noFill/>
              <a:ln w="12700" cap="rnd" cmpd="sng">
                <a:solidFill>
                  <a:srgbClr val="939393"/>
                </a:solidFill>
                <a:prstDash val="solid"/>
                <a:round/>
                <a:headEnd type="none" w="sm" len="sm"/>
                <a:tailEnd type="none" w="sm" len="sm"/>
              </a:ln>
            </p:spPr>
          </p:cxnSp>
          <p:cxnSp>
            <p:nvCxnSpPr>
              <p:cNvPr id="352" name="Google Shape;352;p40"/>
              <p:cNvCxnSpPr>
                <a:stCxn id="349" idx="0"/>
                <a:endCxn id="346" idx="2"/>
              </p:cNvCxnSpPr>
              <p:nvPr/>
            </p:nvCxnSpPr>
            <p:spPr>
              <a:xfrm rot="10800000">
                <a:off x="6338450" y="2769783"/>
                <a:ext cx="0" cy="403500"/>
              </a:xfrm>
              <a:prstGeom prst="straightConnector1">
                <a:avLst/>
              </a:prstGeom>
              <a:noFill/>
              <a:ln w="12700" cap="rnd" cmpd="sng">
                <a:solidFill>
                  <a:srgbClr val="939393"/>
                </a:solidFill>
                <a:prstDash val="solid"/>
                <a:round/>
                <a:headEnd type="none" w="sm" len="sm"/>
                <a:tailEnd type="none" w="sm" len="sm"/>
              </a:ln>
            </p:spPr>
          </p:cxnSp>
          <p:cxnSp>
            <p:nvCxnSpPr>
              <p:cNvPr id="353" name="Google Shape;353;p40"/>
              <p:cNvCxnSpPr>
                <a:stCxn id="348" idx="0"/>
                <a:endCxn id="347" idx="2"/>
              </p:cNvCxnSpPr>
              <p:nvPr/>
            </p:nvCxnSpPr>
            <p:spPr>
              <a:xfrm rot="10800000">
                <a:off x="7033162" y="2769783"/>
                <a:ext cx="0" cy="403500"/>
              </a:xfrm>
              <a:prstGeom prst="straightConnector1">
                <a:avLst/>
              </a:prstGeom>
              <a:noFill/>
              <a:ln w="12700" cap="rnd" cmpd="sng">
                <a:solidFill>
                  <a:srgbClr val="939393"/>
                </a:solidFill>
                <a:prstDash val="solid"/>
                <a:round/>
                <a:headEnd type="none" w="sm" len="sm"/>
                <a:tailEnd type="none" w="sm" len="sm"/>
              </a:ln>
            </p:spPr>
          </p:cxnSp>
        </p:grpSp>
        <p:grpSp>
          <p:nvGrpSpPr>
            <p:cNvPr id="354" name="Google Shape;354;p40"/>
            <p:cNvGrpSpPr/>
            <p:nvPr/>
          </p:nvGrpSpPr>
          <p:grpSpPr>
            <a:xfrm>
              <a:off x="7247409" y="3718245"/>
              <a:ext cx="1253683" cy="546749"/>
              <a:chOff x="5532828" y="3641663"/>
              <a:chExt cx="2880706" cy="1256606"/>
            </a:xfrm>
          </p:grpSpPr>
          <p:cxnSp>
            <p:nvCxnSpPr>
              <p:cNvPr id="355" name="Google Shape;355;p40"/>
              <p:cNvCxnSpPr>
                <a:stCxn id="356" idx="0"/>
                <a:endCxn id="357" idx="2"/>
              </p:cNvCxnSpPr>
              <p:nvPr/>
            </p:nvCxnSpPr>
            <p:spPr>
              <a:xfrm rot="10800000" flipH="1">
                <a:off x="5849778" y="3827583"/>
                <a:ext cx="776100" cy="403500"/>
              </a:xfrm>
              <a:prstGeom prst="straightConnector1">
                <a:avLst/>
              </a:prstGeom>
              <a:noFill/>
              <a:ln w="12700" cap="rnd" cmpd="sng">
                <a:solidFill>
                  <a:srgbClr val="939393"/>
                </a:solidFill>
                <a:prstDash val="solid"/>
                <a:round/>
                <a:headEnd type="none" w="sm" len="sm"/>
                <a:tailEnd type="none" w="sm" len="sm"/>
              </a:ln>
            </p:spPr>
          </p:cxnSp>
          <p:cxnSp>
            <p:nvCxnSpPr>
              <p:cNvPr id="358" name="Google Shape;358;p40"/>
              <p:cNvCxnSpPr>
                <a:stCxn id="359" idx="0"/>
                <a:endCxn id="357" idx="2"/>
              </p:cNvCxnSpPr>
              <p:nvPr/>
            </p:nvCxnSpPr>
            <p:spPr>
              <a:xfrm rot="10800000">
                <a:off x="6625825" y="3827583"/>
                <a:ext cx="0" cy="403500"/>
              </a:xfrm>
              <a:prstGeom prst="straightConnector1">
                <a:avLst/>
              </a:prstGeom>
              <a:noFill/>
              <a:ln w="12700" cap="rnd" cmpd="sng">
                <a:solidFill>
                  <a:srgbClr val="939393"/>
                </a:solidFill>
                <a:prstDash val="solid"/>
                <a:round/>
                <a:headEnd type="none" w="sm" len="sm"/>
                <a:tailEnd type="none" w="sm" len="sm"/>
              </a:ln>
            </p:spPr>
          </p:cxnSp>
          <p:cxnSp>
            <p:nvCxnSpPr>
              <p:cNvPr id="360" name="Google Shape;360;p40"/>
              <p:cNvCxnSpPr>
                <a:stCxn id="361" idx="0"/>
                <a:endCxn id="357" idx="2"/>
              </p:cNvCxnSpPr>
              <p:nvPr/>
            </p:nvCxnSpPr>
            <p:spPr>
              <a:xfrm rot="10800000">
                <a:off x="6625737" y="3827583"/>
                <a:ext cx="694800" cy="403500"/>
              </a:xfrm>
              <a:prstGeom prst="straightConnector1">
                <a:avLst/>
              </a:prstGeom>
              <a:noFill/>
              <a:ln w="12700" cap="rnd" cmpd="sng">
                <a:solidFill>
                  <a:srgbClr val="939393"/>
                </a:solidFill>
                <a:prstDash val="solid"/>
                <a:round/>
                <a:headEnd type="none" w="sm" len="sm"/>
                <a:tailEnd type="none" w="sm" len="sm"/>
              </a:ln>
            </p:spPr>
          </p:cxnSp>
          <p:cxnSp>
            <p:nvCxnSpPr>
              <p:cNvPr id="362" name="Google Shape;362;p40"/>
              <p:cNvCxnSpPr>
                <a:stCxn id="363" idx="0"/>
                <a:endCxn id="357" idx="2"/>
              </p:cNvCxnSpPr>
              <p:nvPr/>
            </p:nvCxnSpPr>
            <p:spPr>
              <a:xfrm rot="10800000">
                <a:off x="6625684" y="3827583"/>
                <a:ext cx="1470900" cy="403500"/>
              </a:xfrm>
              <a:prstGeom prst="straightConnector1">
                <a:avLst/>
              </a:prstGeom>
              <a:noFill/>
              <a:ln w="12700" cap="rnd" cmpd="sng">
                <a:solidFill>
                  <a:srgbClr val="939393"/>
                </a:solidFill>
                <a:prstDash val="solid"/>
                <a:round/>
                <a:headEnd type="none" w="sm" len="sm"/>
                <a:tailEnd type="none" w="sm" len="sm"/>
              </a:ln>
            </p:spPr>
          </p:cxnSp>
          <p:cxnSp>
            <p:nvCxnSpPr>
              <p:cNvPr id="364" name="Google Shape;364;p40"/>
              <p:cNvCxnSpPr>
                <a:stCxn id="363" idx="0"/>
                <a:endCxn id="365" idx="2"/>
              </p:cNvCxnSpPr>
              <p:nvPr/>
            </p:nvCxnSpPr>
            <p:spPr>
              <a:xfrm rot="10800000">
                <a:off x="7320484" y="3827583"/>
                <a:ext cx="776100" cy="403500"/>
              </a:xfrm>
              <a:prstGeom prst="straightConnector1">
                <a:avLst/>
              </a:prstGeom>
              <a:noFill/>
              <a:ln w="12700" cap="rnd" cmpd="sng">
                <a:solidFill>
                  <a:srgbClr val="939393"/>
                </a:solidFill>
                <a:prstDash val="solid"/>
                <a:round/>
                <a:headEnd type="none" w="sm" len="sm"/>
                <a:tailEnd type="none" w="sm" len="sm"/>
              </a:ln>
            </p:spPr>
          </p:cxnSp>
          <p:cxnSp>
            <p:nvCxnSpPr>
              <p:cNvPr id="366" name="Google Shape;366;p40"/>
              <p:cNvCxnSpPr>
                <a:stCxn id="361" idx="0"/>
                <a:endCxn id="365" idx="2"/>
              </p:cNvCxnSpPr>
              <p:nvPr/>
            </p:nvCxnSpPr>
            <p:spPr>
              <a:xfrm rot="10800000">
                <a:off x="7320537" y="3827583"/>
                <a:ext cx="0" cy="403500"/>
              </a:xfrm>
              <a:prstGeom prst="straightConnector1">
                <a:avLst/>
              </a:prstGeom>
              <a:noFill/>
              <a:ln w="12700" cap="rnd" cmpd="sng">
                <a:solidFill>
                  <a:srgbClr val="939393"/>
                </a:solidFill>
                <a:prstDash val="solid"/>
                <a:round/>
                <a:headEnd type="none" w="sm" len="sm"/>
                <a:tailEnd type="none" w="sm" len="sm"/>
              </a:ln>
            </p:spPr>
          </p:cxnSp>
          <p:cxnSp>
            <p:nvCxnSpPr>
              <p:cNvPr id="367" name="Google Shape;367;p40"/>
              <p:cNvCxnSpPr>
                <a:stCxn id="359" idx="0"/>
                <a:endCxn id="365" idx="2"/>
              </p:cNvCxnSpPr>
              <p:nvPr/>
            </p:nvCxnSpPr>
            <p:spPr>
              <a:xfrm rot="10800000" flipH="1">
                <a:off x="6625825" y="3827583"/>
                <a:ext cx="694800" cy="403500"/>
              </a:xfrm>
              <a:prstGeom prst="straightConnector1">
                <a:avLst/>
              </a:prstGeom>
              <a:noFill/>
              <a:ln w="12700" cap="rnd" cmpd="sng">
                <a:solidFill>
                  <a:srgbClr val="939393"/>
                </a:solidFill>
                <a:prstDash val="solid"/>
                <a:round/>
                <a:headEnd type="none" w="sm" len="sm"/>
                <a:tailEnd type="none" w="sm" len="sm"/>
              </a:ln>
            </p:spPr>
          </p:cxnSp>
          <p:cxnSp>
            <p:nvCxnSpPr>
              <p:cNvPr id="368" name="Google Shape;368;p40"/>
              <p:cNvCxnSpPr>
                <a:stCxn id="356" idx="0"/>
                <a:endCxn id="365" idx="2"/>
              </p:cNvCxnSpPr>
              <p:nvPr/>
            </p:nvCxnSpPr>
            <p:spPr>
              <a:xfrm rot="10800000" flipH="1">
                <a:off x="5849778" y="3827583"/>
                <a:ext cx="1470900" cy="403500"/>
              </a:xfrm>
              <a:prstGeom prst="straightConnector1">
                <a:avLst/>
              </a:prstGeom>
              <a:noFill/>
              <a:ln w="12700" cap="rnd" cmpd="sng">
                <a:solidFill>
                  <a:srgbClr val="939393"/>
                </a:solidFill>
                <a:prstDash val="solid"/>
                <a:round/>
                <a:headEnd type="none" w="sm" len="sm"/>
                <a:tailEnd type="none" w="sm" len="sm"/>
              </a:ln>
            </p:spPr>
          </p:cxnSp>
          <p:cxnSp>
            <p:nvCxnSpPr>
              <p:cNvPr id="369" name="Google Shape;369;p40"/>
              <p:cNvCxnSpPr>
                <a:stCxn id="361" idx="3"/>
                <a:endCxn id="363" idx="1"/>
              </p:cNvCxnSpPr>
              <p:nvPr/>
            </p:nvCxnSpPr>
            <p:spPr>
              <a:xfrm>
                <a:off x="7637487" y="4324083"/>
                <a:ext cx="141900" cy="0"/>
              </a:xfrm>
              <a:prstGeom prst="straightConnector1">
                <a:avLst/>
              </a:prstGeom>
              <a:noFill/>
              <a:ln w="12700" cap="rnd" cmpd="sng">
                <a:solidFill>
                  <a:srgbClr val="939393"/>
                </a:solidFill>
                <a:prstDash val="solid"/>
                <a:round/>
                <a:headEnd type="none" w="sm" len="sm"/>
                <a:tailEnd type="none" w="sm" len="sm"/>
              </a:ln>
            </p:spPr>
          </p:cxnSp>
          <p:cxnSp>
            <p:nvCxnSpPr>
              <p:cNvPr id="370" name="Google Shape;370;p40"/>
              <p:cNvCxnSpPr>
                <a:stCxn id="371" idx="1"/>
                <a:endCxn id="361" idx="2"/>
              </p:cNvCxnSpPr>
              <p:nvPr/>
            </p:nvCxnSpPr>
            <p:spPr>
              <a:xfrm rot="10800000">
                <a:off x="7320940" y="4416951"/>
                <a:ext cx="77100" cy="137100"/>
              </a:xfrm>
              <a:prstGeom prst="bentConnector2">
                <a:avLst/>
              </a:prstGeom>
              <a:noFill/>
              <a:ln w="12700" cap="rnd" cmpd="sng">
                <a:solidFill>
                  <a:srgbClr val="939393"/>
                </a:solidFill>
                <a:prstDash val="solid"/>
                <a:round/>
                <a:headEnd type="none" w="sm" len="sm"/>
                <a:tailEnd type="none" w="sm" len="sm"/>
              </a:ln>
            </p:spPr>
          </p:cxnSp>
          <p:cxnSp>
            <p:nvCxnSpPr>
              <p:cNvPr id="372" name="Google Shape;372;p40"/>
              <p:cNvCxnSpPr>
                <a:stCxn id="373" idx="1"/>
              </p:cNvCxnSpPr>
              <p:nvPr/>
            </p:nvCxnSpPr>
            <p:spPr>
              <a:xfrm rot="10800000">
                <a:off x="7222240" y="4332563"/>
                <a:ext cx="175800" cy="366900"/>
              </a:xfrm>
              <a:prstGeom prst="bentConnector2">
                <a:avLst/>
              </a:prstGeom>
              <a:noFill/>
              <a:ln w="12700" cap="rnd" cmpd="sng">
                <a:solidFill>
                  <a:srgbClr val="939393"/>
                </a:solidFill>
                <a:prstDash val="solid"/>
                <a:round/>
                <a:headEnd type="none" w="sm" len="sm"/>
                <a:tailEnd type="none" w="sm" len="sm"/>
              </a:ln>
            </p:spPr>
          </p:cxnSp>
          <p:cxnSp>
            <p:nvCxnSpPr>
              <p:cNvPr id="374" name="Google Shape;374;p40"/>
              <p:cNvCxnSpPr>
                <a:stCxn id="375" idx="1"/>
              </p:cNvCxnSpPr>
              <p:nvPr/>
            </p:nvCxnSpPr>
            <p:spPr>
              <a:xfrm rot="10800000">
                <a:off x="7116640" y="4332769"/>
                <a:ext cx="281400" cy="508800"/>
              </a:xfrm>
              <a:prstGeom prst="bentConnector2">
                <a:avLst/>
              </a:prstGeom>
              <a:noFill/>
              <a:ln w="12700" cap="rnd" cmpd="sng">
                <a:solidFill>
                  <a:srgbClr val="939393"/>
                </a:solidFill>
                <a:prstDash val="solid"/>
                <a:round/>
                <a:headEnd type="none" w="sm" len="sm"/>
                <a:tailEnd type="none" w="sm" len="sm"/>
              </a:ln>
            </p:spPr>
          </p:cxnSp>
          <p:cxnSp>
            <p:nvCxnSpPr>
              <p:cNvPr id="376" name="Google Shape;376;p40"/>
              <p:cNvCxnSpPr>
                <a:stCxn id="371" idx="3"/>
                <a:endCxn id="363" idx="2"/>
              </p:cNvCxnSpPr>
              <p:nvPr/>
            </p:nvCxnSpPr>
            <p:spPr>
              <a:xfrm rot="10800000" flipH="1">
                <a:off x="8005240" y="4416951"/>
                <a:ext cx="91800" cy="137100"/>
              </a:xfrm>
              <a:prstGeom prst="bentConnector2">
                <a:avLst/>
              </a:prstGeom>
              <a:noFill/>
              <a:ln w="12700" cap="rnd" cmpd="sng">
                <a:solidFill>
                  <a:srgbClr val="939393"/>
                </a:solidFill>
                <a:prstDash val="solid"/>
                <a:round/>
                <a:headEnd type="none" w="sm" len="sm"/>
                <a:tailEnd type="none" w="sm" len="sm"/>
              </a:ln>
            </p:spPr>
          </p:cxnSp>
          <p:cxnSp>
            <p:nvCxnSpPr>
              <p:cNvPr id="377" name="Google Shape;377;p40"/>
              <p:cNvCxnSpPr>
                <a:stCxn id="373" idx="3"/>
              </p:cNvCxnSpPr>
              <p:nvPr/>
            </p:nvCxnSpPr>
            <p:spPr>
              <a:xfrm rot="10800000" flipH="1">
                <a:off x="8005240" y="4332563"/>
                <a:ext cx="216600" cy="366900"/>
              </a:xfrm>
              <a:prstGeom prst="bentConnector2">
                <a:avLst/>
              </a:prstGeom>
              <a:noFill/>
              <a:ln w="12700" cap="rnd" cmpd="sng">
                <a:solidFill>
                  <a:srgbClr val="939393"/>
                </a:solidFill>
                <a:prstDash val="solid"/>
                <a:round/>
                <a:headEnd type="none" w="sm" len="sm"/>
                <a:tailEnd type="none" w="sm" len="sm"/>
              </a:ln>
            </p:spPr>
          </p:cxnSp>
          <p:cxnSp>
            <p:nvCxnSpPr>
              <p:cNvPr id="378" name="Google Shape;378;p40"/>
              <p:cNvCxnSpPr>
                <a:stCxn id="375" idx="3"/>
              </p:cNvCxnSpPr>
              <p:nvPr/>
            </p:nvCxnSpPr>
            <p:spPr>
              <a:xfrm rot="10800000" flipH="1">
                <a:off x="8005240" y="4340269"/>
                <a:ext cx="337800" cy="501300"/>
              </a:xfrm>
              <a:prstGeom prst="bentConnector2">
                <a:avLst/>
              </a:prstGeom>
              <a:noFill/>
              <a:ln w="12700" cap="rnd" cmpd="sng">
                <a:solidFill>
                  <a:srgbClr val="939393"/>
                </a:solidFill>
                <a:prstDash val="solid"/>
                <a:round/>
                <a:headEnd type="none" w="sm" len="sm"/>
                <a:tailEnd type="none" w="sm" len="sm"/>
              </a:ln>
            </p:spPr>
          </p:cxnSp>
          <p:sp>
            <p:nvSpPr>
              <p:cNvPr id="371" name="Google Shape;371;p40"/>
              <p:cNvSpPr/>
              <p:nvPr/>
            </p:nvSpPr>
            <p:spPr>
              <a:xfrm>
                <a:off x="7398040" y="4497351"/>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73" name="Google Shape;373;p40"/>
              <p:cNvSpPr/>
              <p:nvPr/>
            </p:nvSpPr>
            <p:spPr>
              <a:xfrm>
                <a:off x="7398040" y="4642763"/>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75" name="Google Shape;375;p40"/>
              <p:cNvSpPr/>
              <p:nvPr/>
            </p:nvSpPr>
            <p:spPr>
              <a:xfrm>
                <a:off x="7398040" y="4784869"/>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61" name="Google Shape;361;p40"/>
              <p:cNvSpPr/>
              <p:nvPr/>
            </p:nvSpPr>
            <p:spPr>
              <a:xfrm>
                <a:off x="7003587" y="42310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3" name="Google Shape;363;p40"/>
              <p:cNvSpPr/>
              <p:nvPr/>
            </p:nvSpPr>
            <p:spPr>
              <a:xfrm>
                <a:off x="7779634" y="42310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79" name="Google Shape;379;p40"/>
              <p:cNvCxnSpPr>
                <a:stCxn id="356" idx="3"/>
                <a:endCxn id="359" idx="1"/>
              </p:cNvCxnSpPr>
              <p:nvPr/>
            </p:nvCxnSpPr>
            <p:spPr>
              <a:xfrm>
                <a:off x="6166728" y="4324083"/>
                <a:ext cx="141900" cy="0"/>
              </a:xfrm>
              <a:prstGeom prst="straightConnector1">
                <a:avLst/>
              </a:prstGeom>
              <a:noFill/>
              <a:ln w="12700" cap="rnd" cmpd="sng">
                <a:solidFill>
                  <a:srgbClr val="939393"/>
                </a:solidFill>
                <a:prstDash val="solid"/>
                <a:round/>
                <a:headEnd type="none" w="sm" len="sm"/>
                <a:tailEnd type="none" w="sm" len="sm"/>
              </a:ln>
            </p:spPr>
          </p:cxnSp>
          <p:cxnSp>
            <p:nvCxnSpPr>
              <p:cNvPr id="380" name="Google Shape;380;p40"/>
              <p:cNvCxnSpPr>
                <a:stCxn id="381" idx="1"/>
                <a:endCxn id="356" idx="2"/>
              </p:cNvCxnSpPr>
              <p:nvPr/>
            </p:nvCxnSpPr>
            <p:spPr>
              <a:xfrm rot="10800000">
                <a:off x="5850181" y="4416951"/>
                <a:ext cx="77100" cy="137100"/>
              </a:xfrm>
              <a:prstGeom prst="bentConnector2">
                <a:avLst/>
              </a:prstGeom>
              <a:noFill/>
              <a:ln w="12700" cap="rnd" cmpd="sng">
                <a:solidFill>
                  <a:srgbClr val="939393"/>
                </a:solidFill>
                <a:prstDash val="solid"/>
                <a:round/>
                <a:headEnd type="none" w="sm" len="sm"/>
                <a:tailEnd type="none" w="sm" len="sm"/>
              </a:ln>
            </p:spPr>
          </p:cxnSp>
          <p:cxnSp>
            <p:nvCxnSpPr>
              <p:cNvPr id="382" name="Google Shape;382;p40"/>
              <p:cNvCxnSpPr>
                <a:stCxn id="383" idx="1"/>
              </p:cNvCxnSpPr>
              <p:nvPr/>
            </p:nvCxnSpPr>
            <p:spPr>
              <a:xfrm rot="10800000">
                <a:off x="5751481" y="4332563"/>
                <a:ext cx="175800" cy="366900"/>
              </a:xfrm>
              <a:prstGeom prst="bentConnector2">
                <a:avLst/>
              </a:prstGeom>
              <a:noFill/>
              <a:ln w="12700" cap="rnd" cmpd="sng">
                <a:solidFill>
                  <a:srgbClr val="939393"/>
                </a:solidFill>
                <a:prstDash val="solid"/>
                <a:round/>
                <a:headEnd type="none" w="sm" len="sm"/>
                <a:tailEnd type="none" w="sm" len="sm"/>
              </a:ln>
            </p:spPr>
          </p:cxnSp>
          <p:cxnSp>
            <p:nvCxnSpPr>
              <p:cNvPr id="384" name="Google Shape;384;p40"/>
              <p:cNvCxnSpPr>
                <a:stCxn id="385" idx="1"/>
              </p:cNvCxnSpPr>
              <p:nvPr/>
            </p:nvCxnSpPr>
            <p:spPr>
              <a:xfrm rot="10800000">
                <a:off x="5645881" y="4332769"/>
                <a:ext cx="281400" cy="508800"/>
              </a:xfrm>
              <a:prstGeom prst="bentConnector2">
                <a:avLst/>
              </a:prstGeom>
              <a:noFill/>
              <a:ln w="12700" cap="rnd" cmpd="sng">
                <a:solidFill>
                  <a:srgbClr val="939393"/>
                </a:solidFill>
                <a:prstDash val="solid"/>
                <a:round/>
                <a:headEnd type="none" w="sm" len="sm"/>
                <a:tailEnd type="none" w="sm" len="sm"/>
              </a:ln>
            </p:spPr>
          </p:cxnSp>
          <p:cxnSp>
            <p:nvCxnSpPr>
              <p:cNvPr id="386" name="Google Shape;386;p40"/>
              <p:cNvCxnSpPr>
                <a:stCxn id="381" idx="3"/>
                <a:endCxn id="359" idx="2"/>
              </p:cNvCxnSpPr>
              <p:nvPr/>
            </p:nvCxnSpPr>
            <p:spPr>
              <a:xfrm rot="10800000" flipH="1">
                <a:off x="6534481" y="4416951"/>
                <a:ext cx="91800" cy="137100"/>
              </a:xfrm>
              <a:prstGeom prst="bentConnector2">
                <a:avLst/>
              </a:prstGeom>
              <a:noFill/>
              <a:ln w="12700" cap="rnd" cmpd="sng">
                <a:solidFill>
                  <a:srgbClr val="939393"/>
                </a:solidFill>
                <a:prstDash val="solid"/>
                <a:round/>
                <a:headEnd type="none" w="sm" len="sm"/>
                <a:tailEnd type="none" w="sm" len="sm"/>
              </a:ln>
            </p:spPr>
          </p:cxnSp>
          <p:cxnSp>
            <p:nvCxnSpPr>
              <p:cNvPr id="387" name="Google Shape;387;p40"/>
              <p:cNvCxnSpPr>
                <a:stCxn id="383" idx="3"/>
              </p:cNvCxnSpPr>
              <p:nvPr/>
            </p:nvCxnSpPr>
            <p:spPr>
              <a:xfrm rot="10800000" flipH="1">
                <a:off x="6534481" y="4332563"/>
                <a:ext cx="204000" cy="366900"/>
              </a:xfrm>
              <a:prstGeom prst="bentConnector2">
                <a:avLst/>
              </a:prstGeom>
              <a:noFill/>
              <a:ln w="12700" cap="rnd" cmpd="sng">
                <a:solidFill>
                  <a:srgbClr val="939393"/>
                </a:solidFill>
                <a:prstDash val="solid"/>
                <a:round/>
                <a:headEnd type="none" w="sm" len="sm"/>
                <a:tailEnd type="none" w="sm" len="sm"/>
              </a:ln>
            </p:spPr>
          </p:cxnSp>
          <p:cxnSp>
            <p:nvCxnSpPr>
              <p:cNvPr id="388" name="Google Shape;388;p40"/>
              <p:cNvCxnSpPr>
                <a:stCxn id="385" idx="3"/>
              </p:cNvCxnSpPr>
              <p:nvPr/>
            </p:nvCxnSpPr>
            <p:spPr>
              <a:xfrm rot="10800000" flipH="1">
                <a:off x="6534481" y="4340869"/>
                <a:ext cx="318600" cy="500700"/>
              </a:xfrm>
              <a:prstGeom prst="bentConnector2">
                <a:avLst/>
              </a:prstGeom>
              <a:noFill/>
              <a:ln w="12700" cap="rnd" cmpd="sng">
                <a:solidFill>
                  <a:srgbClr val="939393"/>
                </a:solidFill>
                <a:prstDash val="solid"/>
                <a:round/>
                <a:headEnd type="none" w="sm" len="sm"/>
                <a:tailEnd type="none" w="sm" len="sm"/>
              </a:ln>
            </p:spPr>
          </p:cxnSp>
          <p:sp>
            <p:nvSpPr>
              <p:cNvPr id="381" name="Google Shape;381;p40"/>
              <p:cNvSpPr/>
              <p:nvPr/>
            </p:nvSpPr>
            <p:spPr>
              <a:xfrm>
                <a:off x="5927281" y="4497351"/>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83" name="Google Shape;383;p40"/>
              <p:cNvSpPr/>
              <p:nvPr/>
            </p:nvSpPr>
            <p:spPr>
              <a:xfrm>
                <a:off x="5927281" y="4642763"/>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85" name="Google Shape;385;p40"/>
              <p:cNvSpPr/>
              <p:nvPr/>
            </p:nvSpPr>
            <p:spPr>
              <a:xfrm>
                <a:off x="5927281" y="4784869"/>
                <a:ext cx="607200" cy="113400"/>
              </a:xfrm>
              <a:prstGeom prst="roundRect">
                <a:avLst>
                  <a:gd name="adj" fmla="val 16667"/>
                </a:avLst>
              </a:prstGeom>
              <a:solidFill>
                <a:srgbClr val="66666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56" name="Google Shape;356;p40"/>
              <p:cNvSpPr/>
              <p:nvPr/>
            </p:nvSpPr>
            <p:spPr>
              <a:xfrm>
                <a:off x="5532828" y="42310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9" name="Google Shape;359;p40"/>
              <p:cNvSpPr/>
              <p:nvPr/>
            </p:nvSpPr>
            <p:spPr>
              <a:xfrm>
                <a:off x="6308875" y="423108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7" name="Google Shape;357;p40"/>
              <p:cNvSpPr/>
              <p:nvPr/>
            </p:nvSpPr>
            <p:spPr>
              <a:xfrm>
                <a:off x="6308874" y="364166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40"/>
              <p:cNvSpPr/>
              <p:nvPr/>
            </p:nvSpPr>
            <p:spPr>
              <a:xfrm>
                <a:off x="7003587" y="3641663"/>
                <a:ext cx="633900" cy="1860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cxnSp>
          <p:nvCxnSpPr>
            <p:cNvPr id="389" name="Google Shape;389;p40"/>
            <p:cNvCxnSpPr>
              <a:stCxn id="357" idx="0"/>
              <a:endCxn id="346" idx="2"/>
            </p:cNvCxnSpPr>
            <p:nvPr/>
          </p:nvCxnSpPr>
          <p:spPr>
            <a:xfrm rot="10800000">
              <a:off x="6847980" y="3504645"/>
              <a:ext cx="875100" cy="213600"/>
            </a:xfrm>
            <a:prstGeom prst="straightConnector1">
              <a:avLst/>
            </a:prstGeom>
            <a:noFill/>
            <a:ln w="12700" cap="rnd" cmpd="sng">
              <a:solidFill>
                <a:srgbClr val="939393"/>
              </a:solidFill>
              <a:prstDash val="solid"/>
              <a:round/>
              <a:headEnd type="none" w="sm" len="sm"/>
              <a:tailEnd type="none" w="sm" len="sm"/>
            </a:ln>
          </p:spPr>
        </p:cxnSp>
        <p:cxnSp>
          <p:nvCxnSpPr>
            <p:cNvPr id="390" name="Google Shape;390;p40"/>
            <p:cNvCxnSpPr>
              <a:stCxn id="365" idx="0"/>
              <a:endCxn id="347" idx="2"/>
            </p:cNvCxnSpPr>
            <p:nvPr/>
          </p:nvCxnSpPr>
          <p:spPr>
            <a:xfrm rot="10800000">
              <a:off x="7156319" y="3504645"/>
              <a:ext cx="869100" cy="213600"/>
            </a:xfrm>
            <a:prstGeom prst="straightConnector1">
              <a:avLst/>
            </a:prstGeom>
            <a:noFill/>
            <a:ln w="12700" cap="rnd" cmpd="sng">
              <a:solidFill>
                <a:srgbClr val="939393"/>
              </a:solidFill>
              <a:prstDash val="solid"/>
              <a:round/>
              <a:headEnd type="none" w="sm" len="sm"/>
              <a:tailEnd type="none" w="sm" len="sm"/>
            </a:ln>
          </p:spPr>
        </p:cxnSp>
        <p:sp>
          <p:nvSpPr>
            <p:cNvPr id="391" name="Google Shape;391;p40"/>
            <p:cNvSpPr txBox="1"/>
            <p:nvPr/>
          </p:nvSpPr>
          <p:spPr>
            <a:xfrm>
              <a:off x="6260525" y="4457075"/>
              <a:ext cx="2777100" cy="4641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0000"/>
                  </a:solidFill>
                  <a:effectLst/>
                  <a:uLnTx/>
                  <a:uFillTx/>
                  <a:latin typeface="Corbel"/>
                  <a:ea typeface="Corbel"/>
                  <a:cs typeface="Corbel"/>
                  <a:sym typeface="Corbel"/>
                </a:rPr>
                <a:t>Multi-Stage Leaf-Spine</a:t>
              </a:r>
              <a:endParaRPr kumimoji="0" sz="1400" b="1"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For distributed access/edge networking</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392" name="Google Shape;392;p40"/>
            <p:cNvSpPr txBox="1"/>
            <p:nvPr/>
          </p:nvSpPr>
          <p:spPr>
            <a:xfrm>
              <a:off x="7363500" y="4292338"/>
              <a:ext cx="1021500" cy="2898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Central office</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393" name="Google Shape;393;p40"/>
            <p:cNvSpPr txBox="1"/>
            <p:nvPr/>
          </p:nvSpPr>
          <p:spPr>
            <a:xfrm>
              <a:off x="6491454" y="3089788"/>
              <a:ext cx="1021500" cy="2898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Field office</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394" name="Google Shape;394;p40"/>
            <p:cNvSpPr txBox="1"/>
            <p:nvPr/>
          </p:nvSpPr>
          <p:spPr>
            <a:xfrm>
              <a:off x="7295733" y="3195698"/>
              <a:ext cx="1021500" cy="2685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Long-haul</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cxnSp>
          <p:nvCxnSpPr>
            <p:cNvPr id="395" name="Google Shape;395;p40"/>
            <p:cNvCxnSpPr/>
            <p:nvPr/>
          </p:nvCxnSpPr>
          <p:spPr>
            <a:xfrm flipH="1">
              <a:off x="7603233" y="3454673"/>
              <a:ext cx="108000" cy="96300"/>
            </a:xfrm>
            <a:prstGeom prst="straightConnector1">
              <a:avLst/>
            </a:prstGeom>
            <a:noFill/>
            <a:ln w="9525" cap="flat" cmpd="sng">
              <a:solidFill>
                <a:srgbClr val="000000"/>
              </a:solidFill>
              <a:prstDash val="solid"/>
              <a:round/>
              <a:headEnd type="none" w="med" len="med"/>
              <a:tailEnd type="stealth" w="med" len="med"/>
            </a:ln>
          </p:spPr>
        </p:cxnSp>
        <p:sp>
          <p:nvSpPr>
            <p:cNvPr id="396" name="Google Shape;396;p40"/>
            <p:cNvSpPr/>
            <p:nvPr/>
          </p:nvSpPr>
          <p:spPr>
            <a:xfrm>
              <a:off x="8551787" y="3750114"/>
              <a:ext cx="253800" cy="181548"/>
            </a:xfrm>
            <a:prstGeom prst="cloud">
              <a:avLst/>
            </a:prstGeom>
            <a:solidFill>
              <a:srgbClr val="FFFFF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000000"/>
                </a:solidFill>
                <a:effectLst/>
                <a:uLnTx/>
                <a:uFillTx/>
                <a:latin typeface="Arial"/>
                <a:cs typeface="Arial"/>
                <a:sym typeface="Arial"/>
              </a:endParaRPr>
            </a:p>
          </p:txBody>
        </p:sp>
        <p:cxnSp>
          <p:nvCxnSpPr>
            <p:cNvPr id="397" name="Google Shape;397;p40"/>
            <p:cNvCxnSpPr>
              <a:stCxn id="363" idx="3"/>
              <a:endCxn id="396" idx="1"/>
            </p:cNvCxnSpPr>
            <p:nvPr/>
          </p:nvCxnSpPr>
          <p:spPr>
            <a:xfrm rot="10800000" flipH="1">
              <a:off x="8501092" y="3931465"/>
              <a:ext cx="177600" cy="83700"/>
            </a:xfrm>
            <a:prstGeom prst="bentConnector2">
              <a:avLst/>
            </a:prstGeom>
            <a:noFill/>
            <a:ln w="12700" cap="rnd" cmpd="sng">
              <a:solidFill>
                <a:srgbClr val="939393"/>
              </a:solidFill>
              <a:prstDash val="solid"/>
              <a:round/>
              <a:headEnd type="none" w="sm" len="sm"/>
              <a:tailEnd type="none" w="sm" len="sm"/>
            </a:ln>
          </p:spPr>
        </p:cxnSp>
        <p:sp>
          <p:nvSpPr>
            <p:cNvPr id="398" name="Google Shape;398;p40"/>
            <p:cNvSpPr/>
            <p:nvPr/>
          </p:nvSpPr>
          <p:spPr>
            <a:xfrm>
              <a:off x="6754039" y="3871455"/>
              <a:ext cx="176100" cy="64200"/>
            </a:xfrm>
            <a:prstGeom prst="roundRect">
              <a:avLst>
                <a:gd name="adj" fmla="val 16667"/>
              </a:avLst>
            </a:prstGeom>
            <a:solidFill>
              <a:srgbClr val="6AA84F"/>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Arial"/>
                <a:cs typeface="Arial"/>
                <a:sym typeface="Arial"/>
              </a:endParaRPr>
            </a:p>
          </p:txBody>
        </p:sp>
        <p:sp>
          <p:nvSpPr>
            <p:cNvPr id="399" name="Google Shape;399;p40"/>
            <p:cNvSpPr/>
            <p:nvPr/>
          </p:nvSpPr>
          <p:spPr>
            <a:xfrm>
              <a:off x="6754039" y="3954582"/>
              <a:ext cx="176100" cy="64200"/>
            </a:xfrm>
            <a:prstGeom prst="roundRect">
              <a:avLst>
                <a:gd name="adj" fmla="val 16667"/>
              </a:avLst>
            </a:prstGeom>
            <a:solidFill>
              <a:srgbClr val="6AA84F"/>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Arial"/>
                <a:cs typeface="Arial"/>
                <a:sym typeface="Arial"/>
              </a:endParaRPr>
            </a:p>
          </p:txBody>
        </p:sp>
        <p:sp>
          <p:nvSpPr>
            <p:cNvPr id="400" name="Google Shape;400;p40"/>
            <p:cNvSpPr/>
            <p:nvPr/>
          </p:nvSpPr>
          <p:spPr>
            <a:xfrm>
              <a:off x="6754039" y="4039441"/>
              <a:ext cx="176100" cy="64200"/>
            </a:xfrm>
            <a:prstGeom prst="roundRect">
              <a:avLst>
                <a:gd name="adj" fmla="val 16667"/>
              </a:avLst>
            </a:prstGeom>
            <a:solidFill>
              <a:srgbClr val="6AA84F"/>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FFFFFF"/>
                </a:solidFill>
                <a:effectLst/>
                <a:uLnTx/>
                <a:uFillTx/>
                <a:latin typeface="Arial"/>
                <a:cs typeface="Arial"/>
                <a:sym typeface="Arial"/>
              </a:endParaRPr>
            </a:p>
          </p:txBody>
        </p:sp>
        <p:cxnSp>
          <p:nvCxnSpPr>
            <p:cNvPr id="401" name="Google Shape;401;p40"/>
            <p:cNvCxnSpPr>
              <a:stCxn id="398" idx="0"/>
              <a:endCxn id="349" idx="2"/>
            </p:cNvCxnSpPr>
            <p:nvPr/>
          </p:nvCxnSpPr>
          <p:spPr>
            <a:xfrm rot="10800000" flipH="1">
              <a:off x="6842089" y="3766455"/>
              <a:ext cx="6000" cy="105000"/>
            </a:xfrm>
            <a:prstGeom prst="straightConnector1">
              <a:avLst/>
            </a:prstGeom>
            <a:noFill/>
            <a:ln w="9525" cap="flat" cmpd="sng">
              <a:solidFill>
                <a:srgbClr val="999999"/>
              </a:solidFill>
              <a:prstDash val="solid"/>
              <a:round/>
              <a:headEnd type="none" w="med" len="med"/>
              <a:tailEnd type="none" w="med" len="med"/>
            </a:ln>
          </p:spPr>
        </p:cxnSp>
        <p:cxnSp>
          <p:nvCxnSpPr>
            <p:cNvPr id="402" name="Google Shape;402;p40"/>
            <p:cNvCxnSpPr>
              <a:stCxn id="398" idx="0"/>
              <a:endCxn id="348" idx="2"/>
            </p:cNvCxnSpPr>
            <p:nvPr/>
          </p:nvCxnSpPr>
          <p:spPr>
            <a:xfrm rot="10800000" flipH="1">
              <a:off x="6842089" y="3766455"/>
              <a:ext cx="314400" cy="105000"/>
            </a:xfrm>
            <a:prstGeom prst="straightConnector1">
              <a:avLst/>
            </a:prstGeom>
            <a:noFill/>
            <a:ln w="9525" cap="flat" cmpd="sng">
              <a:solidFill>
                <a:srgbClr val="999999"/>
              </a:solidFill>
              <a:prstDash val="solid"/>
              <a:round/>
              <a:headEnd type="none" w="med" len="med"/>
              <a:tailEnd type="none" w="med" len="med"/>
            </a:ln>
          </p:spPr>
        </p:cxnSp>
        <p:cxnSp>
          <p:nvCxnSpPr>
            <p:cNvPr id="403" name="Google Shape;403;p40"/>
            <p:cNvCxnSpPr/>
            <p:nvPr/>
          </p:nvCxnSpPr>
          <p:spPr>
            <a:xfrm>
              <a:off x="5336875" y="2742475"/>
              <a:ext cx="1260300" cy="585300"/>
            </a:xfrm>
            <a:prstGeom prst="straightConnector1">
              <a:avLst/>
            </a:prstGeom>
            <a:noFill/>
            <a:ln w="28575" cap="flat" cmpd="sng">
              <a:solidFill>
                <a:srgbClr val="666666"/>
              </a:solidFill>
              <a:prstDash val="solid"/>
              <a:round/>
              <a:headEnd type="none" w="med" len="med"/>
              <a:tailEnd type="triangle" w="med" len="med"/>
            </a:ln>
          </p:spPr>
        </p:cxnSp>
      </p:grpSp>
      <p:grpSp>
        <p:nvGrpSpPr>
          <p:cNvPr id="404" name="Google Shape;404;p40"/>
          <p:cNvGrpSpPr/>
          <p:nvPr/>
        </p:nvGrpSpPr>
        <p:grpSpPr>
          <a:xfrm>
            <a:off x="198825" y="1444625"/>
            <a:ext cx="2277600" cy="2263590"/>
            <a:chOff x="198825" y="1444625"/>
            <a:chExt cx="2277600" cy="2263590"/>
          </a:xfrm>
        </p:grpSpPr>
        <p:sp>
          <p:nvSpPr>
            <p:cNvPr id="405" name="Google Shape;405;p40"/>
            <p:cNvSpPr/>
            <p:nvPr/>
          </p:nvSpPr>
          <p:spPr>
            <a:xfrm>
              <a:off x="198825" y="1444625"/>
              <a:ext cx="2277600" cy="1429800"/>
            </a:xfrm>
            <a:prstGeom prst="roundRect">
              <a:avLst>
                <a:gd name="adj" fmla="val 6713"/>
              </a:avLst>
            </a:prstGeom>
            <a:solidFill>
              <a:srgbClr val="FFFFFF"/>
            </a:solidFill>
            <a:ln w="28575" cap="flat" cmpd="sng">
              <a:solidFill>
                <a:srgbClr val="0000FF"/>
              </a:solidFill>
              <a:prstDash val="solid"/>
              <a:round/>
              <a:headEnd type="none" w="sm" len="sm"/>
              <a:tailEnd type="none" w="sm" len="sm"/>
            </a:ln>
            <a:effectLst>
              <a:outerShdw blurRad="114300" dist="19050" dir="5400000" algn="bl" rotWithShape="0">
                <a:srgbClr val="0000FF">
                  <a:alpha val="50000"/>
                </a:srgbClr>
              </a:outerShdw>
            </a:effectLst>
          </p:spPr>
          <p:txBody>
            <a:bodyPr spcFirstLastPara="1" wrap="square" lIns="73150" tIns="73150" rIns="73150" bIns="731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FF"/>
                  </a:solidFill>
                  <a:effectLst/>
                  <a:uLnTx/>
                  <a:uFillTx/>
                  <a:latin typeface="Arial"/>
                  <a:cs typeface="Arial"/>
                  <a:sym typeface="Arial"/>
                </a:rPr>
                <a:t>Extensive switch support</a:t>
              </a:r>
              <a:endParaRPr kumimoji="0"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1" u="none" strike="noStrike" kern="0" cap="none" spc="0" normalizeH="0" baseline="0" noProof="0">
                  <a:ln>
                    <a:noFill/>
                  </a:ln>
                  <a:solidFill>
                    <a:srgbClr val="000000"/>
                  </a:solidFill>
                  <a:effectLst/>
                  <a:uLnTx/>
                  <a:uFillTx/>
                  <a:latin typeface="Arial"/>
                  <a:cs typeface="Arial"/>
                  <a:sym typeface="Arial"/>
                </a:rPr>
                <a:t>Vendors: </a:t>
              </a:r>
              <a:r>
                <a:rPr kumimoji="0" lang="en-US" sz="1100" b="0" i="1" u="none" strike="noStrike" kern="0" cap="none" spc="0" normalizeH="0" baseline="0" noProof="0">
                  <a:ln>
                    <a:noFill/>
                  </a:ln>
                  <a:solidFill>
                    <a:srgbClr val="000000"/>
                  </a:solidFill>
                  <a:effectLst/>
                  <a:uLnTx/>
                  <a:uFillTx/>
                  <a:latin typeface="Arial"/>
                  <a:cs typeface="Arial"/>
                  <a:sym typeface="Arial"/>
                </a:rPr>
                <a:t>EdgeCore, Delta, Inventec, Stordis, QCT</a:t>
              </a:r>
              <a:endParaRPr kumimoji="0" sz="1100" b="0" i="1"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1" u="none" strike="noStrike" kern="0" cap="none" spc="0" normalizeH="0" baseline="0" noProof="0">
                  <a:ln>
                    <a:noFill/>
                  </a:ln>
                  <a:solidFill>
                    <a:srgbClr val="000000"/>
                  </a:solidFill>
                  <a:effectLst/>
                  <a:uLnTx/>
                  <a:uFillTx/>
                  <a:latin typeface="Arial"/>
                  <a:cs typeface="Arial"/>
                  <a:sym typeface="Arial"/>
                </a:rPr>
                <a:t>ASIC: </a:t>
              </a:r>
              <a:r>
                <a:rPr kumimoji="0" lang="en-US" sz="1100" b="0" i="1" u="none" strike="noStrike" kern="0" cap="none" spc="0" normalizeH="0" baseline="0" noProof="0">
                  <a:ln>
                    <a:noFill/>
                  </a:ln>
                  <a:solidFill>
                    <a:srgbClr val="000000"/>
                  </a:solidFill>
                  <a:effectLst/>
                  <a:uLnTx/>
                  <a:uFillTx/>
                  <a:latin typeface="Arial"/>
                  <a:cs typeface="Arial"/>
                  <a:sym typeface="Arial"/>
                </a:rPr>
                <a:t>Tomahawk, Tomahawk+, Trident2, Qumran, Tofino</a:t>
              </a:r>
              <a:endParaRPr kumimoji="0" sz="1100" b="0" i="1"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Arial"/>
                  <a:cs typeface="Arial"/>
                  <a:sym typeface="Arial"/>
                </a:rPr>
                <a:t>Switch SW stack:</a:t>
              </a:r>
              <a:br>
                <a:rPr kumimoji="0" lang="en-US" sz="1100" b="1" i="0" u="none" strike="noStrike" kern="0" cap="none" spc="0" normalizeH="0" baseline="0" noProof="0">
                  <a:ln>
                    <a:noFill/>
                  </a:ln>
                  <a:solidFill>
                    <a:srgbClr val="000000"/>
                  </a:solidFill>
                  <a:effectLst/>
                  <a:uLnTx/>
                  <a:uFillTx/>
                  <a:latin typeface="Arial"/>
                  <a:cs typeface="Arial"/>
                  <a:sym typeface="Arial"/>
                </a:rPr>
              </a:br>
              <a:r>
                <a:rPr kumimoji="0" lang="en-US" sz="1100" b="0" i="0" u="none" strike="noStrike" kern="0" cap="none" spc="0" normalizeH="0" baseline="0" noProof="0">
                  <a:ln>
                    <a:noFill/>
                  </a:ln>
                  <a:solidFill>
                    <a:srgbClr val="000000"/>
                  </a:solidFill>
                  <a:effectLst/>
                  <a:uLnTx/>
                  <a:uFillTx/>
                  <a:latin typeface="Arial"/>
                  <a:cs typeface="Arial"/>
                  <a:sym typeface="Arial"/>
                </a:rPr>
                <a:t>ONL, OF-DPA, Stratum</a:t>
              </a:r>
              <a:endParaRPr kumimoji="0" sz="1100" b="0" i="1" u="none" strike="noStrike" kern="0" cap="none" spc="0" normalizeH="0" baseline="0" noProof="0">
                <a:ln>
                  <a:noFill/>
                </a:ln>
                <a:solidFill>
                  <a:srgbClr val="000000"/>
                </a:solidFill>
                <a:effectLst/>
                <a:uLnTx/>
                <a:uFillTx/>
                <a:latin typeface="Arial"/>
                <a:cs typeface="Arial"/>
                <a:sym typeface="Arial"/>
              </a:endParaRPr>
            </a:p>
          </p:txBody>
        </p:sp>
        <p:sp>
          <p:nvSpPr>
            <p:cNvPr id="406" name="Google Shape;406;p40"/>
            <p:cNvSpPr/>
            <p:nvPr/>
          </p:nvSpPr>
          <p:spPr>
            <a:xfrm>
              <a:off x="1165900" y="3393215"/>
              <a:ext cx="788100" cy="315000"/>
            </a:xfrm>
            <a:prstGeom prst="roundRect">
              <a:avLst>
                <a:gd name="adj" fmla="val 6713"/>
              </a:avLst>
            </a:prstGeom>
            <a:noFill/>
            <a:ln w="19050" cap="flat" cmpd="sng">
              <a:solidFill>
                <a:srgbClr val="0000FF"/>
              </a:solidFill>
              <a:prstDash val="solid"/>
              <a:round/>
              <a:headEnd type="none" w="sm" len="sm"/>
              <a:tailEnd type="none" w="sm" len="sm"/>
            </a:ln>
            <a:effectLst>
              <a:outerShdw blurRad="57150" dist="19050" dir="5400000" algn="bl" rotWithShape="0">
                <a:srgbClr val="0000FF">
                  <a:alpha val="50000"/>
                </a:srgbClr>
              </a:outerShdw>
            </a:effectLst>
          </p:spPr>
          <p:txBody>
            <a:bodyPr spcFirstLastPara="1" wrap="square" lIns="45700" tIns="45700" rIns="45700"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1" u="none" strike="noStrike" kern="0" cap="none" spc="0" normalizeH="0" baseline="0" noProof="0">
                <a:ln>
                  <a:noFill/>
                </a:ln>
                <a:solidFill>
                  <a:srgbClr val="000000"/>
                </a:solidFill>
                <a:effectLst/>
                <a:uLnTx/>
                <a:uFillTx/>
                <a:latin typeface="Arial"/>
                <a:cs typeface="Arial"/>
                <a:sym typeface="Arial"/>
              </a:endParaRPr>
            </a:p>
          </p:txBody>
        </p:sp>
        <p:cxnSp>
          <p:nvCxnSpPr>
            <p:cNvPr id="407" name="Google Shape;407;p40"/>
            <p:cNvCxnSpPr>
              <a:stCxn id="405" idx="2"/>
              <a:endCxn id="406" idx="0"/>
            </p:cNvCxnSpPr>
            <p:nvPr/>
          </p:nvCxnSpPr>
          <p:spPr>
            <a:xfrm rot="-5400000" flipH="1">
              <a:off x="1189425" y="3022625"/>
              <a:ext cx="518700" cy="222300"/>
            </a:xfrm>
            <a:prstGeom prst="curvedConnector3">
              <a:avLst>
                <a:gd name="adj1" fmla="val 50009"/>
              </a:avLst>
            </a:prstGeom>
            <a:noFill/>
            <a:ln w="19050" cap="flat" cmpd="sng">
              <a:solidFill>
                <a:srgbClr val="0000FF"/>
              </a:solidFill>
              <a:prstDash val="solid"/>
              <a:round/>
              <a:headEnd type="none" w="med" len="med"/>
              <a:tailEnd type="none" w="med" len="med"/>
            </a:ln>
            <a:effectLst>
              <a:outerShdw blurRad="57150" dist="19050" dir="5400000" algn="bl" rotWithShape="0">
                <a:srgbClr val="0000FF">
                  <a:alpha val="50000"/>
                </a:srgbClr>
              </a:outerShdw>
            </a:effectLst>
          </p:spPr>
        </p:cxnSp>
      </p:grpSp>
      <p:grpSp>
        <p:nvGrpSpPr>
          <p:cNvPr id="408" name="Google Shape;408;p40"/>
          <p:cNvGrpSpPr/>
          <p:nvPr/>
        </p:nvGrpSpPr>
        <p:grpSpPr>
          <a:xfrm>
            <a:off x="322150" y="2733675"/>
            <a:ext cx="2906825" cy="2187500"/>
            <a:chOff x="322150" y="2733675"/>
            <a:chExt cx="2906825" cy="2187500"/>
          </a:xfrm>
        </p:grpSpPr>
        <p:grpSp>
          <p:nvGrpSpPr>
            <p:cNvPr id="409" name="Google Shape;409;p40"/>
            <p:cNvGrpSpPr/>
            <p:nvPr/>
          </p:nvGrpSpPr>
          <p:grpSpPr>
            <a:xfrm>
              <a:off x="322150" y="2733675"/>
              <a:ext cx="2906825" cy="2187500"/>
              <a:chOff x="322150" y="2733675"/>
              <a:chExt cx="2906825" cy="2187500"/>
            </a:xfrm>
          </p:grpSpPr>
          <p:cxnSp>
            <p:nvCxnSpPr>
              <p:cNvPr id="410" name="Google Shape;410;p40"/>
              <p:cNvCxnSpPr>
                <a:stCxn id="411" idx="1"/>
                <a:endCxn id="412" idx="2"/>
              </p:cNvCxnSpPr>
              <p:nvPr/>
            </p:nvCxnSpPr>
            <p:spPr>
              <a:xfrm rot="10800000">
                <a:off x="1562300" y="3648750"/>
                <a:ext cx="77400" cy="248700"/>
              </a:xfrm>
              <a:prstGeom prst="bentConnector2">
                <a:avLst/>
              </a:prstGeom>
              <a:noFill/>
              <a:ln w="12700" cap="rnd" cmpd="sng">
                <a:solidFill>
                  <a:srgbClr val="939393"/>
                </a:solidFill>
                <a:prstDash val="solid"/>
                <a:round/>
                <a:headEnd type="none" w="sm" len="sm"/>
                <a:tailEnd type="none" w="sm" len="sm"/>
              </a:ln>
            </p:spPr>
          </p:cxnSp>
          <p:cxnSp>
            <p:nvCxnSpPr>
              <p:cNvPr id="413" name="Google Shape;413;p40"/>
              <p:cNvCxnSpPr>
                <a:stCxn id="414" idx="1"/>
              </p:cNvCxnSpPr>
              <p:nvPr/>
            </p:nvCxnSpPr>
            <p:spPr>
              <a:xfrm rot="10800000">
                <a:off x="1466900" y="3490865"/>
                <a:ext cx="172800" cy="552000"/>
              </a:xfrm>
              <a:prstGeom prst="bentConnector2">
                <a:avLst/>
              </a:prstGeom>
              <a:noFill/>
              <a:ln w="12700" cap="rnd" cmpd="sng">
                <a:solidFill>
                  <a:srgbClr val="939393"/>
                </a:solidFill>
                <a:prstDash val="solid"/>
                <a:round/>
                <a:headEnd type="none" w="sm" len="sm"/>
                <a:tailEnd type="none" w="sm" len="sm"/>
              </a:ln>
            </p:spPr>
          </p:cxnSp>
          <p:cxnSp>
            <p:nvCxnSpPr>
              <p:cNvPr id="415" name="Google Shape;415;p40"/>
              <p:cNvCxnSpPr>
                <a:stCxn id="416" idx="1"/>
              </p:cNvCxnSpPr>
              <p:nvPr/>
            </p:nvCxnSpPr>
            <p:spPr>
              <a:xfrm rot="10800000">
                <a:off x="1362200" y="3491075"/>
                <a:ext cx="277500" cy="693900"/>
              </a:xfrm>
              <a:prstGeom prst="bentConnector2">
                <a:avLst/>
              </a:prstGeom>
              <a:noFill/>
              <a:ln w="12700" cap="rnd" cmpd="sng">
                <a:solidFill>
                  <a:srgbClr val="939393"/>
                </a:solidFill>
                <a:prstDash val="solid"/>
                <a:round/>
                <a:headEnd type="none" w="sm" len="sm"/>
                <a:tailEnd type="none" w="sm" len="sm"/>
              </a:ln>
            </p:spPr>
          </p:cxnSp>
          <p:sp>
            <p:nvSpPr>
              <p:cNvPr id="411" name="Google Shape;411;p40"/>
              <p:cNvSpPr/>
              <p:nvPr/>
            </p:nvSpPr>
            <p:spPr>
              <a:xfrm>
                <a:off x="1639700" y="3840750"/>
                <a:ext cx="520200" cy="113400"/>
              </a:xfrm>
              <a:prstGeom prst="roundRect">
                <a:avLst>
                  <a:gd name="adj" fmla="val 16667"/>
                </a:avLst>
              </a:prstGeom>
              <a:solidFill>
                <a:srgbClr val="666666"/>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Compute</a:t>
                </a: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14" name="Google Shape;414;p40"/>
              <p:cNvSpPr/>
              <p:nvPr/>
            </p:nvSpPr>
            <p:spPr>
              <a:xfrm>
                <a:off x="1639700" y="3986165"/>
                <a:ext cx="520200" cy="113400"/>
              </a:xfrm>
              <a:prstGeom prst="roundRect">
                <a:avLst>
                  <a:gd name="adj" fmla="val 16667"/>
                </a:avLst>
              </a:prstGeom>
              <a:solidFill>
                <a:srgbClr val="666666"/>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Compute</a:t>
                </a: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16" name="Google Shape;416;p40"/>
              <p:cNvSpPr/>
              <p:nvPr/>
            </p:nvSpPr>
            <p:spPr>
              <a:xfrm>
                <a:off x="1639700" y="4128275"/>
                <a:ext cx="520200" cy="113400"/>
              </a:xfrm>
              <a:prstGeom prst="roundRect">
                <a:avLst>
                  <a:gd name="adj" fmla="val 16667"/>
                </a:avLst>
              </a:prstGeom>
              <a:solidFill>
                <a:srgbClr val="666666"/>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FFFFFF"/>
                    </a:solidFill>
                    <a:effectLst/>
                    <a:uLnTx/>
                    <a:uFillTx/>
                    <a:latin typeface="Calibri"/>
                    <a:ea typeface="Calibri"/>
                    <a:cs typeface="Calibri"/>
                    <a:sym typeface="Calibri"/>
                  </a:rPr>
                  <a:t>Compute</a:t>
                </a: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12" name="Google Shape;412;p40"/>
              <p:cNvSpPr/>
              <p:nvPr/>
            </p:nvSpPr>
            <p:spPr>
              <a:xfrm>
                <a:off x="1220150" y="3448050"/>
                <a:ext cx="684000" cy="200700"/>
              </a:xfrm>
              <a:prstGeom prst="roundRect">
                <a:avLst>
                  <a:gd name="adj" fmla="val 16667"/>
                </a:avLst>
              </a:prstGeom>
              <a:solidFill>
                <a:srgbClr val="1D417E"/>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Calibri"/>
                    <a:ea typeface="Calibri"/>
                    <a:cs typeface="Calibri"/>
                    <a:sym typeface="Calibri"/>
                  </a:rPr>
                  <a:t>Leaf (ToR)</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417" name="Google Shape;417;p40"/>
              <p:cNvSpPr txBox="1"/>
              <p:nvPr/>
            </p:nvSpPr>
            <p:spPr>
              <a:xfrm>
                <a:off x="322150" y="4457075"/>
                <a:ext cx="2022900" cy="4641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0000"/>
                    </a:solidFill>
                    <a:effectLst/>
                    <a:uLnTx/>
                    <a:uFillTx/>
                    <a:latin typeface="Corbel"/>
                    <a:ea typeface="Corbel"/>
                    <a:cs typeface="Corbel"/>
                    <a:sym typeface="Corbel"/>
                  </a:rPr>
                  <a:t>Single Leaf</a:t>
                </a:r>
                <a:endParaRPr kumimoji="0" sz="1400" b="1"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418" name="Google Shape;418;p40"/>
              <p:cNvSpPr/>
              <p:nvPr/>
            </p:nvSpPr>
            <p:spPr>
              <a:xfrm>
                <a:off x="2271600" y="3286725"/>
                <a:ext cx="683964" cy="453060"/>
              </a:xfrm>
              <a:prstGeom prst="cloud">
                <a:avLst/>
              </a:prstGeom>
              <a:solidFill>
                <a:srgbClr val="FFFFF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metro/</a:t>
                </a:r>
                <a:br>
                  <a:rPr kumimoji="0" lang="en-US" sz="1000" b="0" i="0" u="none" strike="noStrike" kern="0" cap="none" spc="0" normalizeH="0" baseline="0" noProof="0">
                    <a:ln>
                      <a:noFill/>
                    </a:ln>
                    <a:solidFill>
                      <a:srgbClr val="000000"/>
                    </a:solidFill>
                    <a:effectLst/>
                    <a:uLnTx/>
                    <a:uFillTx/>
                    <a:latin typeface="Arial"/>
                    <a:cs typeface="Arial"/>
                    <a:sym typeface="Arial"/>
                  </a:rPr>
                </a:br>
                <a:r>
                  <a:rPr kumimoji="0" lang="en-US" sz="1000" b="0" i="0" u="none" strike="noStrike" kern="0" cap="none" spc="0" normalizeH="0" baseline="0" noProof="0">
                    <a:ln>
                      <a:noFill/>
                    </a:ln>
                    <a:solidFill>
                      <a:srgbClr val="000000"/>
                    </a:solidFill>
                    <a:effectLst/>
                    <a:uLnTx/>
                    <a:uFillTx/>
                    <a:latin typeface="Arial"/>
                    <a:cs typeface="Arial"/>
                    <a:sym typeface="Arial"/>
                  </a:rPr>
                  <a:t>core</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cxnSp>
            <p:nvCxnSpPr>
              <p:cNvPr id="419" name="Google Shape;419;p40"/>
              <p:cNvCxnSpPr>
                <a:stCxn id="412" idx="3"/>
                <a:endCxn id="420" idx="1"/>
              </p:cNvCxnSpPr>
              <p:nvPr/>
            </p:nvCxnSpPr>
            <p:spPr>
              <a:xfrm rot="10800000" flipH="1">
                <a:off x="1904150" y="3501600"/>
                <a:ext cx="231000" cy="46800"/>
              </a:xfrm>
              <a:prstGeom prst="bentConnector3">
                <a:avLst>
                  <a:gd name="adj1" fmla="val 49978"/>
                </a:avLst>
              </a:prstGeom>
              <a:noFill/>
              <a:ln w="12700" cap="rnd" cmpd="sng">
                <a:solidFill>
                  <a:srgbClr val="939393"/>
                </a:solidFill>
                <a:prstDash val="solid"/>
                <a:round/>
                <a:headEnd type="none" w="sm" len="sm"/>
                <a:tailEnd type="none" w="sm" len="sm"/>
              </a:ln>
            </p:spPr>
          </p:cxnSp>
          <p:sp>
            <p:nvSpPr>
              <p:cNvPr id="421" name="Google Shape;421;p40"/>
              <p:cNvSpPr/>
              <p:nvPr/>
            </p:nvSpPr>
            <p:spPr>
              <a:xfrm>
                <a:off x="543349" y="3455426"/>
                <a:ext cx="520200" cy="186000"/>
              </a:xfrm>
              <a:prstGeom prst="roundRect">
                <a:avLst>
                  <a:gd name="adj" fmla="val 16667"/>
                </a:avLst>
              </a:prstGeom>
              <a:solidFill>
                <a:srgbClr val="6AA84F"/>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FFFFFF"/>
                    </a:solidFill>
                    <a:effectLst/>
                    <a:uLnTx/>
                    <a:uFillTx/>
                    <a:latin typeface="Calibri"/>
                    <a:ea typeface="Calibri"/>
                    <a:cs typeface="Calibri"/>
                    <a:sym typeface="Calibri"/>
                  </a:rPr>
                  <a:t>Access</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cxnSp>
            <p:nvCxnSpPr>
              <p:cNvPr id="422" name="Google Shape;422;p40"/>
              <p:cNvCxnSpPr>
                <a:stCxn id="421" idx="3"/>
                <a:endCxn id="412" idx="1"/>
              </p:cNvCxnSpPr>
              <p:nvPr/>
            </p:nvCxnSpPr>
            <p:spPr>
              <a:xfrm>
                <a:off x="1063549" y="3548426"/>
                <a:ext cx="156600" cy="600"/>
              </a:xfrm>
              <a:prstGeom prst="bentConnector3">
                <a:avLst>
                  <a:gd name="adj1" fmla="val 50001"/>
                </a:avLst>
              </a:prstGeom>
              <a:noFill/>
              <a:ln w="12700" cap="rnd" cmpd="sng">
                <a:solidFill>
                  <a:srgbClr val="939393"/>
                </a:solidFill>
                <a:prstDash val="solid"/>
                <a:round/>
                <a:headEnd type="none" w="sm" len="sm"/>
                <a:tailEnd type="none" w="sm" len="sm"/>
              </a:ln>
            </p:spPr>
          </p:cxnSp>
          <p:sp>
            <p:nvSpPr>
              <p:cNvPr id="423" name="Google Shape;423;p40"/>
              <p:cNvSpPr txBox="1"/>
              <p:nvPr/>
            </p:nvSpPr>
            <p:spPr>
              <a:xfrm>
                <a:off x="498795" y="3547575"/>
                <a:ext cx="1021500" cy="508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OLT</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Base station</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etc.</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cxnSp>
            <p:nvCxnSpPr>
              <p:cNvPr id="424" name="Google Shape;424;p40"/>
              <p:cNvCxnSpPr/>
              <p:nvPr/>
            </p:nvCxnSpPr>
            <p:spPr>
              <a:xfrm flipH="1">
                <a:off x="2009775" y="2733675"/>
                <a:ext cx="1219200" cy="577200"/>
              </a:xfrm>
              <a:prstGeom prst="straightConnector1">
                <a:avLst/>
              </a:prstGeom>
              <a:noFill/>
              <a:ln w="28575" cap="flat" cmpd="sng">
                <a:solidFill>
                  <a:srgbClr val="666666"/>
                </a:solidFill>
                <a:prstDash val="solid"/>
                <a:round/>
                <a:headEnd type="none" w="med" len="med"/>
                <a:tailEnd type="triangle" w="med" len="med"/>
              </a:ln>
            </p:spPr>
          </p:cxnSp>
        </p:grpSp>
        <p:pic>
          <p:nvPicPr>
            <p:cNvPr id="420" name="Google Shape;420;p40"/>
            <p:cNvPicPr preferRelativeResize="0"/>
            <p:nvPr/>
          </p:nvPicPr>
          <p:blipFill rotWithShape="1">
            <a:blip r:embed="rId3">
              <a:alphaModFix/>
            </a:blip>
            <a:srcRect l="10592" t="10593" r="10592" b="10585"/>
            <a:stretch/>
          </p:blipFill>
          <p:spPr>
            <a:xfrm>
              <a:off x="2135050" y="3407399"/>
              <a:ext cx="250975" cy="188450"/>
            </a:xfrm>
            <a:prstGeom prst="rect">
              <a:avLst/>
            </a:prstGeom>
            <a:noFill/>
            <a:ln>
              <a:noFill/>
            </a:ln>
          </p:spPr>
        </p:pic>
      </p:grpSp>
    </p:spTree>
    <p:extLst>
      <p:ext uri="{BB962C8B-B14F-4D97-AF65-F5344CB8AC3E}">
        <p14:creationId xmlns:p14="http://schemas.microsoft.com/office/powerpoint/2010/main" val="2812785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08"/>
                                        </p:tgtEl>
                                        <p:attrNameLst>
                                          <p:attrName>style.visibility</p:attrName>
                                        </p:attrNameLst>
                                      </p:cBhvr>
                                      <p:to>
                                        <p:strVal val="visible"/>
                                      </p:to>
                                    </p:set>
                                    <p:animEffect transition="in" filter="fade">
                                      <p:cBhvr>
                                        <p:cTn id="15" dur="1000"/>
                                        <p:tgtEl>
                                          <p:spTgt spid="408"/>
                                        </p:tgtEl>
                                      </p:cBhvr>
                                    </p:animEffect>
                                  </p:childTnLst>
                                </p:cTn>
                              </p:par>
                            </p:childTnLst>
                          </p:cTn>
                        </p:par>
                        <p:par>
                          <p:cTn id="16" fill="hold">
                            <p:stCondLst>
                              <p:cond delay="1000"/>
                            </p:stCondLst>
                            <p:childTnLst>
                              <p:par>
                                <p:cTn id="17" presetID="1" presetClass="entr" presetSubtype="0" fill="hold" nodeType="afterEffect">
                                  <p:stCondLst>
                                    <p:cond delay="0"/>
                                  </p:stCondLst>
                                  <p:childTnLst>
                                    <p:set>
                                      <p:cBhvr>
                                        <p:cTn id="18" dur="1" fill="hold">
                                          <p:stCondLst>
                                            <p:cond delay="0"/>
                                          </p:stCondLst>
                                        </p:cTn>
                                        <p:tgtEl>
                                          <p:spTgt spid="290"/>
                                        </p:tgtEl>
                                        <p:attrNameLst>
                                          <p:attrName>style.visibility</p:attrName>
                                        </p:attrNameLst>
                                      </p:cBhvr>
                                      <p:to>
                                        <p:strVal val="visible"/>
                                      </p:to>
                                    </p:set>
                                  </p:childTnLst>
                                </p:cTn>
                              </p:par>
                              <p:par>
                                <p:cTn id="19" presetID="10" presetClass="entr" presetSubtype="0" fill="hold" nodeType="withEffect">
                                  <p:stCondLst>
                                    <p:cond delay="0"/>
                                  </p:stCondLst>
                                  <p:childTnLst>
                                    <p:set>
                                      <p:cBhvr>
                                        <p:cTn id="20" dur="1" fill="hold">
                                          <p:stCondLst>
                                            <p:cond delay="0"/>
                                          </p:stCondLst>
                                        </p:cTn>
                                        <p:tgtEl>
                                          <p:spTgt spid="291"/>
                                        </p:tgtEl>
                                        <p:attrNameLst>
                                          <p:attrName>style.visibility</p:attrName>
                                        </p:attrNameLst>
                                      </p:cBhvr>
                                      <p:to>
                                        <p:strVal val="visible"/>
                                      </p:to>
                                    </p:set>
                                    <p:animEffect transition="in" filter="fade">
                                      <p:cBhvr>
                                        <p:cTn id="21" dur="1000"/>
                                        <p:tgtEl>
                                          <p:spTgt spid="29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89"/>
                                        </p:tgtEl>
                                        <p:attrNameLst>
                                          <p:attrName>style.visibility</p:attrName>
                                        </p:attrNameLst>
                                      </p:cBhvr>
                                      <p:to>
                                        <p:strVal val="visible"/>
                                      </p:to>
                                    </p:set>
                                    <p:animEffect transition="in" filter="fade">
                                      <p:cBhvr>
                                        <p:cTn id="26" dur="1000"/>
                                        <p:tgtEl>
                                          <p:spTgt spid="289"/>
                                        </p:tgtEl>
                                      </p:cBhvr>
                                    </p:animEffect>
                                  </p:childTnLst>
                                </p:cTn>
                              </p:par>
                              <p:par>
                                <p:cTn id="27" presetID="10" presetClass="entr" presetSubtype="0" fill="hold" nodeType="withEffect">
                                  <p:stCondLst>
                                    <p:cond delay="0"/>
                                  </p:stCondLst>
                                  <p:childTnLst>
                                    <p:set>
                                      <p:cBhvr>
                                        <p:cTn id="28" dur="1" fill="hold">
                                          <p:stCondLst>
                                            <p:cond delay="0"/>
                                          </p:stCondLst>
                                        </p:cTn>
                                        <p:tgtEl>
                                          <p:spTgt spid="295"/>
                                        </p:tgtEl>
                                        <p:attrNameLst>
                                          <p:attrName>style.visibility</p:attrName>
                                        </p:attrNameLst>
                                      </p:cBhvr>
                                      <p:to>
                                        <p:strVal val="visible"/>
                                      </p:to>
                                    </p:set>
                                    <p:animEffect transition="in" filter="fade">
                                      <p:cBhvr>
                                        <p:cTn id="29" dur="900"/>
                                        <p:tgtEl>
                                          <p:spTgt spid="29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88"/>
                                        </p:tgtEl>
                                        <p:attrNameLst>
                                          <p:attrName>style.visibility</p:attrName>
                                        </p:attrNameLst>
                                      </p:cBhvr>
                                      <p:to>
                                        <p:strVal val="visible"/>
                                      </p:to>
                                    </p:set>
                                    <p:animEffect transition="in" filter="fade">
                                      <p:cBhvr>
                                        <p:cTn id="34" dur="1000"/>
                                        <p:tgtEl>
                                          <p:spTgt spid="288"/>
                                        </p:tgtEl>
                                      </p:cBhvr>
                                    </p:animEffect>
                                  </p:childTnLst>
                                </p:cTn>
                              </p:par>
                              <p:par>
                                <p:cTn id="35" presetID="10" presetClass="entr" presetSubtype="0" fill="hold" nodeType="withEffect">
                                  <p:stCondLst>
                                    <p:cond delay="0"/>
                                  </p:stCondLst>
                                  <p:childTnLst>
                                    <p:set>
                                      <p:cBhvr>
                                        <p:cTn id="36" dur="1" fill="hold">
                                          <p:stCondLst>
                                            <p:cond delay="0"/>
                                          </p:stCondLst>
                                        </p:cTn>
                                        <p:tgtEl>
                                          <p:spTgt spid="341"/>
                                        </p:tgtEl>
                                        <p:attrNameLst>
                                          <p:attrName>style.visibility</p:attrName>
                                        </p:attrNameLst>
                                      </p:cBhvr>
                                      <p:to>
                                        <p:strVal val="visible"/>
                                      </p:to>
                                    </p:set>
                                    <p:animEffect transition="in" filter="fade">
                                      <p:cBhvr>
                                        <p:cTn id="37" dur="1000"/>
                                        <p:tgtEl>
                                          <p:spTgt spid="34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04"/>
                                        </p:tgtEl>
                                        <p:attrNameLst>
                                          <p:attrName>style.visibility</p:attrName>
                                        </p:attrNameLst>
                                      </p:cBhvr>
                                      <p:to>
                                        <p:strVal val="visible"/>
                                      </p:to>
                                    </p:set>
                                    <p:animEffect transition="in" filter="fade">
                                      <p:cBhvr>
                                        <p:cTn id="42" dur="900"/>
                                        <p:tgtEl>
                                          <p:spTgt spid="404"/>
                                        </p:tgtEl>
                                      </p:cBhvr>
                                    </p:animEffect>
                                  </p:childTnLst>
                                </p:cTn>
                              </p:par>
                              <p:par>
                                <p:cTn id="43" presetID="10" presetClass="entr" presetSubtype="0" fill="hold" nodeType="withEffect">
                                  <p:stCondLst>
                                    <p:cond delay="0"/>
                                  </p:stCondLst>
                                  <p:childTnLst>
                                    <p:set>
                                      <p:cBhvr>
                                        <p:cTn id="44" dur="1" fill="hold">
                                          <p:stCondLst>
                                            <p:cond delay="0"/>
                                          </p:stCondLst>
                                        </p:cTn>
                                        <p:tgtEl>
                                          <p:spTgt spid="292"/>
                                        </p:tgtEl>
                                        <p:attrNameLst>
                                          <p:attrName>style.visibility</p:attrName>
                                        </p:attrNameLst>
                                      </p:cBhvr>
                                      <p:to>
                                        <p:strVal val="visible"/>
                                      </p:to>
                                    </p:set>
                                    <p:animEffect transition="in" filter="fade">
                                      <p:cBhvr>
                                        <p:cTn id="45" dur="900"/>
                                        <p:tgtEl>
                                          <p:spTgt spid="292"/>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457200" y="-56623"/>
            <a:ext cx="8229600" cy="53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b="1">
                <a:solidFill>
                  <a:schemeClr val="accent1"/>
                </a:solidFill>
              </a:rPr>
              <a:t>Whitebox ToR Switching</a:t>
            </a:r>
            <a:endParaRPr sz="3200" b="1">
              <a:solidFill>
                <a:schemeClr val="accent1"/>
              </a:solidFill>
            </a:endParaRPr>
          </a:p>
        </p:txBody>
      </p:sp>
      <p:sp>
        <p:nvSpPr>
          <p:cNvPr id="20" name="Rectangle 19"/>
          <p:cNvSpPr/>
          <p:nvPr/>
        </p:nvSpPr>
        <p:spPr>
          <a:xfrm>
            <a:off x="1137185" y="3569425"/>
            <a:ext cx="1469527" cy="253916"/>
          </a:xfrm>
          <a:prstGeom prst="rect">
            <a:avLst/>
          </a:prstGeom>
          <a:solidFill>
            <a:srgbClr val="A5A5A5"/>
          </a:solidFill>
          <a:ln w="25400" cap="flat" cmpd="sng" algn="ctr">
            <a:solidFill>
              <a:srgbClr val="A5A5A5">
                <a:shade val="50000"/>
              </a:srgbClr>
            </a:solidFill>
            <a:prstDash val="solid"/>
          </a:ln>
          <a:effectLst/>
        </p:spPr>
        <p:txBody>
          <a:bodyPr rtlCol="0" anchor="ctr"/>
          <a:lstStyle/>
          <a:p>
            <a:pPr marL="0" marR="0" lvl="0" indent="0" algn="ctr" defTabSz="822960" eaLnBrk="1" fontAlgn="auto" latinLnBrk="0" hangingPunct="1">
              <a:lnSpc>
                <a:spcPct val="100000"/>
              </a:lnSpc>
              <a:spcBef>
                <a:spcPts val="0"/>
              </a:spcBef>
              <a:spcAft>
                <a:spcPts val="0"/>
              </a:spcAft>
              <a:buClrTx/>
              <a:buSzTx/>
              <a:buFontTx/>
              <a:buNone/>
              <a:tabLst/>
              <a:defRPr/>
            </a:pPr>
            <a:r>
              <a:rPr kumimoji="0" lang="en-US" sz="1260" b="0" i="0" u="none" strike="noStrike" kern="0" cap="none" spc="0" normalizeH="0" baseline="0" noProof="0" dirty="0">
                <a:ln>
                  <a:noFill/>
                </a:ln>
                <a:solidFill>
                  <a:srgbClr val="000000"/>
                </a:solidFill>
                <a:effectLst/>
                <a:uLnTx/>
                <a:uFillTx/>
                <a:latin typeface="Calibri"/>
                <a:ea typeface="+mn-ea"/>
                <a:cs typeface="+mn-cs"/>
                <a:rtl val="0"/>
              </a:rPr>
              <a:t>BRCM ASIC</a:t>
            </a:r>
          </a:p>
        </p:txBody>
      </p:sp>
      <p:sp>
        <p:nvSpPr>
          <p:cNvPr id="21" name="Rectangle 20"/>
          <p:cNvSpPr/>
          <p:nvPr/>
        </p:nvSpPr>
        <p:spPr>
          <a:xfrm>
            <a:off x="1145486" y="3016882"/>
            <a:ext cx="1460882" cy="280671"/>
          </a:xfrm>
          <a:prstGeom prst="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822960" eaLnBrk="1" fontAlgn="auto" latinLnBrk="0" hangingPunct="1">
              <a:lnSpc>
                <a:spcPct val="100000"/>
              </a:lnSpc>
              <a:spcBef>
                <a:spcPts val="0"/>
              </a:spcBef>
              <a:spcAft>
                <a:spcPts val="0"/>
              </a:spcAft>
              <a:buClrTx/>
              <a:buSzTx/>
              <a:buFontTx/>
              <a:buNone/>
              <a:tabLst/>
              <a:defRPr/>
            </a:pPr>
            <a:r>
              <a:rPr kumimoji="0" lang="en-US" sz="1260" b="0" i="0" u="none" strike="noStrike" kern="0" cap="none" spc="0" normalizeH="0" baseline="0" noProof="0" dirty="0">
                <a:ln>
                  <a:noFill/>
                </a:ln>
                <a:solidFill>
                  <a:srgbClr val="000000"/>
                </a:solidFill>
                <a:effectLst/>
                <a:uLnTx/>
                <a:uFillTx/>
                <a:latin typeface="Calibri"/>
                <a:ea typeface="+mn-ea"/>
                <a:cs typeface="+mn-cs"/>
                <a:rtl val="0"/>
              </a:rPr>
              <a:t>BRCM OF-DPA</a:t>
            </a:r>
          </a:p>
        </p:txBody>
      </p:sp>
      <p:sp>
        <p:nvSpPr>
          <p:cNvPr id="22" name="Rectangle 21"/>
          <p:cNvSpPr/>
          <p:nvPr/>
        </p:nvSpPr>
        <p:spPr>
          <a:xfrm>
            <a:off x="1132881" y="2714423"/>
            <a:ext cx="1478237" cy="283236"/>
          </a:xfrm>
          <a:prstGeom prst="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822960" eaLnBrk="1" fontAlgn="auto" latinLnBrk="0" hangingPunct="1">
              <a:lnSpc>
                <a:spcPct val="100000"/>
              </a:lnSpc>
              <a:spcBef>
                <a:spcPts val="0"/>
              </a:spcBef>
              <a:spcAft>
                <a:spcPts val="0"/>
              </a:spcAft>
              <a:buClrTx/>
              <a:buSzTx/>
              <a:buFontTx/>
              <a:buNone/>
              <a:tabLst/>
              <a:defRPr/>
            </a:pPr>
            <a:r>
              <a:rPr kumimoji="0" lang="en-US" sz="1260" b="0" i="0" u="none" strike="noStrike" kern="0" cap="none" spc="0" normalizeH="0" baseline="0" noProof="0" dirty="0">
                <a:ln>
                  <a:noFill/>
                </a:ln>
                <a:solidFill>
                  <a:srgbClr val="000000"/>
                </a:solidFill>
                <a:effectLst/>
                <a:uLnTx/>
                <a:uFillTx/>
                <a:latin typeface="Calibri"/>
                <a:ea typeface="+mn-ea"/>
                <a:cs typeface="+mn-cs"/>
                <a:rtl val="0"/>
              </a:rPr>
              <a:t>Indigo OF Agent</a:t>
            </a:r>
          </a:p>
        </p:txBody>
      </p:sp>
      <p:sp>
        <p:nvSpPr>
          <p:cNvPr id="23" name="Rectangle 22"/>
          <p:cNvSpPr/>
          <p:nvPr/>
        </p:nvSpPr>
        <p:spPr>
          <a:xfrm>
            <a:off x="332025" y="2681219"/>
            <a:ext cx="2299244" cy="1560151"/>
          </a:xfrm>
          <a:prstGeom prst="rect">
            <a:avLst/>
          </a:prstGeom>
          <a:no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822960" eaLnBrk="1" fontAlgn="auto" latinLnBrk="0" hangingPunct="1">
              <a:lnSpc>
                <a:spcPct val="100000"/>
              </a:lnSpc>
              <a:spcBef>
                <a:spcPts val="0"/>
              </a:spcBef>
              <a:spcAft>
                <a:spcPts val="0"/>
              </a:spcAft>
              <a:buClrTx/>
              <a:buSzTx/>
              <a:buFontTx/>
              <a:buNone/>
              <a:tabLst/>
              <a:defRPr/>
            </a:pPr>
            <a:endParaRPr kumimoji="0" lang="en-US" sz="1260" b="0" i="0" u="none" strike="noStrike" kern="0" cap="none" spc="0" normalizeH="0" baseline="0" noProof="0">
              <a:ln>
                <a:noFill/>
              </a:ln>
              <a:solidFill>
                <a:prstClr val="white"/>
              </a:solidFill>
              <a:effectLst/>
              <a:uLnTx/>
              <a:uFillTx/>
              <a:latin typeface="Calibri"/>
              <a:ea typeface="+mn-ea"/>
              <a:cs typeface="+mn-cs"/>
              <a:rtl val="0"/>
            </a:endParaRPr>
          </a:p>
        </p:txBody>
      </p:sp>
      <p:sp>
        <p:nvSpPr>
          <p:cNvPr id="24" name="Rounded Rectangle 23"/>
          <p:cNvSpPr/>
          <p:nvPr/>
        </p:nvSpPr>
        <p:spPr>
          <a:xfrm>
            <a:off x="323718" y="3843358"/>
            <a:ext cx="2290929" cy="389231"/>
          </a:xfrm>
          <a:prstGeom prst="roundRect">
            <a:avLst/>
          </a:prstGeom>
          <a:noFill/>
          <a:ln w="9525" cap="flat" cmpd="sng" algn="ctr">
            <a:noFill/>
            <a:prstDash val="solid"/>
          </a:ln>
          <a:effectLst/>
        </p:spPr>
        <p:txBody>
          <a:bodyPr rtlCol="0" anchor="ctr"/>
          <a:lstStyle/>
          <a:p>
            <a:pPr marL="0" marR="0" lvl="0" indent="0" algn="ctr" defTabSz="822960" eaLnBrk="1" fontAlgn="auto" latinLnBrk="0" hangingPunct="1">
              <a:lnSpc>
                <a:spcPct val="100000"/>
              </a:lnSpc>
              <a:spcBef>
                <a:spcPts val="0"/>
              </a:spcBef>
              <a:spcAft>
                <a:spcPts val="0"/>
              </a:spcAft>
              <a:buClrTx/>
              <a:buSzTx/>
              <a:buFontTx/>
              <a:buNone/>
              <a:tabLst/>
              <a:defRPr/>
            </a:pPr>
            <a:r>
              <a:rPr kumimoji="0" lang="en-US" sz="1260" b="0" i="0" u="none" strike="noStrike" kern="0" cap="none" spc="0" normalizeH="0" baseline="0" noProof="0" dirty="0">
                <a:ln>
                  <a:noFill/>
                </a:ln>
                <a:solidFill>
                  <a:sysClr val="windowText" lastClr="000000"/>
                </a:solidFill>
                <a:effectLst/>
                <a:uLnTx/>
                <a:uFillTx/>
                <a:rtl val="0"/>
              </a:rPr>
              <a:t>OCP Bare Metal Switch</a:t>
            </a:r>
          </a:p>
        </p:txBody>
      </p:sp>
      <p:pic>
        <p:nvPicPr>
          <p:cNvPr id="25" name="Picture 24"/>
          <p:cNvPicPr>
            <a:picLocks noChangeAspect="1"/>
          </p:cNvPicPr>
          <p:nvPr/>
        </p:nvPicPr>
        <p:blipFill>
          <a:blip r:embed="rId3"/>
          <a:stretch>
            <a:fillRect/>
          </a:stretch>
        </p:blipFill>
        <p:spPr>
          <a:xfrm>
            <a:off x="5394936" y="1608547"/>
            <a:ext cx="3594468" cy="2773604"/>
          </a:xfrm>
          <a:prstGeom prst="rect">
            <a:avLst/>
          </a:prstGeom>
        </p:spPr>
      </p:pic>
      <p:pic>
        <p:nvPicPr>
          <p:cNvPr id="26" name="Google Shape;103;p22"/>
          <p:cNvPicPr preferRelativeResize="0"/>
          <p:nvPr/>
        </p:nvPicPr>
        <p:blipFill rotWithShape="1">
          <a:blip r:embed="rId4">
            <a:alphaModFix/>
          </a:blip>
          <a:srcRect/>
          <a:stretch/>
        </p:blipFill>
        <p:spPr>
          <a:xfrm>
            <a:off x="4830578" y="2167013"/>
            <a:ext cx="1054887" cy="905879"/>
          </a:xfrm>
          <a:prstGeom prst="rect">
            <a:avLst/>
          </a:prstGeom>
          <a:noFill/>
          <a:ln>
            <a:noFill/>
          </a:ln>
        </p:spPr>
      </p:pic>
      <p:sp>
        <p:nvSpPr>
          <p:cNvPr id="27" name="Rounded Rectangle 26"/>
          <p:cNvSpPr/>
          <p:nvPr/>
        </p:nvSpPr>
        <p:spPr>
          <a:xfrm>
            <a:off x="1152245" y="3328696"/>
            <a:ext cx="1455269" cy="224975"/>
          </a:xfrm>
          <a:prstGeom prst="roundRect">
            <a:avLst/>
          </a:prstGeom>
          <a:solidFill>
            <a:srgbClr val="A5A5A5"/>
          </a:solidFill>
          <a:ln w="25400" cap="flat" cmpd="sng" algn="ctr">
            <a:solidFill>
              <a:srgbClr val="A5A5A5">
                <a:shade val="50000"/>
              </a:srgbClr>
            </a:solidFill>
            <a:prstDash val="solid"/>
          </a:ln>
          <a:effectLst/>
        </p:spPr>
        <p:txBody>
          <a:bodyPr rtlCol="0" anchor="ctr"/>
          <a:lstStyle/>
          <a:p>
            <a:pPr marL="0" marR="0" lvl="0" indent="0" algn="ctr" defTabSz="411463"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a:ea typeface="+mn-ea"/>
                <a:cs typeface="+mn-cs"/>
              </a:rPr>
              <a:t>SDK</a:t>
            </a:r>
          </a:p>
        </p:txBody>
      </p:sp>
      <p:sp>
        <p:nvSpPr>
          <p:cNvPr id="28" name="Rounded Rectangle 27"/>
          <p:cNvSpPr/>
          <p:nvPr/>
        </p:nvSpPr>
        <p:spPr>
          <a:xfrm>
            <a:off x="381826" y="3378502"/>
            <a:ext cx="719217" cy="212412"/>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marL="0" marR="0" lvl="0" indent="0" algn="ctr" defTabSz="411463" eaLnBrk="1" fontAlgn="auto" latinLnBrk="0" hangingPunct="1">
              <a:lnSpc>
                <a:spcPct val="100000"/>
              </a:lnSpc>
              <a:spcBef>
                <a:spcPts val="0"/>
              </a:spcBef>
              <a:spcAft>
                <a:spcPts val="0"/>
              </a:spcAft>
              <a:buClrTx/>
              <a:buSzTx/>
              <a:buFontTx/>
              <a:buNone/>
              <a:tabLst/>
              <a:defRPr/>
            </a:pPr>
            <a:endParaRPr kumimoji="0" lang="en-US" sz="108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411463"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ONL</a:t>
            </a:r>
          </a:p>
          <a:p>
            <a:pPr marL="0" marR="0" lvl="0" indent="0" algn="ctr" defTabSz="411463" eaLnBrk="1" fontAlgn="auto" latinLnBrk="0" hangingPunct="1">
              <a:lnSpc>
                <a:spcPct val="100000"/>
              </a:lnSpc>
              <a:spcBef>
                <a:spcPts val="0"/>
              </a:spcBef>
              <a:spcAft>
                <a:spcPts val="0"/>
              </a:spcAft>
              <a:buClrTx/>
              <a:buSzTx/>
              <a:buFontTx/>
              <a:buNone/>
              <a:tabLst/>
              <a:defRPr/>
            </a:pPr>
            <a:endParaRPr kumimoji="0" lang="en-US" sz="1080" b="0" i="0" u="none" strike="noStrike" kern="1200" cap="none" spc="0" normalizeH="0" baseline="0" noProof="0">
              <a:ln>
                <a:noFill/>
              </a:ln>
              <a:solidFill>
                <a:prstClr val="black"/>
              </a:solidFill>
              <a:effectLst/>
              <a:uLnTx/>
              <a:uFillTx/>
              <a:latin typeface="Calibri"/>
              <a:ea typeface="+mn-ea"/>
              <a:cs typeface="+mn-cs"/>
            </a:endParaRPr>
          </a:p>
        </p:txBody>
      </p:sp>
      <p:sp>
        <p:nvSpPr>
          <p:cNvPr id="29" name="Rounded Rectangle 28"/>
          <p:cNvSpPr/>
          <p:nvPr/>
        </p:nvSpPr>
        <p:spPr>
          <a:xfrm>
            <a:off x="381827" y="3586027"/>
            <a:ext cx="713854" cy="215826"/>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marL="0" marR="0" lvl="0" indent="0" algn="ctr" defTabSz="411463" eaLnBrk="1" fontAlgn="auto" latinLnBrk="0" hangingPunct="1">
              <a:lnSpc>
                <a:spcPct val="100000"/>
              </a:lnSpc>
              <a:spcBef>
                <a:spcPts val="0"/>
              </a:spcBef>
              <a:spcAft>
                <a:spcPts val="0"/>
              </a:spcAft>
              <a:buClrTx/>
              <a:buSzTx/>
              <a:buFontTx/>
              <a:buNone/>
              <a:tabLst/>
              <a:defRPr/>
            </a:pPr>
            <a:endParaRPr kumimoji="0" lang="en-US" sz="108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411463"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ONIE</a:t>
            </a:r>
          </a:p>
          <a:p>
            <a:pPr marL="0" marR="0" lvl="0" indent="0" algn="ctr" defTabSz="411463" eaLnBrk="1" fontAlgn="auto" latinLnBrk="0" hangingPunct="1">
              <a:lnSpc>
                <a:spcPct val="100000"/>
              </a:lnSpc>
              <a:spcBef>
                <a:spcPts val="0"/>
              </a:spcBef>
              <a:spcAft>
                <a:spcPts val="0"/>
              </a:spcAft>
              <a:buClrTx/>
              <a:buSzTx/>
              <a:buFontTx/>
              <a:buNone/>
              <a:tabLst/>
              <a:defRPr/>
            </a:pPr>
            <a:endParaRPr kumimoji="0" lang="en-US" sz="1080" b="0" i="0" u="none" strike="noStrike" kern="1200" cap="none" spc="0" normalizeH="0" baseline="0" noProof="0">
              <a:ln>
                <a:noFill/>
              </a:ln>
              <a:solidFill>
                <a:prstClr val="black"/>
              </a:solidFill>
              <a:effectLst/>
              <a:uLnTx/>
              <a:uFillTx/>
              <a:latin typeface="Calibri"/>
              <a:ea typeface="+mn-ea"/>
              <a:cs typeface="+mn-cs"/>
            </a:endParaRPr>
          </a:p>
        </p:txBody>
      </p:sp>
      <p:pic>
        <p:nvPicPr>
          <p:cNvPr id="30" name="Picture 29"/>
          <p:cNvPicPr>
            <a:picLocks noChangeAspect="1"/>
          </p:cNvPicPr>
          <p:nvPr/>
        </p:nvPicPr>
        <p:blipFill>
          <a:blip r:embed="rId5"/>
          <a:stretch>
            <a:fillRect/>
          </a:stretch>
        </p:blipFill>
        <p:spPr>
          <a:xfrm>
            <a:off x="2814587" y="2319317"/>
            <a:ext cx="1116226" cy="659588"/>
          </a:xfrm>
          <a:prstGeom prst="rect">
            <a:avLst/>
          </a:prstGeom>
        </p:spPr>
      </p:pic>
      <p:cxnSp>
        <p:nvCxnSpPr>
          <p:cNvPr id="31" name="Straight Arrow Connector 30"/>
          <p:cNvCxnSpPr>
            <a:stCxn id="34" idx="2"/>
            <a:endCxn id="23" idx="0"/>
          </p:cNvCxnSpPr>
          <p:nvPr/>
        </p:nvCxnSpPr>
        <p:spPr>
          <a:xfrm flipH="1">
            <a:off x="1481647" y="1609678"/>
            <a:ext cx="4136" cy="1071541"/>
          </a:xfrm>
          <a:prstGeom prst="straightConnector1">
            <a:avLst/>
          </a:prstGeom>
          <a:noFill/>
          <a:ln w="12700" cap="flat" cmpd="sng" algn="ctr">
            <a:solidFill>
              <a:srgbClr val="FFFFFF">
                <a:lumMod val="50000"/>
              </a:srgbClr>
            </a:solidFill>
            <a:prstDash val="sysDash"/>
            <a:headEnd type="arrow"/>
            <a:tailEnd type="arrow"/>
          </a:ln>
          <a:effectLst>
            <a:outerShdw blurRad="40000" dist="20000" dir="5400000" rotWithShape="0">
              <a:srgbClr val="000000">
                <a:alpha val="38000"/>
              </a:srgbClr>
            </a:outerShdw>
          </a:effectLst>
        </p:spPr>
      </p:cxnSp>
      <p:sp>
        <p:nvSpPr>
          <p:cNvPr id="32" name="TextBox 31"/>
          <p:cNvSpPr txBox="1"/>
          <p:nvPr/>
        </p:nvSpPr>
        <p:spPr>
          <a:xfrm>
            <a:off x="2747454" y="817125"/>
            <a:ext cx="3594468" cy="757130"/>
          </a:xfrm>
          <a:prstGeom prst="rect">
            <a:avLst/>
          </a:prstGeom>
          <a:solidFill>
            <a:srgbClr val="70AD47">
              <a:lumMod val="60000"/>
              <a:lumOff val="40000"/>
            </a:srgbClr>
          </a:solidFill>
          <a:ln w="25400" cap="flat" cmpd="sng" algn="ctr">
            <a:noFill/>
            <a:prstDash val="solid"/>
          </a:ln>
          <a:effectLst>
            <a:glow rad="101600">
              <a:srgbClr val="70AD47">
                <a:lumMod val="20000"/>
                <a:lumOff val="80000"/>
                <a:alpha val="75000"/>
              </a:srgbClr>
            </a:glow>
            <a:outerShdw blurRad="50800" dist="38100" dir="2700000" algn="tl" rotWithShape="0">
              <a:srgbClr val="000000">
                <a:alpha val="43000"/>
              </a:srgbClr>
            </a:outerShdw>
            <a:softEdge rad="50800"/>
          </a:effectLst>
        </p:spPr>
        <p:txBody>
          <a:bodyPr wrap="square" rtlCol="0">
            <a:spAutoFit/>
          </a:bodyPr>
          <a:lstStyle/>
          <a:p>
            <a:pPr marL="0" marR="0" lvl="0" indent="0" algn="ctr" defTabSz="411480" eaLnBrk="1" fontAlgn="auto" latinLnBrk="0" hangingPunct="1">
              <a:lnSpc>
                <a:spcPct val="100000"/>
              </a:lnSpc>
              <a:spcBef>
                <a:spcPts val="0"/>
              </a:spcBef>
              <a:spcAft>
                <a:spcPts val="0"/>
              </a:spcAft>
              <a:buClrTx/>
              <a:buSzTx/>
              <a:buFontTx/>
              <a:buNone/>
              <a:tabLst/>
              <a:defRPr/>
            </a:pPr>
            <a:r>
              <a:rPr kumimoji="0" lang="en-US" sz="1440" b="1" i="0" u="none" strike="noStrike" kern="1200" cap="none" spc="0" normalizeH="0" baseline="0" noProof="0" dirty="0">
                <a:ln>
                  <a:noFill/>
                </a:ln>
                <a:solidFill>
                  <a:srgbClr val="000000"/>
                </a:solidFill>
                <a:effectLst/>
                <a:uLnTx/>
                <a:uFillTx/>
                <a:latin typeface="Calibri"/>
                <a:ea typeface="+mn-ea"/>
                <a:cs typeface="+mn-cs"/>
              </a:rPr>
              <a:t>White-Box = </a:t>
            </a:r>
          </a:p>
          <a:p>
            <a:pPr marL="0" marR="0" lvl="0" indent="0" algn="ctr" defTabSz="411480" eaLnBrk="1" fontAlgn="auto" latinLnBrk="0" hangingPunct="1">
              <a:lnSpc>
                <a:spcPct val="100000"/>
              </a:lnSpc>
              <a:spcBef>
                <a:spcPts val="0"/>
              </a:spcBef>
              <a:spcAft>
                <a:spcPts val="0"/>
              </a:spcAft>
              <a:buClrTx/>
              <a:buSzTx/>
              <a:buFontTx/>
              <a:buNone/>
              <a:tabLst/>
              <a:defRPr/>
            </a:pPr>
            <a:r>
              <a:rPr kumimoji="0" lang="en-US" sz="1440" b="1" i="0" u="none" strike="noStrike" kern="1200" cap="none" spc="0" normalizeH="0" baseline="0" noProof="0" dirty="0">
                <a:ln>
                  <a:noFill/>
                </a:ln>
                <a:solidFill>
                  <a:srgbClr val="000000"/>
                </a:solidFill>
                <a:effectLst/>
                <a:uLnTx/>
                <a:uFillTx/>
                <a:latin typeface="Calibri"/>
                <a:ea typeface="+mn-ea"/>
                <a:cs typeface="+mn-cs"/>
              </a:rPr>
              <a:t>Open-Hardware Specs (OCP)</a:t>
            </a:r>
          </a:p>
          <a:p>
            <a:pPr marL="0" marR="0" lvl="0" indent="0" algn="ctr" defTabSz="411480" eaLnBrk="1" fontAlgn="auto" latinLnBrk="0" hangingPunct="1">
              <a:lnSpc>
                <a:spcPct val="100000"/>
              </a:lnSpc>
              <a:spcBef>
                <a:spcPts val="0"/>
              </a:spcBef>
              <a:spcAft>
                <a:spcPts val="0"/>
              </a:spcAft>
              <a:buClrTx/>
              <a:buSzTx/>
              <a:buFontTx/>
              <a:buNone/>
              <a:tabLst/>
              <a:defRPr/>
            </a:pPr>
            <a:r>
              <a:rPr kumimoji="0" lang="en-US" sz="1440" b="1" i="0" u="none" strike="noStrike" kern="1200" cap="none" spc="0" normalizeH="0" baseline="0" noProof="0" dirty="0">
                <a:ln>
                  <a:noFill/>
                </a:ln>
                <a:solidFill>
                  <a:srgbClr val="000000"/>
                </a:solidFill>
                <a:effectLst/>
                <a:uLnTx/>
                <a:uFillTx/>
                <a:latin typeface="Calibri"/>
                <a:ea typeface="+mn-ea"/>
                <a:cs typeface="+mn-cs"/>
              </a:rPr>
              <a:t>	+ Open-Source Software (ONF &amp; OCP)</a:t>
            </a:r>
          </a:p>
        </p:txBody>
      </p:sp>
      <p:sp>
        <p:nvSpPr>
          <p:cNvPr id="33" name="Rectangle 32"/>
          <p:cNvSpPr/>
          <p:nvPr/>
        </p:nvSpPr>
        <p:spPr>
          <a:xfrm>
            <a:off x="813446" y="821798"/>
            <a:ext cx="1352975" cy="417833"/>
          </a:xfrm>
          <a:prstGeom prst="rect">
            <a:avLst/>
          </a:prstGeom>
          <a:solidFill>
            <a:srgbClr val="FFFFFF"/>
          </a:solidFill>
          <a:ln w="9525" cap="flat" cmpd="sng" algn="ctr">
            <a:solidFill>
              <a:srgbClr val="000000">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marL="0" marR="0" lvl="0" indent="0" algn="ctr" defTabSz="411463"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Trellis Apps</a:t>
            </a:r>
          </a:p>
        </p:txBody>
      </p:sp>
      <p:sp>
        <p:nvSpPr>
          <p:cNvPr id="34" name="Rounded Rectangle 33"/>
          <p:cNvSpPr/>
          <p:nvPr/>
        </p:nvSpPr>
        <p:spPr>
          <a:xfrm>
            <a:off x="647436" y="1228546"/>
            <a:ext cx="1676694" cy="381132"/>
          </a:xfrm>
          <a:prstGeom prst="roundRect">
            <a:avLst/>
          </a:prstGeom>
          <a:gradFill rotWithShape="1">
            <a:gsLst>
              <a:gs pos="0">
                <a:srgbClr val="A5A5A5">
                  <a:tint val="50000"/>
                  <a:satMod val="300000"/>
                </a:srgbClr>
              </a:gs>
              <a:gs pos="35000">
                <a:srgbClr val="A5A5A5">
                  <a:tint val="37000"/>
                  <a:satMod val="300000"/>
                </a:srgbClr>
              </a:gs>
              <a:gs pos="100000">
                <a:srgbClr val="A5A5A5">
                  <a:tint val="15000"/>
                  <a:satMod val="350000"/>
                </a:srgbClr>
              </a:gs>
            </a:gsLst>
            <a:lin ang="16200000" scaled="1"/>
          </a:gradFill>
          <a:ln w="9525" cap="flat" cmpd="sng" algn="ctr">
            <a:solidFill>
              <a:srgbClr val="A5A5A5">
                <a:shade val="95000"/>
                <a:satMod val="105000"/>
              </a:srgbClr>
            </a:solidFill>
            <a:prstDash val="solid"/>
          </a:ln>
          <a:effectLst>
            <a:outerShdw blurRad="40000" dist="20000" dir="5400000" rotWithShape="0">
              <a:srgbClr val="000000">
                <a:alpha val="38000"/>
              </a:srgbClr>
            </a:outerShdw>
          </a:effectLst>
        </p:spPr>
        <p:txBody>
          <a:bodyPr lIns="82292" tIns="41146" rIns="82292" bIns="41146" rtlCol="0" anchor="ctr"/>
          <a:lstStyle/>
          <a:p>
            <a:pPr marL="0" marR="0" lvl="0" indent="0" algn="ctr" defTabSz="411463"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SDN Controller</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Title 5"/>
          <p:cNvSpPr txBox="1">
            <a:spLocks/>
          </p:cNvSpPr>
          <p:nvPr/>
        </p:nvSpPr>
        <p:spPr>
          <a:xfrm>
            <a:off x="4258139" y="3612820"/>
            <a:ext cx="1772286" cy="637097"/>
          </a:xfrm>
          <a:prstGeom prst="rect">
            <a:avLst/>
          </a:prstGeom>
        </p:spPr>
        <p:txBody>
          <a:bodyPr vert="horz" wrap="square" lIns="82296" tIns="41148" rIns="82296" bIns="41148"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marL="0" marR="0" lvl="0" indent="0" algn="r" defTabSz="41148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004B7D"/>
                </a:solidFill>
                <a:effectLst/>
                <a:uLnTx/>
                <a:uFillTx/>
                <a:latin typeface="Corbel"/>
                <a:ea typeface="+mj-ea"/>
                <a:cs typeface="Corbel"/>
              </a:rPr>
              <a:t>Edgecore</a:t>
            </a:r>
          </a:p>
          <a:p>
            <a:pPr marL="0" marR="0" lvl="0" indent="0" algn="r" defTabSz="41148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004B7D"/>
                </a:solidFill>
                <a:effectLst/>
                <a:uLnTx/>
                <a:uFillTx/>
                <a:latin typeface="Corbel"/>
                <a:ea typeface="+mj-ea"/>
                <a:cs typeface="Corbel"/>
              </a:rPr>
              <a:t> 5712, 6712, 7712</a:t>
            </a:r>
          </a:p>
        </p:txBody>
      </p:sp>
    </p:spTree>
    <p:extLst>
      <p:ext uri="{BB962C8B-B14F-4D97-AF65-F5344CB8AC3E}">
        <p14:creationId xmlns:p14="http://schemas.microsoft.com/office/powerpoint/2010/main" val="57969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par>
                                <p:cTn id="40" presetID="10" presetClass="entr" presetSubtype="0" fill="hold"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p:bldP spid="27" grpId="0" animBg="1"/>
      <p:bldP spid="28" grpId="0" animBg="1"/>
      <p:bldP spid="29" grpId="0" animBg="1"/>
      <p:bldP spid="33" grpId="0" animBg="1"/>
      <p:bldP spid="34" grpId="0" animBg="1"/>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42"/>
          <p:cNvSpPr/>
          <p:nvPr/>
        </p:nvSpPr>
        <p:spPr>
          <a:xfrm>
            <a:off x="2471300" y="991525"/>
            <a:ext cx="4726500" cy="3871200"/>
          </a:xfrm>
          <a:prstGeom prst="roundRect">
            <a:avLst>
              <a:gd name="adj" fmla="val 1875"/>
            </a:avLst>
          </a:prstGeom>
          <a:noFill/>
          <a:ln w="9525" cap="flat" cmpd="sng">
            <a:solidFill>
              <a:srgbClr val="4B4B4B"/>
            </a:solidFill>
            <a:prstDash val="dash"/>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4B4B4B"/>
              </a:solidFill>
              <a:effectLst/>
              <a:uLnTx/>
              <a:uFillTx/>
              <a:latin typeface="Calibri"/>
              <a:ea typeface="Calibri"/>
              <a:cs typeface="Calibri"/>
              <a:sym typeface="Calibri"/>
            </a:endParaRPr>
          </a:p>
        </p:txBody>
      </p:sp>
      <p:grpSp>
        <p:nvGrpSpPr>
          <p:cNvPr id="459" name="Google Shape;459;p42"/>
          <p:cNvGrpSpPr/>
          <p:nvPr/>
        </p:nvGrpSpPr>
        <p:grpSpPr>
          <a:xfrm>
            <a:off x="2809875" y="2803250"/>
            <a:ext cx="4029104" cy="1206175"/>
            <a:chOff x="3763080" y="2803251"/>
            <a:chExt cx="3111037" cy="1206175"/>
          </a:xfrm>
        </p:grpSpPr>
        <p:sp>
          <p:nvSpPr>
            <p:cNvPr id="460" name="Google Shape;460;p42"/>
            <p:cNvSpPr/>
            <p:nvPr/>
          </p:nvSpPr>
          <p:spPr>
            <a:xfrm>
              <a:off x="3821918" y="3095626"/>
              <a:ext cx="3052200" cy="913800"/>
            </a:xfrm>
            <a:prstGeom prst="roundRect">
              <a:avLst>
                <a:gd name="adj" fmla="val 9332"/>
              </a:avLst>
            </a:prstGeom>
            <a:solidFill>
              <a:srgbClr val="F4CCCC">
                <a:alpha val="547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1" name="Google Shape;461;p42"/>
            <p:cNvSpPr txBox="1"/>
            <p:nvPr/>
          </p:nvSpPr>
          <p:spPr>
            <a:xfrm>
              <a:off x="3763080" y="2803251"/>
              <a:ext cx="584100" cy="27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E06666"/>
                  </a:solidFill>
                  <a:effectLst/>
                  <a:uLnTx/>
                  <a:uFillTx/>
                  <a:latin typeface="Corbel"/>
                  <a:ea typeface="Corbel"/>
                  <a:cs typeface="Corbel"/>
                  <a:sym typeface="Corbel"/>
                </a:rPr>
                <a:t>BNG-UP</a:t>
              </a:r>
              <a:endParaRPr kumimoji="0" sz="1100" b="1" i="0" u="none" strike="noStrike" kern="0" cap="none" spc="0" normalizeH="0" baseline="0" noProof="0">
                <a:ln>
                  <a:noFill/>
                </a:ln>
                <a:solidFill>
                  <a:srgbClr val="E06666"/>
                </a:solidFill>
                <a:effectLst/>
                <a:uLnTx/>
                <a:uFillTx/>
                <a:latin typeface="Corbel"/>
                <a:ea typeface="Corbel"/>
                <a:cs typeface="Corbel"/>
                <a:sym typeface="Corbel"/>
              </a:endParaRPr>
            </a:p>
          </p:txBody>
        </p:sp>
      </p:grpSp>
      <p:grpSp>
        <p:nvGrpSpPr>
          <p:cNvPr id="462" name="Google Shape;462;p42"/>
          <p:cNvGrpSpPr/>
          <p:nvPr/>
        </p:nvGrpSpPr>
        <p:grpSpPr>
          <a:xfrm>
            <a:off x="7587159" y="3144713"/>
            <a:ext cx="1292657" cy="771552"/>
            <a:chOff x="7587159" y="3144713"/>
            <a:chExt cx="1292657" cy="771552"/>
          </a:xfrm>
        </p:grpSpPr>
        <p:sp>
          <p:nvSpPr>
            <p:cNvPr id="463" name="Google Shape;463;p42"/>
            <p:cNvSpPr/>
            <p:nvPr/>
          </p:nvSpPr>
          <p:spPr>
            <a:xfrm>
              <a:off x="7701968" y="3144713"/>
              <a:ext cx="1177848" cy="771552"/>
            </a:xfrm>
            <a:prstGeom prst="cloud">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Core</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464" name="Google Shape;464;p42"/>
            <p:cNvPicPr preferRelativeResize="0"/>
            <p:nvPr/>
          </p:nvPicPr>
          <p:blipFill rotWithShape="1">
            <a:blip r:embed="rId3">
              <a:alphaModFix/>
            </a:blip>
            <a:srcRect/>
            <a:stretch/>
          </p:blipFill>
          <p:spPr>
            <a:xfrm>
              <a:off x="7587159" y="3210622"/>
              <a:ext cx="318425" cy="239100"/>
            </a:xfrm>
            <a:prstGeom prst="rect">
              <a:avLst/>
            </a:prstGeom>
            <a:noFill/>
            <a:ln>
              <a:noFill/>
            </a:ln>
          </p:spPr>
        </p:pic>
        <p:pic>
          <p:nvPicPr>
            <p:cNvPr id="465" name="Google Shape;465;p42"/>
            <p:cNvPicPr preferRelativeResize="0"/>
            <p:nvPr/>
          </p:nvPicPr>
          <p:blipFill rotWithShape="1">
            <a:blip r:embed="rId3">
              <a:alphaModFix/>
            </a:blip>
            <a:srcRect/>
            <a:stretch/>
          </p:blipFill>
          <p:spPr>
            <a:xfrm>
              <a:off x="7596267" y="3591322"/>
              <a:ext cx="318425" cy="239100"/>
            </a:xfrm>
            <a:prstGeom prst="rect">
              <a:avLst/>
            </a:prstGeom>
            <a:noFill/>
            <a:ln>
              <a:noFill/>
            </a:ln>
          </p:spPr>
        </p:pic>
      </p:grpSp>
      <p:sp>
        <p:nvSpPr>
          <p:cNvPr id="467" name="Google Shape;467;p42"/>
          <p:cNvSpPr txBox="1">
            <a:spLocks noGrp="1"/>
          </p:cNvSpPr>
          <p:nvPr>
            <p:ph type="sldNum" idx="12"/>
          </p:nvPr>
        </p:nvSpPr>
        <p:spPr>
          <a:xfrm>
            <a:off x="3505200" y="4851021"/>
            <a:ext cx="2133600" cy="273900"/>
          </a:xfrm>
          <a:prstGeom prst="rect">
            <a:avLst/>
          </a:prstGeom>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a:ln>
                  <a:noFill/>
                </a:ln>
                <a:solidFill>
                  <a:srgbClr val="A5A5A5"/>
                </a:solidFill>
                <a:effectLst/>
                <a:uLnTx/>
                <a:uFillTx/>
                <a:latin typeface="Corbel"/>
                <a:sym typeface="Corbel"/>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19</a:t>
            </a:fld>
            <a:endParaRPr kumimoji="0" sz="800" b="0" i="0" u="none" strike="noStrike" kern="0" cap="none" spc="0" normalizeH="0" baseline="0" noProof="0">
              <a:ln>
                <a:noFill/>
              </a:ln>
              <a:solidFill>
                <a:srgbClr val="A5A5A5"/>
              </a:solidFill>
              <a:effectLst/>
              <a:uLnTx/>
              <a:uFillTx/>
              <a:latin typeface="Corbel"/>
              <a:sym typeface="Corbel"/>
            </a:endParaRPr>
          </a:p>
        </p:txBody>
      </p:sp>
      <p:cxnSp>
        <p:nvCxnSpPr>
          <p:cNvPr id="468" name="Google Shape;468;p42"/>
          <p:cNvCxnSpPr/>
          <p:nvPr/>
        </p:nvCxnSpPr>
        <p:spPr>
          <a:xfrm>
            <a:off x="2313700" y="2847975"/>
            <a:ext cx="0" cy="2019300"/>
          </a:xfrm>
          <a:prstGeom prst="straightConnector1">
            <a:avLst/>
          </a:prstGeom>
          <a:noFill/>
          <a:ln w="19050" cap="flat" cmpd="sng">
            <a:solidFill>
              <a:srgbClr val="999999"/>
            </a:solidFill>
            <a:prstDash val="solid"/>
            <a:round/>
            <a:headEnd type="triangle" w="med" len="med"/>
            <a:tailEnd type="triangle" w="med" len="med"/>
          </a:ln>
        </p:spPr>
      </p:cxnSp>
      <p:sp>
        <p:nvSpPr>
          <p:cNvPr id="469" name="Google Shape;469;p42"/>
          <p:cNvSpPr/>
          <p:nvPr/>
        </p:nvSpPr>
        <p:spPr>
          <a:xfrm rot="-5400000">
            <a:off x="2086294" y="1546175"/>
            <a:ext cx="1658700" cy="696600"/>
          </a:xfrm>
          <a:prstGeom prst="roundRect">
            <a:avLst>
              <a:gd name="adj" fmla="val 5254"/>
            </a:avLst>
          </a:prstGeom>
          <a:solidFill>
            <a:srgbClr val="F3F3F3"/>
          </a:solidFill>
          <a:ln w="9525" cap="flat" cmpd="sng">
            <a:solidFill>
              <a:srgbClr val="434343"/>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Docker</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Kubernetes</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Helm</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p:txBody>
      </p:sp>
      <p:sp>
        <p:nvSpPr>
          <p:cNvPr id="470" name="Google Shape;470;p42"/>
          <p:cNvSpPr/>
          <p:nvPr/>
        </p:nvSpPr>
        <p:spPr>
          <a:xfrm>
            <a:off x="3335775" y="1080500"/>
            <a:ext cx="3776100" cy="414600"/>
          </a:xfrm>
          <a:prstGeom prst="roundRect">
            <a:avLst>
              <a:gd name="adj" fmla="val 16667"/>
            </a:avLst>
          </a:prstGeom>
          <a:gradFill>
            <a:gsLst>
              <a:gs pos="0">
                <a:srgbClr val="DCECD5"/>
              </a:gs>
              <a:gs pos="100000">
                <a:srgbClr val="93BC81"/>
              </a:gs>
            </a:gsLst>
            <a:lin ang="5400012" scaled="0"/>
          </a:gra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300" b="1" i="0" u="none" strike="noStrike" kern="0" cap="none" spc="0" normalizeH="0" baseline="0" noProof="0">
                <a:ln>
                  <a:noFill/>
                </a:ln>
                <a:solidFill>
                  <a:srgbClr val="000000"/>
                </a:solidFill>
                <a:effectLst/>
                <a:uLnTx/>
                <a:uFillTx/>
                <a:latin typeface="Calibri"/>
                <a:ea typeface="Calibri"/>
                <a:cs typeface="Calibri"/>
                <a:sym typeface="Calibri"/>
              </a:rPr>
              <a:t>Network Edge Mediator (NEM)</a:t>
            </a:r>
            <a:endParaRPr kumimoji="0" sz="13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Edge orchestration and FCAPS micro-services</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71" name="Google Shape;471;p42"/>
          <p:cNvSpPr txBox="1"/>
          <p:nvPr/>
        </p:nvSpPr>
        <p:spPr>
          <a:xfrm>
            <a:off x="2384718" y="660126"/>
            <a:ext cx="1268700" cy="3387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800" b="1" i="0" u="none" strike="noStrike" kern="0" cap="none" spc="0" normalizeH="0" baseline="0" noProof="0">
                <a:ln>
                  <a:noFill/>
                </a:ln>
                <a:solidFill>
                  <a:srgbClr val="666666"/>
                </a:solidFill>
                <a:effectLst/>
                <a:uLnTx/>
                <a:uFillTx/>
                <a:latin typeface="Calibri"/>
                <a:ea typeface="Calibri"/>
                <a:cs typeface="Calibri"/>
                <a:sym typeface="Calibri"/>
              </a:rPr>
              <a:t>SEBA POD</a:t>
            </a:r>
            <a:endParaRPr kumimoji="0" sz="1800" b="0" i="0" u="none" strike="noStrike" kern="0" cap="none" spc="0" normalizeH="0" baseline="0" noProof="0">
              <a:ln>
                <a:noFill/>
              </a:ln>
              <a:solidFill>
                <a:srgbClr val="666666"/>
              </a:solidFill>
              <a:effectLst/>
              <a:uLnTx/>
              <a:uFillTx/>
              <a:latin typeface="Arial"/>
              <a:cs typeface="Arial"/>
              <a:sym typeface="Arial"/>
            </a:endParaRPr>
          </a:p>
        </p:txBody>
      </p:sp>
      <p:grpSp>
        <p:nvGrpSpPr>
          <p:cNvPr id="472" name="Google Shape;472;p42"/>
          <p:cNvGrpSpPr/>
          <p:nvPr/>
        </p:nvGrpSpPr>
        <p:grpSpPr>
          <a:xfrm>
            <a:off x="3898198" y="268920"/>
            <a:ext cx="2969549" cy="659178"/>
            <a:chOff x="4691947" y="240650"/>
            <a:chExt cx="3080765" cy="854300"/>
          </a:xfrm>
        </p:grpSpPr>
        <p:sp>
          <p:nvSpPr>
            <p:cNvPr id="473" name="Google Shape;473;p42"/>
            <p:cNvSpPr/>
            <p:nvPr/>
          </p:nvSpPr>
          <p:spPr>
            <a:xfrm>
              <a:off x="4691947" y="240650"/>
              <a:ext cx="11757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ONAP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4" name="Google Shape;474;p42"/>
            <p:cNvSpPr/>
            <p:nvPr/>
          </p:nvSpPr>
          <p:spPr>
            <a:xfrm>
              <a:off x="6023112" y="240660"/>
              <a:ext cx="17496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Operator OSS/BSS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5" name="Google Shape;475;p42"/>
            <p:cNvSpPr/>
            <p:nvPr/>
          </p:nvSpPr>
          <p:spPr>
            <a:xfrm>
              <a:off x="5188440" y="520865"/>
              <a:ext cx="192900" cy="3588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76" name="Google Shape;476;p42"/>
            <p:cNvSpPr/>
            <p:nvPr/>
          </p:nvSpPr>
          <p:spPr>
            <a:xfrm>
              <a:off x="6803762" y="549557"/>
              <a:ext cx="222600" cy="5451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77" name="Google Shape;477;p42"/>
            <p:cNvSpPr/>
            <p:nvPr/>
          </p:nvSpPr>
          <p:spPr>
            <a:xfrm>
              <a:off x="4786513" y="898450"/>
              <a:ext cx="986700" cy="196500"/>
            </a:xfrm>
            <a:prstGeom prst="roundRect">
              <a:avLst>
                <a:gd name="adj" fmla="val 16667"/>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B4B4B"/>
                  </a:solidFill>
                  <a:effectLst/>
                  <a:uLnTx/>
                  <a:uFillTx/>
                  <a:latin typeface="Calibri"/>
                  <a:ea typeface="Calibri"/>
                  <a:cs typeface="Calibri"/>
                  <a:sym typeface="Calibri"/>
                </a:rPr>
                <a:t>Local adaptor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grpSp>
        <p:nvGrpSpPr>
          <p:cNvPr id="478" name="Google Shape;478;p42"/>
          <p:cNvGrpSpPr/>
          <p:nvPr/>
        </p:nvGrpSpPr>
        <p:grpSpPr>
          <a:xfrm>
            <a:off x="3340250" y="2467200"/>
            <a:ext cx="957600" cy="689367"/>
            <a:chOff x="3340250" y="2467200"/>
            <a:chExt cx="957600" cy="689367"/>
          </a:xfrm>
        </p:grpSpPr>
        <p:cxnSp>
          <p:nvCxnSpPr>
            <p:cNvPr id="479" name="Google Shape;479;p42"/>
            <p:cNvCxnSpPr>
              <a:cxnSpLocks/>
              <a:stCxn id="480" idx="0"/>
            </p:cNvCxnSpPr>
            <p:nvPr/>
          </p:nvCxnSpPr>
          <p:spPr>
            <a:xfrm rot="10800000">
              <a:off x="3610100" y="2707767"/>
              <a:ext cx="0" cy="448800"/>
            </a:xfrm>
            <a:prstGeom prst="straightConnector1">
              <a:avLst/>
            </a:prstGeom>
            <a:noFill/>
            <a:ln w="12700" cap="flat" cmpd="sng">
              <a:solidFill>
                <a:srgbClr val="4B4B4B"/>
              </a:solidFill>
              <a:prstDash val="solid"/>
              <a:round/>
              <a:headEnd type="stealth" w="sm" len="sm"/>
              <a:tailEnd type="stealth" w="sm" len="sm"/>
            </a:ln>
          </p:spPr>
        </p:cxnSp>
        <p:sp>
          <p:nvSpPr>
            <p:cNvPr id="481" name="Google Shape;481;p42"/>
            <p:cNvSpPr/>
            <p:nvPr/>
          </p:nvSpPr>
          <p:spPr>
            <a:xfrm>
              <a:off x="3340250" y="2467200"/>
              <a:ext cx="957600" cy="224100"/>
            </a:xfrm>
            <a:prstGeom prst="roundRect">
              <a:avLst>
                <a:gd name="adj" fmla="val 16667"/>
              </a:avLst>
            </a:prstGeom>
            <a:gradFill>
              <a:gsLst>
                <a:gs pos="0">
                  <a:srgbClr val="D4E5F5"/>
                </a:gs>
                <a:gs pos="100000">
                  <a:srgbClr val="70A4D5"/>
                </a:gs>
              </a:gsLst>
              <a:lin ang="5400012" scaled="0"/>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VOLTHA</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482" name="Google Shape;482;p42"/>
          <p:cNvGrpSpPr/>
          <p:nvPr/>
        </p:nvGrpSpPr>
        <p:grpSpPr>
          <a:xfrm>
            <a:off x="5007527" y="3334100"/>
            <a:ext cx="1654200" cy="1421600"/>
            <a:chOff x="5007527" y="3334100"/>
            <a:chExt cx="1654200" cy="1421600"/>
          </a:xfrm>
        </p:grpSpPr>
        <p:cxnSp>
          <p:nvCxnSpPr>
            <p:cNvPr id="483" name="Google Shape;483;p42"/>
            <p:cNvCxnSpPr/>
            <p:nvPr/>
          </p:nvCxnSpPr>
          <p:spPr>
            <a:xfrm rot="10800000">
              <a:off x="5579788" y="3334100"/>
              <a:ext cx="0" cy="87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4" name="Google Shape;484;p42"/>
            <p:cNvCxnSpPr/>
            <p:nvPr/>
          </p:nvCxnSpPr>
          <p:spPr>
            <a:xfrm rot="10800000">
              <a:off x="6212086" y="3453564"/>
              <a:ext cx="0" cy="7539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5" name="Google Shape;485;p42"/>
            <p:cNvCxnSpPr/>
            <p:nvPr/>
          </p:nvCxnSpPr>
          <p:spPr>
            <a:xfrm rot="10800000">
              <a:off x="5503595" y="3843864"/>
              <a:ext cx="0" cy="36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6" name="Google Shape;486;p42"/>
            <p:cNvCxnSpPr/>
            <p:nvPr/>
          </p:nvCxnSpPr>
          <p:spPr>
            <a:xfrm rot="10800000">
              <a:off x="6135886" y="3764964"/>
              <a:ext cx="0" cy="4425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487" name="Google Shape;487;p42"/>
            <p:cNvSpPr/>
            <p:nvPr/>
          </p:nvSpPr>
          <p:spPr>
            <a:xfrm>
              <a:off x="5007527" y="4100313"/>
              <a:ext cx="1654200" cy="224100"/>
            </a:xfrm>
            <a:prstGeom prst="rect">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8" name="Google Shape;488;p42"/>
            <p:cNvSpPr/>
            <p:nvPr/>
          </p:nvSpPr>
          <p:spPr>
            <a:xfrm>
              <a:off x="5007527" y="4307500"/>
              <a:ext cx="1654200" cy="224100"/>
            </a:xfrm>
            <a:prstGeom prst="rect">
              <a:avLst/>
            </a:prstGeom>
            <a:gradFill>
              <a:gsLst>
                <a:gs pos="0">
                  <a:srgbClr val="F2F2F2"/>
                </a:gs>
                <a:gs pos="100000">
                  <a:srgbClr val="A6A6A6"/>
                </a:gs>
              </a:gsLst>
              <a:lin ang="5400012" scaled="0"/>
            </a:gradFill>
            <a:ln w="1270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Compute</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9" name="Google Shape;489;p42"/>
            <p:cNvSpPr/>
            <p:nvPr/>
          </p:nvSpPr>
          <p:spPr>
            <a:xfrm>
              <a:off x="5007527" y="4531600"/>
              <a:ext cx="1654200" cy="224100"/>
            </a:xfrm>
            <a:prstGeom prst="rect">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servers</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cxnSp>
        <p:nvCxnSpPr>
          <p:cNvPr id="490" name="Google Shape;490;p42"/>
          <p:cNvCxnSpPr/>
          <p:nvPr/>
        </p:nvCxnSpPr>
        <p:spPr>
          <a:xfrm>
            <a:off x="2313700" y="981075"/>
            <a:ext cx="0" cy="1800300"/>
          </a:xfrm>
          <a:prstGeom prst="straightConnector1">
            <a:avLst/>
          </a:prstGeom>
          <a:noFill/>
          <a:ln w="19050" cap="flat" cmpd="sng">
            <a:solidFill>
              <a:srgbClr val="999999"/>
            </a:solidFill>
            <a:prstDash val="solid"/>
            <a:round/>
            <a:headEnd type="triangle" w="med" len="med"/>
            <a:tailEnd type="triangle" w="med" len="med"/>
          </a:ln>
        </p:spPr>
      </p:cxnSp>
      <p:sp>
        <p:nvSpPr>
          <p:cNvPr id="491" name="Google Shape;491;p42"/>
          <p:cNvSpPr txBox="1"/>
          <p:nvPr/>
        </p:nvSpPr>
        <p:spPr>
          <a:xfrm rot="-5400000">
            <a:off x="1685050" y="1800825"/>
            <a:ext cx="1219200" cy="151200"/>
          </a:xfrm>
          <a:prstGeom prst="rect">
            <a:avLst/>
          </a:prstGeom>
          <a:solidFill>
            <a:srgbClr val="FFFFFF"/>
          </a:solid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99999"/>
                </a:solidFill>
                <a:effectLst/>
                <a:uLnTx/>
                <a:uFillTx/>
                <a:latin typeface="Calibri"/>
                <a:ea typeface="Calibri"/>
                <a:cs typeface="Calibri"/>
                <a:sym typeface="Calibri"/>
              </a:rPr>
              <a:t>SOFTWARE STACK</a:t>
            </a:r>
            <a:endParaRPr kumimoji="0" sz="1200" b="1"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492" name="Google Shape;492;p42"/>
          <p:cNvSpPr txBox="1"/>
          <p:nvPr/>
        </p:nvSpPr>
        <p:spPr>
          <a:xfrm rot="-5400000">
            <a:off x="1867425" y="3949200"/>
            <a:ext cx="865800" cy="151200"/>
          </a:xfrm>
          <a:prstGeom prst="rect">
            <a:avLst/>
          </a:prstGeom>
          <a:solidFill>
            <a:srgbClr val="FFFFFF"/>
          </a:solid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99999"/>
                </a:solidFill>
                <a:effectLst/>
                <a:uLnTx/>
                <a:uFillTx/>
                <a:latin typeface="Calibri"/>
                <a:ea typeface="Calibri"/>
                <a:cs typeface="Calibri"/>
                <a:sym typeface="Calibri"/>
              </a:rPr>
              <a:t>HARDWARE</a:t>
            </a:r>
            <a:endParaRPr kumimoji="0" sz="1200" b="1"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494" name="Google Shape;494;p42"/>
          <p:cNvSpPr/>
          <p:nvPr/>
        </p:nvSpPr>
        <p:spPr>
          <a:xfrm>
            <a:off x="3326275" y="1867050"/>
            <a:ext cx="3776100" cy="338700"/>
          </a:xfrm>
          <a:prstGeom prst="roundRect">
            <a:avLst>
              <a:gd name="adj" fmla="val 16667"/>
            </a:avLst>
          </a:prstGeom>
          <a:gradFill>
            <a:gsLst>
              <a:gs pos="0">
                <a:srgbClr val="DBD4EB"/>
              </a:gs>
              <a:gs pos="100000">
                <a:srgbClr val="9180BB"/>
              </a:gs>
            </a:gsLst>
            <a:lin ang="5400012" scaled="0"/>
          </a:gra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SDN Controller - ONOS</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496" name="Google Shape;496;p42"/>
          <p:cNvCxnSpPr/>
          <p:nvPr/>
        </p:nvCxnSpPr>
        <p:spPr>
          <a:xfrm rot="10800000">
            <a:off x="3811689" y="2196125"/>
            <a:ext cx="0" cy="239100"/>
          </a:xfrm>
          <a:prstGeom prst="straightConnector1">
            <a:avLst/>
          </a:prstGeom>
          <a:noFill/>
          <a:ln w="12700" cap="flat" cmpd="sng">
            <a:solidFill>
              <a:srgbClr val="4B4B4B"/>
            </a:solidFill>
            <a:prstDash val="solid"/>
            <a:round/>
            <a:headEnd type="stealth" w="sm" len="sm"/>
            <a:tailEnd type="stealth" w="sm" len="sm"/>
          </a:ln>
        </p:spPr>
      </p:cxnSp>
      <p:sp>
        <p:nvSpPr>
          <p:cNvPr id="497" name="Google Shape;497;p42"/>
          <p:cNvSpPr txBox="1"/>
          <p:nvPr/>
        </p:nvSpPr>
        <p:spPr>
          <a:xfrm>
            <a:off x="3848100" y="2176700"/>
            <a:ext cx="1194000" cy="2631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cs typeface="Arial"/>
                <a:sym typeface="Arial"/>
              </a:rPr>
              <a:t>OpenFlow</a:t>
            </a:r>
            <a:endParaRPr kumimoji="0" sz="10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498" name="Google Shape;498;p42"/>
          <p:cNvCxnSpPr/>
          <p:nvPr/>
        </p:nvCxnSpPr>
        <p:spPr>
          <a:xfrm rot="10800000">
            <a:off x="5821525" y="2237100"/>
            <a:ext cx="0" cy="716100"/>
          </a:xfrm>
          <a:prstGeom prst="straightConnector1">
            <a:avLst/>
          </a:prstGeom>
          <a:noFill/>
          <a:ln w="12700" cap="flat" cmpd="sng">
            <a:solidFill>
              <a:srgbClr val="000000"/>
            </a:solidFill>
            <a:prstDash val="solid"/>
            <a:round/>
            <a:headEnd type="stealth" w="sm" len="sm"/>
            <a:tailEnd type="stealth" w="sm" len="sm"/>
          </a:ln>
        </p:spPr>
      </p:cxnSp>
      <p:sp>
        <p:nvSpPr>
          <p:cNvPr id="499" name="Google Shape;499;p42"/>
          <p:cNvSpPr txBox="1"/>
          <p:nvPr/>
        </p:nvSpPr>
        <p:spPr>
          <a:xfrm>
            <a:off x="5821526" y="2292400"/>
            <a:ext cx="1231500" cy="4776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P4Runtime,</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gNMI/OpenConfig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500" name="Google Shape;500;p42"/>
          <p:cNvSpPr/>
          <p:nvPr/>
        </p:nvSpPr>
        <p:spPr>
          <a:xfrm>
            <a:off x="3342975" y="1552400"/>
            <a:ext cx="12315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VOLTHA apps</a:t>
            </a:r>
            <a:b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b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PON/OLT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1" name="Google Shape;501;p42"/>
          <p:cNvSpPr/>
          <p:nvPr/>
        </p:nvSpPr>
        <p:spPr>
          <a:xfrm>
            <a:off x="4634764" y="1551975"/>
            <a:ext cx="11403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TRELLIS apps</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Fabric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2" name="Google Shape;502;p42"/>
          <p:cNvSpPr/>
          <p:nvPr/>
        </p:nvSpPr>
        <p:spPr>
          <a:xfrm>
            <a:off x="5827862" y="1551975"/>
            <a:ext cx="12687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100" b="1" kern="0" dirty="0">
                <a:solidFill>
                  <a:srgbClr val="000000"/>
                </a:solidFill>
                <a:latin typeface="Calibri"/>
                <a:ea typeface="Calibri"/>
                <a:cs typeface="Calibri"/>
                <a:sym typeface="Calibri"/>
              </a:rPr>
              <a:t>SD-BNG</a:t>
            </a:r>
            <a:r>
              <a:rPr kumimoji="0" lang="en-US" sz="1100" b="1" i="0" u="none" strike="noStrike" kern="0" cap="none" spc="0" normalizeH="0" baseline="0" noProof="0" dirty="0">
                <a:ln>
                  <a:noFill/>
                </a:ln>
                <a:solidFill>
                  <a:srgbClr val="000000"/>
                </a:solidFill>
                <a:effectLst/>
                <a:uLnTx/>
                <a:uFillTx/>
                <a:latin typeface="Calibri"/>
                <a:ea typeface="Calibri"/>
                <a:cs typeface="Calibri"/>
                <a:sym typeface="Calibri"/>
              </a:rPr>
              <a:t> apps</a:t>
            </a:r>
            <a:endParaRPr kumimoji="0" sz="11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a:ea typeface="Calibri"/>
                <a:cs typeface="Calibri"/>
                <a:sym typeface="Calibri"/>
              </a:rPr>
              <a:t>Subscriber  control</a:t>
            </a:r>
            <a:endParaRPr kumimoji="0"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503" name="Google Shape;503;p42"/>
          <p:cNvGrpSpPr/>
          <p:nvPr/>
        </p:nvGrpSpPr>
        <p:grpSpPr>
          <a:xfrm>
            <a:off x="2975750" y="3156567"/>
            <a:ext cx="1268700" cy="772500"/>
            <a:chOff x="2975750" y="3175617"/>
            <a:chExt cx="1268700" cy="772500"/>
          </a:xfrm>
        </p:grpSpPr>
        <p:sp>
          <p:nvSpPr>
            <p:cNvPr id="504" name="Google Shape;504;p42"/>
            <p:cNvSpPr/>
            <p:nvPr/>
          </p:nvSpPr>
          <p:spPr>
            <a:xfrm>
              <a:off x="2975750" y="3709017"/>
              <a:ext cx="1268700" cy="2391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5" name="Google Shape;505;p42"/>
            <p:cNvSpPr/>
            <p:nvPr/>
          </p:nvSpPr>
          <p:spPr>
            <a:xfrm>
              <a:off x="3589871" y="36151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6" name="Google Shape;506;p42"/>
            <p:cNvSpPr/>
            <p:nvPr/>
          </p:nvSpPr>
          <p:spPr>
            <a:xfrm>
              <a:off x="3589871" y="35389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7" name="Google Shape;507;p42"/>
            <p:cNvSpPr/>
            <p:nvPr/>
          </p:nvSpPr>
          <p:spPr>
            <a:xfrm>
              <a:off x="3589871" y="34627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0" name="Google Shape;480;p42"/>
            <p:cNvSpPr/>
            <p:nvPr/>
          </p:nvSpPr>
          <p:spPr>
            <a:xfrm>
              <a:off x="2975750" y="3175617"/>
              <a:ext cx="1268700" cy="2391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508" name="Google Shape;508;p42"/>
          <p:cNvGrpSpPr/>
          <p:nvPr/>
        </p:nvGrpSpPr>
        <p:grpSpPr>
          <a:xfrm>
            <a:off x="4244450" y="3172528"/>
            <a:ext cx="3375021" cy="695700"/>
            <a:chOff x="4244450" y="3172528"/>
            <a:chExt cx="3375021" cy="695700"/>
          </a:xfrm>
        </p:grpSpPr>
        <p:sp>
          <p:nvSpPr>
            <p:cNvPr id="509" name="Google Shape;509;p42"/>
            <p:cNvSpPr/>
            <p:nvPr/>
          </p:nvSpPr>
          <p:spPr>
            <a:xfrm>
              <a:off x="4909825" y="3172528"/>
              <a:ext cx="1849500" cy="2769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switch</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510" name="Google Shape;510;p42"/>
            <p:cNvCxnSpPr/>
            <p:nvPr/>
          </p:nvCxnSpPr>
          <p:spPr>
            <a:xfrm>
              <a:off x="6759325" y="3329875"/>
              <a:ext cx="845700" cy="600"/>
            </a:xfrm>
            <a:prstGeom prst="curvedConnector3">
              <a:avLst>
                <a:gd name="adj1" fmla="val 50000"/>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1" name="Google Shape;511;p42"/>
            <p:cNvCxnSpPr>
              <a:cxnSpLocks/>
              <a:stCxn id="480" idx="3"/>
              <a:endCxn id="509" idx="1"/>
            </p:cNvCxnSpPr>
            <p:nvPr/>
          </p:nvCxnSpPr>
          <p:spPr>
            <a:xfrm>
              <a:off x="4244450" y="3276117"/>
              <a:ext cx="665400" cy="348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2" name="Google Shape;512;p42"/>
            <p:cNvCxnSpPr>
              <a:cxnSpLocks/>
              <a:stCxn id="504" idx="3"/>
              <a:endCxn id="509" idx="1"/>
            </p:cNvCxnSpPr>
            <p:nvPr/>
          </p:nvCxnSpPr>
          <p:spPr>
            <a:xfrm rot="10800000" flipH="1">
              <a:off x="4244450" y="3310917"/>
              <a:ext cx="665400" cy="498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13" name="Google Shape;513;p42"/>
            <p:cNvSpPr/>
            <p:nvPr/>
          </p:nvSpPr>
          <p:spPr>
            <a:xfrm>
              <a:off x="4909825" y="3591328"/>
              <a:ext cx="1849500" cy="2769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switch</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514" name="Google Shape;514;p42"/>
            <p:cNvCxnSpPr>
              <a:cxnSpLocks/>
              <a:stCxn id="480" idx="3"/>
              <a:endCxn id="513" idx="1"/>
            </p:cNvCxnSpPr>
            <p:nvPr/>
          </p:nvCxnSpPr>
          <p:spPr>
            <a:xfrm>
              <a:off x="4244450" y="3276117"/>
              <a:ext cx="665400" cy="45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5" name="Google Shape;515;p42"/>
            <p:cNvCxnSpPr>
              <a:cxnSpLocks/>
              <a:stCxn id="504" idx="3"/>
              <a:endCxn id="513" idx="1"/>
            </p:cNvCxnSpPr>
            <p:nvPr/>
          </p:nvCxnSpPr>
          <p:spPr>
            <a:xfrm rot="10800000" flipH="1">
              <a:off x="4244450" y="3729717"/>
              <a:ext cx="665400" cy="798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6" name="Google Shape;516;p42"/>
            <p:cNvCxnSpPr/>
            <p:nvPr/>
          </p:nvCxnSpPr>
          <p:spPr>
            <a:xfrm>
              <a:off x="6773771" y="3710575"/>
              <a:ext cx="845700" cy="600"/>
            </a:xfrm>
            <a:prstGeom prst="curvedConnector3">
              <a:avLst>
                <a:gd name="adj1" fmla="val 50000"/>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7" name="Google Shape;517;p42"/>
            <p:cNvCxnSpPr/>
            <p:nvPr/>
          </p:nvCxnSpPr>
          <p:spPr>
            <a:xfrm rot="10800000" flipH="1">
              <a:off x="6759325" y="3334075"/>
              <a:ext cx="846300" cy="376800"/>
            </a:xfrm>
            <a:prstGeom prst="straightConnector1">
              <a:avLst/>
            </a:prstGeom>
            <a:noFill/>
            <a:ln w="19050" cap="flat" cmpd="sng">
              <a:solidFill>
                <a:srgbClr val="666666"/>
              </a:solidFill>
              <a:prstDash val="solid"/>
              <a:round/>
              <a:headEnd type="none" w="med" len="med"/>
              <a:tailEnd type="none" w="med" len="med"/>
            </a:ln>
          </p:spPr>
        </p:cxnSp>
        <p:cxnSp>
          <p:nvCxnSpPr>
            <p:cNvPr id="518" name="Google Shape;518;p42"/>
            <p:cNvCxnSpPr/>
            <p:nvPr/>
          </p:nvCxnSpPr>
          <p:spPr>
            <a:xfrm>
              <a:off x="6759325" y="3329875"/>
              <a:ext cx="846300" cy="375300"/>
            </a:xfrm>
            <a:prstGeom prst="straightConnector1">
              <a:avLst/>
            </a:prstGeom>
            <a:noFill/>
            <a:ln w="19050" cap="flat" cmpd="sng">
              <a:solidFill>
                <a:srgbClr val="666666"/>
              </a:solidFill>
              <a:prstDash val="solid"/>
              <a:round/>
              <a:headEnd type="none" w="med" len="med"/>
              <a:tailEnd type="none" w="med" len="med"/>
            </a:ln>
          </p:spPr>
        </p:cxnSp>
      </p:grpSp>
      <p:sp>
        <p:nvSpPr>
          <p:cNvPr id="519" name="Google Shape;519;p42"/>
          <p:cNvSpPr/>
          <p:nvPr/>
        </p:nvSpPr>
        <p:spPr>
          <a:xfrm>
            <a:off x="5324400" y="2966833"/>
            <a:ext cx="957600" cy="224100"/>
          </a:xfrm>
          <a:prstGeom prst="roundRect">
            <a:avLst>
              <a:gd name="adj" fmla="val 16667"/>
            </a:avLst>
          </a:prstGeom>
          <a:gradFill>
            <a:gsLst>
              <a:gs pos="0">
                <a:srgbClr val="D4E5F5"/>
              </a:gs>
              <a:gs pos="100000">
                <a:srgbClr val="70A4D5"/>
              </a:gs>
            </a:gsLst>
            <a:lin ang="5400012" scaled="0"/>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0000"/>
                </a:solidFill>
                <a:effectLst/>
                <a:uLnTx/>
                <a:uFillTx/>
                <a:latin typeface="Calibri"/>
                <a:ea typeface="Calibri"/>
                <a:cs typeface="Calibri"/>
                <a:sym typeface="Calibri"/>
              </a:rPr>
              <a:t>Stratum</a:t>
            </a:r>
            <a:endParaRPr kumimoji="0" sz="12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520" name="Google Shape;520;p42"/>
          <p:cNvGrpSpPr/>
          <p:nvPr/>
        </p:nvGrpSpPr>
        <p:grpSpPr>
          <a:xfrm>
            <a:off x="122952" y="2366231"/>
            <a:ext cx="2851657" cy="1322127"/>
            <a:chOff x="122952" y="2366231"/>
            <a:chExt cx="2851657" cy="1322127"/>
          </a:xfrm>
        </p:grpSpPr>
        <p:grpSp>
          <p:nvGrpSpPr>
            <p:cNvPr id="521" name="Google Shape;521;p42"/>
            <p:cNvGrpSpPr/>
            <p:nvPr/>
          </p:nvGrpSpPr>
          <p:grpSpPr>
            <a:xfrm>
              <a:off x="122952" y="2366231"/>
              <a:ext cx="1926157" cy="1272765"/>
              <a:chOff x="122952" y="2366231"/>
              <a:chExt cx="1926157" cy="1272765"/>
            </a:xfrm>
          </p:grpSpPr>
          <p:sp>
            <p:nvSpPr>
              <p:cNvPr id="522" name="Google Shape;522;p42"/>
              <p:cNvSpPr/>
              <p:nvPr/>
            </p:nvSpPr>
            <p:spPr>
              <a:xfrm>
                <a:off x="122952" y="2589254"/>
                <a:ext cx="1576200" cy="771600"/>
              </a:xfrm>
              <a:prstGeom prst="roundRect">
                <a:avLst>
                  <a:gd name="adj" fmla="val 16667"/>
                </a:avLst>
              </a:prstGeom>
              <a:solidFill>
                <a:srgbClr val="FFFFFF"/>
              </a:solidFill>
              <a:ln w="9525" cap="flat" cmpd="sng">
                <a:solidFill>
                  <a:srgbClr val="666666"/>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23" name="Google Shape;523;p42"/>
              <p:cNvCxnSpPr>
                <a:stCxn id="524" idx="2"/>
                <a:endCxn id="525" idx="3"/>
              </p:cNvCxnSpPr>
              <p:nvPr/>
            </p:nvCxnSpPr>
            <p:spPr>
              <a:xfrm rot="10800000">
                <a:off x="1501309" y="2949919"/>
                <a:ext cx="471900" cy="3462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26" name="Google Shape;526;p42"/>
              <p:cNvCxnSpPr>
                <a:stCxn id="524" idx="2"/>
                <a:endCxn id="527" idx="3"/>
              </p:cNvCxnSpPr>
              <p:nvPr/>
            </p:nvCxnSpPr>
            <p:spPr>
              <a:xfrm flipH="1">
                <a:off x="1501309" y="3296119"/>
                <a:ext cx="471900" cy="2673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27" name="Google Shape;527;p42"/>
              <p:cNvSpPr/>
              <p:nvPr/>
            </p:nvSpPr>
            <p:spPr>
              <a:xfrm>
                <a:off x="1398680" y="3487796"/>
                <a:ext cx="102600" cy="1512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8" name="Google Shape;528;p42"/>
              <p:cNvSpPr txBox="1"/>
              <p:nvPr/>
            </p:nvSpPr>
            <p:spPr>
              <a:xfrm>
                <a:off x="1208512" y="3017702"/>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ONU</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29" name="Google Shape;529;p42"/>
              <p:cNvCxnSpPr>
                <a:stCxn id="530" idx="3"/>
                <a:endCxn id="530" idx="3"/>
              </p:cNvCxnSpPr>
              <p:nvPr/>
            </p:nvCxnSpPr>
            <p:spPr>
              <a:xfrm>
                <a:off x="862941" y="2902274"/>
                <a:ext cx="0" cy="0"/>
              </a:xfrm>
              <a:prstGeom prst="straightConnector1">
                <a:avLst/>
              </a:prstGeom>
              <a:noFill/>
              <a:ln w="9525" cap="flat" cmpd="sng">
                <a:solidFill>
                  <a:srgbClr val="004B7D"/>
                </a:solidFill>
                <a:prstDash val="solid"/>
                <a:round/>
                <a:headEnd type="none" w="med" len="med"/>
                <a:tailEnd type="none" w="med" len="med"/>
              </a:ln>
            </p:spPr>
          </p:cxnSp>
          <p:cxnSp>
            <p:nvCxnSpPr>
              <p:cNvPr id="531" name="Google Shape;531;p42"/>
              <p:cNvCxnSpPr>
                <a:endCxn id="525" idx="1"/>
              </p:cNvCxnSpPr>
              <p:nvPr/>
            </p:nvCxnSpPr>
            <p:spPr>
              <a:xfrm>
                <a:off x="772279" y="2949871"/>
                <a:ext cx="626400" cy="0"/>
              </a:xfrm>
              <a:prstGeom prst="straightConnector1">
                <a:avLst/>
              </a:prstGeom>
              <a:noFill/>
              <a:ln w="19050" cap="flat" cmpd="sng">
                <a:solidFill>
                  <a:srgbClr val="666666"/>
                </a:solidFill>
                <a:prstDash val="solid"/>
                <a:round/>
                <a:headEnd type="none" w="med" len="med"/>
                <a:tailEnd type="none" w="med" len="med"/>
              </a:ln>
            </p:spPr>
          </p:cxnSp>
          <p:pic>
            <p:nvPicPr>
              <p:cNvPr id="530" name="Google Shape;530;p42"/>
              <p:cNvPicPr preferRelativeResize="0"/>
              <p:nvPr/>
            </p:nvPicPr>
            <p:blipFill>
              <a:blip r:embed="rId4">
                <a:alphaModFix/>
              </a:blip>
              <a:stretch>
                <a:fillRect/>
              </a:stretch>
            </p:blipFill>
            <p:spPr>
              <a:xfrm>
                <a:off x="297515" y="2695032"/>
                <a:ext cx="565426" cy="414485"/>
              </a:xfrm>
              <a:prstGeom prst="rect">
                <a:avLst/>
              </a:prstGeom>
              <a:noFill/>
              <a:ln>
                <a:noFill/>
              </a:ln>
            </p:spPr>
          </p:pic>
          <p:sp>
            <p:nvSpPr>
              <p:cNvPr id="532" name="Google Shape;532;p42"/>
              <p:cNvSpPr txBox="1"/>
              <p:nvPr/>
            </p:nvSpPr>
            <p:spPr>
              <a:xfrm>
                <a:off x="150190" y="3035176"/>
                <a:ext cx="860100" cy="2769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RG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5" name="Google Shape;525;p42"/>
              <p:cNvSpPr/>
              <p:nvPr/>
            </p:nvSpPr>
            <p:spPr>
              <a:xfrm>
                <a:off x="1398679" y="2878171"/>
                <a:ext cx="102600" cy="1434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533" name="Google Shape;533;p42" descr="house.png"/>
              <p:cNvPicPr preferRelativeResize="0"/>
              <p:nvPr/>
            </p:nvPicPr>
            <p:blipFill rotWithShape="1">
              <a:blip r:embed="rId5">
                <a:alphaModFix/>
              </a:blip>
              <a:srcRect/>
              <a:stretch/>
            </p:blipFill>
            <p:spPr>
              <a:xfrm>
                <a:off x="1022423" y="2366231"/>
                <a:ext cx="565415" cy="405002"/>
              </a:xfrm>
              <a:prstGeom prst="rect">
                <a:avLst/>
              </a:prstGeom>
              <a:noFill/>
              <a:ln>
                <a:noFill/>
              </a:ln>
            </p:spPr>
          </p:pic>
          <p:sp>
            <p:nvSpPr>
              <p:cNvPr id="524" name="Google Shape;524;p42"/>
              <p:cNvSpPr/>
              <p:nvPr/>
            </p:nvSpPr>
            <p:spPr>
              <a:xfrm>
                <a:off x="1973209" y="3231919"/>
                <a:ext cx="75900" cy="128400"/>
              </a:xfrm>
              <a:prstGeom prst="ellipse">
                <a:avLst/>
              </a:prstGeom>
              <a:solidFill>
                <a:srgbClr val="D9D9D9"/>
              </a:solidFill>
              <a:ln w="2540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cxnSp>
          <p:nvCxnSpPr>
            <p:cNvPr id="534" name="Google Shape;534;p42"/>
            <p:cNvCxnSpPr>
              <a:endCxn id="524" idx="6"/>
            </p:cNvCxnSpPr>
            <p:nvPr/>
          </p:nvCxnSpPr>
          <p:spPr>
            <a:xfrm rot="10800000">
              <a:off x="2049109" y="3296119"/>
              <a:ext cx="925500" cy="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35" name="Google Shape;535;p42"/>
            <p:cNvSpPr txBox="1"/>
            <p:nvPr/>
          </p:nvSpPr>
          <p:spPr>
            <a:xfrm>
              <a:off x="1758093" y="3411458"/>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PON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83" name="Google Shape;184;p23">
            <a:extLst>
              <a:ext uri="{FF2B5EF4-FFF2-40B4-BE49-F238E27FC236}">
                <a16:creationId xmlns:a16="http://schemas.microsoft.com/office/drawing/2014/main" id="{443666E2-2FA9-8A43-B887-908F8B79A052}"/>
              </a:ext>
            </a:extLst>
          </p:cNvPr>
          <p:cNvPicPr preferRelativeResize="0"/>
          <p:nvPr/>
        </p:nvPicPr>
        <p:blipFill>
          <a:blip r:embed="rId6">
            <a:alphaModFix/>
          </a:blip>
          <a:stretch>
            <a:fillRect/>
          </a:stretch>
        </p:blipFill>
        <p:spPr>
          <a:xfrm>
            <a:off x="6516" y="4702571"/>
            <a:ext cx="1003781" cy="429725"/>
          </a:xfrm>
          <a:prstGeom prst="rect">
            <a:avLst/>
          </a:prstGeom>
          <a:noFill/>
          <a:ln>
            <a:noFill/>
          </a:ln>
        </p:spPr>
      </p:pic>
      <p:sp>
        <p:nvSpPr>
          <p:cNvPr id="84" name="Google Shape;80;p21">
            <a:extLst>
              <a:ext uri="{FF2B5EF4-FFF2-40B4-BE49-F238E27FC236}">
                <a16:creationId xmlns:a16="http://schemas.microsoft.com/office/drawing/2014/main" id="{5F587BD9-1B4B-9F4D-B135-A8144F5964BE}"/>
              </a:ext>
            </a:extLst>
          </p:cNvPr>
          <p:cNvSpPr txBox="1">
            <a:spLocks/>
          </p:cNvSpPr>
          <p:nvPr/>
        </p:nvSpPr>
        <p:spPr>
          <a:xfrm>
            <a:off x="344226" y="278117"/>
            <a:ext cx="1582103" cy="600525"/>
          </a:xfrm>
          <a:prstGeom prst="rect">
            <a:avLst/>
          </a:prstGeom>
          <a:noFill/>
          <a:ln>
            <a:noFill/>
          </a:ln>
        </p:spPr>
        <p:txBody>
          <a:bodyPr spcFirstLastPara="1" vert="horz" wrap="square" lIns="34275" tIns="17125" rIns="34275" bIns="17125" rtlCol="0" anchor="ctr"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l" defTabSz="4572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200" b="1" i="0" u="none" strike="noStrike" kern="1200" cap="none" spc="0" normalizeH="0" baseline="0" noProof="0">
                <a:ln>
                  <a:noFill/>
                </a:ln>
                <a:solidFill>
                  <a:srgbClr val="4B87CC"/>
                </a:solidFill>
                <a:effectLst/>
                <a:uLnTx/>
                <a:uFillTx/>
                <a:latin typeface="Calibri"/>
                <a:cs typeface="Calibri"/>
                <a:sym typeface="Calibri"/>
              </a:rPr>
              <a:t>SEBA</a:t>
            </a:r>
          </a:p>
        </p:txBody>
      </p:sp>
      <p:sp>
        <p:nvSpPr>
          <p:cNvPr id="85" name="Google Shape;80;p21">
            <a:extLst>
              <a:ext uri="{FF2B5EF4-FFF2-40B4-BE49-F238E27FC236}">
                <a16:creationId xmlns:a16="http://schemas.microsoft.com/office/drawing/2014/main" id="{FB518717-60B8-184A-964E-D427F875F669}"/>
              </a:ext>
            </a:extLst>
          </p:cNvPr>
          <p:cNvSpPr txBox="1">
            <a:spLocks/>
          </p:cNvSpPr>
          <p:nvPr/>
        </p:nvSpPr>
        <p:spPr>
          <a:xfrm>
            <a:off x="379264" y="935186"/>
            <a:ext cx="1476832" cy="751876"/>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S</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DN </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E</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nabled</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B</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roadband </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A</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ccess</a:t>
            </a:r>
          </a:p>
        </p:txBody>
      </p:sp>
      <p:sp>
        <p:nvSpPr>
          <p:cNvPr id="86" name="Donut 85">
            <a:extLst>
              <a:ext uri="{FF2B5EF4-FFF2-40B4-BE49-F238E27FC236}">
                <a16:creationId xmlns:a16="http://schemas.microsoft.com/office/drawing/2014/main" id="{285F4AA9-C97E-3E41-90A5-BF03B3F5AC97}"/>
              </a:ext>
            </a:extLst>
          </p:cNvPr>
          <p:cNvSpPr/>
          <p:nvPr/>
        </p:nvSpPr>
        <p:spPr>
          <a:xfrm>
            <a:off x="5595117" y="1326726"/>
            <a:ext cx="1689265" cy="2832466"/>
          </a:xfrm>
          <a:prstGeom prst="donut">
            <a:avLst>
              <a:gd name="adj" fmla="val 1829"/>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54491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41"/>
          <p:cNvSpPr txBox="1">
            <a:spLocks noGrp="1"/>
          </p:cNvSpPr>
          <p:nvPr>
            <p:ph type="title"/>
          </p:nvPr>
        </p:nvSpPr>
        <p:spPr>
          <a:xfrm>
            <a:off x="306451" y="95933"/>
            <a:ext cx="8531100" cy="5325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3200" b="1" dirty="0">
                <a:solidFill>
                  <a:schemeClr val="accent1"/>
                </a:solidFill>
                <a:latin typeface="Calibri" panose="020F0502020204030204" pitchFamily="34" charset="0"/>
                <a:cs typeface="Calibri" panose="020F0502020204030204" pitchFamily="34" charset="0"/>
              </a:rPr>
              <a:t>BNG disaggregation  → SD-BNG</a:t>
            </a:r>
            <a:endParaRPr sz="3200" b="1" dirty="0">
              <a:solidFill>
                <a:schemeClr val="accent1"/>
              </a:solidFill>
              <a:latin typeface="Calibri" panose="020F0502020204030204" pitchFamily="34" charset="0"/>
              <a:cs typeface="Calibri" panose="020F0502020204030204" pitchFamily="34" charset="0"/>
            </a:endParaRPr>
          </a:p>
        </p:txBody>
      </p:sp>
      <p:sp>
        <p:nvSpPr>
          <p:cNvPr id="431" name="Google Shape;431;p41"/>
          <p:cNvSpPr txBox="1">
            <a:spLocks noGrp="1"/>
          </p:cNvSpPr>
          <p:nvPr>
            <p:ph type="sldNum" idx="12"/>
          </p:nvPr>
        </p:nvSpPr>
        <p:spPr>
          <a:xfrm>
            <a:off x="3505200" y="4851021"/>
            <a:ext cx="2133600" cy="273900"/>
          </a:xfrm>
          <a:prstGeom prst="rect">
            <a:avLst/>
          </a:prstGeom>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a:ln>
                  <a:noFill/>
                </a:ln>
                <a:solidFill>
                  <a:srgbClr val="A5A5A5"/>
                </a:solidFill>
                <a:effectLst/>
                <a:uLnTx/>
                <a:uFillTx/>
                <a:latin typeface="Corbel"/>
                <a:sym typeface="Corbel"/>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20</a:t>
            </a:fld>
            <a:endParaRPr kumimoji="0" sz="800" b="0" i="0" u="none" strike="noStrike" kern="0" cap="none" spc="0" normalizeH="0" baseline="0" noProof="0">
              <a:ln>
                <a:noFill/>
              </a:ln>
              <a:solidFill>
                <a:srgbClr val="A5A5A5"/>
              </a:solidFill>
              <a:effectLst/>
              <a:uLnTx/>
              <a:uFillTx/>
              <a:latin typeface="Corbel"/>
              <a:sym typeface="Corbel"/>
            </a:endParaRPr>
          </a:p>
        </p:txBody>
      </p:sp>
      <p:pic>
        <p:nvPicPr>
          <p:cNvPr id="432" name="Google Shape;432;p41"/>
          <p:cNvPicPr preferRelativeResize="0"/>
          <p:nvPr/>
        </p:nvPicPr>
        <p:blipFill>
          <a:blip r:embed="rId3">
            <a:alphaModFix/>
          </a:blip>
          <a:stretch>
            <a:fillRect/>
          </a:stretch>
        </p:blipFill>
        <p:spPr>
          <a:xfrm>
            <a:off x="250825" y="1110177"/>
            <a:ext cx="2343495" cy="3400426"/>
          </a:xfrm>
          <a:prstGeom prst="rect">
            <a:avLst/>
          </a:prstGeom>
          <a:noFill/>
          <a:ln>
            <a:noFill/>
          </a:ln>
        </p:spPr>
      </p:pic>
      <p:sp>
        <p:nvSpPr>
          <p:cNvPr id="433" name="Google Shape;433;p41"/>
          <p:cNvSpPr/>
          <p:nvPr/>
        </p:nvSpPr>
        <p:spPr>
          <a:xfrm>
            <a:off x="5554875" y="1979906"/>
            <a:ext cx="2802300" cy="380700"/>
          </a:xfrm>
          <a:prstGeom prst="roundRect">
            <a:avLst>
              <a:gd name="adj" fmla="val 16667"/>
            </a:avLst>
          </a:prstGeom>
          <a:gradFill>
            <a:gsLst>
              <a:gs pos="0">
                <a:srgbClr val="DBD4EB"/>
              </a:gs>
              <a:gs pos="100000">
                <a:srgbClr val="9180BB"/>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4B4B4B"/>
                </a:solidFill>
                <a:effectLst/>
                <a:uLnTx/>
                <a:uFillTx/>
                <a:latin typeface="Calibri"/>
                <a:ea typeface="Calibri"/>
                <a:cs typeface="Calibri"/>
                <a:sym typeface="Calibri"/>
              </a:rPr>
              <a:t>ONOS: SDN Controller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34" name="Google Shape;434;p41"/>
          <p:cNvPicPr preferRelativeResize="0"/>
          <p:nvPr/>
        </p:nvPicPr>
        <p:blipFill rotWithShape="1">
          <a:blip r:embed="rId4">
            <a:alphaModFix/>
          </a:blip>
          <a:srcRect t="15287" b="15287"/>
          <a:stretch/>
        </p:blipFill>
        <p:spPr>
          <a:xfrm>
            <a:off x="7693525" y="4323319"/>
            <a:ext cx="1164300" cy="456300"/>
          </a:xfrm>
          <a:prstGeom prst="rect">
            <a:avLst/>
          </a:prstGeom>
          <a:noFill/>
          <a:ln>
            <a:noFill/>
          </a:ln>
        </p:spPr>
      </p:pic>
      <p:cxnSp>
        <p:nvCxnSpPr>
          <p:cNvPr id="435" name="Google Shape;435;p41"/>
          <p:cNvCxnSpPr/>
          <p:nvPr/>
        </p:nvCxnSpPr>
        <p:spPr>
          <a:xfrm>
            <a:off x="6953175" y="2428425"/>
            <a:ext cx="0" cy="406800"/>
          </a:xfrm>
          <a:prstGeom prst="straightConnector1">
            <a:avLst/>
          </a:prstGeom>
          <a:noFill/>
          <a:ln w="25400" cap="rnd" cmpd="sng">
            <a:solidFill>
              <a:srgbClr val="666666"/>
            </a:solidFill>
            <a:prstDash val="solid"/>
            <a:round/>
            <a:headEnd type="triangle" w="med" len="med"/>
            <a:tailEnd type="triangle" w="med" len="med"/>
          </a:ln>
        </p:spPr>
      </p:cxnSp>
      <p:sp>
        <p:nvSpPr>
          <p:cNvPr id="436" name="Google Shape;436;p41"/>
          <p:cNvSpPr/>
          <p:nvPr/>
        </p:nvSpPr>
        <p:spPr>
          <a:xfrm>
            <a:off x="3644116" y="2360600"/>
            <a:ext cx="849000" cy="711300"/>
          </a:xfrm>
          <a:prstGeom prst="rightArrow">
            <a:avLst>
              <a:gd name="adj1" fmla="val 50000"/>
              <a:gd name="adj2" fmla="val 50000"/>
            </a:avLst>
          </a:prstGeom>
          <a:gradFill>
            <a:gsLst>
              <a:gs pos="0">
                <a:srgbClr val="306CD7"/>
              </a:gs>
              <a:gs pos="100000">
                <a:srgbClr val="90B0FF"/>
              </a:gs>
            </a:gsLst>
            <a:lin ang="16200038" scaled="0"/>
          </a:gradFill>
          <a:ln w="9525" cap="flat" cmpd="sng">
            <a:solidFill>
              <a:srgbClr val="3E6EC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FFFFFF"/>
                </a:solidFill>
                <a:effectLst/>
                <a:uLnTx/>
                <a:uFillTx/>
                <a:latin typeface="Calibri"/>
                <a:ea typeface="Calibri"/>
                <a:cs typeface="Calibri"/>
                <a:sym typeface="Calibri"/>
              </a:rPr>
              <a:t>SDNize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7" name="Google Shape;437;p41"/>
          <p:cNvSpPr txBox="1"/>
          <p:nvPr/>
        </p:nvSpPr>
        <p:spPr>
          <a:xfrm>
            <a:off x="46457" y="4410148"/>
            <a:ext cx="2588400" cy="380700"/>
          </a:xfrm>
          <a:prstGeom prst="rect">
            <a:avLst/>
          </a:prstGeom>
          <a:noFill/>
          <a:ln>
            <a:noFill/>
          </a:ln>
        </p:spPr>
        <p:txBody>
          <a:bodyPr spcFirstLastPara="1" wrap="square" lIns="91425" tIns="45700" rIns="91425" bIns="45700" anchor="t" anchorCtr="0">
            <a:noAutofit/>
          </a:bodyPr>
          <a:lstStyle/>
          <a:p>
            <a:pPr marL="171450" marR="0" lvl="0" indent="-85725" algn="ctr" defTabSz="914400" rtl="0" eaLnBrk="1" fontAlgn="auto" latinLnBrk="0" hangingPunct="1">
              <a:lnSpc>
                <a:spcPct val="90000"/>
              </a:lnSpc>
              <a:spcBef>
                <a:spcPts val="750"/>
              </a:spcBef>
              <a:spcAft>
                <a:spcPts val="0"/>
              </a:spcAft>
              <a:buClr>
                <a:srgbClr val="5F6062"/>
              </a:buClr>
              <a:buSzPts val="6400"/>
              <a:buFont typeface="Source Sans Pro"/>
              <a:buNone/>
              <a:tabLst/>
              <a:defRPr/>
            </a:pPr>
            <a: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t>Traditional Chassis-based Vendor</a:t>
            </a:r>
            <a:b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br>
            <a:r>
              <a:rPr kumimoji="0" lang="en-US"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rPr>
              <a:t>Broadband Network Gateway (BNG)</a:t>
            </a:r>
            <a:endParaRPr kumimoji="0" sz="1200" b="0" i="0" u="none" strike="noStrike" kern="0" cap="none" spc="0" normalizeH="0" baseline="0" noProof="0">
              <a:ln>
                <a:noFill/>
              </a:ln>
              <a:solidFill>
                <a:srgbClr val="5F6062"/>
              </a:solidFill>
              <a:effectLst/>
              <a:uLnTx/>
              <a:uFillTx/>
              <a:latin typeface="Source Sans Pro"/>
              <a:ea typeface="Source Sans Pro"/>
              <a:cs typeface="Source Sans Pro"/>
              <a:sym typeface="Source Sans Pro"/>
            </a:endParaRPr>
          </a:p>
        </p:txBody>
      </p:sp>
      <p:sp>
        <p:nvSpPr>
          <p:cNvPr id="438" name="Google Shape;438;p41"/>
          <p:cNvSpPr/>
          <p:nvPr/>
        </p:nvSpPr>
        <p:spPr>
          <a:xfrm>
            <a:off x="5568075" y="1165776"/>
            <a:ext cx="2775900" cy="711300"/>
          </a:xfrm>
          <a:prstGeom prst="roundRect">
            <a:avLst>
              <a:gd name="adj" fmla="val 16667"/>
            </a:avLst>
          </a:prstGeom>
          <a:gradFill>
            <a:gsLst>
              <a:gs pos="0">
                <a:srgbClr val="FFF6DB"/>
              </a:gs>
              <a:gs pos="100000">
                <a:srgbClr val="FAD25C"/>
              </a:gs>
            </a:gsLst>
            <a:lin ang="5400012" scaled="0"/>
          </a:gradFill>
          <a:ln w="9525" cap="flat" cmpd="sng">
            <a:solidFill>
              <a:srgbClr val="66666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Control Plane Apps (BNG-CP)</a:t>
            </a:r>
            <a:endParaRPr kumimoji="0" sz="14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Authentication, address assignment, accounting, etc.</a:t>
            </a: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1400" b="1"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439" name="Google Shape;439;p41"/>
          <p:cNvPicPr preferRelativeResize="0"/>
          <p:nvPr/>
        </p:nvPicPr>
        <p:blipFill rotWithShape="1">
          <a:blip r:embed="rId5">
            <a:alphaModFix/>
          </a:blip>
          <a:srcRect/>
          <a:stretch/>
        </p:blipFill>
        <p:spPr>
          <a:xfrm>
            <a:off x="8416720" y="1165787"/>
            <a:ext cx="656608" cy="387993"/>
          </a:xfrm>
          <a:prstGeom prst="rect">
            <a:avLst/>
          </a:prstGeom>
          <a:noFill/>
          <a:ln>
            <a:noFill/>
          </a:ln>
        </p:spPr>
      </p:pic>
      <p:grpSp>
        <p:nvGrpSpPr>
          <p:cNvPr id="440" name="Google Shape;440;p41"/>
          <p:cNvGrpSpPr/>
          <p:nvPr/>
        </p:nvGrpSpPr>
        <p:grpSpPr>
          <a:xfrm>
            <a:off x="5039425" y="2579725"/>
            <a:ext cx="3903444" cy="1702250"/>
            <a:chOff x="5039425" y="2579725"/>
            <a:chExt cx="3903444" cy="1702250"/>
          </a:xfrm>
        </p:grpSpPr>
        <p:sp>
          <p:nvSpPr>
            <p:cNvPr id="441" name="Google Shape;441;p41"/>
            <p:cNvSpPr/>
            <p:nvPr/>
          </p:nvSpPr>
          <p:spPr>
            <a:xfrm>
              <a:off x="5048950" y="2930775"/>
              <a:ext cx="3799500" cy="1351200"/>
            </a:xfrm>
            <a:prstGeom prst="roundRect">
              <a:avLst>
                <a:gd name="adj" fmla="val 9332"/>
              </a:avLst>
            </a:prstGeom>
            <a:noFill/>
            <a:ln w="19050"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42" name="Google Shape;442;p41"/>
            <p:cNvPicPr preferRelativeResize="0"/>
            <p:nvPr/>
          </p:nvPicPr>
          <p:blipFill rotWithShape="1">
            <a:blip r:embed="rId6">
              <a:alphaModFix/>
            </a:blip>
            <a:srcRect t="41112" b="41112"/>
            <a:stretch/>
          </p:blipFill>
          <p:spPr>
            <a:xfrm>
              <a:off x="6941150" y="3499255"/>
              <a:ext cx="1801500" cy="273900"/>
            </a:xfrm>
            <a:prstGeom prst="rect">
              <a:avLst/>
            </a:prstGeom>
            <a:noFill/>
            <a:ln>
              <a:noFill/>
            </a:ln>
          </p:spPr>
        </p:pic>
        <p:pic>
          <p:nvPicPr>
            <p:cNvPr id="443" name="Google Shape;443;p41"/>
            <p:cNvPicPr preferRelativeResize="0"/>
            <p:nvPr/>
          </p:nvPicPr>
          <p:blipFill>
            <a:blip r:embed="rId7">
              <a:alphaModFix/>
            </a:blip>
            <a:stretch>
              <a:fillRect/>
            </a:stretch>
          </p:blipFill>
          <p:spPr>
            <a:xfrm>
              <a:off x="5115625" y="3517605"/>
              <a:ext cx="1689325" cy="211225"/>
            </a:xfrm>
            <a:prstGeom prst="rect">
              <a:avLst/>
            </a:prstGeom>
            <a:noFill/>
            <a:ln>
              <a:noFill/>
            </a:ln>
          </p:spPr>
        </p:pic>
        <p:sp>
          <p:nvSpPr>
            <p:cNvPr id="444" name="Google Shape;444;p41"/>
            <p:cNvSpPr txBox="1"/>
            <p:nvPr/>
          </p:nvSpPr>
          <p:spPr>
            <a:xfrm>
              <a:off x="5048950" y="2579725"/>
              <a:ext cx="2017200" cy="360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434343"/>
                  </a:solidFill>
                  <a:effectLst/>
                  <a:uLnTx/>
                  <a:uFillTx/>
                  <a:latin typeface="Corbel"/>
                  <a:ea typeface="Corbel"/>
                  <a:cs typeface="Corbel"/>
                  <a:sym typeface="Corbel"/>
                </a:rPr>
                <a:t>User Plane (BNG-UP)</a:t>
              </a:r>
              <a:endParaRPr kumimoji="0" sz="1400" b="1" i="0" u="none" strike="noStrike" kern="0" cap="none" spc="0" normalizeH="0" baseline="0" noProof="0">
                <a:ln>
                  <a:noFill/>
                </a:ln>
                <a:solidFill>
                  <a:srgbClr val="434343"/>
                </a:solidFill>
                <a:effectLst/>
                <a:uLnTx/>
                <a:uFillTx/>
                <a:latin typeface="Corbel"/>
                <a:ea typeface="Corbel"/>
                <a:cs typeface="Corbel"/>
                <a:sym typeface="Corbel"/>
              </a:endParaRPr>
            </a:p>
          </p:txBody>
        </p:sp>
        <p:sp>
          <p:nvSpPr>
            <p:cNvPr id="445" name="Google Shape;445;p41"/>
            <p:cNvSpPr txBox="1"/>
            <p:nvPr/>
          </p:nvSpPr>
          <p:spPr>
            <a:xfrm>
              <a:off x="5048950" y="3700255"/>
              <a:ext cx="2209800" cy="456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000000"/>
                  </a:solidFill>
                  <a:effectLst/>
                  <a:uLnTx/>
                  <a:uFillTx/>
                  <a:latin typeface="Corbel"/>
                  <a:ea typeface="Corbel"/>
                  <a:cs typeface="Corbel"/>
                  <a:sym typeface="Corbel"/>
                </a:rPr>
                <a:t>Broadcom Qumran (DNX)</a:t>
              </a:r>
              <a:endParaRPr kumimoji="0" sz="1000" b="1"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300 Gbit/s, Deep Buffers, HQoS</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446" name="Google Shape;446;p41"/>
            <p:cNvSpPr txBox="1"/>
            <p:nvPr/>
          </p:nvSpPr>
          <p:spPr>
            <a:xfrm>
              <a:off x="6904125" y="3692380"/>
              <a:ext cx="1801500" cy="532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000000"/>
                  </a:solidFill>
                  <a:effectLst/>
                  <a:uLnTx/>
                  <a:uFillTx/>
                  <a:latin typeface="Corbel"/>
                  <a:ea typeface="Corbel"/>
                  <a:cs typeface="Corbel"/>
                  <a:sym typeface="Corbel"/>
                </a:rPr>
                <a:t>Intel Barefoot Tofino</a:t>
              </a:r>
              <a:endParaRPr kumimoji="0" sz="1000" b="1" i="0" u="none" strike="noStrike" kern="0" cap="none" spc="0" normalizeH="0" baseline="0" noProof="0">
                <a:ln>
                  <a:noFill/>
                </a:ln>
                <a:solidFill>
                  <a:srgbClr val="000000"/>
                </a:solidFill>
                <a:effectLst/>
                <a:uLnTx/>
                <a:uFillTx/>
                <a:latin typeface="Corbel"/>
                <a:ea typeface="Corbel"/>
                <a:cs typeface="Corbel"/>
                <a:sym typeface="Corbe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orbel"/>
                  <a:ea typeface="Corbel"/>
                  <a:cs typeface="Corbel"/>
                  <a:sym typeface="Corbel"/>
                </a:rPr>
                <a:t>3.2 Tbit/s, P4-defined routing, PPPoE term, accounting, etc.</a:t>
              </a:r>
              <a:endParaRPr kumimoji="0" sz="1000" b="0" i="0" u="none" strike="noStrike" kern="0" cap="none" spc="0" normalizeH="0" baseline="0" noProof="0">
                <a:ln>
                  <a:noFill/>
                </a:ln>
                <a:solidFill>
                  <a:srgbClr val="000000"/>
                </a:solidFill>
                <a:effectLst/>
                <a:uLnTx/>
                <a:uFillTx/>
                <a:latin typeface="Corbel"/>
                <a:ea typeface="Corbel"/>
                <a:cs typeface="Corbel"/>
                <a:sym typeface="Corbel"/>
              </a:endParaRPr>
            </a:p>
          </p:txBody>
        </p:sp>
        <p:sp>
          <p:nvSpPr>
            <p:cNvPr id="447" name="Google Shape;447;p41"/>
            <p:cNvSpPr txBox="1"/>
            <p:nvPr/>
          </p:nvSpPr>
          <p:spPr>
            <a:xfrm>
              <a:off x="5042269" y="2973325"/>
              <a:ext cx="3900600" cy="360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990000"/>
                  </a:solidFill>
                  <a:effectLst/>
                  <a:uLnTx/>
                  <a:uFillTx/>
                  <a:latin typeface="Corbel"/>
                  <a:ea typeface="Corbel"/>
                  <a:cs typeface="Corbel"/>
                  <a:sym typeface="Corbel"/>
                </a:rPr>
                <a:t>Use merchant silicon available in fabric and OLT</a:t>
              </a:r>
              <a:endParaRPr kumimoji="0" sz="1400" b="0" i="0" u="none" strike="noStrike" kern="0" cap="none" spc="0" normalizeH="0" baseline="0" noProof="0">
                <a:ln>
                  <a:noFill/>
                </a:ln>
                <a:solidFill>
                  <a:srgbClr val="990000"/>
                </a:solidFill>
                <a:effectLst/>
                <a:uLnTx/>
                <a:uFillTx/>
                <a:latin typeface="Corbel"/>
                <a:ea typeface="Corbel"/>
                <a:cs typeface="Corbel"/>
                <a:sym typeface="Corbel"/>
              </a:endParaRPr>
            </a:p>
          </p:txBody>
        </p:sp>
        <p:sp>
          <p:nvSpPr>
            <p:cNvPr id="448" name="Google Shape;448;p41"/>
            <p:cNvSpPr txBox="1"/>
            <p:nvPr/>
          </p:nvSpPr>
          <p:spPr>
            <a:xfrm>
              <a:off x="5039425" y="3256684"/>
              <a:ext cx="504000" cy="27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999999"/>
                  </a:solidFill>
                  <a:effectLst/>
                  <a:uLnTx/>
                  <a:uFillTx/>
                  <a:latin typeface="Corbel"/>
                  <a:ea typeface="Corbel"/>
                  <a:cs typeface="Corbel"/>
                  <a:sym typeface="Corbel"/>
                </a:rPr>
                <a:t>OLT</a:t>
              </a:r>
              <a:endParaRPr kumimoji="0" sz="1000" b="1" i="0" u="none" strike="noStrike" kern="0" cap="none" spc="0" normalizeH="0" baseline="0" noProof="0">
                <a:ln>
                  <a:noFill/>
                </a:ln>
                <a:solidFill>
                  <a:srgbClr val="999999"/>
                </a:solidFill>
                <a:effectLst/>
                <a:uLnTx/>
                <a:uFillTx/>
                <a:latin typeface="Corbel"/>
                <a:ea typeface="Corbel"/>
                <a:cs typeface="Corbel"/>
                <a:sym typeface="Corbel"/>
              </a:endParaRPr>
            </a:p>
          </p:txBody>
        </p:sp>
        <p:sp>
          <p:nvSpPr>
            <p:cNvPr id="449" name="Google Shape;449;p41"/>
            <p:cNvSpPr txBox="1"/>
            <p:nvPr/>
          </p:nvSpPr>
          <p:spPr>
            <a:xfrm>
              <a:off x="6890317" y="3284825"/>
              <a:ext cx="1194300" cy="27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999999"/>
                  </a:solidFill>
                  <a:effectLst/>
                  <a:uLnTx/>
                  <a:uFillTx/>
                  <a:latin typeface="Corbel"/>
                  <a:ea typeface="Corbel"/>
                  <a:cs typeface="Corbel"/>
                  <a:sym typeface="Corbel"/>
                </a:rPr>
                <a:t>FABRIC SWITCH</a:t>
              </a:r>
              <a:endParaRPr kumimoji="0" sz="1000" b="1" i="0" u="none" strike="noStrike" kern="0" cap="none" spc="0" normalizeH="0" baseline="0" noProof="0">
                <a:ln>
                  <a:noFill/>
                </a:ln>
                <a:solidFill>
                  <a:srgbClr val="999999"/>
                </a:solidFill>
                <a:effectLst/>
                <a:uLnTx/>
                <a:uFillTx/>
                <a:latin typeface="Corbel"/>
                <a:ea typeface="Corbel"/>
                <a:cs typeface="Corbel"/>
                <a:sym typeface="Corbel"/>
              </a:endParaRPr>
            </a:p>
          </p:txBody>
        </p:sp>
      </p:grpSp>
      <p:sp>
        <p:nvSpPr>
          <p:cNvPr id="450" name="Google Shape;450;p41"/>
          <p:cNvSpPr txBox="1"/>
          <p:nvPr/>
        </p:nvSpPr>
        <p:spPr>
          <a:xfrm>
            <a:off x="2457525" y="752975"/>
            <a:ext cx="2866800" cy="1702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000000"/>
                </a:solidFill>
                <a:effectLst/>
                <a:uLnTx/>
                <a:uFillTx/>
                <a:latin typeface="Arial"/>
                <a:cs typeface="Arial"/>
                <a:sym typeface="Arial"/>
              </a:rPr>
              <a:t>Specialized router:</a:t>
            </a:r>
            <a:endParaRPr kumimoji="0" sz="1000" b="1"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100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Subscriber termination (QinQ, PPPoE)</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Accounting</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Hierarchical QoS</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Lawful intercept</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Wholesale tunnel relay (L2TP)</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Multicast</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Routing</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457200" marR="0" lvl="0" indent="-292100" algn="l" defTabSz="914400" rtl="0" eaLnBrk="1" fontAlgn="auto" latinLnBrk="0" hangingPunct="1">
              <a:lnSpc>
                <a:spcPct val="100000"/>
              </a:lnSpc>
              <a:spcBef>
                <a:spcPts val="0"/>
              </a:spcBef>
              <a:spcAft>
                <a:spcPts val="0"/>
              </a:spcAft>
              <a:buClr>
                <a:srgbClr val="000000"/>
              </a:buClr>
              <a:buSzPts val="1000"/>
              <a:buFont typeface="Arial"/>
              <a:buChar char="●"/>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Etc.</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451" name="Google Shape;451;p41"/>
          <p:cNvSpPr/>
          <p:nvPr/>
        </p:nvSpPr>
        <p:spPr>
          <a:xfrm>
            <a:off x="447675" y="1323975"/>
            <a:ext cx="390600" cy="104700"/>
          </a:xfrm>
          <a:prstGeom prst="rect">
            <a:avLst/>
          </a:prstGeom>
          <a:solidFill>
            <a:srgbClr val="6666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52" name="Google Shape;452;p41"/>
          <p:cNvSpPr/>
          <p:nvPr/>
        </p:nvSpPr>
        <p:spPr>
          <a:xfrm>
            <a:off x="2266950" y="1362075"/>
            <a:ext cx="200100" cy="104700"/>
          </a:xfrm>
          <a:prstGeom prst="rect">
            <a:avLst/>
          </a:prstGeom>
          <a:solidFill>
            <a:srgbClr val="6666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0777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6"/>
                                        </p:tgtEl>
                                        <p:attrNameLst>
                                          <p:attrName>style.visibility</p:attrName>
                                        </p:attrNameLst>
                                      </p:cBhvr>
                                      <p:to>
                                        <p:strVal val="visible"/>
                                      </p:to>
                                    </p:set>
                                    <p:animEffect transition="in" filter="fade">
                                      <p:cBhvr>
                                        <p:cTn id="7" dur="1000"/>
                                        <p:tgtEl>
                                          <p:spTgt spid="4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0"/>
                                        </p:tgtEl>
                                        <p:attrNameLst>
                                          <p:attrName>style.visibility</p:attrName>
                                        </p:attrNameLst>
                                      </p:cBhvr>
                                      <p:to>
                                        <p:strVal val="visible"/>
                                      </p:to>
                                    </p:set>
                                    <p:animEffect transition="in" filter="fade">
                                      <p:cBhvr>
                                        <p:cTn id="12" dur="1000"/>
                                        <p:tgtEl>
                                          <p:spTgt spid="4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5"/>
                                        </p:tgtEl>
                                        <p:attrNameLst>
                                          <p:attrName>style.visibility</p:attrName>
                                        </p:attrNameLst>
                                      </p:cBhvr>
                                      <p:to>
                                        <p:strVal val="visible"/>
                                      </p:to>
                                    </p:set>
                                    <p:animEffect transition="in" filter="fade">
                                      <p:cBhvr>
                                        <p:cTn id="17" dur="1000"/>
                                        <p:tgtEl>
                                          <p:spTgt spid="435"/>
                                        </p:tgtEl>
                                      </p:cBhvr>
                                    </p:animEffect>
                                  </p:childTnLst>
                                </p:cTn>
                              </p:par>
                              <p:par>
                                <p:cTn id="18" presetID="10" presetClass="entr" presetSubtype="0" fill="hold" nodeType="withEffect">
                                  <p:stCondLst>
                                    <p:cond delay="0"/>
                                  </p:stCondLst>
                                  <p:childTnLst>
                                    <p:set>
                                      <p:cBhvr>
                                        <p:cTn id="19" dur="1" fill="hold">
                                          <p:stCondLst>
                                            <p:cond delay="0"/>
                                          </p:stCondLst>
                                        </p:cTn>
                                        <p:tgtEl>
                                          <p:spTgt spid="433"/>
                                        </p:tgtEl>
                                        <p:attrNameLst>
                                          <p:attrName>style.visibility</p:attrName>
                                        </p:attrNameLst>
                                      </p:cBhvr>
                                      <p:to>
                                        <p:strVal val="visible"/>
                                      </p:to>
                                    </p:set>
                                    <p:animEffect transition="in" filter="fade">
                                      <p:cBhvr>
                                        <p:cTn id="20" dur="1000"/>
                                        <p:tgtEl>
                                          <p:spTgt spid="433"/>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438"/>
                                        </p:tgtEl>
                                        <p:attrNameLst>
                                          <p:attrName>style.visibility</p:attrName>
                                        </p:attrNameLst>
                                      </p:cBhvr>
                                      <p:to>
                                        <p:strVal val="visible"/>
                                      </p:to>
                                    </p:set>
                                    <p:animEffect transition="in" filter="fade">
                                      <p:cBhvr>
                                        <p:cTn id="24" dur="1000"/>
                                        <p:tgtEl>
                                          <p:spTgt spid="43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34"/>
                                        </p:tgtEl>
                                        <p:attrNameLst>
                                          <p:attrName>style.visibility</p:attrName>
                                        </p:attrNameLst>
                                      </p:cBhvr>
                                      <p:to>
                                        <p:strVal val="visible"/>
                                      </p:to>
                                    </p:set>
                                    <p:animEffect transition="in" filter="fade">
                                      <p:cBhvr>
                                        <p:cTn id="29" dur="1000"/>
                                        <p:tgtEl>
                                          <p:spTgt spid="434"/>
                                        </p:tgtEl>
                                      </p:cBhvr>
                                    </p:animEffect>
                                  </p:childTnLst>
                                </p:cTn>
                              </p:par>
                              <p:par>
                                <p:cTn id="30" presetID="10" presetClass="entr" presetSubtype="0" fill="hold" nodeType="withEffect">
                                  <p:stCondLst>
                                    <p:cond delay="0"/>
                                  </p:stCondLst>
                                  <p:childTnLst>
                                    <p:set>
                                      <p:cBhvr>
                                        <p:cTn id="31" dur="1" fill="hold">
                                          <p:stCondLst>
                                            <p:cond delay="0"/>
                                          </p:stCondLst>
                                        </p:cTn>
                                        <p:tgtEl>
                                          <p:spTgt spid="439"/>
                                        </p:tgtEl>
                                        <p:attrNameLst>
                                          <p:attrName>style.visibility</p:attrName>
                                        </p:attrNameLst>
                                      </p:cBhvr>
                                      <p:to>
                                        <p:strVal val="visible"/>
                                      </p:to>
                                    </p:set>
                                    <p:animEffect transition="in" filter="fade">
                                      <p:cBhvr>
                                        <p:cTn id="32" dur="1000"/>
                                        <p:tgtEl>
                                          <p:spTgt spid="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E2B2766-93FC-C649-9731-AE35011D37BD}"/>
              </a:ext>
            </a:extLst>
          </p:cNvPr>
          <p:cNvSpPr>
            <a:spLocks noGrp="1"/>
          </p:cNvSpPr>
          <p:nvPr>
            <p:ph type="sldNum" idx="12"/>
          </p:nvPr>
        </p:nvSpPr>
        <p:spPr>
          <a:xfrm>
            <a:off x="3255276" y="4862012"/>
            <a:ext cx="1924592" cy="240022"/>
          </a:xfrm>
        </p:spPr>
        <p:txBody>
          <a:bodyPr/>
          <a:lstStyle/>
          <a:p>
            <a:pPr marL="0" lvl="0" indent="0" algn="ctr" rtl="0">
              <a:spcBef>
                <a:spcPts val="0"/>
              </a:spcBef>
              <a:spcAft>
                <a:spcPts val="0"/>
              </a:spcAft>
              <a:buNone/>
            </a:pPr>
            <a:fld id="{00000000-1234-1234-1234-123412341234}" type="slidenum">
              <a:rPr lang="en-US" sz="700" smtClean="0"/>
              <a:t>21</a:t>
            </a:fld>
            <a:endParaRPr lang="en-US" sz="700" dirty="0"/>
          </a:p>
        </p:txBody>
      </p:sp>
      <p:sp>
        <p:nvSpPr>
          <p:cNvPr id="5" name="Google Shape;324;p12">
            <a:extLst>
              <a:ext uri="{FF2B5EF4-FFF2-40B4-BE49-F238E27FC236}">
                <a16:creationId xmlns:a16="http://schemas.microsoft.com/office/drawing/2014/main" id="{291EB131-C6B4-B246-861C-E9A13EA623F9}"/>
              </a:ext>
            </a:extLst>
          </p:cNvPr>
          <p:cNvSpPr txBox="1"/>
          <p:nvPr/>
        </p:nvSpPr>
        <p:spPr>
          <a:xfrm>
            <a:off x="221876" y="18579"/>
            <a:ext cx="8700248" cy="532500"/>
          </a:xfrm>
          <a:prstGeom prst="rect">
            <a:avLst/>
          </a:prstGeom>
          <a:noFill/>
          <a:ln>
            <a:noFill/>
          </a:ln>
        </p:spPr>
        <p:txBody>
          <a:bodyPr spcFirstLastPara="1" wrap="square" lIns="91425" tIns="45700" rIns="91425" bIns="45700" anchor="ctr" anchorCtr="0">
            <a:noAutofit/>
          </a:bodyPr>
          <a:lstStyle/>
          <a:p>
            <a:pPr algn="ctr" defTabSz="914378">
              <a:lnSpc>
                <a:spcPct val="113333"/>
              </a:lnSpc>
              <a:buSzPts val="3000"/>
            </a:pPr>
            <a:r>
              <a:rPr lang="en-US" sz="3000" dirty="0">
                <a:solidFill>
                  <a:srgbClr val="007DAF"/>
                </a:solidFill>
                <a:latin typeface="Calibri"/>
                <a:ea typeface="Calibri"/>
                <a:cs typeface="Calibri"/>
                <a:sym typeface="Wingdings" pitchFamily="2" charset="2"/>
              </a:rPr>
              <a:t>BNG CUPS API</a:t>
            </a:r>
            <a:endParaRPr dirty="0"/>
          </a:p>
        </p:txBody>
      </p:sp>
      <p:sp>
        <p:nvSpPr>
          <p:cNvPr id="6" name="Google Shape;100;p17">
            <a:extLst>
              <a:ext uri="{FF2B5EF4-FFF2-40B4-BE49-F238E27FC236}">
                <a16:creationId xmlns:a16="http://schemas.microsoft.com/office/drawing/2014/main" id="{0281D296-713A-D74A-AAAF-0B8722308F60}"/>
              </a:ext>
            </a:extLst>
          </p:cNvPr>
          <p:cNvSpPr/>
          <p:nvPr/>
        </p:nvSpPr>
        <p:spPr>
          <a:xfrm>
            <a:off x="2439343" y="615212"/>
            <a:ext cx="4129267" cy="514061"/>
          </a:xfrm>
          <a:prstGeom prst="roundRect">
            <a:avLst>
              <a:gd name="adj" fmla="val 16667"/>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BNG-CP → Intelligence</a:t>
            </a:r>
            <a:endParaRPr kumimoji="0" sz="11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Choice of programming language and architecture</a:t>
            </a:r>
            <a:endParaRPr kumimoji="0" sz="11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cxnSp>
        <p:nvCxnSpPr>
          <p:cNvPr id="7" name="Google Shape;109;p17">
            <a:extLst>
              <a:ext uri="{FF2B5EF4-FFF2-40B4-BE49-F238E27FC236}">
                <a16:creationId xmlns:a16="http://schemas.microsoft.com/office/drawing/2014/main" id="{C1EDDF6F-9356-6247-B136-255C3FC624D8}"/>
              </a:ext>
            </a:extLst>
          </p:cNvPr>
          <p:cNvCxnSpPr>
            <a:stCxn id="6" idx="2"/>
            <a:endCxn id="12" idx="0"/>
          </p:cNvCxnSpPr>
          <p:nvPr/>
        </p:nvCxnSpPr>
        <p:spPr>
          <a:xfrm>
            <a:off x="4503977" y="1129273"/>
            <a:ext cx="4718" cy="454111"/>
          </a:xfrm>
          <a:prstGeom prst="straightConnector1">
            <a:avLst/>
          </a:prstGeom>
          <a:noFill/>
          <a:ln w="25400" cap="rnd" cmpd="sng">
            <a:solidFill>
              <a:srgbClr val="FF0000"/>
            </a:solidFill>
            <a:prstDash val="solid"/>
            <a:round/>
            <a:headEnd type="triangle" w="med" len="med"/>
            <a:tailEnd type="triangle" w="med" len="med"/>
          </a:ln>
        </p:spPr>
      </p:cxnSp>
      <p:sp>
        <p:nvSpPr>
          <p:cNvPr id="8" name="Google Shape;111;p17">
            <a:extLst>
              <a:ext uri="{FF2B5EF4-FFF2-40B4-BE49-F238E27FC236}">
                <a16:creationId xmlns:a16="http://schemas.microsoft.com/office/drawing/2014/main" id="{8D961901-ED0C-D540-B675-F035D83E80D1}"/>
              </a:ext>
            </a:extLst>
          </p:cNvPr>
          <p:cNvSpPr txBox="1"/>
          <p:nvPr/>
        </p:nvSpPr>
        <p:spPr>
          <a:xfrm>
            <a:off x="4821877" y="1102434"/>
            <a:ext cx="1871011" cy="415719"/>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1" u="none" strike="noStrike" kern="0" cap="none" spc="0" normalizeH="0" baseline="0" noProof="0" dirty="0">
                <a:ln>
                  <a:noFill/>
                </a:ln>
                <a:solidFill>
                  <a:srgbClr val="FF0000"/>
                </a:solidFill>
                <a:effectLst/>
                <a:uLnTx/>
                <a:uFillTx/>
                <a:latin typeface="Calibri" panose="020F0502020204030204" pitchFamily="34" charset="0"/>
                <a:ea typeface="Corbel"/>
                <a:cs typeface="Calibri" panose="020F0502020204030204" pitchFamily="34" charset="0"/>
                <a:sym typeface="Corbel"/>
              </a:rPr>
              <a:t>Provides silicon-independence</a:t>
            </a:r>
            <a:br>
              <a:rPr kumimoji="0" lang="en-US" sz="900" b="0" i="1" u="none" strike="noStrike" kern="0" cap="none" spc="0" normalizeH="0" baseline="0" noProof="0" dirty="0">
                <a:ln>
                  <a:noFill/>
                </a:ln>
                <a:solidFill>
                  <a:srgbClr val="FF0000"/>
                </a:solidFill>
                <a:effectLst/>
                <a:uLnTx/>
                <a:uFillTx/>
                <a:latin typeface="Calibri" panose="020F0502020204030204" pitchFamily="34" charset="0"/>
                <a:ea typeface="Corbel"/>
                <a:cs typeface="Calibri" panose="020F0502020204030204" pitchFamily="34" charset="0"/>
                <a:sym typeface="Corbel"/>
              </a:rPr>
            </a:br>
            <a:r>
              <a:rPr kumimoji="0" lang="en-US" sz="900" b="0" i="1" u="none" strike="noStrike" kern="0" cap="none" spc="0" normalizeH="0" baseline="0" noProof="0" dirty="0">
                <a:ln>
                  <a:noFill/>
                </a:ln>
                <a:solidFill>
                  <a:srgbClr val="FF0000"/>
                </a:solidFill>
                <a:effectLst/>
                <a:uLnTx/>
                <a:uFillTx/>
                <a:latin typeface="Calibri" panose="020F0502020204030204" pitchFamily="34" charset="0"/>
                <a:ea typeface="Corbel"/>
                <a:cs typeface="Calibri" panose="020F0502020204030204" pitchFamily="34" charset="0"/>
                <a:sym typeface="Corbel"/>
              </a:rPr>
              <a:t>&amp; facilitates interoperability</a:t>
            </a:r>
            <a:endParaRPr kumimoji="0" sz="900" b="0" i="1" u="none" strike="noStrike" kern="0" cap="none" spc="0" normalizeH="0" baseline="0" noProof="0" dirty="0">
              <a:ln>
                <a:noFill/>
              </a:ln>
              <a:solidFill>
                <a:srgbClr val="FF0000"/>
              </a:solidFill>
              <a:effectLst/>
              <a:uLnTx/>
              <a:uFillTx/>
              <a:latin typeface="Calibri" panose="020F0502020204030204" pitchFamily="34" charset="0"/>
              <a:ea typeface="Corbel"/>
              <a:cs typeface="Calibri" panose="020F0502020204030204" pitchFamily="34" charset="0"/>
              <a:sym typeface="Corbel"/>
            </a:endParaRPr>
          </a:p>
        </p:txBody>
      </p:sp>
      <p:grpSp>
        <p:nvGrpSpPr>
          <p:cNvPr id="9" name="Google Shape;112;p17">
            <a:extLst>
              <a:ext uri="{FF2B5EF4-FFF2-40B4-BE49-F238E27FC236}">
                <a16:creationId xmlns:a16="http://schemas.microsoft.com/office/drawing/2014/main" id="{D36C2614-4AF1-0541-A9B6-0EF60F56B386}"/>
              </a:ext>
            </a:extLst>
          </p:cNvPr>
          <p:cNvGrpSpPr/>
          <p:nvPr/>
        </p:nvGrpSpPr>
        <p:grpSpPr>
          <a:xfrm>
            <a:off x="2425118" y="1583384"/>
            <a:ext cx="4137047" cy="2881045"/>
            <a:chOff x="4124775" y="1857200"/>
            <a:chExt cx="4586325" cy="3287025"/>
          </a:xfrm>
        </p:grpSpPr>
        <p:sp>
          <p:nvSpPr>
            <p:cNvPr id="10" name="Google Shape;113;p17">
              <a:extLst>
                <a:ext uri="{FF2B5EF4-FFF2-40B4-BE49-F238E27FC236}">
                  <a16:creationId xmlns:a16="http://schemas.microsoft.com/office/drawing/2014/main" id="{23F06E71-CA8F-C64F-979A-7AA927172553}"/>
                </a:ext>
              </a:extLst>
            </p:cNvPr>
            <p:cNvSpPr/>
            <p:nvPr/>
          </p:nvSpPr>
          <p:spPr>
            <a:xfrm>
              <a:off x="4124775" y="1892600"/>
              <a:ext cx="4577700" cy="2805900"/>
            </a:xfrm>
            <a:prstGeom prst="roundRect">
              <a:avLst>
                <a:gd name="adj" fmla="val 9332"/>
              </a:avLst>
            </a:prstGeom>
            <a:solidFill>
              <a:srgbClr val="FFFFFF"/>
            </a:solidFill>
            <a:ln w="19050"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pic>
          <p:nvPicPr>
            <p:cNvPr id="11" name="Google Shape;114;p17">
              <a:extLst>
                <a:ext uri="{FF2B5EF4-FFF2-40B4-BE49-F238E27FC236}">
                  <a16:creationId xmlns:a16="http://schemas.microsoft.com/office/drawing/2014/main" id="{665DA60F-0528-DD4E-B883-D0F628AAC322}"/>
                </a:ext>
              </a:extLst>
            </p:cNvPr>
            <p:cNvPicPr preferRelativeResize="0"/>
            <p:nvPr/>
          </p:nvPicPr>
          <p:blipFill>
            <a:blip r:embed="rId2">
              <a:alphaModFix/>
            </a:blip>
            <a:stretch>
              <a:fillRect/>
            </a:stretch>
          </p:blipFill>
          <p:spPr>
            <a:xfrm>
              <a:off x="7121683" y="2805896"/>
              <a:ext cx="950986" cy="474300"/>
            </a:xfrm>
            <a:prstGeom prst="rect">
              <a:avLst/>
            </a:prstGeom>
            <a:noFill/>
            <a:ln>
              <a:noFill/>
            </a:ln>
          </p:spPr>
        </p:pic>
        <p:sp>
          <p:nvSpPr>
            <p:cNvPr id="12" name="Google Shape;110;p17">
              <a:extLst>
                <a:ext uri="{FF2B5EF4-FFF2-40B4-BE49-F238E27FC236}">
                  <a16:creationId xmlns:a16="http://schemas.microsoft.com/office/drawing/2014/main" id="{ACD25628-37D5-8E4F-BB4A-22ECE42C2195}"/>
                </a:ext>
              </a:extLst>
            </p:cNvPr>
            <p:cNvSpPr txBox="1"/>
            <p:nvPr/>
          </p:nvSpPr>
          <p:spPr>
            <a:xfrm>
              <a:off x="4211025" y="1857200"/>
              <a:ext cx="4447200" cy="631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BNG-UP → High-speed forwarding</a:t>
              </a:r>
              <a:endParaRPr kumimoji="0" sz="11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Choice of merchant silicon and port configuration</a:t>
              </a:r>
              <a:endParaRPr kumimoji="0" sz="11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pic>
          <p:nvPicPr>
            <p:cNvPr id="13" name="Google Shape;115;p17">
              <a:extLst>
                <a:ext uri="{FF2B5EF4-FFF2-40B4-BE49-F238E27FC236}">
                  <a16:creationId xmlns:a16="http://schemas.microsoft.com/office/drawing/2014/main" id="{9B10918A-D506-334E-93DC-80AD8705FEDB}"/>
                </a:ext>
              </a:extLst>
            </p:cNvPr>
            <p:cNvPicPr preferRelativeResize="0"/>
            <p:nvPr/>
          </p:nvPicPr>
          <p:blipFill>
            <a:blip r:embed="rId3">
              <a:alphaModFix/>
            </a:blip>
            <a:stretch>
              <a:fillRect/>
            </a:stretch>
          </p:blipFill>
          <p:spPr>
            <a:xfrm>
              <a:off x="4581613" y="2830175"/>
              <a:ext cx="1530274" cy="421859"/>
            </a:xfrm>
            <a:prstGeom prst="rect">
              <a:avLst/>
            </a:prstGeom>
            <a:noFill/>
            <a:ln>
              <a:noFill/>
            </a:ln>
          </p:spPr>
        </p:pic>
        <p:grpSp>
          <p:nvGrpSpPr>
            <p:cNvPr id="14" name="Google Shape;116;p17">
              <a:extLst>
                <a:ext uri="{FF2B5EF4-FFF2-40B4-BE49-F238E27FC236}">
                  <a16:creationId xmlns:a16="http://schemas.microsoft.com/office/drawing/2014/main" id="{927A7B3C-5D64-1843-A39E-458ED53AC8C5}"/>
                </a:ext>
              </a:extLst>
            </p:cNvPr>
            <p:cNvGrpSpPr/>
            <p:nvPr/>
          </p:nvGrpSpPr>
          <p:grpSpPr>
            <a:xfrm>
              <a:off x="4781021" y="3692955"/>
              <a:ext cx="1131443" cy="826022"/>
              <a:chOff x="8088575" y="1235036"/>
              <a:chExt cx="3383501" cy="2470162"/>
            </a:xfrm>
          </p:grpSpPr>
          <p:pic>
            <p:nvPicPr>
              <p:cNvPr id="34" name="Google Shape;117;p17">
                <a:extLst>
                  <a:ext uri="{FF2B5EF4-FFF2-40B4-BE49-F238E27FC236}">
                    <a16:creationId xmlns:a16="http://schemas.microsoft.com/office/drawing/2014/main" id="{5C2D00A5-5F55-FB49-AA22-AA8167353D35}"/>
                  </a:ext>
                </a:extLst>
              </p:cNvPr>
              <p:cNvPicPr preferRelativeResize="0"/>
              <p:nvPr/>
            </p:nvPicPr>
            <p:blipFill>
              <a:blip r:embed="rId4">
                <a:alphaModFix/>
              </a:blip>
              <a:stretch>
                <a:fillRect/>
              </a:stretch>
            </p:blipFill>
            <p:spPr>
              <a:xfrm>
                <a:off x="8088575" y="2360600"/>
                <a:ext cx="3383501" cy="1020850"/>
              </a:xfrm>
              <a:prstGeom prst="rect">
                <a:avLst/>
              </a:prstGeom>
              <a:noFill/>
              <a:ln>
                <a:noFill/>
              </a:ln>
            </p:spPr>
          </p:pic>
          <p:pic>
            <p:nvPicPr>
              <p:cNvPr id="35" name="Google Shape;118;p17">
                <a:extLst>
                  <a:ext uri="{FF2B5EF4-FFF2-40B4-BE49-F238E27FC236}">
                    <a16:creationId xmlns:a16="http://schemas.microsoft.com/office/drawing/2014/main" id="{5ED8BD47-46E3-C543-859A-AF173AFC898F}"/>
                  </a:ext>
                </a:extLst>
              </p:cNvPr>
              <p:cNvPicPr preferRelativeResize="0"/>
              <p:nvPr/>
            </p:nvPicPr>
            <p:blipFill>
              <a:blip r:embed="rId5">
                <a:alphaModFix/>
              </a:blip>
              <a:stretch>
                <a:fillRect/>
              </a:stretch>
            </p:blipFill>
            <p:spPr>
              <a:xfrm>
                <a:off x="8088575" y="1235036"/>
                <a:ext cx="3383500" cy="2470162"/>
              </a:xfrm>
              <a:prstGeom prst="rect">
                <a:avLst/>
              </a:prstGeom>
              <a:noFill/>
              <a:ln>
                <a:noFill/>
              </a:ln>
              <a:effectLst>
                <a:outerShdw blurRad="57150" dist="19050" dir="5400000" algn="bl" rotWithShape="0">
                  <a:srgbClr val="000000">
                    <a:alpha val="50000"/>
                  </a:srgbClr>
                </a:outerShdw>
              </a:effectLst>
            </p:spPr>
          </p:pic>
        </p:grpSp>
        <p:sp>
          <p:nvSpPr>
            <p:cNvPr id="15" name="Google Shape;119;p17">
              <a:extLst>
                <a:ext uri="{FF2B5EF4-FFF2-40B4-BE49-F238E27FC236}">
                  <a16:creationId xmlns:a16="http://schemas.microsoft.com/office/drawing/2014/main" id="{D28456C9-C603-4B47-A62E-18497DE34FDF}"/>
                </a:ext>
              </a:extLst>
            </p:cNvPr>
            <p:cNvSpPr txBox="1"/>
            <p:nvPr/>
          </p:nvSpPr>
          <p:spPr>
            <a:xfrm>
              <a:off x="4280950" y="3567050"/>
              <a:ext cx="2133600" cy="4743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1"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t>Tofino + Qumran AX</a:t>
              </a:r>
              <a:br>
                <a:rPr kumimoji="0" lang="en-US" sz="105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br>
              <a:r>
                <a:rPr kumimoji="0" lang="en-US" sz="105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t>Dual-chip, HQoS in OLT (WIP)</a:t>
              </a:r>
              <a:endParaRPr kumimoji="0" sz="105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endParaRPr>
            </a:p>
          </p:txBody>
        </p:sp>
        <p:sp>
          <p:nvSpPr>
            <p:cNvPr id="16" name="Google Shape;120;p17">
              <a:extLst>
                <a:ext uri="{FF2B5EF4-FFF2-40B4-BE49-F238E27FC236}">
                  <a16:creationId xmlns:a16="http://schemas.microsoft.com/office/drawing/2014/main" id="{9AD4572F-0242-D54E-AC03-D1CDD1DC1BC3}"/>
                </a:ext>
              </a:extLst>
            </p:cNvPr>
            <p:cNvSpPr txBox="1"/>
            <p:nvPr/>
          </p:nvSpPr>
          <p:spPr>
            <a:xfrm>
              <a:off x="4443800" y="2488393"/>
              <a:ext cx="1807800" cy="4218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1"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t>Magenta Switch</a:t>
              </a:r>
              <a:br>
                <a:rPr kumimoji="0" lang="en-US" sz="105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br>
              <a:r>
                <a:rPr kumimoji="0" lang="en-US" sz="105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t>Single-chip Qumran 2C</a:t>
              </a:r>
              <a:endParaRPr kumimoji="0" sz="105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endParaRPr>
            </a:p>
          </p:txBody>
        </p:sp>
        <p:sp>
          <p:nvSpPr>
            <p:cNvPr id="17" name="Google Shape;121;p17">
              <a:extLst>
                <a:ext uri="{FF2B5EF4-FFF2-40B4-BE49-F238E27FC236}">
                  <a16:creationId xmlns:a16="http://schemas.microsoft.com/office/drawing/2014/main" id="{F17E05CE-BFA1-6644-B271-F098E2C3C02B}"/>
                </a:ext>
              </a:extLst>
            </p:cNvPr>
            <p:cNvSpPr txBox="1"/>
            <p:nvPr/>
          </p:nvSpPr>
          <p:spPr>
            <a:xfrm>
              <a:off x="6814573" y="2486217"/>
              <a:ext cx="1530300" cy="4218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1"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t>SmartNIC</a:t>
              </a:r>
              <a:br>
                <a:rPr kumimoji="0" lang="en-US" sz="105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br>
              <a:r>
                <a:rPr kumimoji="0" lang="en-US" sz="105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t>Single-chip FPGA</a:t>
              </a:r>
              <a:endParaRPr kumimoji="0" sz="105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endParaRPr>
            </a:p>
          </p:txBody>
        </p:sp>
        <p:sp>
          <p:nvSpPr>
            <p:cNvPr id="18" name="Google Shape;122;p17">
              <a:extLst>
                <a:ext uri="{FF2B5EF4-FFF2-40B4-BE49-F238E27FC236}">
                  <a16:creationId xmlns:a16="http://schemas.microsoft.com/office/drawing/2014/main" id="{635895D4-EF6F-484F-B052-AD5CE288F3D9}"/>
                </a:ext>
              </a:extLst>
            </p:cNvPr>
            <p:cNvSpPr txBox="1"/>
            <p:nvPr/>
          </p:nvSpPr>
          <p:spPr>
            <a:xfrm>
              <a:off x="6576625" y="3572072"/>
              <a:ext cx="1864500" cy="3807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1"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t>Tofino + FPGA</a:t>
              </a:r>
              <a:br>
                <a:rPr kumimoji="0" lang="en-US" sz="1050" b="1"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br>
              <a:r>
                <a:rPr kumimoji="0" lang="en-US" sz="105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t>Dual-chip, HQoS in FPGA</a:t>
              </a:r>
              <a:endParaRPr kumimoji="0" sz="1050" b="1"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endParaRPr>
            </a:p>
          </p:txBody>
        </p:sp>
        <p:cxnSp>
          <p:nvCxnSpPr>
            <p:cNvPr id="19" name="Google Shape;123;p17">
              <a:extLst>
                <a:ext uri="{FF2B5EF4-FFF2-40B4-BE49-F238E27FC236}">
                  <a16:creationId xmlns:a16="http://schemas.microsoft.com/office/drawing/2014/main" id="{C24B681F-3F51-AA47-9C3E-930A907A8A3C}"/>
                </a:ext>
              </a:extLst>
            </p:cNvPr>
            <p:cNvCxnSpPr/>
            <p:nvPr/>
          </p:nvCxnSpPr>
          <p:spPr>
            <a:xfrm>
              <a:off x="4143128" y="2436100"/>
              <a:ext cx="4550400" cy="0"/>
            </a:xfrm>
            <a:prstGeom prst="straightConnector1">
              <a:avLst/>
            </a:prstGeom>
            <a:noFill/>
            <a:ln w="9525" cap="flat" cmpd="sng">
              <a:solidFill>
                <a:srgbClr val="999999"/>
              </a:solidFill>
              <a:prstDash val="solid"/>
              <a:round/>
              <a:headEnd type="none" w="med" len="med"/>
              <a:tailEnd type="none" w="med" len="med"/>
            </a:ln>
          </p:spPr>
        </p:cxnSp>
        <p:cxnSp>
          <p:nvCxnSpPr>
            <p:cNvPr id="20" name="Google Shape;124;p17">
              <a:extLst>
                <a:ext uri="{FF2B5EF4-FFF2-40B4-BE49-F238E27FC236}">
                  <a16:creationId xmlns:a16="http://schemas.microsoft.com/office/drawing/2014/main" id="{B3141CB2-874D-E747-AD5D-14AD5FDD7C37}"/>
                </a:ext>
              </a:extLst>
            </p:cNvPr>
            <p:cNvCxnSpPr/>
            <p:nvPr/>
          </p:nvCxnSpPr>
          <p:spPr>
            <a:xfrm>
              <a:off x="4151975" y="3523400"/>
              <a:ext cx="4559100" cy="0"/>
            </a:xfrm>
            <a:prstGeom prst="straightConnector1">
              <a:avLst/>
            </a:prstGeom>
            <a:noFill/>
            <a:ln w="9525" cap="flat" cmpd="sng">
              <a:solidFill>
                <a:srgbClr val="999999"/>
              </a:solidFill>
              <a:prstDash val="solid"/>
              <a:round/>
              <a:headEnd type="none" w="med" len="med"/>
              <a:tailEnd type="none" w="med" len="med"/>
            </a:ln>
          </p:spPr>
        </p:cxnSp>
        <p:grpSp>
          <p:nvGrpSpPr>
            <p:cNvPr id="21" name="Google Shape;125;p17">
              <a:extLst>
                <a:ext uri="{FF2B5EF4-FFF2-40B4-BE49-F238E27FC236}">
                  <a16:creationId xmlns:a16="http://schemas.microsoft.com/office/drawing/2014/main" id="{F52A65AA-05CC-EA45-A1A0-1F0DD64CD855}"/>
                </a:ext>
              </a:extLst>
            </p:cNvPr>
            <p:cNvGrpSpPr/>
            <p:nvPr/>
          </p:nvGrpSpPr>
          <p:grpSpPr>
            <a:xfrm>
              <a:off x="6947616" y="3904056"/>
              <a:ext cx="1138772" cy="455848"/>
              <a:chOff x="6564441" y="3968166"/>
              <a:chExt cx="1868984" cy="748151"/>
            </a:xfrm>
          </p:grpSpPr>
          <p:pic>
            <p:nvPicPr>
              <p:cNvPr id="30" name="Google Shape;126;p17">
                <a:extLst>
                  <a:ext uri="{FF2B5EF4-FFF2-40B4-BE49-F238E27FC236}">
                    <a16:creationId xmlns:a16="http://schemas.microsoft.com/office/drawing/2014/main" id="{CAEE3DD5-2DA8-2D4A-9E5B-4E822A02CF2A}"/>
                  </a:ext>
                </a:extLst>
              </p:cNvPr>
              <p:cNvPicPr preferRelativeResize="0"/>
              <p:nvPr/>
            </p:nvPicPr>
            <p:blipFill>
              <a:blip r:embed="rId4">
                <a:alphaModFix/>
              </a:blip>
              <a:stretch>
                <a:fillRect/>
              </a:stretch>
            </p:blipFill>
            <p:spPr>
              <a:xfrm>
                <a:off x="6564441" y="4169411"/>
                <a:ext cx="1679570" cy="506750"/>
              </a:xfrm>
              <a:prstGeom prst="rect">
                <a:avLst/>
              </a:prstGeom>
              <a:noFill/>
              <a:ln>
                <a:noFill/>
              </a:ln>
            </p:spPr>
          </p:pic>
          <p:grpSp>
            <p:nvGrpSpPr>
              <p:cNvPr id="31" name="Google Shape;127;p17">
                <a:extLst>
                  <a:ext uri="{FF2B5EF4-FFF2-40B4-BE49-F238E27FC236}">
                    <a16:creationId xmlns:a16="http://schemas.microsoft.com/office/drawing/2014/main" id="{31629809-5BD6-7F4F-A406-AB4F10506A99}"/>
                  </a:ext>
                </a:extLst>
              </p:cNvPr>
              <p:cNvGrpSpPr/>
              <p:nvPr/>
            </p:nvGrpSpPr>
            <p:grpSpPr>
              <a:xfrm>
                <a:off x="7372578" y="3968166"/>
                <a:ext cx="1060847" cy="748151"/>
                <a:chOff x="4616656" y="273375"/>
                <a:chExt cx="7143750" cy="5048250"/>
              </a:xfrm>
            </p:grpSpPr>
            <p:pic>
              <p:nvPicPr>
                <p:cNvPr id="32" name="Google Shape;128;p17">
                  <a:extLst>
                    <a:ext uri="{FF2B5EF4-FFF2-40B4-BE49-F238E27FC236}">
                      <a16:creationId xmlns:a16="http://schemas.microsoft.com/office/drawing/2014/main" id="{842ADA59-8693-5942-A346-6476D0A767D8}"/>
                    </a:ext>
                  </a:extLst>
                </p:cNvPr>
                <p:cNvPicPr preferRelativeResize="0"/>
                <p:nvPr/>
              </p:nvPicPr>
              <p:blipFill>
                <a:blip r:embed="rId6">
                  <a:alphaModFix/>
                </a:blip>
                <a:stretch>
                  <a:fillRect/>
                </a:stretch>
              </p:blipFill>
              <p:spPr>
                <a:xfrm>
                  <a:off x="4616656" y="273375"/>
                  <a:ext cx="7143750" cy="5048250"/>
                </a:xfrm>
                <a:prstGeom prst="rect">
                  <a:avLst/>
                </a:prstGeom>
                <a:noFill/>
                <a:ln>
                  <a:noFill/>
                </a:ln>
                <a:effectLst>
                  <a:outerShdw blurRad="57150" dist="19050" dir="5400000" algn="bl" rotWithShape="0">
                    <a:srgbClr val="000000">
                      <a:alpha val="50000"/>
                    </a:srgbClr>
                  </a:outerShdw>
                </a:effectLst>
              </p:spPr>
            </p:pic>
            <p:sp>
              <p:nvSpPr>
                <p:cNvPr id="33" name="Google Shape;129;p17">
                  <a:extLst>
                    <a:ext uri="{FF2B5EF4-FFF2-40B4-BE49-F238E27FC236}">
                      <a16:creationId xmlns:a16="http://schemas.microsoft.com/office/drawing/2014/main" id="{35E86864-FC8D-9243-8DD1-589494462677}"/>
                    </a:ext>
                  </a:extLst>
                </p:cNvPr>
                <p:cNvSpPr/>
                <p:nvPr/>
              </p:nvSpPr>
              <p:spPr>
                <a:xfrm rot="-1225947">
                  <a:off x="6659088" y="1554774"/>
                  <a:ext cx="3353166" cy="1949406"/>
                </a:xfrm>
                <a:prstGeom prst="ellipse">
                  <a:avLst/>
                </a:prstGeom>
                <a:solidFill>
                  <a:srgbClr val="666666"/>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00" b="0" i="0" u="none" strike="noStrike" kern="0" cap="none" spc="0" normalizeH="0" baseline="0" noProof="0">
                      <a:ln>
                        <a:noFill/>
                      </a:ln>
                      <a:solidFill>
                        <a:srgbClr val="FFFFFF"/>
                      </a:solidFill>
                      <a:effectLst/>
                      <a:uLnTx/>
                      <a:uFillTx/>
                      <a:latin typeface="Calibri" panose="020F0502020204030204" pitchFamily="34" charset="0"/>
                      <a:ea typeface="Source Code Pro"/>
                      <a:cs typeface="Calibri" panose="020F0502020204030204" pitchFamily="34" charset="0"/>
                      <a:sym typeface="Source Code Pro"/>
                    </a:rPr>
                    <a:t>FPGA</a:t>
                  </a:r>
                  <a:endParaRPr kumimoji="0" sz="500" b="0" i="0" u="none" strike="noStrike" kern="0" cap="none" spc="0" normalizeH="0" baseline="0" noProof="0">
                    <a:ln>
                      <a:noFill/>
                    </a:ln>
                    <a:solidFill>
                      <a:srgbClr val="FFFFFF"/>
                    </a:solidFill>
                    <a:effectLst/>
                    <a:uLnTx/>
                    <a:uFillTx/>
                    <a:latin typeface="Calibri" panose="020F0502020204030204" pitchFamily="34" charset="0"/>
                    <a:ea typeface="Source Code Pro"/>
                    <a:cs typeface="Calibri" panose="020F0502020204030204" pitchFamily="34" charset="0"/>
                    <a:sym typeface="Source Code Pro"/>
                  </a:endParaRPr>
                </a:p>
              </p:txBody>
            </p:sp>
          </p:grpSp>
        </p:grpSp>
        <p:cxnSp>
          <p:nvCxnSpPr>
            <p:cNvPr id="22" name="Google Shape;130;p17">
              <a:extLst>
                <a:ext uri="{FF2B5EF4-FFF2-40B4-BE49-F238E27FC236}">
                  <a16:creationId xmlns:a16="http://schemas.microsoft.com/office/drawing/2014/main" id="{9FEDA147-CB4E-564D-A89E-548A9A8FF966}"/>
                </a:ext>
              </a:extLst>
            </p:cNvPr>
            <p:cNvCxnSpPr>
              <a:endCxn id="10" idx="2"/>
            </p:cNvCxnSpPr>
            <p:nvPr/>
          </p:nvCxnSpPr>
          <p:spPr>
            <a:xfrm>
              <a:off x="6413625" y="2441600"/>
              <a:ext cx="0" cy="2256900"/>
            </a:xfrm>
            <a:prstGeom prst="straightConnector1">
              <a:avLst/>
            </a:prstGeom>
            <a:noFill/>
            <a:ln w="9525" cap="flat" cmpd="sng">
              <a:solidFill>
                <a:srgbClr val="999999"/>
              </a:solidFill>
              <a:prstDash val="solid"/>
              <a:round/>
              <a:headEnd type="none" w="med" len="med"/>
              <a:tailEnd type="none" w="med" len="med"/>
            </a:ln>
          </p:spPr>
        </p:cxnSp>
        <p:sp>
          <p:nvSpPr>
            <p:cNvPr id="23" name="Google Shape;131;p17">
              <a:extLst>
                <a:ext uri="{FF2B5EF4-FFF2-40B4-BE49-F238E27FC236}">
                  <a16:creationId xmlns:a16="http://schemas.microsoft.com/office/drawing/2014/main" id="{C6FC7454-FE60-C746-80A7-7C22E6335DA6}"/>
                </a:ext>
              </a:extLst>
            </p:cNvPr>
            <p:cNvSpPr txBox="1"/>
            <p:nvPr/>
          </p:nvSpPr>
          <p:spPr>
            <a:xfrm>
              <a:off x="4469663" y="3254828"/>
              <a:ext cx="1864500" cy="2442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t>Deutsche Telekom</a:t>
              </a:r>
              <a:endParaRPr kumimoji="0" sz="1050" b="0" i="1"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endParaRPr>
            </a:p>
          </p:txBody>
        </p:sp>
        <p:sp>
          <p:nvSpPr>
            <p:cNvPr id="24" name="Google Shape;132;p17">
              <a:extLst>
                <a:ext uri="{FF2B5EF4-FFF2-40B4-BE49-F238E27FC236}">
                  <a16:creationId xmlns:a16="http://schemas.microsoft.com/office/drawing/2014/main" id="{615EC02B-396A-4B43-9972-4C83F3DFFB6A}"/>
                </a:ext>
              </a:extLst>
            </p:cNvPr>
            <p:cNvSpPr txBox="1"/>
            <p:nvPr/>
          </p:nvSpPr>
          <p:spPr>
            <a:xfrm>
              <a:off x="6680688" y="3228270"/>
              <a:ext cx="1864500" cy="2442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t>Dell, Intel, Benu</a:t>
              </a:r>
              <a:endParaRPr kumimoji="0" sz="1050" b="0" i="1"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endParaRPr>
            </a:p>
          </p:txBody>
        </p:sp>
        <p:sp>
          <p:nvSpPr>
            <p:cNvPr id="25" name="Google Shape;133;p17">
              <a:extLst>
                <a:ext uri="{FF2B5EF4-FFF2-40B4-BE49-F238E27FC236}">
                  <a16:creationId xmlns:a16="http://schemas.microsoft.com/office/drawing/2014/main" id="{BD843B72-498F-FD4C-A736-33ED4A4AD689}"/>
                </a:ext>
              </a:extLst>
            </p:cNvPr>
            <p:cNvSpPr txBox="1"/>
            <p:nvPr/>
          </p:nvSpPr>
          <p:spPr>
            <a:xfrm>
              <a:off x="4820325" y="4454434"/>
              <a:ext cx="1040400" cy="2442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t>ONF</a:t>
              </a:r>
              <a:endParaRPr kumimoji="0" sz="1050" b="0" i="1"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endParaRPr>
            </a:p>
          </p:txBody>
        </p:sp>
        <p:sp>
          <p:nvSpPr>
            <p:cNvPr id="26" name="Google Shape;134;p17">
              <a:extLst>
                <a:ext uri="{FF2B5EF4-FFF2-40B4-BE49-F238E27FC236}">
                  <a16:creationId xmlns:a16="http://schemas.microsoft.com/office/drawing/2014/main" id="{BDCA051B-7EC1-B247-8505-97256DBC24CC}"/>
                </a:ext>
              </a:extLst>
            </p:cNvPr>
            <p:cNvSpPr txBox="1"/>
            <p:nvPr/>
          </p:nvSpPr>
          <p:spPr>
            <a:xfrm>
              <a:off x="6659150" y="4422734"/>
              <a:ext cx="1864500" cy="2442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t>TU Darmstadt</a:t>
              </a:r>
              <a:endParaRPr kumimoji="0" sz="1050" b="0" i="1"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endParaRPr>
            </a:p>
          </p:txBody>
        </p:sp>
        <p:sp>
          <p:nvSpPr>
            <p:cNvPr id="27" name="Google Shape;135;p17">
              <a:extLst>
                <a:ext uri="{FF2B5EF4-FFF2-40B4-BE49-F238E27FC236}">
                  <a16:creationId xmlns:a16="http://schemas.microsoft.com/office/drawing/2014/main" id="{F94DA387-83D5-0B44-8392-36B414E0E2E1}"/>
                </a:ext>
              </a:extLst>
            </p:cNvPr>
            <p:cNvSpPr txBox="1"/>
            <p:nvPr/>
          </p:nvSpPr>
          <p:spPr>
            <a:xfrm>
              <a:off x="4133400" y="4688525"/>
              <a:ext cx="4577700" cy="4557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1" u="none" strike="noStrike" kern="0" cap="none" spc="0" normalizeH="0" baseline="0" noProof="0" dirty="0">
                  <a:ln>
                    <a:noFill/>
                  </a:ln>
                  <a:solidFill>
                    <a:srgbClr val="000000"/>
                  </a:solidFill>
                  <a:effectLst/>
                  <a:uLnTx/>
                  <a:uFillTx/>
                  <a:latin typeface="Calibri" panose="020F0502020204030204" pitchFamily="34" charset="0"/>
                  <a:ea typeface="Corbel"/>
                  <a:cs typeface="Calibri" panose="020F0502020204030204" pitchFamily="34" charset="0"/>
                  <a:sym typeface="Corbel"/>
                </a:rPr>
                <a:t>Examples of HW-based implementations existing today.</a:t>
              </a:r>
              <a:endParaRPr kumimoji="0" sz="900" b="0" i="1" u="none" strike="noStrike" kern="0" cap="none" spc="0" normalizeH="0" baseline="0" noProof="0" dirty="0">
                <a:ln>
                  <a:noFill/>
                </a:ln>
                <a:solidFill>
                  <a:srgbClr val="000000"/>
                </a:solidFill>
                <a:effectLst/>
                <a:uLnTx/>
                <a:uFillTx/>
                <a:latin typeface="Calibri" panose="020F0502020204030204" pitchFamily="34" charset="0"/>
                <a:ea typeface="Corbel"/>
                <a:cs typeface="Calibri" panose="020F0502020204030204" pitchFamily="34" charset="0"/>
                <a:sym typeface="Corbe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1" u="none" strike="noStrike" kern="0" cap="none" spc="0" normalizeH="0" baseline="0" noProof="0" dirty="0">
                  <a:ln>
                    <a:noFill/>
                  </a:ln>
                  <a:solidFill>
                    <a:srgbClr val="000000"/>
                  </a:solidFill>
                  <a:effectLst/>
                  <a:uLnTx/>
                  <a:uFillTx/>
                  <a:latin typeface="Calibri" panose="020F0502020204030204" pitchFamily="34" charset="0"/>
                  <a:ea typeface="Corbel"/>
                  <a:cs typeface="Calibri" panose="020F0502020204030204" pitchFamily="34" charset="0"/>
                  <a:sym typeface="Corbel"/>
                </a:rPr>
                <a:t>Others are possible, including SW-based processing.</a:t>
              </a:r>
              <a:endParaRPr kumimoji="0" sz="900" b="0" i="1" u="none" strike="noStrike" kern="0" cap="none" spc="0" normalizeH="0" baseline="0" noProof="0" dirty="0">
                <a:ln>
                  <a:noFill/>
                </a:ln>
                <a:solidFill>
                  <a:srgbClr val="000000"/>
                </a:solidFill>
                <a:effectLst/>
                <a:uLnTx/>
                <a:uFillTx/>
                <a:latin typeface="Calibri" panose="020F0502020204030204" pitchFamily="34" charset="0"/>
                <a:ea typeface="Corbel"/>
                <a:cs typeface="Calibri" panose="020F0502020204030204" pitchFamily="34" charset="0"/>
                <a:sym typeface="Corbel"/>
              </a:endParaRPr>
            </a:p>
          </p:txBody>
        </p:sp>
        <p:sp>
          <p:nvSpPr>
            <p:cNvPr id="28" name="Google Shape;136;p17">
              <a:extLst>
                <a:ext uri="{FF2B5EF4-FFF2-40B4-BE49-F238E27FC236}">
                  <a16:creationId xmlns:a16="http://schemas.microsoft.com/office/drawing/2014/main" id="{103FCFB2-ADD6-BE4F-8F15-368621B4A545}"/>
                </a:ext>
              </a:extLst>
            </p:cNvPr>
            <p:cNvSpPr txBox="1"/>
            <p:nvPr/>
          </p:nvSpPr>
          <p:spPr>
            <a:xfrm>
              <a:off x="5856654" y="3890890"/>
              <a:ext cx="576900" cy="3150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0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t>OLT (QAX)</a:t>
              </a:r>
              <a:endParaRPr kumimoji="0" sz="50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endParaRPr>
            </a:p>
          </p:txBody>
        </p:sp>
        <p:sp>
          <p:nvSpPr>
            <p:cNvPr id="29" name="Google Shape;137;p17">
              <a:extLst>
                <a:ext uri="{FF2B5EF4-FFF2-40B4-BE49-F238E27FC236}">
                  <a16:creationId xmlns:a16="http://schemas.microsoft.com/office/drawing/2014/main" id="{2D88D944-6239-5242-A093-DCD76A530531}"/>
                </a:ext>
              </a:extLst>
            </p:cNvPr>
            <p:cNvSpPr txBox="1"/>
            <p:nvPr/>
          </p:nvSpPr>
          <p:spPr>
            <a:xfrm>
              <a:off x="5668180" y="4189250"/>
              <a:ext cx="576900" cy="27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0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rPr>
                <a:t>Leaf switch (Tofino)</a:t>
              </a:r>
              <a:endParaRPr kumimoji="0" sz="50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500" b="0" i="0" u="none" strike="noStrike" kern="0" cap="none" spc="0" normalizeH="0" baseline="0" noProof="0">
                <a:ln>
                  <a:noFill/>
                </a:ln>
                <a:solidFill>
                  <a:srgbClr val="000000"/>
                </a:solidFill>
                <a:effectLst/>
                <a:uLnTx/>
                <a:uFillTx/>
                <a:latin typeface="Calibri" panose="020F0502020204030204" pitchFamily="34" charset="0"/>
                <a:ea typeface="Corbel"/>
                <a:cs typeface="Calibri" panose="020F0502020204030204" pitchFamily="34" charset="0"/>
                <a:sym typeface="Corbel"/>
              </a:endParaRPr>
            </a:p>
          </p:txBody>
        </p:sp>
      </p:grpSp>
      <p:sp>
        <p:nvSpPr>
          <p:cNvPr id="36" name="Google Shape;141;p17">
            <a:extLst>
              <a:ext uri="{FF2B5EF4-FFF2-40B4-BE49-F238E27FC236}">
                <a16:creationId xmlns:a16="http://schemas.microsoft.com/office/drawing/2014/main" id="{191374BD-9854-3C4A-ACDE-52CAC281D78B}"/>
              </a:ext>
            </a:extLst>
          </p:cNvPr>
          <p:cNvSpPr txBox="1"/>
          <p:nvPr/>
        </p:nvSpPr>
        <p:spPr>
          <a:xfrm>
            <a:off x="2703136" y="1145770"/>
            <a:ext cx="1725638" cy="315011"/>
          </a:xfrm>
          <a:prstGeom prst="rect">
            <a:avLst/>
          </a:prstGeom>
          <a:noFill/>
          <a:ln>
            <a:noFill/>
          </a:ln>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FF0000"/>
                </a:solidFill>
                <a:effectLst/>
                <a:uLnTx/>
                <a:uFillTx/>
                <a:latin typeface="Calibri" panose="020F0502020204030204" pitchFamily="34" charset="0"/>
                <a:ea typeface="Corbel"/>
                <a:cs typeface="Calibri" panose="020F0502020204030204" pitchFamily="34" charset="0"/>
                <a:sym typeface="Corbel"/>
              </a:rPr>
              <a:t>Tassen </a:t>
            </a:r>
            <a:r>
              <a:rPr kumimoji="0" lang="en-US" sz="1100" b="1" i="0" u="none" strike="noStrike" kern="0" cap="none" spc="0" normalizeH="0" baseline="0" noProof="0" dirty="0">
                <a:ln>
                  <a:noFill/>
                </a:ln>
                <a:solidFill>
                  <a:srgbClr val="FF0000"/>
                </a:solidFill>
                <a:effectLst/>
                <a:uLnTx/>
                <a:uFillTx/>
                <a:latin typeface="Calibri" panose="020F0502020204030204" pitchFamily="34" charset="0"/>
                <a:ea typeface="Corbel"/>
                <a:cs typeface="Calibri" panose="020F0502020204030204" pitchFamily="34" charset="0"/>
                <a:sym typeface="Wingdings" pitchFamily="2" charset="2"/>
              </a:rPr>
              <a:t></a:t>
            </a:r>
            <a:r>
              <a:rPr kumimoji="0" lang="en-US" sz="1100" b="1" i="0" u="none" strike="noStrike" kern="0" cap="none" spc="0" normalizeH="0" baseline="0" noProof="0" dirty="0">
                <a:ln>
                  <a:noFill/>
                </a:ln>
                <a:solidFill>
                  <a:srgbClr val="FF0000"/>
                </a:solidFill>
                <a:effectLst/>
                <a:uLnTx/>
                <a:uFillTx/>
                <a:latin typeface="Calibri" panose="020F0502020204030204" pitchFamily="34" charset="0"/>
                <a:ea typeface="Corbel"/>
                <a:cs typeface="Calibri" panose="020F0502020204030204" pitchFamily="34" charset="0"/>
                <a:sym typeface="Corbel"/>
              </a:rPr>
              <a:t> BNG CUPS API</a:t>
            </a:r>
            <a:r>
              <a:rPr kumimoji="0" lang="en-US" sz="1100" b="0" i="0" u="none" strike="noStrike" kern="0" cap="none" spc="0" normalizeH="0" baseline="0" noProof="0" dirty="0">
                <a:ln>
                  <a:noFill/>
                </a:ln>
                <a:solidFill>
                  <a:srgbClr val="FF0000"/>
                </a:solidFill>
                <a:effectLst/>
                <a:uLnTx/>
                <a:uFillTx/>
                <a:latin typeface="Calibri" panose="020F0502020204030204" pitchFamily="34" charset="0"/>
                <a:ea typeface="Corbel"/>
                <a:cs typeface="Calibri" panose="020F0502020204030204" pitchFamily="34" charset="0"/>
                <a:sym typeface="Corbel"/>
              </a:rPr>
              <a:t> </a:t>
            </a:r>
            <a:endParaRPr kumimoji="0" sz="1100" b="0" i="0" u="none" strike="noStrike" kern="0" cap="none" spc="0" normalizeH="0" baseline="0" noProof="0" dirty="0">
              <a:ln>
                <a:noFill/>
              </a:ln>
              <a:solidFill>
                <a:srgbClr val="000000"/>
              </a:solidFill>
              <a:effectLst/>
              <a:uLnTx/>
              <a:uFillTx/>
              <a:latin typeface="Calibri" panose="020F0502020204030204" pitchFamily="34" charset="0"/>
              <a:ea typeface="Corbel"/>
              <a:cs typeface="Calibri" panose="020F0502020204030204" pitchFamily="34" charset="0"/>
              <a:sym typeface="Corbel"/>
            </a:endParaRPr>
          </a:p>
        </p:txBody>
      </p:sp>
      <p:sp>
        <p:nvSpPr>
          <p:cNvPr id="37" name="TextBox 36">
            <a:extLst>
              <a:ext uri="{FF2B5EF4-FFF2-40B4-BE49-F238E27FC236}">
                <a16:creationId xmlns:a16="http://schemas.microsoft.com/office/drawing/2014/main" id="{DBE500F9-A099-3D4F-AC67-E2C6AF754AA6}"/>
              </a:ext>
            </a:extLst>
          </p:cNvPr>
          <p:cNvSpPr txBox="1"/>
          <p:nvPr/>
        </p:nvSpPr>
        <p:spPr>
          <a:xfrm>
            <a:off x="1195052" y="4421859"/>
            <a:ext cx="7009492" cy="738664"/>
          </a:xfrm>
          <a:prstGeom prst="rect">
            <a:avLst/>
          </a:prstGeom>
          <a:noFill/>
        </p:spPr>
        <p:txBody>
          <a:bodyPr wrap="square" rtlCol="0">
            <a:spAutoFit/>
          </a:bodyPr>
          <a:lstStyle/>
          <a:p>
            <a:r>
              <a:rPr lang="en-US" sz="1600" b="1" dirty="0">
                <a:solidFill>
                  <a:schemeClr val="accent1"/>
                </a:solidFill>
              </a:rPr>
              <a:t>“Tassen: Towards a Next-Generation BNG CUPS API”</a:t>
            </a:r>
          </a:p>
          <a:p>
            <a:r>
              <a:rPr lang="en-US" sz="1600" dirty="0">
                <a:solidFill>
                  <a:schemeClr val="accent1"/>
                </a:solidFill>
              </a:rPr>
              <a:t> - Carmelo </a:t>
            </a:r>
            <a:r>
              <a:rPr lang="en-US" sz="1600" dirty="0" err="1">
                <a:solidFill>
                  <a:schemeClr val="accent1"/>
                </a:solidFill>
              </a:rPr>
              <a:t>Cascone</a:t>
            </a:r>
            <a:r>
              <a:rPr lang="en-US" sz="1600" dirty="0">
                <a:solidFill>
                  <a:schemeClr val="accent1"/>
                </a:solidFill>
              </a:rPr>
              <a:t> (ONF), Mario Kind (DT), Craig Stevens (Dell)</a:t>
            </a:r>
          </a:p>
          <a:p>
            <a:r>
              <a:rPr lang="en-US" sz="900" dirty="0">
                <a:solidFill>
                  <a:schemeClr val="accent1"/>
                </a:solidFill>
              </a:rPr>
              <a:t>    ONF Broadband Spotlight On-Demand Content</a:t>
            </a:r>
          </a:p>
        </p:txBody>
      </p:sp>
      <p:pic>
        <p:nvPicPr>
          <p:cNvPr id="38" name="Google Shape;184;p23">
            <a:extLst>
              <a:ext uri="{FF2B5EF4-FFF2-40B4-BE49-F238E27FC236}">
                <a16:creationId xmlns:a16="http://schemas.microsoft.com/office/drawing/2014/main" id="{F4301E01-B1B6-844C-A736-8FC8AAB6C740}"/>
              </a:ext>
            </a:extLst>
          </p:cNvPr>
          <p:cNvPicPr preferRelativeResize="0"/>
          <p:nvPr/>
        </p:nvPicPr>
        <p:blipFill>
          <a:blip r:embed="rId7">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359096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42"/>
          <p:cNvSpPr/>
          <p:nvPr/>
        </p:nvSpPr>
        <p:spPr>
          <a:xfrm>
            <a:off x="2471300" y="991525"/>
            <a:ext cx="4726500" cy="3871200"/>
          </a:xfrm>
          <a:prstGeom prst="roundRect">
            <a:avLst>
              <a:gd name="adj" fmla="val 1875"/>
            </a:avLst>
          </a:prstGeom>
          <a:noFill/>
          <a:ln w="9525" cap="flat" cmpd="sng">
            <a:solidFill>
              <a:srgbClr val="4B4B4B"/>
            </a:solidFill>
            <a:prstDash val="dash"/>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4B4B4B"/>
              </a:solidFill>
              <a:effectLst/>
              <a:uLnTx/>
              <a:uFillTx/>
              <a:latin typeface="Calibri"/>
              <a:ea typeface="Calibri"/>
              <a:cs typeface="Calibri"/>
              <a:sym typeface="Calibri"/>
            </a:endParaRPr>
          </a:p>
        </p:txBody>
      </p:sp>
      <p:grpSp>
        <p:nvGrpSpPr>
          <p:cNvPr id="459" name="Google Shape;459;p42"/>
          <p:cNvGrpSpPr/>
          <p:nvPr/>
        </p:nvGrpSpPr>
        <p:grpSpPr>
          <a:xfrm>
            <a:off x="2809875" y="2803250"/>
            <a:ext cx="4029104" cy="1206175"/>
            <a:chOff x="3763080" y="2803251"/>
            <a:chExt cx="3111037" cy="1206175"/>
          </a:xfrm>
        </p:grpSpPr>
        <p:sp>
          <p:nvSpPr>
            <p:cNvPr id="460" name="Google Shape;460;p42"/>
            <p:cNvSpPr/>
            <p:nvPr/>
          </p:nvSpPr>
          <p:spPr>
            <a:xfrm>
              <a:off x="3821918" y="3095626"/>
              <a:ext cx="3052200" cy="913800"/>
            </a:xfrm>
            <a:prstGeom prst="roundRect">
              <a:avLst>
                <a:gd name="adj" fmla="val 9332"/>
              </a:avLst>
            </a:prstGeom>
            <a:solidFill>
              <a:srgbClr val="F4CCCC">
                <a:alpha val="547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1" name="Google Shape;461;p42"/>
            <p:cNvSpPr txBox="1"/>
            <p:nvPr/>
          </p:nvSpPr>
          <p:spPr>
            <a:xfrm>
              <a:off x="3763080" y="2803251"/>
              <a:ext cx="584100" cy="27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E06666"/>
                  </a:solidFill>
                  <a:effectLst/>
                  <a:uLnTx/>
                  <a:uFillTx/>
                  <a:latin typeface="Corbel"/>
                  <a:ea typeface="Corbel"/>
                  <a:cs typeface="Corbel"/>
                  <a:sym typeface="Corbel"/>
                </a:rPr>
                <a:t>BNG-UP</a:t>
              </a:r>
              <a:endParaRPr kumimoji="0" sz="1100" b="1" i="0" u="none" strike="noStrike" kern="0" cap="none" spc="0" normalizeH="0" baseline="0" noProof="0">
                <a:ln>
                  <a:noFill/>
                </a:ln>
                <a:solidFill>
                  <a:srgbClr val="E06666"/>
                </a:solidFill>
                <a:effectLst/>
                <a:uLnTx/>
                <a:uFillTx/>
                <a:latin typeface="Corbel"/>
                <a:ea typeface="Corbel"/>
                <a:cs typeface="Corbel"/>
                <a:sym typeface="Corbel"/>
              </a:endParaRPr>
            </a:p>
          </p:txBody>
        </p:sp>
      </p:grpSp>
      <p:grpSp>
        <p:nvGrpSpPr>
          <p:cNvPr id="462" name="Google Shape;462;p42"/>
          <p:cNvGrpSpPr/>
          <p:nvPr/>
        </p:nvGrpSpPr>
        <p:grpSpPr>
          <a:xfrm>
            <a:off x="7587159" y="3144713"/>
            <a:ext cx="1292657" cy="771552"/>
            <a:chOff x="7587159" y="3144713"/>
            <a:chExt cx="1292657" cy="771552"/>
          </a:xfrm>
        </p:grpSpPr>
        <p:sp>
          <p:nvSpPr>
            <p:cNvPr id="463" name="Google Shape;463;p42"/>
            <p:cNvSpPr/>
            <p:nvPr/>
          </p:nvSpPr>
          <p:spPr>
            <a:xfrm>
              <a:off x="7701968" y="3144713"/>
              <a:ext cx="1177848" cy="771552"/>
            </a:xfrm>
            <a:prstGeom prst="cloud">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Core</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464" name="Google Shape;464;p42"/>
            <p:cNvPicPr preferRelativeResize="0"/>
            <p:nvPr/>
          </p:nvPicPr>
          <p:blipFill rotWithShape="1">
            <a:blip r:embed="rId3">
              <a:alphaModFix/>
            </a:blip>
            <a:srcRect/>
            <a:stretch/>
          </p:blipFill>
          <p:spPr>
            <a:xfrm>
              <a:off x="7587159" y="3210622"/>
              <a:ext cx="318425" cy="239100"/>
            </a:xfrm>
            <a:prstGeom prst="rect">
              <a:avLst/>
            </a:prstGeom>
            <a:noFill/>
            <a:ln>
              <a:noFill/>
            </a:ln>
          </p:spPr>
        </p:pic>
        <p:pic>
          <p:nvPicPr>
            <p:cNvPr id="465" name="Google Shape;465;p42"/>
            <p:cNvPicPr preferRelativeResize="0"/>
            <p:nvPr/>
          </p:nvPicPr>
          <p:blipFill rotWithShape="1">
            <a:blip r:embed="rId3">
              <a:alphaModFix/>
            </a:blip>
            <a:srcRect/>
            <a:stretch/>
          </p:blipFill>
          <p:spPr>
            <a:xfrm>
              <a:off x="7596267" y="3591322"/>
              <a:ext cx="318425" cy="239100"/>
            </a:xfrm>
            <a:prstGeom prst="rect">
              <a:avLst/>
            </a:prstGeom>
            <a:noFill/>
            <a:ln>
              <a:noFill/>
            </a:ln>
          </p:spPr>
        </p:pic>
      </p:grpSp>
      <p:sp>
        <p:nvSpPr>
          <p:cNvPr id="467" name="Google Shape;467;p42"/>
          <p:cNvSpPr txBox="1">
            <a:spLocks noGrp="1"/>
          </p:cNvSpPr>
          <p:nvPr>
            <p:ph type="sldNum" idx="12"/>
          </p:nvPr>
        </p:nvSpPr>
        <p:spPr>
          <a:xfrm>
            <a:off x="3505200" y="4851021"/>
            <a:ext cx="2133600" cy="273900"/>
          </a:xfrm>
          <a:prstGeom prst="rect">
            <a:avLst/>
          </a:prstGeom>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US" sz="800" b="0" i="0" u="none" strike="noStrike" kern="0" cap="none" spc="0" normalizeH="0" baseline="0" noProof="0">
                <a:ln>
                  <a:noFill/>
                </a:ln>
                <a:solidFill>
                  <a:srgbClr val="A5A5A5"/>
                </a:solidFill>
                <a:effectLst/>
                <a:uLnTx/>
                <a:uFillTx/>
                <a:latin typeface="Corbel"/>
                <a:sym typeface="Corbel"/>
              </a:rPr>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t>22</a:t>
            </a:fld>
            <a:endParaRPr kumimoji="0" sz="800" b="0" i="0" u="none" strike="noStrike" kern="0" cap="none" spc="0" normalizeH="0" baseline="0" noProof="0">
              <a:ln>
                <a:noFill/>
              </a:ln>
              <a:solidFill>
                <a:srgbClr val="A5A5A5"/>
              </a:solidFill>
              <a:effectLst/>
              <a:uLnTx/>
              <a:uFillTx/>
              <a:latin typeface="Corbel"/>
              <a:sym typeface="Corbel"/>
            </a:endParaRPr>
          </a:p>
        </p:txBody>
      </p:sp>
      <p:cxnSp>
        <p:nvCxnSpPr>
          <p:cNvPr id="468" name="Google Shape;468;p42"/>
          <p:cNvCxnSpPr/>
          <p:nvPr/>
        </p:nvCxnSpPr>
        <p:spPr>
          <a:xfrm>
            <a:off x="2313700" y="2847975"/>
            <a:ext cx="0" cy="2019300"/>
          </a:xfrm>
          <a:prstGeom prst="straightConnector1">
            <a:avLst/>
          </a:prstGeom>
          <a:noFill/>
          <a:ln w="19050" cap="flat" cmpd="sng">
            <a:solidFill>
              <a:srgbClr val="999999"/>
            </a:solidFill>
            <a:prstDash val="solid"/>
            <a:round/>
            <a:headEnd type="triangle" w="med" len="med"/>
            <a:tailEnd type="triangle" w="med" len="med"/>
          </a:ln>
        </p:spPr>
      </p:cxnSp>
      <p:sp>
        <p:nvSpPr>
          <p:cNvPr id="469" name="Google Shape;469;p42"/>
          <p:cNvSpPr/>
          <p:nvPr/>
        </p:nvSpPr>
        <p:spPr>
          <a:xfrm rot="-5400000">
            <a:off x="2086294" y="1546175"/>
            <a:ext cx="1658700" cy="696600"/>
          </a:xfrm>
          <a:prstGeom prst="roundRect">
            <a:avLst>
              <a:gd name="adj" fmla="val 5254"/>
            </a:avLst>
          </a:prstGeom>
          <a:solidFill>
            <a:srgbClr val="F3F3F3"/>
          </a:solidFill>
          <a:ln w="9525" cap="flat" cmpd="sng">
            <a:solidFill>
              <a:srgbClr val="434343"/>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Docker</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Kubernetes</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434343"/>
                </a:solidFill>
                <a:effectLst/>
                <a:uLnTx/>
                <a:uFillTx/>
                <a:latin typeface="Calibri"/>
                <a:ea typeface="Calibri"/>
                <a:cs typeface="Calibri"/>
                <a:sym typeface="Calibri"/>
              </a:rPr>
              <a:t>Helm</a:t>
            </a:r>
            <a:endParaRPr kumimoji="0" sz="1200" b="1" i="0" u="none" strike="noStrike" kern="0" cap="none" spc="0" normalizeH="0" baseline="0" noProof="0">
              <a:ln>
                <a:noFill/>
              </a:ln>
              <a:solidFill>
                <a:srgbClr val="434343"/>
              </a:solidFill>
              <a:effectLst/>
              <a:uLnTx/>
              <a:uFillTx/>
              <a:latin typeface="Calibri"/>
              <a:ea typeface="Calibri"/>
              <a:cs typeface="Calibri"/>
              <a:sym typeface="Calibri"/>
            </a:endParaRPr>
          </a:p>
        </p:txBody>
      </p:sp>
      <p:sp>
        <p:nvSpPr>
          <p:cNvPr id="470" name="Google Shape;470;p42"/>
          <p:cNvSpPr/>
          <p:nvPr/>
        </p:nvSpPr>
        <p:spPr>
          <a:xfrm>
            <a:off x="3335775" y="1080500"/>
            <a:ext cx="3776100" cy="414600"/>
          </a:xfrm>
          <a:prstGeom prst="roundRect">
            <a:avLst>
              <a:gd name="adj" fmla="val 16667"/>
            </a:avLst>
          </a:prstGeom>
          <a:gradFill>
            <a:gsLst>
              <a:gs pos="0">
                <a:srgbClr val="DCECD5"/>
              </a:gs>
              <a:gs pos="100000">
                <a:srgbClr val="93BC81"/>
              </a:gs>
            </a:gsLst>
            <a:lin ang="5400012" scaled="0"/>
          </a:gra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300" b="1" i="0" u="none" strike="noStrike" kern="0" cap="none" spc="0" normalizeH="0" baseline="0" noProof="0">
                <a:ln>
                  <a:noFill/>
                </a:ln>
                <a:solidFill>
                  <a:srgbClr val="000000"/>
                </a:solidFill>
                <a:effectLst/>
                <a:uLnTx/>
                <a:uFillTx/>
                <a:latin typeface="Calibri"/>
                <a:ea typeface="Calibri"/>
                <a:cs typeface="Calibri"/>
                <a:sym typeface="Calibri"/>
              </a:rPr>
              <a:t>Network Edge Mediator (NEM)</a:t>
            </a:r>
            <a:endParaRPr kumimoji="0" sz="13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4B4B4B"/>
              </a:buClr>
              <a:buSzPts val="1400"/>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Edge orchestration and FCAPS micro-services</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71" name="Google Shape;471;p42"/>
          <p:cNvSpPr txBox="1"/>
          <p:nvPr/>
        </p:nvSpPr>
        <p:spPr>
          <a:xfrm>
            <a:off x="2384718" y="660126"/>
            <a:ext cx="1268700" cy="3387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800" b="1" i="0" u="none" strike="noStrike" kern="0" cap="none" spc="0" normalizeH="0" baseline="0" noProof="0">
                <a:ln>
                  <a:noFill/>
                </a:ln>
                <a:solidFill>
                  <a:srgbClr val="666666"/>
                </a:solidFill>
                <a:effectLst/>
                <a:uLnTx/>
                <a:uFillTx/>
                <a:latin typeface="Calibri"/>
                <a:ea typeface="Calibri"/>
                <a:cs typeface="Calibri"/>
                <a:sym typeface="Calibri"/>
              </a:rPr>
              <a:t>SEBA POD</a:t>
            </a:r>
            <a:endParaRPr kumimoji="0" sz="1800" b="0" i="0" u="none" strike="noStrike" kern="0" cap="none" spc="0" normalizeH="0" baseline="0" noProof="0">
              <a:ln>
                <a:noFill/>
              </a:ln>
              <a:solidFill>
                <a:srgbClr val="666666"/>
              </a:solidFill>
              <a:effectLst/>
              <a:uLnTx/>
              <a:uFillTx/>
              <a:latin typeface="Arial"/>
              <a:cs typeface="Arial"/>
              <a:sym typeface="Arial"/>
            </a:endParaRPr>
          </a:p>
        </p:txBody>
      </p:sp>
      <p:grpSp>
        <p:nvGrpSpPr>
          <p:cNvPr id="472" name="Google Shape;472;p42"/>
          <p:cNvGrpSpPr/>
          <p:nvPr/>
        </p:nvGrpSpPr>
        <p:grpSpPr>
          <a:xfrm>
            <a:off x="3898198" y="268920"/>
            <a:ext cx="2969549" cy="659178"/>
            <a:chOff x="4691947" y="240650"/>
            <a:chExt cx="3080765" cy="854300"/>
          </a:xfrm>
        </p:grpSpPr>
        <p:sp>
          <p:nvSpPr>
            <p:cNvPr id="473" name="Google Shape;473;p42"/>
            <p:cNvSpPr/>
            <p:nvPr/>
          </p:nvSpPr>
          <p:spPr>
            <a:xfrm>
              <a:off x="4691947" y="240650"/>
              <a:ext cx="11757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ONAP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4" name="Google Shape;474;p42"/>
            <p:cNvSpPr/>
            <p:nvPr/>
          </p:nvSpPr>
          <p:spPr>
            <a:xfrm>
              <a:off x="6023112" y="240660"/>
              <a:ext cx="1749600" cy="280200"/>
            </a:xfrm>
            <a:prstGeom prst="hexagon">
              <a:avLst>
                <a:gd name="adj" fmla="val 25000"/>
                <a:gd name="vf" fmla="val 11547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B4B4B"/>
                  </a:solidFill>
                  <a:effectLst/>
                  <a:uLnTx/>
                  <a:uFillTx/>
                  <a:latin typeface="Calibri"/>
                  <a:ea typeface="Calibri"/>
                  <a:cs typeface="Calibri"/>
                  <a:sym typeface="Calibri"/>
                </a:rPr>
                <a:t>Operator OSS/BSS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5" name="Google Shape;475;p42"/>
            <p:cNvSpPr/>
            <p:nvPr/>
          </p:nvSpPr>
          <p:spPr>
            <a:xfrm>
              <a:off x="5188440" y="520865"/>
              <a:ext cx="192900" cy="3588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76" name="Google Shape;476;p42"/>
            <p:cNvSpPr/>
            <p:nvPr/>
          </p:nvSpPr>
          <p:spPr>
            <a:xfrm>
              <a:off x="6803762" y="549557"/>
              <a:ext cx="222600" cy="545100"/>
            </a:xfrm>
            <a:prstGeom prst="upDownArrow">
              <a:avLst>
                <a:gd name="adj1" fmla="val 50000"/>
                <a:gd name="adj2" fmla="val 50000"/>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4B4B4B"/>
                </a:solidFill>
                <a:effectLst/>
                <a:uLnTx/>
                <a:uFillTx/>
                <a:latin typeface="Calibri"/>
                <a:ea typeface="Calibri"/>
                <a:cs typeface="Calibri"/>
                <a:sym typeface="Calibri"/>
              </a:endParaRPr>
            </a:p>
          </p:txBody>
        </p:sp>
        <p:sp>
          <p:nvSpPr>
            <p:cNvPr id="477" name="Google Shape;477;p42"/>
            <p:cNvSpPr/>
            <p:nvPr/>
          </p:nvSpPr>
          <p:spPr>
            <a:xfrm>
              <a:off x="4786513" y="898450"/>
              <a:ext cx="986700" cy="196500"/>
            </a:xfrm>
            <a:prstGeom prst="roundRect">
              <a:avLst>
                <a:gd name="adj" fmla="val 16667"/>
              </a:avLst>
            </a:prstGeom>
            <a:solidFill>
              <a:srgbClr val="FFFFFF"/>
            </a:soli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4B4B4B"/>
                  </a:solidFill>
                  <a:effectLst/>
                  <a:uLnTx/>
                  <a:uFillTx/>
                  <a:latin typeface="Calibri"/>
                  <a:ea typeface="Calibri"/>
                  <a:cs typeface="Calibri"/>
                  <a:sym typeface="Calibri"/>
                </a:rPr>
                <a:t>Local adaptor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grpSp>
        <p:nvGrpSpPr>
          <p:cNvPr id="478" name="Google Shape;478;p42"/>
          <p:cNvGrpSpPr/>
          <p:nvPr/>
        </p:nvGrpSpPr>
        <p:grpSpPr>
          <a:xfrm>
            <a:off x="3340250" y="2467200"/>
            <a:ext cx="957600" cy="689367"/>
            <a:chOff x="3340250" y="2467200"/>
            <a:chExt cx="957600" cy="689367"/>
          </a:xfrm>
        </p:grpSpPr>
        <p:cxnSp>
          <p:nvCxnSpPr>
            <p:cNvPr id="479" name="Google Shape;479;p42"/>
            <p:cNvCxnSpPr>
              <a:cxnSpLocks/>
              <a:stCxn id="480" idx="0"/>
            </p:cNvCxnSpPr>
            <p:nvPr/>
          </p:nvCxnSpPr>
          <p:spPr>
            <a:xfrm rot="10800000">
              <a:off x="3610100" y="2707767"/>
              <a:ext cx="0" cy="448800"/>
            </a:xfrm>
            <a:prstGeom prst="straightConnector1">
              <a:avLst/>
            </a:prstGeom>
            <a:noFill/>
            <a:ln w="12700" cap="flat" cmpd="sng">
              <a:solidFill>
                <a:srgbClr val="4B4B4B"/>
              </a:solidFill>
              <a:prstDash val="solid"/>
              <a:round/>
              <a:headEnd type="stealth" w="sm" len="sm"/>
              <a:tailEnd type="stealth" w="sm" len="sm"/>
            </a:ln>
          </p:spPr>
        </p:cxnSp>
        <p:sp>
          <p:nvSpPr>
            <p:cNvPr id="481" name="Google Shape;481;p42"/>
            <p:cNvSpPr/>
            <p:nvPr/>
          </p:nvSpPr>
          <p:spPr>
            <a:xfrm>
              <a:off x="3340250" y="2467200"/>
              <a:ext cx="957600" cy="224100"/>
            </a:xfrm>
            <a:prstGeom prst="roundRect">
              <a:avLst>
                <a:gd name="adj" fmla="val 16667"/>
              </a:avLst>
            </a:prstGeom>
            <a:gradFill>
              <a:gsLst>
                <a:gs pos="0">
                  <a:srgbClr val="D4E5F5"/>
                </a:gs>
                <a:gs pos="100000">
                  <a:srgbClr val="70A4D5"/>
                </a:gs>
              </a:gsLst>
              <a:lin ang="5400012" scaled="0"/>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VOLTHA</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482" name="Google Shape;482;p42"/>
          <p:cNvGrpSpPr/>
          <p:nvPr/>
        </p:nvGrpSpPr>
        <p:grpSpPr>
          <a:xfrm>
            <a:off x="5007527" y="3334100"/>
            <a:ext cx="1654200" cy="1421600"/>
            <a:chOff x="5007527" y="3334100"/>
            <a:chExt cx="1654200" cy="1421600"/>
          </a:xfrm>
        </p:grpSpPr>
        <p:cxnSp>
          <p:nvCxnSpPr>
            <p:cNvPr id="483" name="Google Shape;483;p42"/>
            <p:cNvCxnSpPr/>
            <p:nvPr/>
          </p:nvCxnSpPr>
          <p:spPr>
            <a:xfrm rot="10800000">
              <a:off x="5579788" y="3334100"/>
              <a:ext cx="0" cy="87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4" name="Google Shape;484;p42"/>
            <p:cNvCxnSpPr/>
            <p:nvPr/>
          </p:nvCxnSpPr>
          <p:spPr>
            <a:xfrm rot="10800000">
              <a:off x="6212086" y="3453564"/>
              <a:ext cx="0" cy="7539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5" name="Google Shape;485;p42"/>
            <p:cNvCxnSpPr/>
            <p:nvPr/>
          </p:nvCxnSpPr>
          <p:spPr>
            <a:xfrm rot="10800000">
              <a:off x="5503595" y="3843864"/>
              <a:ext cx="0" cy="36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486" name="Google Shape;486;p42"/>
            <p:cNvCxnSpPr/>
            <p:nvPr/>
          </p:nvCxnSpPr>
          <p:spPr>
            <a:xfrm rot="10800000">
              <a:off x="6135886" y="3764964"/>
              <a:ext cx="0" cy="4425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487" name="Google Shape;487;p42"/>
            <p:cNvSpPr/>
            <p:nvPr/>
          </p:nvSpPr>
          <p:spPr>
            <a:xfrm>
              <a:off x="5007527" y="4100313"/>
              <a:ext cx="1654200" cy="224100"/>
            </a:xfrm>
            <a:prstGeom prst="rect">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8" name="Google Shape;488;p42"/>
            <p:cNvSpPr/>
            <p:nvPr/>
          </p:nvSpPr>
          <p:spPr>
            <a:xfrm>
              <a:off x="5007527" y="4307500"/>
              <a:ext cx="1654200" cy="224100"/>
            </a:xfrm>
            <a:prstGeom prst="rect">
              <a:avLst/>
            </a:prstGeom>
            <a:gradFill>
              <a:gsLst>
                <a:gs pos="0">
                  <a:srgbClr val="F2F2F2"/>
                </a:gs>
                <a:gs pos="100000">
                  <a:srgbClr val="A6A6A6"/>
                </a:gs>
              </a:gsLst>
              <a:lin ang="5400012" scaled="0"/>
            </a:gradFill>
            <a:ln w="1270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Compute</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9" name="Google Shape;489;p42"/>
            <p:cNvSpPr/>
            <p:nvPr/>
          </p:nvSpPr>
          <p:spPr>
            <a:xfrm>
              <a:off x="5007527" y="4531600"/>
              <a:ext cx="1654200" cy="224100"/>
            </a:xfrm>
            <a:prstGeom prst="rect">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servers</a:t>
              </a:r>
              <a:endParaRPr kumimoji="0" sz="1200" b="1" i="0" u="none" strike="noStrike" kern="0" cap="none" spc="0" normalizeH="0" baseline="0" noProof="0">
                <a:ln>
                  <a:noFill/>
                </a:ln>
                <a:solidFill>
                  <a:srgbClr val="000000"/>
                </a:solidFill>
                <a:effectLst/>
                <a:uLnTx/>
                <a:uFillTx/>
                <a:latin typeface="Calibri"/>
                <a:ea typeface="Calibri"/>
                <a:cs typeface="Calibri"/>
                <a:sym typeface="Calibri"/>
              </a:endParaRPr>
            </a:p>
          </p:txBody>
        </p:sp>
      </p:grpSp>
      <p:cxnSp>
        <p:nvCxnSpPr>
          <p:cNvPr id="490" name="Google Shape;490;p42"/>
          <p:cNvCxnSpPr/>
          <p:nvPr/>
        </p:nvCxnSpPr>
        <p:spPr>
          <a:xfrm>
            <a:off x="2313700" y="981075"/>
            <a:ext cx="0" cy="1800300"/>
          </a:xfrm>
          <a:prstGeom prst="straightConnector1">
            <a:avLst/>
          </a:prstGeom>
          <a:noFill/>
          <a:ln w="19050" cap="flat" cmpd="sng">
            <a:solidFill>
              <a:srgbClr val="999999"/>
            </a:solidFill>
            <a:prstDash val="solid"/>
            <a:round/>
            <a:headEnd type="triangle" w="med" len="med"/>
            <a:tailEnd type="triangle" w="med" len="med"/>
          </a:ln>
        </p:spPr>
      </p:cxnSp>
      <p:sp>
        <p:nvSpPr>
          <p:cNvPr id="491" name="Google Shape;491;p42"/>
          <p:cNvSpPr txBox="1"/>
          <p:nvPr/>
        </p:nvSpPr>
        <p:spPr>
          <a:xfrm rot="-5400000">
            <a:off x="1685050" y="1800825"/>
            <a:ext cx="1219200" cy="151200"/>
          </a:xfrm>
          <a:prstGeom prst="rect">
            <a:avLst/>
          </a:prstGeom>
          <a:solidFill>
            <a:srgbClr val="FFFFFF"/>
          </a:solid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99999"/>
                </a:solidFill>
                <a:effectLst/>
                <a:uLnTx/>
                <a:uFillTx/>
                <a:latin typeface="Calibri"/>
                <a:ea typeface="Calibri"/>
                <a:cs typeface="Calibri"/>
                <a:sym typeface="Calibri"/>
              </a:rPr>
              <a:t>SOFTWARE STACK</a:t>
            </a:r>
            <a:endParaRPr kumimoji="0" sz="1200" b="1"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492" name="Google Shape;492;p42"/>
          <p:cNvSpPr txBox="1"/>
          <p:nvPr/>
        </p:nvSpPr>
        <p:spPr>
          <a:xfrm rot="-5400000">
            <a:off x="1867425" y="3949200"/>
            <a:ext cx="865800" cy="151200"/>
          </a:xfrm>
          <a:prstGeom prst="rect">
            <a:avLst/>
          </a:prstGeom>
          <a:solidFill>
            <a:srgbClr val="FFFFFF"/>
          </a:solid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99999"/>
                </a:solidFill>
                <a:effectLst/>
                <a:uLnTx/>
                <a:uFillTx/>
                <a:latin typeface="Calibri"/>
                <a:ea typeface="Calibri"/>
                <a:cs typeface="Calibri"/>
                <a:sym typeface="Calibri"/>
              </a:rPr>
              <a:t>HARDWARE</a:t>
            </a:r>
            <a:endParaRPr kumimoji="0" sz="1200" b="1"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494" name="Google Shape;494;p42"/>
          <p:cNvSpPr/>
          <p:nvPr/>
        </p:nvSpPr>
        <p:spPr>
          <a:xfrm>
            <a:off x="3326275" y="1867050"/>
            <a:ext cx="3776100" cy="338700"/>
          </a:xfrm>
          <a:prstGeom prst="roundRect">
            <a:avLst>
              <a:gd name="adj" fmla="val 16667"/>
            </a:avLst>
          </a:prstGeom>
          <a:gradFill>
            <a:gsLst>
              <a:gs pos="0">
                <a:srgbClr val="DBD4EB"/>
              </a:gs>
              <a:gs pos="100000">
                <a:srgbClr val="9180BB"/>
              </a:gs>
            </a:gsLst>
            <a:lin ang="5400012" scaled="0"/>
          </a:gradFill>
          <a:ln w="12700" cap="flat" cmpd="sng">
            <a:solidFill>
              <a:srgbClr val="4B4B4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SDN Controller - ONOS</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496" name="Google Shape;496;p42"/>
          <p:cNvCxnSpPr/>
          <p:nvPr/>
        </p:nvCxnSpPr>
        <p:spPr>
          <a:xfrm rot="10800000">
            <a:off x="3811689" y="2196125"/>
            <a:ext cx="0" cy="239100"/>
          </a:xfrm>
          <a:prstGeom prst="straightConnector1">
            <a:avLst/>
          </a:prstGeom>
          <a:noFill/>
          <a:ln w="12700" cap="flat" cmpd="sng">
            <a:solidFill>
              <a:srgbClr val="4B4B4B"/>
            </a:solidFill>
            <a:prstDash val="solid"/>
            <a:round/>
            <a:headEnd type="stealth" w="sm" len="sm"/>
            <a:tailEnd type="stealth" w="sm" len="sm"/>
          </a:ln>
        </p:spPr>
      </p:cxnSp>
      <p:sp>
        <p:nvSpPr>
          <p:cNvPr id="497" name="Google Shape;497;p42"/>
          <p:cNvSpPr txBox="1"/>
          <p:nvPr/>
        </p:nvSpPr>
        <p:spPr>
          <a:xfrm>
            <a:off x="3848100" y="2176700"/>
            <a:ext cx="1194000" cy="2631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cs typeface="Arial"/>
                <a:sym typeface="Arial"/>
              </a:rPr>
              <a:t>OpenFlow</a:t>
            </a:r>
            <a:endParaRPr kumimoji="0" sz="10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498" name="Google Shape;498;p42"/>
          <p:cNvCxnSpPr/>
          <p:nvPr/>
        </p:nvCxnSpPr>
        <p:spPr>
          <a:xfrm rot="10800000">
            <a:off x="5821525" y="2237100"/>
            <a:ext cx="0" cy="716100"/>
          </a:xfrm>
          <a:prstGeom prst="straightConnector1">
            <a:avLst/>
          </a:prstGeom>
          <a:noFill/>
          <a:ln w="12700" cap="flat" cmpd="sng">
            <a:solidFill>
              <a:srgbClr val="000000"/>
            </a:solidFill>
            <a:prstDash val="solid"/>
            <a:round/>
            <a:headEnd type="stealth" w="sm" len="sm"/>
            <a:tailEnd type="stealth" w="sm" len="sm"/>
          </a:ln>
        </p:spPr>
      </p:cxnSp>
      <p:sp>
        <p:nvSpPr>
          <p:cNvPr id="499" name="Google Shape;499;p42"/>
          <p:cNvSpPr txBox="1"/>
          <p:nvPr/>
        </p:nvSpPr>
        <p:spPr>
          <a:xfrm>
            <a:off x="5821526" y="2292400"/>
            <a:ext cx="1231500" cy="4776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P4Runtime,</a:t>
            </a:r>
            <a:endParaRPr kumimoji="0" sz="10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gNMI/OpenConfig</a:t>
            </a:r>
            <a:endParaRPr kumimoji="0" sz="1000" b="0" i="0" u="none" strike="noStrike" kern="0" cap="none" spc="0" normalizeH="0" baseline="0" noProof="0">
              <a:ln>
                <a:noFill/>
              </a:ln>
              <a:solidFill>
                <a:srgbClr val="000000"/>
              </a:solidFill>
              <a:effectLst/>
              <a:uLnTx/>
              <a:uFillTx/>
              <a:latin typeface="Arial"/>
              <a:cs typeface="Arial"/>
              <a:sym typeface="Arial"/>
            </a:endParaRPr>
          </a:p>
        </p:txBody>
      </p:sp>
      <p:sp>
        <p:nvSpPr>
          <p:cNvPr id="500" name="Google Shape;500;p42"/>
          <p:cNvSpPr/>
          <p:nvPr/>
        </p:nvSpPr>
        <p:spPr>
          <a:xfrm>
            <a:off x="3342975" y="1552400"/>
            <a:ext cx="12315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VOLTHA apps</a:t>
            </a:r>
            <a:b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b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PON/OLT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1" name="Google Shape;501;p42"/>
          <p:cNvSpPr/>
          <p:nvPr/>
        </p:nvSpPr>
        <p:spPr>
          <a:xfrm>
            <a:off x="4634764" y="1551975"/>
            <a:ext cx="11403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latin typeface="Calibri"/>
                <a:ea typeface="Calibri"/>
                <a:cs typeface="Calibri"/>
                <a:sym typeface="Calibri"/>
              </a:rPr>
              <a:t>TRELLIS apps</a:t>
            </a:r>
            <a:endParaRPr kumimoji="0" sz="11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Calibri"/>
                <a:ea typeface="Calibri"/>
                <a:cs typeface="Calibri"/>
                <a:sym typeface="Calibri"/>
              </a:rPr>
              <a:t>Fabric control</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2" name="Google Shape;502;p42"/>
          <p:cNvSpPr/>
          <p:nvPr/>
        </p:nvSpPr>
        <p:spPr>
          <a:xfrm>
            <a:off x="5827862" y="1551975"/>
            <a:ext cx="1268700" cy="342300"/>
          </a:xfrm>
          <a:prstGeom prst="hexagon">
            <a:avLst>
              <a:gd name="adj" fmla="val 25000"/>
              <a:gd name="vf" fmla="val 115470"/>
            </a:avLst>
          </a:prstGeom>
          <a:gradFill>
            <a:gsLst>
              <a:gs pos="0">
                <a:srgbClr val="FFF6DB"/>
              </a:gs>
              <a:gs pos="100000">
                <a:srgbClr val="FAD25C"/>
              </a:gs>
            </a:gsLst>
            <a:lin ang="5400012" scaled="0"/>
          </a:gradFill>
          <a:ln w="12700" cap="flat" cmpd="sng">
            <a:solidFill>
              <a:srgbClr val="4B4B4B"/>
            </a:solidFill>
            <a:prstDash val="solid"/>
            <a:round/>
            <a:headEnd type="none" w="sm" len="sm"/>
            <a:tailEnd type="none" w="sm" len="sm"/>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100" b="1" kern="0" dirty="0">
                <a:solidFill>
                  <a:srgbClr val="000000"/>
                </a:solidFill>
                <a:latin typeface="Calibri"/>
                <a:ea typeface="Calibri"/>
                <a:cs typeface="Calibri"/>
                <a:sym typeface="Calibri"/>
              </a:rPr>
              <a:t>SD-BNG</a:t>
            </a:r>
            <a:r>
              <a:rPr kumimoji="0" lang="en-US" sz="1100" b="1" i="0" u="none" strike="noStrike" kern="0" cap="none" spc="0" normalizeH="0" baseline="0" noProof="0" dirty="0">
                <a:ln>
                  <a:noFill/>
                </a:ln>
                <a:solidFill>
                  <a:srgbClr val="000000"/>
                </a:solidFill>
                <a:effectLst/>
                <a:uLnTx/>
                <a:uFillTx/>
                <a:latin typeface="Calibri"/>
                <a:ea typeface="Calibri"/>
                <a:cs typeface="Calibri"/>
                <a:sym typeface="Calibri"/>
              </a:rPr>
              <a:t> apps</a:t>
            </a:r>
            <a:endParaRPr kumimoji="0" sz="11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a:ea typeface="Calibri"/>
                <a:cs typeface="Calibri"/>
                <a:sym typeface="Calibri"/>
              </a:rPr>
              <a:t>Subscriber  control</a:t>
            </a:r>
            <a:endParaRPr kumimoji="0"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503" name="Google Shape;503;p42"/>
          <p:cNvGrpSpPr/>
          <p:nvPr/>
        </p:nvGrpSpPr>
        <p:grpSpPr>
          <a:xfrm>
            <a:off x="2975750" y="3156567"/>
            <a:ext cx="1268700" cy="772500"/>
            <a:chOff x="2975750" y="3175617"/>
            <a:chExt cx="1268700" cy="772500"/>
          </a:xfrm>
        </p:grpSpPr>
        <p:sp>
          <p:nvSpPr>
            <p:cNvPr id="504" name="Google Shape;504;p42"/>
            <p:cNvSpPr/>
            <p:nvPr/>
          </p:nvSpPr>
          <p:spPr>
            <a:xfrm>
              <a:off x="2975750" y="3709017"/>
              <a:ext cx="1268700" cy="2391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5" name="Google Shape;505;p42"/>
            <p:cNvSpPr/>
            <p:nvPr/>
          </p:nvSpPr>
          <p:spPr>
            <a:xfrm>
              <a:off x="3589871" y="36151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6" name="Google Shape;506;p42"/>
            <p:cNvSpPr/>
            <p:nvPr/>
          </p:nvSpPr>
          <p:spPr>
            <a:xfrm>
              <a:off x="3589871" y="35389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7" name="Google Shape;507;p42"/>
            <p:cNvSpPr/>
            <p:nvPr/>
          </p:nvSpPr>
          <p:spPr>
            <a:xfrm>
              <a:off x="3589871" y="3462756"/>
              <a:ext cx="43800" cy="444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0" name="Google Shape;480;p42"/>
            <p:cNvSpPr/>
            <p:nvPr/>
          </p:nvSpPr>
          <p:spPr>
            <a:xfrm>
              <a:off x="2975750" y="3175617"/>
              <a:ext cx="1268700" cy="2391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OLT</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508" name="Google Shape;508;p42"/>
          <p:cNvGrpSpPr/>
          <p:nvPr/>
        </p:nvGrpSpPr>
        <p:grpSpPr>
          <a:xfrm>
            <a:off x="4244450" y="3172528"/>
            <a:ext cx="3375021" cy="695700"/>
            <a:chOff x="4244450" y="3172528"/>
            <a:chExt cx="3375021" cy="695700"/>
          </a:xfrm>
        </p:grpSpPr>
        <p:sp>
          <p:nvSpPr>
            <p:cNvPr id="509" name="Google Shape;509;p42"/>
            <p:cNvSpPr/>
            <p:nvPr/>
          </p:nvSpPr>
          <p:spPr>
            <a:xfrm>
              <a:off x="4909825" y="3172528"/>
              <a:ext cx="1849500" cy="2769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switch</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510" name="Google Shape;510;p42"/>
            <p:cNvCxnSpPr/>
            <p:nvPr/>
          </p:nvCxnSpPr>
          <p:spPr>
            <a:xfrm>
              <a:off x="6759325" y="3329875"/>
              <a:ext cx="845700" cy="600"/>
            </a:xfrm>
            <a:prstGeom prst="curvedConnector3">
              <a:avLst>
                <a:gd name="adj1" fmla="val 50000"/>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1" name="Google Shape;511;p42"/>
            <p:cNvCxnSpPr>
              <a:cxnSpLocks/>
              <a:stCxn id="480" idx="3"/>
              <a:endCxn id="509" idx="1"/>
            </p:cNvCxnSpPr>
            <p:nvPr/>
          </p:nvCxnSpPr>
          <p:spPr>
            <a:xfrm>
              <a:off x="4244450" y="3276117"/>
              <a:ext cx="665400" cy="348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2" name="Google Shape;512;p42"/>
            <p:cNvCxnSpPr>
              <a:cxnSpLocks/>
              <a:stCxn id="504" idx="3"/>
              <a:endCxn id="509" idx="1"/>
            </p:cNvCxnSpPr>
            <p:nvPr/>
          </p:nvCxnSpPr>
          <p:spPr>
            <a:xfrm rot="10800000" flipH="1">
              <a:off x="4244450" y="3310917"/>
              <a:ext cx="665400" cy="498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13" name="Google Shape;513;p42"/>
            <p:cNvSpPr/>
            <p:nvPr/>
          </p:nvSpPr>
          <p:spPr>
            <a:xfrm>
              <a:off x="4909825" y="3591328"/>
              <a:ext cx="1849500" cy="276900"/>
            </a:xfrm>
            <a:prstGeom prst="roundRect">
              <a:avLst>
                <a:gd name="adj" fmla="val 16667"/>
              </a:avLst>
            </a:prstGeom>
            <a:gradFill>
              <a:gsLst>
                <a:gs pos="0">
                  <a:srgbClr val="F2F2F2"/>
                </a:gs>
                <a:gs pos="100000">
                  <a:srgbClr val="A6A6A6"/>
                </a:gs>
              </a:gsLst>
              <a:lin ang="5400012" scaled="0"/>
            </a:gradFill>
            <a:ln w="12700" cap="flat" cmpd="sng">
              <a:solidFill>
                <a:srgbClr val="4B4B4B"/>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whitebox switch</a:t>
              </a: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514" name="Google Shape;514;p42"/>
            <p:cNvCxnSpPr>
              <a:cxnSpLocks/>
              <a:stCxn id="480" idx="3"/>
              <a:endCxn id="513" idx="1"/>
            </p:cNvCxnSpPr>
            <p:nvPr/>
          </p:nvCxnSpPr>
          <p:spPr>
            <a:xfrm>
              <a:off x="4244450" y="3276117"/>
              <a:ext cx="665400" cy="4536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5" name="Google Shape;515;p42"/>
            <p:cNvCxnSpPr>
              <a:cxnSpLocks/>
              <a:stCxn id="504" idx="3"/>
              <a:endCxn id="513" idx="1"/>
            </p:cNvCxnSpPr>
            <p:nvPr/>
          </p:nvCxnSpPr>
          <p:spPr>
            <a:xfrm rot="10800000" flipH="1">
              <a:off x="4244450" y="3729717"/>
              <a:ext cx="665400" cy="798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6" name="Google Shape;516;p42"/>
            <p:cNvCxnSpPr/>
            <p:nvPr/>
          </p:nvCxnSpPr>
          <p:spPr>
            <a:xfrm>
              <a:off x="6773771" y="3710575"/>
              <a:ext cx="845700" cy="600"/>
            </a:xfrm>
            <a:prstGeom prst="curvedConnector3">
              <a:avLst>
                <a:gd name="adj1" fmla="val 50000"/>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17" name="Google Shape;517;p42"/>
            <p:cNvCxnSpPr/>
            <p:nvPr/>
          </p:nvCxnSpPr>
          <p:spPr>
            <a:xfrm rot="10800000" flipH="1">
              <a:off x="6759325" y="3334075"/>
              <a:ext cx="846300" cy="376800"/>
            </a:xfrm>
            <a:prstGeom prst="straightConnector1">
              <a:avLst/>
            </a:prstGeom>
            <a:noFill/>
            <a:ln w="19050" cap="flat" cmpd="sng">
              <a:solidFill>
                <a:srgbClr val="666666"/>
              </a:solidFill>
              <a:prstDash val="solid"/>
              <a:round/>
              <a:headEnd type="none" w="med" len="med"/>
              <a:tailEnd type="none" w="med" len="med"/>
            </a:ln>
          </p:spPr>
        </p:cxnSp>
        <p:cxnSp>
          <p:nvCxnSpPr>
            <p:cNvPr id="518" name="Google Shape;518;p42"/>
            <p:cNvCxnSpPr/>
            <p:nvPr/>
          </p:nvCxnSpPr>
          <p:spPr>
            <a:xfrm>
              <a:off x="6759325" y="3329875"/>
              <a:ext cx="846300" cy="375300"/>
            </a:xfrm>
            <a:prstGeom prst="straightConnector1">
              <a:avLst/>
            </a:prstGeom>
            <a:noFill/>
            <a:ln w="19050" cap="flat" cmpd="sng">
              <a:solidFill>
                <a:srgbClr val="666666"/>
              </a:solidFill>
              <a:prstDash val="solid"/>
              <a:round/>
              <a:headEnd type="none" w="med" len="med"/>
              <a:tailEnd type="none" w="med" len="med"/>
            </a:ln>
          </p:spPr>
        </p:cxnSp>
      </p:grpSp>
      <p:sp>
        <p:nvSpPr>
          <p:cNvPr id="519" name="Google Shape;519;p42"/>
          <p:cNvSpPr/>
          <p:nvPr/>
        </p:nvSpPr>
        <p:spPr>
          <a:xfrm>
            <a:off x="5324400" y="2966833"/>
            <a:ext cx="957600" cy="224100"/>
          </a:xfrm>
          <a:prstGeom prst="roundRect">
            <a:avLst>
              <a:gd name="adj" fmla="val 16667"/>
            </a:avLst>
          </a:prstGeom>
          <a:gradFill>
            <a:gsLst>
              <a:gs pos="0">
                <a:srgbClr val="D4E5F5"/>
              </a:gs>
              <a:gs pos="100000">
                <a:srgbClr val="70A4D5"/>
              </a:gs>
            </a:gsLst>
            <a:lin ang="5400012" scaled="0"/>
          </a:gra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0000"/>
                </a:solidFill>
                <a:effectLst/>
                <a:uLnTx/>
                <a:uFillTx/>
                <a:latin typeface="Calibri"/>
                <a:ea typeface="Calibri"/>
                <a:cs typeface="Calibri"/>
                <a:sym typeface="Calibri"/>
              </a:rPr>
              <a:t>Stratum</a:t>
            </a:r>
            <a:endParaRPr kumimoji="0" sz="12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520" name="Google Shape;520;p42"/>
          <p:cNvGrpSpPr/>
          <p:nvPr/>
        </p:nvGrpSpPr>
        <p:grpSpPr>
          <a:xfrm>
            <a:off x="122952" y="2366231"/>
            <a:ext cx="2851657" cy="1322127"/>
            <a:chOff x="122952" y="2366231"/>
            <a:chExt cx="2851657" cy="1322127"/>
          </a:xfrm>
        </p:grpSpPr>
        <p:grpSp>
          <p:nvGrpSpPr>
            <p:cNvPr id="521" name="Google Shape;521;p42"/>
            <p:cNvGrpSpPr/>
            <p:nvPr/>
          </p:nvGrpSpPr>
          <p:grpSpPr>
            <a:xfrm>
              <a:off x="122952" y="2366231"/>
              <a:ext cx="1926157" cy="1272765"/>
              <a:chOff x="122952" y="2366231"/>
              <a:chExt cx="1926157" cy="1272765"/>
            </a:xfrm>
          </p:grpSpPr>
          <p:sp>
            <p:nvSpPr>
              <p:cNvPr id="522" name="Google Shape;522;p42"/>
              <p:cNvSpPr/>
              <p:nvPr/>
            </p:nvSpPr>
            <p:spPr>
              <a:xfrm>
                <a:off x="122952" y="2589254"/>
                <a:ext cx="1576200" cy="771600"/>
              </a:xfrm>
              <a:prstGeom prst="roundRect">
                <a:avLst>
                  <a:gd name="adj" fmla="val 16667"/>
                </a:avLst>
              </a:prstGeom>
              <a:solidFill>
                <a:srgbClr val="FFFFFF"/>
              </a:solidFill>
              <a:ln w="9525" cap="flat" cmpd="sng">
                <a:solidFill>
                  <a:srgbClr val="666666"/>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23" name="Google Shape;523;p42"/>
              <p:cNvCxnSpPr>
                <a:stCxn id="524" idx="2"/>
                <a:endCxn id="525" idx="3"/>
              </p:cNvCxnSpPr>
              <p:nvPr/>
            </p:nvCxnSpPr>
            <p:spPr>
              <a:xfrm rot="10800000">
                <a:off x="1501309" y="2949919"/>
                <a:ext cx="471900" cy="3462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cxnSp>
            <p:nvCxnSpPr>
              <p:cNvPr id="526" name="Google Shape;526;p42"/>
              <p:cNvCxnSpPr>
                <a:stCxn id="524" idx="2"/>
                <a:endCxn id="527" idx="3"/>
              </p:cNvCxnSpPr>
              <p:nvPr/>
            </p:nvCxnSpPr>
            <p:spPr>
              <a:xfrm flipH="1">
                <a:off x="1501309" y="3296119"/>
                <a:ext cx="471900" cy="26730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27" name="Google Shape;527;p42"/>
              <p:cNvSpPr/>
              <p:nvPr/>
            </p:nvSpPr>
            <p:spPr>
              <a:xfrm>
                <a:off x="1398680" y="3487796"/>
                <a:ext cx="102600" cy="1512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8" name="Google Shape;528;p42"/>
              <p:cNvSpPr txBox="1"/>
              <p:nvPr/>
            </p:nvSpPr>
            <p:spPr>
              <a:xfrm>
                <a:off x="1208512" y="3017702"/>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ONU</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529" name="Google Shape;529;p42"/>
              <p:cNvCxnSpPr>
                <a:stCxn id="530" idx="3"/>
                <a:endCxn id="530" idx="3"/>
              </p:cNvCxnSpPr>
              <p:nvPr/>
            </p:nvCxnSpPr>
            <p:spPr>
              <a:xfrm>
                <a:off x="862941" y="2902274"/>
                <a:ext cx="0" cy="0"/>
              </a:xfrm>
              <a:prstGeom prst="straightConnector1">
                <a:avLst/>
              </a:prstGeom>
              <a:noFill/>
              <a:ln w="9525" cap="flat" cmpd="sng">
                <a:solidFill>
                  <a:srgbClr val="004B7D"/>
                </a:solidFill>
                <a:prstDash val="solid"/>
                <a:round/>
                <a:headEnd type="none" w="med" len="med"/>
                <a:tailEnd type="none" w="med" len="med"/>
              </a:ln>
            </p:spPr>
          </p:cxnSp>
          <p:cxnSp>
            <p:nvCxnSpPr>
              <p:cNvPr id="531" name="Google Shape;531;p42"/>
              <p:cNvCxnSpPr>
                <a:endCxn id="525" idx="1"/>
              </p:cNvCxnSpPr>
              <p:nvPr/>
            </p:nvCxnSpPr>
            <p:spPr>
              <a:xfrm>
                <a:off x="772279" y="2949871"/>
                <a:ext cx="626400" cy="0"/>
              </a:xfrm>
              <a:prstGeom prst="straightConnector1">
                <a:avLst/>
              </a:prstGeom>
              <a:noFill/>
              <a:ln w="19050" cap="flat" cmpd="sng">
                <a:solidFill>
                  <a:srgbClr val="666666"/>
                </a:solidFill>
                <a:prstDash val="solid"/>
                <a:round/>
                <a:headEnd type="none" w="med" len="med"/>
                <a:tailEnd type="none" w="med" len="med"/>
              </a:ln>
            </p:spPr>
          </p:cxnSp>
          <p:pic>
            <p:nvPicPr>
              <p:cNvPr id="530" name="Google Shape;530;p42"/>
              <p:cNvPicPr preferRelativeResize="0"/>
              <p:nvPr/>
            </p:nvPicPr>
            <p:blipFill>
              <a:blip r:embed="rId4">
                <a:alphaModFix/>
              </a:blip>
              <a:stretch>
                <a:fillRect/>
              </a:stretch>
            </p:blipFill>
            <p:spPr>
              <a:xfrm>
                <a:off x="297515" y="2695032"/>
                <a:ext cx="565426" cy="414485"/>
              </a:xfrm>
              <a:prstGeom prst="rect">
                <a:avLst/>
              </a:prstGeom>
              <a:noFill/>
              <a:ln>
                <a:noFill/>
              </a:ln>
            </p:spPr>
          </p:pic>
          <p:sp>
            <p:nvSpPr>
              <p:cNvPr id="532" name="Google Shape;532;p42"/>
              <p:cNvSpPr txBox="1"/>
              <p:nvPr/>
            </p:nvSpPr>
            <p:spPr>
              <a:xfrm>
                <a:off x="150190" y="3035176"/>
                <a:ext cx="860100" cy="2769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RG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5" name="Google Shape;525;p42"/>
              <p:cNvSpPr/>
              <p:nvPr/>
            </p:nvSpPr>
            <p:spPr>
              <a:xfrm>
                <a:off x="1398679" y="2878171"/>
                <a:ext cx="102600" cy="1434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533" name="Google Shape;533;p42" descr="house.png"/>
              <p:cNvPicPr preferRelativeResize="0"/>
              <p:nvPr/>
            </p:nvPicPr>
            <p:blipFill rotWithShape="1">
              <a:blip r:embed="rId5">
                <a:alphaModFix/>
              </a:blip>
              <a:srcRect/>
              <a:stretch/>
            </p:blipFill>
            <p:spPr>
              <a:xfrm>
                <a:off x="1022423" y="2366231"/>
                <a:ext cx="565415" cy="405002"/>
              </a:xfrm>
              <a:prstGeom prst="rect">
                <a:avLst/>
              </a:prstGeom>
              <a:noFill/>
              <a:ln>
                <a:noFill/>
              </a:ln>
            </p:spPr>
          </p:pic>
          <p:sp>
            <p:nvSpPr>
              <p:cNvPr id="524" name="Google Shape;524;p42"/>
              <p:cNvSpPr/>
              <p:nvPr/>
            </p:nvSpPr>
            <p:spPr>
              <a:xfrm>
                <a:off x="1973209" y="3231919"/>
                <a:ext cx="75900" cy="128400"/>
              </a:xfrm>
              <a:prstGeom prst="ellipse">
                <a:avLst/>
              </a:prstGeom>
              <a:solidFill>
                <a:srgbClr val="D9D9D9"/>
              </a:solidFill>
              <a:ln w="2540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cxnSp>
          <p:nvCxnSpPr>
            <p:cNvPr id="534" name="Google Shape;534;p42"/>
            <p:cNvCxnSpPr>
              <a:endCxn id="524" idx="6"/>
            </p:cNvCxnSpPr>
            <p:nvPr/>
          </p:nvCxnSpPr>
          <p:spPr>
            <a:xfrm rot="10800000">
              <a:off x="2049109" y="3296119"/>
              <a:ext cx="925500" cy="0"/>
            </a:xfrm>
            <a:prstGeom prst="straightConnector1">
              <a:avLst/>
            </a:prstGeom>
            <a:noFill/>
            <a:ln w="19050" cap="flat" cmpd="sng">
              <a:solidFill>
                <a:srgbClr val="666666"/>
              </a:solidFill>
              <a:prstDash val="solid"/>
              <a:round/>
              <a:headEnd type="none" w="sm" len="sm"/>
              <a:tailEnd type="none" w="sm" len="sm"/>
            </a:ln>
            <a:effectLst>
              <a:outerShdw blurRad="40000" dist="20000" dir="5400000" rotWithShape="0">
                <a:srgbClr val="000000">
                  <a:alpha val="37650"/>
                </a:srgbClr>
              </a:outerShdw>
            </a:effectLst>
          </p:spPr>
        </p:cxnSp>
        <p:sp>
          <p:nvSpPr>
            <p:cNvPr id="535" name="Google Shape;535;p42"/>
            <p:cNvSpPr txBox="1"/>
            <p:nvPr/>
          </p:nvSpPr>
          <p:spPr>
            <a:xfrm>
              <a:off x="1758093" y="3411458"/>
              <a:ext cx="490500" cy="27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000000"/>
                  </a:solidFill>
                  <a:effectLst/>
                  <a:uLnTx/>
                  <a:uFillTx/>
                  <a:latin typeface="Calibri"/>
                  <a:ea typeface="Calibri"/>
                  <a:cs typeface="Calibri"/>
                  <a:sym typeface="Calibri"/>
                </a:rPr>
                <a:t>PON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83" name="Google Shape;184;p23">
            <a:extLst>
              <a:ext uri="{FF2B5EF4-FFF2-40B4-BE49-F238E27FC236}">
                <a16:creationId xmlns:a16="http://schemas.microsoft.com/office/drawing/2014/main" id="{443666E2-2FA9-8A43-B887-908F8B79A052}"/>
              </a:ext>
            </a:extLst>
          </p:cNvPr>
          <p:cNvPicPr preferRelativeResize="0"/>
          <p:nvPr/>
        </p:nvPicPr>
        <p:blipFill>
          <a:blip r:embed="rId6">
            <a:alphaModFix/>
          </a:blip>
          <a:stretch>
            <a:fillRect/>
          </a:stretch>
        </p:blipFill>
        <p:spPr>
          <a:xfrm>
            <a:off x="6516" y="4702571"/>
            <a:ext cx="1003781" cy="429725"/>
          </a:xfrm>
          <a:prstGeom prst="rect">
            <a:avLst/>
          </a:prstGeom>
          <a:noFill/>
          <a:ln>
            <a:noFill/>
          </a:ln>
        </p:spPr>
      </p:pic>
      <p:sp>
        <p:nvSpPr>
          <p:cNvPr id="84" name="Google Shape;80;p21">
            <a:extLst>
              <a:ext uri="{FF2B5EF4-FFF2-40B4-BE49-F238E27FC236}">
                <a16:creationId xmlns:a16="http://schemas.microsoft.com/office/drawing/2014/main" id="{5F587BD9-1B4B-9F4D-B135-A8144F5964BE}"/>
              </a:ext>
            </a:extLst>
          </p:cNvPr>
          <p:cNvSpPr txBox="1">
            <a:spLocks/>
          </p:cNvSpPr>
          <p:nvPr/>
        </p:nvSpPr>
        <p:spPr>
          <a:xfrm>
            <a:off x="344226" y="278117"/>
            <a:ext cx="1582103" cy="600525"/>
          </a:xfrm>
          <a:prstGeom prst="rect">
            <a:avLst/>
          </a:prstGeom>
          <a:noFill/>
          <a:ln>
            <a:noFill/>
          </a:ln>
        </p:spPr>
        <p:txBody>
          <a:bodyPr spcFirstLastPara="1" vert="horz" wrap="square" lIns="34275" tIns="17125" rIns="34275" bIns="17125" rtlCol="0" anchor="ctr" anchorCtr="0">
            <a:noAutofit/>
          </a:bodyPr>
          <a:lstStyle>
            <a:lvl1pPr marR="0" lvl="0" algn="ctr" defTabSz="457200" rtl="0" eaLnBrk="1" latinLnBrk="0" hangingPunct="1">
              <a:lnSpc>
                <a:spcPct val="113333"/>
              </a:lnSpc>
              <a:spcBef>
                <a:spcPts val="0"/>
              </a:spcBef>
              <a:spcAft>
                <a:spcPts val="0"/>
              </a:spcAft>
              <a:buClr>
                <a:schemeClr val="accent3"/>
              </a:buClr>
              <a:buSzPts val="3000"/>
              <a:buFont typeface="Calibri"/>
              <a:buNone/>
              <a:defRPr sz="3000" b="0" i="0" u="none" strike="noStrike" kern="1200" cap="none">
                <a:solidFill>
                  <a:schemeClr val="accent3"/>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pPr marL="0" marR="0" lvl="0" indent="0" algn="l" defTabSz="4572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200" b="1" i="0" u="none" strike="noStrike" kern="1200" cap="none" spc="0" normalizeH="0" baseline="0" noProof="0">
                <a:ln>
                  <a:noFill/>
                </a:ln>
                <a:solidFill>
                  <a:srgbClr val="4B87CC"/>
                </a:solidFill>
                <a:effectLst/>
                <a:uLnTx/>
                <a:uFillTx/>
                <a:latin typeface="Calibri"/>
                <a:cs typeface="Calibri"/>
                <a:sym typeface="Calibri"/>
              </a:rPr>
              <a:t>SEBA</a:t>
            </a:r>
          </a:p>
        </p:txBody>
      </p:sp>
      <p:sp>
        <p:nvSpPr>
          <p:cNvPr id="85" name="Google Shape;80;p21">
            <a:extLst>
              <a:ext uri="{FF2B5EF4-FFF2-40B4-BE49-F238E27FC236}">
                <a16:creationId xmlns:a16="http://schemas.microsoft.com/office/drawing/2014/main" id="{FB518717-60B8-184A-964E-D427F875F669}"/>
              </a:ext>
            </a:extLst>
          </p:cNvPr>
          <p:cNvSpPr txBox="1">
            <a:spLocks/>
          </p:cNvSpPr>
          <p:nvPr/>
        </p:nvSpPr>
        <p:spPr>
          <a:xfrm>
            <a:off x="379264" y="935186"/>
            <a:ext cx="1476832" cy="751876"/>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S</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DN </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E</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nabled</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B</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roadband </a:t>
            </a:r>
          </a:p>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1600" b="1" i="0" u="none" strike="noStrike" kern="0" cap="none" spc="0" normalizeH="0" baseline="0" noProof="0" dirty="0">
                <a:ln>
                  <a:noFill/>
                </a:ln>
                <a:solidFill>
                  <a:srgbClr val="535353"/>
                </a:solidFill>
                <a:effectLst/>
                <a:uLnTx/>
                <a:uFillTx/>
                <a:latin typeface="Source Sans Pro"/>
                <a:ea typeface="Source Sans Pro"/>
                <a:sym typeface="Source Sans Pro"/>
              </a:rPr>
              <a:t>A</a:t>
            </a:r>
            <a:r>
              <a:rPr kumimoji="0" lang="en-US" sz="1600" b="0" i="0" u="none" strike="noStrike" kern="0" cap="none" spc="0" normalizeH="0" baseline="0" noProof="0" dirty="0">
                <a:ln>
                  <a:noFill/>
                </a:ln>
                <a:solidFill>
                  <a:srgbClr val="535353"/>
                </a:solidFill>
                <a:effectLst/>
                <a:uLnTx/>
                <a:uFillTx/>
                <a:latin typeface="Source Sans Pro"/>
                <a:ea typeface="Source Sans Pro"/>
                <a:sym typeface="Source Sans Pro"/>
              </a:rPr>
              <a:t>ccess</a:t>
            </a:r>
          </a:p>
        </p:txBody>
      </p:sp>
    </p:spTree>
    <p:extLst>
      <p:ext uri="{BB962C8B-B14F-4D97-AF65-F5344CB8AC3E}">
        <p14:creationId xmlns:p14="http://schemas.microsoft.com/office/powerpoint/2010/main" val="2290355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00000000-1234-1234-1234-123412341234}" type="slidenum">
              <a:rPr lang="uk-UA"/>
              <a:pPr/>
              <a:t>23</a:t>
            </a:fld>
            <a:endParaRPr lang="uk-UA"/>
          </a:p>
        </p:txBody>
      </p:sp>
      <p:sp>
        <p:nvSpPr>
          <p:cNvPr id="3" name="Rectangle 2"/>
          <p:cNvSpPr/>
          <p:nvPr/>
        </p:nvSpPr>
        <p:spPr>
          <a:xfrm>
            <a:off x="802437" y="-6710"/>
            <a:ext cx="7370949" cy="584776"/>
          </a:xfrm>
          <a:prstGeom prst="rect">
            <a:avLst/>
          </a:prstGeom>
        </p:spPr>
        <p:txBody>
          <a:bodyPr wrap="square">
            <a:spAutoFit/>
          </a:bodyPr>
          <a:lstStyle/>
          <a:p>
            <a:pPr algn="ctr"/>
            <a:r>
              <a:rPr lang="en-US" sz="3200" b="1">
                <a:solidFill>
                  <a:srgbClr val="4F81BD"/>
                </a:solidFill>
                <a:latin typeface="Calibri"/>
                <a:ea typeface="Arial"/>
                <a:cs typeface="Arial"/>
                <a:sym typeface="Arial"/>
              </a:rPr>
              <a:t>SEBA Modularity</a:t>
            </a:r>
            <a:endParaRPr lang="en-US" sz="3200" b="1">
              <a:solidFill>
                <a:prstClr val="black"/>
              </a:solidFill>
              <a:latin typeface="Calibri"/>
              <a:ea typeface="Arial"/>
              <a:cs typeface="Arial"/>
              <a:sym typeface="Arial"/>
            </a:endParaRPr>
          </a:p>
        </p:txBody>
      </p:sp>
      <p:sp>
        <p:nvSpPr>
          <p:cNvPr id="4" name="Rounded Rectangle 3"/>
          <p:cNvSpPr/>
          <p:nvPr/>
        </p:nvSpPr>
        <p:spPr>
          <a:xfrm>
            <a:off x="2851530" y="3594042"/>
            <a:ext cx="564426" cy="200398"/>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defTabSz="914400">
              <a:buClr>
                <a:srgbClr val="000000"/>
              </a:buClr>
              <a:buFont typeface="Arial"/>
              <a:buNone/>
            </a:pPr>
            <a:r>
              <a:rPr lang="en-US" sz="1050" kern="0">
                <a:solidFill>
                  <a:srgbClr val="FFFFFF"/>
                </a:solidFill>
                <a:latin typeface="Arial"/>
                <a:sym typeface="Arial"/>
              </a:rPr>
              <a:t>ONU</a:t>
            </a:r>
          </a:p>
        </p:txBody>
      </p:sp>
      <p:sp>
        <p:nvSpPr>
          <p:cNvPr id="5" name="Rounded Rectangle 4"/>
          <p:cNvSpPr/>
          <p:nvPr/>
        </p:nvSpPr>
        <p:spPr>
          <a:xfrm>
            <a:off x="2851064" y="3887561"/>
            <a:ext cx="564426" cy="200398"/>
          </a:xfrm>
          <a:prstGeom prst="roundRect">
            <a:avLst/>
          </a:prstGeom>
          <a:ln w="19050" cmpd="sng">
            <a:solidFill>
              <a:schemeClr val="accent5">
                <a:lumMod val="75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defTabSz="914400">
              <a:buClr>
                <a:srgbClr val="000000"/>
              </a:buClr>
              <a:buFont typeface="Arial"/>
              <a:buNone/>
            </a:pPr>
            <a:r>
              <a:rPr lang="en-US" sz="1050" kern="0">
                <a:solidFill>
                  <a:srgbClr val="FFFFFF"/>
                </a:solidFill>
                <a:latin typeface="Arial"/>
                <a:sym typeface="Arial"/>
              </a:rPr>
              <a:t>ONU</a:t>
            </a:r>
          </a:p>
        </p:txBody>
      </p:sp>
      <p:sp>
        <p:nvSpPr>
          <p:cNvPr id="6" name="Rounded Rectangle 5"/>
          <p:cNvSpPr/>
          <p:nvPr/>
        </p:nvSpPr>
        <p:spPr>
          <a:xfrm>
            <a:off x="3480162" y="3581803"/>
            <a:ext cx="564426" cy="51791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914400">
              <a:buClr>
                <a:srgbClr val="000000"/>
              </a:buClr>
              <a:buFont typeface="Arial"/>
              <a:buNone/>
            </a:pPr>
            <a:r>
              <a:rPr lang="en-US" sz="1200" kern="0">
                <a:solidFill>
                  <a:srgbClr val="4B4B4B"/>
                </a:solidFill>
                <a:latin typeface="Arial"/>
                <a:sym typeface="Arial"/>
              </a:rPr>
              <a:t>OLT</a:t>
            </a:r>
          </a:p>
        </p:txBody>
      </p:sp>
      <p:sp>
        <p:nvSpPr>
          <p:cNvPr id="7" name="Rounded Rectangle 6"/>
          <p:cNvSpPr/>
          <p:nvPr/>
        </p:nvSpPr>
        <p:spPr>
          <a:xfrm>
            <a:off x="2828011" y="2594447"/>
            <a:ext cx="1228803" cy="34055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914400">
              <a:buClr>
                <a:srgbClr val="000000"/>
              </a:buClr>
              <a:buFont typeface="Arial"/>
              <a:buNone/>
            </a:pPr>
            <a:r>
              <a:rPr lang="en-US" sz="1200" kern="0">
                <a:solidFill>
                  <a:srgbClr val="FFFFFF"/>
                </a:solidFill>
                <a:latin typeface="Arial"/>
                <a:sym typeface="Arial"/>
              </a:rPr>
              <a:t>VOLTHA</a:t>
            </a:r>
          </a:p>
        </p:txBody>
      </p:sp>
      <p:sp>
        <p:nvSpPr>
          <p:cNvPr id="8" name="Rounded Rectangle 7"/>
          <p:cNvSpPr/>
          <p:nvPr/>
        </p:nvSpPr>
        <p:spPr>
          <a:xfrm>
            <a:off x="4202870" y="3587204"/>
            <a:ext cx="694704" cy="51791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914400">
              <a:buClr>
                <a:srgbClr val="000000"/>
              </a:buClr>
              <a:buFont typeface="Arial"/>
              <a:buNone/>
            </a:pPr>
            <a:r>
              <a:rPr lang="en-US" sz="1200" kern="0">
                <a:solidFill>
                  <a:srgbClr val="4B4B4B"/>
                </a:solidFill>
                <a:latin typeface="Arial"/>
                <a:sym typeface="Arial"/>
              </a:rPr>
              <a:t>AGG</a:t>
            </a:r>
          </a:p>
          <a:p>
            <a:pPr algn="ctr" defTabSz="914400">
              <a:buClr>
                <a:srgbClr val="000000"/>
              </a:buClr>
              <a:buFont typeface="Arial"/>
              <a:buNone/>
            </a:pPr>
            <a:r>
              <a:rPr lang="en-US" sz="1200" kern="0">
                <a:solidFill>
                  <a:srgbClr val="4B4B4B"/>
                </a:solidFill>
                <a:latin typeface="Arial"/>
                <a:sym typeface="Arial"/>
              </a:rPr>
              <a:t>switch</a:t>
            </a:r>
          </a:p>
        </p:txBody>
      </p:sp>
      <p:sp>
        <p:nvSpPr>
          <p:cNvPr id="9" name="Rounded Rectangle 8"/>
          <p:cNvSpPr/>
          <p:nvPr/>
        </p:nvSpPr>
        <p:spPr>
          <a:xfrm>
            <a:off x="5072559" y="3594042"/>
            <a:ext cx="953866" cy="51155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914400">
              <a:buClr>
                <a:srgbClr val="000000"/>
              </a:buClr>
              <a:buFont typeface="Arial"/>
              <a:buNone/>
            </a:pPr>
            <a:r>
              <a:rPr lang="en-US" sz="1200" kern="0">
                <a:solidFill>
                  <a:srgbClr val="4B4B4B"/>
                </a:solidFill>
                <a:latin typeface="Arial"/>
                <a:sym typeface="Arial"/>
              </a:rPr>
              <a:t>Compute</a:t>
            </a:r>
          </a:p>
          <a:p>
            <a:pPr algn="ctr" defTabSz="914400">
              <a:buClr>
                <a:srgbClr val="000000"/>
              </a:buClr>
              <a:buFont typeface="Arial"/>
              <a:buNone/>
            </a:pPr>
            <a:r>
              <a:rPr lang="en-US" sz="1200" kern="0">
                <a:solidFill>
                  <a:srgbClr val="4B4B4B"/>
                </a:solidFill>
                <a:latin typeface="Arial"/>
                <a:sym typeface="Arial"/>
              </a:rPr>
              <a:t>Nodes</a:t>
            </a:r>
          </a:p>
        </p:txBody>
      </p:sp>
      <p:sp>
        <p:nvSpPr>
          <p:cNvPr id="10" name="Rounded Rectangle 9"/>
          <p:cNvSpPr/>
          <p:nvPr/>
        </p:nvSpPr>
        <p:spPr>
          <a:xfrm>
            <a:off x="2822132" y="2147091"/>
            <a:ext cx="2104840" cy="34055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914400">
              <a:buClr>
                <a:srgbClr val="000000"/>
              </a:buClr>
              <a:buFont typeface="Arial"/>
              <a:buNone/>
            </a:pPr>
            <a:r>
              <a:rPr lang="en-US" sz="1200" kern="0">
                <a:solidFill>
                  <a:srgbClr val="FFFFFF"/>
                </a:solidFill>
                <a:latin typeface="Arial"/>
                <a:sym typeface="Arial"/>
              </a:rPr>
              <a:t>ONOS</a:t>
            </a:r>
          </a:p>
        </p:txBody>
      </p:sp>
      <p:sp>
        <p:nvSpPr>
          <p:cNvPr id="11" name="Rounded Rectangle 10"/>
          <p:cNvSpPr/>
          <p:nvPr/>
        </p:nvSpPr>
        <p:spPr>
          <a:xfrm>
            <a:off x="2826149" y="1717374"/>
            <a:ext cx="1071919" cy="34055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914400">
              <a:buClr>
                <a:srgbClr val="000000"/>
              </a:buClr>
              <a:buFont typeface="Arial"/>
              <a:buNone/>
            </a:pPr>
            <a:r>
              <a:rPr lang="en-US" sz="1050" kern="0">
                <a:solidFill>
                  <a:srgbClr val="4B4B4B"/>
                </a:solidFill>
                <a:latin typeface="Arial"/>
                <a:sym typeface="Arial"/>
              </a:rPr>
              <a:t>Access</a:t>
            </a:r>
          </a:p>
          <a:p>
            <a:pPr algn="ctr" defTabSz="914400">
              <a:buClr>
                <a:srgbClr val="000000"/>
              </a:buClr>
              <a:buFont typeface="Arial"/>
              <a:buNone/>
            </a:pPr>
            <a:r>
              <a:rPr lang="en-US" sz="1050" kern="0">
                <a:solidFill>
                  <a:srgbClr val="4B4B4B"/>
                </a:solidFill>
                <a:latin typeface="Arial"/>
                <a:sym typeface="Arial"/>
              </a:rPr>
              <a:t>apps</a:t>
            </a:r>
          </a:p>
        </p:txBody>
      </p:sp>
      <p:sp>
        <p:nvSpPr>
          <p:cNvPr id="12" name="Rounded Rectangle 11"/>
          <p:cNvSpPr/>
          <p:nvPr/>
        </p:nvSpPr>
        <p:spPr>
          <a:xfrm>
            <a:off x="4220041" y="1706573"/>
            <a:ext cx="694704" cy="3636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914400">
              <a:buClr>
                <a:srgbClr val="000000"/>
              </a:buClr>
              <a:buFont typeface="Arial"/>
              <a:buNone/>
            </a:pPr>
            <a:r>
              <a:rPr lang="en-US" sz="1050" kern="0">
                <a:solidFill>
                  <a:srgbClr val="4B4B4B"/>
                </a:solidFill>
                <a:latin typeface="Arial"/>
                <a:sym typeface="Arial"/>
              </a:rPr>
              <a:t>Fabric</a:t>
            </a:r>
          </a:p>
          <a:p>
            <a:pPr algn="ctr" defTabSz="914400">
              <a:buClr>
                <a:srgbClr val="000000"/>
              </a:buClr>
              <a:buFont typeface="Arial"/>
              <a:buNone/>
            </a:pPr>
            <a:r>
              <a:rPr lang="en-US" sz="1050" kern="0">
                <a:solidFill>
                  <a:srgbClr val="4B4B4B"/>
                </a:solidFill>
                <a:latin typeface="Arial"/>
                <a:sym typeface="Arial"/>
              </a:rPr>
              <a:t>apps</a:t>
            </a:r>
          </a:p>
        </p:txBody>
      </p:sp>
      <p:sp>
        <p:nvSpPr>
          <p:cNvPr id="13" name="Rounded Rectangle 12"/>
          <p:cNvSpPr/>
          <p:nvPr/>
        </p:nvSpPr>
        <p:spPr>
          <a:xfrm>
            <a:off x="2828012" y="3270644"/>
            <a:ext cx="1228803" cy="16463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914400">
              <a:buClr>
                <a:srgbClr val="000000"/>
              </a:buClr>
              <a:buFont typeface="Arial"/>
              <a:buNone/>
            </a:pPr>
            <a:r>
              <a:rPr lang="en-US" sz="1100" kern="0">
                <a:solidFill>
                  <a:srgbClr val="FFFFFF"/>
                </a:solidFill>
                <a:latin typeface="Arial"/>
                <a:sym typeface="Arial"/>
              </a:rPr>
              <a:t>OS</a:t>
            </a:r>
          </a:p>
        </p:txBody>
      </p:sp>
      <p:sp>
        <p:nvSpPr>
          <p:cNvPr id="14" name="Rounded Rectangle 13"/>
          <p:cNvSpPr/>
          <p:nvPr/>
        </p:nvSpPr>
        <p:spPr>
          <a:xfrm>
            <a:off x="4209678" y="3276045"/>
            <a:ext cx="717293" cy="164639"/>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400">
              <a:buClr>
                <a:srgbClr val="000000"/>
              </a:buClr>
              <a:buFont typeface="Arial"/>
              <a:buNone/>
            </a:pPr>
            <a:r>
              <a:rPr lang="en-US" sz="1100" kern="0">
                <a:solidFill>
                  <a:srgbClr val="FFFFFF"/>
                </a:solidFill>
                <a:latin typeface="Arial"/>
                <a:sym typeface="Arial"/>
              </a:rPr>
              <a:t>OS</a:t>
            </a:r>
          </a:p>
        </p:txBody>
      </p:sp>
      <p:sp>
        <p:nvSpPr>
          <p:cNvPr id="15" name="Rounded Rectangle 14"/>
          <p:cNvSpPr/>
          <p:nvPr/>
        </p:nvSpPr>
        <p:spPr>
          <a:xfrm>
            <a:off x="5097476" y="3275566"/>
            <a:ext cx="905432" cy="16463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400">
              <a:buClr>
                <a:srgbClr val="000000"/>
              </a:buClr>
              <a:buFont typeface="Arial"/>
              <a:buNone/>
            </a:pPr>
            <a:r>
              <a:rPr lang="en-US" sz="1100" kern="0">
                <a:solidFill>
                  <a:srgbClr val="FFFFFF"/>
                </a:solidFill>
                <a:latin typeface="Arial"/>
                <a:sym typeface="Arial"/>
              </a:rPr>
              <a:t>OS</a:t>
            </a:r>
          </a:p>
        </p:txBody>
      </p:sp>
      <p:sp>
        <p:nvSpPr>
          <p:cNvPr id="16" name="Rounded Rectangle 15"/>
          <p:cNvSpPr/>
          <p:nvPr/>
        </p:nvSpPr>
        <p:spPr>
          <a:xfrm>
            <a:off x="5109232" y="3023207"/>
            <a:ext cx="899554" cy="16463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400">
              <a:buClr>
                <a:srgbClr val="000000"/>
              </a:buClr>
              <a:buFont typeface="Arial"/>
              <a:buNone/>
            </a:pPr>
            <a:r>
              <a:rPr lang="en-US" sz="1100" kern="0">
                <a:solidFill>
                  <a:srgbClr val="FFFFFF"/>
                </a:solidFill>
                <a:latin typeface="Arial"/>
                <a:sym typeface="Arial"/>
              </a:rPr>
              <a:t>K8s</a:t>
            </a:r>
          </a:p>
        </p:txBody>
      </p:sp>
      <p:sp>
        <p:nvSpPr>
          <p:cNvPr id="17" name="Rounded Rectangle 16"/>
          <p:cNvSpPr/>
          <p:nvPr/>
        </p:nvSpPr>
        <p:spPr>
          <a:xfrm>
            <a:off x="2763343" y="1182298"/>
            <a:ext cx="1705036" cy="34055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r>
              <a:rPr lang="en-US" sz="1000" kern="0">
                <a:solidFill>
                  <a:srgbClr val="4B4B4B"/>
                </a:solidFill>
                <a:latin typeface="Arial"/>
                <a:sym typeface="Arial"/>
              </a:rPr>
              <a:t>NEM Orchestration (XOS)</a:t>
            </a:r>
          </a:p>
        </p:txBody>
      </p:sp>
      <p:sp>
        <p:nvSpPr>
          <p:cNvPr id="18" name="Rounded Rectangle 17"/>
          <p:cNvSpPr/>
          <p:nvPr/>
        </p:nvSpPr>
        <p:spPr>
          <a:xfrm>
            <a:off x="4603138" y="1181818"/>
            <a:ext cx="1435048" cy="34055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buClr>
                <a:srgbClr val="000000"/>
              </a:buClr>
              <a:buFont typeface="Arial"/>
              <a:buNone/>
            </a:pPr>
            <a:r>
              <a:rPr lang="en-US" sz="1000" kern="0">
                <a:solidFill>
                  <a:srgbClr val="4B4B4B"/>
                </a:solidFill>
                <a:latin typeface="Arial"/>
                <a:sym typeface="Arial"/>
              </a:rPr>
              <a:t>NEM Monitoring</a:t>
            </a:r>
          </a:p>
          <a:p>
            <a:pPr algn="ctr" defTabSz="914400">
              <a:buClr>
                <a:srgbClr val="000000"/>
              </a:buClr>
              <a:buFont typeface="Arial"/>
              <a:buNone/>
            </a:pPr>
            <a:r>
              <a:rPr lang="en-US" sz="1000" kern="0">
                <a:solidFill>
                  <a:srgbClr val="4B4B4B"/>
                </a:solidFill>
                <a:latin typeface="Arial"/>
                <a:sym typeface="Arial"/>
              </a:rPr>
              <a:t>(Prom,Grafana, ELK)</a:t>
            </a:r>
          </a:p>
        </p:txBody>
      </p:sp>
      <p:sp>
        <p:nvSpPr>
          <p:cNvPr id="21" name="Rectangle 20"/>
          <p:cNvSpPr/>
          <p:nvPr/>
        </p:nvSpPr>
        <p:spPr>
          <a:xfrm>
            <a:off x="2716303" y="1624254"/>
            <a:ext cx="1405186" cy="2687144"/>
          </a:xfrm>
          <a:prstGeom prst="rect">
            <a:avLst/>
          </a:prstGeom>
          <a:noFill/>
          <a:ln w="12700" cmpd="sng">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buClr>
                <a:srgbClr val="000000"/>
              </a:buClr>
              <a:buFont typeface="Arial"/>
              <a:buNone/>
            </a:pPr>
            <a:endParaRPr lang="en-US" sz="1400" kern="0">
              <a:solidFill>
                <a:srgbClr val="FFFFFF"/>
              </a:solidFill>
              <a:latin typeface="Arial"/>
              <a:sym typeface="Arial"/>
            </a:endParaRPr>
          </a:p>
        </p:txBody>
      </p:sp>
      <p:sp>
        <p:nvSpPr>
          <p:cNvPr id="22" name="Rectangle 21"/>
          <p:cNvSpPr/>
          <p:nvPr/>
        </p:nvSpPr>
        <p:spPr>
          <a:xfrm>
            <a:off x="4162179" y="1635534"/>
            <a:ext cx="823588" cy="2687144"/>
          </a:xfrm>
          <a:prstGeom prst="rect">
            <a:avLst/>
          </a:prstGeom>
          <a:noFill/>
          <a:ln w="12700" cmpd="sng">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buClr>
                <a:srgbClr val="000000"/>
              </a:buClr>
              <a:buFont typeface="Arial"/>
              <a:buNone/>
            </a:pPr>
            <a:endParaRPr lang="en-US" sz="1400" kern="0">
              <a:solidFill>
                <a:srgbClr val="FFFFFF"/>
              </a:solidFill>
              <a:latin typeface="Arial"/>
              <a:sym typeface="Arial"/>
            </a:endParaRPr>
          </a:p>
        </p:txBody>
      </p:sp>
      <p:sp>
        <p:nvSpPr>
          <p:cNvPr id="23" name="Rectangle 22"/>
          <p:cNvSpPr/>
          <p:nvPr/>
        </p:nvSpPr>
        <p:spPr>
          <a:xfrm>
            <a:off x="5037747" y="1640935"/>
            <a:ext cx="1053353" cy="2687144"/>
          </a:xfrm>
          <a:prstGeom prst="rect">
            <a:avLst/>
          </a:prstGeom>
          <a:noFill/>
          <a:ln w="12700" cmpd="sng">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buClr>
                <a:srgbClr val="000000"/>
              </a:buClr>
              <a:buFont typeface="Arial"/>
              <a:buNone/>
            </a:pPr>
            <a:endParaRPr lang="en-US" sz="1400" kern="0">
              <a:solidFill>
                <a:srgbClr val="FFFFFF"/>
              </a:solidFill>
              <a:latin typeface="Arial"/>
              <a:sym typeface="Arial"/>
            </a:endParaRPr>
          </a:p>
        </p:txBody>
      </p:sp>
      <p:sp>
        <p:nvSpPr>
          <p:cNvPr id="24" name="Rectangle 23"/>
          <p:cNvSpPr/>
          <p:nvPr/>
        </p:nvSpPr>
        <p:spPr>
          <a:xfrm>
            <a:off x="2720783" y="1146537"/>
            <a:ext cx="1782869" cy="431155"/>
          </a:xfrm>
          <a:prstGeom prst="rect">
            <a:avLst/>
          </a:prstGeom>
          <a:noFill/>
          <a:ln w="12700" cmpd="sng">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buClr>
                <a:srgbClr val="000000"/>
              </a:buClr>
              <a:buFont typeface="Arial"/>
              <a:buNone/>
            </a:pPr>
            <a:endParaRPr lang="en-US" sz="1400" kern="0">
              <a:solidFill>
                <a:srgbClr val="FFFFFF"/>
              </a:solidFill>
              <a:latin typeface="Arial"/>
              <a:sym typeface="Arial"/>
            </a:endParaRPr>
          </a:p>
        </p:txBody>
      </p:sp>
      <p:sp>
        <p:nvSpPr>
          <p:cNvPr id="25" name="Rectangle 24"/>
          <p:cNvSpPr/>
          <p:nvPr/>
        </p:nvSpPr>
        <p:spPr>
          <a:xfrm>
            <a:off x="4550687" y="1146058"/>
            <a:ext cx="1540414" cy="431155"/>
          </a:xfrm>
          <a:prstGeom prst="rect">
            <a:avLst/>
          </a:prstGeom>
          <a:noFill/>
          <a:ln w="12700" cmpd="sng">
            <a:solidFill>
              <a:srgbClr val="007DCC"/>
            </a:solidFill>
            <a:prstDash val="dot"/>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buClr>
                <a:srgbClr val="000000"/>
              </a:buClr>
              <a:buFont typeface="Arial"/>
              <a:buNone/>
            </a:pPr>
            <a:endParaRPr lang="en-US" sz="1400" kern="0">
              <a:solidFill>
                <a:srgbClr val="FFFFFF"/>
              </a:solidFill>
              <a:latin typeface="Arial"/>
              <a:sym typeface="Arial"/>
            </a:endParaRPr>
          </a:p>
        </p:txBody>
      </p:sp>
      <p:sp>
        <p:nvSpPr>
          <p:cNvPr id="30" name="TextBox 29"/>
          <p:cNvSpPr txBox="1"/>
          <p:nvPr/>
        </p:nvSpPr>
        <p:spPr>
          <a:xfrm>
            <a:off x="4274353" y="2676767"/>
            <a:ext cx="611462" cy="253916"/>
          </a:xfrm>
          <a:prstGeom prst="rect">
            <a:avLst/>
          </a:prstGeom>
          <a:noFill/>
        </p:spPr>
        <p:txBody>
          <a:bodyPr wrap="square" rtlCol="0">
            <a:spAutoFit/>
          </a:bodyPr>
          <a:lstStyle/>
          <a:p>
            <a:pPr defTabSz="914400">
              <a:buClr>
                <a:srgbClr val="000000"/>
              </a:buClr>
              <a:buFont typeface="Arial"/>
              <a:buNone/>
            </a:pPr>
            <a:r>
              <a:rPr lang="en-US" sz="1050" kern="0">
                <a:solidFill>
                  <a:srgbClr val="000000"/>
                </a:solidFill>
                <a:latin typeface="Arial"/>
                <a:ea typeface="Arial"/>
                <a:cs typeface="Arial"/>
                <a:sym typeface="Arial"/>
              </a:rPr>
              <a:t>Trellis</a:t>
            </a:r>
          </a:p>
        </p:txBody>
      </p:sp>
      <p:cxnSp>
        <p:nvCxnSpPr>
          <p:cNvPr id="31" name="Straight Connector 30"/>
          <p:cNvCxnSpPr/>
          <p:nvPr/>
        </p:nvCxnSpPr>
        <p:spPr>
          <a:xfrm flipV="1">
            <a:off x="2750647" y="2547408"/>
            <a:ext cx="3293418" cy="16682"/>
          </a:xfrm>
          <a:prstGeom prst="line">
            <a:avLst/>
          </a:prstGeom>
          <a:ln w="12700" cmpd="sng">
            <a:prstDash val="dot"/>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5108767" y="2781650"/>
            <a:ext cx="894141" cy="16463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400">
              <a:buClr>
                <a:srgbClr val="000000"/>
              </a:buClr>
              <a:buFont typeface="Arial"/>
              <a:buNone/>
            </a:pPr>
            <a:r>
              <a:rPr lang="en-US" sz="1100" kern="0">
                <a:solidFill>
                  <a:srgbClr val="FFFFFF"/>
                </a:solidFill>
                <a:latin typeface="Arial"/>
                <a:sym typeface="Arial"/>
              </a:rPr>
              <a:t>Kafka</a:t>
            </a:r>
          </a:p>
        </p:txBody>
      </p:sp>
      <p:cxnSp>
        <p:nvCxnSpPr>
          <p:cNvPr id="34" name="Straight Connector 33"/>
          <p:cNvCxnSpPr/>
          <p:nvPr/>
        </p:nvCxnSpPr>
        <p:spPr>
          <a:xfrm flipV="1">
            <a:off x="2709026" y="3217245"/>
            <a:ext cx="3293418" cy="16682"/>
          </a:xfrm>
          <a:prstGeom prst="line">
            <a:avLst/>
          </a:prstGeom>
          <a:ln w="12700" cmpd="sng">
            <a:prstDash val="dot"/>
          </a:ln>
        </p:spPr>
        <p:style>
          <a:lnRef idx="2">
            <a:schemeClr val="accent1"/>
          </a:lnRef>
          <a:fillRef idx="0">
            <a:schemeClr val="accent1"/>
          </a:fillRef>
          <a:effectRef idx="1">
            <a:schemeClr val="accent1"/>
          </a:effectRef>
          <a:fontRef idx="minor">
            <a:schemeClr val="tx1"/>
          </a:fontRef>
        </p:style>
      </p:cxnSp>
      <p:pic>
        <p:nvPicPr>
          <p:cNvPr id="35" name="Google Shape;184;p23">
            <a:extLst>
              <a:ext uri="{FF2B5EF4-FFF2-40B4-BE49-F238E27FC236}">
                <a16:creationId xmlns:a16="http://schemas.microsoft.com/office/drawing/2014/main" id="{527C0D34-487B-EE4D-98F3-2A9E2CE5E116}"/>
              </a:ext>
            </a:extLst>
          </p:cNvPr>
          <p:cNvPicPr preferRelativeResize="0"/>
          <p:nvPr/>
        </p:nvPicPr>
        <p:blipFill>
          <a:blip r:embed="rId2">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3329077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457200" y="0"/>
            <a:ext cx="8229600" cy="53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b="1">
                <a:solidFill>
                  <a:schemeClr val="accent1"/>
                </a:solidFill>
              </a:rPr>
              <a:t>SEBA (and VOLTHA) Community</a:t>
            </a:r>
            <a:endParaRPr sz="3200" b="1">
              <a:solidFill>
                <a:schemeClr val="accent1"/>
              </a:solidFill>
            </a:endParaRPr>
          </a:p>
        </p:txBody>
      </p:sp>
      <p:pic>
        <p:nvPicPr>
          <p:cNvPr id="21" name="Picture 20"/>
          <p:cNvPicPr>
            <a:picLocks noChangeAspect="1"/>
          </p:cNvPicPr>
          <p:nvPr/>
        </p:nvPicPr>
        <p:blipFill>
          <a:blip r:embed="rId3"/>
          <a:stretch>
            <a:fillRect/>
          </a:stretch>
        </p:blipFill>
        <p:spPr>
          <a:xfrm>
            <a:off x="4433617" y="2127700"/>
            <a:ext cx="1203090" cy="887900"/>
          </a:xfrm>
          <a:prstGeom prst="rect">
            <a:avLst/>
          </a:prstGeom>
          <a:effectLst>
            <a:glow rad="228600">
              <a:srgbClr val="A5A5A5">
                <a:satMod val="175000"/>
                <a:alpha val="40000"/>
              </a:srgbClr>
            </a:glow>
          </a:effectLst>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6912" y="1006571"/>
            <a:ext cx="1210649" cy="880472"/>
          </a:xfrm>
          <a:prstGeom prst="rect">
            <a:avLst/>
          </a:prstGeom>
        </p:spPr>
      </p:pic>
      <p:pic>
        <p:nvPicPr>
          <p:cNvPr id="23" name="Picture 22"/>
          <p:cNvPicPr>
            <a:picLocks noChangeAspect="1"/>
          </p:cNvPicPr>
          <p:nvPr/>
        </p:nvPicPr>
        <p:blipFill>
          <a:blip r:embed="rId5"/>
          <a:stretch>
            <a:fillRect/>
          </a:stretch>
        </p:blipFill>
        <p:spPr>
          <a:xfrm>
            <a:off x="388447" y="2127700"/>
            <a:ext cx="1778233" cy="995810"/>
          </a:xfrm>
          <a:prstGeom prst="rect">
            <a:avLst/>
          </a:prstGeom>
        </p:spPr>
      </p:pic>
      <p:pic>
        <p:nvPicPr>
          <p:cNvPr id="24" name="Picture 23"/>
          <p:cNvPicPr>
            <a:picLocks noChangeAspect="1"/>
          </p:cNvPicPr>
          <p:nvPr/>
        </p:nvPicPr>
        <p:blipFill>
          <a:blip r:embed="rId6"/>
          <a:stretch>
            <a:fillRect/>
          </a:stretch>
        </p:blipFill>
        <p:spPr>
          <a:xfrm>
            <a:off x="3298565" y="2127700"/>
            <a:ext cx="996881" cy="920461"/>
          </a:xfrm>
          <a:prstGeom prst="rect">
            <a:avLst/>
          </a:prstGeom>
          <a:effectLst>
            <a:glow rad="228600">
              <a:srgbClr val="A5A5A5">
                <a:satMod val="175000"/>
                <a:alpha val="40000"/>
              </a:srgbClr>
            </a:glow>
          </a:effectLst>
        </p:spPr>
      </p:pic>
      <p:sp>
        <p:nvSpPr>
          <p:cNvPr id="25" name="Rectangle 24"/>
          <p:cNvSpPr/>
          <p:nvPr/>
        </p:nvSpPr>
        <p:spPr>
          <a:xfrm>
            <a:off x="3080244" y="2817683"/>
            <a:ext cx="765766" cy="276999"/>
          </a:xfrm>
          <a:prstGeom prst="rect">
            <a:avLst/>
          </a:prstGeom>
          <a:effectLst>
            <a:glow rad="228600">
              <a:srgbClr val="A5A5A5">
                <a:satMod val="175000"/>
                <a:alpha val="40000"/>
              </a:srgbClr>
            </a:glow>
          </a:effectLst>
        </p:spPr>
        <p:txBody>
          <a:bodyPr wrap="square">
            <a:spAutoFit/>
          </a:bodyPr>
          <a:lstStyle/>
          <a:p>
            <a:pPr algn="ctr" defTabSz="411480">
              <a:defRPr/>
            </a:pPr>
            <a:r>
              <a:rPr lang="en-US" sz="1200" b="1" dirty="0">
                <a:solidFill>
                  <a:srgbClr val="0097A7"/>
                </a:solidFill>
                <a:latin typeface="Calibri"/>
                <a:ea typeface="Arial"/>
                <a:cs typeface="Arial"/>
                <a:sym typeface="Arial"/>
              </a:rPr>
              <a:t>AT&amp;T</a:t>
            </a:r>
          </a:p>
        </p:txBody>
      </p:sp>
      <p:pic>
        <p:nvPicPr>
          <p:cNvPr id="26" name="Picture 25"/>
          <p:cNvPicPr>
            <a:picLocks noChangeAspect="1"/>
          </p:cNvPicPr>
          <p:nvPr/>
        </p:nvPicPr>
        <p:blipFill>
          <a:blip r:embed="rId7"/>
          <a:stretch>
            <a:fillRect/>
          </a:stretch>
        </p:blipFill>
        <p:spPr>
          <a:xfrm>
            <a:off x="6460641" y="4303118"/>
            <a:ext cx="983102" cy="234382"/>
          </a:xfrm>
          <a:prstGeom prst="rect">
            <a:avLst/>
          </a:prstGeom>
        </p:spPr>
      </p:pic>
      <p:pic>
        <p:nvPicPr>
          <p:cNvPr id="27" name="Picture 26"/>
          <p:cNvPicPr>
            <a:picLocks noChangeAspect="1"/>
          </p:cNvPicPr>
          <p:nvPr/>
        </p:nvPicPr>
        <p:blipFill>
          <a:blip r:embed="rId8"/>
          <a:stretch>
            <a:fillRect/>
          </a:stretch>
        </p:blipFill>
        <p:spPr>
          <a:xfrm>
            <a:off x="1167317" y="3367075"/>
            <a:ext cx="1187087" cy="911935"/>
          </a:xfrm>
          <a:prstGeom prst="rect">
            <a:avLst/>
          </a:prstGeom>
        </p:spPr>
      </p:pic>
      <p:pic>
        <p:nvPicPr>
          <p:cNvPr id="28" name="Picture 27"/>
          <p:cNvPicPr>
            <a:picLocks noChangeAspect="1"/>
          </p:cNvPicPr>
          <p:nvPr/>
        </p:nvPicPr>
        <p:blipFill>
          <a:blip r:embed="rId9"/>
          <a:stretch>
            <a:fillRect/>
          </a:stretch>
        </p:blipFill>
        <p:spPr>
          <a:xfrm>
            <a:off x="7329775" y="2817683"/>
            <a:ext cx="786465" cy="197918"/>
          </a:xfrm>
          <a:prstGeom prst="rect">
            <a:avLst/>
          </a:prstGeom>
        </p:spPr>
      </p:pic>
      <p:pic>
        <p:nvPicPr>
          <p:cNvPr id="29" name="Picture 28"/>
          <p:cNvPicPr>
            <a:picLocks noChangeAspect="1"/>
          </p:cNvPicPr>
          <p:nvPr/>
        </p:nvPicPr>
        <p:blipFill>
          <a:blip r:embed="rId10"/>
          <a:stretch>
            <a:fillRect/>
          </a:stretch>
        </p:blipFill>
        <p:spPr>
          <a:xfrm>
            <a:off x="1791123" y="4198615"/>
            <a:ext cx="751114" cy="221694"/>
          </a:xfrm>
          <a:prstGeom prst="rect">
            <a:avLst/>
          </a:prstGeom>
        </p:spPr>
      </p:pic>
      <p:pic>
        <p:nvPicPr>
          <p:cNvPr id="30" name="Picture 29"/>
          <p:cNvPicPr>
            <a:picLocks noChangeAspect="1"/>
          </p:cNvPicPr>
          <p:nvPr/>
        </p:nvPicPr>
        <p:blipFill>
          <a:blip r:embed="rId11"/>
          <a:stretch>
            <a:fillRect/>
          </a:stretch>
        </p:blipFill>
        <p:spPr>
          <a:xfrm>
            <a:off x="5672737" y="1228818"/>
            <a:ext cx="1079346" cy="421731"/>
          </a:xfrm>
          <a:prstGeom prst="rect">
            <a:avLst/>
          </a:prstGeom>
        </p:spPr>
      </p:pic>
      <p:pic>
        <p:nvPicPr>
          <p:cNvPr id="32" name="Picture 31"/>
          <p:cNvPicPr>
            <a:picLocks noChangeAspect="1"/>
          </p:cNvPicPr>
          <p:nvPr/>
        </p:nvPicPr>
        <p:blipFill>
          <a:blip r:embed="rId12"/>
          <a:stretch>
            <a:fillRect/>
          </a:stretch>
        </p:blipFill>
        <p:spPr>
          <a:xfrm>
            <a:off x="1099392" y="1733429"/>
            <a:ext cx="1067288" cy="489697"/>
          </a:xfrm>
          <a:prstGeom prst="rect">
            <a:avLst/>
          </a:prstGeom>
        </p:spPr>
      </p:pic>
      <p:pic>
        <p:nvPicPr>
          <p:cNvPr id="33" name="Picture 32"/>
          <p:cNvPicPr>
            <a:picLocks noChangeAspect="1"/>
          </p:cNvPicPr>
          <p:nvPr/>
        </p:nvPicPr>
        <p:blipFill>
          <a:blip r:embed="rId13"/>
          <a:stretch>
            <a:fillRect/>
          </a:stretch>
        </p:blipFill>
        <p:spPr>
          <a:xfrm>
            <a:off x="7126180" y="2331832"/>
            <a:ext cx="1162466" cy="212971"/>
          </a:xfrm>
          <a:prstGeom prst="rect">
            <a:avLst/>
          </a:prstGeom>
        </p:spPr>
      </p:pic>
      <p:pic>
        <p:nvPicPr>
          <p:cNvPr id="34" name="Picture 33"/>
          <p:cNvPicPr>
            <a:picLocks noChangeAspect="1"/>
          </p:cNvPicPr>
          <p:nvPr/>
        </p:nvPicPr>
        <p:blipFill>
          <a:blip r:embed="rId14"/>
          <a:stretch>
            <a:fillRect/>
          </a:stretch>
        </p:blipFill>
        <p:spPr>
          <a:xfrm>
            <a:off x="6952192" y="3166064"/>
            <a:ext cx="1270394" cy="409702"/>
          </a:xfrm>
          <a:prstGeom prst="rect">
            <a:avLst/>
          </a:prstGeom>
        </p:spPr>
      </p:pic>
      <p:pic>
        <p:nvPicPr>
          <p:cNvPr id="35" name="Picture 34"/>
          <p:cNvPicPr>
            <a:picLocks noChangeAspect="1"/>
          </p:cNvPicPr>
          <p:nvPr/>
        </p:nvPicPr>
        <p:blipFill>
          <a:blip r:embed="rId15"/>
          <a:stretch>
            <a:fillRect/>
          </a:stretch>
        </p:blipFill>
        <p:spPr>
          <a:xfrm>
            <a:off x="7146016" y="3765918"/>
            <a:ext cx="642678" cy="272835"/>
          </a:xfrm>
          <a:prstGeom prst="rect">
            <a:avLst/>
          </a:prstGeom>
        </p:spPr>
      </p:pic>
      <p:pic>
        <p:nvPicPr>
          <p:cNvPr id="36" name="Picture 35"/>
          <p:cNvPicPr>
            <a:picLocks noChangeAspect="1"/>
          </p:cNvPicPr>
          <p:nvPr/>
        </p:nvPicPr>
        <p:blipFill>
          <a:blip r:embed="rId16"/>
          <a:stretch>
            <a:fillRect/>
          </a:stretch>
        </p:blipFill>
        <p:spPr>
          <a:xfrm>
            <a:off x="6590438" y="1666779"/>
            <a:ext cx="1071483" cy="556347"/>
          </a:xfrm>
          <a:prstGeom prst="rect">
            <a:avLst/>
          </a:prstGeom>
        </p:spPr>
      </p:pic>
      <p:pic>
        <p:nvPicPr>
          <p:cNvPr id="37" name="Picture 36"/>
          <p:cNvPicPr>
            <a:picLocks noChangeAspect="1"/>
          </p:cNvPicPr>
          <p:nvPr/>
        </p:nvPicPr>
        <p:blipFill>
          <a:blip r:embed="rId17"/>
          <a:stretch>
            <a:fillRect/>
          </a:stretch>
        </p:blipFill>
        <p:spPr>
          <a:xfrm>
            <a:off x="3158661" y="908295"/>
            <a:ext cx="1136786" cy="641734"/>
          </a:xfrm>
          <a:prstGeom prst="rect">
            <a:avLst/>
          </a:prstGeom>
          <a:noFill/>
          <a:ln>
            <a:noFill/>
          </a:ln>
        </p:spPr>
      </p:pic>
      <p:pic>
        <p:nvPicPr>
          <p:cNvPr id="2" name="Picture 1"/>
          <p:cNvPicPr>
            <a:picLocks noChangeAspect="1"/>
          </p:cNvPicPr>
          <p:nvPr/>
        </p:nvPicPr>
        <p:blipFill>
          <a:blip r:embed="rId18"/>
          <a:stretch>
            <a:fillRect/>
          </a:stretch>
        </p:blipFill>
        <p:spPr>
          <a:xfrm>
            <a:off x="3298566" y="3157031"/>
            <a:ext cx="1123390" cy="881722"/>
          </a:xfrm>
          <a:prstGeom prst="rect">
            <a:avLst/>
          </a:prstGeom>
          <a:effectLst>
            <a:glow rad="203200">
              <a:schemeClr val="bg1">
                <a:lumMod val="85000"/>
                <a:alpha val="75000"/>
              </a:schemeClr>
            </a:glow>
          </a:effectLst>
        </p:spPr>
      </p:pic>
      <p:pic>
        <p:nvPicPr>
          <p:cNvPr id="3" name="Picture 2"/>
          <p:cNvPicPr>
            <a:picLocks noChangeAspect="1"/>
          </p:cNvPicPr>
          <p:nvPr/>
        </p:nvPicPr>
        <p:blipFill>
          <a:blip r:embed="rId19"/>
          <a:stretch>
            <a:fillRect/>
          </a:stretch>
        </p:blipFill>
        <p:spPr>
          <a:xfrm>
            <a:off x="4421955" y="3132952"/>
            <a:ext cx="1250782" cy="905801"/>
          </a:xfrm>
          <a:prstGeom prst="rect">
            <a:avLst/>
          </a:prstGeom>
          <a:effectLst>
            <a:glow rad="203200">
              <a:schemeClr val="bg1">
                <a:lumMod val="85000"/>
                <a:alpha val="75000"/>
              </a:schemeClr>
            </a:glow>
          </a:effectLst>
        </p:spPr>
      </p:pic>
      <p:pic>
        <p:nvPicPr>
          <p:cNvPr id="4" name="Picture 3"/>
          <p:cNvPicPr>
            <a:picLocks noChangeAspect="1"/>
          </p:cNvPicPr>
          <p:nvPr/>
        </p:nvPicPr>
        <p:blipFill>
          <a:blip r:embed="rId20"/>
          <a:stretch>
            <a:fillRect/>
          </a:stretch>
        </p:blipFill>
        <p:spPr>
          <a:xfrm>
            <a:off x="4500673" y="907731"/>
            <a:ext cx="1021375" cy="742818"/>
          </a:xfrm>
          <a:prstGeom prst="rect">
            <a:avLst/>
          </a:prstGeom>
        </p:spPr>
      </p:pic>
      <p:pic>
        <p:nvPicPr>
          <p:cNvPr id="5" name="Picture 4"/>
          <p:cNvPicPr>
            <a:picLocks noChangeAspect="1"/>
          </p:cNvPicPr>
          <p:nvPr/>
        </p:nvPicPr>
        <p:blipFill>
          <a:blip r:embed="rId21"/>
          <a:stretch>
            <a:fillRect/>
          </a:stretch>
        </p:blipFill>
        <p:spPr>
          <a:xfrm>
            <a:off x="2597064" y="4279010"/>
            <a:ext cx="1369510" cy="850708"/>
          </a:xfrm>
          <a:prstGeom prst="rect">
            <a:avLst/>
          </a:prstGeom>
        </p:spPr>
      </p:pic>
      <p:pic>
        <p:nvPicPr>
          <p:cNvPr id="6" name="Picture 5"/>
          <p:cNvPicPr>
            <a:picLocks noChangeAspect="1"/>
          </p:cNvPicPr>
          <p:nvPr/>
        </p:nvPicPr>
        <p:blipFill>
          <a:blip r:embed="rId22"/>
          <a:stretch>
            <a:fillRect/>
          </a:stretch>
        </p:blipFill>
        <p:spPr>
          <a:xfrm>
            <a:off x="4076561" y="4292792"/>
            <a:ext cx="1171797" cy="793348"/>
          </a:xfrm>
          <a:prstGeom prst="rect">
            <a:avLst/>
          </a:prstGeom>
        </p:spPr>
      </p:pic>
      <p:pic>
        <p:nvPicPr>
          <p:cNvPr id="7" name="Picture 6"/>
          <p:cNvPicPr>
            <a:picLocks noChangeAspect="1"/>
          </p:cNvPicPr>
          <p:nvPr/>
        </p:nvPicPr>
        <p:blipFill>
          <a:blip r:embed="rId23"/>
          <a:stretch>
            <a:fillRect/>
          </a:stretch>
        </p:blipFill>
        <p:spPr>
          <a:xfrm>
            <a:off x="5421829" y="4136271"/>
            <a:ext cx="993447" cy="993447"/>
          </a:xfrm>
          <a:prstGeom prst="rect">
            <a:avLst/>
          </a:prstGeom>
        </p:spPr>
      </p:pic>
      <p:pic>
        <p:nvPicPr>
          <p:cNvPr id="38" name="Picture 37"/>
          <p:cNvPicPr>
            <a:picLocks noChangeAspect="1"/>
          </p:cNvPicPr>
          <p:nvPr/>
        </p:nvPicPr>
        <p:blipFill>
          <a:blip r:embed="rId24"/>
          <a:stretch>
            <a:fillRect/>
          </a:stretch>
        </p:blipFill>
        <p:spPr>
          <a:xfrm>
            <a:off x="787798" y="2959413"/>
            <a:ext cx="929271" cy="616353"/>
          </a:xfrm>
          <a:prstGeom prst="rect">
            <a:avLst/>
          </a:prstGeom>
        </p:spPr>
      </p:pic>
      <p:pic>
        <p:nvPicPr>
          <p:cNvPr id="31" name="Google Shape;184;p23">
            <a:extLst>
              <a:ext uri="{FF2B5EF4-FFF2-40B4-BE49-F238E27FC236}">
                <a16:creationId xmlns:a16="http://schemas.microsoft.com/office/drawing/2014/main" id="{A600AFAD-CAEC-B143-B8D5-E7332F166A5C}"/>
              </a:ext>
            </a:extLst>
          </p:cNvPr>
          <p:cNvPicPr preferRelativeResize="0"/>
          <p:nvPr/>
        </p:nvPicPr>
        <p:blipFill>
          <a:blip r:embed="rId25">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158792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par>
                                <p:cTn id="20" presetID="10" presetClass="entr" presetSubtype="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10"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par>
                                <p:cTn id="26" presetID="10" presetClass="entr" presetSubtype="0" fill="hold"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10" presetClass="entr" presetSubtype="0"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childTnLst>
                                </p:cTn>
                              </p:par>
                              <p:par>
                                <p:cTn id="47" presetID="10"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childTnLst>
                                </p:cTn>
                              </p:par>
                              <p:par>
                                <p:cTn id="50" presetID="10" presetClass="entr" presetSubtype="0" fill="hold" nodeType="with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par>
                                <p:cTn id="56" presetID="10" presetClass="entr" presetSubtype="0" fill="hold"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5" name="Google Shape;155;g827775886d_0_162"/>
          <p:cNvSpPr txBox="1"/>
          <p:nvPr/>
        </p:nvSpPr>
        <p:spPr>
          <a:xfrm>
            <a:off x="457200" y="8"/>
            <a:ext cx="8229600" cy="532500"/>
          </a:xfrm>
          <a:prstGeom prst="rect">
            <a:avLst/>
          </a:prstGeom>
          <a:noFill/>
          <a:ln>
            <a:noFill/>
          </a:ln>
        </p:spPr>
        <p:txBody>
          <a:bodyPr spcFirstLastPara="1" wrap="square" lIns="91425" tIns="45700" rIns="91425" bIns="45700" anchor="ctr" anchorCtr="0">
            <a:noAutofit/>
          </a:bodyPr>
          <a:lstStyle/>
          <a:p>
            <a:pPr algn="ctr" defTabSz="914378">
              <a:lnSpc>
                <a:spcPct val="113333"/>
              </a:lnSpc>
              <a:buSzPts val="3000"/>
            </a:pPr>
            <a:r>
              <a:rPr lang="en-US" sz="3000" dirty="0">
                <a:solidFill>
                  <a:srgbClr val="007DAF"/>
                </a:solidFill>
                <a:latin typeface="Calibri"/>
                <a:ea typeface="Calibri"/>
                <a:cs typeface="Calibri"/>
                <a:sym typeface="Calibri"/>
              </a:rPr>
              <a:t>SEBA Surge Brigade Dashboards</a:t>
            </a:r>
            <a:endParaRPr sz="3000" dirty="0">
              <a:solidFill>
                <a:srgbClr val="007DAF"/>
              </a:solidFill>
              <a:latin typeface="Calibri"/>
              <a:ea typeface="Calibri"/>
              <a:cs typeface="Calibri"/>
              <a:sym typeface="Calibri"/>
            </a:endParaRPr>
          </a:p>
        </p:txBody>
      </p:sp>
      <p:pic>
        <p:nvPicPr>
          <p:cNvPr id="156" name="Google Shape;156;g827775886d_0_162"/>
          <p:cNvPicPr preferRelativeResize="0"/>
          <p:nvPr/>
        </p:nvPicPr>
        <p:blipFill rotWithShape="1">
          <a:blip r:embed="rId3">
            <a:alphaModFix/>
          </a:blip>
          <a:srcRect/>
          <a:stretch/>
        </p:blipFill>
        <p:spPr>
          <a:xfrm>
            <a:off x="1" y="4693076"/>
            <a:ext cx="1003781" cy="429725"/>
          </a:xfrm>
          <a:prstGeom prst="rect">
            <a:avLst/>
          </a:prstGeom>
          <a:noFill/>
          <a:ln>
            <a:noFill/>
          </a:ln>
        </p:spPr>
      </p:pic>
      <p:pic>
        <p:nvPicPr>
          <p:cNvPr id="4" name="Picture 3">
            <a:extLst>
              <a:ext uri="{FF2B5EF4-FFF2-40B4-BE49-F238E27FC236}">
                <a16:creationId xmlns:a16="http://schemas.microsoft.com/office/drawing/2014/main" id="{718C03F5-F5A1-9847-ADB9-A84A091D9534}"/>
              </a:ext>
            </a:extLst>
          </p:cNvPr>
          <p:cNvPicPr>
            <a:picLocks noChangeAspect="1"/>
          </p:cNvPicPr>
          <p:nvPr/>
        </p:nvPicPr>
        <p:blipFill>
          <a:blip r:embed="rId4"/>
          <a:stretch>
            <a:fillRect/>
          </a:stretch>
        </p:blipFill>
        <p:spPr>
          <a:xfrm>
            <a:off x="374650" y="458321"/>
            <a:ext cx="8394700" cy="4953000"/>
          </a:xfrm>
          <a:prstGeom prst="rect">
            <a:avLst/>
          </a:prstGeom>
        </p:spPr>
      </p:pic>
    </p:spTree>
    <p:extLst>
      <p:ext uri="{BB962C8B-B14F-4D97-AF65-F5344CB8AC3E}">
        <p14:creationId xmlns:p14="http://schemas.microsoft.com/office/powerpoint/2010/main" val="2151117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g827775886d_0_302"/>
          <p:cNvSpPr txBox="1">
            <a:spLocks noGrp="1"/>
          </p:cNvSpPr>
          <p:nvPr>
            <p:ph type="sldNum" idx="12"/>
          </p:nvPr>
        </p:nvSpPr>
        <p:spPr>
          <a:xfrm>
            <a:off x="3505200" y="4848891"/>
            <a:ext cx="2133600" cy="273900"/>
          </a:xfrm>
          <a:prstGeom prst="rect">
            <a:avLst/>
          </a:prstGeom>
          <a:noFill/>
          <a:ln>
            <a:noFill/>
          </a:ln>
        </p:spPr>
        <p:txBody>
          <a:bodyPr spcFirstLastPara="1" wrap="square" lIns="91400" tIns="45675" rIns="91400" bIns="45675" anchor="ctr" anchorCtr="0">
            <a:noAutofit/>
          </a:bodyPr>
          <a:lstStyle/>
          <a:p>
            <a:pPr defTabSz="914378"/>
            <a:fld id="{00000000-1234-1234-1234-123412341234}" type="slidenum">
              <a:rPr lang="en-US" kern="0"/>
              <a:pPr defTabSz="914378"/>
              <a:t>26</a:t>
            </a:fld>
            <a:endParaRPr kern="0"/>
          </a:p>
        </p:txBody>
      </p:sp>
      <p:sp>
        <p:nvSpPr>
          <p:cNvPr id="257" name="Google Shape;257;g827775886d_0_302"/>
          <p:cNvSpPr txBox="1"/>
          <p:nvPr/>
        </p:nvSpPr>
        <p:spPr>
          <a:xfrm>
            <a:off x="457200" y="8"/>
            <a:ext cx="8229600" cy="532500"/>
          </a:xfrm>
          <a:prstGeom prst="rect">
            <a:avLst/>
          </a:prstGeom>
          <a:noFill/>
          <a:ln>
            <a:noFill/>
          </a:ln>
        </p:spPr>
        <p:txBody>
          <a:bodyPr spcFirstLastPara="1" wrap="square" lIns="91425" tIns="45700" rIns="91425" bIns="45700" anchor="ctr" anchorCtr="0">
            <a:noAutofit/>
          </a:bodyPr>
          <a:lstStyle/>
          <a:p>
            <a:pPr algn="ctr" defTabSz="914378">
              <a:lnSpc>
                <a:spcPct val="113333"/>
              </a:lnSpc>
              <a:buSzPts val="3000"/>
            </a:pPr>
            <a:r>
              <a:rPr lang="en-US" sz="3000" dirty="0">
                <a:solidFill>
                  <a:srgbClr val="007DAF"/>
                </a:solidFill>
                <a:latin typeface="Calibri"/>
                <a:ea typeface="Calibri"/>
                <a:cs typeface="Calibri"/>
                <a:sym typeface="Calibri"/>
              </a:rPr>
              <a:t>SEBA Surge Contributions</a:t>
            </a:r>
            <a:endParaRPr sz="3000" dirty="0">
              <a:solidFill>
                <a:srgbClr val="007DAF"/>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CB5D9296-4274-4744-BCBF-B4F13910FB0B}"/>
              </a:ext>
            </a:extLst>
          </p:cNvPr>
          <p:cNvPicPr>
            <a:picLocks noChangeAspect="1"/>
          </p:cNvPicPr>
          <p:nvPr/>
        </p:nvPicPr>
        <p:blipFill>
          <a:blip r:embed="rId3"/>
          <a:stretch>
            <a:fillRect/>
          </a:stretch>
        </p:blipFill>
        <p:spPr>
          <a:xfrm>
            <a:off x="238311" y="466538"/>
            <a:ext cx="8559800" cy="4775200"/>
          </a:xfrm>
          <a:prstGeom prst="rect">
            <a:avLst/>
          </a:prstGeom>
        </p:spPr>
      </p:pic>
    </p:spTree>
    <p:extLst>
      <p:ext uri="{BB962C8B-B14F-4D97-AF65-F5344CB8AC3E}">
        <p14:creationId xmlns:p14="http://schemas.microsoft.com/office/powerpoint/2010/main" val="310467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02BDB15-EB16-0643-8F91-6ACCD6610982}"/>
              </a:ext>
            </a:extLst>
          </p:cNvPr>
          <p:cNvSpPr>
            <a:spLocks noGrp="1"/>
          </p:cNvSpPr>
          <p:nvPr>
            <p:ph type="sldNum" idx="10"/>
          </p:nvPr>
        </p:nvSpPr>
        <p:spPr/>
        <p:txBody>
          <a:bodyPr/>
          <a:lstStyle/>
          <a:p>
            <a:pPr defTabSz="914400" fontAlgn="base">
              <a:spcBef>
                <a:spcPct val="0"/>
              </a:spcBef>
              <a:spcAft>
                <a:spcPct val="0"/>
              </a:spcAft>
              <a:defRPr/>
            </a:pPr>
            <a:fld id="{D8E6C150-524A-9A40-95D2-2104EA57E476}" type="slidenum">
              <a:rPr lang="en-US" smtClean="0"/>
              <a:pPr defTabSz="914400" fontAlgn="base">
                <a:spcBef>
                  <a:spcPct val="0"/>
                </a:spcBef>
                <a:spcAft>
                  <a:spcPct val="0"/>
                </a:spcAft>
                <a:defRPr/>
              </a:pPr>
              <a:t>27</a:t>
            </a:fld>
            <a:endParaRPr lang="en-US"/>
          </a:p>
        </p:txBody>
      </p:sp>
      <p:sp>
        <p:nvSpPr>
          <p:cNvPr id="4" name="Title 3">
            <a:extLst>
              <a:ext uri="{FF2B5EF4-FFF2-40B4-BE49-F238E27FC236}">
                <a16:creationId xmlns:a16="http://schemas.microsoft.com/office/drawing/2014/main" id="{A146F51A-9C0A-0940-8A11-F2C62DC497F4}"/>
              </a:ext>
            </a:extLst>
          </p:cNvPr>
          <p:cNvSpPr>
            <a:spLocks noGrp="1"/>
          </p:cNvSpPr>
          <p:nvPr>
            <p:ph type="title"/>
          </p:nvPr>
        </p:nvSpPr>
        <p:spPr/>
        <p:txBody>
          <a:bodyPr/>
          <a:lstStyle/>
          <a:p>
            <a:r>
              <a:rPr lang="en-US" dirty="0"/>
              <a:t>Agenda</a:t>
            </a:r>
          </a:p>
        </p:txBody>
      </p:sp>
      <p:pic>
        <p:nvPicPr>
          <p:cNvPr id="5" name="Picture 4">
            <a:extLst>
              <a:ext uri="{FF2B5EF4-FFF2-40B4-BE49-F238E27FC236}">
                <a16:creationId xmlns:a16="http://schemas.microsoft.com/office/drawing/2014/main" id="{B3F7D155-C0F1-A44F-8630-37D9E1615B2A}"/>
              </a:ext>
            </a:extLst>
          </p:cNvPr>
          <p:cNvPicPr>
            <a:picLocks noChangeAspect="1"/>
          </p:cNvPicPr>
          <p:nvPr/>
        </p:nvPicPr>
        <p:blipFill>
          <a:blip r:embed="rId2"/>
          <a:stretch>
            <a:fillRect/>
          </a:stretch>
        </p:blipFill>
        <p:spPr>
          <a:xfrm>
            <a:off x="2991710" y="657641"/>
            <a:ext cx="4179442" cy="4330284"/>
          </a:xfrm>
          <a:prstGeom prst="rect">
            <a:avLst/>
          </a:prstGeom>
        </p:spPr>
      </p:pic>
    </p:spTree>
    <p:extLst>
      <p:ext uri="{BB962C8B-B14F-4D97-AF65-F5344CB8AC3E}">
        <p14:creationId xmlns:p14="http://schemas.microsoft.com/office/powerpoint/2010/main" val="3842956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Picture 88">
            <a:extLst>
              <a:ext uri="{FF2B5EF4-FFF2-40B4-BE49-F238E27FC236}">
                <a16:creationId xmlns:a16="http://schemas.microsoft.com/office/drawing/2014/main" id="{BA4E660B-078E-0743-9019-251B15D2D5DF}"/>
              </a:ext>
            </a:extLst>
          </p:cNvPr>
          <p:cNvPicPr>
            <a:picLocks noChangeAspect="1"/>
          </p:cNvPicPr>
          <p:nvPr/>
        </p:nvPicPr>
        <p:blipFill>
          <a:blip r:embed="rId3"/>
          <a:stretch>
            <a:fillRect/>
          </a:stretch>
        </p:blipFill>
        <p:spPr>
          <a:xfrm>
            <a:off x="1190082" y="3605818"/>
            <a:ext cx="258337" cy="570202"/>
          </a:xfrm>
          <a:prstGeom prst="rect">
            <a:avLst/>
          </a:prstGeom>
          <a:effectLst>
            <a:outerShdw blurRad="50800" dist="38100" dir="2700000" algn="tl" rotWithShape="0">
              <a:prstClr val="black">
                <a:alpha val="40000"/>
              </a:prstClr>
            </a:outerShdw>
          </a:effectLst>
        </p:spPr>
      </p:pic>
      <p:cxnSp>
        <p:nvCxnSpPr>
          <p:cNvPr id="90" name="Straight Connector 89">
            <a:extLst>
              <a:ext uri="{FF2B5EF4-FFF2-40B4-BE49-F238E27FC236}">
                <a16:creationId xmlns:a16="http://schemas.microsoft.com/office/drawing/2014/main" id="{22C07E53-2864-8B48-835E-56A10524D443}"/>
              </a:ext>
            </a:extLst>
          </p:cNvPr>
          <p:cNvCxnSpPr>
            <a:cxnSpLocks/>
          </p:cNvCxnSpPr>
          <p:nvPr/>
        </p:nvCxnSpPr>
        <p:spPr>
          <a:xfrm flipV="1">
            <a:off x="1493520" y="2891090"/>
            <a:ext cx="1449722" cy="714728"/>
          </a:xfrm>
          <a:prstGeom prst="line">
            <a:avLst/>
          </a:prstGeom>
          <a:noFill/>
          <a:ln w="19050" cap="flat" cmpd="sng" algn="ctr">
            <a:solidFill>
              <a:srgbClr val="4472C4"/>
            </a:solidFill>
            <a:prstDash val="dash"/>
            <a:miter lim="800000"/>
          </a:ln>
          <a:effectLst>
            <a:outerShdw blurRad="50800" dist="38100" dir="2700000" algn="tl" rotWithShape="0">
              <a:prstClr val="black">
                <a:alpha val="40000"/>
              </a:prstClr>
            </a:outerShdw>
          </a:effectLst>
        </p:spPr>
      </p:cxnSp>
      <p:sp>
        <p:nvSpPr>
          <p:cNvPr id="92" name="TextBox 91">
            <a:extLst>
              <a:ext uri="{FF2B5EF4-FFF2-40B4-BE49-F238E27FC236}">
                <a16:creationId xmlns:a16="http://schemas.microsoft.com/office/drawing/2014/main" id="{AC9B0AF1-96A8-9542-918C-D86A44A1468E}"/>
              </a:ext>
            </a:extLst>
          </p:cNvPr>
          <p:cNvSpPr txBox="1"/>
          <p:nvPr/>
        </p:nvSpPr>
        <p:spPr>
          <a:xfrm>
            <a:off x="2535013" y="3859898"/>
            <a:ext cx="478016" cy="30008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eNB</a:t>
            </a:r>
            <a:endParaRPr kumimoji="0" lang="en-US" sz="135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sp>
        <p:nvSpPr>
          <p:cNvPr id="49" name="Title 1">
            <a:extLst>
              <a:ext uri="{FF2B5EF4-FFF2-40B4-BE49-F238E27FC236}">
                <a16:creationId xmlns:a16="http://schemas.microsoft.com/office/drawing/2014/main" id="{32BB1C41-2DEF-6B42-8B71-8D09F2E0F68D}"/>
              </a:ext>
            </a:extLst>
          </p:cNvPr>
          <p:cNvSpPr>
            <a:spLocks noGrp="1"/>
          </p:cNvSpPr>
          <p:nvPr>
            <p:ph type="title"/>
          </p:nvPr>
        </p:nvSpPr>
        <p:spPr>
          <a:xfrm>
            <a:off x="685800" y="209971"/>
            <a:ext cx="7772400" cy="613171"/>
          </a:xfrm>
        </p:spPr>
        <p:txBody>
          <a:bodyPr/>
          <a:lstStyle/>
          <a:p>
            <a:r>
              <a:rPr lang="en-US" dirty="0"/>
              <a:t>RAN transformation: Starting point</a:t>
            </a:r>
          </a:p>
        </p:txBody>
      </p:sp>
      <p:sp>
        <p:nvSpPr>
          <p:cNvPr id="39" name="Rectangle 38">
            <a:extLst>
              <a:ext uri="{FF2B5EF4-FFF2-40B4-BE49-F238E27FC236}">
                <a16:creationId xmlns:a16="http://schemas.microsoft.com/office/drawing/2014/main" id="{5DFB6DE8-DEE2-EA4B-81D6-1120E017FF52}"/>
              </a:ext>
            </a:extLst>
          </p:cNvPr>
          <p:cNvSpPr/>
          <p:nvPr/>
        </p:nvSpPr>
        <p:spPr>
          <a:xfrm>
            <a:off x="4572000" y="1324121"/>
            <a:ext cx="1615677" cy="423515"/>
          </a:xfrm>
          <a:prstGeom prst="rect">
            <a:avLst/>
          </a:prstGeom>
          <a:solidFill>
            <a:schemeClr val="tx2"/>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SON </a:t>
            </a:r>
          </a:p>
        </p:txBody>
      </p:sp>
      <p:sp>
        <p:nvSpPr>
          <p:cNvPr id="40" name="Rectangle 39">
            <a:extLst>
              <a:ext uri="{FF2B5EF4-FFF2-40B4-BE49-F238E27FC236}">
                <a16:creationId xmlns:a16="http://schemas.microsoft.com/office/drawing/2014/main" id="{78634C8F-A664-F545-ACCB-32076D9B7499}"/>
              </a:ext>
            </a:extLst>
          </p:cNvPr>
          <p:cNvSpPr/>
          <p:nvPr/>
        </p:nvSpPr>
        <p:spPr>
          <a:xfrm>
            <a:off x="4039102" y="2065272"/>
            <a:ext cx="1615677" cy="530987"/>
          </a:xfrm>
          <a:prstGeom prst="rect">
            <a:avLst/>
          </a:prstGeom>
          <a:solidFill>
            <a:schemeClr val="accent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Monitoring/Logging/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Config/Control Portal </a:t>
            </a:r>
          </a:p>
        </p:txBody>
      </p:sp>
      <p:sp>
        <p:nvSpPr>
          <p:cNvPr id="42" name="Rectangle 41">
            <a:extLst>
              <a:ext uri="{FF2B5EF4-FFF2-40B4-BE49-F238E27FC236}">
                <a16:creationId xmlns:a16="http://schemas.microsoft.com/office/drawing/2014/main" id="{8511A72C-F248-2244-AACF-40140461B29C}"/>
              </a:ext>
            </a:extLst>
          </p:cNvPr>
          <p:cNvSpPr/>
          <p:nvPr/>
        </p:nvSpPr>
        <p:spPr>
          <a:xfrm>
            <a:off x="5650372" y="3707757"/>
            <a:ext cx="1615677" cy="423515"/>
          </a:xfrm>
          <a:prstGeom prst="rect">
            <a:avLst/>
          </a:prstGeom>
          <a:solidFill>
            <a:schemeClr val="accent3"/>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Mobile Core </a:t>
            </a:r>
          </a:p>
        </p:txBody>
      </p:sp>
      <p:pic>
        <p:nvPicPr>
          <p:cNvPr id="43" name="Picture 42" descr="A close up of a logo&#10;&#10;Description automatically generated">
            <a:extLst>
              <a:ext uri="{FF2B5EF4-FFF2-40B4-BE49-F238E27FC236}">
                <a16:creationId xmlns:a16="http://schemas.microsoft.com/office/drawing/2014/main" id="{44982E47-4655-E442-862C-0A61BE0F9E35}"/>
              </a:ext>
            </a:extLst>
          </p:cNvPr>
          <p:cNvPicPr>
            <a:picLocks noChangeAspect="1"/>
          </p:cNvPicPr>
          <p:nvPr/>
        </p:nvPicPr>
        <p:blipFill>
          <a:blip r:embed="rId4">
            <a:biLevel thresh="50000"/>
          </a:blip>
          <a:stretch>
            <a:fillRect/>
          </a:stretch>
        </p:blipFill>
        <p:spPr>
          <a:xfrm flipH="1">
            <a:off x="3013029" y="2310445"/>
            <a:ext cx="659139" cy="1726908"/>
          </a:xfrm>
          <a:prstGeom prst="rect">
            <a:avLst/>
          </a:prstGeom>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AC765178-8E12-FE42-B40A-FBAB469AAB57}"/>
              </a:ext>
            </a:extLst>
          </p:cNvPr>
          <p:cNvSpPr txBox="1"/>
          <p:nvPr/>
        </p:nvSpPr>
        <p:spPr>
          <a:xfrm>
            <a:off x="3241497" y="4021481"/>
            <a:ext cx="45076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BBU</a:t>
            </a:r>
          </a:p>
        </p:txBody>
      </p:sp>
      <p:sp>
        <p:nvSpPr>
          <p:cNvPr id="44" name="TextBox 43">
            <a:extLst>
              <a:ext uri="{FF2B5EF4-FFF2-40B4-BE49-F238E27FC236}">
                <a16:creationId xmlns:a16="http://schemas.microsoft.com/office/drawing/2014/main" id="{B01E37EE-BF6E-F144-9A25-9E136E30DBD8}"/>
              </a:ext>
            </a:extLst>
          </p:cNvPr>
          <p:cNvSpPr txBox="1"/>
          <p:nvPr/>
        </p:nvSpPr>
        <p:spPr>
          <a:xfrm>
            <a:off x="3421258" y="2750465"/>
            <a:ext cx="45076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RRU</a:t>
            </a:r>
          </a:p>
        </p:txBody>
      </p:sp>
      <p:cxnSp>
        <p:nvCxnSpPr>
          <p:cNvPr id="4" name="Straight Arrow Connector 3">
            <a:extLst>
              <a:ext uri="{FF2B5EF4-FFF2-40B4-BE49-F238E27FC236}">
                <a16:creationId xmlns:a16="http://schemas.microsoft.com/office/drawing/2014/main" id="{8B5BEB69-C36B-A947-80C4-BB3A8CC0B304}"/>
              </a:ext>
            </a:extLst>
          </p:cNvPr>
          <p:cNvCxnSpPr>
            <a:cxnSpLocks/>
          </p:cNvCxnSpPr>
          <p:nvPr/>
        </p:nvCxnSpPr>
        <p:spPr>
          <a:xfrm>
            <a:off x="3491726" y="3029589"/>
            <a:ext cx="0" cy="678168"/>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69E640E-42E7-EB40-B1FD-36E82D8B3C2E}"/>
              </a:ext>
            </a:extLst>
          </p:cNvPr>
          <p:cNvSpPr txBox="1"/>
          <p:nvPr/>
        </p:nvSpPr>
        <p:spPr>
          <a:xfrm>
            <a:off x="3457432" y="3245562"/>
            <a:ext cx="99257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Vendor Specific</a:t>
            </a:r>
          </a:p>
        </p:txBody>
      </p:sp>
      <p:cxnSp>
        <p:nvCxnSpPr>
          <p:cNvPr id="50" name="Straight Connector 49">
            <a:extLst>
              <a:ext uri="{FF2B5EF4-FFF2-40B4-BE49-F238E27FC236}">
                <a16:creationId xmlns:a16="http://schemas.microsoft.com/office/drawing/2014/main" id="{955D2AB9-3280-7B44-A000-45C690F0F5DA}"/>
              </a:ext>
            </a:extLst>
          </p:cNvPr>
          <p:cNvCxnSpPr>
            <a:cxnSpLocks/>
            <a:endCxn id="42" idx="1"/>
          </p:cNvCxnSpPr>
          <p:nvPr/>
        </p:nvCxnSpPr>
        <p:spPr>
          <a:xfrm>
            <a:off x="3672168" y="3919515"/>
            <a:ext cx="1978204" cy="0"/>
          </a:xfrm>
          <a:prstGeom prst="line">
            <a:avLst/>
          </a:prstGeom>
          <a:noFill/>
          <a:ln w="19050" cap="flat" cmpd="sng" algn="ctr">
            <a:solidFill>
              <a:schemeClr val="tx1">
                <a:lumMod val="75000"/>
              </a:schemeClr>
            </a:solidFill>
            <a:prstDash val="solid"/>
            <a:miter lim="800000"/>
          </a:ln>
          <a:effectLst>
            <a:outerShdw blurRad="50800" dist="38100" dir="2700000" algn="tl" rotWithShape="0">
              <a:prstClr val="black">
                <a:alpha val="40000"/>
              </a:prstClr>
            </a:outerShdw>
          </a:effectLst>
        </p:spPr>
      </p:cxnSp>
      <p:cxnSp>
        <p:nvCxnSpPr>
          <p:cNvPr id="10" name="Elbow Connector 9">
            <a:extLst>
              <a:ext uri="{FF2B5EF4-FFF2-40B4-BE49-F238E27FC236}">
                <a16:creationId xmlns:a16="http://schemas.microsoft.com/office/drawing/2014/main" id="{9CF2701C-C7BB-1D47-A129-AC24B9B6849A}"/>
              </a:ext>
            </a:extLst>
          </p:cNvPr>
          <p:cNvCxnSpPr>
            <a:cxnSpLocks/>
            <a:stCxn id="40" idx="2"/>
          </p:cNvCxnSpPr>
          <p:nvPr/>
        </p:nvCxnSpPr>
        <p:spPr>
          <a:xfrm rot="5400000">
            <a:off x="3627736" y="2640692"/>
            <a:ext cx="1263639" cy="1174773"/>
          </a:xfrm>
          <a:prstGeom prst="bentConnector3">
            <a:avLst>
              <a:gd name="adj1" fmla="val 99921"/>
            </a:avLst>
          </a:prstGeom>
          <a:ln w="19050">
            <a:solidFill>
              <a:schemeClr val="tx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6E1464B-02CC-3E41-A099-60CDB425E84C}"/>
              </a:ext>
            </a:extLst>
          </p:cNvPr>
          <p:cNvCxnSpPr>
            <a:cxnSpLocks/>
          </p:cNvCxnSpPr>
          <p:nvPr/>
        </p:nvCxnSpPr>
        <p:spPr>
          <a:xfrm>
            <a:off x="5461119" y="1747636"/>
            <a:ext cx="0" cy="317941"/>
          </a:xfrm>
          <a:prstGeom prst="line">
            <a:avLst/>
          </a:prstGeom>
          <a:noFill/>
          <a:ln w="19050" cap="flat" cmpd="sng" algn="ctr">
            <a:solidFill>
              <a:schemeClr val="tx1">
                <a:lumMod val="75000"/>
              </a:schemeClr>
            </a:solidFill>
            <a:prstDash val="solid"/>
            <a:miter lim="800000"/>
          </a:ln>
          <a:effectLst>
            <a:outerShdw blurRad="50800" dist="38100" dir="2700000" algn="tl" rotWithShape="0">
              <a:prstClr val="black">
                <a:alpha val="40000"/>
              </a:prstClr>
            </a:outerShdw>
          </a:effectLst>
        </p:spPr>
      </p:cxnSp>
      <p:sp>
        <p:nvSpPr>
          <p:cNvPr id="62" name="TextBox 61">
            <a:extLst>
              <a:ext uri="{FF2B5EF4-FFF2-40B4-BE49-F238E27FC236}">
                <a16:creationId xmlns:a16="http://schemas.microsoft.com/office/drawing/2014/main" id="{717BF387-59FA-204B-B512-4EC5B2EBE10E}"/>
              </a:ext>
            </a:extLst>
          </p:cNvPr>
          <p:cNvSpPr txBox="1"/>
          <p:nvPr/>
        </p:nvSpPr>
        <p:spPr>
          <a:xfrm>
            <a:off x="4840173" y="2989461"/>
            <a:ext cx="99257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Vendor Specific</a:t>
            </a:r>
          </a:p>
        </p:txBody>
      </p:sp>
      <p:sp>
        <p:nvSpPr>
          <p:cNvPr id="64" name="TextBox 63">
            <a:extLst>
              <a:ext uri="{FF2B5EF4-FFF2-40B4-BE49-F238E27FC236}">
                <a16:creationId xmlns:a16="http://schemas.microsoft.com/office/drawing/2014/main" id="{D9B31CB5-D8A2-9147-B78C-3554E8BB7241}"/>
              </a:ext>
            </a:extLst>
          </p:cNvPr>
          <p:cNvSpPr txBox="1"/>
          <p:nvPr/>
        </p:nvSpPr>
        <p:spPr>
          <a:xfrm>
            <a:off x="5461119" y="1783495"/>
            <a:ext cx="99257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Vendor Specific</a:t>
            </a:r>
          </a:p>
        </p:txBody>
      </p:sp>
      <p:sp>
        <p:nvSpPr>
          <p:cNvPr id="65" name="TextBox 64">
            <a:extLst>
              <a:ext uri="{FF2B5EF4-FFF2-40B4-BE49-F238E27FC236}">
                <a16:creationId xmlns:a16="http://schemas.microsoft.com/office/drawing/2014/main" id="{8A811EEE-3C6D-3340-A675-EF3B28D3D89F}"/>
              </a:ext>
            </a:extLst>
          </p:cNvPr>
          <p:cNvSpPr txBox="1"/>
          <p:nvPr/>
        </p:nvSpPr>
        <p:spPr>
          <a:xfrm>
            <a:off x="4497970" y="3927881"/>
            <a:ext cx="33374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S1</a:t>
            </a:r>
          </a:p>
        </p:txBody>
      </p:sp>
      <p:sp>
        <p:nvSpPr>
          <p:cNvPr id="68" name="Rectangle 67">
            <a:extLst>
              <a:ext uri="{FF2B5EF4-FFF2-40B4-BE49-F238E27FC236}">
                <a16:creationId xmlns:a16="http://schemas.microsoft.com/office/drawing/2014/main" id="{2357BC98-B7BE-5D41-B7DA-FA7F5E03EA37}"/>
              </a:ext>
            </a:extLst>
          </p:cNvPr>
          <p:cNvSpPr/>
          <p:nvPr/>
        </p:nvSpPr>
        <p:spPr>
          <a:xfrm>
            <a:off x="2822448" y="1327912"/>
            <a:ext cx="1615677" cy="423515"/>
          </a:xfrm>
          <a:prstGeom prst="rect">
            <a:avLst/>
          </a:prstGeom>
          <a:solidFill>
            <a:schemeClr val="accent1"/>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OSS/BSS </a:t>
            </a:r>
          </a:p>
        </p:txBody>
      </p:sp>
      <p:cxnSp>
        <p:nvCxnSpPr>
          <p:cNvPr id="69" name="Straight Connector 68">
            <a:extLst>
              <a:ext uri="{FF2B5EF4-FFF2-40B4-BE49-F238E27FC236}">
                <a16:creationId xmlns:a16="http://schemas.microsoft.com/office/drawing/2014/main" id="{659A673D-A933-6F4B-86D7-DB42C37AEF9D}"/>
              </a:ext>
            </a:extLst>
          </p:cNvPr>
          <p:cNvCxnSpPr>
            <a:cxnSpLocks/>
          </p:cNvCxnSpPr>
          <p:nvPr/>
        </p:nvCxnSpPr>
        <p:spPr>
          <a:xfrm>
            <a:off x="4252562" y="1747636"/>
            <a:ext cx="0" cy="317941"/>
          </a:xfrm>
          <a:prstGeom prst="line">
            <a:avLst/>
          </a:prstGeom>
          <a:noFill/>
          <a:ln w="19050" cap="flat" cmpd="sng" algn="ctr">
            <a:solidFill>
              <a:schemeClr val="tx1">
                <a:lumMod val="75000"/>
              </a:schemeClr>
            </a:solidFill>
            <a:prstDash val="solid"/>
            <a:miter lim="800000"/>
          </a:ln>
          <a:effectLst>
            <a:outerShdw blurRad="50800" dist="38100" dir="2700000" algn="tl" rotWithShape="0">
              <a:prstClr val="black">
                <a:alpha val="40000"/>
              </a:prstClr>
            </a:outerShdw>
          </a:effectLst>
        </p:spPr>
      </p:cxnSp>
      <p:sp>
        <p:nvSpPr>
          <p:cNvPr id="70" name="TextBox 69">
            <a:extLst>
              <a:ext uri="{FF2B5EF4-FFF2-40B4-BE49-F238E27FC236}">
                <a16:creationId xmlns:a16="http://schemas.microsoft.com/office/drawing/2014/main" id="{B91B94D2-4934-A944-9DE9-E32703773BB1}"/>
              </a:ext>
            </a:extLst>
          </p:cNvPr>
          <p:cNvSpPr txBox="1"/>
          <p:nvPr/>
        </p:nvSpPr>
        <p:spPr>
          <a:xfrm>
            <a:off x="3203185" y="1800412"/>
            <a:ext cx="99257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Vendor Specific</a:t>
            </a:r>
          </a:p>
        </p:txBody>
      </p:sp>
    </p:spTree>
    <p:extLst>
      <p:ext uri="{BB962C8B-B14F-4D97-AF65-F5344CB8AC3E}">
        <p14:creationId xmlns:p14="http://schemas.microsoft.com/office/powerpoint/2010/main" val="143127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par>
                                <p:cTn id="8" presetID="10" presetClass="entr" presetSubtype="0" fill="hold" nodeType="withEffect">
                                  <p:stCondLst>
                                    <p:cond delay="0"/>
                                  </p:stCondLst>
                                  <p:childTnLst>
                                    <p:set>
                                      <p:cBhvr>
                                        <p:cTn id="9" dur="1" fill="hold">
                                          <p:stCondLst>
                                            <p:cond delay="0"/>
                                          </p:stCondLst>
                                        </p:cTn>
                                        <p:tgtEl>
                                          <p:spTgt spid="90"/>
                                        </p:tgtEl>
                                        <p:attrNameLst>
                                          <p:attrName>style.visibility</p:attrName>
                                        </p:attrNameLst>
                                      </p:cBhvr>
                                      <p:to>
                                        <p:strVal val="visible"/>
                                      </p:to>
                                    </p:set>
                                    <p:animEffect transition="in" filter="fade">
                                      <p:cBhvr>
                                        <p:cTn id="10" dur="500"/>
                                        <p:tgtEl>
                                          <p:spTgt spid="90"/>
                                        </p:tgtEl>
                                      </p:cBhvr>
                                    </p:animEffect>
                                  </p:childTnLst>
                                </p:cTn>
                              </p:par>
                              <p:par>
                                <p:cTn id="11" presetID="10"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2"/>
                                        </p:tgtEl>
                                        <p:attrNameLst>
                                          <p:attrName>style.visibility</p:attrName>
                                        </p:attrNameLst>
                                      </p:cBhvr>
                                      <p:to>
                                        <p:strVal val="visible"/>
                                      </p:to>
                                    </p:set>
                                    <p:animEffect transition="in" filter="fade">
                                      <p:cBhvr>
                                        <p:cTn id="16" dur="500"/>
                                        <p:tgtEl>
                                          <p:spTgt spid="9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fade">
                                      <p:cBhvr>
                                        <p:cTn id="25" dur="500"/>
                                        <p:tgtEl>
                                          <p:spTgt spid="65"/>
                                        </p:tgtEl>
                                      </p:cBhvr>
                                    </p:animEffect>
                                  </p:childTnLst>
                                </p:cTn>
                              </p:par>
                              <p:par>
                                <p:cTn id="26" presetID="10" presetClass="entr" presetSubtype="0" fill="hold"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par>
                                <p:cTn id="37" presetID="10"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fade">
                                      <p:cBhvr>
                                        <p:cTn id="55" dur="500"/>
                                        <p:tgtEl>
                                          <p:spTgt spid="70"/>
                                        </p:tgtEl>
                                      </p:cBhvr>
                                    </p:animEffect>
                                  </p:childTnLst>
                                </p:cTn>
                              </p:par>
                              <p:par>
                                <p:cTn id="56" presetID="10" presetClass="entr" presetSubtype="0" fill="hold" nodeType="with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fade">
                                      <p:cBhvr>
                                        <p:cTn id="58" dur="500"/>
                                        <p:tgtEl>
                                          <p:spTgt spid="6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fade">
                                      <p:cBhvr>
                                        <p:cTn id="61" dur="500"/>
                                        <p:tgtEl>
                                          <p:spTgt spid="68"/>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fade">
                                      <p:cBhvr>
                                        <p:cTn id="66" dur="500"/>
                                        <p:tgtEl>
                                          <p:spTgt spid="6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39" grpId="0" animBg="1"/>
      <p:bldP spid="40" grpId="0" animBg="1"/>
      <p:bldP spid="42" grpId="0" animBg="1"/>
      <p:bldP spid="2" grpId="0"/>
      <p:bldP spid="44" grpId="0"/>
      <p:bldP spid="6" grpId="0"/>
      <p:bldP spid="62" grpId="0"/>
      <p:bldP spid="64" grpId="0"/>
      <p:bldP spid="65" grpId="0"/>
      <p:bldP spid="68" grpId="0" animBg="1"/>
      <p:bldP spid="7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4EB2C-BEBD-1F40-B4F9-E01EF9BBC677}"/>
              </a:ext>
            </a:extLst>
          </p:cNvPr>
          <p:cNvSpPr>
            <a:spLocks noGrp="1"/>
          </p:cNvSpPr>
          <p:nvPr>
            <p:ph type="title"/>
          </p:nvPr>
        </p:nvSpPr>
        <p:spPr/>
        <p:txBody>
          <a:bodyPr/>
          <a:lstStyle/>
          <a:p>
            <a:r>
              <a:rPr lang="en-US" dirty="0"/>
              <a:t>RAN disaggregation</a:t>
            </a:r>
          </a:p>
        </p:txBody>
      </p:sp>
      <p:sp>
        <p:nvSpPr>
          <p:cNvPr id="3" name="Text Placeholder 2">
            <a:extLst>
              <a:ext uri="{FF2B5EF4-FFF2-40B4-BE49-F238E27FC236}">
                <a16:creationId xmlns:a16="http://schemas.microsoft.com/office/drawing/2014/main" id="{429ED8D9-30EF-CA48-B318-2FB48066CF36}"/>
              </a:ext>
            </a:extLst>
          </p:cNvPr>
          <p:cNvSpPr>
            <a:spLocks noGrp="1"/>
          </p:cNvSpPr>
          <p:nvPr>
            <p:ph type="body" sz="quarter" idx="10"/>
          </p:nvPr>
        </p:nvSpPr>
        <p:spPr/>
        <p:txBody>
          <a:bodyPr>
            <a:normAutofit lnSpcReduction="10000"/>
          </a:bodyPr>
          <a:lstStyle/>
          <a:p>
            <a:r>
              <a:rPr lang="en-US" sz="1800" dirty="0"/>
              <a:t>Step I: Horizontal disaggregation</a:t>
            </a:r>
          </a:p>
        </p:txBody>
      </p:sp>
      <p:pic>
        <p:nvPicPr>
          <p:cNvPr id="21" name="Picture 20" descr="A close up of a logo&#10;&#10;Description automatically generated">
            <a:extLst>
              <a:ext uri="{FF2B5EF4-FFF2-40B4-BE49-F238E27FC236}">
                <a16:creationId xmlns:a16="http://schemas.microsoft.com/office/drawing/2014/main" id="{F2C54345-E3DE-4944-BAA4-D1074474EAC8}"/>
              </a:ext>
            </a:extLst>
          </p:cNvPr>
          <p:cNvPicPr>
            <a:picLocks noChangeAspect="1"/>
          </p:cNvPicPr>
          <p:nvPr/>
        </p:nvPicPr>
        <p:blipFill>
          <a:blip r:embed="rId3">
            <a:biLevel thresh="50000"/>
          </a:blip>
          <a:stretch>
            <a:fillRect/>
          </a:stretch>
        </p:blipFill>
        <p:spPr>
          <a:xfrm>
            <a:off x="4190202" y="1396470"/>
            <a:ext cx="501495" cy="1313890"/>
          </a:xfrm>
          <a:prstGeom prst="rect">
            <a:avLst/>
          </a:prstGeom>
          <a:effectLst>
            <a:outerShdw blurRad="50800" dist="38100" dir="2700000" algn="tl" rotWithShape="0">
              <a:prstClr val="black">
                <a:alpha val="40000"/>
              </a:prstClr>
            </a:outerShdw>
          </a:effectLst>
        </p:spPr>
      </p:pic>
      <p:sp>
        <p:nvSpPr>
          <p:cNvPr id="22" name="Rectangle 21">
            <a:extLst>
              <a:ext uri="{FF2B5EF4-FFF2-40B4-BE49-F238E27FC236}">
                <a16:creationId xmlns:a16="http://schemas.microsoft.com/office/drawing/2014/main" id="{36650229-6507-054B-8B98-65DEAE3E8B81}"/>
              </a:ext>
            </a:extLst>
          </p:cNvPr>
          <p:cNvSpPr/>
          <p:nvPr/>
        </p:nvSpPr>
        <p:spPr>
          <a:xfrm>
            <a:off x="3397245" y="4112098"/>
            <a:ext cx="911507" cy="477456"/>
          </a:xfrm>
          <a:prstGeom prst="rect">
            <a:avLst/>
          </a:prstGeom>
          <a:solidFill>
            <a:srgbClr val="4472C4"/>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DU</a:t>
            </a:r>
          </a:p>
        </p:txBody>
      </p:sp>
      <p:sp>
        <p:nvSpPr>
          <p:cNvPr id="23" name="Rectangle 22">
            <a:extLst>
              <a:ext uri="{FF2B5EF4-FFF2-40B4-BE49-F238E27FC236}">
                <a16:creationId xmlns:a16="http://schemas.microsoft.com/office/drawing/2014/main" id="{B198687E-CB43-8149-A461-CBFB2B6F2EE7}"/>
              </a:ext>
            </a:extLst>
          </p:cNvPr>
          <p:cNvSpPr/>
          <p:nvPr/>
        </p:nvSpPr>
        <p:spPr>
          <a:xfrm>
            <a:off x="4744249" y="4112098"/>
            <a:ext cx="911507" cy="477456"/>
          </a:xfrm>
          <a:prstGeom prst="rect">
            <a:avLst/>
          </a:prstGeom>
          <a:solidFill>
            <a:srgbClr val="4472C4"/>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CU</a:t>
            </a:r>
          </a:p>
        </p:txBody>
      </p:sp>
      <p:sp>
        <p:nvSpPr>
          <p:cNvPr id="24" name="Down Arrow 23">
            <a:extLst>
              <a:ext uri="{FF2B5EF4-FFF2-40B4-BE49-F238E27FC236}">
                <a16:creationId xmlns:a16="http://schemas.microsoft.com/office/drawing/2014/main" id="{F713AEA3-E018-344A-95C4-C8F9845D35AD}"/>
              </a:ext>
            </a:extLst>
          </p:cNvPr>
          <p:cNvSpPr/>
          <p:nvPr/>
        </p:nvSpPr>
        <p:spPr>
          <a:xfrm>
            <a:off x="4319415" y="2949087"/>
            <a:ext cx="243069" cy="486759"/>
          </a:xfrm>
          <a:prstGeom prst="downArrow">
            <a:avLst/>
          </a:prstGeom>
          <a:solidFill>
            <a:srgbClr val="ED7D31"/>
          </a:solidFill>
          <a:ln w="12700" cap="flat" cmpd="sng" algn="ctr">
            <a:solidFill>
              <a:srgbClr val="ED7D3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Arial"/>
              <a:sym typeface="Arial"/>
            </a:endParaRPr>
          </a:p>
        </p:txBody>
      </p:sp>
      <p:cxnSp>
        <p:nvCxnSpPr>
          <p:cNvPr id="25" name="Straight Connector 24">
            <a:extLst>
              <a:ext uri="{FF2B5EF4-FFF2-40B4-BE49-F238E27FC236}">
                <a16:creationId xmlns:a16="http://schemas.microsoft.com/office/drawing/2014/main" id="{274AFCA4-D9F5-2D4E-A7CE-EA1395C57473}"/>
              </a:ext>
            </a:extLst>
          </p:cNvPr>
          <p:cNvCxnSpPr>
            <a:cxnSpLocks/>
            <a:stCxn id="22" idx="3"/>
            <a:endCxn id="23" idx="1"/>
          </p:cNvCxnSpPr>
          <p:nvPr/>
        </p:nvCxnSpPr>
        <p:spPr>
          <a:xfrm>
            <a:off x="4308752" y="4350826"/>
            <a:ext cx="435497" cy="0"/>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sp>
        <p:nvSpPr>
          <p:cNvPr id="26" name="Rectangle 25">
            <a:extLst>
              <a:ext uri="{FF2B5EF4-FFF2-40B4-BE49-F238E27FC236}">
                <a16:creationId xmlns:a16="http://schemas.microsoft.com/office/drawing/2014/main" id="{9AD95F40-060A-464F-B6EF-300E6210108F}"/>
              </a:ext>
            </a:extLst>
          </p:cNvPr>
          <p:cNvSpPr/>
          <p:nvPr/>
        </p:nvSpPr>
        <p:spPr>
          <a:xfrm>
            <a:off x="6748301" y="4588622"/>
            <a:ext cx="911507" cy="477456"/>
          </a:xfrm>
          <a:prstGeom prst="rect">
            <a:avLst/>
          </a:prstGeom>
          <a:solidFill>
            <a:srgbClr val="00206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Mobile Core  UP</a:t>
            </a:r>
          </a:p>
        </p:txBody>
      </p:sp>
      <p:sp>
        <p:nvSpPr>
          <p:cNvPr id="27" name="Rectangle 26">
            <a:extLst>
              <a:ext uri="{FF2B5EF4-FFF2-40B4-BE49-F238E27FC236}">
                <a16:creationId xmlns:a16="http://schemas.microsoft.com/office/drawing/2014/main" id="{C2CF6692-4DB1-3349-A239-D2EE91F1C95D}"/>
              </a:ext>
            </a:extLst>
          </p:cNvPr>
          <p:cNvSpPr/>
          <p:nvPr/>
        </p:nvSpPr>
        <p:spPr>
          <a:xfrm>
            <a:off x="6748301" y="3677465"/>
            <a:ext cx="911507" cy="477456"/>
          </a:xfrm>
          <a:prstGeom prst="rect">
            <a:avLst/>
          </a:prstGeom>
          <a:solidFill>
            <a:srgbClr val="00206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Mobile Core CP</a:t>
            </a:r>
          </a:p>
        </p:txBody>
      </p:sp>
      <p:cxnSp>
        <p:nvCxnSpPr>
          <p:cNvPr id="28" name="Straight Connector 27">
            <a:extLst>
              <a:ext uri="{FF2B5EF4-FFF2-40B4-BE49-F238E27FC236}">
                <a16:creationId xmlns:a16="http://schemas.microsoft.com/office/drawing/2014/main" id="{BAF26485-4AF1-1E41-8AF3-EFA918352A6C}"/>
              </a:ext>
            </a:extLst>
          </p:cNvPr>
          <p:cNvCxnSpPr>
            <a:cxnSpLocks/>
            <a:stCxn id="23" idx="3"/>
            <a:endCxn id="27" idx="1"/>
          </p:cNvCxnSpPr>
          <p:nvPr/>
        </p:nvCxnSpPr>
        <p:spPr>
          <a:xfrm flipV="1">
            <a:off x="5655755" y="3916193"/>
            <a:ext cx="1092546" cy="434633"/>
          </a:xfrm>
          <a:prstGeom prst="line">
            <a:avLst/>
          </a:prstGeom>
          <a:noFill/>
          <a:ln w="19050" cap="flat" cmpd="sng" algn="ctr">
            <a:solidFill>
              <a:srgbClr val="002060"/>
            </a:solidFill>
            <a:prstDash val="solid"/>
            <a:miter lim="800000"/>
          </a:ln>
          <a:effectLst>
            <a:outerShdw blurRad="50800" dist="38100" dir="2700000" algn="tl" rotWithShape="0">
              <a:prstClr val="black">
                <a:alpha val="40000"/>
              </a:prstClr>
            </a:outerShdw>
          </a:effectLst>
        </p:spPr>
      </p:cxnSp>
      <p:cxnSp>
        <p:nvCxnSpPr>
          <p:cNvPr id="29" name="Straight Connector 28">
            <a:extLst>
              <a:ext uri="{FF2B5EF4-FFF2-40B4-BE49-F238E27FC236}">
                <a16:creationId xmlns:a16="http://schemas.microsoft.com/office/drawing/2014/main" id="{5614FA77-E043-8E49-B3D4-54DECC4A1722}"/>
              </a:ext>
            </a:extLst>
          </p:cNvPr>
          <p:cNvCxnSpPr>
            <a:cxnSpLocks/>
            <a:stCxn id="23" idx="3"/>
            <a:endCxn id="26" idx="1"/>
          </p:cNvCxnSpPr>
          <p:nvPr/>
        </p:nvCxnSpPr>
        <p:spPr>
          <a:xfrm>
            <a:off x="5655755" y="4350826"/>
            <a:ext cx="1092546" cy="476525"/>
          </a:xfrm>
          <a:prstGeom prst="line">
            <a:avLst/>
          </a:prstGeom>
          <a:noFill/>
          <a:ln w="19050" cap="flat" cmpd="sng" algn="ctr">
            <a:solidFill>
              <a:srgbClr val="002060"/>
            </a:solidFill>
            <a:prstDash val="solid"/>
            <a:miter lim="800000"/>
          </a:ln>
          <a:effectLst>
            <a:outerShdw blurRad="50800" dist="38100" dir="2700000" algn="tl" rotWithShape="0">
              <a:prstClr val="black">
                <a:alpha val="40000"/>
              </a:prstClr>
            </a:outerShdw>
          </a:effectLst>
        </p:spPr>
      </p:cxnSp>
      <p:cxnSp>
        <p:nvCxnSpPr>
          <p:cNvPr id="30" name="Straight Connector 29">
            <a:extLst>
              <a:ext uri="{FF2B5EF4-FFF2-40B4-BE49-F238E27FC236}">
                <a16:creationId xmlns:a16="http://schemas.microsoft.com/office/drawing/2014/main" id="{EF730CEA-E035-FD4B-BE09-70A2FA10843F}"/>
              </a:ext>
            </a:extLst>
          </p:cNvPr>
          <p:cNvCxnSpPr>
            <a:cxnSpLocks/>
            <a:stCxn id="26" idx="0"/>
            <a:endCxn id="27" idx="2"/>
          </p:cNvCxnSpPr>
          <p:nvPr/>
        </p:nvCxnSpPr>
        <p:spPr>
          <a:xfrm flipV="1">
            <a:off x="7204055" y="4154921"/>
            <a:ext cx="0" cy="433701"/>
          </a:xfrm>
          <a:prstGeom prst="line">
            <a:avLst/>
          </a:prstGeom>
          <a:noFill/>
          <a:ln w="19050" cap="flat" cmpd="sng" algn="ctr">
            <a:solidFill>
              <a:srgbClr val="002060"/>
            </a:solidFill>
            <a:prstDash val="solid"/>
            <a:miter lim="800000"/>
          </a:ln>
          <a:effectLst>
            <a:outerShdw blurRad="50800" dist="38100" dir="2700000" algn="tl" rotWithShape="0">
              <a:prstClr val="black">
                <a:alpha val="40000"/>
              </a:prstClr>
            </a:outerShdw>
          </a:effectLst>
        </p:spPr>
      </p:cxnSp>
      <p:cxnSp>
        <p:nvCxnSpPr>
          <p:cNvPr id="31" name="Straight Connector 30">
            <a:extLst>
              <a:ext uri="{FF2B5EF4-FFF2-40B4-BE49-F238E27FC236}">
                <a16:creationId xmlns:a16="http://schemas.microsoft.com/office/drawing/2014/main" id="{FFE5A2DA-5A5E-3944-A328-E139E5E0F1B7}"/>
              </a:ext>
            </a:extLst>
          </p:cNvPr>
          <p:cNvCxnSpPr>
            <a:cxnSpLocks/>
          </p:cNvCxnSpPr>
          <p:nvPr/>
        </p:nvCxnSpPr>
        <p:spPr>
          <a:xfrm>
            <a:off x="2573152" y="4349894"/>
            <a:ext cx="833072" cy="0"/>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pic>
        <p:nvPicPr>
          <p:cNvPr id="32" name="Picture 31">
            <a:extLst>
              <a:ext uri="{FF2B5EF4-FFF2-40B4-BE49-F238E27FC236}">
                <a16:creationId xmlns:a16="http://schemas.microsoft.com/office/drawing/2014/main" id="{FB5CD7B7-6BED-4640-A343-C582ABF25DFA}"/>
              </a:ext>
            </a:extLst>
          </p:cNvPr>
          <p:cNvPicPr>
            <a:picLocks noChangeAspect="1"/>
          </p:cNvPicPr>
          <p:nvPr/>
        </p:nvPicPr>
        <p:blipFill>
          <a:blip r:embed="rId4"/>
          <a:stretch>
            <a:fillRect/>
          </a:stretch>
        </p:blipFill>
        <p:spPr>
          <a:xfrm>
            <a:off x="1115616" y="4064793"/>
            <a:ext cx="258337" cy="570202"/>
          </a:xfrm>
          <a:prstGeom prst="rect">
            <a:avLst/>
          </a:prstGeom>
          <a:effectLst>
            <a:outerShdw blurRad="50800" dist="38100" dir="2700000" algn="tl" rotWithShape="0">
              <a:prstClr val="black">
                <a:alpha val="40000"/>
              </a:prstClr>
            </a:outerShdw>
          </a:effectLst>
        </p:spPr>
      </p:pic>
      <p:cxnSp>
        <p:nvCxnSpPr>
          <p:cNvPr id="33" name="Straight Connector 32">
            <a:extLst>
              <a:ext uri="{FF2B5EF4-FFF2-40B4-BE49-F238E27FC236}">
                <a16:creationId xmlns:a16="http://schemas.microsoft.com/office/drawing/2014/main" id="{18320FE0-3D54-D24C-8BB8-96DB4D0706F2}"/>
              </a:ext>
            </a:extLst>
          </p:cNvPr>
          <p:cNvCxnSpPr>
            <a:cxnSpLocks/>
          </p:cNvCxnSpPr>
          <p:nvPr/>
        </p:nvCxnSpPr>
        <p:spPr>
          <a:xfrm>
            <a:off x="1373953" y="4347601"/>
            <a:ext cx="1098218" cy="0"/>
          </a:xfrm>
          <a:prstGeom prst="line">
            <a:avLst/>
          </a:prstGeom>
          <a:noFill/>
          <a:ln w="19050" cap="flat" cmpd="sng" algn="ctr">
            <a:solidFill>
              <a:srgbClr val="4472C4"/>
            </a:solidFill>
            <a:prstDash val="dash"/>
            <a:miter lim="800000"/>
          </a:ln>
          <a:effectLst>
            <a:outerShdw blurRad="50800" dist="38100" dir="2700000" algn="tl" rotWithShape="0">
              <a:prstClr val="black">
                <a:alpha val="40000"/>
              </a:prstClr>
            </a:outerShdw>
          </a:effectLst>
        </p:spPr>
      </p:cxnSp>
      <p:pic>
        <p:nvPicPr>
          <p:cNvPr id="34" name="Picture 33">
            <a:extLst>
              <a:ext uri="{FF2B5EF4-FFF2-40B4-BE49-F238E27FC236}">
                <a16:creationId xmlns:a16="http://schemas.microsoft.com/office/drawing/2014/main" id="{938FCD46-2E19-CE48-B26E-8749F2D26D32}"/>
              </a:ext>
            </a:extLst>
          </p:cNvPr>
          <p:cNvPicPr>
            <a:picLocks noChangeAspect="1"/>
          </p:cNvPicPr>
          <p:nvPr/>
        </p:nvPicPr>
        <p:blipFill>
          <a:blip r:embed="rId5"/>
          <a:stretch>
            <a:fillRect/>
          </a:stretch>
        </p:blipFill>
        <p:spPr>
          <a:xfrm flipH="1">
            <a:off x="2371191" y="3597864"/>
            <a:ext cx="201962" cy="1114114"/>
          </a:xfrm>
          <a:prstGeom prst="rect">
            <a:avLst/>
          </a:prstGeom>
          <a:effectLst>
            <a:outerShdw blurRad="50800" dist="38100" dir="2700000" algn="tl" rotWithShape="0">
              <a:prstClr val="black">
                <a:alpha val="40000"/>
              </a:prstClr>
            </a:outerShdw>
          </a:effectLst>
        </p:spPr>
      </p:pic>
      <p:sp>
        <p:nvSpPr>
          <p:cNvPr id="35" name="TextBox 34">
            <a:extLst>
              <a:ext uri="{FF2B5EF4-FFF2-40B4-BE49-F238E27FC236}">
                <a16:creationId xmlns:a16="http://schemas.microsoft.com/office/drawing/2014/main" id="{4468CB87-A454-264A-A45F-0543DE0ECC82}"/>
              </a:ext>
            </a:extLst>
          </p:cNvPr>
          <p:cNvSpPr txBox="1"/>
          <p:nvPr/>
        </p:nvSpPr>
        <p:spPr>
          <a:xfrm>
            <a:off x="2150000" y="4495444"/>
            <a:ext cx="389850" cy="30008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RU</a:t>
            </a:r>
          </a:p>
        </p:txBody>
      </p:sp>
      <p:sp>
        <p:nvSpPr>
          <p:cNvPr id="36" name="TextBox 35">
            <a:extLst>
              <a:ext uri="{FF2B5EF4-FFF2-40B4-BE49-F238E27FC236}">
                <a16:creationId xmlns:a16="http://schemas.microsoft.com/office/drawing/2014/main" id="{8F754823-6459-F441-85A7-13A33481EBD5}"/>
              </a:ext>
            </a:extLst>
          </p:cNvPr>
          <p:cNvSpPr txBox="1"/>
          <p:nvPr/>
        </p:nvSpPr>
        <p:spPr>
          <a:xfrm>
            <a:off x="6200665" y="3787794"/>
            <a:ext cx="385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N2</a:t>
            </a:r>
          </a:p>
        </p:txBody>
      </p:sp>
      <p:sp>
        <p:nvSpPr>
          <p:cNvPr id="37" name="TextBox 36">
            <a:extLst>
              <a:ext uri="{FF2B5EF4-FFF2-40B4-BE49-F238E27FC236}">
                <a16:creationId xmlns:a16="http://schemas.microsoft.com/office/drawing/2014/main" id="{3C147F87-711D-F441-B1E0-D0FBAE6BF442}"/>
              </a:ext>
            </a:extLst>
          </p:cNvPr>
          <p:cNvSpPr txBox="1"/>
          <p:nvPr/>
        </p:nvSpPr>
        <p:spPr>
          <a:xfrm>
            <a:off x="6200664" y="4697967"/>
            <a:ext cx="385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N3</a:t>
            </a:r>
          </a:p>
        </p:txBody>
      </p:sp>
      <p:sp>
        <p:nvSpPr>
          <p:cNvPr id="40" name="Rectangle 39">
            <a:extLst>
              <a:ext uri="{FF2B5EF4-FFF2-40B4-BE49-F238E27FC236}">
                <a16:creationId xmlns:a16="http://schemas.microsoft.com/office/drawing/2014/main" id="{4D5A51D7-B4FB-514B-903D-46DAD0C4D4EF}"/>
              </a:ext>
            </a:extLst>
          </p:cNvPr>
          <p:cNvSpPr/>
          <p:nvPr/>
        </p:nvSpPr>
        <p:spPr>
          <a:xfrm>
            <a:off x="5550413" y="2549908"/>
            <a:ext cx="708660" cy="259080"/>
          </a:xfrm>
          <a:prstGeom prst="rect">
            <a:avLst/>
          </a:prstGeom>
          <a:gradFill>
            <a:gsLst>
              <a:gs pos="0">
                <a:srgbClr val="C00000"/>
              </a:gs>
              <a:gs pos="76000">
                <a:srgbClr val="1F6584"/>
              </a:gs>
              <a:gs pos="83000">
                <a:srgbClr val="1F6584"/>
              </a:gs>
              <a:gs pos="100000">
                <a:srgbClr val="1F6584"/>
              </a:gs>
            </a:gsLst>
            <a:lin ang="0" scaled="0"/>
          </a:gradFill>
          <a:ln w="9525" cap="flat" cmpd="sng" algn="ctr">
            <a:solidFill>
              <a:srgbClr val="FFFFFF"/>
            </a:solidFill>
            <a:prstDash val="solid"/>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Calibri" panose="020F0502020204030204" pitchFamily="34" charset="0"/>
              <a:sym typeface="Arial"/>
            </a:endParaRPr>
          </a:p>
        </p:txBody>
      </p:sp>
      <p:sp>
        <p:nvSpPr>
          <p:cNvPr id="41" name="TextBox 40">
            <a:extLst>
              <a:ext uri="{FF2B5EF4-FFF2-40B4-BE49-F238E27FC236}">
                <a16:creationId xmlns:a16="http://schemas.microsoft.com/office/drawing/2014/main" id="{DB3D31D8-38E3-2847-9D3A-3F6CD3F956C4}"/>
              </a:ext>
            </a:extLst>
          </p:cNvPr>
          <p:cNvSpPr txBox="1"/>
          <p:nvPr/>
        </p:nvSpPr>
        <p:spPr>
          <a:xfrm>
            <a:off x="5672949" y="2556337"/>
            <a:ext cx="463589"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FFFFFF"/>
                </a:solidFill>
                <a:effectLst/>
                <a:uLnTx/>
                <a:uFillTx/>
                <a:latin typeface="Arial"/>
                <a:cs typeface="Calibri" panose="020F0502020204030204" pitchFamily="34" charset="0"/>
                <a:sym typeface="Arial"/>
              </a:rPr>
              <a:t>RRC</a:t>
            </a:r>
          </a:p>
        </p:txBody>
      </p:sp>
      <p:sp>
        <p:nvSpPr>
          <p:cNvPr id="42" name="Rectangle 41">
            <a:extLst>
              <a:ext uri="{FF2B5EF4-FFF2-40B4-BE49-F238E27FC236}">
                <a16:creationId xmlns:a16="http://schemas.microsoft.com/office/drawing/2014/main" id="{C87AE725-54DB-8D4B-84BF-ACCEE3B29990}"/>
              </a:ext>
            </a:extLst>
          </p:cNvPr>
          <p:cNvSpPr/>
          <p:nvPr/>
        </p:nvSpPr>
        <p:spPr>
          <a:xfrm>
            <a:off x="5549693" y="2240729"/>
            <a:ext cx="708660" cy="259080"/>
          </a:xfrm>
          <a:prstGeom prst="rect">
            <a:avLst/>
          </a:prstGeom>
          <a:solidFill>
            <a:srgbClr val="1F6685"/>
          </a:solidFill>
          <a:ln w="9525" cap="flat" cmpd="sng" algn="ctr">
            <a:solidFill>
              <a:srgbClr val="FFFFFF"/>
            </a:solidFill>
            <a:prstDash val="solid"/>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Calibri" panose="020F0502020204030204" pitchFamily="34" charset="0"/>
              <a:sym typeface="Arial"/>
            </a:endParaRPr>
          </a:p>
        </p:txBody>
      </p:sp>
      <p:sp>
        <p:nvSpPr>
          <p:cNvPr id="43" name="TextBox 42">
            <a:extLst>
              <a:ext uri="{FF2B5EF4-FFF2-40B4-BE49-F238E27FC236}">
                <a16:creationId xmlns:a16="http://schemas.microsoft.com/office/drawing/2014/main" id="{1DCE60C8-E278-6445-A86E-F7A38AB437B4}"/>
              </a:ext>
            </a:extLst>
          </p:cNvPr>
          <p:cNvSpPr txBox="1"/>
          <p:nvPr/>
        </p:nvSpPr>
        <p:spPr>
          <a:xfrm>
            <a:off x="5633755" y="2247158"/>
            <a:ext cx="540534"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FFFFFF"/>
                </a:solidFill>
                <a:effectLst/>
                <a:uLnTx/>
                <a:uFillTx/>
                <a:latin typeface="Arial"/>
                <a:cs typeface="Calibri" panose="020F0502020204030204" pitchFamily="34" charset="0"/>
                <a:sym typeface="Arial"/>
              </a:rPr>
              <a:t>PDCP</a:t>
            </a:r>
          </a:p>
        </p:txBody>
      </p:sp>
      <p:sp>
        <p:nvSpPr>
          <p:cNvPr id="44" name="Rectangle 43">
            <a:extLst>
              <a:ext uri="{FF2B5EF4-FFF2-40B4-BE49-F238E27FC236}">
                <a16:creationId xmlns:a16="http://schemas.microsoft.com/office/drawing/2014/main" id="{1D92DBF0-63B0-574B-81FF-40CC9B8D6B65}"/>
              </a:ext>
            </a:extLst>
          </p:cNvPr>
          <p:cNvSpPr/>
          <p:nvPr/>
        </p:nvSpPr>
        <p:spPr>
          <a:xfrm>
            <a:off x="5548265" y="1926506"/>
            <a:ext cx="708660" cy="259080"/>
          </a:xfrm>
          <a:prstGeom prst="rect">
            <a:avLst/>
          </a:prstGeom>
          <a:solidFill>
            <a:srgbClr val="1F6685"/>
          </a:solidFill>
          <a:ln w="9525" cap="flat" cmpd="sng" algn="ctr">
            <a:solidFill>
              <a:srgbClr val="FFFFFF"/>
            </a:solidFill>
            <a:prstDash val="solid"/>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Calibri" panose="020F0502020204030204" pitchFamily="34" charset="0"/>
              <a:sym typeface="Arial"/>
            </a:endParaRPr>
          </a:p>
        </p:txBody>
      </p:sp>
      <p:sp>
        <p:nvSpPr>
          <p:cNvPr id="45" name="TextBox 44">
            <a:extLst>
              <a:ext uri="{FF2B5EF4-FFF2-40B4-BE49-F238E27FC236}">
                <a16:creationId xmlns:a16="http://schemas.microsoft.com/office/drawing/2014/main" id="{C2C913F3-4495-D44C-9DA0-1682E9C2834A}"/>
              </a:ext>
            </a:extLst>
          </p:cNvPr>
          <p:cNvSpPr txBox="1"/>
          <p:nvPr/>
        </p:nvSpPr>
        <p:spPr>
          <a:xfrm>
            <a:off x="5677861" y="1932936"/>
            <a:ext cx="441147"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FFFFFF"/>
                </a:solidFill>
                <a:effectLst/>
                <a:uLnTx/>
                <a:uFillTx/>
                <a:latin typeface="Arial"/>
                <a:cs typeface="Calibri" panose="020F0502020204030204" pitchFamily="34" charset="0"/>
                <a:sym typeface="Arial"/>
              </a:rPr>
              <a:t>RLC</a:t>
            </a:r>
          </a:p>
        </p:txBody>
      </p:sp>
      <p:sp>
        <p:nvSpPr>
          <p:cNvPr id="46" name="Rectangle 45">
            <a:extLst>
              <a:ext uri="{FF2B5EF4-FFF2-40B4-BE49-F238E27FC236}">
                <a16:creationId xmlns:a16="http://schemas.microsoft.com/office/drawing/2014/main" id="{03CAA04A-EB36-634A-88A7-E49F827CACD9}"/>
              </a:ext>
            </a:extLst>
          </p:cNvPr>
          <p:cNvSpPr/>
          <p:nvPr/>
        </p:nvSpPr>
        <p:spPr>
          <a:xfrm>
            <a:off x="5546804" y="1616858"/>
            <a:ext cx="708660" cy="259080"/>
          </a:xfrm>
          <a:prstGeom prst="rect">
            <a:avLst/>
          </a:prstGeom>
          <a:solidFill>
            <a:srgbClr val="1F6685"/>
          </a:solidFill>
          <a:ln w="9525" cap="flat" cmpd="sng" algn="ctr">
            <a:solidFill>
              <a:srgbClr val="FFFFFF"/>
            </a:solidFill>
            <a:prstDash val="solid"/>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Calibri" panose="020F0502020204030204" pitchFamily="34" charset="0"/>
              <a:sym typeface="Arial"/>
            </a:endParaRPr>
          </a:p>
        </p:txBody>
      </p:sp>
      <p:sp>
        <p:nvSpPr>
          <p:cNvPr id="47" name="TextBox 46">
            <a:extLst>
              <a:ext uri="{FF2B5EF4-FFF2-40B4-BE49-F238E27FC236}">
                <a16:creationId xmlns:a16="http://schemas.microsoft.com/office/drawing/2014/main" id="{D088B4AF-E0B5-9049-ACB0-08C28FFC70BD}"/>
              </a:ext>
            </a:extLst>
          </p:cNvPr>
          <p:cNvSpPr txBox="1"/>
          <p:nvPr/>
        </p:nvSpPr>
        <p:spPr>
          <a:xfrm>
            <a:off x="5666134" y="1673856"/>
            <a:ext cx="470000"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FFFFFF"/>
                </a:solidFill>
                <a:effectLst/>
                <a:uLnTx/>
                <a:uFillTx/>
                <a:latin typeface="Arial"/>
                <a:cs typeface="Calibri" panose="020F0502020204030204" pitchFamily="34" charset="0"/>
                <a:sym typeface="Arial"/>
              </a:rPr>
              <a:t>MAC</a:t>
            </a:r>
          </a:p>
        </p:txBody>
      </p:sp>
      <p:sp>
        <p:nvSpPr>
          <p:cNvPr id="48" name="Rectangle 47">
            <a:extLst>
              <a:ext uri="{FF2B5EF4-FFF2-40B4-BE49-F238E27FC236}">
                <a16:creationId xmlns:a16="http://schemas.microsoft.com/office/drawing/2014/main" id="{01EB7DEC-F9BA-1E48-9500-3E42CC5CFFB9}"/>
              </a:ext>
            </a:extLst>
          </p:cNvPr>
          <p:cNvSpPr/>
          <p:nvPr/>
        </p:nvSpPr>
        <p:spPr>
          <a:xfrm>
            <a:off x="5546804" y="1325074"/>
            <a:ext cx="708660" cy="259080"/>
          </a:xfrm>
          <a:prstGeom prst="rect">
            <a:avLst/>
          </a:prstGeom>
          <a:solidFill>
            <a:srgbClr val="1F6685"/>
          </a:solidFill>
          <a:ln w="9525" cap="flat" cmpd="sng" algn="ctr">
            <a:solidFill>
              <a:srgbClr val="FFFFFF"/>
            </a:solidFill>
            <a:prstDash val="solid"/>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Calibri" panose="020F0502020204030204" pitchFamily="34" charset="0"/>
              <a:sym typeface="Arial"/>
            </a:endParaRPr>
          </a:p>
        </p:txBody>
      </p:sp>
      <p:sp>
        <p:nvSpPr>
          <p:cNvPr id="49" name="TextBox 48">
            <a:extLst>
              <a:ext uri="{FF2B5EF4-FFF2-40B4-BE49-F238E27FC236}">
                <a16:creationId xmlns:a16="http://schemas.microsoft.com/office/drawing/2014/main" id="{B19589C3-2CC3-C04E-83CB-CFDABBB78713}"/>
              </a:ext>
            </a:extLst>
          </p:cNvPr>
          <p:cNvSpPr txBox="1"/>
          <p:nvPr/>
        </p:nvSpPr>
        <p:spPr>
          <a:xfrm>
            <a:off x="5677357" y="1331503"/>
            <a:ext cx="447558"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FFFFFF"/>
                </a:solidFill>
                <a:effectLst/>
                <a:uLnTx/>
                <a:uFillTx/>
                <a:latin typeface="Arial"/>
                <a:cs typeface="Calibri" panose="020F0502020204030204" pitchFamily="34" charset="0"/>
                <a:sym typeface="Arial"/>
              </a:rPr>
              <a:t>PHY</a:t>
            </a:r>
          </a:p>
        </p:txBody>
      </p:sp>
      <p:sp>
        <p:nvSpPr>
          <p:cNvPr id="50" name="Rectangle 49">
            <a:extLst>
              <a:ext uri="{FF2B5EF4-FFF2-40B4-BE49-F238E27FC236}">
                <a16:creationId xmlns:a16="http://schemas.microsoft.com/office/drawing/2014/main" id="{F3709565-FFE4-9342-B18B-5EAE7FBCB5DC}"/>
              </a:ext>
            </a:extLst>
          </p:cNvPr>
          <p:cNvSpPr/>
          <p:nvPr/>
        </p:nvSpPr>
        <p:spPr>
          <a:xfrm>
            <a:off x="5550465" y="1615565"/>
            <a:ext cx="708660" cy="99427"/>
          </a:xfrm>
          <a:prstGeom prst="rect">
            <a:avLst/>
          </a:prstGeom>
          <a:solidFill>
            <a:srgbClr val="C00000"/>
          </a:solidFill>
          <a:ln w="9525" cap="flat" cmpd="sng" algn="ctr">
            <a:solidFill>
              <a:srgbClr val="FFFFFF"/>
            </a:solid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Calibri" panose="020F0502020204030204" pitchFamily="34" charset="0"/>
              <a:sym typeface="Arial"/>
            </a:endParaRPr>
          </a:p>
        </p:txBody>
      </p:sp>
      <p:sp>
        <p:nvSpPr>
          <p:cNvPr id="51" name="TextBox 50">
            <a:extLst>
              <a:ext uri="{FF2B5EF4-FFF2-40B4-BE49-F238E27FC236}">
                <a16:creationId xmlns:a16="http://schemas.microsoft.com/office/drawing/2014/main" id="{C3AEDB24-C993-014D-AA48-8374A310C8EE}"/>
              </a:ext>
            </a:extLst>
          </p:cNvPr>
          <p:cNvSpPr txBox="1"/>
          <p:nvPr/>
        </p:nvSpPr>
        <p:spPr>
          <a:xfrm>
            <a:off x="5675787" y="1590493"/>
            <a:ext cx="500458" cy="1692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00" b="0" i="0" u="none" strike="noStrike" kern="0" cap="none" spc="0" normalizeH="0" baseline="0" noProof="0" dirty="0">
                <a:ln>
                  <a:noFill/>
                </a:ln>
                <a:solidFill>
                  <a:srgbClr val="FFFFFF"/>
                </a:solidFill>
                <a:effectLst/>
                <a:uLnTx/>
                <a:uFillTx/>
                <a:latin typeface="Arial"/>
                <a:cs typeface="Calibri" panose="020F0502020204030204" pitchFamily="34" charset="0"/>
                <a:sym typeface="Arial"/>
              </a:rPr>
              <a:t>Scheduling</a:t>
            </a:r>
          </a:p>
        </p:txBody>
      </p:sp>
      <p:cxnSp>
        <p:nvCxnSpPr>
          <p:cNvPr id="52" name="Straight Connector 51">
            <a:extLst>
              <a:ext uri="{FF2B5EF4-FFF2-40B4-BE49-F238E27FC236}">
                <a16:creationId xmlns:a16="http://schemas.microsoft.com/office/drawing/2014/main" id="{1A7352F6-E52B-E14D-B9D1-2996ECDF807A}"/>
              </a:ext>
            </a:extLst>
          </p:cNvPr>
          <p:cNvCxnSpPr>
            <a:cxnSpLocks/>
          </p:cNvCxnSpPr>
          <p:nvPr/>
        </p:nvCxnSpPr>
        <p:spPr>
          <a:xfrm flipV="1">
            <a:off x="4599004" y="1325074"/>
            <a:ext cx="947801" cy="1184509"/>
          </a:xfrm>
          <a:prstGeom prst="line">
            <a:avLst/>
          </a:prstGeom>
          <a:noFill/>
          <a:ln w="10795" cap="flat" cmpd="sng" algn="ctr">
            <a:solidFill>
              <a:srgbClr val="A2A2A2"/>
            </a:solidFill>
            <a:prstDash val="dash"/>
          </a:ln>
          <a:effectLst>
            <a:outerShdw blurRad="50800" dist="38100" dir="2700000" algn="tl" rotWithShape="0">
              <a:prstClr val="black">
                <a:alpha val="40000"/>
              </a:prstClr>
            </a:outerShdw>
          </a:effectLst>
        </p:spPr>
      </p:cxnSp>
      <p:cxnSp>
        <p:nvCxnSpPr>
          <p:cNvPr id="53" name="Straight Connector 52">
            <a:extLst>
              <a:ext uri="{FF2B5EF4-FFF2-40B4-BE49-F238E27FC236}">
                <a16:creationId xmlns:a16="http://schemas.microsoft.com/office/drawing/2014/main" id="{917EBA4A-721C-1048-9E48-DC7AD259D742}"/>
              </a:ext>
            </a:extLst>
          </p:cNvPr>
          <p:cNvCxnSpPr>
            <a:cxnSpLocks/>
          </p:cNvCxnSpPr>
          <p:nvPr/>
        </p:nvCxnSpPr>
        <p:spPr>
          <a:xfrm>
            <a:off x="4744249" y="2691329"/>
            <a:ext cx="782225" cy="105136"/>
          </a:xfrm>
          <a:prstGeom prst="line">
            <a:avLst/>
          </a:prstGeom>
          <a:noFill/>
          <a:ln w="10795" cap="flat" cmpd="sng" algn="ctr">
            <a:solidFill>
              <a:srgbClr val="A2A2A2"/>
            </a:solidFill>
            <a:prstDash val="dash"/>
          </a:ln>
          <a:effectLst>
            <a:outerShdw blurRad="50800" dist="38100" dir="2700000" algn="tl" rotWithShape="0">
              <a:prstClr val="black">
                <a:alpha val="40000"/>
              </a:prstClr>
            </a:outerShdw>
          </a:effectLst>
        </p:spPr>
      </p:cxnSp>
      <p:sp>
        <p:nvSpPr>
          <p:cNvPr id="38" name="Rectangle 37">
            <a:extLst>
              <a:ext uri="{FF2B5EF4-FFF2-40B4-BE49-F238E27FC236}">
                <a16:creationId xmlns:a16="http://schemas.microsoft.com/office/drawing/2014/main" id="{5489A807-2E24-7F45-9AA2-23A6B7CA2D39}"/>
              </a:ext>
            </a:extLst>
          </p:cNvPr>
          <p:cNvSpPr/>
          <p:nvPr/>
        </p:nvSpPr>
        <p:spPr>
          <a:xfrm>
            <a:off x="2626024" y="4612317"/>
            <a:ext cx="402881" cy="171300"/>
          </a:xfrm>
          <a:prstGeom prst="rect">
            <a:avLst/>
          </a:prstGeom>
          <a:solidFill>
            <a:srgbClr val="1F6685"/>
          </a:solidFill>
          <a:ln w="9525" cap="flat" cmpd="sng" algn="ctr">
            <a:solidFill>
              <a:srgbClr val="FFFFFF"/>
            </a:solidFill>
            <a:prstDash val="solid"/>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500" b="0" i="0" u="none" strike="noStrike" kern="0" cap="none" spc="0" normalizeH="0" baseline="0" noProof="0" dirty="0">
              <a:ln>
                <a:noFill/>
              </a:ln>
              <a:solidFill>
                <a:srgbClr val="FFFFFF"/>
              </a:solidFill>
              <a:effectLst/>
              <a:uLnTx/>
              <a:uFillTx/>
              <a:latin typeface="Arial"/>
              <a:ea typeface="+mn-ea"/>
              <a:cs typeface="Calibri" panose="020F0502020204030204" pitchFamily="34" charset="0"/>
              <a:sym typeface="Arial"/>
            </a:endParaRPr>
          </a:p>
        </p:txBody>
      </p:sp>
      <p:sp>
        <p:nvSpPr>
          <p:cNvPr id="39" name="Rectangle 38">
            <a:extLst>
              <a:ext uri="{FF2B5EF4-FFF2-40B4-BE49-F238E27FC236}">
                <a16:creationId xmlns:a16="http://schemas.microsoft.com/office/drawing/2014/main" id="{FBC63BD6-D5CE-5849-84EA-021243289EF3}"/>
              </a:ext>
            </a:extLst>
          </p:cNvPr>
          <p:cNvSpPr/>
          <p:nvPr/>
        </p:nvSpPr>
        <p:spPr>
          <a:xfrm>
            <a:off x="3651558" y="4623978"/>
            <a:ext cx="402881" cy="121404"/>
          </a:xfrm>
          <a:prstGeom prst="rect">
            <a:avLst/>
          </a:prstGeom>
          <a:solidFill>
            <a:srgbClr val="1F6685"/>
          </a:solidFill>
          <a:ln w="9525" cap="flat" cmpd="sng" algn="ctr">
            <a:solidFill>
              <a:srgbClr val="FFFFFF"/>
            </a:solidFill>
            <a:prstDash val="solid"/>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600" b="0" i="0" u="none" strike="noStrike" kern="0" cap="none" spc="0" normalizeH="0" baseline="0" noProof="0" dirty="0">
              <a:ln>
                <a:noFill/>
              </a:ln>
              <a:solidFill>
                <a:srgbClr val="FFFFFF"/>
              </a:solidFill>
              <a:effectLst/>
              <a:uLnTx/>
              <a:uFillTx/>
              <a:latin typeface="Arial"/>
              <a:ea typeface="+mn-ea"/>
              <a:cs typeface="Calibri" panose="020F0502020204030204" pitchFamily="34" charset="0"/>
              <a:sym typeface="Arial"/>
            </a:endParaRPr>
          </a:p>
        </p:txBody>
      </p:sp>
      <p:sp>
        <p:nvSpPr>
          <p:cNvPr id="54" name="Rectangle 53">
            <a:extLst>
              <a:ext uri="{FF2B5EF4-FFF2-40B4-BE49-F238E27FC236}">
                <a16:creationId xmlns:a16="http://schemas.microsoft.com/office/drawing/2014/main" id="{F5881B45-D1F5-BA4E-9203-967DCF4126F6}"/>
              </a:ext>
            </a:extLst>
          </p:cNvPr>
          <p:cNvSpPr/>
          <p:nvPr/>
        </p:nvSpPr>
        <p:spPr>
          <a:xfrm>
            <a:off x="3651558" y="4802222"/>
            <a:ext cx="402881" cy="121404"/>
          </a:xfrm>
          <a:prstGeom prst="rect">
            <a:avLst/>
          </a:prstGeom>
          <a:solidFill>
            <a:srgbClr val="1F6685"/>
          </a:solidFill>
          <a:ln w="9525" cap="flat" cmpd="sng" algn="ctr">
            <a:solidFill>
              <a:srgbClr val="FFFFFF"/>
            </a:solidFill>
            <a:prstDash val="solid"/>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dirty="0">
                <a:ln>
                  <a:noFill/>
                </a:ln>
                <a:solidFill>
                  <a:srgbClr val="FFFFFF"/>
                </a:solidFill>
                <a:effectLst/>
                <a:uLnTx/>
                <a:uFillTx/>
                <a:latin typeface="Arial"/>
                <a:ea typeface="+mn-ea"/>
                <a:cs typeface="Calibri" panose="020F0502020204030204" pitchFamily="34" charset="0"/>
                <a:sym typeface="Arial"/>
              </a:rPr>
              <a:t>MAC</a:t>
            </a:r>
          </a:p>
        </p:txBody>
      </p:sp>
      <p:sp>
        <p:nvSpPr>
          <p:cNvPr id="55" name="Rectangle 54">
            <a:extLst>
              <a:ext uri="{FF2B5EF4-FFF2-40B4-BE49-F238E27FC236}">
                <a16:creationId xmlns:a16="http://schemas.microsoft.com/office/drawing/2014/main" id="{C75CFFE1-6EBC-504E-9329-8C31436C5441}"/>
              </a:ext>
            </a:extLst>
          </p:cNvPr>
          <p:cNvSpPr/>
          <p:nvPr/>
        </p:nvSpPr>
        <p:spPr>
          <a:xfrm>
            <a:off x="3651557" y="4758993"/>
            <a:ext cx="402881" cy="61475"/>
          </a:xfrm>
          <a:prstGeom prst="rect">
            <a:avLst/>
          </a:prstGeom>
          <a:solidFill>
            <a:srgbClr val="C00000"/>
          </a:solidFill>
          <a:ln w="9525" cap="flat" cmpd="sng" algn="ctr">
            <a:solidFill>
              <a:srgbClr val="FFFFFF"/>
            </a:solidFill>
            <a:prstDash val="solid"/>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300" b="0" i="0" u="none" strike="noStrike" kern="0" cap="none" spc="0" normalizeH="0" baseline="0" noProof="0" dirty="0">
                <a:ln>
                  <a:noFill/>
                </a:ln>
                <a:solidFill>
                  <a:srgbClr val="FFFFFF"/>
                </a:solidFill>
                <a:effectLst/>
                <a:uLnTx/>
                <a:uFillTx/>
                <a:latin typeface="Arial"/>
                <a:ea typeface="+mn-ea"/>
                <a:cs typeface="Calibri" panose="020F0502020204030204" pitchFamily="34" charset="0"/>
                <a:sym typeface="Arial"/>
              </a:rPr>
              <a:t>Scheduling</a:t>
            </a:r>
          </a:p>
        </p:txBody>
      </p:sp>
      <p:sp>
        <p:nvSpPr>
          <p:cNvPr id="56" name="Rectangle 55">
            <a:extLst>
              <a:ext uri="{FF2B5EF4-FFF2-40B4-BE49-F238E27FC236}">
                <a16:creationId xmlns:a16="http://schemas.microsoft.com/office/drawing/2014/main" id="{46493D44-67E3-9F46-8601-2F28E3432BB2}"/>
              </a:ext>
            </a:extLst>
          </p:cNvPr>
          <p:cNvSpPr/>
          <p:nvPr/>
        </p:nvSpPr>
        <p:spPr>
          <a:xfrm>
            <a:off x="3651557" y="4939170"/>
            <a:ext cx="402881" cy="121404"/>
          </a:xfrm>
          <a:prstGeom prst="rect">
            <a:avLst/>
          </a:prstGeom>
          <a:solidFill>
            <a:srgbClr val="1F6685"/>
          </a:solidFill>
          <a:ln w="9525" cap="flat" cmpd="sng" algn="ctr">
            <a:solidFill>
              <a:srgbClr val="FFFFFF"/>
            </a:solidFill>
            <a:prstDash val="solid"/>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dirty="0">
                <a:ln>
                  <a:noFill/>
                </a:ln>
                <a:solidFill>
                  <a:srgbClr val="FFFFFF"/>
                </a:solidFill>
                <a:effectLst/>
                <a:uLnTx/>
                <a:uFillTx/>
                <a:latin typeface="Arial"/>
                <a:ea typeface="+mn-ea"/>
                <a:cs typeface="Calibri" panose="020F0502020204030204" pitchFamily="34" charset="0"/>
                <a:sym typeface="Arial"/>
              </a:rPr>
              <a:t>RLC</a:t>
            </a:r>
          </a:p>
        </p:txBody>
      </p:sp>
      <p:sp>
        <p:nvSpPr>
          <p:cNvPr id="57" name="Rectangle 56">
            <a:extLst>
              <a:ext uri="{FF2B5EF4-FFF2-40B4-BE49-F238E27FC236}">
                <a16:creationId xmlns:a16="http://schemas.microsoft.com/office/drawing/2014/main" id="{AC3E2337-27CE-4E4A-A192-19C94BE98AD4}"/>
              </a:ext>
            </a:extLst>
          </p:cNvPr>
          <p:cNvSpPr/>
          <p:nvPr/>
        </p:nvSpPr>
        <p:spPr>
          <a:xfrm>
            <a:off x="4998562" y="4623978"/>
            <a:ext cx="402881" cy="121404"/>
          </a:xfrm>
          <a:prstGeom prst="rect">
            <a:avLst/>
          </a:prstGeom>
          <a:solidFill>
            <a:srgbClr val="1F6685"/>
          </a:solidFill>
          <a:ln w="9525" cap="flat" cmpd="sng" algn="ctr">
            <a:solidFill>
              <a:srgbClr val="FFFFFF"/>
            </a:solidFill>
            <a:prstDash val="solid"/>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dirty="0">
                <a:ln>
                  <a:noFill/>
                </a:ln>
                <a:solidFill>
                  <a:srgbClr val="FFFFFF"/>
                </a:solidFill>
                <a:effectLst/>
                <a:uLnTx/>
                <a:uFillTx/>
                <a:latin typeface="Arial"/>
                <a:ea typeface="+mn-ea"/>
                <a:cs typeface="Calibri" panose="020F0502020204030204" pitchFamily="34" charset="0"/>
                <a:sym typeface="Arial"/>
              </a:rPr>
              <a:t>PDCP</a:t>
            </a:r>
          </a:p>
        </p:txBody>
      </p:sp>
      <p:sp>
        <p:nvSpPr>
          <p:cNvPr id="58" name="Rectangle 57">
            <a:extLst>
              <a:ext uri="{FF2B5EF4-FFF2-40B4-BE49-F238E27FC236}">
                <a16:creationId xmlns:a16="http://schemas.microsoft.com/office/drawing/2014/main" id="{1D6964AC-2448-1744-A875-F9415810AD95}"/>
              </a:ext>
            </a:extLst>
          </p:cNvPr>
          <p:cNvSpPr/>
          <p:nvPr/>
        </p:nvSpPr>
        <p:spPr>
          <a:xfrm>
            <a:off x="4998562" y="4764175"/>
            <a:ext cx="402880" cy="121404"/>
          </a:xfrm>
          <a:prstGeom prst="rect">
            <a:avLst/>
          </a:prstGeom>
          <a:gradFill>
            <a:gsLst>
              <a:gs pos="0">
                <a:srgbClr val="C00000"/>
              </a:gs>
              <a:gs pos="76000">
                <a:srgbClr val="1F6584"/>
              </a:gs>
              <a:gs pos="83000">
                <a:srgbClr val="1F6584"/>
              </a:gs>
              <a:gs pos="100000">
                <a:srgbClr val="1F6584"/>
              </a:gs>
            </a:gsLst>
            <a:lin ang="0" scaled="0"/>
          </a:gradFill>
          <a:ln w="9525" cap="flat" cmpd="sng" algn="ctr">
            <a:solidFill>
              <a:srgbClr val="FFFFFF"/>
            </a:solidFill>
            <a:prstDash val="solid"/>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dirty="0">
                <a:ln>
                  <a:noFill/>
                </a:ln>
                <a:solidFill>
                  <a:srgbClr val="FFFFFF"/>
                </a:solidFill>
                <a:effectLst/>
                <a:uLnTx/>
                <a:uFillTx/>
                <a:latin typeface="Arial"/>
                <a:cs typeface="Calibri" panose="020F0502020204030204" pitchFamily="34" charset="0"/>
                <a:sym typeface="Arial"/>
              </a:rPr>
              <a:t>RRC</a:t>
            </a:r>
          </a:p>
        </p:txBody>
      </p:sp>
      <p:cxnSp>
        <p:nvCxnSpPr>
          <p:cNvPr id="59" name="Straight Connector 58">
            <a:extLst>
              <a:ext uri="{FF2B5EF4-FFF2-40B4-BE49-F238E27FC236}">
                <a16:creationId xmlns:a16="http://schemas.microsoft.com/office/drawing/2014/main" id="{46E36C34-9AE8-914D-93C8-90ABA082C944}"/>
              </a:ext>
            </a:extLst>
          </p:cNvPr>
          <p:cNvCxnSpPr>
            <a:cxnSpLocks/>
          </p:cNvCxnSpPr>
          <p:nvPr/>
        </p:nvCxnSpPr>
        <p:spPr>
          <a:xfrm>
            <a:off x="5495909" y="1454613"/>
            <a:ext cx="860213" cy="0"/>
          </a:xfrm>
          <a:prstGeom prst="line">
            <a:avLst/>
          </a:prstGeom>
          <a:noFill/>
          <a:ln w="10795" cap="flat" cmpd="sng" algn="ctr">
            <a:solidFill>
              <a:schemeClr val="accent6">
                <a:lumMod val="60000"/>
                <a:lumOff val="40000"/>
              </a:schemeClr>
            </a:solidFill>
            <a:prstDash val="dash"/>
          </a:ln>
          <a:effectLst>
            <a:outerShdw blurRad="50800" dist="38100" dir="2700000" algn="tl" rotWithShape="0">
              <a:prstClr val="black">
                <a:alpha val="40000"/>
              </a:prstClr>
            </a:outerShdw>
          </a:effectLst>
        </p:spPr>
      </p:cxnSp>
      <p:cxnSp>
        <p:nvCxnSpPr>
          <p:cNvPr id="60" name="Straight Connector 59">
            <a:extLst>
              <a:ext uri="{FF2B5EF4-FFF2-40B4-BE49-F238E27FC236}">
                <a16:creationId xmlns:a16="http://schemas.microsoft.com/office/drawing/2014/main" id="{768E658B-3C7A-2E4C-BA47-9267628E0508}"/>
              </a:ext>
            </a:extLst>
          </p:cNvPr>
          <p:cNvCxnSpPr>
            <a:cxnSpLocks/>
          </p:cNvCxnSpPr>
          <p:nvPr/>
        </p:nvCxnSpPr>
        <p:spPr>
          <a:xfrm>
            <a:off x="5468327" y="2216613"/>
            <a:ext cx="860213" cy="0"/>
          </a:xfrm>
          <a:prstGeom prst="line">
            <a:avLst/>
          </a:prstGeom>
          <a:noFill/>
          <a:ln w="10795" cap="flat" cmpd="sng" algn="ctr">
            <a:solidFill>
              <a:schemeClr val="accent6">
                <a:lumMod val="60000"/>
                <a:lumOff val="40000"/>
              </a:schemeClr>
            </a:solidFill>
            <a:prstDash val="dash"/>
          </a:ln>
          <a:effectLst>
            <a:outerShdw blurRad="50800" dist="38100" dir="2700000" algn="tl" rotWithShape="0">
              <a:prstClr val="black">
                <a:alpha val="40000"/>
              </a:prstClr>
            </a:outerShdw>
          </a:effectLst>
        </p:spPr>
      </p:cxnSp>
      <p:sp>
        <p:nvSpPr>
          <p:cNvPr id="61" name="TextBox 60">
            <a:extLst>
              <a:ext uri="{FF2B5EF4-FFF2-40B4-BE49-F238E27FC236}">
                <a16:creationId xmlns:a16="http://schemas.microsoft.com/office/drawing/2014/main" id="{8AFDED85-DACC-5847-82FF-4391BFB9E3BC}"/>
              </a:ext>
            </a:extLst>
          </p:cNvPr>
          <p:cNvSpPr txBox="1"/>
          <p:nvPr/>
        </p:nvSpPr>
        <p:spPr>
          <a:xfrm>
            <a:off x="6328540" y="1325074"/>
            <a:ext cx="792204" cy="246221"/>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a:cs typeface="Arial"/>
                <a:sym typeface="Arial"/>
              </a:rPr>
              <a:t>Option 7.2x</a:t>
            </a:r>
          </a:p>
        </p:txBody>
      </p:sp>
      <p:sp>
        <p:nvSpPr>
          <p:cNvPr id="62" name="TextBox 61">
            <a:extLst>
              <a:ext uri="{FF2B5EF4-FFF2-40B4-BE49-F238E27FC236}">
                <a16:creationId xmlns:a16="http://schemas.microsoft.com/office/drawing/2014/main" id="{3498EA7D-6D77-5749-A19D-1D9D35133BB4}"/>
              </a:ext>
            </a:extLst>
          </p:cNvPr>
          <p:cNvSpPr txBox="1"/>
          <p:nvPr/>
        </p:nvSpPr>
        <p:spPr>
          <a:xfrm>
            <a:off x="6356122" y="2093502"/>
            <a:ext cx="638316" cy="246221"/>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a:cs typeface="Arial"/>
                <a:sym typeface="Arial"/>
              </a:rPr>
              <a:t>Option 2</a:t>
            </a:r>
          </a:p>
        </p:txBody>
      </p:sp>
      <p:sp>
        <p:nvSpPr>
          <p:cNvPr id="7" name="TextBox 6">
            <a:extLst>
              <a:ext uri="{FF2B5EF4-FFF2-40B4-BE49-F238E27FC236}">
                <a16:creationId xmlns:a16="http://schemas.microsoft.com/office/drawing/2014/main" id="{D6C488D6-7BC1-C24E-A999-3C187FE8DC5B}"/>
              </a:ext>
            </a:extLst>
          </p:cNvPr>
          <p:cNvSpPr txBox="1"/>
          <p:nvPr/>
        </p:nvSpPr>
        <p:spPr>
          <a:xfrm>
            <a:off x="2594621" y="4612317"/>
            <a:ext cx="47160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dirty="0">
                <a:ln>
                  <a:noFill/>
                </a:ln>
                <a:solidFill>
                  <a:srgbClr val="FFFFFF"/>
                </a:solidFill>
                <a:effectLst/>
                <a:uLnTx/>
                <a:uFillTx/>
                <a:latin typeface="Arial"/>
                <a:cs typeface="Arial"/>
                <a:sym typeface="Arial"/>
              </a:rPr>
              <a:t>PHY-LO</a:t>
            </a:r>
          </a:p>
        </p:txBody>
      </p:sp>
      <p:sp>
        <p:nvSpPr>
          <p:cNvPr id="63" name="TextBox 62">
            <a:extLst>
              <a:ext uri="{FF2B5EF4-FFF2-40B4-BE49-F238E27FC236}">
                <a16:creationId xmlns:a16="http://schemas.microsoft.com/office/drawing/2014/main" id="{44F3FF58-33A0-5646-8EE9-E4FB62ACB316}"/>
              </a:ext>
            </a:extLst>
          </p:cNvPr>
          <p:cNvSpPr txBox="1"/>
          <p:nvPr/>
        </p:nvSpPr>
        <p:spPr>
          <a:xfrm>
            <a:off x="3639510" y="4602033"/>
            <a:ext cx="445956"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dirty="0">
                <a:ln>
                  <a:noFill/>
                </a:ln>
                <a:solidFill>
                  <a:srgbClr val="FFFFFF"/>
                </a:solidFill>
                <a:effectLst/>
                <a:uLnTx/>
                <a:uFillTx/>
                <a:latin typeface="Arial"/>
                <a:cs typeface="Arial"/>
                <a:sym typeface="Arial"/>
              </a:rPr>
              <a:t>PHY-HI</a:t>
            </a:r>
          </a:p>
        </p:txBody>
      </p:sp>
    </p:spTree>
    <p:extLst>
      <p:ext uri="{BB962C8B-B14F-4D97-AF65-F5344CB8AC3E}">
        <p14:creationId xmlns:p14="http://schemas.microsoft.com/office/powerpoint/2010/main" val="168883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par>
                                <p:cTn id="8" presetID="22" presetClass="entr" presetSubtype="1"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wipe(up)">
                                      <p:cBhvr>
                                        <p:cTn id="10" dur="500"/>
                                        <p:tgtEl>
                                          <p:spTgt spid="53"/>
                                        </p:tgtEl>
                                      </p:cBhvr>
                                    </p:animEffect>
                                  </p:childTnLst>
                                </p:cTn>
                              </p:par>
                            </p:childTnLst>
                          </p:cTn>
                        </p:par>
                        <p:par>
                          <p:cTn id="11" fill="hold">
                            <p:stCondLst>
                              <p:cond delay="500"/>
                            </p:stCondLst>
                            <p:childTnLst>
                              <p:par>
                                <p:cTn id="12" presetID="1" presetClass="entr" presetSubtype="0" fill="hold" grpId="0" nodeType="afterEffect">
                                  <p:stCondLst>
                                    <p:cond delay="100"/>
                                  </p:stCondLst>
                                  <p:childTnLst>
                                    <p:set>
                                      <p:cBhvr>
                                        <p:cTn id="13" dur="1" fill="hold">
                                          <p:stCondLst>
                                            <p:cond delay="0"/>
                                          </p:stCondLst>
                                        </p:cTn>
                                        <p:tgtEl>
                                          <p:spTgt spid="48"/>
                                        </p:tgtEl>
                                        <p:attrNameLst>
                                          <p:attrName>style.visibility</p:attrName>
                                        </p:attrNameLst>
                                      </p:cBhvr>
                                      <p:to>
                                        <p:strVal val="visible"/>
                                      </p:to>
                                    </p:set>
                                  </p:childTnLst>
                                </p:cTn>
                              </p:par>
                            </p:childTnLst>
                          </p:cTn>
                        </p:par>
                        <p:par>
                          <p:cTn id="14" fill="hold">
                            <p:stCondLst>
                              <p:cond delay="600"/>
                            </p:stCondLst>
                            <p:childTnLst>
                              <p:par>
                                <p:cTn id="15" presetID="1" presetClass="entr" presetSubtype="0" fill="hold" grpId="0" nodeType="afterEffect">
                                  <p:stCondLst>
                                    <p:cond delay="100"/>
                                  </p:stCondLst>
                                  <p:childTnLst>
                                    <p:set>
                                      <p:cBhvr>
                                        <p:cTn id="16" dur="1" fill="hold">
                                          <p:stCondLst>
                                            <p:cond delay="0"/>
                                          </p:stCondLst>
                                        </p:cTn>
                                        <p:tgtEl>
                                          <p:spTgt spid="46"/>
                                        </p:tgtEl>
                                        <p:attrNameLst>
                                          <p:attrName>style.visibility</p:attrName>
                                        </p:attrNameLst>
                                      </p:cBhvr>
                                      <p:to>
                                        <p:strVal val="visible"/>
                                      </p:to>
                                    </p:set>
                                  </p:childTnLst>
                                </p:cTn>
                              </p:par>
                            </p:childTnLst>
                          </p:cTn>
                        </p:par>
                        <p:par>
                          <p:cTn id="17" fill="hold">
                            <p:stCondLst>
                              <p:cond delay="700"/>
                            </p:stCondLst>
                            <p:childTnLst>
                              <p:par>
                                <p:cTn id="18" presetID="1" presetClass="entr" presetSubtype="0" fill="hold" grpId="0" nodeType="afterEffect">
                                  <p:stCondLst>
                                    <p:cond delay="100"/>
                                  </p:stCondLst>
                                  <p:childTnLst>
                                    <p:set>
                                      <p:cBhvr>
                                        <p:cTn id="19" dur="1" fill="hold">
                                          <p:stCondLst>
                                            <p:cond delay="0"/>
                                          </p:stCondLst>
                                        </p:cTn>
                                        <p:tgtEl>
                                          <p:spTgt spid="50"/>
                                        </p:tgtEl>
                                        <p:attrNameLst>
                                          <p:attrName>style.visibility</p:attrName>
                                        </p:attrNameLst>
                                      </p:cBhvr>
                                      <p:to>
                                        <p:strVal val="visible"/>
                                      </p:to>
                                    </p:set>
                                  </p:childTnLst>
                                </p:cTn>
                              </p:par>
                            </p:childTnLst>
                          </p:cTn>
                        </p:par>
                        <p:par>
                          <p:cTn id="20" fill="hold">
                            <p:stCondLst>
                              <p:cond delay="800"/>
                            </p:stCondLst>
                            <p:childTnLst>
                              <p:par>
                                <p:cTn id="21" presetID="1" presetClass="entr" presetSubtype="0" fill="hold" grpId="0" nodeType="afterEffect">
                                  <p:stCondLst>
                                    <p:cond delay="100"/>
                                  </p:stCondLst>
                                  <p:childTnLst>
                                    <p:set>
                                      <p:cBhvr>
                                        <p:cTn id="22" dur="1" fill="hold">
                                          <p:stCondLst>
                                            <p:cond delay="0"/>
                                          </p:stCondLst>
                                        </p:cTn>
                                        <p:tgtEl>
                                          <p:spTgt spid="44"/>
                                        </p:tgtEl>
                                        <p:attrNameLst>
                                          <p:attrName>style.visibility</p:attrName>
                                        </p:attrNameLst>
                                      </p:cBhvr>
                                      <p:to>
                                        <p:strVal val="visible"/>
                                      </p:to>
                                    </p:set>
                                  </p:childTnLst>
                                </p:cTn>
                              </p:par>
                            </p:childTnLst>
                          </p:cTn>
                        </p:par>
                        <p:par>
                          <p:cTn id="23" fill="hold">
                            <p:stCondLst>
                              <p:cond delay="900"/>
                            </p:stCondLst>
                            <p:childTnLst>
                              <p:par>
                                <p:cTn id="24" presetID="1" presetClass="entr" presetSubtype="0" fill="hold" grpId="0" nodeType="afterEffect">
                                  <p:stCondLst>
                                    <p:cond delay="100"/>
                                  </p:stCondLst>
                                  <p:childTnLst>
                                    <p:set>
                                      <p:cBhvr>
                                        <p:cTn id="25" dur="1" fill="hold">
                                          <p:stCondLst>
                                            <p:cond delay="0"/>
                                          </p:stCondLst>
                                        </p:cTn>
                                        <p:tgtEl>
                                          <p:spTgt spid="42"/>
                                        </p:tgtEl>
                                        <p:attrNameLst>
                                          <p:attrName>style.visibility</p:attrName>
                                        </p:attrNameLst>
                                      </p:cBhvr>
                                      <p:to>
                                        <p:strVal val="visible"/>
                                      </p:to>
                                    </p:set>
                                  </p:childTnLst>
                                </p:cTn>
                              </p:par>
                            </p:childTnLst>
                          </p:cTn>
                        </p:par>
                        <p:par>
                          <p:cTn id="26" fill="hold">
                            <p:stCondLst>
                              <p:cond delay="1000"/>
                            </p:stCondLst>
                            <p:childTnLst>
                              <p:par>
                                <p:cTn id="27" presetID="1" presetClass="entr" presetSubtype="0" fill="hold" grpId="0" nodeType="afterEffect">
                                  <p:stCondLst>
                                    <p:cond delay="100"/>
                                  </p:stCondLst>
                                  <p:childTnLst>
                                    <p:set>
                                      <p:cBhvr>
                                        <p:cTn id="28" dur="1" fill="hold">
                                          <p:stCondLst>
                                            <p:cond delay="0"/>
                                          </p:stCondLst>
                                        </p:cTn>
                                        <p:tgtEl>
                                          <p:spTgt spid="4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up)">
                                      <p:cBhvr>
                                        <p:cTn id="33" dur="500"/>
                                        <p:tgtEl>
                                          <p:spTgt spid="24"/>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par>
                          <p:cTn id="38" fill="hold">
                            <p:stCondLst>
                              <p:cond delay="1000"/>
                            </p:stCondLst>
                            <p:childTnLst>
                              <p:par>
                                <p:cTn id="39" presetID="22" presetClass="entr" presetSubtype="8"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left)">
                                      <p:cBhvr>
                                        <p:cTn id="41" dur="500"/>
                                        <p:tgtEl>
                                          <p:spTgt spid="33"/>
                                        </p:tgtEl>
                                      </p:cBhvr>
                                    </p:animEffect>
                                  </p:childTnLst>
                                </p:cTn>
                              </p:par>
                            </p:childTnLst>
                          </p:cTn>
                        </p:par>
                        <p:par>
                          <p:cTn id="42" fill="hold">
                            <p:stCondLst>
                              <p:cond delay="1500"/>
                            </p:stCondLst>
                            <p:childTnLst>
                              <p:par>
                                <p:cTn id="43" presetID="10" presetClass="entr" presetSubtype="0"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500"/>
                                        <p:tgtEl>
                                          <p:spTgt spid="34"/>
                                        </p:tgtEl>
                                      </p:cBhvr>
                                    </p:animEffect>
                                  </p:childTnLst>
                                </p:cTn>
                              </p:par>
                            </p:childTnLst>
                          </p:cTn>
                        </p:par>
                        <p:par>
                          <p:cTn id="46" fill="hold">
                            <p:stCondLst>
                              <p:cond delay="2000"/>
                            </p:stCondLst>
                            <p:childTnLst>
                              <p:par>
                                <p:cTn id="47" presetID="10"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childTnLst>
                          </p:cTn>
                        </p:par>
                        <p:par>
                          <p:cTn id="50" fill="hold">
                            <p:stCondLst>
                              <p:cond delay="2500"/>
                            </p:stCondLst>
                            <p:childTnLst>
                              <p:par>
                                <p:cTn id="51" presetID="22" presetClass="entr" presetSubtype="8"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left)">
                                      <p:cBhvr>
                                        <p:cTn id="53" dur="500"/>
                                        <p:tgtEl>
                                          <p:spTgt spid="31"/>
                                        </p:tgtEl>
                                      </p:cBhvr>
                                    </p:animEffect>
                                  </p:childTnLst>
                                </p:cTn>
                              </p:par>
                            </p:childTnLst>
                          </p:cTn>
                        </p:par>
                        <p:par>
                          <p:cTn id="54" fill="hold">
                            <p:stCondLst>
                              <p:cond delay="3000"/>
                            </p:stCondLst>
                            <p:childTnLst>
                              <p:par>
                                <p:cTn id="55" presetID="10" presetClass="entr" presetSubtype="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par>
                          <p:cTn id="58" fill="hold">
                            <p:stCondLst>
                              <p:cond delay="3500"/>
                            </p:stCondLst>
                            <p:childTnLst>
                              <p:par>
                                <p:cTn id="59" presetID="22" presetClass="entr" presetSubtype="8" fill="hold" nodeType="after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left)">
                                      <p:cBhvr>
                                        <p:cTn id="61" dur="500"/>
                                        <p:tgtEl>
                                          <p:spTgt spid="25"/>
                                        </p:tgtEl>
                                      </p:cBhvr>
                                    </p:animEffect>
                                  </p:childTnLst>
                                </p:cTn>
                              </p:par>
                            </p:childTnLst>
                          </p:cTn>
                        </p:par>
                        <p:par>
                          <p:cTn id="62" fill="hold">
                            <p:stCondLst>
                              <p:cond delay="4000"/>
                            </p:stCondLst>
                            <p:childTnLst>
                              <p:par>
                                <p:cTn id="63" presetID="10" presetClass="entr" presetSubtype="0"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500"/>
                                        <p:tgtEl>
                                          <p:spTgt spid="23"/>
                                        </p:tgtEl>
                                      </p:cBhvr>
                                    </p:animEffect>
                                  </p:childTnLst>
                                </p:cTn>
                              </p:par>
                            </p:childTnLst>
                          </p:cTn>
                        </p:par>
                        <p:par>
                          <p:cTn id="66" fill="hold">
                            <p:stCondLst>
                              <p:cond delay="4500"/>
                            </p:stCondLst>
                            <p:childTnLst>
                              <p:par>
                                <p:cTn id="67" presetID="22" presetClass="entr" presetSubtype="8" fill="hold"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wipe(left)">
                                      <p:cBhvr>
                                        <p:cTn id="69" dur="500"/>
                                        <p:tgtEl>
                                          <p:spTgt spid="28"/>
                                        </p:tgtEl>
                                      </p:cBhvr>
                                    </p:animEffect>
                                  </p:childTnLst>
                                </p:cTn>
                              </p:par>
                              <p:par>
                                <p:cTn id="70" presetID="22" presetClass="entr" presetSubtype="8" fill="hold"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wipe(left)">
                                      <p:cBhvr>
                                        <p:cTn id="72" dur="500"/>
                                        <p:tgtEl>
                                          <p:spTgt spid="29"/>
                                        </p:tgtEl>
                                      </p:cBhvr>
                                    </p:animEffect>
                                  </p:childTnLst>
                                </p:cTn>
                              </p:par>
                            </p:childTnLst>
                          </p:cTn>
                        </p:par>
                        <p:par>
                          <p:cTn id="73" fill="hold">
                            <p:stCondLst>
                              <p:cond delay="5000"/>
                            </p:stCondLst>
                            <p:childTnLst>
                              <p:par>
                                <p:cTn id="74" presetID="10" presetClass="entr" presetSubtype="0" fill="hold" grpId="0"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500"/>
                                        <p:tgtEl>
                                          <p:spTgt spid="37"/>
                                        </p:tgtEl>
                                      </p:cBhvr>
                                    </p:animEffect>
                                  </p:childTnLst>
                                </p:cTn>
                              </p:par>
                            </p:childTnLst>
                          </p:cTn>
                        </p:par>
                        <p:par>
                          <p:cTn id="80" fill="hold">
                            <p:stCondLst>
                              <p:cond delay="5500"/>
                            </p:stCondLst>
                            <p:childTnLst>
                              <p:par>
                                <p:cTn id="81" presetID="10" presetClass="entr" presetSubtype="0" fill="hold" grpId="0" nodeType="after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6"/>
                                        </p:tgtEl>
                                        <p:attrNameLst>
                                          <p:attrName>style.visibility</p:attrName>
                                        </p:attrNameLst>
                                      </p:cBhvr>
                                      <p:to>
                                        <p:strVal val="visible"/>
                                      </p:to>
                                    </p:set>
                                    <p:animEffect transition="in" filter="fade">
                                      <p:cBhvr>
                                        <p:cTn id="86" dur="500"/>
                                        <p:tgtEl>
                                          <p:spTgt spid="26"/>
                                        </p:tgtEl>
                                      </p:cBhvr>
                                    </p:animEffect>
                                  </p:childTnLst>
                                </p:cTn>
                              </p:par>
                            </p:childTnLst>
                          </p:cTn>
                        </p:par>
                        <p:par>
                          <p:cTn id="87" fill="hold">
                            <p:stCondLst>
                              <p:cond delay="6000"/>
                            </p:stCondLst>
                            <p:childTnLst>
                              <p:par>
                                <p:cTn id="88" presetID="22" presetClass="entr" presetSubtype="1" fill="hold" nodeType="after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wipe(up)">
                                      <p:cBhvr>
                                        <p:cTn id="90" dur="500"/>
                                        <p:tgtEl>
                                          <p:spTgt spid="30"/>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nodeType="clickEffect">
                                  <p:stCondLst>
                                    <p:cond delay="0"/>
                                  </p:stCondLst>
                                  <p:childTnLst>
                                    <p:set>
                                      <p:cBhvr>
                                        <p:cTn id="94" dur="1" fill="hold">
                                          <p:stCondLst>
                                            <p:cond delay="0"/>
                                          </p:stCondLst>
                                        </p:cTn>
                                        <p:tgtEl>
                                          <p:spTgt spid="59"/>
                                        </p:tgtEl>
                                        <p:attrNameLst>
                                          <p:attrName>style.visibility</p:attrName>
                                        </p:attrNameLst>
                                      </p:cBhvr>
                                      <p:to>
                                        <p:strVal val="visible"/>
                                      </p:to>
                                    </p:set>
                                    <p:animEffect transition="in" filter="wipe(left)">
                                      <p:cBhvr>
                                        <p:cTn id="95" dur="500"/>
                                        <p:tgtEl>
                                          <p:spTgt spid="59"/>
                                        </p:tgtEl>
                                      </p:cBhvr>
                                    </p:animEffect>
                                  </p:childTnLst>
                                </p:cTn>
                              </p:par>
                            </p:childTnLst>
                          </p:cTn>
                        </p:par>
                        <p:par>
                          <p:cTn id="96" fill="hold">
                            <p:stCondLst>
                              <p:cond delay="500"/>
                            </p:stCondLst>
                            <p:childTnLst>
                              <p:par>
                                <p:cTn id="97" presetID="1" presetClass="entr" presetSubtype="0" fill="hold" grpId="0" nodeType="afterEffect">
                                  <p:stCondLst>
                                    <p:cond delay="100"/>
                                  </p:stCondLst>
                                  <p:childTnLst>
                                    <p:set>
                                      <p:cBhvr>
                                        <p:cTn id="98" dur="1" fill="hold">
                                          <p:stCondLst>
                                            <p:cond delay="0"/>
                                          </p:stCondLst>
                                        </p:cTn>
                                        <p:tgtEl>
                                          <p:spTgt spid="38"/>
                                        </p:tgtEl>
                                        <p:attrNameLst>
                                          <p:attrName>style.visibility</p:attrName>
                                        </p:attrNameLst>
                                      </p:cBhvr>
                                      <p:to>
                                        <p:strVal val="visible"/>
                                      </p:to>
                                    </p:set>
                                  </p:childTnLst>
                                </p:cTn>
                              </p:par>
                            </p:childTnLst>
                          </p:cTn>
                        </p:par>
                        <p:par>
                          <p:cTn id="99" fill="hold">
                            <p:stCondLst>
                              <p:cond delay="600"/>
                            </p:stCondLst>
                            <p:childTnLst>
                              <p:par>
                                <p:cTn id="100" presetID="1" presetClass="entr" presetSubtype="0" fill="hold" grpId="0" nodeType="afterEffect">
                                  <p:stCondLst>
                                    <p:cond delay="100"/>
                                  </p:stCondLst>
                                  <p:childTnLst>
                                    <p:set>
                                      <p:cBhvr>
                                        <p:cTn id="101" dur="1" fill="hold">
                                          <p:stCondLst>
                                            <p:cond delay="0"/>
                                          </p:stCondLst>
                                        </p:cTn>
                                        <p:tgtEl>
                                          <p:spTgt spid="39"/>
                                        </p:tgtEl>
                                        <p:attrNameLst>
                                          <p:attrName>style.visibility</p:attrName>
                                        </p:attrNameLst>
                                      </p:cBhvr>
                                      <p:to>
                                        <p:strVal val="visible"/>
                                      </p:to>
                                    </p:set>
                                  </p:childTnLst>
                                </p:cTn>
                              </p:par>
                            </p:childTnLst>
                          </p:cTn>
                        </p:par>
                        <p:par>
                          <p:cTn id="102" fill="hold">
                            <p:stCondLst>
                              <p:cond delay="700"/>
                            </p:stCondLst>
                            <p:childTnLst>
                              <p:par>
                                <p:cTn id="103" presetID="1" presetClass="entr" presetSubtype="0" fill="hold" grpId="0" nodeType="afterEffect">
                                  <p:stCondLst>
                                    <p:cond delay="100"/>
                                  </p:stCondLst>
                                  <p:childTnLst>
                                    <p:set>
                                      <p:cBhvr>
                                        <p:cTn id="104" dur="1" fill="hold">
                                          <p:stCondLst>
                                            <p:cond delay="0"/>
                                          </p:stCondLst>
                                        </p:cTn>
                                        <p:tgtEl>
                                          <p:spTgt spid="54"/>
                                        </p:tgtEl>
                                        <p:attrNameLst>
                                          <p:attrName>style.visibility</p:attrName>
                                        </p:attrNameLst>
                                      </p:cBhvr>
                                      <p:to>
                                        <p:strVal val="visible"/>
                                      </p:to>
                                    </p:set>
                                  </p:childTnLst>
                                </p:cTn>
                              </p:par>
                            </p:childTnLst>
                          </p:cTn>
                        </p:par>
                        <p:par>
                          <p:cTn id="105" fill="hold">
                            <p:stCondLst>
                              <p:cond delay="800"/>
                            </p:stCondLst>
                            <p:childTnLst>
                              <p:par>
                                <p:cTn id="106" presetID="1" presetClass="entr" presetSubtype="0" fill="hold" grpId="0" nodeType="afterEffect">
                                  <p:stCondLst>
                                    <p:cond delay="100"/>
                                  </p:stCondLst>
                                  <p:childTnLst>
                                    <p:set>
                                      <p:cBhvr>
                                        <p:cTn id="107" dur="1" fill="hold">
                                          <p:stCondLst>
                                            <p:cond delay="0"/>
                                          </p:stCondLst>
                                        </p:cTn>
                                        <p:tgtEl>
                                          <p:spTgt spid="55"/>
                                        </p:tgtEl>
                                        <p:attrNameLst>
                                          <p:attrName>style.visibility</p:attrName>
                                        </p:attrNameLst>
                                      </p:cBhvr>
                                      <p:to>
                                        <p:strVal val="visible"/>
                                      </p:to>
                                    </p:set>
                                  </p:childTnLst>
                                </p:cTn>
                              </p:par>
                            </p:childTnLst>
                          </p:cTn>
                        </p:par>
                        <p:par>
                          <p:cTn id="108" fill="hold">
                            <p:stCondLst>
                              <p:cond delay="900"/>
                            </p:stCondLst>
                            <p:childTnLst>
                              <p:par>
                                <p:cTn id="109" presetID="1" presetClass="entr" presetSubtype="0" fill="hold" grpId="0" nodeType="afterEffect">
                                  <p:stCondLst>
                                    <p:cond delay="100"/>
                                  </p:stCondLst>
                                  <p:childTnLst>
                                    <p:set>
                                      <p:cBhvr>
                                        <p:cTn id="110" dur="1" fill="hold">
                                          <p:stCondLst>
                                            <p:cond delay="0"/>
                                          </p:stCondLst>
                                        </p:cTn>
                                        <p:tgtEl>
                                          <p:spTgt spid="56"/>
                                        </p:tgtEl>
                                        <p:attrNameLst>
                                          <p:attrName>style.visibility</p:attrName>
                                        </p:attrNameLst>
                                      </p:cBhvr>
                                      <p:to>
                                        <p:strVal val="visible"/>
                                      </p:to>
                                    </p:set>
                                  </p:childTnLst>
                                </p:cTn>
                              </p:par>
                              <p:par>
                                <p:cTn id="111" presetID="22" presetClass="entr" presetSubtype="8" fill="hold" nodeType="withEffect">
                                  <p:stCondLst>
                                    <p:cond delay="0"/>
                                  </p:stCondLst>
                                  <p:childTnLst>
                                    <p:set>
                                      <p:cBhvr>
                                        <p:cTn id="112" dur="1" fill="hold">
                                          <p:stCondLst>
                                            <p:cond delay="0"/>
                                          </p:stCondLst>
                                        </p:cTn>
                                        <p:tgtEl>
                                          <p:spTgt spid="60"/>
                                        </p:tgtEl>
                                        <p:attrNameLst>
                                          <p:attrName>style.visibility</p:attrName>
                                        </p:attrNameLst>
                                      </p:cBhvr>
                                      <p:to>
                                        <p:strVal val="visible"/>
                                      </p:to>
                                    </p:set>
                                    <p:animEffect transition="in" filter="wipe(left)">
                                      <p:cBhvr>
                                        <p:cTn id="113" dur="500"/>
                                        <p:tgtEl>
                                          <p:spTgt spid="60"/>
                                        </p:tgtEl>
                                      </p:cBhvr>
                                    </p:animEffect>
                                  </p:childTnLst>
                                </p:cTn>
                              </p:par>
                            </p:childTnLst>
                          </p:cTn>
                        </p:par>
                        <p:par>
                          <p:cTn id="114" fill="hold">
                            <p:stCondLst>
                              <p:cond delay="1400"/>
                            </p:stCondLst>
                            <p:childTnLst>
                              <p:par>
                                <p:cTn id="115" presetID="1" presetClass="entr" presetSubtype="0" fill="hold" grpId="0" nodeType="afterEffect">
                                  <p:stCondLst>
                                    <p:cond delay="100"/>
                                  </p:stCondLst>
                                  <p:childTnLst>
                                    <p:set>
                                      <p:cBhvr>
                                        <p:cTn id="116" dur="1" fill="hold">
                                          <p:stCondLst>
                                            <p:cond delay="0"/>
                                          </p:stCondLst>
                                        </p:cTn>
                                        <p:tgtEl>
                                          <p:spTgt spid="57"/>
                                        </p:tgtEl>
                                        <p:attrNameLst>
                                          <p:attrName>style.visibility</p:attrName>
                                        </p:attrNameLst>
                                      </p:cBhvr>
                                      <p:to>
                                        <p:strVal val="visible"/>
                                      </p:to>
                                    </p:set>
                                  </p:childTnLst>
                                </p:cTn>
                              </p:par>
                            </p:childTnLst>
                          </p:cTn>
                        </p:par>
                        <p:par>
                          <p:cTn id="117" fill="hold">
                            <p:stCondLst>
                              <p:cond delay="1500"/>
                            </p:stCondLst>
                            <p:childTnLst>
                              <p:par>
                                <p:cTn id="118" presetID="1" presetClass="entr" presetSubtype="0" fill="hold" grpId="0" nodeType="afterEffect">
                                  <p:stCondLst>
                                    <p:cond delay="100"/>
                                  </p:stCondLst>
                                  <p:childTnLst>
                                    <p:set>
                                      <p:cBhvr>
                                        <p:cTn id="119" dur="1" fill="hold">
                                          <p:stCondLst>
                                            <p:cond delay="0"/>
                                          </p:stCondLst>
                                        </p:cTn>
                                        <p:tgtEl>
                                          <p:spTgt spid="58"/>
                                        </p:tgtEl>
                                        <p:attrNameLst>
                                          <p:attrName>style.visibility</p:attrName>
                                        </p:attrNameLst>
                                      </p:cBhvr>
                                      <p:to>
                                        <p:strVal val="visible"/>
                                      </p:to>
                                    </p:set>
                                  </p:childTnLst>
                                </p:cTn>
                              </p:par>
                            </p:childTnLst>
                          </p:cTn>
                        </p:par>
                        <p:par>
                          <p:cTn id="120" fill="hold">
                            <p:stCondLst>
                              <p:cond delay="1600"/>
                            </p:stCondLst>
                            <p:childTnLst>
                              <p:par>
                                <p:cTn id="121" presetID="10" presetClass="entr" presetSubtype="0" fill="hold" grpId="0" nodeType="afterEffect">
                                  <p:stCondLst>
                                    <p:cond delay="0"/>
                                  </p:stCondLst>
                                  <p:childTnLst>
                                    <p:set>
                                      <p:cBhvr>
                                        <p:cTn id="122" dur="1" fill="hold">
                                          <p:stCondLst>
                                            <p:cond delay="0"/>
                                          </p:stCondLst>
                                        </p:cTn>
                                        <p:tgtEl>
                                          <p:spTgt spid="61"/>
                                        </p:tgtEl>
                                        <p:attrNameLst>
                                          <p:attrName>style.visibility</p:attrName>
                                        </p:attrNameLst>
                                      </p:cBhvr>
                                      <p:to>
                                        <p:strVal val="visible"/>
                                      </p:to>
                                    </p:set>
                                    <p:animEffect transition="in" filter="fade">
                                      <p:cBhvr>
                                        <p:cTn id="123" dur="500"/>
                                        <p:tgtEl>
                                          <p:spTgt spid="61"/>
                                        </p:tgtEl>
                                      </p:cBhvr>
                                    </p:animEffect>
                                  </p:childTnLst>
                                </p:cTn>
                              </p:par>
                            </p:childTnLst>
                          </p:cTn>
                        </p:par>
                        <p:par>
                          <p:cTn id="124" fill="hold">
                            <p:stCondLst>
                              <p:cond delay="2100"/>
                            </p:stCondLst>
                            <p:childTnLst>
                              <p:par>
                                <p:cTn id="125" presetID="10" presetClass="entr" presetSubtype="0" fill="hold" grpId="0" nodeType="afterEffect">
                                  <p:stCondLst>
                                    <p:cond delay="0"/>
                                  </p:stCondLst>
                                  <p:childTnLst>
                                    <p:set>
                                      <p:cBhvr>
                                        <p:cTn id="126" dur="1" fill="hold">
                                          <p:stCondLst>
                                            <p:cond delay="0"/>
                                          </p:stCondLst>
                                        </p:cTn>
                                        <p:tgtEl>
                                          <p:spTgt spid="62"/>
                                        </p:tgtEl>
                                        <p:attrNameLst>
                                          <p:attrName>style.visibility</p:attrName>
                                        </p:attrNameLst>
                                      </p:cBhvr>
                                      <p:to>
                                        <p:strVal val="visible"/>
                                      </p:to>
                                    </p:set>
                                    <p:animEffect transition="in" filter="fade">
                                      <p:cBhvr>
                                        <p:cTn id="12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6" grpId="0" animBg="1"/>
      <p:bldP spid="27" grpId="0" animBg="1"/>
      <p:bldP spid="35" grpId="0"/>
      <p:bldP spid="36" grpId="0"/>
      <p:bldP spid="37" grpId="0"/>
      <p:bldP spid="40" grpId="0" animBg="1"/>
      <p:bldP spid="42" grpId="0" animBg="1"/>
      <p:bldP spid="44" grpId="0" animBg="1"/>
      <p:bldP spid="46" grpId="0" animBg="1"/>
      <p:bldP spid="48" grpId="0" animBg="1"/>
      <p:bldP spid="50" grpId="0" animBg="1"/>
      <p:bldP spid="38" grpId="0" animBg="1"/>
      <p:bldP spid="39" grpId="0" animBg="1"/>
      <p:bldP spid="54" grpId="0" animBg="1"/>
      <p:bldP spid="55" grpId="0" animBg="1"/>
      <p:bldP spid="56" grpId="0" animBg="1"/>
      <p:bldP spid="57" grpId="0" animBg="1"/>
      <p:bldP spid="58" grpId="0" animBg="1"/>
      <p:bldP spid="61" grpId="0"/>
      <p:bldP spid="6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4EB2C-BEBD-1F40-B4F9-E01EF9BBC677}"/>
              </a:ext>
            </a:extLst>
          </p:cNvPr>
          <p:cNvSpPr>
            <a:spLocks noGrp="1"/>
          </p:cNvSpPr>
          <p:nvPr>
            <p:ph type="title"/>
          </p:nvPr>
        </p:nvSpPr>
        <p:spPr/>
        <p:txBody>
          <a:bodyPr/>
          <a:lstStyle/>
          <a:p>
            <a:r>
              <a:rPr lang="en-US" dirty="0"/>
              <a:t>Joint RAN Disaggregation</a:t>
            </a:r>
          </a:p>
        </p:txBody>
      </p:sp>
      <p:sp>
        <p:nvSpPr>
          <p:cNvPr id="3" name="Text Placeholder 2">
            <a:extLst>
              <a:ext uri="{FF2B5EF4-FFF2-40B4-BE49-F238E27FC236}">
                <a16:creationId xmlns:a16="http://schemas.microsoft.com/office/drawing/2014/main" id="{429ED8D9-30EF-CA48-B318-2FB48066CF36}"/>
              </a:ext>
            </a:extLst>
          </p:cNvPr>
          <p:cNvSpPr>
            <a:spLocks noGrp="1"/>
          </p:cNvSpPr>
          <p:nvPr>
            <p:ph type="body" sz="quarter" idx="10"/>
          </p:nvPr>
        </p:nvSpPr>
        <p:spPr/>
        <p:txBody>
          <a:bodyPr>
            <a:normAutofit lnSpcReduction="10000"/>
          </a:bodyPr>
          <a:lstStyle/>
          <a:p>
            <a:r>
              <a:rPr lang="en-US" sz="1800" dirty="0"/>
              <a:t>Step II: Vertical disaggregation: CUPS</a:t>
            </a:r>
          </a:p>
        </p:txBody>
      </p:sp>
      <p:sp>
        <p:nvSpPr>
          <p:cNvPr id="80" name="Rectangle 79">
            <a:extLst>
              <a:ext uri="{FF2B5EF4-FFF2-40B4-BE49-F238E27FC236}">
                <a16:creationId xmlns:a16="http://schemas.microsoft.com/office/drawing/2014/main" id="{42E9AAE5-22F3-6B4A-8A5B-07DF7C91FD52}"/>
              </a:ext>
            </a:extLst>
          </p:cNvPr>
          <p:cNvSpPr/>
          <p:nvPr/>
        </p:nvSpPr>
        <p:spPr>
          <a:xfrm>
            <a:off x="3397245" y="4112098"/>
            <a:ext cx="911507" cy="477456"/>
          </a:xfrm>
          <a:prstGeom prst="rect">
            <a:avLst/>
          </a:prstGeom>
          <a:solidFill>
            <a:srgbClr val="4472C4"/>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DU</a:t>
            </a:r>
          </a:p>
        </p:txBody>
      </p:sp>
      <p:sp>
        <p:nvSpPr>
          <p:cNvPr id="81" name="Rectangle 80">
            <a:extLst>
              <a:ext uri="{FF2B5EF4-FFF2-40B4-BE49-F238E27FC236}">
                <a16:creationId xmlns:a16="http://schemas.microsoft.com/office/drawing/2014/main" id="{F47471F5-A0DA-7E45-8F6A-754AECFFE34D}"/>
              </a:ext>
            </a:extLst>
          </p:cNvPr>
          <p:cNvSpPr/>
          <p:nvPr/>
        </p:nvSpPr>
        <p:spPr>
          <a:xfrm>
            <a:off x="4744249" y="4112098"/>
            <a:ext cx="911507" cy="477456"/>
          </a:xfrm>
          <a:prstGeom prst="rect">
            <a:avLst/>
          </a:prstGeom>
          <a:solidFill>
            <a:srgbClr val="4472C4"/>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CU</a:t>
            </a:r>
          </a:p>
        </p:txBody>
      </p:sp>
      <p:cxnSp>
        <p:nvCxnSpPr>
          <p:cNvPr id="82" name="Straight Connector 81">
            <a:extLst>
              <a:ext uri="{FF2B5EF4-FFF2-40B4-BE49-F238E27FC236}">
                <a16:creationId xmlns:a16="http://schemas.microsoft.com/office/drawing/2014/main" id="{42F60AF1-787C-CB4B-9147-FB2A0D1801C9}"/>
              </a:ext>
            </a:extLst>
          </p:cNvPr>
          <p:cNvCxnSpPr>
            <a:cxnSpLocks/>
            <a:stCxn id="80" idx="3"/>
            <a:endCxn id="81" idx="1"/>
          </p:cNvCxnSpPr>
          <p:nvPr/>
        </p:nvCxnSpPr>
        <p:spPr>
          <a:xfrm>
            <a:off x="4308752" y="4350826"/>
            <a:ext cx="435497" cy="0"/>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sp>
        <p:nvSpPr>
          <p:cNvPr id="83" name="Rectangle 82">
            <a:extLst>
              <a:ext uri="{FF2B5EF4-FFF2-40B4-BE49-F238E27FC236}">
                <a16:creationId xmlns:a16="http://schemas.microsoft.com/office/drawing/2014/main" id="{09D86AAA-4B81-5244-9563-252DA0F945ED}"/>
              </a:ext>
            </a:extLst>
          </p:cNvPr>
          <p:cNvSpPr/>
          <p:nvPr/>
        </p:nvSpPr>
        <p:spPr>
          <a:xfrm>
            <a:off x="6748301" y="4588622"/>
            <a:ext cx="911507" cy="477456"/>
          </a:xfrm>
          <a:prstGeom prst="rect">
            <a:avLst/>
          </a:prstGeom>
          <a:solidFill>
            <a:srgbClr val="00206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Mobile Core  UP</a:t>
            </a:r>
          </a:p>
        </p:txBody>
      </p:sp>
      <p:sp>
        <p:nvSpPr>
          <p:cNvPr id="84" name="Rectangle 83">
            <a:extLst>
              <a:ext uri="{FF2B5EF4-FFF2-40B4-BE49-F238E27FC236}">
                <a16:creationId xmlns:a16="http://schemas.microsoft.com/office/drawing/2014/main" id="{9465DCEC-2695-DB48-9F92-55C40FFD707D}"/>
              </a:ext>
            </a:extLst>
          </p:cNvPr>
          <p:cNvSpPr/>
          <p:nvPr/>
        </p:nvSpPr>
        <p:spPr>
          <a:xfrm>
            <a:off x="6748301" y="3677465"/>
            <a:ext cx="911507" cy="477456"/>
          </a:xfrm>
          <a:prstGeom prst="rect">
            <a:avLst/>
          </a:prstGeom>
          <a:solidFill>
            <a:srgbClr val="00206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Mobile Core CP</a:t>
            </a:r>
          </a:p>
        </p:txBody>
      </p:sp>
      <p:cxnSp>
        <p:nvCxnSpPr>
          <p:cNvPr id="85" name="Straight Connector 84">
            <a:extLst>
              <a:ext uri="{FF2B5EF4-FFF2-40B4-BE49-F238E27FC236}">
                <a16:creationId xmlns:a16="http://schemas.microsoft.com/office/drawing/2014/main" id="{68080381-1724-294A-BC42-60867E921056}"/>
              </a:ext>
            </a:extLst>
          </p:cNvPr>
          <p:cNvCxnSpPr>
            <a:cxnSpLocks/>
            <a:stCxn id="81" idx="3"/>
            <a:endCxn id="84" idx="1"/>
          </p:cNvCxnSpPr>
          <p:nvPr/>
        </p:nvCxnSpPr>
        <p:spPr>
          <a:xfrm flipV="1">
            <a:off x="5655755" y="3916193"/>
            <a:ext cx="1092546" cy="434633"/>
          </a:xfrm>
          <a:prstGeom prst="line">
            <a:avLst/>
          </a:prstGeom>
          <a:noFill/>
          <a:ln w="19050" cap="flat" cmpd="sng" algn="ctr">
            <a:solidFill>
              <a:srgbClr val="002060"/>
            </a:solidFill>
            <a:prstDash val="solid"/>
            <a:miter lim="800000"/>
          </a:ln>
          <a:effectLst>
            <a:outerShdw blurRad="50800" dist="38100" dir="2700000" algn="tl" rotWithShape="0">
              <a:prstClr val="black">
                <a:alpha val="40000"/>
              </a:prstClr>
            </a:outerShdw>
          </a:effectLst>
        </p:spPr>
      </p:cxnSp>
      <p:cxnSp>
        <p:nvCxnSpPr>
          <p:cNvPr id="86" name="Straight Connector 85">
            <a:extLst>
              <a:ext uri="{FF2B5EF4-FFF2-40B4-BE49-F238E27FC236}">
                <a16:creationId xmlns:a16="http://schemas.microsoft.com/office/drawing/2014/main" id="{384C6A28-2A42-4A4F-B2FB-012B597DF1E6}"/>
              </a:ext>
            </a:extLst>
          </p:cNvPr>
          <p:cNvCxnSpPr>
            <a:cxnSpLocks/>
            <a:stCxn id="81" idx="3"/>
            <a:endCxn id="83" idx="1"/>
          </p:cNvCxnSpPr>
          <p:nvPr/>
        </p:nvCxnSpPr>
        <p:spPr>
          <a:xfrm>
            <a:off x="5655755" y="4350826"/>
            <a:ext cx="1092546" cy="476525"/>
          </a:xfrm>
          <a:prstGeom prst="line">
            <a:avLst/>
          </a:prstGeom>
          <a:noFill/>
          <a:ln w="19050" cap="flat" cmpd="sng" algn="ctr">
            <a:solidFill>
              <a:srgbClr val="002060"/>
            </a:solidFill>
            <a:prstDash val="solid"/>
            <a:miter lim="800000"/>
          </a:ln>
          <a:effectLst>
            <a:outerShdw blurRad="50800" dist="38100" dir="2700000" algn="tl" rotWithShape="0">
              <a:prstClr val="black">
                <a:alpha val="40000"/>
              </a:prstClr>
            </a:outerShdw>
          </a:effectLst>
        </p:spPr>
      </p:cxnSp>
      <p:cxnSp>
        <p:nvCxnSpPr>
          <p:cNvPr id="87" name="Straight Connector 86">
            <a:extLst>
              <a:ext uri="{FF2B5EF4-FFF2-40B4-BE49-F238E27FC236}">
                <a16:creationId xmlns:a16="http://schemas.microsoft.com/office/drawing/2014/main" id="{6D7EF51D-B637-5A4F-945B-1F9B9668CEA3}"/>
              </a:ext>
            </a:extLst>
          </p:cNvPr>
          <p:cNvCxnSpPr>
            <a:cxnSpLocks/>
            <a:stCxn id="83" idx="0"/>
            <a:endCxn id="84" idx="2"/>
          </p:cNvCxnSpPr>
          <p:nvPr/>
        </p:nvCxnSpPr>
        <p:spPr>
          <a:xfrm flipV="1">
            <a:off x="7204055" y="4154921"/>
            <a:ext cx="0" cy="433701"/>
          </a:xfrm>
          <a:prstGeom prst="line">
            <a:avLst/>
          </a:prstGeom>
          <a:noFill/>
          <a:ln w="19050" cap="flat" cmpd="sng" algn="ctr">
            <a:solidFill>
              <a:srgbClr val="002060"/>
            </a:solidFill>
            <a:prstDash val="solid"/>
            <a:miter lim="800000"/>
          </a:ln>
          <a:effectLst>
            <a:outerShdw blurRad="50800" dist="38100" dir="2700000" algn="tl" rotWithShape="0">
              <a:prstClr val="black">
                <a:alpha val="40000"/>
              </a:prstClr>
            </a:outerShdw>
          </a:effectLst>
        </p:spPr>
      </p:cxnSp>
      <p:cxnSp>
        <p:nvCxnSpPr>
          <p:cNvPr id="88" name="Straight Connector 87">
            <a:extLst>
              <a:ext uri="{FF2B5EF4-FFF2-40B4-BE49-F238E27FC236}">
                <a16:creationId xmlns:a16="http://schemas.microsoft.com/office/drawing/2014/main" id="{B0ED90C6-E5B6-C94A-BD70-F2C8947B9F93}"/>
              </a:ext>
            </a:extLst>
          </p:cNvPr>
          <p:cNvCxnSpPr>
            <a:cxnSpLocks/>
          </p:cNvCxnSpPr>
          <p:nvPr/>
        </p:nvCxnSpPr>
        <p:spPr>
          <a:xfrm>
            <a:off x="2573152" y="4349894"/>
            <a:ext cx="833072" cy="0"/>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pic>
        <p:nvPicPr>
          <p:cNvPr id="89" name="Picture 88">
            <a:extLst>
              <a:ext uri="{FF2B5EF4-FFF2-40B4-BE49-F238E27FC236}">
                <a16:creationId xmlns:a16="http://schemas.microsoft.com/office/drawing/2014/main" id="{BA4E660B-078E-0743-9019-251B15D2D5DF}"/>
              </a:ext>
            </a:extLst>
          </p:cNvPr>
          <p:cNvPicPr>
            <a:picLocks noChangeAspect="1"/>
          </p:cNvPicPr>
          <p:nvPr/>
        </p:nvPicPr>
        <p:blipFill>
          <a:blip r:embed="rId3"/>
          <a:stretch>
            <a:fillRect/>
          </a:stretch>
        </p:blipFill>
        <p:spPr>
          <a:xfrm>
            <a:off x="1115616" y="4064793"/>
            <a:ext cx="258337" cy="570202"/>
          </a:xfrm>
          <a:prstGeom prst="rect">
            <a:avLst/>
          </a:prstGeom>
          <a:effectLst>
            <a:outerShdw blurRad="50800" dist="38100" dir="2700000" algn="tl" rotWithShape="0">
              <a:prstClr val="black">
                <a:alpha val="40000"/>
              </a:prstClr>
            </a:outerShdw>
          </a:effectLst>
        </p:spPr>
      </p:pic>
      <p:cxnSp>
        <p:nvCxnSpPr>
          <p:cNvPr id="90" name="Straight Connector 89">
            <a:extLst>
              <a:ext uri="{FF2B5EF4-FFF2-40B4-BE49-F238E27FC236}">
                <a16:creationId xmlns:a16="http://schemas.microsoft.com/office/drawing/2014/main" id="{22C07E53-2864-8B48-835E-56A10524D443}"/>
              </a:ext>
            </a:extLst>
          </p:cNvPr>
          <p:cNvCxnSpPr>
            <a:cxnSpLocks/>
          </p:cNvCxnSpPr>
          <p:nvPr/>
        </p:nvCxnSpPr>
        <p:spPr>
          <a:xfrm>
            <a:off x="1373953" y="4347601"/>
            <a:ext cx="1098218" cy="0"/>
          </a:xfrm>
          <a:prstGeom prst="line">
            <a:avLst/>
          </a:prstGeom>
          <a:noFill/>
          <a:ln w="19050" cap="flat" cmpd="sng" algn="ctr">
            <a:solidFill>
              <a:srgbClr val="4472C4"/>
            </a:solidFill>
            <a:prstDash val="dash"/>
            <a:miter lim="800000"/>
          </a:ln>
          <a:effectLst>
            <a:outerShdw blurRad="50800" dist="38100" dir="2700000" algn="tl" rotWithShape="0">
              <a:prstClr val="black">
                <a:alpha val="40000"/>
              </a:prstClr>
            </a:outerShdw>
          </a:effectLst>
        </p:spPr>
      </p:cxnSp>
      <p:pic>
        <p:nvPicPr>
          <p:cNvPr id="91" name="Picture 90">
            <a:extLst>
              <a:ext uri="{FF2B5EF4-FFF2-40B4-BE49-F238E27FC236}">
                <a16:creationId xmlns:a16="http://schemas.microsoft.com/office/drawing/2014/main" id="{857F0B01-7C7B-5543-A46C-B45468D09768}"/>
              </a:ext>
            </a:extLst>
          </p:cNvPr>
          <p:cNvPicPr>
            <a:picLocks noChangeAspect="1"/>
          </p:cNvPicPr>
          <p:nvPr/>
        </p:nvPicPr>
        <p:blipFill>
          <a:blip r:embed="rId4"/>
          <a:stretch>
            <a:fillRect/>
          </a:stretch>
        </p:blipFill>
        <p:spPr>
          <a:xfrm flipH="1">
            <a:off x="2371191" y="3597864"/>
            <a:ext cx="201962" cy="1114114"/>
          </a:xfrm>
          <a:prstGeom prst="rect">
            <a:avLst/>
          </a:prstGeom>
          <a:effectLst>
            <a:outerShdw blurRad="50800" dist="38100" dir="2700000" algn="tl" rotWithShape="0">
              <a:prstClr val="black">
                <a:alpha val="40000"/>
              </a:prstClr>
            </a:outerShdw>
          </a:effectLst>
        </p:spPr>
      </p:pic>
      <p:sp>
        <p:nvSpPr>
          <p:cNvPr id="92" name="TextBox 91">
            <a:extLst>
              <a:ext uri="{FF2B5EF4-FFF2-40B4-BE49-F238E27FC236}">
                <a16:creationId xmlns:a16="http://schemas.microsoft.com/office/drawing/2014/main" id="{AC9B0AF1-96A8-9542-918C-D86A44A1468E}"/>
              </a:ext>
            </a:extLst>
          </p:cNvPr>
          <p:cNvSpPr txBox="1"/>
          <p:nvPr/>
        </p:nvSpPr>
        <p:spPr>
          <a:xfrm>
            <a:off x="2150000" y="4495444"/>
            <a:ext cx="389850" cy="30008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RU</a:t>
            </a:r>
          </a:p>
        </p:txBody>
      </p:sp>
      <p:sp>
        <p:nvSpPr>
          <p:cNvPr id="93" name="TextBox 92">
            <a:extLst>
              <a:ext uri="{FF2B5EF4-FFF2-40B4-BE49-F238E27FC236}">
                <a16:creationId xmlns:a16="http://schemas.microsoft.com/office/drawing/2014/main" id="{46E9A38C-22DC-6C47-BB4A-CF6025482915}"/>
              </a:ext>
            </a:extLst>
          </p:cNvPr>
          <p:cNvSpPr txBox="1"/>
          <p:nvPr/>
        </p:nvSpPr>
        <p:spPr>
          <a:xfrm>
            <a:off x="6200665" y="3787794"/>
            <a:ext cx="385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N2</a:t>
            </a:r>
          </a:p>
        </p:txBody>
      </p:sp>
      <p:sp>
        <p:nvSpPr>
          <p:cNvPr id="94" name="TextBox 93">
            <a:extLst>
              <a:ext uri="{FF2B5EF4-FFF2-40B4-BE49-F238E27FC236}">
                <a16:creationId xmlns:a16="http://schemas.microsoft.com/office/drawing/2014/main" id="{EF453534-249C-374B-8E8A-97B6C55206C3}"/>
              </a:ext>
            </a:extLst>
          </p:cNvPr>
          <p:cNvSpPr txBox="1"/>
          <p:nvPr/>
        </p:nvSpPr>
        <p:spPr>
          <a:xfrm>
            <a:off x="6200664" y="4697967"/>
            <a:ext cx="385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N3</a:t>
            </a:r>
          </a:p>
        </p:txBody>
      </p:sp>
      <p:sp>
        <p:nvSpPr>
          <p:cNvPr id="106" name="Rectangle 105">
            <a:extLst>
              <a:ext uri="{FF2B5EF4-FFF2-40B4-BE49-F238E27FC236}">
                <a16:creationId xmlns:a16="http://schemas.microsoft.com/office/drawing/2014/main" id="{EE717BC3-C0C5-BE49-A36A-8E826E8BC3AB}"/>
              </a:ext>
            </a:extLst>
          </p:cNvPr>
          <p:cNvSpPr/>
          <p:nvPr/>
        </p:nvSpPr>
        <p:spPr>
          <a:xfrm>
            <a:off x="4744249" y="4588622"/>
            <a:ext cx="911507" cy="477456"/>
          </a:xfrm>
          <a:prstGeom prst="rect">
            <a:avLst/>
          </a:prstGeom>
          <a:solidFill>
            <a:srgbClr val="4472C4"/>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CU-U</a:t>
            </a:r>
          </a:p>
        </p:txBody>
      </p:sp>
      <p:sp>
        <p:nvSpPr>
          <p:cNvPr id="107" name="Rectangle 106">
            <a:extLst>
              <a:ext uri="{FF2B5EF4-FFF2-40B4-BE49-F238E27FC236}">
                <a16:creationId xmlns:a16="http://schemas.microsoft.com/office/drawing/2014/main" id="{76622520-9F42-7F46-878B-BC8337041ADC}"/>
              </a:ext>
            </a:extLst>
          </p:cNvPr>
          <p:cNvSpPr/>
          <p:nvPr/>
        </p:nvSpPr>
        <p:spPr>
          <a:xfrm>
            <a:off x="4744249" y="3677465"/>
            <a:ext cx="911507" cy="477456"/>
          </a:xfrm>
          <a:prstGeom prst="rect">
            <a:avLst/>
          </a:prstGeom>
          <a:solidFill>
            <a:srgbClr val="4472C4"/>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CU-C</a:t>
            </a:r>
          </a:p>
        </p:txBody>
      </p:sp>
      <p:cxnSp>
        <p:nvCxnSpPr>
          <p:cNvPr id="108" name="Straight Connector 107">
            <a:extLst>
              <a:ext uri="{FF2B5EF4-FFF2-40B4-BE49-F238E27FC236}">
                <a16:creationId xmlns:a16="http://schemas.microsoft.com/office/drawing/2014/main" id="{C067290D-4820-8B40-BA7F-8E6F4382E2EA}"/>
              </a:ext>
            </a:extLst>
          </p:cNvPr>
          <p:cNvCxnSpPr>
            <a:cxnSpLocks/>
            <a:stCxn id="80" idx="3"/>
            <a:endCxn id="107" idx="1"/>
          </p:cNvCxnSpPr>
          <p:nvPr/>
        </p:nvCxnSpPr>
        <p:spPr>
          <a:xfrm flipV="1">
            <a:off x="4308752" y="3916193"/>
            <a:ext cx="435497" cy="434633"/>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cxnSp>
        <p:nvCxnSpPr>
          <p:cNvPr id="109" name="Straight Connector 108">
            <a:extLst>
              <a:ext uri="{FF2B5EF4-FFF2-40B4-BE49-F238E27FC236}">
                <a16:creationId xmlns:a16="http://schemas.microsoft.com/office/drawing/2014/main" id="{E42F84B3-DA83-D141-8FFE-DDA2992B2DD4}"/>
              </a:ext>
            </a:extLst>
          </p:cNvPr>
          <p:cNvCxnSpPr>
            <a:cxnSpLocks/>
            <a:stCxn id="80" idx="3"/>
            <a:endCxn id="106" idx="1"/>
          </p:cNvCxnSpPr>
          <p:nvPr/>
        </p:nvCxnSpPr>
        <p:spPr>
          <a:xfrm>
            <a:off x="4308752" y="4350826"/>
            <a:ext cx="435497" cy="476525"/>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cxnSp>
        <p:nvCxnSpPr>
          <p:cNvPr id="110" name="Straight Connector 109">
            <a:extLst>
              <a:ext uri="{FF2B5EF4-FFF2-40B4-BE49-F238E27FC236}">
                <a16:creationId xmlns:a16="http://schemas.microsoft.com/office/drawing/2014/main" id="{241F1FC1-5896-F544-9589-3687BAC228BC}"/>
              </a:ext>
            </a:extLst>
          </p:cNvPr>
          <p:cNvCxnSpPr>
            <a:cxnSpLocks/>
            <a:stCxn id="106" idx="0"/>
            <a:endCxn id="107" idx="2"/>
          </p:cNvCxnSpPr>
          <p:nvPr/>
        </p:nvCxnSpPr>
        <p:spPr>
          <a:xfrm flipV="1">
            <a:off x="5200002" y="4154921"/>
            <a:ext cx="0" cy="433701"/>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cxnSp>
        <p:nvCxnSpPr>
          <p:cNvPr id="111" name="Straight Connector 110">
            <a:extLst>
              <a:ext uri="{FF2B5EF4-FFF2-40B4-BE49-F238E27FC236}">
                <a16:creationId xmlns:a16="http://schemas.microsoft.com/office/drawing/2014/main" id="{C2EF3064-F517-8048-AD11-84F604187B47}"/>
              </a:ext>
            </a:extLst>
          </p:cNvPr>
          <p:cNvCxnSpPr>
            <a:cxnSpLocks/>
            <a:stCxn id="107" idx="3"/>
          </p:cNvCxnSpPr>
          <p:nvPr/>
        </p:nvCxnSpPr>
        <p:spPr>
          <a:xfrm>
            <a:off x="5655755" y="3916193"/>
            <a:ext cx="1141557" cy="0"/>
          </a:xfrm>
          <a:prstGeom prst="line">
            <a:avLst/>
          </a:prstGeom>
          <a:noFill/>
          <a:ln w="19050" cap="flat" cmpd="sng" algn="ctr">
            <a:solidFill>
              <a:srgbClr val="002060"/>
            </a:solidFill>
            <a:prstDash val="solid"/>
            <a:miter lim="800000"/>
          </a:ln>
          <a:effectLst>
            <a:outerShdw blurRad="50800" dist="38100" dir="2700000" algn="tl" rotWithShape="0">
              <a:prstClr val="black">
                <a:alpha val="40000"/>
              </a:prstClr>
            </a:outerShdw>
          </a:effectLst>
        </p:spPr>
      </p:cxnSp>
      <p:cxnSp>
        <p:nvCxnSpPr>
          <p:cNvPr id="112" name="Straight Connector 111">
            <a:extLst>
              <a:ext uri="{FF2B5EF4-FFF2-40B4-BE49-F238E27FC236}">
                <a16:creationId xmlns:a16="http://schemas.microsoft.com/office/drawing/2014/main" id="{F8B5D8CF-4E59-F24E-B297-D22C5766BFBD}"/>
              </a:ext>
            </a:extLst>
          </p:cNvPr>
          <p:cNvCxnSpPr>
            <a:cxnSpLocks/>
            <a:stCxn id="106" idx="3"/>
          </p:cNvCxnSpPr>
          <p:nvPr/>
        </p:nvCxnSpPr>
        <p:spPr>
          <a:xfrm flipV="1">
            <a:off x="5655755" y="4822583"/>
            <a:ext cx="1141557" cy="4767"/>
          </a:xfrm>
          <a:prstGeom prst="line">
            <a:avLst/>
          </a:prstGeom>
          <a:noFill/>
          <a:ln w="19050" cap="flat" cmpd="sng" algn="ctr">
            <a:solidFill>
              <a:srgbClr val="002060"/>
            </a:solidFill>
            <a:prstDash val="solid"/>
            <a:miter lim="800000"/>
          </a:ln>
          <a:effectLst>
            <a:outerShdw blurRad="50800" dist="38100" dir="2700000" algn="tl" rotWithShape="0">
              <a:prstClr val="black">
                <a:alpha val="40000"/>
              </a:prstClr>
            </a:outerShdw>
          </a:effectLst>
        </p:spPr>
      </p:cxnSp>
      <p:sp>
        <p:nvSpPr>
          <p:cNvPr id="113" name="TextBox 112">
            <a:extLst>
              <a:ext uri="{FF2B5EF4-FFF2-40B4-BE49-F238E27FC236}">
                <a16:creationId xmlns:a16="http://schemas.microsoft.com/office/drawing/2014/main" id="{0ED0B5D2-65C2-994D-BF4A-F36E71C7E669}"/>
              </a:ext>
            </a:extLst>
          </p:cNvPr>
          <p:cNvSpPr txBox="1"/>
          <p:nvPr/>
        </p:nvSpPr>
        <p:spPr>
          <a:xfrm>
            <a:off x="4261579" y="3777694"/>
            <a:ext cx="498855"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F1-C</a:t>
            </a:r>
          </a:p>
        </p:txBody>
      </p:sp>
      <p:sp>
        <p:nvSpPr>
          <p:cNvPr id="114" name="TextBox 113">
            <a:extLst>
              <a:ext uri="{FF2B5EF4-FFF2-40B4-BE49-F238E27FC236}">
                <a16:creationId xmlns:a16="http://schemas.microsoft.com/office/drawing/2014/main" id="{7FD09ECD-629D-CB45-B03A-520A45CD0585}"/>
              </a:ext>
            </a:extLst>
          </p:cNvPr>
          <p:cNvSpPr txBox="1"/>
          <p:nvPr/>
        </p:nvSpPr>
        <p:spPr>
          <a:xfrm>
            <a:off x="4256123" y="4717174"/>
            <a:ext cx="51648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F1-U</a:t>
            </a:r>
          </a:p>
        </p:txBody>
      </p:sp>
      <p:sp>
        <p:nvSpPr>
          <p:cNvPr id="115" name="TextBox 114">
            <a:extLst>
              <a:ext uri="{FF2B5EF4-FFF2-40B4-BE49-F238E27FC236}">
                <a16:creationId xmlns:a16="http://schemas.microsoft.com/office/drawing/2014/main" id="{483CD7DD-3C04-E440-8C46-150A033D797B}"/>
              </a:ext>
            </a:extLst>
          </p:cNvPr>
          <p:cNvSpPr txBox="1"/>
          <p:nvPr/>
        </p:nvSpPr>
        <p:spPr>
          <a:xfrm>
            <a:off x="6172523" y="3663305"/>
            <a:ext cx="385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N2</a:t>
            </a:r>
          </a:p>
        </p:txBody>
      </p:sp>
      <p:sp>
        <p:nvSpPr>
          <p:cNvPr id="116" name="TextBox 115">
            <a:extLst>
              <a:ext uri="{FF2B5EF4-FFF2-40B4-BE49-F238E27FC236}">
                <a16:creationId xmlns:a16="http://schemas.microsoft.com/office/drawing/2014/main" id="{3EC43994-37DA-A94E-B9AA-05A458A2353D}"/>
              </a:ext>
            </a:extLst>
          </p:cNvPr>
          <p:cNvSpPr txBox="1"/>
          <p:nvPr/>
        </p:nvSpPr>
        <p:spPr>
          <a:xfrm>
            <a:off x="6172522" y="4573478"/>
            <a:ext cx="385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N3</a:t>
            </a:r>
          </a:p>
        </p:txBody>
      </p:sp>
      <p:pic>
        <p:nvPicPr>
          <p:cNvPr id="51" name="Picture 50" descr="A close up of a logo&#10;&#10;Description automatically generated">
            <a:extLst>
              <a:ext uri="{FF2B5EF4-FFF2-40B4-BE49-F238E27FC236}">
                <a16:creationId xmlns:a16="http://schemas.microsoft.com/office/drawing/2014/main" id="{601CFE32-2D2D-C342-865E-D5FC877D25D1}"/>
              </a:ext>
            </a:extLst>
          </p:cNvPr>
          <p:cNvPicPr>
            <a:picLocks noChangeAspect="1"/>
          </p:cNvPicPr>
          <p:nvPr/>
        </p:nvPicPr>
        <p:blipFill>
          <a:blip r:embed="rId5">
            <a:biLevel thresh="50000"/>
          </a:blip>
          <a:stretch>
            <a:fillRect/>
          </a:stretch>
        </p:blipFill>
        <p:spPr>
          <a:xfrm>
            <a:off x="4190202" y="1396470"/>
            <a:ext cx="501495" cy="1313890"/>
          </a:xfrm>
          <a:prstGeom prst="rect">
            <a:avLst/>
          </a:prstGeom>
          <a:effectLst>
            <a:outerShdw blurRad="50800" dist="38100" dir="2700000" algn="tl" rotWithShape="0">
              <a:prstClr val="black">
                <a:alpha val="40000"/>
              </a:prstClr>
            </a:outerShdw>
          </a:effectLst>
        </p:spPr>
      </p:pic>
      <p:sp>
        <p:nvSpPr>
          <p:cNvPr id="53" name="Down Arrow 52">
            <a:extLst>
              <a:ext uri="{FF2B5EF4-FFF2-40B4-BE49-F238E27FC236}">
                <a16:creationId xmlns:a16="http://schemas.microsoft.com/office/drawing/2014/main" id="{43FED947-CA2C-C049-A595-88E640AFEB2E}"/>
              </a:ext>
            </a:extLst>
          </p:cNvPr>
          <p:cNvSpPr/>
          <p:nvPr/>
        </p:nvSpPr>
        <p:spPr>
          <a:xfrm>
            <a:off x="4319415" y="2949087"/>
            <a:ext cx="243069" cy="486759"/>
          </a:xfrm>
          <a:prstGeom prst="downArrow">
            <a:avLst/>
          </a:prstGeom>
          <a:solidFill>
            <a:srgbClr val="ED7D31"/>
          </a:solidFill>
          <a:ln w="12700" cap="flat" cmpd="sng" algn="ctr">
            <a:solidFill>
              <a:srgbClr val="ED7D3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2598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1"/>
                                        </p:tgtEl>
                                      </p:cBhvr>
                                    </p:animEffect>
                                    <p:set>
                                      <p:cBhvr>
                                        <p:cTn id="7" dur="1" fill="hold">
                                          <p:stCondLst>
                                            <p:cond delay="499"/>
                                          </p:stCondLst>
                                        </p:cTn>
                                        <p:tgtEl>
                                          <p:spTgt spid="81"/>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82"/>
                                        </p:tgtEl>
                                      </p:cBhvr>
                                    </p:animEffect>
                                    <p:set>
                                      <p:cBhvr>
                                        <p:cTn id="10" dur="1" fill="hold">
                                          <p:stCondLst>
                                            <p:cond delay="499"/>
                                          </p:stCondLst>
                                        </p:cTn>
                                        <p:tgtEl>
                                          <p:spTgt spid="82"/>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85"/>
                                        </p:tgtEl>
                                      </p:cBhvr>
                                    </p:animEffect>
                                    <p:set>
                                      <p:cBhvr>
                                        <p:cTn id="13" dur="1" fill="hold">
                                          <p:stCondLst>
                                            <p:cond delay="499"/>
                                          </p:stCondLst>
                                        </p:cTn>
                                        <p:tgtEl>
                                          <p:spTgt spid="85"/>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86"/>
                                        </p:tgtEl>
                                      </p:cBhvr>
                                    </p:animEffect>
                                    <p:set>
                                      <p:cBhvr>
                                        <p:cTn id="16" dur="1" fill="hold">
                                          <p:stCondLst>
                                            <p:cond delay="499"/>
                                          </p:stCondLst>
                                        </p:cTn>
                                        <p:tgtEl>
                                          <p:spTgt spid="86"/>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94"/>
                                        </p:tgtEl>
                                      </p:cBhvr>
                                    </p:animEffect>
                                    <p:set>
                                      <p:cBhvr>
                                        <p:cTn id="19" dur="1" fill="hold">
                                          <p:stCondLst>
                                            <p:cond delay="499"/>
                                          </p:stCondLst>
                                        </p:cTn>
                                        <p:tgtEl>
                                          <p:spTgt spid="94"/>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93"/>
                                        </p:tgtEl>
                                      </p:cBhvr>
                                    </p:animEffect>
                                    <p:set>
                                      <p:cBhvr>
                                        <p:cTn id="22" dur="1" fill="hold">
                                          <p:stCondLst>
                                            <p:cond delay="499"/>
                                          </p:stCondLst>
                                        </p:cTn>
                                        <p:tgtEl>
                                          <p:spTgt spid="93"/>
                                        </p:tgtEl>
                                        <p:attrNameLst>
                                          <p:attrName>style.visibility</p:attrName>
                                        </p:attrNameLst>
                                      </p:cBhvr>
                                      <p:to>
                                        <p:strVal val="hidden"/>
                                      </p:to>
                                    </p:se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06"/>
                                        </p:tgtEl>
                                        <p:attrNameLst>
                                          <p:attrName>style.visibility</p:attrName>
                                        </p:attrNameLst>
                                      </p:cBhvr>
                                      <p:to>
                                        <p:strVal val="visible"/>
                                      </p:to>
                                    </p:set>
                                    <p:animEffect transition="in" filter="fade">
                                      <p:cBhvr>
                                        <p:cTn id="26" dur="500"/>
                                        <p:tgtEl>
                                          <p:spTgt spid="10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7"/>
                                        </p:tgtEl>
                                        <p:attrNameLst>
                                          <p:attrName>style.visibility</p:attrName>
                                        </p:attrNameLst>
                                      </p:cBhvr>
                                      <p:to>
                                        <p:strVal val="visible"/>
                                      </p:to>
                                    </p:set>
                                    <p:animEffect transition="in" filter="fade">
                                      <p:cBhvr>
                                        <p:cTn id="29" dur="500"/>
                                        <p:tgtEl>
                                          <p:spTgt spid="107"/>
                                        </p:tgtEl>
                                      </p:cBhvr>
                                    </p:animEffect>
                                  </p:childTnLst>
                                </p:cTn>
                              </p:par>
                              <p:par>
                                <p:cTn id="30" presetID="10" presetClass="entr" presetSubtype="0" fill="hold" nodeType="withEffect">
                                  <p:stCondLst>
                                    <p:cond delay="0"/>
                                  </p:stCondLst>
                                  <p:childTnLst>
                                    <p:set>
                                      <p:cBhvr>
                                        <p:cTn id="31" dur="1" fill="hold">
                                          <p:stCondLst>
                                            <p:cond delay="0"/>
                                          </p:stCondLst>
                                        </p:cTn>
                                        <p:tgtEl>
                                          <p:spTgt spid="108"/>
                                        </p:tgtEl>
                                        <p:attrNameLst>
                                          <p:attrName>style.visibility</p:attrName>
                                        </p:attrNameLst>
                                      </p:cBhvr>
                                      <p:to>
                                        <p:strVal val="visible"/>
                                      </p:to>
                                    </p:set>
                                    <p:animEffect transition="in" filter="fade">
                                      <p:cBhvr>
                                        <p:cTn id="32" dur="500"/>
                                        <p:tgtEl>
                                          <p:spTgt spid="108"/>
                                        </p:tgtEl>
                                      </p:cBhvr>
                                    </p:animEffect>
                                  </p:childTnLst>
                                </p:cTn>
                              </p:par>
                              <p:par>
                                <p:cTn id="33" presetID="10" presetClass="entr" presetSubtype="0" fill="hold" nodeType="withEffect">
                                  <p:stCondLst>
                                    <p:cond delay="0"/>
                                  </p:stCondLst>
                                  <p:childTnLst>
                                    <p:set>
                                      <p:cBhvr>
                                        <p:cTn id="34" dur="1" fill="hold">
                                          <p:stCondLst>
                                            <p:cond delay="0"/>
                                          </p:stCondLst>
                                        </p:cTn>
                                        <p:tgtEl>
                                          <p:spTgt spid="109"/>
                                        </p:tgtEl>
                                        <p:attrNameLst>
                                          <p:attrName>style.visibility</p:attrName>
                                        </p:attrNameLst>
                                      </p:cBhvr>
                                      <p:to>
                                        <p:strVal val="visible"/>
                                      </p:to>
                                    </p:set>
                                    <p:animEffect transition="in" filter="fade">
                                      <p:cBhvr>
                                        <p:cTn id="35" dur="500"/>
                                        <p:tgtEl>
                                          <p:spTgt spid="109"/>
                                        </p:tgtEl>
                                      </p:cBhvr>
                                    </p:animEffect>
                                  </p:childTnLst>
                                </p:cTn>
                              </p:par>
                              <p:par>
                                <p:cTn id="36" presetID="10" presetClass="entr" presetSubtype="0" fill="hold" nodeType="withEffect">
                                  <p:stCondLst>
                                    <p:cond delay="0"/>
                                  </p:stCondLst>
                                  <p:childTnLst>
                                    <p:set>
                                      <p:cBhvr>
                                        <p:cTn id="37" dur="1" fill="hold">
                                          <p:stCondLst>
                                            <p:cond delay="0"/>
                                          </p:stCondLst>
                                        </p:cTn>
                                        <p:tgtEl>
                                          <p:spTgt spid="110"/>
                                        </p:tgtEl>
                                        <p:attrNameLst>
                                          <p:attrName>style.visibility</p:attrName>
                                        </p:attrNameLst>
                                      </p:cBhvr>
                                      <p:to>
                                        <p:strVal val="visible"/>
                                      </p:to>
                                    </p:set>
                                    <p:animEffect transition="in" filter="fade">
                                      <p:cBhvr>
                                        <p:cTn id="38" dur="500"/>
                                        <p:tgtEl>
                                          <p:spTgt spid="110"/>
                                        </p:tgtEl>
                                      </p:cBhvr>
                                    </p:animEffect>
                                  </p:childTnLst>
                                </p:cTn>
                              </p:par>
                              <p:par>
                                <p:cTn id="39" presetID="10" presetClass="entr" presetSubtype="0" fill="hold" nodeType="withEffect">
                                  <p:stCondLst>
                                    <p:cond delay="0"/>
                                  </p:stCondLst>
                                  <p:childTnLst>
                                    <p:set>
                                      <p:cBhvr>
                                        <p:cTn id="40" dur="1" fill="hold">
                                          <p:stCondLst>
                                            <p:cond delay="0"/>
                                          </p:stCondLst>
                                        </p:cTn>
                                        <p:tgtEl>
                                          <p:spTgt spid="111"/>
                                        </p:tgtEl>
                                        <p:attrNameLst>
                                          <p:attrName>style.visibility</p:attrName>
                                        </p:attrNameLst>
                                      </p:cBhvr>
                                      <p:to>
                                        <p:strVal val="visible"/>
                                      </p:to>
                                    </p:set>
                                    <p:animEffect transition="in" filter="fade">
                                      <p:cBhvr>
                                        <p:cTn id="41" dur="500"/>
                                        <p:tgtEl>
                                          <p:spTgt spid="111"/>
                                        </p:tgtEl>
                                      </p:cBhvr>
                                    </p:animEffect>
                                  </p:childTnLst>
                                </p:cTn>
                              </p:par>
                              <p:par>
                                <p:cTn id="42" presetID="10" presetClass="entr" presetSubtype="0" fill="hold" nodeType="with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500"/>
                                        <p:tgtEl>
                                          <p:spTgt spid="11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14"/>
                                        </p:tgtEl>
                                        <p:attrNameLst>
                                          <p:attrName>style.visibility</p:attrName>
                                        </p:attrNameLst>
                                      </p:cBhvr>
                                      <p:to>
                                        <p:strVal val="visible"/>
                                      </p:to>
                                    </p:set>
                                    <p:animEffect transition="in" filter="fade">
                                      <p:cBhvr>
                                        <p:cTn id="50" dur="500"/>
                                        <p:tgtEl>
                                          <p:spTgt spid="11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15"/>
                                        </p:tgtEl>
                                        <p:attrNameLst>
                                          <p:attrName>style.visibility</p:attrName>
                                        </p:attrNameLst>
                                      </p:cBhvr>
                                      <p:to>
                                        <p:strVal val="visible"/>
                                      </p:to>
                                    </p:set>
                                    <p:animEffect transition="in" filter="fade">
                                      <p:cBhvr>
                                        <p:cTn id="53" dur="500"/>
                                        <p:tgtEl>
                                          <p:spTgt spid="11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16"/>
                                        </p:tgtEl>
                                        <p:attrNameLst>
                                          <p:attrName>style.visibility</p:attrName>
                                        </p:attrNameLst>
                                      </p:cBhvr>
                                      <p:to>
                                        <p:strVal val="visible"/>
                                      </p:to>
                                    </p:set>
                                    <p:animEffect transition="in" filter="fade">
                                      <p:cBhvr>
                                        <p:cTn id="56" dur="500"/>
                                        <p:tgtEl>
                                          <p:spTgt spid="116"/>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51"/>
                                        </p:tgtEl>
                                      </p:cBhvr>
                                    </p:animEffect>
                                    <p:set>
                                      <p:cBhvr>
                                        <p:cTn id="61" dur="1" fill="hold">
                                          <p:stCondLst>
                                            <p:cond delay="499"/>
                                          </p:stCondLst>
                                        </p:cTn>
                                        <p:tgtEl>
                                          <p:spTgt spid="51"/>
                                        </p:tgtEl>
                                        <p:attrNameLst>
                                          <p:attrName>style.visibility</p:attrName>
                                        </p:attrNameLst>
                                      </p:cBhvr>
                                      <p:to>
                                        <p:strVal val="hidden"/>
                                      </p:to>
                                    </p:set>
                                  </p:childTnLst>
                                </p:cTn>
                              </p:par>
                              <p:par>
                                <p:cTn id="62" presetID="10" presetClass="exit" presetSubtype="0" fill="hold" grpId="0" nodeType="withEffect">
                                  <p:stCondLst>
                                    <p:cond delay="0"/>
                                  </p:stCondLst>
                                  <p:childTnLst>
                                    <p:animEffect transition="out" filter="fade">
                                      <p:cBhvr>
                                        <p:cTn id="63" dur="500"/>
                                        <p:tgtEl>
                                          <p:spTgt spid="53"/>
                                        </p:tgtEl>
                                      </p:cBhvr>
                                    </p:animEffect>
                                    <p:set>
                                      <p:cBhvr>
                                        <p:cTn id="64" dur="1" fill="hold">
                                          <p:stCondLst>
                                            <p:cond delay="499"/>
                                          </p:stCondLst>
                                        </p:cTn>
                                        <p:tgtEl>
                                          <p:spTgt spid="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93" grpId="0"/>
      <p:bldP spid="94" grpId="0"/>
      <p:bldP spid="106" grpId="0" animBg="1"/>
      <p:bldP spid="107" grpId="0" animBg="1"/>
      <p:bldP spid="113" grpId="0"/>
      <p:bldP spid="114" grpId="0"/>
      <p:bldP spid="115" grpId="0"/>
      <p:bldP spid="116" grpId="0"/>
      <p:bldP spid="5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4EB2C-BEBD-1F40-B4F9-E01EF9BBC677}"/>
              </a:ext>
            </a:extLst>
          </p:cNvPr>
          <p:cNvSpPr>
            <a:spLocks noGrp="1"/>
          </p:cNvSpPr>
          <p:nvPr>
            <p:ph type="title"/>
          </p:nvPr>
        </p:nvSpPr>
        <p:spPr/>
        <p:txBody>
          <a:bodyPr/>
          <a:lstStyle/>
          <a:p>
            <a:r>
              <a:rPr lang="en-US" dirty="0"/>
              <a:t>Joint RAN Disaggregation</a:t>
            </a:r>
          </a:p>
        </p:txBody>
      </p:sp>
      <p:sp>
        <p:nvSpPr>
          <p:cNvPr id="80" name="Rectangle 79">
            <a:extLst>
              <a:ext uri="{FF2B5EF4-FFF2-40B4-BE49-F238E27FC236}">
                <a16:creationId xmlns:a16="http://schemas.microsoft.com/office/drawing/2014/main" id="{42E9AAE5-22F3-6B4A-8A5B-07DF7C91FD52}"/>
              </a:ext>
            </a:extLst>
          </p:cNvPr>
          <p:cNvSpPr/>
          <p:nvPr/>
        </p:nvSpPr>
        <p:spPr>
          <a:xfrm>
            <a:off x="3397245" y="4112098"/>
            <a:ext cx="911507" cy="477456"/>
          </a:xfrm>
          <a:prstGeom prst="rect">
            <a:avLst/>
          </a:prstGeom>
          <a:solidFill>
            <a:srgbClr val="4472C4"/>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DU</a:t>
            </a:r>
          </a:p>
        </p:txBody>
      </p:sp>
      <p:sp>
        <p:nvSpPr>
          <p:cNvPr id="83" name="Rectangle 82">
            <a:extLst>
              <a:ext uri="{FF2B5EF4-FFF2-40B4-BE49-F238E27FC236}">
                <a16:creationId xmlns:a16="http://schemas.microsoft.com/office/drawing/2014/main" id="{09D86AAA-4B81-5244-9563-252DA0F945ED}"/>
              </a:ext>
            </a:extLst>
          </p:cNvPr>
          <p:cNvSpPr/>
          <p:nvPr/>
        </p:nvSpPr>
        <p:spPr>
          <a:xfrm>
            <a:off x="6748301" y="4588622"/>
            <a:ext cx="911507" cy="477456"/>
          </a:xfrm>
          <a:prstGeom prst="rect">
            <a:avLst/>
          </a:prstGeom>
          <a:solidFill>
            <a:srgbClr val="00206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Mobile Core  CP</a:t>
            </a:r>
          </a:p>
        </p:txBody>
      </p:sp>
      <p:sp>
        <p:nvSpPr>
          <p:cNvPr id="84" name="Rectangle 83">
            <a:extLst>
              <a:ext uri="{FF2B5EF4-FFF2-40B4-BE49-F238E27FC236}">
                <a16:creationId xmlns:a16="http://schemas.microsoft.com/office/drawing/2014/main" id="{9465DCEC-2695-DB48-9F92-55C40FFD707D}"/>
              </a:ext>
            </a:extLst>
          </p:cNvPr>
          <p:cNvSpPr/>
          <p:nvPr/>
        </p:nvSpPr>
        <p:spPr>
          <a:xfrm>
            <a:off x="6748301" y="3677465"/>
            <a:ext cx="911507" cy="477456"/>
          </a:xfrm>
          <a:prstGeom prst="rect">
            <a:avLst/>
          </a:prstGeom>
          <a:solidFill>
            <a:srgbClr val="00206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Mobile Core CP</a:t>
            </a:r>
          </a:p>
        </p:txBody>
      </p:sp>
      <p:cxnSp>
        <p:nvCxnSpPr>
          <p:cNvPr id="87" name="Straight Connector 86">
            <a:extLst>
              <a:ext uri="{FF2B5EF4-FFF2-40B4-BE49-F238E27FC236}">
                <a16:creationId xmlns:a16="http://schemas.microsoft.com/office/drawing/2014/main" id="{6D7EF51D-B637-5A4F-945B-1F9B9668CEA3}"/>
              </a:ext>
            </a:extLst>
          </p:cNvPr>
          <p:cNvCxnSpPr>
            <a:cxnSpLocks/>
            <a:stCxn id="83" idx="0"/>
            <a:endCxn id="84" idx="2"/>
          </p:cNvCxnSpPr>
          <p:nvPr/>
        </p:nvCxnSpPr>
        <p:spPr>
          <a:xfrm flipV="1">
            <a:off x="7204055" y="4154921"/>
            <a:ext cx="0" cy="433701"/>
          </a:xfrm>
          <a:prstGeom prst="line">
            <a:avLst/>
          </a:prstGeom>
          <a:noFill/>
          <a:ln w="19050" cap="flat" cmpd="sng" algn="ctr">
            <a:solidFill>
              <a:srgbClr val="002060"/>
            </a:solidFill>
            <a:prstDash val="solid"/>
            <a:miter lim="800000"/>
          </a:ln>
          <a:effectLst>
            <a:outerShdw blurRad="50800" dist="38100" dir="2700000" algn="tl" rotWithShape="0">
              <a:prstClr val="black">
                <a:alpha val="40000"/>
              </a:prstClr>
            </a:outerShdw>
          </a:effectLst>
        </p:spPr>
      </p:cxnSp>
      <p:cxnSp>
        <p:nvCxnSpPr>
          <p:cNvPr id="88" name="Straight Connector 87">
            <a:extLst>
              <a:ext uri="{FF2B5EF4-FFF2-40B4-BE49-F238E27FC236}">
                <a16:creationId xmlns:a16="http://schemas.microsoft.com/office/drawing/2014/main" id="{B0ED90C6-E5B6-C94A-BD70-F2C8947B9F93}"/>
              </a:ext>
            </a:extLst>
          </p:cNvPr>
          <p:cNvCxnSpPr>
            <a:cxnSpLocks/>
          </p:cNvCxnSpPr>
          <p:nvPr/>
        </p:nvCxnSpPr>
        <p:spPr>
          <a:xfrm>
            <a:off x="2573152" y="4349894"/>
            <a:ext cx="833072" cy="0"/>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pic>
        <p:nvPicPr>
          <p:cNvPr id="89" name="Picture 88">
            <a:extLst>
              <a:ext uri="{FF2B5EF4-FFF2-40B4-BE49-F238E27FC236}">
                <a16:creationId xmlns:a16="http://schemas.microsoft.com/office/drawing/2014/main" id="{BA4E660B-078E-0743-9019-251B15D2D5DF}"/>
              </a:ext>
            </a:extLst>
          </p:cNvPr>
          <p:cNvPicPr>
            <a:picLocks noChangeAspect="1"/>
          </p:cNvPicPr>
          <p:nvPr/>
        </p:nvPicPr>
        <p:blipFill>
          <a:blip r:embed="rId3"/>
          <a:stretch>
            <a:fillRect/>
          </a:stretch>
        </p:blipFill>
        <p:spPr>
          <a:xfrm>
            <a:off x="1115616" y="4064793"/>
            <a:ext cx="258337" cy="570202"/>
          </a:xfrm>
          <a:prstGeom prst="rect">
            <a:avLst/>
          </a:prstGeom>
          <a:effectLst>
            <a:outerShdw blurRad="50800" dist="38100" dir="2700000" algn="tl" rotWithShape="0">
              <a:prstClr val="black">
                <a:alpha val="40000"/>
              </a:prstClr>
            </a:outerShdw>
          </a:effectLst>
        </p:spPr>
      </p:pic>
      <p:cxnSp>
        <p:nvCxnSpPr>
          <p:cNvPr id="90" name="Straight Connector 89">
            <a:extLst>
              <a:ext uri="{FF2B5EF4-FFF2-40B4-BE49-F238E27FC236}">
                <a16:creationId xmlns:a16="http://schemas.microsoft.com/office/drawing/2014/main" id="{22C07E53-2864-8B48-835E-56A10524D443}"/>
              </a:ext>
            </a:extLst>
          </p:cNvPr>
          <p:cNvCxnSpPr>
            <a:cxnSpLocks/>
          </p:cNvCxnSpPr>
          <p:nvPr/>
        </p:nvCxnSpPr>
        <p:spPr>
          <a:xfrm>
            <a:off x="1373953" y="4347601"/>
            <a:ext cx="1098218" cy="0"/>
          </a:xfrm>
          <a:prstGeom prst="line">
            <a:avLst/>
          </a:prstGeom>
          <a:noFill/>
          <a:ln w="19050" cap="flat" cmpd="sng" algn="ctr">
            <a:solidFill>
              <a:srgbClr val="4472C4"/>
            </a:solidFill>
            <a:prstDash val="dash"/>
            <a:miter lim="800000"/>
          </a:ln>
          <a:effectLst>
            <a:outerShdw blurRad="50800" dist="38100" dir="2700000" algn="tl" rotWithShape="0">
              <a:prstClr val="black">
                <a:alpha val="40000"/>
              </a:prstClr>
            </a:outerShdw>
          </a:effectLst>
        </p:spPr>
      </p:cxnSp>
      <p:pic>
        <p:nvPicPr>
          <p:cNvPr id="91" name="Picture 90">
            <a:extLst>
              <a:ext uri="{FF2B5EF4-FFF2-40B4-BE49-F238E27FC236}">
                <a16:creationId xmlns:a16="http://schemas.microsoft.com/office/drawing/2014/main" id="{857F0B01-7C7B-5543-A46C-B45468D09768}"/>
              </a:ext>
            </a:extLst>
          </p:cNvPr>
          <p:cNvPicPr>
            <a:picLocks noChangeAspect="1"/>
          </p:cNvPicPr>
          <p:nvPr/>
        </p:nvPicPr>
        <p:blipFill>
          <a:blip r:embed="rId4"/>
          <a:stretch>
            <a:fillRect/>
          </a:stretch>
        </p:blipFill>
        <p:spPr>
          <a:xfrm flipH="1">
            <a:off x="2371191" y="3597864"/>
            <a:ext cx="201962" cy="1114114"/>
          </a:xfrm>
          <a:prstGeom prst="rect">
            <a:avLst/>
          </a:prstGeom>
          <a:effectLst>
            <a:outerShdw blurRad="50800" dist="38100" dir="2700000" algn="tl" rotWithShape="0">
              <a:prstClr val="black">
                <a:alpha val="40000"/>
              </a:prstClr>
            </a:outerShdw>
          </a:effectLst>
        </p:spPr>
      </p:pic>
      <p:sp>
        <p:nvSpPr>
          <p:cNvPr id="92" name="TextBox 91">
            <a:extLst>
              <a:ext uri="{FF2B5EF4-FFF2-40B4-BE49-F238E27FC236}">
                <a16:creationId xmlns:a16="http://schemas.microsoft.com/office/drawing/2014/main" id="{AC9B0AF1-96A8-9542-918C-D86A44A1468E}"/>
              </a:ext>
            </a:extLst>
          </p:cNvPr>
          <p:cNvSpPr txBox="1"/>
          <p:nvPr/>
        </p:nvSpPr>
        <p:spPr>
          <a:xfrm>
            <a:off x="2150000" y="4495444"/>
            <a:ext cx="389850" cy="30008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RU</a:t>
            </a:r>
          </a:p>
        </p:txBody>
      </p:sp>
      <p:sp>
        <p:nvSpPr>
          <p:cNvPr id="106" name="Rectangle 105">
            <a:extLst>
              <a:ext uri="{FF2B5EF4-FFF2-40B4-BE49-F238E27FC236}">
                <a16:creationId xmlns:a16="http://schemas.microsoft.com/office/drawing/2014/main" id="{EE717BC3-C0C5-BE49-A36A-8E826E8BC3AB}"/>
              </a:ext>
            </a:extLst>
          </p:cNvPr>
          <p:cNvSpPr/>
          <p:nvPr/>
        </p:nvSpPr>
        <p:spPr>
          <a:xfrm>
            <a:off x="4744249" y="4588622"/>
            <a:ext cx="911507" cy="477456"/>
          </a:xfrm>
          <a:prstGeom prst="rect">
            <a:avLst/>
          </a:prstGeom>
          <a:solidFill>
            <a:srgbClr val="4472C4"/>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CU-U</a:t>
            </a:r>
          </a:p>
        </p:txBody>
      </p:sp>
      <p:sp>
        <p:nvSpPr>
          <p:cNvPr id="107" name="Rectangle 106">
            <a:extLst>
              <a:ext uri="{FF2B5EF4-FFF2-40B4-BE49-F238E27FC236}">
                <a16:creationId xmlns:a16="http://schemas.microsoft.com/office/drawing/2014/main" id="{76622520-9F42-7F46-878B-BC8337041ADC}"/>
              </a:ext>
            </a:extLst>
          </p:cNvPr>
          <p:cNvSpPr/>
          <p:nvPr/>
        </p:nvSpPr>
        <p:spPr>
          <a:xfrm>
            <a:off x="4744249" y="3677465"/>
            <a:ext cx="911507" cy="477456"/>
          </a:xfrm>
          <a:prstGeom prst="rect">
            <a:avLst/>
          </a:prstGeom>
          <a:solidFill>
            <a:srgbClr val="4472C4"/>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CU-C</a:t>
            </a:r>
          </a:p>
        </p:txBody>
      </p:sp>
      <p:cxnSp>
        <p:nvCxnSpPr>
          <p:cNvPr id="108" name="Straight Connector 107">
            <a:extLst>
              <a:ext uri="{FF2B5EF4-FFF2-40B4-BE49-F238E27FC236}">
                <a16:creationId xmlns:a16="http://schemas.microsoft.com/office/drawing/2014/main" id="{C067290D-4820-8B40-BA7F-8E6F4382E2EA}"/>
              </a:ext>
            </a:extLst>
          </p:cNvPr>
          <p:cNvCxnSpPr>
            <a:cxnSpLocks/>
            <a:stCxn id="80" idx="3"/>
            <a:endCxn id="107" idx="1"/>
          </p:cNvCxnSpPr>
          <p:nvPr/>
        </p:nvCxnSpPr>
        <p:spPr>
          <a:xfrm flipV="1">
            <a:off x="4308752" y="3916193"/>
            <a:ext cx="435497" cy="434633"/>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cxnSp>
        <p:nvCxnSpPr>
          <p:cNvPr id="109" name="Straight Connector 108">
            <a:extLst>
              <a:ext uri="{FF2B5EF4-FFF2-40B4-BE49-F238E27FC236}">
                <a16:creationId xmlns:a16="http://schemas.microsoft.com/office/drawing/2014/main" id="{E42F84B3-DA83-D141-8FFE-DDA2992B2DD4}"/>
              </a:ext>
            </a:extLst>
          </p:cNvPr>
          <p:cNvCxnSpPr>
            <a:cxnSpLocks/>
            <a:stCxn id="80" idx="3"/>
            <a:endCxn id="106" idx="1"/>
          </p:cNvCxnSpPr>
          <p:nvPr/>
        </p:nvCxnSpPr>
        <p:spPr>
          <a:xfrm>
            <a:off x="4308752" y="4350826"/>
            <a:ext cx="435497" cy="476525"/>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cxnSp>
        <p:nvCxnSpPr>
          <p:cNvPr id="110" name="Straight Connector 109">
            <a:extLst>
              <a:ext uri="{FF2B5EF4-FFF2-40B4-BE49-F238E27FC236}">
                <a16:creationId xmlns:a16="http://schemas.microsoft.com/office/drawing/2014/main" id="{241F1FC1-5896-F544-9589-3687BAC228BC}"/>
              </a:ext>
            </a:extLst>
          </p:cNvPr>
          <p:cNvCxnSpPr>
            <a:cxnSpLocks/>
            <a:stCxn id="106" idx="0"/>
            <a:endCxn id="107" idx="2"/>
          </p:cNvCxnSpPr>
          <p:nvPr/>
        </p:nvCxnSpPr>
        <p:spPr>
          <a:xfrm flipV="1">
            <a:off x="5200002" y="4154921"/>
            <a:ext cx="0" cy="433701"/>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cxnSp>
        <p:nvCxnSpPr>
          <p:cNvPr id="111" name="Straight Connector 110">
            <a:extLst>
              <a:ext uri="{FF2B5EF4-FFF2-40B4-BE49-F238E27FC236}">
                <a16:creationId xmlns:a16="http://schemas.microsoft.com/office/drawing/2014/main" id="{C2EF3064-F517-8048-AD11-84F604187B47}"/>
              </a:ext>
            </a:extLst>
          </p:cNvPr>
          <p:cNvCxnSpPr>
            <a:cxnSpLocks/>
            <a:stCxn id="107" idx="3"/>
          </p:cNvCxnSpPr>
          <p:nvPr/>
        </p:nvCxnSpPr>
        <p:spPr>
          <a:xfrm>
            <a:off x="5655755" y="3916193"/>
            <a:ext cx="1141557" cy="0"/>
          </a:xfrm>
          <a:prstGeom prst="line">
            <a:avLst/>
          </a:prstGeom>
          <a:noFill/>
          <a:ln w="19050" cap="flat" cmpd="sng" algn="ctr">
            <a:solidFill>
              <a:srgbClr val="002060"/>
            </a:solidFill>
            <a:prstDash val="solid"/>
            <a:miter lim="800000"/>
          </a:ln>
          <a:effectLst>
            <a:outerShdw blurRad="50800" dist="38100" dir="2700000" algn="tl" rotWithShape="0">
              <a:prstClr val="black">
                <a:alpha val="40000"/>
              </a:prstClr>
            </a:outerShdw>
          </a:effectLst>
        </p:spPr>
      </p:cxnSp>
      <p:cxnSp>
        <p:nvCxnSpPr>
          <p:cNvPr id="112" name="Straight Connector 111">
            <a:extLst>
              <a:ext uri="{FF2B5EF4-FFF2-40B4-BE49-F238E27FC236}">
                <a16:creationId xmlns:a16="http://schemas.microsoft.com/office/drawing/2014/main" id="{F8B5D8CF-4E59-F24E-B297-D22C5766BFBD}"/>
              </a:ext>
            </a:extLst>
          </p:cNvPr>
          <p:cNvCxnSpPr>
            <a:cxnSpLocks/>
            <a:stCxn id="106" idx="3"/>
          </p:cNvCxnSpPr>
          <p:nvPr/>
        </p:nvCxnSpPr>
        <p:spPr>
          <a:xfrm flipV="1">
            <a:off x="5655755" y="4822583"/>
            <a:ext cx="1141557" cy="4767"/>
          </a:xfrm>
          <a:prstGeom prst="line">
            <a:avLst/>
          </a:prstGeom>
          <a:noFill/>
          <a:ln w="19050" cap="flat" cmpd="sng" algn="ctr">
            <a:solidFill>
              <a:srgbClr val="002060"/>
            </a:solidFill>
            <a:prstDash val="solid"/>
            <a:miter lim="800000"/>
          </a:ln>
          <a:effectLst>
            <a:outerShdw blurRad="50800" dist="38100" dir="2700000" algn="tl" rotWithShape="0">
              <a:prstClr val="black">
                <a:alpha val="40000"/>
              </a:prstClr>
            </a:outerShdw>
          </a:effectLst>
        </p:spPr>
      </p:cxnSp>
      <p:sp>
        <p:nvSpPr>
          <p:cNvPr id="113" name="TextBox 112">
            <a:extLst>
              <a:ext uri="{FF2B5EF4-FFF2-40B4-BE49-F238E27FC236}">
                <a16:creationId xmlns:a16="http://schemas.microsoft.com/office/drawing/2014/main" id="{0ED0B5D2-65C2-994D-BF4A-F36E71C7E669}"/>
              </a:ext>
            </a:extLst>
          </p:cNvPr>
          <p:cNvSpPr txBox="1"/>
          <p:nvPr/>
        </p:nvSpPr>
        <p:spPr>
          <a:xfrm>
            <a:off x="4133895" y="3867316"/>
            <a:ext cx="498855"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F1-C</a:t>
            </a:r>
          </a:p>
        </p:txBody>
      </p:sp>
      <p:sp>
        <p:nvSpPr>
          <p:cNvPr id="114" name="TextBox 113">
            <a:extLst>
              <a:ext uri="{FF2B5EF4-FFF2-40B4-BE49-F238E27FC236}">
                <a16:creationId xmlns:a16="http://schemas.microsoft.com/office/drawing/2014/main" id="{7FD09ECD-629D-CB45-B03A-520A45CD0585}"/>
              </a:ext>
            </a:extLst>
          </p:cNvPr>
          <p:cNvSpPr txBox="1"/>
          <p:nvPr/>
        </p:nvSpPr>
        <p:spPr>
          <a:xfrm>
            <a:off x="4163323" y="4588622"/>
            <a:ext cx="51648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F1-U</a:t>
            </a:r>
          </a:p>
        </p:txBody>
      </p:sp>
      <p:sp>
        <p:nvSpPr>
          <p:cNvPr id="115" name="TextBox 114">
            <a:extLst>
              <a:ext uri="{FF2B5EF4-FFF2-40B4-BE49-F238E27FC236}">
                <a16:creationId xmlns:a16="http://schemas.microsoft.com/office/drawing/2014/main" id="{483CD7DD-3C04-E440-8C46-150A033D797B}"/>
              </a:ext>
            </a:extLst>
          </p:cNvPr>
          <p:cNvSpPr txBox="1"/>
          <p:nvPr/>
        </p:nvSpPr>
        <p:spPr>
          <a:xfrm>
            <a:off x="6172523" y="3663305"/>
            <a:ext cx="385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N2</a:t>
            </a:r>
          </a:p>
        </p:txBody>
      </p:sp>
      <p:sp>
        <p:nvSpPr>
          <p:cNvPr id="116" name="TextBox 115">
            <a:extLst>
              <a:ext uri="{FF2B5EF4-FFF2-40B4-BE49-F238E27FC236}">
                <a16:creationId xmlns:a16="http://schemas.microsoft.com/office/drawing/2014/main" id="{3EC43994-37DA-A94E-B9AA-05A458A2353D}"/>
              </a:ext>
            </a:extLst>
          </p:cNvPr>
          <p:cNvSpPr txBox="1"/>
          <p:nvPr/>
        </p:nvSpPr>
        <p:spPr>
          <a:xfrm>
            <a:off x="6172522" y="4573478"/>
            <a:ext cx="385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N3</a:t>
            </a:r>
          </a:p>
        </p:txBody>
      </p:sp>
      <p:sp>
        <p:nvSpPr>
          <p:cNvPr id="45" name="Rectangle 44">
            <a:extLst>
              <a:ext uri="{FF2B5EF4-FFF2-40B4-BE49-F238E27FC236}">
                <a16:creationId xmlns:a16="http://schemas.microsoft.com/office/drawing/2014/main" id="{23125A99-442C-D543-9FC0-6835B5BE9068}"/>
              </a:ext>
            </a:extLst>
          </p:cNvPr>
          <p:cNvSpPr/>
          <p:nvPr/>
        </p:nvSpPr>
        <p:spPr>
          <a:xfrm>
            <a:off x="4013281" y="2740407"/>
            <a:ext cx="1703785" cy="477456"/>
          </a:xfrm>
          <a:prstGeom prst="rect">
            <a:avLst/>
          </a:prstGeom>
          <a:solidFill>
            <a:srgbClr val="ED7D31"/>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lvl="0" algn="ctr" defTabSz="685800">
              <a:defRPr/>
            </a:pPr>
            <a:r>
              <a:rPr lang="en-US" sz="1200" kern="0" dirty="0">
                <a:solidFill>
                  <a:prstClr val="white"/>
                </a:solidFill>
                <a:latin typeface="Calibri" panose="020F0502020204030204"/>
                <a:cs typeface="Arial"/>
                <a:sym typeface="Arial"/>
              </a:rPr>
              <a:t>Near RT Ran Intelligent Controller (</a:t>
            </a:r>
            <a:r>
              <a:rPr lang="en-US" sz="1200" kern="0" dirty="0" err="1">
                <a:solidFill>
                  <a:prstClr val="white"/>
                </a:solidFill>
                <a:latin typeface="Calibri" panose="020F0502020204030204"/>
                <a:cs typeface="Arial"/>
                <a:sym typeface="Arial"/>
              </a:rPr>
              <a:t>nRT</a:t>
            </a:r>
            <a:r>
              <a:rPr lang="en-US" sz="1200" kern="0" dirty="0">
                <a:solidFill>
                  <a:prstClr val="white"/>
                </a:solidFill>
                <a:latin typeface="Calibri" panose="020F0502020204030204"/>
                <a:cs typeface="Arial"/>
                <a:sym typeface="Arial"/>
              </a:rPr>
              <a:t>-RIC)</a:t>
            </a:r>
          </a:p>
        </p:txBody>
      </p:sp>
      <p:cxnSp>
        <p:nvCxnSpPr>
          <p:cNvPr id="46" name="Straight Connector 45">
            <a:extLst>
              <a:ext uri="{FF2B5EF4-FFF2-40B4-BE49-F238E27FC236}">
                <a16:creationId xmlns:a16="http://schemas.microsoft.com/office/drawing/2014/main" id="{C1F63906-462F-6D41-B35E-7191CC6D4D32}"/>
              </a:ext>
            </a:extLst>
          </p:cNvPr>
          <p:cNvCxnSpPr>
            <a:cxnSpLocks/>
          </p:cNvCxnSpPr>
          <p:nvPr/>
        </p:nvCxnSpPr>
        <p:spPr>
          <a:xfrm flipV="1">
            <a:off x="5198014" y="3197921"/>
            <a:ext cx="0" cy="477456"/>
          </a:xfrm>
          <a:prstGeom prst="line">
            <a:avLst/>
          </a:prstGeom>
          <a:noFill/>
          <a:ln w="19050" cap="flat" cmpd="sng" algn="ctr">
            <a:solidFill>
              <a:srgbClr val="ED7D31"/>
            </a:solidFill>
            <a:prstDash val="solid"/>
            <a:miter lim="800000"/>
          </a:ln>
          <a:effectLst>
            <a:outerShdw blurRad="50800" dist="38100" dir="2700000" algn="tl" rotWithShape="0">
              <a:prstClr val="black">
                <a:alpha val="40000"/>
              </a:prstClr>
            </a:outerShdw>
          </a:effectLst>
        </p:spPr>
      </p:cxnSp>
      <p:cxnSp>
        <p:nvCxnSpPr>
          <p:cNvPr id="47" name="Elbow Connector 46">
            <a:extLst>
              <a:ext uri="{FF2B5EF4-FFF2-40B4-BE49-F238E27FC236}">
                <a16:creationId xmlns:a16="http://schemas.microsoft.com/office/drawing/2014/main" id="{56512284-0CA0-1547-8BBE-99E133CD3C21}"/>
              </a:ext>
            </a:extLst>
          </p:cNvPr>
          <p:cNvCxnSpPr>
            <a:cxnSpLocks/>
          </p:cNvCxnSpPr>
          <p:nvPr/>
        </p:nvCxnSpPr>
        <p:spPr>
          <a:xfrm>
            <a:off x="5653767" y="2979135"/>
            <a:ext cx="9525" cy="1899707"/>
          </a:xfrm>
          <a:prstGeom prst="bentConnector3">
            <a:avLst>
              <a:gd name="adj1" fmla="val 1800000"/>
            </a:avLst>
          </a:prstGeom>
          <a:noFill/>
          <a:ln w="19050" cap="flat" cmpd="sng" algn="ctr">
            <a:solidFill>
              <a:srgbClr val="ED7D31"/>
            </a:solidFill>
            <a:prstDash val="solid"/>
            <a:miter lim="800000"/>
          </a:ln>
          <a:effectLst/>
        </p:spPr>
      </p:cxnSp>
      <p:cxnSp>
        <p:nvCxnSpPr>
          <p:cNvPr id="48" name="Elbow Connector 47">
            <a:extLst>
              <a:ext uri="{FF2B5EF4-FFF2-40B4-BE49-F238E27FC236}">
                <a16:creationId xmlns:a16="http://schemas.microsoft.com/office/drawing/2014/main" id="{5F46DF21-0EF0-CC48-BE43-89B03C672742}"/>
              </a:ext>
            </a:extLst>
          </p:cNvPr>
          <p:cNvCxnSpPr>
            <a:cxnSpLocks/>
            <a:stCxn id="45" idx="1"/>
          </p:cNvCxnSpPr>
          <p:nvPr/>
        </p:nvCxnSpPr>
        <p:spPr>
          <a:xfrm rot="10800000" flipV="1">
            <a:off x="3890482" y="2979135"/>
            <a:ext cx="122800" cy="1129943"/>
          </a:xfrm>
          <a:prstGeom prst="bentConnector2">
            <a:avLst/>
          </a:prstGeom>
          <a:noFill/>
          <a:ln w="19050" cap="flat" cmpd="sng" algn="ctr">
            <a:solidFill>
              <a:srgbClr val="ED7D31"/>
            </a:solidFill>
            <a:prstDash val="solid"/>
            <a:miter lim="800000"/>
          </a:ln>
          <a:effectLst/>
        </p:spPr>
      </p:cxnSp>
      <p:sp>
        <p:nvSpPr>
          <p:cNvPr id="50" name="Rectangle 49">
            <a:extLst>
              <a:ext uri="{FF2B5EF4-FFF2-40B4-BE49-F238E27FC236}">
                <a16:creationId xmlns:a16="http://schemas.microsoft.com/office/drawing/2014/main" id="{6F52D8BD-7161-C549-8C36-F0C2CD2FFDBA}"/>
              </a:ext>
            </a:extLst>
          </p:cNvPr>
          <p:cNvSpPr/>
          <p:nvPr/>
        </p:nvSpPr>
        <p:spPr>
          <a:xfrm rot="16200000">
            <a:off x="3667219" y="2018614"/>
            <a:ext cx="1020767" cy="317636"/>
          </a:xfrm>
          <a:prstGeom prst="rect">
            <a:avLst/>
          </a:prstGeom>
          <a:solidFill>
            <a:srgbClr val="ED7D31"/>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0" normalizeH="0" baseline="0" noProof="0" dirty="0" err="1">
                <a:ln>
                  <a:noFill/>
                </a:ln>
                <a:solidFill>
                  <a:prstClr val="white"/>
                </a:solidFill>
                <a:effectLst/>
                <a:uLnTx/>
                <a:uFillTx/>
                <a:latin typeface="Calibri" panose="020F0502020204030204"/>
                <a:ea typeface="+mn-ea"/>
                <a:cs typeface="Arial"/>
                <a:sym typeface="Arial"/>
              </a:rPr>
              <a:t>xApps</a:t>
            </a:r>
            <a:endPar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51" name="Rectangle 50">
            <a:extLst>
              <a:ext uri="{FF2B5EF4-FFF2-40B4-BE49-F238E27FC236}">
                <a16:creationId xmlns:a16="http://schemas.microsoft.com/office/drawing/2014/main" id="{93A15B8A-CCF2-6F49-A72B-E110EBE6443D}"/>
              </a:ext>
            </a:extLst>
          </p:cNvPr>
          <p:cNvSpPr/>
          <p:nvPr/>
        </p:nvSpPr>
        <p:spPr>
          <a:xfrm rot="16200000">
            <a:off x="4108327" y="2018614"/>
            <a:ext cx="1020765" cy="317636"/>
          </a:xfrm>
          <a:prstGeom prst="rect">
            <a:avLst/>
          </a:prstGeom>
          <a:solidFill>
            <a:srgbClr val="ED7D31"/>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SON </a:t>
            </a:r>
            <a:r>
              <a:rPr kumimoji="0" lang="en-US" sz="1200" b="0" i="0" u="none" strike="noStrike" kern="0" cap="none" spc="0" normalizeH="0" baseline="0" noProof="0" dirty="0" err="1">
                <a:ln>
                  <a:noFill/>
                </a:ln>
                <a:solidFill>
                  <a:prstClr val="white"/>
                </a:solidFill>
                <a:effectLst/>
                <a:uLnTx/>
                <a:uFillTx/>
                <a:latin typeface="Calibri" panose="020F0502020204030204"/>
                <a:ea typeface="+mn-ea"/>
                <a:cs typeface="Arial"/>
                <a:sym typeface="Arial"/>
              </a:rPr>
              <a:t>xApps</a:t>
            </a:r>
            <a:endPar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52" name="Rectangle 51">
            <a:extLst>
              <a:ext uri="{FF2B5EF4-FFF2-40B4-BE49-F238E27FC236}">
                <a16:creationId xmlns:a16="http://schemas.microsoft.com/office/drawing/2014/main" id="{A76D0CC6-A3AE-BF4E-84E4-55E1C3F6C395}"/>
              </a:ext>
            </a:extLst>
          </p:cNvPr>
          <p:cNvSpPr/>
          <p:nvPr/>
        </p:nvSpPr>
        <p:spPr>
          <a:xfrm rot="16200000">
            <a:off x="4549434" y="2018614"/>
            <a:ext cx="1020764" cy="317636"/>
          </a:xfrm>
          <a:prstGeom prst="rect">
            <a:avLst/>
          </a:prstGeom>
          <a:solidFill>
            <a:srgbClr val="ED7D31"/>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Policy </a:t>
            </a:r>
            <a:r>
              <a:rPr kumimoji="0" lang="en-US" sz="1200" b="0" i="0" u="none" strike="noStrike" kern="0" cap="none" spc="0" normalizeH="0" baseline="0" noProof="0" dirty="0" err="1">
                <a:ln>
                  <a:noFill/>
                </a:ln>
                <a:solidFill>
                  <a:prstClr val="white"/>
                </a:solidFill>
                <a:effectLst/>
                <a:uLnTx/>
                <a:uFillTx/>
                <a:latin typeface="Calibri" panose="020F0502020204030204"/>
                <a:ea typeface="+mn-ea"/>
                <a:cs typeface="Arial"/>
                <a:sym typeface="Arial"/>
              </a:rPr>
              <a:t>xApps</a:t>
            </a:r>
            <a:endPar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endParaRPr>
          </a:p>
        </p:txBody>
      </p:sp>
      <p:cxnSp>
        <p:nvCxnSpPr>
          <p:cNvPr id="55" name="Straight Connector 54">
            <a:extLst>
              <a:ext uri="{FF2B5EF4-FFF2-40B4-BE49-F238E27FC236}">
                <a16:creationId xmlns:a16="http://schemas.microsoft.com/office/drawing/2014/main" id="{33188B14-A406-2742-A7E7-228E9A97D39C}"/>
              </a:ext>
            </a:extLst>
          </p:cNvPr>
          <p:cNvCxnSpPr>
            <a:cxnSpLocks/>
          </p:cNvCxnSpPr>
          <p:nvPr/>
        </p:nvCxnSpPr>
        <p:spPr>
          <a:xfrm flipV="1">
            <a:off x="5606552" y="1402023"/>
            <a:ext cx="0" cy="1338384"/>
          </a:xfrm>
          <a:prstGeom prst="line">
            <a:avLst/>
          </a:prstGeom>
          <a:noFill/>
          <a:ln w="19050" cap="flat" cmpd="sng" algn="ctr">
            <a:solidFill>
              <a:srgbClr val="70AD47"/>
            </a:solidFill>
            <a:prstDash val="solid"/>
            <a:miter lim="800000"/>
          </a:ln>
          <a:effectLst>
            <a:outerShdw blurRad="50800" dist="38100" dir="2700000" algn="tl" rotWithShape="0">
              <a:prstClr val="black">
                <a:alpha val="40000"/>
              </a:prstClr>
            </a:outerShdw>
          </a:effectLst>
        </p:spPr>
      </p:cxnSp>
      <p:sp>
        <p:nvSpPr>
          <p:cNvPr id="56" name="TextBox 55">
            <a:extLst>
              <a:ext uri="{FF2B5EF4-FFF2-40B4-BE49-F238E27FC236}">
                <a16:creationId xmlns:a16="http://schemas.microsoft.com/office/drawing/2014/main" id="{819A92A8-AE4E-B24F-898D-508FA76E4A19}"/>
              </a:ext>
            </a:extLst>
          </p:cNvPr>
          <p:cNvSpPr txBox="1"/>
          <p:nvPr/>
        </p:nvSpPr>
        <p:spPr>
          <a:xfrm>
            <a:off x="5625794" y="1976788"/>
            <a:ext cx="37221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A1</a:t>
            </a:r>
          </a:p>
        </p:txBody>
      </p:sp>
      <p:sp>
        <p:nvSpPr>
          <p:cNvPr id="57" name="TextBox 56">
            <a:extLst>
              <a:ext uri="{FF2B5EF4-FFF2-40B4-BE49-F238E27FC236}">
                <a16:creationId xmlns:a16="http://schemas.microsoft.com/office/drawing/2014/main" id="{DE86DD8A-5B4E-D849-8AB2-CFA304C05A3B}"/>
              </a:ext>
            </a:extLst>
          </p:cNvPr>
          <p:cNvSpPr txBox="1"/>
          <p:nvPr/>
        </p:nvSpPr>
        <p:spPr>
          <a:xfrm>
            <a:off x="5820361" y="3322411"/>
            <a:ext cx="357790"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E2</a:t>
            </a:r>
          </a:p>
        </p:txBody>
      </p:sp>
      <p:sp>
        <p:nvSpPr>
          <p:cNvPr id="58" name="TextBox 57">
            <a:extLst>
              <a:ext uri="{FF2B5EF4-FFF2-40B4-BE49-F238E27FC236}">
                <a16:creationId xmlns:a16="http://schemas.microsoft.com/office/drawing/2014/main" id="{42DCD642-CCCD-5C4B-95A3-395AF4BEA058}"/>
              </a:ext>
            </a:extLst>
          </p:cNvPr>
          <p:cNvSpPr txBox="1"/>
          <p:nvPr/>
        </p:nvSpPr>
        <p:spPr>
          <a:xfrm>
            <a:off x="5190293" y="3318776"/>
            <a:ext cx="357790"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E2</a:t>
            </a:r>
          </a:p>
        </p:txBody>
      </p:sp>
      <p:sp>
        <p:nvSpPr>
          <p:cNvPr id="59" name="TextBox 58">
            <a:extLst>
              <a:ext uri="{FF2B5EF4-FFF2-40B4-BE49-F238E27FC236}">
                <a16:creationId xmlns:a16="http://schemas.microsoft.com/office/drawing/2014/main" id="{ED5BA53B-B2B1-2D42-A1F1-60F64083B8AC}"/>
              </a:ext>
            </a:extLst>
          </p:cNvPr>
          <p:cNvSpPr txBox="1"/>
          <p:nvPr/>
        </p:nvSpPr>
        <p:spPr>
          <a:xfrm>
            <a:off x="3890481" y="3318776"/>
            <a:ext cx="357790"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E2</a:t>
            </a:r>
          </a:p>
        </p:txBody>
      </p:sp>
      <p:sp>
        <p:nvSpPr>
          <p:cNvPr id="6" name="Text Placeholder 5">
            <a:extLst>
              <a:ext uri="{FF2B5EF4-FFF2-40B4-BE49-F238E27FC236}">
                <a16:creationId xmlns:a16="http://schemas.microsoft.com/office/drawing/2014/main" id="{4CFC3911-B081-9E4B-8D16-10CD4F6A884D}"/>
              </a:ext>
            </a:extLst>
          </p:cNvPr>
          <p:cNvSpPr>
            <a:spLocks noGrp="1"/>
          </p:cNvSpPr>
          <p:nvPr>
            <p:ph type="body" sz="quarter" idx="10"/>
          </p:nvPr>
        </p:nvSpPr>
        <p:spPr/>
        <p:txBody>
          <a:bodyPr>
            <a:noAutofit/>
          </a:bodyPr>
          <a:lstStyle/>
          <a:p>
            <a:r>
              <a:rPr lang="en-US" sz="1800" dirty="0"/>
              <a:t>Step III: Vertical disaggregation with SDN</a:t>
            </a:r>
          </a:p>
        </p:txBody>
      </p:sp>
      <p:sp>
        <p:nvSpPr>
          <p:cNvPr id="5" name="Freeform 4">
            <a:extLst>
              <a:ext uri="{FF2B5EF4-FFF2-40B4-BE49-F238E27FC236}">
                <a16:creationId xmlns:a16="http://schemas.microsoft.com/office/drawing/2014/main" id="{7A1CE396-28C4-6D44-B7DF-B0163F53D0C1}"/>
              </a:ext>
            </a:extLst>
          </p:cNvPr>
          <p:cNvSpPr/>
          <p:nvPr/>
        </p:nvSpPr>
        <p:spPr>
          <a:xfrm>
            <a:off x="3429001" y="1515676"/>
            <a:ext cx="2616413" cy="11526"/>
          </a:xfrm>
          <a:custGeom>
            <a:avLst/>
            <a:gdLst>
              <a:gd name="connsiteX0" fmla="*/ 0 w 3488551"/>
              <a:gd name="connsiteY0" fmla="*/ 15368 h 15368"/>
              <a:gd name="connsiteX1" fmla="*/ 3488551 w 3488551"/>
              <a:gd name="connsiteY1" fmla="*/ 0 h 15368"/>
            </a:gdLst>
            <a:ahLst/>
            <a:cxnLst>
              <a:cxn ang="0">
                <a:pos x="connsiteX0" y="connsiteY0"/>
              </a:cxn>
              <a:cxn ang="0">
                <a:pos x="connsiteX1" y="connsiteY1"/>
              </a:cxn>
            </a:cxnLst>
            <a:rect l="l" t="t" r="r" b="b"/>
            <a:pathLst>
              <a:path w="3488551" h="15368">
                <a:moveTo>
                  <a:pt x="0" y="15368"/>
                </a:moveTo>
                <a:lnTo>
                  <a:pt x="3488551" y="0"/>
                </a:lnTo>
              </a:path>
            </a:pathLst>
          </a:cu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8" name="Rectangle 37">
            <a:extLst>
              <a:ext uri="{FF2B5EF4-FFF2-40B4-BE49-F238E27FC236}">
                <a16:creationId xmlns:a16="http://schemas.microsoft.com/office/drawing/2014/main" id="{41220D0F-F14F-E747-8A57-E61ED70D9D52}"/>
              </a:ext>
            </a:extLst>
          </p:cNvPr>
          <p:cNvSpPr/>
          <p:nvPr/>
        </p:nvSpPr>
        <p:spPr>
          <a:xfrm rot="16200000">
            <a:off x="3676840" y="2018615"/>
            <a:ext cx="1020767" cy="317636"/>
          </a:xfrm>
          <a:prstGeom prst="rect">
            <a:avLst/>
          </a:prstGeom>
          <a:solidFill>
            <a:srgbClr val="ED7D31"/>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RRM </a:t>
            </a:r>
            <a:r>
              <a:rPr kumimoji="0" lang="en-US" sz="1200" b="0" i="0" u="none" strike="noStrike" kern="0" cap="none" spc="0" normalizeH="0" baseline="0" noProof="0" dirty="0" err="1">
                <a:ln>
                  <a:noFill/>
                </a:ln>
                <a:solidFill>
                  <a:prstClr val="white"/>
                </a:solidFill>
                <a:effectLst/>
                <a:uLnTx/>
                <a:uFillTx/>
                <a:latin typeface="Calibri" panose="020F0502020204030204"/>
                <a:ea typeface="+mn-ea"/>
                <a:cs typeface="Arial"/>
                <a:sym typeface="Arial"/>
              </a:rPr>
              <a:t>xApps</a:t>
            </a:r>
            <a:endPar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54" name="Rectangle 53">
            <a:extLst>
              <a:ext uri="{FF2B5EF4-FFF2-40B4-BE49-F238E27FC236}">
                <a16:creationId xmlns:a16="http://schemas.microsoft.com/office/drawing/2014/main" id="{18C93B2C-D8FB-B144-AA53-17D2D31CE082}"/>
              </a:ext>
            </a:extLst>
          </p:cNvPr>
          <p:cNvSpPr/>
          <p:nvPr/>
        </p:nvSpPr>
        <p:spPr>
          <a:xfrm>
            <a:off x="5115412" y="1094757"/>
            <a:ext cx="1020764" cy="317636"/>
          </a:xfrm>
          <a:prstGeom prst="rect">
            <a:avLst/>
          </a:prstGeom>
          <a:solidFill>
            <a:schemeClr val="tx2"/>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Non-RT-RIC</a:t>
            </a:r>
          </a:p>
        </p:txBody>
      </p:sp>
      <p:sp>
        <p:nvSpPr>
          <p:cNvPr id="53" name="TextBox 52">
            <a:extLst>
              <a:ext uri="{FF2B5EF4-FFF2-40B4-BE49-F238E27FC236}">
                <a16:creationId xmlns:a16="http://schemas.microsoft.com/office/drawing/2014/main" id="{9E535D78-DC9D-B44A-B57A-3A3BBB19AE99}"/>
              </a:ext>
            </a:extLst>
          </p:cNvPr>
          <p:cNvSpPr txBox="1"/>
          <p:nvPr/>
        </p:nvSpPr>
        <p:spPr>
          <a:xfrm>
            <a:off x="2525010" y="4353722"/>
            <a:ext cx="867931" cy="507831"/>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Arial"/>
                <a:sym typeface="Arial"/>
              </a:rPr>
              <a:t>Open</a:t>
            </a:r>
          </a:p>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Arial"/>
                <a:sym typeface="Arial"/>
              </a:rPr>
              <a:t>Fronthaul</a:t>
            </a:r>
          </a:p>
        </p:txBody>
      </p:sp>
    </p:spTree>
    <p:extLst>
      <p:ext uri="{BB962C8B-B14F-4D97-AF65-F5344CB8AC3E}">
        <p14:creationId xmlns:p14="http://schemas.microsoft.com/office/powerpoint/2010/main" val="314169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fade">
                                      <p:cBhvr>
                                        <p:cTn id="13" dur="500"/>
                                        <p:tgtEl>
                                          <p:spTgt spid="58"/>
                                        </p:tgtEl>
                                      </p:cBhvr>
                                    </p:animEffect>
                                  </p:childTnLst>
                                </p:cTn>
                              </p:par>
                              <p:par>
                                <p:cTn id="14" presetID="10" presetClass="entr" presetSubtype="0"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childTnLst>
                                </p:cTn>
                              </p:par>
                              <p:par>
                                <p:cTn id="20" presetID="10" presetClass="entr" presetSubtype="0"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50"/>
                                        </p:tgtEl>
                                        <p:attrNameLst>
                                          <p:attrName>style.visibility</p:attrName>
                                        </p:attrNameLst>
                                      </p:cBhvr>
                                      <p:to>
                                        <p:strVal val="hidden"/>
                                      </p:to>
                                    </p:set>
                                  </p:childTnLst>
                                </p:cTn>
                              </p:par>
                              <p:par>
                                <p:cTn id="33" presetID="10"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500"/>
                                        <p:tgtEl>
                                          <p:spTgt spid="51"/>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fade">
                                      <p:cBhvr>
                                        <p:cTn id="54" dur="500"/>
                                        <p:tgtEl>
                                          <p:spTgt spid="56"/>
                                        </p:tgtEl>
                                      </p:cBhvr>
                                    </p:animEffect>
                                  </p:childTnLst>
                                </p:cTn>
                              </p:par>
                              <p:par>
                                <p:cTn id="55" presetID="10" presetClass="entr" presetSubtype="0"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0" grpId="0" animBg="1"/>
      <p:bldP spid="50" grpId="1" animBg="1"/>
      <p:bldP spid="51" grpId="0" animBg="1"/>
      <p:bldP spid="52" grpId="0" animBg="1"/>
      <p:bldP spid="56" grpId="0"/>
      <p:bldP spid="57" grpId="0"/>
      <p:bldP spid="58" grpId="0"/>
      <p:bldP spid="59" grpId="0"/>
      <p:bldP spid="38" grpId="0" animBg="1"/>
      <p:bldP spid="54" grpId="0" animBg="1"/>
      <p:bldP spid="5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4EB2C-BEBD-1F40-B4F9-E01EF9BBC677}"/>
              </a:ext>
            </a:extLst>
          </p:cNvPr>
          <p:cNvSpPr>
            <a:spLocks noGrp="1"/>
          </p:cNvSpPr>
          <p:nvPr>
            <p:ph type="title"/>
          </p:nvPr>
        </p:nvSpPr>
        <p:spPr/>
        <p:txBody>
          <a:bodyPr/>
          <a:lstStyle/>
          <a:p>
            <a:r>
              <a:rPr lang="en-US" dirty="0"/>
              <a:t>O-RAN Architecture</a:t>
            </a:r>
          </a:p>
        </p:txBody>
      </p:sp>
      <p:sp>
        <p:nvSpPr>
          <p:cNvPr id="80" name="Rectangle 79">
            <a:extLst>
              <a:ext uri="{FF2B5EF4-FFF2-40B4-BE49-F238E27FC236}">
                <a16:creationId xmlns:a16="http://schemas.microsoft.com/office/drawing/2014/main" id="{42E9AAE5-22F3-6B4A-8A5B-07DF7C91FD52}"/>
              </a:ext>
            </a:extLst>
          </p:cNvPr>
          <p:cNvSpPr/>
          <p:nvPr/>
        </p:nvSpPr>
        <p:spPr>
          <a:xfrm>
            <a:off x="3397245" y="4112098"/>
            <a:ext cx="911507" cy="477456"/>
          </a:xfrm>
          <a:prstGeom prst="rect">
            <a:avLst/>
          </a:prstGeom>
          <a:solidFill>
            <a:srgbClr val="4472C4"/>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DU</a:t>
            </a:r>
          </a:p>
        </p:txBody>
      </p:sp>
      <p:sp>
        <p:nvSpPr>
          <p:cNvPr id="83" name="Rectangle 82">
            <a:extLst>
              <a:ext uri="{FF2B5EF4-FFF2-40B4-BE49-F238E27FC236}">
                <a16:creationId xmlns:a16="http://schemas.microsoft.com/office/drawing/2014/main" id="{09D86AAA-4B81-5244-9563-252DA0F945ED}"/>
              </a:ext>
            </a:extLst>
          </p:cNvPr>
          <p:cNvSpPr/>
          <p:nvPr/>
        </p:nvSpPr>
        <p:spPr>
          <a:xfrm>
            <a:off x="6748301" y="4588622"/>
            <a:ext cx="911507" cy="477456"/>
          </a:xfrm>
          <a:prstGeom prst="rect">
            <a:avLst/>
          </a:prstGeom>
          <a:solidFill>
            <a:srgbClr val="00206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Mobile Core  CP</a:t>
            </a:r>
          </a:p>
        </p:txBody>
      </p:sp>
      <p:sp>
        <p:nvSpPr>
          <p:cNvPr id="84" name="Rectangle 83">
            <a:extLst>
              <a:ext uri="{FF2B5EF4-FFF2-40B4-BE49-F238E27FC236}">
                <a16:creationId xmlns:a16="http://schemas.microsoft.com/office/drawing/2014/main" id="{9465DCEC-2695-DB48-9F92-55C40FFD707D}"/>
              </a:ext>
            </a:extLst>
          </p:cNvPr>
          <p:cNvSpPr/>
          <p:nvPr/>
        </p:nvSpPr>
        <p:spPr>
          <a:xfrm>
            <a:off x="6748301" y="3677465"/>
            <a:ext cx="911507" cy="477456"/>
          </a:xfrm>
          <a:prstGeom prst="rect">
            <a:avLst/>
          </a:prstGeom>
          <a:solidFill>
            <a:srgbClr val="00206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Mobile Core CP</a:t>
            </a:r>
          </a:p>
        </p:txBody>
      </p:sp>
      <p:cxnSp>
        <p:nvCxnSpPr>
          <p:cNvPr id="87" name="Straight Connector 86">
            <a:extLst>
              <a:ext uri="{FF2B5EF4-FFF2-40B4-BE49-F238E27FC236}">
                <a16:creationId xmlns:a16="http://schemas.microsoft.com/office/drawing/2014/main" id="{6D7EF51D-B637-5A4F-945B-1F9B9668CEA3}"/>
              </a:ext>
            </a:extLst>
          </p:cNvPr>
          <p:cNvCxnSpPr>
            <a:cxnSpLocks/>
            <a:stCxn id="83" idx="0"/>
            <a:endCxn id="84" idx="2"/>
          </p:cNvCxnSpPr>
          <p:nvPr/>
        </p:nvCxnSpPr>
        <p:spPr>
          <a:xfrm flipV="1">
            <a:off x="7204055" y="4154921"/>
            <a:ext cx="0" cy="433701"/>
          </a:xfrm>
          <a:prstGeom prst="line">
            <a:avLst/>
          </a:prstGeom>
          <a:noFill/>
          <a:ln w="19050" cap="flat" cmpd="sng" algn="ctr">
            <a:solidFill>
              <a:srgbClr val="002060"/>
            </a:solidFill>
            <a:prstDash val="solid"/>
            <a:miter lim="800000"/>
          </a:ln>
          <a:effectLst>
            <a:outerShdw blurRad="50800" dist="38100" dir="2700000" algn="tl" rotWithShape="0">
              <a:prstClr val="black">
                <a:alpha val="40000"/>
              </a:prstClr>
            </a:outerShdw>
          </a:effectLst>
        </p:spPr>
      </p:cxnSp>
      <p:cxnSp>
        <p:nvCxnSpPr>
          <p:cNvPr id="88" name="Straight Connector 87">
            <a:extLst>
              <a:ext uri="{FF2B5EF4-FFF2-40B4-BE49-F238E27FC236}">
                <a16:creationId xmlns:a16="http://schemas.microsoft.com/office/drawing/2014/main" id="{B0ED90C6-E5B6-C94A-BD70-F2C8947B9F93}"/>
              </a:ext>
            </a:extLst>
          </p:cNvPr>
          <p:cNvCxnSpPr>
            <a:cxnSpLocks/>
          </p:cNvCxnSpPr>
          <p:nvPr/>
        </p:nvCxnSpPr>
        <p:spPr>
          <a:xfrm>
            <a:off x="2573152" y="4349894"/>
            <a:ext cx="833072" cy="0"/>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pic>
        <p:nvPicPr>
          <p:cNvPr id="89" name="Picture 88">
            <a:extLst>
              <a:ext uri="{FF2B5EF4-FFF2-40B4-BE49-F238E27FC236}">
                <a16:creationId xmlns:a16="http://schemas.microsoft.com/office/drawing/2014/main" id="{BA4E660B-078E-0743-9019-251B15D2D5DF}"/>
              </a:ext>
            </a:extLst>
          </p:cNvPr>
          <p:cNvPicPr>
            <a:picLocks noChangeAspect="1"/>
          </p:cNvPicPr>
          <p:nvPr/>
        </p:nvPicPr>
        <p:blipFill>
          <a:blip r:embed="rId3"/>
          <a:stretch>
            <a:fillRect/>
          </a:stretch>
        </p:blipFill>
        <p:spPr>
          <a:xfrm>
            <a:off x="1115616" y="4064793"/>
            <a:ext cx="258337" cy="570202"/>
          </a:xfrm>
          <a:prstGeom prst="rect">
            <a:avLst/>
          </a:prstGeom>
          <a:effectLst>
            <a:outerShdw blurRad="50800" dist="38100" dir="2700000" algn="tl" rotWithShape="0">
              <a:prstClr val="black">
                <a:alpha val="40000"/>
              </a:prstClr>
            </a:outerShdw>
          </a:effectLst>
        </p:spPr>
      </p:pic>
      <p:cxnSp>
        <p:nvCxnSpPr>
          <p:cNvPr id="90" name="Straight Connector 89">
            <a:extLst>
              <a:ext uri="{FF2B5EF4-FFF2-40B4-BE49-F238E27FC236}">
                <a16:creationId xmlns:a16="http://schemas.microsoft.com/office/drawing/2014/main" id="{22C07E53-2864-8B48-835E-56A10524D443}"/>
              </a:ext>
            </a:extLst>
          </p:cNvPr>
          <p:cNvCxnSpPr>
            <a:cxnSpLocks/>
          </p:cNvCxnSpPr>
          <p:nvPr/>
        </p:nvCxnSpPr>
        <p:spPr>
          <a:xfrm>
            <a:off x="1373953" y="4347601"/>
            <a:ext cx="1098218" cy="0"/>
          </a:xfrm>
          <a:prstGeom prst="line">
            <a:avLst/>
          </a:prstGeom>
          <a:noFill/>
          <a:ln w="19050" cap="flat" cmpd="sng" algn="ctr">
            <a:solidFill>
              <a:srgbClr val="4472C4"/>
            </a:solidFill>
            <a:prstDash val="dash"/>
            <a:miter lim="800000"/>
          </a:ln>
          <a:effectLst>
            <a:outerShdw blurRad="50800" dist="38100" dir="2700000" algn="tl" rotWithShape="0">
              <a:prstClr val="black">
                <a:alpha val="40000"/>
              </a:prstClr>
            </a:outerShdw>
          </a:effectLst>
        </p:spPr>
      </p:cxnSp>
      <p:pic>
        <p:nvPicPr>
          <p:cNvPr id="91" name="Picture 90">
            <a:extLst>
              <a:ext uri="{FF2B5EF4-FFF2-40B4-BE49-F238E27FC236}">
                <a16:creationId xmlns:a16="http://schemas.microsoft.com/office/drawing/2014/main" id="{857F0B01-7C7B-5543-A46C-B45468D09768}"/>
              </a:ext>
            </a:extLst>
          </p:cNvPr>
          <p:cNvPicPr>
            <a:picLocks noChangeAspect="1"/>
          </p:cNvPicPr>
          <p:nvPr/>
        </p:nvPicPr>
        <p:blipFill>
          <a:blip r:embed="rId4"/>
          <a:stretch>
            <a:fillRect/>
          </a:stretch>
        </p:blipFill>
        <p:spPr>
          <a:xfrm flipH="1">
            <a:off x="2371191" y="3597864"/>
            <a:ext cx="201962" cy="1114114"/>
          </a:xfrm>
          <a:prstGeom prst="rect">
            <a:avLst/>
          </a:prstGeom>
          <a:effectLst>
            <a:outerShdw blurRad="50800" dist="38100" dir="2700000" algn="tl" rotWithShape="0">
              <a:prstClr val="black">
                <a:alpha val="40000"/>
              </a:prstClr>
            </a:outerShdw>
          </a:effectLst>
        </p:spPr>
      </p:pic>
      <p:sp>
        <p:nvSpPr>
          <p:cNvPr id="92" name="TextBox 91">
            <a:extLst>
              <a:ext uri="{FF2B5EF4-FFF2-40B4-BE49-F238E27FC236}">
                <a16:creationId xmlns:a16="http://schemas.microsoft.com/office/drawing/2014/main" id="{AC9B0AF1-96A8-9542-918C-D86A44A1468E}"/>
              </a:ext>
            </a:extLst>
          </p:cNvPr>
          <p:cNvSpPr txBox="1"/>
          <p:nvPr/>
        </p:nvSpPr>
        <p:spPr>
          <a:xfrm>
            <a:off x="2150000" y="4495444"/>
            <a:ext cx="389850" cy="30008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RU</a:t>
            </a:r>
          </a:p>
        </p:txBody>
      </p:sp>
      <p:sp>
        <p:nvSpPr>
          <p:cNvPr id="106" name="Rectangle 105">
            <a:extLst>
              <a:ext uri="{FF2B5EF4-FFF2-40B4-BE49-F238E27FC236}">
                <a16:creationId xmlns:a16="http://schemas.microsoft.com/office/drawing/2014/main" id="{EE717BC3-C0C5-BE49-A36A-8E826E8BC3AB}"/>
              </a:ext>
            </a:extLst>
          </p:cNvPr>
          <p:cNvSpPr/>
          <p:nvPr/>
        </p:nvSpPr>
        <p:spPr>
          <a:xfrm>
            <a:off x="4744249" y="4588622"/>
            <a:ext cx="911507" cy="477456"/>
          </a:xfrm>
          <a:prstGeom prst="rect">
            <a:avLst/>
          </a:prstGeom>
          <a:solidFill>
            <a:srgbClr val="4472C4"/>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CU-U</a:t>
            </a:r>
          </a:p>
        </p:txBody>
      </p:sp>
      <p:sp>
        <p:nvSpPr>
          <p:cNvPr id="107" name="Rectangle 106">
            <a:extLst>
              <a:ext uri="{FF2B5EF4-FFF2-40B4-BE49-F238E27FC236}">
                <a16:creationId xmlns:a16="http://schemas.microsoft.com/office/drawing/2014/main" id="{76622520-9F42-7F46-878B-BC8337041ADC}"/>
              </a:ext>
            </a:extLst>
          </p:cNvPr>
          <p:cNvSpPr/>
          <p:nvPr/>
        </p:nvSpPr>
        <p:spPr>
          <a:xfrm>
            <a:off x="4744249" y="3677465"/>
            <a:ext cx="911507" cy="477456"/>
          </a:xfrm>
          <a:prstGeom prst="rect">
            <a:avLst/>
          </a:prstGeom>
          <a:solidFill>
            <a:srgbClr val="4472C4"/>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CU-C</a:t>
            </a:r>
          </a:p>
        </p:txBody>
      </p:sp>
      <p:cxnSp>
        <p:nvCxnSpPr>
          <p:cNvPr id="108" name="Straight Connector 107">
            <a:extLst>
              <a:ext uri="{FF2B5EF4-FFF2-40B4-BE49-F238E27FC236}">
                <a16:creationId xmlns:a16="http://schemas.microsoft.com/office/drawing/2014/main" id="{C067290D-4820-8B40-BA7F-8E6F4382E2EA}"/>
              </a:ext>
            </a:extLst>
          </p:cNvPr>
          <p:cNvCxnSpPr>
            <a:cxnSpLocks/>
            <a:stCxn id="80" idx="3"/>
            <a:endCxn id="107" idx="1"/>
          </p:cNvCxnSpPr>
          <p:nvPr/>
        </p:nvCxnSpPr>
        <p:spPr>
          <a:xfrm flipV="1">
            <a:off x="4308752" y="3916193"/>
            <a:ext cx="435497" cy="434633"/>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cxnSp>
        <p:nvCxnSpPr>
          <p:cNvPr id="109" name="Straight Connector 108">
            <a:extLst>
              <a:ext uri="{FF2B5EF4-FFF2-40B4-BE49-F238E27FC236}">
                <a16:creationId xmlns:a16="http://schemas.microsoft.com/office/drawing/2014/main" id="{E42F84B3-DA83-D141-8FFE-DDA2992B2DD4}"/>
              </a:ext>
            </a:extLst>
          </p:cNvPr>
          <p:cNvCxnSpPr>
            <a:cxnSpLocks/>
            <a:stCxn id="80" idx="3"/>
            <a:endCxn id="106" idx="1"/>
          </p:cNvCxnSpPr>
          <p:nvPr/>
        </p:nvCxnSpPr>
        <p:spPr>
          <a:xfrm>
            <a:off x="4308752" y="4350826"/>
            <a:ext cx="435497" cy="476525"/>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cxnSp>
        <p:nvCxnSpPr>
          <p:cNvPr id="110" name="Straight Connector 109">
            <a:extLst>
              <a:ext uri="{FF2B5EF4-FFF2-40B4-BE49-F238E27FC236}">
                <a16:creationId xmlns:a16="http://schemas.microsoft.com/office/drawing/2014/main" id="{241F1FC1-5896-F544-9589-3687BAC228BC}"/>
              </a:ext>
            </a:extLst>
          </p:cNvPr>
          <p:cNvCxnSpPr>
            <a:cxnSpLocks/>
            <a:stCxn id="106" idx="0"/>
            <a:endCxn id="107" idx="2"/>
          </p:cNvCxnSpPr>
          <p:nvPr/>
        </p:nvCxnSpPr>
        <p:spPr>
          <a:xfrm flipV="1">
            <a:off x="5200002" y="4154921"/>
            <a:ext cx="0" cy="433701"/>
          </a:xfrm>
          <a:prstGeom prst="line">
            <a:avLst/>
          </a:prstGeom>
          <a:noFill/>
          <a:ln w="19050" cap="flat" cmpd="sng" algn="ctr">
            <a:solidFill>
              <a:srgbClr val="4472C4"/>
            </a:solidFill>
            <a:prstDash val="solid"/>
            <a:miter lim="800000"/>
          </a:ln>
          <a:effectLst>
            <a:outerShdw blurRad="50800" dist="38100" dir="2700000" algn="tl" rotWithShape="0">
              <a:prstClr val="black">
                <a:alpha val="40000"/>
              </a:prstClr>
            </a:outerShdw>
          </a:effectLst>
        </p:spPr>
      </p:cxnSp>
      <p:cxnSp>
        <p:nvCxnSpPr>
          <p:cNvPr id="111" name="Straight Connector 110">
            <a:extLst>
              <a:ext uri="{FF2B5EF4-FFF2-40B4-BE49-F238E27FC236}">
                <a16:creationId xmlns:a16="http://schemas.microsoft.com/office/drawing/2014/main" id="{C2EF3064-F517-8048-AD11-84F604187B47}"/>
              </a:ext>
            </a:extLst>
          </p:cNvPr>
          <p:cNvCxnSpPr>
            <a:cxnSpLocks/>
            <a:stCxn id="107" idx="3"/>
          </p:cNvCxnSpPr>
          <p:nvPr/>
        </p:nvCxnSpPr>
        <p:spPr>
          <a:xfrm>
            <a:off x="5655755" y="3916193"/>
            <a:ext cx="1141557" cy="0"/>
          </a:xfrm>
          <a:prstGeom prst="line">
            <a:avLst/>
          </a:prstGeom>
          <a:noFill/>
          <a:ln w="19050" cap="flat" cmpd="sng" algn="ctr">
            <a:solidFill>
              <a:srgbClr val="002060"/>
            </a:solidFill>
            <a:prstDash val="solid"/>
            <a:miter lim="800000"/>
          </a:ln>
          <a:effectLst>
            <a:outerShdw blurRad="50800" dist="38100" dir="2700000" algn="tl" rotWithShape="0">
              <a:prstClr val="black">
                <a:alpha val="40000"/>
              </a:prstClr>
            </a:outerShdw>
          </a:effectLst>
        </p:spPr>
      </p:cxnSp>
      <p:cxnSp>
        <p:nvCxnSpPr>
          <p:cNvPr id="112" name="Straight Connector 111">
            <a:extLst>
              <a:ext uri="{FF2B5EF4-FFF2-40B4-BE49-F238E27FC236}">
                <a16:creationId xmlns:a16="http://schemas.microsoft.com/office/drawing/2014/main" id="{F8B5D8CF-4E59-F24E-B297-D22C5766BFBD}"/>
              </a:ext>
            </a:extLst>
          </p:cNvPr>
          <p:cNvCxnSpPr>
            <a:cxnSpLocks/>
            <a:stCxn id="106" idx="3"/>
          </p:cNvCxnSpPr>
          <p:nvPr/>
        </p:nvCxnSpPr>
        <p:spPr>
          <a:xfrm flipV="1">
            <a:off x="5655755" y="4822583"/>
            <a:ext cx="1141557" cy="4767"/>
          </a:xfrm>
          <a:prstGeom prst="line">
            <a:avLst/>
          </a:prstGeom>
          <a:noFill/>
          <a:ln w="19050" cap="flat" cmpd="sng" algn="ctr">
            <a:solidFill>
              <a:srgbClr val="002060"/>
            </a:solidFill>
            <a:prstDash val="solid"/>
            <a:miter lim="800000"/>
          </a:ln>
          <a:effectLst>
            <a:outerShdw blurRad="50800" dist="38100" dir="2700000" algn="tl" rotWithShape="0">
              <a:prstClr val="black">
                <a:alpha val="40000"/>
              </a:prstClr>
            </a:outerShdw>
          </a:effectLst>
        </p:spPr>
      </p:cxnSp>
      <p:sp>
        <p:nvSpPr>
          <p:cNvPr id="113" name="TextBox 112">
            <a:extLst>
              <a:ext uri="{FF2B5EF4-FFF2-40B4-BE49-F238E27FC236}">
                <a16:creationId xmlns:a16="http://schemas.microsoft.com/office/drawing/2014/main" id="{0ED0B5D2-65C2-994D-BF4A-F36E71C7E669}"/>
              </a:ext>
            </a:extLst>
          </p:cNvPr>
          <p:cNvSpPr txBox="1"/>
          <p:nvPr/>
        </p:nvSpPr>
        <p:spPr>
          <a:xfrm>
            <a:off x="4133895" y="3867316"/>
            <a:ext cx="498855"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F1-C</a:t>
            </a:r>
          </a:p>
        </p:txBody>
      </p:sp>
      <p:sp>
        <p:nvSpPr>
          <p:cNvPr id="114" name="TextBox 113">
            <a:extLst>
              <a:ext uri="{FF2B5EF4-FFF2-40B4-BE49-F238E27FC236}">
                <a16:creationId xmlns:a16="http://schemas.microsoft.com/office/drawing/2014/main" id="{7FD09ECD-629D-CB45-B03A-520A45CD0585}"/>
              </a:ext>
            </a:extLst>
          </p:cNvPr>
          <p:cNvSpPr txBox="1"/>
          <p:nvPr/>
        </p:nvSpPr>
        <p:spPr>
          <a:xfrm>
            <a:off x="4163323" y="4588622"/>
            <a:ext cx="51648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F1-U</a:t>
            </a:r>
          </a:p>
        </p:txBody>
      </p:sp>
      <p:sp>
        <p:nvSpPr>
          <p:cNvPr id="115" name="TextBox 114">
            <a:extLst>
              <a:ext uri="{FF2B5EF4-FFF2-40B4-BE49-F238E27FC236}">
                <a16:creationId xmlns:a16="http://schemas.microsoft.com/office/drawing/2014/main" id="{483CD7DD-3C04-E440-8C46-150A033D797B}"/>
              </a:ext>
            </a:extLst>
          </p:cNvPr>
          <p:cNvSpPr txBox="1"/>
          <p:nvPr/>
        </p:nvSpPr>
        <p:spPr>
          <a:xfrm>
            <a:off x="6172523" y="3663305"/>
            <a:ext cx="385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N2</a:t>
            </a:r>
          </a:p>
        </p:txBody>
      </p:sp>
      <p:sp>
        <p:nvSpPr>
          <p:cNvPr id="116" name="TextBox 115">
            <a:extLst>
              <a:ext uri="{FF2B5EF4-FFF2-40B4-BE49-F238E27FC236}">
                <a16:creationId xmlns:a16="http://schemas.microsoft.com/office/drawing/2014/main" id="{3EC43994-37DA-A94E-B9AA-05A458A2353D}"/>
              </a:ext>
            </a:extLst>
          </p:cNvPr>
          <p:cNvSpPr txBox="1"/>
          <p:nvPr/>
        </p:nvSpPr>
        <p:spPr>
          <a:xfrm>
            <a:off x="6172522" y="4573478"/>
            <a:ext cx="385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N3</a:t>
            </a:r>
          </a:p>
        </p:txBody>
      </p:sp>
      <p:sp>
        <p:nvSpPr>
          <p:cNvPr id="45" name="Rectangle 44">
            <a:extLst>
              <a:ext uri="{FF2B5EF4-FFF2-40B4-BE49-F238E27FC236}">
                <a16:creationId xmlns:a16="http://schemas.microsoft.com/office/drawing/2014/main" id="{23125A99-442C-D543-9FC0-6835B5BE9068}"/>
              </a:ext>
            </a:extLst>
          </p:cNvPr>
          <p:cNvSpPr/>
          <p:nvPr/>
        </p:nvSpPr>
        <p:spPr>
          <a:xfrm>
            <a:off x="4013281" y="2740407"/>
            <a:ext cx="1703785" cy="477456"/>
          </a:xfrm>
          <a:prstGeom prst="rect">
            <a:avLst/>
          </a:prstGeom>
          <a:solidFill>
            <a:srgbClr val="ED7D31"/>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Near RT Ran Intelligent Controller (</a:t>
            </a:r>
            <a:r>
              <a:rPr kumimoji="0" lang="en-US" sz="1200" b="0" i="0" u="none" strike="noStrike" kern="0" cap="none" spc="0" normalizeH="0" baseline="0" noProof="0" dirty="0" err="1">
                <a:ln>
                  <a:noFill/>
                </a:ln>
                <a:solidFill>
                  <a:prstClr val="white"/>
                </a:solidFill>
                <a:effectLst/>
                <a:uLnTx/>
                <a:uFillTx/>
                <a:latin typeface="Calibri" panose="020F0502020204030204"/>
                <a:ea typeface="+mn-ea"/>
                <a:cs typeface="Arial"/>
                <a:sym typeface="Arial"/>
              </a:rPr>
              <a:t>nRT</a:t>
            </a: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-RIC)</a:t>
            </a:r>
          </a:p>
        </p:txBody>
      </p:sp>
      <p:cxnSp>
        <p:nvCxnSpPr>
          <p:cNvPr id="46" name="Straight Connector 45">
            <a:extLst>
              <a:ext uri="{FF2B5EF4-FFF2-40B4-BE49-F238E27FC236}">
                <a16:creationId xmlns:a16="http://schemas.microsoft.com/office/drawing/2014/main" id="{C1F63906-462F-6D41-B35E-7191CC6D4D32}"/>
              </a:ext>
            </a:extLst>
          </p:cNvPr>
          <p:cNvCxnSpPr>
            <a:cxnSpLocks/>
          </p:cNvCxnSpPr>
          <p:nvPr/>
        </p:nvCxnSpPr>
        <p:spPr>
          <a:xfrm flipV="1">
            <a:off x="5198014" y="3197921"/>
            <a:ext cx="0" cy="477456"/>
          </a:xfrm>
          <a:prstGeom prst="line">
            <a:avLst/>
          </a:prstGeom>
          <a:noFill/>
          <a:ln w="19050" cap="flat" cmpd="sng" algn="ctr">
            <a:solidFill>
              <a:srgbClr val="ED7D31"/>
            </a:solidFill>
            <a:prstDash val="solid"/>
            <a:miter lim="800000"/>
          </a:ln>
          <a:effectLst>
            <a:outerShdw blurRad="50800" dist="38100" dir="2700000" algn="tl" rotWithShape="0">
              <a:prstClr val="black">
                <a:alpha val="40000"/>
              </a:prstClr>
            </a:outerShdw>
          </a:effectLst>
        </p:spPr>
      </p:cxnSp>
      <p:cxnSp>
        <p:nvCxnSpPr>
          <p:cNvPr id="47" name="Elbow Connector 46">
            <a:extLst>
              <a:ext uri="{FF2B5EF4-FFF2-40B4-BE49-F238E27FC236}">
                <a16:creationId xmlns:a16="http://schemas.microsoft.com/office/drawing/2014/main" id="{56512284-0CA0-1547-8BBE-99E133CD3C21}"/>
              </a:ext>
            </a:extLst>
          </p:cNvPr>
          <p:cNvCxnSpPr>
            <a:cxnSpLocks/>
          </p:cNvCxnSpPr>
          <p:nvPr/>
        </p:nvCxnSpPr>
        <p:spPr>
          <a:xfrm>
            <a:off x="5653767" y="2979135"/>
            <a:ext cx="9525" cy="1899707"/>
          </a:xfrm>
          <a:prstGeom prst="bentConnector3">
            <a:avLst>
              <a:gd name="adj1" fmla="val 1800000"/>
            </a:avLst>
          </a:prstGeom>
          <a:noFill/>
          <a:ln w="19050" cap="flat" cmpd="sng" algn="ctr">
            <a:solidFill>
              <a:srgbClr val="ED7D31"/>
            </a:solidFill>
            <a:prstDash val="solid"/>
            <a:miter lim="800000"/>
          </a:ln>
          <a:effectLst/>
        </p:spPr>
      </p:cxnSp>
      <p:cxnSp>
        <p:nvCxnSpPr>
          <p:cNvPr id="48" name="Elbow Connector 47">
            <a:extLst>
              <a:ext uri="{FF2B5EF4-FFF2-40B4-BE49-F238E27FC236}">
                <a16:creationId xmlns:a16="http://schemas.microsoft.com/office/drawing/2014/main" id="{5F46DF21-0EF0-CC48-BE43-89B03C672742}"/>
              </a:ext>
            </a:extLst>
          </p:cNvPr>
          <p:cNvCxnSpPr>
            <a:cxnSpLocks/>
            <a:stCxn id="45" idx="1"/>
          </p:cNvCxnSpPr>
          <p:nvPr/>
        </p:nvCxnSpPr>
        <p:spPr>
          <a:xfrm rot="10800000" flipV="1">
            <a:off x="3890482" y="2979135"/>
            <a:ext cx="122800" cy="1129943"/>
          </a:xfrm>
          <a:prstGeom prst="bentConnector2">
            <a:avLst/>
          </a:prstGeom>
          <a:noFill/>
          <a:ln w="19050" cap="flat" cmpd="sng" algn="ctr">
            <a:solidFill>
              <a:srgbClr val="ED7D31"/>
            </a:solidFill>
            <a:prstDash val="solid"/>
            <a:miter lim="800000"/>
          </a:ln>
          <a:effectLst/>
        </p:spPr>
      </p:cxnSp>
      <p:sp>
        <p:nvSpPr>
          <p:cNvPr id="50" name="Rectangle 49">
            <a:extLst>
              <a:ext uri="{FF2B5EF4-FFF2-40B4-BE49-F238E27FC236}">
                <a16:creationId xmlns:a16="http://schemas.microsoft.com/office/drawing/2014/main" id="{6F52D8BD-7161-C549-8C36-F0C2CD2FFDBA}"/>
              </a:ext>
            </a:extLst>
          </p:cNvPr>
          <p:cNvSpPr/>
          <p:nvPr/>
        </p:nvSpPr>
        <p:spPr>
          <a:xfrm rot="16200000">
            <a:off x="3667219" y="2018614"/>
            <a:ext cx="1020767" cy="317636"/>
          </a:xfrm>
          <a:prstGeom prst="rect">
            <a:avLst/>
          </a:prstGeom>
          <a:solidFill>
            <a:srgbClr val="ED7D31"/>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0" normalizeH="0" baseline="0" noProof="0" dirty="0" err="1">
                <a:ln>
                  <a:noFill/>
                </a:ln>
                <a:solidFill>
                  <a:prstClr val="white"/>
                </a:solidFill>
                <a:effectLst/>
                <a:uLnTx/>
                <a:uFillTx/>
                <a:latin typeface="Calibri" panose="020F0502020204030204"/>
                <a:ea typeface="+mn-ea"/>
                <a:cs typeface="Arial"/>
                <a:sym typeface="Arial"/>
              </a:rPr>
              <a:t>xApps</a:t>
            </a:r>
            <a:endPar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51" name="Rectangle 50">
            <a:extLst>
              <a:ext uri="{FF2B5EF4-FFF2-40B4-BE49-F238E27FC236}">
                <a16:creationId xmlns:a16="http://schemas.microsoft.com/office/drawing/2014/main" id="{93A15B8A-CCF2-6F49-A72B-E110EBE6443D}"/>
              </a:ext>
            </a:extLst>
          </p:cNvPr>
          <p:cNvSpPr/>
          <p:nvPr/>
        </p:nvSpPr>
        <p:spPr>
          <a:xfrm rot="16200000">
            <a:off x="4108327" y="2018614"/>
            <a:ext cx="1020765" cy="317636"/>
          </a:xfrm>
          <a:prstGeom prst="rect">
            <a:avLst/>
          </a:prstGeom>
          <a:solidFill>
            <a:srgbClr val="ED7D31"/>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SON </a:t>
            </a:r>
            <a:r>
              <a:rPr kumimoji="0" lang="en-US" sz="1200" b="0" i="0" u="none" strike="noStrike" kern="0" cap="none" spc="0" normalizeH="0" baseline="0" noProof="0" dirty="0" err="1">
                <a:ln>
                  <a:noFill/>
                </a:ln>
                <a:solidFill>
                  <a:prstClr val="white"/>
                </a:solidFill>
                <a:effectLst/>
                <a:uLnTx/>
                <a:uFillTx/>
                <a:latin typeface="Calibri" panose="020F0502020204030204"/>
                <a:ea typeface="+mn-ea"/>
                <a:cs typeface="Arial"/>
                <a:sym typeface="Arial"/>
              </a:rPr>
              <a:t>xApps</a:t>
            </a:r>
            <a:endPar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52" name="Rectangle 51">
            <a:extLst>
              <a:ext uri="{FF2B5EF4-FFF2-40B4-BE49-F238E27FC236}">
                <a16:creationId xmlns:a16="http://schemas.microsoft.com/office/drawing/2014/main" id="{A76D0CC6-A3AE-BF4E-84E4-55E1C3F6C395}"/>
              </a:ext>
            </a:extLst>
          </p:cNvPr>
          <p:cNvSpPr/>
          <p:nvPr/>
        </p:nvSpPr>
        <p:spPr>
          <a:xfrm rot="16200000">
            <a:off x="4549434" y="2018614"/>
            <a:ext cx="1020764" cy="317636"/>
          </a:xfrm>
          <a:prstGeom prst="rect">
            <a:avLst/>
          </a:prstGeom>
          <a:solidFill>
            <a:srgbClr val="ED7D31"/>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Policy </a:t>
            </a:r>
            <a:r>
              <a:rPr kumimoji="0" lang="en-US" sz="1200" b="0" i="0" u="none" strike="noStrike" kern="0" cap="none" spc="0" normalizeH="0" baseline="0" noProof="0" dirty="0" err="1">
                <a:ln>
                  <a:noFill/>
                </a:ln>
                <a:solidFill>
                  <a:prstClr val="white"/>
                </a:solidFill>
                <a:effectLst/>
                <a:uLnTx/>
                <a:uFillTx/>
                <a:latin typeface="Calibri" panose="020F0502020204030204"/>
                <a:ea typeface="+mn-ea"/>
                <a:cs typeface="Arial"/>
                <a:sym typeface="Arial"/>
              </a:rPr>
              <a:t>xApps</a:t>
            </a:r>
            <a:endPar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56" name="TextBox 55">
            <a:extLst>
              <a:ext uri="{FF2B5EF4-FFF2-40B4-BE49-F238E27FC236}">
                <a16:creationId xmlns:a16="http://schemas.microsoft.com/office/drawing/2014/main" id="{819A92A8-AE4E-B24F-898D-508FA76E4A19}"/>
              </a:ext>
            </a:extLst>
          </p:cNvPr>
          <p:cNvSpPr txBox="1"/>
          <p:nvPr/>
        </p:nvSpPr>
        <p:spPr>
          <a:xfrm>
            <a:off x="5625794" y="1976788"/>
            <a:ext cx="37221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A1</a:t>
            </a:r>
          </a:p>
        </p:txBody>
      </p:sp>
      <p:sp>
        <p:nvSpPr>
          <p:cNvPr id="57" name="TextBox 56">
            <a:extLst>
              <a:ext uri="{FF2B5EF4-FFF2-40B4-BE49-F238E27FC236}">
                <a16:creationId xmlns:a16="http://schemas.microsoft.com/office/drawing/2014/main" id="{DE86DD8A-5B4E-D849-8AB2-CFA304C05A3B}"/>
              </a:ext>
            </a:extLst>
          </p:cNvPr>
          <p:cNvSpPr txBox="1"/>
          <p:nvPr/>
        </p:nvSpPr>
        <p:spPr>
          <a:xfrm>
            <a:off x="5820361" y="3322411"/>
            <a:ext cx="357790"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E2</a:t>
            </a:r>
          </a:p>
        </p:txBody>
      </p:sp>
      <p:sp>
        <p:nvSpPr>
          <p:cNvPr id="58" name="TextBox 57">
            <a:extLst>
              <a:ext uri="{FF2B5EF4-FFF2-40B4-BE49-F238E27FC236}">
                <a16:creationId xmlns:a16="http://schemas.microsoft.com/office/drawing/2014/main" id="{42DCD642-CCCD-5C4B-95A3-395AF4BEA058}"/>
              </a:ext>
            </a:extLst>
          </p:cNvPr>
          <p:cNvSpPr txBox="1"/>
          <p:nvPr/>
        </p:nvSpPr>
        <p:spPr>
          <a:xfrm>
            <a:off x="5190293" y="3318776"/>
            <a:ext cx="357790"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E2</a:t>
            </a:r>
          </a:p>
        </p:txBody>
      </p:sp>
      <p:sp>
        <p:nvSpPr>
          <p:cNvPr id="59" name="TextBox 58">
            <a:extLst>
              <a:ext uri="{FF2B5EF4-FFF2-40B4-BE49-F238E27FC236}">
                <a16:creationId xmlns:a16="http://schemas.microsoft.com/office/drawing/2014/main" id="{ED5BA53B-B2B1-2D42-A1F1-60F64083B8AC}"/>
              </a:ext>
            </a:extLst>
          </p:cNvPr>
          <p:cNvSpPr txBox="1"/>
          <p:nvPr/>
        </p:nvSpPr>
        <p:spPr>
          <a:xfrm>
            <a:off x="3890481" y="3318776"/>
            <a:ext cx="357790"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cs typeface="Arial"/>
                <a:sym typeface="Arial"/>
              </a:rPr>
              <a:t>E2</a:t>
            </a:r>
          </a:p>
        </p:txBody>
      </p:sp>
      <p:sp>
        <p:nvSpPr>
          <p:cNvPr id="5" name="Freeform 4">
            <a:extLst>
              <a:ext uri="{FF2B5EF4-FFF2-40B4-BE49-F238E27FC236}">
                <a16:creationId xmlns:a16="http://schemas.microsoft.com/office/drawing/2014/main" id="{7A1CE396-28C4-6D44-B7DF-B0163F53D0C1}"/>
              </a:ext>
            </a:extLst>
          </p:cNvPr>
          <p:cNvSpPr/>
          <p:nvPr/>
        </p:nvSpPr>
        <p:spPr>
          <a:xfrm>
            <a:off x="3429001" y="1515676"/>
            <a:ext cx="2616413" cy="11526"/>
          </a:xfrm>
          <a:custGeom>
            <a:avLst/>
            <a:gdLst>
              <a:gd name="connsiteX0" fmla="*/ 0 w 3488551"/>
              <a:gd name="connsiteY0" fmla="*/ 15368 h 15368"/>
              <a:gd name="connsiteX1" fmla="*/ 3488551 w 3488551"/>
              <a:gd name="connsiteY1" fmla="*/ 0 h 15368"/>
            </a:gdLst>
            <a:ahLst/>
            <a:cxnLst>
              <a:cxn ang="0">
                <a:pos x="connsiteX0" y="connsiteY0"/>
              </a:cxn>
              <a:cxn ang="0">
                <a:pos x="connsiteX1" y="connsiteY1"/>
              </a:cxn>
            </a:cxnLst>
            <a:rect l="l" t="t" r="r" b="b"/>
            <a:pathLst>
              <a:path w="3488551" h="15368">
                <a:moveTo>
                  <a:pt x="0" y="15368"/>
                </a:moveTo>
                <a:lnTo>
                  <a:pt x="3488551" y="0"/>
                </a:lnTo>
              </a:path>
            </a:pathLst>
          </a:cu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8" name="Rectangle 37">
            <a:extLst>
              <a:ext uri="{FF2B5EF4-FFF2-40B4-BE49-F238E27FC236}">
                <a16:creationId xmlns:a16="http://schemas.microsoft.com/office/drawing/2014/main" id="{41220D0F-F14F-E747-8A57-E61ED70D9D52}"/>
              </a:ext>
            </a:extLst>
          </p:cNvPr>
          <p:cNvSpPr/>
          <p:nvPr/>
        </p:nvSpPr>
        <p:spPr>
          <a:xfrm rot="16200000">
            <a:off x="3676840" y="2018615"/>
            <a:ext cx="1020767" cy="317636"/>
          </a:xfrm>
          <a:prstGeom prst="rect">
            <a:avLst/>
          </a:prstGeom>
          <a:solidFill>
            <a:srgbClr val="ED7D31"/>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RRM </a:t>
            </a:r>
            <a:r>
              <a:rPr kumimoji="0" lang="en-US" sz="1200" b="0" i="0" u="none" strike="noStrike" kern="0" cap="none" spc="0" normalizeH="0" baseline="0" noProof="0" dirty="0" err="1">
                <a:ln>
                  <a:noFill/>
                </a:ln>
                <a:solidFill>
                  <a:prstClr val="white"/>
                </a:solidFill>
                <a:effectLst/>
                <a:uLnTx/>
                <a:uFillTx/>
                <a:latin typeface="Calibri" panose="020F0502020204030204"/>
                <a:ea typeface="+mn-ea"/>
                <a:cs typeface="Arial"/>
                <a:sym typeface="Arial"/>
              </a:rPr>
              <a:t>xApps</a:t>
            </a:r>
            <a:endParaRPr kumimoji="0" lang="en-US" sz="1200" b="0" i="0" u="none" strike="noStrike" kern="0" cap="none" spc="0" normalizeH="0" baseline="0" noProof="0" dirty="0">
              <a:ln>
                <a:noFill/>
              </a:ln>
              <a:solidFill>
                <a:prstClr val="white"/>
              </a:solidFill>
              <a:effectLst/>
              <a:uLnTx/>
              <a:uFillTx/>
              <a:latin typeface="Calibri" panose="020F0502020204030204"/>
              <a:ea typeface="+mn-ea"/>
              <a:cs typeface="Arial"/>
              <a:sym typeface="Arial"/>
            </a:endParaRPr>
          </a:p>
        </p:txBody>
      </p:sp>
      <p:cxnSp>
        <p:nvCxnSpPr>
          <p:cNvPr id="40" name="Elbow Connector 39">
            <a:extLst>
              <a:ext uri="{FF2B5EF4-FFF2-40B4-BE49-F238E27FC236}">
                <a16:creationId xmlns:a16="http://schemas.microsoft.com/office/drawing/2014/main" id="{7DF677E6-AE6A-0C42-AED9-A8B8D9EFA8F6}"/>
              </a:ext>
            </a:extLst>
          </p:cNvPr>
          <p:cNvCxnSpPr>
            <a:cxnSpLocks/>
          </p:cNvCxnSpPr>
          <p:nvPr/>
        </p:nvCxnSpPr>
        <p:spPr>
          <a:xfrm rot="16200000" flipH="1">
            <a:off x="2901328" y="1759543"/>
            <a:ext cx="1405888" cy="827237"/>
          </a:xfrm>
          <a:prstGeom prst="bentConnector2">
            <a:avLst/>
          </a:prstGeom>
          <a:noFill/>
          <a:ln w="19050" cap="flat" cmpd="sng" algn="ctr">
            <a:solidFill>
              <a:schemeClr val="bg1">
                <a:lumMod val="75000"/>
              </a:schemeClr>
            </a:solidFill>
            <a:prstDash val="solid"/>
            <a:miter lim="800000"/>
          </a:ln>
          <a:effectLst>
            <a:outerShdw blurRad="50800" dist="38100" dir="2700000" algn="tl" rotWithShape="0">
              <a:prstClr val="black">
                <a:alpha val="40000"/>
              </a:prstClr>
            </a:outerShdw>
          </a:effectLst>
        </p:spPr>
      </p:cxnSp>
      <p:cxnSp>
        <p:nvCxnSpPr>
          <p:cNvPr id="41" name="Elbow Connector 40">
            <a:extLst>
              <a:ext uri="{FF2B5EF4-FFF2-40B4-BE49-F238E27FC236}">
                <a16:creationId xmlns:a16="http://schemas.microsoft.com/office/drawing/2014/main" id="{DC00024A-4B50-7D44-A719-5AC97055C1CA}"/>
              </a:ext>
            </a:extLst>
          </p:cNvPr>
          <p:cNvCxnSpPr>
            <a:cxnSpLocks/>
          </p:cNvCxnSpPr>
          <p:nvPr/>
        </p:nvCxnSpPr>
        <p:spPr>
          <a:xfrm rot="16200000" flipH="1">
            <a:off x="1765407" y="2676469"/>
            <a:ext cx="2844098" cy="413619"/>
          </a:xfrm>
          <a:prstGeom prst="bentConnector2">
            <a:avLst/>
          </a:prstGeom>
          <a:noFill/>
          <a:ln w="19050" cap="flat" cmpd="sng" algn="ctr">
            <a:solidFill>
              <a:schemeClr val="bg1">
                <a:lumMod val="75000"/>
              </a:schemeClr>
            </a:solidFill>
            <a:prstDash val="solid"/>
            <a:miter lim="800000"/>
          </a:ln>
          <a:effectLst>
            <a:outerShdw blurRad="50800" dist="38100" dir="2700000" algn="tl" rotWithShape="0">
              <a:prstClr val="black">
                <a:alpha val="40000"/>
              </a:prstClr>
            </a:outerShdw>
          </a:effectLst>
        </p:spPr>
      </p:cxnSp>
      <p:cxnSp>
        <p:nvCxnSpPr>
          <p:cNvPr id="42" name="Elbow Connector 41">
            <a:extLst>
              <a:ext uri="{FF2B5EF4-FFF2-40B4-BE49-F238E27FC236}">
                <a16:creationId xmlns:a16="http://schemas.microsoft.com/office/drawing/2014/main" id="{380F18B9-C954-D64C-9CCF-7B43E9E4FAD8}"/>
              </a:ext>
            </a:extLst>
          </p:cNvPr>
          <p:cNvCxnSpPr>
            <a:cxnSpLocks/>
            <a:endCxn id="107" idx="1"/>
          </p:cNvCxnSpPr>
          <p:nvPr/>
        </p:nvCxnSpPr>
        <p:spPr>
          <a:xfrm rot="16200000" flipH="1">
            <a:off x="2708462" y="1880406"/>
            <a:ext cx="2426014" cy="1645560"/>
          </a:xfrm>
          <a:prstGeom prst="bentConnector2">
            <a:avLst/>
          </a:prstGeom>
          <a:noFill/>
          <a:ln w="19050" cap="flat" cmpd="sng" algn="ctr">
            <a:solidFill>
              <a:schemeClr val="bg1">
                <a:lumMod val="75000"/>
              </a:schemeClr>
            </a:solidFill>
            <a:prstDash val="solid"/>
            <a:miter lim="800000"/>
          </a:ln>
          <a:effectLst>
            <a:outerShdw blurRad="50800" dist="38100" dir="2700000" algn="tl" rotWithShape="0">
              <a:prstClr val="black">
                <a:alpha val="40000"/>
              </a:prstClr>
            </a:outerShdw>
          </a:effectLst>
        </p:spPr>
      </p:cxnSp>
      <p:cxnSp>
        <p:nvCxnSpPr>
          <p:cNvPr id="43" name="Elbow Connector 42">
            <a:extLst>
              <a:ext uri="{FF2B5EF4-FFF2-40B4-BE49-F238E27FC236}">
                <a16:creationId xmlns:a16="http://schemas.microsoft.com/office/drawing/2014/main" id="{48259855-28CE-8244-ADF1-FAB5EABCBA22}"/>
              </a:ext>
            </a:extLst>
          </p:cNvPr>
          <p:cNvCxnSpPr>
            <a:cxnSpLocks/>
            <a:endCxn id="106" idx="1"/>
          </p:cNvCxnSpPr>
          <p:nvPr/>
        </p:nvCxnSpPr>
        <p:spPr>
          <a:xfrm rot="16200000" flipH="1">
            <a:off x="2129161" y="2212262"/>
            <a:ext cx="3352034" cy="1878141"/>
          </a:xfrm>
          <a:prstGeom prst="bentConnector2">
            <a:avLst/>
          </a:prstGeom>
          <a:noFill/>
          <a:ln w="19050" cap="flat" cmpd="sng" algn="ctr">
            <a:solidFill>
              <a:schemeClr val="bg1">
                <a:lumMod val="75000"/>
              </a:schemeClr>
            </a:solidFill>
            <a:prstDash val="solid"/>
            <a:miter lim="800000"/>
          </a:ln>
          <a:effectLst>
            <a:outerShdw blurRad="50800" dist="38100" dir="2700000" algn="tl" rotWithShape="0">
              <a:prstClr val="black">
                <a:alpha val="40000"/>
              </a:prstClr>
            </a:outerShdw>
          </a:effectLst>
        </p:spPr>
      </p:cxnSp>
      <p:cxnSp>
        <p:nvCxnSpPr>
          <p:cNvPr id="44" name="Elbow Connector 43">
            <a:extLst>
              <a:ext uri="{FF2B5EF4-FFF2-40B4-BE49-F238E27FC236}">
                <a16:creationId xmlns:a16="http://schemas.microsoft.com/office/drawing/2014/main" id="{CF635C2C-775C-3840-AF6F-C93146B7EC09}"/>
              </a:ext>
            </a:extLst>
          </p:cNvPr>
          <p:cNvCxnSpPr>
            <a:cxnSpLocks/>
            <a:endCxn id="91" idx="1"/>
          </p:cNvCxnSpPr>
          <p:nvPr/>
        </p:nvCxnSpPr>
        <p:spPr>
          <a:xfrm rot="5400000">
            <a:off x="1320871" y="2722500"/>
            <a:ext cx="2684703" cy="180138"/>
          </a:xfrm>
          <a:prstGeom prst="bentConnector2">
            <a:avLst/>
          </a:prstGeom>
          <a:noFill/>
          <a:ln w="19050" cap="flat" cmpd="sng" algn="ctr">
            <a:solidFill>
              <a:schemeClr val="bg1">
                <a:lumMod val="75000"/>
              </a:schemeClr>
            </a:solidFill>
            <a:prstDash val="solid"/>
            <a:miter lim="800000"/>
          </a:ln>
          <a:effectLst>
            <a:outerShdw blurRad="50800" dist="38100" dir="2700000" algn="tl" rotWithShape="0">
              <a:prstClr val="black">
                <a:alpha val="40000"/>
              </a:prstClr>
            </a:outerShdw>
          </a:effectLst>
        </p:spPr>
      </p:cxnSp>
      <p:sp>
        <p:nvSpPr>
          <p:cNvPr id="49" name="TextBox 48">
            <a:extLst>
              <a:ext uri="{FF2B5EF4-FFF2-40B4-BE49-F238E27FC236}">
                <a16:creationId xmlns:a16="http://schemas.microsoft.com/office/drawing/2014/main" id="{AF5562B9-60F7-F94A-B23C-B9544DF4A275}"/>
              </a:ext>
            </a:extLst>
          </p:cNvPr>
          <p:cNvSpPr txBox="1"/>
          <p:nvPr/>
        </p:nvSpPr>
        <p:spPr>
          <a:xfrm>
            <a:off x="3173524" y="1697104"/>
            <a:ext cx="38824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Arial"/>
                <a:sym typeface="Arial"/>
              </a:rPr>
              <a:t>O1</a:t>
            </a:r>
          </a:p>
        </p:txBody>
      </p:sp>
      <p:sp>
        <p:nvSpPr>
          <p:cNvPr id="39" name="Rectangle 38">
            <a:extLst>
              <a:ext uri="{FF2B5EF4-FFF2-40B4-BE49-F238E27FC236}">
                <a16:creationId xmlns:a16="http://schemas.microsoft.com/office/drawing/2014/main" id="{50E9A3EB-47FE-A641-9C55-240C446A8C8F}"/>
              </a:ext>
            </a:extLst>
          </p:cNvPr>
          <p:cNvSpPr/>
          <p:nvPr/>
        </p:nvSpPr>
        <p:spPr>
          <a:xfrm>
            <a:off x="2539851" y="1022436"/>
            <a:ext cx="3894816" cy="454707"/>
          </a:xfrm>
          <a:prstGeom prst="rect">
            <a:avLst/>
          </a:prstGeom>
          <a:solidFill>
            <a:schemeClr val="tx1">
              <a:lumMod val="75000"/>
            </a:schemeClr>
          </a:solidFill>
          <a:ln w="12700" cap="flat" cmpd="sng" algn="ctr">
            <a:solidFill>
              <a:schemeClr val="tx1">
                <a:lumMod val="75000"/>
              </a:scheme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SMO</a:t>
            </a:r>
          </a:p>
        </p:txBody>
      </p:sp>
      <p:cxnSp>
        <p:nvCxnSpPr>
          <p:cNvPr id="55" name="Straight Connector 54">
            <a:extLst>
              <a:ext uri="{FF2B5EF4-FFF2-40B4-BE49-F238E27FC236}">
                <a16:creationId xmlns:a16="http://schemas.microsoft.com/office/drawing/2014/main" id="{33188B14-A406-2742-A7E7-228E9A97D39C}"/>
              </a:ext>
            </a:extLst>
          </p:cNvPr>
          <p:cNvCxnSpPr>
            <a:cxnSpLocks/>
          </p:cNvCxnSpPr>
          <p:nvPr/>
        </p:nvCxnSpPr>
        <p:spPr>
          <a:xfrm flipV="1">
            <a:off x="5606552" y="1402023"/>
            <a:ext cx="0" cy="1338384"/>
          </a:xfrm>
          <a:prstGeom prst="line">
            <a:avLst/>
          </a:prstGeom>
          <a:noFill/>
          <a:ln w="19050" cap="flat" cmpd="sng" algn="ctr">
            <a:solidFill>
              <a:srgbClr val="70AD47"/>
            </a:solidFill>
            <a:prstDash val="solid"/>
            <a:miter lim="800000"/>
          </a:ln>
          <a:effectLst>
            <a:outerShdw blurRad="50800" dist="38100" dir="2700000" algn="tl" rotWithShape="0">
              <a:prstClr val="black">
                <a:alpha val="40000"/>
              </a:prstClr>
            </a:outerShdw>
          </a:effectLst>
        </p:spPr>
      </p:cxnSp>
      <p:sp>
        <p:nvSpPr>
          <p:cNvPr id="54" name="Rectangle 53">
            <a:extLst>
              <a:ext uri="{FF2B5EF4-FFF2-40B4-BE49-F238E27FC236}">
                <a16:creationId xmlns:a16="http://schemas.microsoft.com/office/drawing/2014/main" id="{18C93B2C-D8FB-B144-AA53-17D2D31CE082}"/>
              </a:ext>
            </a:extLst>
          </p:cNvPr>
          <p:cNvSpPr/>
          <p:nvPr/>
        </p:nvSpPr>
        <p:spPr>
          <a:xfrm>
            <a:off x="5115412" y="1094757"/>
            <a:ext cx="1020764" cy="317636"/>
          </a:xfrm>
          <a:prstGeom prst="rect">
            <a:avLst/>
          </a:prstGeom>
          <a:solidFill>
            <a:schemeClr val="tx2"/>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0" cap="none" spc="0" normalizeH="0" baseline="0" noProof="0" dirty="0">
                <a:ln>
                  <a:noFill/>
                </a:ln>
                <a:solidFill>
                  <a:prstClr val="white"/>
                </a:solidFill>
                <a:effectLst/>
                <a:uLnTx/>
                <a:uFillTx/>
                <a:latin typeface="Calibri" panose="020F0502020204030204"/>
                <a:ea typeface="+mn-ea"/>
                <a:cs typeface="Arial"/>
                <a:sym typeface="Arial"/>
              </a:rPr>
              <a:t>Non-RT-RIC</a:t>
            </a:r>
          </a:p>
        </p:txBody>
      </p:sp>
    </p:spTree>
    <p:extLst>
      <p:ext uri="{BB962C8B-B14F-4D97-AF65-F5344CB8AC3E}">
        <p14:creationId xmlns:p14="http://schemas.microsoft.com/office/powerpoint/2010/main" val="308940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par>
                                <p:cTn id="11" presetID="10"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par>
                                <p:cTn id="14" presetID="10" presetClass="entr" presetSubtype="0"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par>
                                <p:cTn id="17" presetID="10"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3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4EB2C-BEBD-1F40-B4F9-E01EF9BBC677}"/>
              </a:ext>
            </a:extLst>
          </p:cNvPr>
          <p:cNvSpPr>
            <a:spLocks noGrp="1"/>
          </p:cNvSpPr>
          <p:nvPr>
            <p:ph type="title"/>
          </p:nvPr>
        </p:nvSpPr>
        <p:spPr/>
        <p:txBody>
          <a:bodyPr/>
          <a:lstStyle/>
          <a:p>
            <a:r>
              <a:rPr lang="en-US" dirty="0"/>
              <a:t>ONF’s SD-RAN Project </a:t>
            </a:r>
            <a:r>
              <a:rPr lang="en-US" dirty="0">
                <a:sym typeface="Wingdings" pitchFamily="2" charset="2"/>
              </a:rPr>
              <a:t> </a:t>
            </a:r>
            <a:r>
              <a:rPr lang="en-US" dirty="0" err="1">
                <a:sym typeface="Wingdings" pitchFamily="2" charset="2"/>
              </a:rPr>
              <a:t>nearRT</a:t>
            </a:r>
            <a:r>
              <a:rPr lang="en-US" dirty="0">
                <a:sym typeface="Wingdings" pitchFamily="2" charset="2"/>
              </a:rPr>
              <a:t>-RIC</a:t>
            </a:r>
            <a:endParaRPr lang="en-US" dirty="0"/>
          </a:p>
        </p:txBody>
      </p:sp>
      <p:grpSp>
        <p:nvGrpSpPr>
          <p:cNvPr id="93" name="Group 92">
            <a:extLst>
              <a:ext uri="{FF2B5EF4-FFF2-40B4-BE49-F238E27FC236}">
                <a16:creationId xmlns:a16="http://schemas.microsoft.com/office/drawing/2014/main" id="{45FB5107-9AB6-3B4E-87B5-E33BF5F73B6B}"/>
              </a:ext>
            </a:extLst>
          </p:cNvPr>
          <p:cNvGrpSpPr/>
          <p:nvPr/>
        </p:nvGrpSpPr>
        <p:grpSpPr>
          <a:xfrm>
            <a:off x="2041327" y="838031"/>
            <a:ext cx="5061346" cy="3957287"/>
            <a:chOff x="1049692" y="1198057"/>
            <a:chExt cx="6748461" cy="5276382"/>
          </a:xfrm>
          <a:effectLst>
            <a:outerShdw blurRad="50800" dist="38100" dir="2700000" algn="tl" rotWithShape="0">
              <a:prstClr val="black">
                <a:alpha val="40000"/>
              </a:prstClr>
            </a:outerShdw>
          </a:effectLst>
        </p:grpSpPr>
        <p:sp>
          <p:nvSpPr>
            <p:cNvPr id="64" name="Rectangle 63">
              <a:extLst>
                <a:ext uri="{FF2B5EF4-FFF2-40B4-BE49-F238E27FC236}">
                  <a16:creationId xmlns:a16="http://schemas.microsoft.com/office/drawing/2014/main" id="{0C6B4D69-68B1-A249-A78D-BB4F3D3D53E6}"/>
                </a:ext>
              </a:extLst>
            </p:cNvPr>
            <p:cNvSpPr/>
            <p:nvPr/>
          </p:nvSpPr>
          <p:spPr>
            <a:xfrm>
              <a:off x="1085301" y="1198057"/>
              <a:ext cx="6712852" cy="476629"/>
            </a:xfrm>
            <a:prstGeom prst="rect">
              <a:avLst/>
            </a:prstGeom>
            <a:solidFill>
              <a:schemeClr val="accent3"/>
            </a:solidFill>
            <a:ln w="12700">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t>SMO</a:t>
              </a:r>
            </a:p>
          </p:txBody>
        </p:sp>
        <p:sp>
          <p:nvSpPr>
            <p:cNvPr id="33" name="Rectangle 32">
              <a:extLst>
                <a:ext uri="{FF2B5EF4-FFF2-40B4-BE49-F238E27FC236}">
                  <a16:creationId xmlns:a16="http://schemas.microsoft.com/office/drawing/2014/main" id="{35965846-71B7-AE4E-96E8-7A39B4204C0B}"/>
                </a:ext>
              </a:extLst>
            </p:cNvPr>
            <p:cNvSpPr/>
            <p:nvPr/>
          </p:nvSpPr>
          <p:spPr>
            <a:xfrm>
              <a:off x="1049692" y="2056956"/>
              <a:ext cx="6748461" cy="3292613"/>
            </a:xfrm>
            <a:prstGeom prst="rect">
              <a:avLst/>
            </a:prstGeom>
            <a:solidFill>
              <a:srgbClr val="4472C4"/>
            </a:solidFill>
            <a:ln w="12700">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
          <p:nvSpPr>
            <p:cNvPr id="34" name="Rectangle 33">
              <a:extLst>
                <a:ext uri="{FF2B5EF4-FFF2-40B4-BE49-F238E27FC236}">
                  <a16:creationId xmlns:a16="http://schemas.microsoft.com/office/drawing/2014/main" id="{C74D2191-3765-2249-826F-9DE06C7BBFB1}"/>
                </a:ext>
              </a:extLst>
            </p:cNvPr>
            <p:cNvSpPr/>
            <p:nvPr/>
          </p:nvSpPr>
          <p:spPr>
            <a:xfrm>
              <a:off x="1516489" y="2299252"/>
              <a:ext cx="1420303" cy="311198"/>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t>O1 Termination</a:t>
              </a:r>
            </a:p>
          </p:txBody>
        </p:sp>
        <p:sp>
          <p:nvSpPr>
            <p:cNvPr id="35" name="Rectangle 34">
              <a:extLst>
                <a:ext uri="{FF2B5EF4-FFF2-40B4-BE49-F238E27FC236}">
                  <a16:creationId xmlns:a16="http://schemas.microsoft.com/office/drawing/2014/main" id="{26C072E4-C93A-304A-82EA-A909AB563D79}"/>
                </a:ext>
              </a:extLst>
            </p:cNvPr>
            <p:cNvSpPr/>
            <p:nvPr/>
          </p:nvSpPr>
          <p:spPr>
            <a:xfrm>
              <a:off x="4052243" y="2299252"/>
              <a:ext cx="1420303" cy="309871"/>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t>A1 Termination</a:t>
              </a:r>
            </a:p>
          </p:txBody>
        </p:sp>
        <p:sp>
          <p:nvSpPr>
            <p:cNvPr id="37" name="Rectangle 36">
              <a:extLst>
                <a:ext uri="{FF2B5EF4-FFF2-40B4-BE49-F238E27FC236}">
                  <a16:creationId xmlns:a16="http://schemas.microsoft.com/office/drawing/2014/main" id="{759EE381-9A23-EC4C-B800-C94C7C69C979}"/>
                </a:ext>
              </a:extLst>
            </p:cNvPr>
            <p:cNvSpPr/>
            <p:nvPr/>
          </p:nvSpPr>
          <p:spPr>
            <a:xfrm>
              <a:off x="1691401" y="4886337"/>
              <a:ext cx="3673445" cy="311199"/>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t>E2 Termination</a:t>
              </a:r>
            </a:p>
          </p:txBody>
        </p:sp>
        <p:sp>
          <p:nvSpPr>
            <p:cNvPr id="39" name="Rectangle 38">
              <a:extLst>
                <a:ext uri="{FF2B5EF4-FFF2-40B4-BE49-F238E27FC236}">
                  <a16:creationId xmlns:a16="http://schemas.microsoft.com/office/drawing/2014/main" id="{94E5A0EE-08CB-D347-B724-E08CC1E2D6A5}"/>
                </a:ext>
              </a:extLst>
            </p:cNvPr>
            <p:cNvSpPr/>
            <p:nvPr/>
          </p:nvSpPr>
          <p:spPr>
            <a:xfrm>
              <a:off x="1520050" y="3267886"/>
              <a:ext cx="1420303" cy="309872"/>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50" dirty="0"/>
                <a:t>Subscription </a:t>
              </a:r>
              <a:r>
                <a:rPr lang="en-US" sz="750" dirty="0" err="1"/>
                <a:t>Mgmt</a:t>
              </a:r>
              <a:endParaRPr lang="en-US" sz="750" dirty="0"/>
            </a:p>
          </p:txBody>
        </p:sp>
        <p:sp>
          <p:nvSpPr>
            <p:cNvPr id="40" name="Rectangle 39">
              <a:extLst>
                <a:ext uri="{FF2B5EF4-FFF2-40B4-BE49-F238E27FC236}">
                  <a16:creationId xmlns:a16="http://schemas.microsoft.com/office/drawing/2014/main" id="{F7F6D57A-5694-E74B-B8FA-92D41140D699}"/>
                </a:ext>
              </a:extLst>
            </p:cNvPr>
            <p:cNvSpPr/>
            <p:nvPr/>
          </p:nvSpPr>
          <p:spPr>
            <a:xfrm>
              <a:off x="1521166" y="3888955"/>
              <a:ext cx="1420303" cy="309872"/>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50" dirty="0"/>
                <a:t>SDL</a:t>
              </a:r>
            </a:p>
          </p:txBody>
        </p:sp>
        <p:cxnSp>
          <p:nvCxnSpPr>
            <p:cNvPr id="42" name="Straight Arrow Connector 41">
              <a:extLst>
                <a:ext uri="{FF2B5EF4-FFF2-40B4-BE49-F238E27FC236}">
                  <a16:creationId xmlns:a16="http://schemas.microsoft.com/office/drawing/2014/main" id="{B6A633D9-2624-9A4D-9826-3DC0AE60ED63}"/>
                </a:ext>
              </a:extLst>
            </p:cNvPr>
            <p:cNvCxnSpPr>
              <a:cxnSpLocks/>
            </p:cNvCxnSpPr>
            <p:nvPr/>
          </p:nvCxnSpPr>
          <p:spPr>
            <a:xfrm flipH="1">
              <a:off x="1936708" y="5191347"/>
              <a:ext cx="1" cy="514997"/>
            </a:xfrm>
            <a:prstGeom prst="straightConnector1">
              <a:avLst/>
            </a:prstGeom>
            <a:ln w="25400">
              <a:solidFill>
                <a:schemeClr val="tx1">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27403427-9E37-8D4D-8306-2993C4C5893A}"/>
                </a:ext>
              </a:extLst>
            </p:cNvPr>
            <p:cNvCxnSpPr>
              <a:cxnSpLocks/>
            </p:cNvCxnSpPr>
            <p:nvPr/>
          </p:nvCxnSpPr>
          <p:spPr>
            <a:xfrm flipH="1">
              <a:off x="3500294" y="5191346"/>
              <a:ext cx="1" cy="514997"/>
            </a:xfrm>
            <a:prstGeom prst="straightConnector1">
              <a:avLst/>
            </a:prstGeom>
            <a:ln w="25400">
              <a:solidFill>
                <a:schemeClr val="tx1">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8A36A5F-2BB3-9E46-A172-A535A2FD6243}"/>
                </a:ext>
              </a:extLst>
            </p:cNvPr>
            <p:cNvCxnSpPr>
              <a:cxnSpLocks/>
            </p:cNvCxnSpPr>
            <p:nvPr/>
          </p:nvCxnSpPr>
          <p:spPr>
            <a:xfrm flipH="1">
              <a:off x="5137159" y="5191346"/>
              <a:ext cx="1" cy="514997"/>
            </a:xfrm>
            <a:prstGeom prst="straightConnector1">
              <a:avLst/>
            </a:prstGeom>
            <a:ln w="25400">
              <a:solidFill>
                <a:schemeClr val="tx1">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D6EA4510-5D4D-D148-9DF3-6B81ED714F32}"/>
                </a:ext>
              </a:extLst>
            </p:cNvPr>
            <p:cNvSpPr/>
            <p:nvPr/>
          </p:nvSpPr>
          <p:spPr>
            <a:xfrm>
              <a:off x="1386947" y="5695001"/>
              <a:ext cx="1097280" cy="310896"/>
            </a:xfrm>
            <a:prstGeom prst="rect">
              <a:avLst/>
            </a:prstGeom>
            <a:solidFill>
              <a:srgbClr val="00B0F0"/>
            </a:solidFill>
            <a:ln w="254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r>
                <a:rPr lang="en-US" sz="900" dirty="0">
                  <a:solidFill>
                    <a:prstClr val="white"/>
                  </a:solidFill>
                  <a:latin typeface="+mj-lt"/>
                  <a:ea typeface="+mn-ea"/>
                  <a:cs typeface="+mn-cs"/>
                </a:rPr>
                <a:t>E2 Node</a:t>
              </a:r>
            </a:p>
          </p:txBody>
        </p:sp>
        <p:sp>
          <p:nvSpPr>
            <p:cNvPr id="47" name="Rectangle 46">
              <a:extLst>
                <a:ext uri="{FF2B5EF4-FFF2-40B4-BE49-F238E27FC236}">
                  <a16:creationId xmlns:a16="http://schemas.microsoft.com/office/drawing/2014/main" id="{7D05DBE4-E497-BC44-A529-5779C727934B}"/>
                </a:ext>
              </a:extLst>
            </p:cNvPr>
            <p:cNvSpPr/>
            <p:nvPr/>
          </p:nvSpPr>
          <p:spPr>
            <a:xfrm>
              <a:off x="1539347" y="5847401"/>
              <a:ext cx="1097280" cy="310896"/>
            </a:xfrm>
            <a:prstGeom prst="rect">
              <a:avLst/>
            </a:prstGeom>
            <a:solidFill>
              <a:srgbClr val="00B0F0"/>
            </a:solidFill>
            <a:ln w="254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r>
                <a:rPr lang="en-US" sz="900" dirty="0">
                  <a:solidFill>
                    <a:prstClr val="white"/>
                  </a:solidFill>
                  <a:latin typeface="+mj-lt"/>
                  <a:ea typeface="+mn-ea"/>
                  <a:cs typeface="+mn-cs"/>
                </a:rPr>
                <a:t>E2 Node</a:t>
              </a:r>
            </a:p>
          </p:txBody>
        </p:sp>
        <p:sp>
          <p:nvSpPr>
            <p:cNvPr id="48" name="Rectangle 47">
              <a:extLst>
                <a:ext uri="{FF2B5EF4-FFF2-40B4-BE49-F238E27FC236}">
                  <a16:creationId xmlns:a16="http://schemas.microsoft.com/office/drawing/2014/main" id="{52023E5E-2643-F344-B7E2-56BFD84BA1D0}"/>
                </a:ext>
              </a:extLst>
            </p:cNvPr>
            <p:cNvSpPr/>
            <p:nvPr/>
          </p:nvSpPr>
          <p:spPr>
            <a:xfrm>
              <a:off x="1691747" y="5999801"/>
              <a:ext cx="1097280" cy="310896"/>
            </a:xfrm>
            <a:prstGeom prst="rect">
              <a:avLst/>
            </a:prstGeom>
            <a:solidFill>
              <a:srgbClr val="00B0F0"/>
            </a:solidFill>
            <a:ln w="254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r>
                <a:rPr lang="en-US" sz="900" dirty="0">
                  <a:solidFill>
                    <a:prstClr val="white"/>
                  </a:solidFill>
                  <a:latin typeface="+mj-lt"/>
                  <a:ea typeface="+mn-ea"/>
                  <a:cs typeface="+mn-cs"/>
                </a:rPr>
                <a:t>E2 Node</a:t>
              </a:r>
            </a:p>
          </p:txBody>
        </p:sp>
        <p:sp>
          <p:nvSpPr>
            <p:cNvPr id="49" name="Rectangle 48">
              <a:extLst>
                <a:ext uri="{FF2B5EF4-FFF2-40B4-BE49-F238E27FC236}">
                  <a16:creationId xmlns:a16="http://schemas.microsoft.com/office/drawing/2014/main" id="{DD6DE833-B301-1744-9FE1-52D7759E2248}"/>
                </a:ext>
              </a:extLst>
            </p:cNvPr>
            <p:cNvSpPr/>
            <p:nvPr/>
          </p:nvSpPr>
          <p:spPr>
            <a:xfrm>
              <a:off x="1844147" y="6152201"/>
              <a:ext cx="1097280" cy="310896"/>
            </a:xfrm>
            <a:prstGeom prst="rect">
              <a:avLst/>
            </a:prstGeom>
            <a:solidFill>
              <a:srgbClr val="00B0F0"/>
            </a:solidFill>
            <a:ln w="254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r>
                <a:rPr lang="en-US" sz="900" dirty="0">
                  <a:solidFill>
                    <a:prstClr val="white"/>
                  </a:solidFill>
                  <a:latin typeface="+mj-lt"/>
                  <a:ea typeface="+mn-ea"/>
                  <a:cs typeface="+mn-cs"/>
                </a:rPr>
                <a:t>E2 Node</a:t>
              </a:r>
            </a:p>
          </p:txBody>
        </p:sp>
        <p:sp>
          <p:nvSpPr>
            <p:cNvPr id="50" name="Rectangle 49">
              <a:extLst>
                <a:ext uri="{FF2B5EF4-FFF2-40B4-BE49-F238E27FC236}">
                  <a16:creationId xmlns:a16="http://schemas.microsoft.com/office/drawing/2014/main" id="{45966F69-6C22-6B40-903C-FA28A5860D99}"/>
                </a:ext>
              </a:extLst>
            </p:cNvPr>
            <p:cNvSpPr/>
            <p:nvPr/>
          </p:nvSpPr>
          <p:spPr>
            <a:xfrm>
              <a:off x="2936790" y="5700456"/>
              <a:ext cx="1097280" cy="310896"/>
            </a:xfrm>
            <a:prstGeom prst="rect">
              <a:avLst/>
            </a:prstGeom>
            <a:solidFill>
              <a:srgbClr val="00B0F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r>
                <a:rPr lang="en-US" sz="900" dirty="0">
                  <a:solidFill>
                    <a:prstClr val="white"/>
                  </a:solidFill>
                  <a:latin typeface="+mj-lt"/>
                  <a:ea typeface="+mn-ea"/>
                  <a:cs typeface="+mn-cs"/>
                </a:rPr>
                <a:t>E2 Node</a:t>
              </a:r>
            </a:p>
          </p:txBody>
        </p:sp>
        <p:sp>
          <p:nvSpPr>
            <p:cNvPr id="53" name="Rectangle 52">
              <a:extLst>
                <a:ext uri="{FF2B5EF4-FFF2-40B4-BE49-F238E27FC236}">
                  <a16:creationId xmlns:a16="http://schemas.microsoft.com/office/drawing/2014/main" id="{F4748ABA-5436-214E-9FF0-2FCF1E124BF4}"/>
                </a:ext>
              </a:extLst>
            </p:cNvPr>
            <p:cNvSpPr/>
            <p:nvPr/>
          </p:nvSpPr>
          <p:spPr>
            <a:xfrm>
              <a:off x="3089190" y="5852856"/>
              <a:ext cx="1097280" cy="310896"/>
            </a:xfrm>
            <a:prstGeom prst="rect">
              <a:avLst/>
            </a:prstGeom>
            <a:solidFill>
              <a:srgbClr val="00B0F0"/>
            </a:solidFill>
            <a:ln w="254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r>
                <a:rPr lang="en-US" sz="900" dirty="0">
                  <a:solidFill>
                    <a:prstClr val="white"/>
                  </a:solidFill>
                  <a:latin typeface="+mj-lt"/>
                  <a:ea typeface="+mn-ea"/>
                  <a:cs typeface="+mn-cs"/>
                </a:rPr>
                <a:t>E2 Node</a:t>
              </a:r>
            </a:p>
          </p:txBody>
        </p:sp>
        <p:sp>
          <p:nvSpPr>
            <p:cNvPr id="54" name="Rectangle 53">
              <a:extLst>
                <a:ext uri="{FF2B5EF4-FFF2-40B4-BE49-F238E27FC236}">
                  <a16:creationId xmlns:a16="http://schemas.microsoft.com/office/drawing/2014/main" id="{D2244C04-CDB8-844F-AC7D-2A35649A3408}"/>
                </a:ext>
              </a:extLst>
            </p:cNvPr>
            <p:cNvSpPr/>
            <p:nvPr/>
          </p:nvSpPr>
          <p:spPr>
            <a:xfrm>
              <a:off x="3241590" y="6005256"/>
              <a:ext cx="1097280" cy="310896"/>
            </a:xfrm>
            <a:prstGeom prst="rect">
              <a:avLst/>
            </a:prstGeom>
            <a:solidFill>
              <a:srgbClr val="00B0F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r>
                <a:rPr lang="en-US" sz="900" dirty="0">
                  <a:solidFill>
                    <a:prstClr val="white"/>
                  </a:solidFill>
                  <a:latin typeface="+mj-lt"/>
                  <a:ea typeface="+mn-ea"/>
                  <a:cs typeface="+mn-cs"/>
                </a:rPr>
                <a:t>E2 Node</a:t>
              </a:r>
            </a:p>
          </p:txBody>
        </p:sp>
        <p:sp>
          <p:nvSpPr>
            <p:cNvPr id="55" name="Rectangle 54">
              <a:extLst>
                <a:ext uri="{FF2B5EF4-FFF2-40B4-BE49-F238E27FC236}">
                  <a16:creationId xmlns:a16="http://schemas.microsoft.com/office/drawing/2014/main" id="{60F22F02-1830-FB48-9DA4-E646EB54C5CD}"/>
                </a:ext>
              </a:extLst>
            </p:cNvPr>
            <p:cNvSpPr/>
            <p:nvPr/>
          </p:nvSpPr>
          <p:spPr>
            <a:xfrm>
              <a:off x="3393990" y="6157656"/>
              <a:ext cx="1097280" cy="310896"/>
            </a:xfrm>
            <a:prstGeom prst="rect">
              <a:avLst/>
            </a:prstGeom>
            <a:solidFill>
              <a:srgbClr val="00B0F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r>
                <a:rPr lang="en-US" sz="900" dirty="0">
                  <a:solidFill>
                    <a:prstClr val="white"/>
                  </a:solidFill>
                  <a:latin typeface="+mj-lt"/>
                  <a:ea typeface="+mn-ea"/>
                  <a:cs typeface="+mn-cs"/>
                </a:rPr>
                <a:t>E2 Node</a:t>
              </a:r>
            </a:p>
          </p:txBody>
        </p:sp>
        <p:sp>
          <p:nvSpPr>
            <p:cNvPr id="56" name="Rectangle 55">
              <a:extLst>
                <a:ext uri="{FF2B5EF4-FFF2-40B4-BE49-F238E27FC236}">
                  <a16:creationId xmlns:a16="http://schemas.microsoft.com/office/drawing/2014/main" id="{7A473BF2-C663-A143-B49B-A9D3E9C87AF2}"/>
                </a:ext>
              </a:extLst>
            </p:cNvPr>
            <p:cNvSpPr/>
            <p:nvPr/>
          </p:nvSpPr>
          <p:spPr>
            <a:xfrm>
              <a:off x="4586942" y="5706343"/>
              <a:ext cx="1097280" cy="310896"/>
            </a:xfrm>
            <a:prstGeom prst="rect">
              <a:avLst/>
            </a:prstGeom>
            <a:solidFill>
              <a:srgbClr val="00B0F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r>
                <a:rPr lang="en-US" sz="900" dirty="0">
                  <a:solidFill>
                    <a:prstClr val="white"/>
                  </a:solidFill>
                  <a:latin typeface="+mj-lt"/>
                  <a:ea typeface="+mn-ea"/>
                  <a:cs typeface="+mn-cs"/>
                </a:rPr>
                <a:t>E2 Node</a:t>
              </a:r>
            </a:p>
          </p:txBody>
        </p:sp>
        <p:sp>
          <p:nvSpPr>
            <p:cNvPr id="57" name="Rectangle 56">
              <a:extLst>
                <a:ext uri="{FF2B5EF4-FFF2-40B4-BE49-F238E27FC236}">
                  <a16:creationId xmlns:a16="http://schemas.microsoft.com/office/drawing/2014/main" id="{05843437-F41C-F34C-83F7-D2D404907AEE}"/>
                </a:ext>
              </a:extLst>
            </p:cNvPr>
            <p:cNvSpPr/>
            <p:nvPr/>
          </p:nvSpPr>
          <p:spPr>
            <a:xfrm>
              <a:off x="4739342" y="5858743"/>
              <a:ext cx="1097280" cy="310896"/>
            </a:xfrm>
            <a:prstGeom prst="rect">
              <a:avLst/>
            </a:prstGeom>
            <a:solidFill>
              <a:srgbClr val="00B0F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r>
                <a:rPr lang="en-US" sz="900" dirty="0">
                  <a:solidFill>
                    <a:prstClr val="white"/>
                  </a:solidFill>
                  <a:latin typeface="+mj-lt"/>
                  <a:ea typeface="+mn-ea"/>
                  <a:cs typeface="+mn-cs"/>
                </a:rPr>
                <a:t>E2 Node</a:t>
              </a:r>
            </a:p>
          </p:txBody>
        </p:sp>
        <p:sp>
          <p:nvSpPr>
            <p:cNvPr id="58" name="Rectangle 57">
              <a:extLst>
                <a:ext uri="{FF2B5EF4-FFF2-40B4-BE49-F238E27FC236}">
                  <a16:creationId xmlns:a16="http://schemas.microsoft.com/office/drawing/2014/main" id="{0E5F9386-839E-8F43-989E-1EEE025BFD41}"/>
                </a:ext>
              </a:extLst>
            </p:cNvPr>
            <p:cNvSpPr/>
            <p:nvPr/>
          </p:nvSpPr>
          <p:spPr>
            <a:xfrm>
              <a:off x="4891742" y="6011143"/>
              <a:ext cx="1097280" cy="310896"/>
            </a:xfrm>
            <a:prstGeom prst="rect">
              <a:avLst/>
            </a:prstGeom>
            <a:solidFill>
              <a:srgbClr val="00B0F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r>
                <a:rPr lang="en-US" sz="900" dirty="0">
                  <a:solidFill>
                    <a:prstClr val="white"/>
                  </a:solidFill>
                  <a:latin typeface="+mj-lt"/>
                  <a:ea typeface="+mn-ea"/>
                  <a:cs typeface="+mn-cs"/>
                </a:rPr>
                <a:t>E2 Node</a:t>
              </a:r>
            </a:p>
          </p:txBody>
        </p:sp>
        <p:sp>
          <p:nvSpPr>
            <p:cNvPr id="59" name="Rectangle 58">
              <a:extLst>
                <a:ext uri="{FF2B5EF4-FFF2-40B4-BE49-F238E27FC236}">
                  <a16:creationId xmlns:a16="http://schemas.microsoft.com/office/drawing/2014/main" id="{AA8D71F7-67E1-B84D-A0AB-613EA3A73E65}"/>
                </a:ext>
              </a:extLst>
            </p:cNvPr>
            <p:cNvSpPr/>
            <p:nvPr/>
          </p:nvSpPr>
          <p:spPr>
            <a:xfrm>
              <a:off x="5044142" y="6163543"/>
              <a:ext cx="1097280" cy="310896"/>
            </a:xfrm>
            <a:prstGeom prst="rect">
              <a:avLst/>
            </a:prstGeom>
            <a:solidFill>
              <a:srgbClr val="00B0F0"/>
            </a:solidFill>
            <a:ln w="1270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r>
                <a:rPr lang="en-US" sz="900" dirty="0">
                  <a:solidFill>
                    <a:prstClr val="white"/>
                  </a:solidFill>
                  <a:latin typeface="+mj-lt"/>
                  <a:ea typeface="+mn-ea"/>
                  <a:cs typeface="+mn-cs"/>
                </a:rPr>
                <a:t>E2 Node</a:t>
              </a:r>
            </a:p>
          </p:txBody>
        </p:sp>
        <p:sp>
          <p:nvSpPr>
            <p:cNvPr id="60" name="Rectangle 59">
              <a:extLst>
                <a:ext uri="{FF2B5EF4-FFF2-40B4-BE49-F238E27FC236}">
                  <a16:creationId xmlns:a16="http://schemas.microsoft.com/office/drawing/2014/main" id="{7A01987D-EFB9-3D45-B705-6B08497648A2}"/>
                </a:ext>
              </a:extLst>
            </p:cNvPr>
            <p:cNvSpPr/>
            <p:nvPr/>
          </p:nvSpPr>
          <p:spPr>
            <a:xfrm>
              <a:off x="6276490" y="3359385"/>
              <a:ext cx="1420303" cy="605345"/>
            </a:xfrm>
            <a:prstGeom prst="rect">
              <a:avLst/>
            </a:prstGeom>
            <a:solidFill>
              <a:schemeClr val="tx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err="1"/>
                <a:t>xApp</a:t>
              </a:r>
              <a:endParaRPr lang="en-US" sz="1050" dirty="0"/>
            </a:p>
          </p:txBody>
        </p:sp>
        <p:cxnSp>
          <p:nvCxnSpPr>
            <p:cNvPr id="7" name="Elbow Connector 6">
              <a:extLst>
                <a:ext uri="{FF2B5EF4-FFF2-40B4-BE49-F238E27FC236}">
                  <a16:creationId xmlns:a16="http://schemas.microsoft.com/office/drawing/2014/main" id="{8B8CB40E-286C-8E46-8321-AF09DB78943C}"/>
                </a:ext>
              </a:extLst>
            </p:cNvPr>
            <p:cNvCxnSpPr/>
            <p:nvPr/>
          </p:nvCxnSpPr>
          <p:spPr>
            <a:xfrm rot="16200000" flipV="1">
              <a:off x="1699983" y="1758848"/>
              <a:ext cx="635875" cy="444934"/>
            </a:xfrm>
            <a:prstGeom prst="bentConnector3">
              <a:avLst/>
            </a:prstGeom>
            <a:ln w="25400">
              <a:solidFill>
                <a:schemeClr val="tx1">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Elbow Connector 60">
              <a:extLst>
                <a:ext uri="{FF2B5EF4-FFF2-40B4-BE49-F238E27FC236}">
                  <a16:creationId xmlns:a16="http://schemas.microsoft.com/office/drawing/2014/main" id="{31886D6E-AC01-D946-BDD6-101E83133946}"/>
                </a:ext>
              </a:extLst>
            </p:cNvPr>
            <p:cNvCxnSpPr>
              <a:cxnSpLocks/>
              <a:stCxn id="35" idx="0"/>
              <a:endCxn id="63" idx="2"/>
            </p:cNvCxnSpPr>
            <p:nvPr/>
          </p:nvCxnSpPr>
          <p:spPr>
            <a:xfrm rot="5400000" flipH="1" flipV="1">
              <a:off x="5232238" y="1093013"/>
              <a:ext cx="736396" cy="1676082"/>
            </a:xfrm>
            <a:prstGeom prst="bentConnector3">
              <a:avLst>
                <a:gd name="adj1" fmla="val 50000"/>
              </a:avLst>
            </a:prstGeom>
            <a:ln w="25400">
              <a:solidFill>
                <a:schemeClr val="tx1">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id="{561FAC69-EF62-FA43-B611-2C79E7C41B46}"/>
                </a:ext>
              </a:extLst>
            </p:cNvPr>
            <p:cNvSpPr/>
            <p:nvPr/>
          </p:nvSpPr>
          <p:spPr>
            <a:xfrm>
              <a:off x="5728325" y="1292358"/>
              <a:ext cx="1420303" cy="270498"/>
            </a:xfrm>
            <a:prstGeom prst="rect">
              <a:avLst/>
            </a:prstGeom>
            <a:solidFill>
              <a:srgbClr val="7030A0"/>
            </a:solidFill>
            <a:ln w="12700">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t>Non-RT RIC</a:t>
              </a:r>
            </a:p>
          </p:txBody>
        </p:sp>
        <p:cxnSp>
          <p:nvCxnSpPr>
            <p:cNvPr id="71" name="Straight Arrow Connector 70">
              <a:extLst>
                <a:ext uri="{FF2B5EF4-FFF2-40B4-BE49-F238E27FC236}">
                  <a16:creationId xmlns:a16="http://schemas.microsoft.com/office/drawing/2014/main" id="{D28F57A2-C87F-0B4B-86E0-EDDBC012565F}"/>
                </a:ext>
              </a:extLst>
            </p:cNvPr>
            <p:cNvCxnSpPr>
              <a:cxnSpLocks/>
            </p:cNvCxnSpPr>
            <p:nvPr/>
          </p:nvCxnSpPr>
          <p:spPr>
            <a:xfrm flipH="1">
              <a:off x="4762394" y="3513676"/>
              <a:ext cx="1520276" cy="0"/>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9AA62D53-7094-8145-A217-18BEF929DE7A}"/>
                </a:ext>
              </a:extLst>
            </p:cNvPr>
            <p:cNvCxnSpPr>
              <a:cxnSpLocks/>
            </p:cNvCxnSpPr>
            <p:nvPr/>
          </p:nvCxnSpPr>
          <p:spPr>
            <a:xfrm flipV="1">
              <a:off x="4764073" y="2621412"/>
              <a:ext cx="0" cy="892264"/>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11DE4339-6CDB-AA4E-8CA1-0A700EF38076}"/>
                </a:ext>
              </a:extLst>
            </p:cNvPr>
            <p:cNvCxnSpPr>
              <a:cxnSpLocks/>
            </p:cNvCxnSpPr>
            <p:nvPr/>
          </p:nvCxnSpPr>
          <p:spPr>
            <a:xfrm flipH="1">
              <a:off x="4491270" y="3588228"/>
              <a:ext cx="1791400" cy="0"/>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200BE806-DDC3-5A47-81B4-968B3F20C822}"/>
                </a:ext>
              </a:extLst>
            </p:cNvPr>
            <p:cNvCxnSpPr>
              <a:cxnSpLocks/>
            </p:cNvCxnSpPr>
            <p:nvPr/>
          </p:nvCxnSpPr>
          <p:spPr>
            <a:xfrm flipV="1">
              <a:off x="4491270" y="2717554"/>
              <a:ext cx="0" cy="870674"/>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64D9AC3A-3935-4343-9BEC-B46AE5F7CAC8}"/>
                </a:ext>
              </a:extLst>
            </p:cNvPr>
            <p:cNvCxnSpPr>
              <a:cxnSpLocks/>
            </p:cNvCxnSpPr>
            <p:nvPr/>
          </p:nvCxnSpPr>
          <p:spPr>
            <a:xfrm flipH="1">
              <a:off x="2211526" y="2720819"/>
              <a:ext cx="2279744" cy="0"/>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47A325CC-1036-3448-ACD5-B89D48E74F32}"/>
                </a:ext>
              </a:extLst>
            </p:cNvPr>
            <p:cNvCxnSpPr>
              <a:cxnSpLocks/>
              <a:endCxn id="34" idx="2"/>
            </p:cNvCxnSpPr>
            <p:nvPr/>
          </p:nvCxnSpPr>
          <p:spPr>
            <a:xfrm flipV="1">
              <a:off x="2226640" y="2610450"/>
              <a:ext cx="1" cy="110369"/>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E97BCCF8-B5AD-8A42-A43B-3E52CF77B18B}"/>
                </a:ext>
              </a:extLst>
            </p:cNvPr>
            <p:cNvCxnSpPr>
              <a:cxnSpLocks/>
            </p:cNvCxnSpPr>
            <p:nvPr/>
          </p:nvCxnSpPr>
          <p:spPr>
            <a:xfrm flipH="1">
              <a:off x="4186470" y="3653719"/>
              <a:ext cx="2096200" cy="0"/>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21474285-4AD4-F947-8189-690BE6A68685}"/>
                </a:ext>
              </a:extLst>
            </p:cNvPr>
            <p:cNvCxnSpPr>
              <a:cxnSpLocks/>
            </p:cNvCxnSpPr>
            <p:nvPr/>
          </p:nvCxnSpPr>
          <p:spPr>
            <a:xfrm flipV="1">
              <a:off x="4186470" y="3422822"/>
              <a:ext cx="0" cy="230897"/>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68C5D50B-E128-674B-9F1D-B97FEDC81D17}"/>
                </a:ext>
              </a:extLst>
            </p:cNvPr>
            <p:cNvCxnSpPr>
              <a:cxnSpLocks/>
              <a:endCxn id="39" idx="3"/>
            </p:cNvCxnSpPr>
            <p:nvPr/>
          </p:nvCxnSpPr>
          <p:spPr>
            <a:xfrm flipH="1">
              <a:off x="2940353" y="3422822"/>
              <a:ext cx="1246980" cy="0"/>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B591BA9E-B2CC-A145-B0E9-9D48FFAEA706}"/>
                </a:ext>
              </a:extLst>
            </p:cNvPr>
            <p:cNvCxnSpPr>
              <a:cxnSpLocks/>
            </p:cNvCxnSpPr>
            <p:nvPr/>
          </p:nvCxnSpPr>
          <p:spPr>
            <a:xfrm flipH="1">
              <a:off x="4186470" y="3725494"/>
              <a:ext cx="2096200" cy="0"/>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A66856DA-78B6-EE45-91F0-E48001795094}"/>
                </a:ext>
              </a:extLst>
            </p:cNvPr>
            <p:cNvCxnSpPr>
              <a:cxnSpLocks/>
            </p:cNvCxnSpPr>
            <p:nvPr/>
          </p:nvCxnSpPr>
          <p:spPr>
            <a:xfrm flipH="1" flipV="1">
              <a:off x="4181378" y="3725495"/>
              <a:ext cx="5092" cy="318396"/>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ACC164FC-300B-BD42-BE66-1CA4409E27DE}"/>
                </a:ext>
              </a:extLst>
            </p:cNvPr>
            <p:cNvCxnSpPr>
              <a:cxnSpLocks/>
            </p:cNvCxnSpPr>
            <p:nvPr/>
          </p:nvCxnSpPr>
          <p:spPr>
            <a:xfrm flipH="1">
              <a:off x="2940353" y="4046127"/>
              <a:ext cx="1246980" cy="0"/>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8B363469-1AD1-C54A-9A4F-DE022BAAC67A}"/>
                </a:ext>
              </a:extLst>
            </p:cNvPr>
            <p:cNvCxnSpPr>
              <a:cxnSpLocks/>
            </p:cNvCxnSpPr>
            <p:nvPr/>
          </p:nvCxnSpPr>
          <p:spPr>
            <a:xfrm flipH="1">
              <a:off x="4491270" y="3809932"/>
              <a:ext cx="1791400" cy="0"/>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7828FE80-FFFC-0045-A794-52700D814D1B}"/>
                </a:ext>
              </a:extLst>
            </p:cNvPr>
            <p:cNvCxnSpPr>
              <a:cxnSpLocks/>
            </p:cNvCxnSpPr>
            <p:nvPr/>
          </p:nvCxnSpPr>
          <p:spPr>
            <a:xfrm flipV="1">
              <a:off x="4491270" y="3809933"/>
              <a:ext cx="0" cy="807307"/>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AA8632D9-B6EE-5347-921E-8C4F15CC09AA}"/>
                </a:ext>
              </a:extLst>
            </p:cNvPr>
            <p:cNvCxnSpPr>
              <a:cxnSpLocks/>
            </p:cNvCxnSpPr>
            <p:nvPr/>
          </p:nvCxnSpPr>
          <p:spPr>
            <a:xfrm flipH="1">
              <a:off x="3484553" y="4617239"/>
              <a:ext cx="1006717" cy="0"/>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B0836EC3-77FE-3B4A-AD91-B7330C83E7A8}"/>
                </a:ext>
              </a:extLst>
            </p:cNvPr>
            <p:cNvCxnSpPr>
              <a:cxnSpLocks/>
            </p:cNvCxnSpPr>
            <p:nvPr/>
          </p:nvCxnSpPr>
          <p:spPr>
            <a:xfrm flipV="1">
              <a:off x="3506088" y="4617239"/>
              <a:ext cx="0" cy="280363"/>
            </a:xfrm>
            <a:prstGeom prst="straightConnector1">
              <a:avLst/>
            </a:prstGeom>
            <a:ln w="25400">
              <a:solidFill>
                <a:schemeClr val="tx1">
                  <a:lumMod val="40000"/>
                  <a:lumOff val="60000"/>
                </a:schemeClr>
              </a:solidFill>
              <a:headEnd type="non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0" name="Can 89">
              <a:extLst>
                <a:ext uri="{FF2B5EF4-FFF2-40B4-BE49-F238E27FC236}">
                  <a16:creationId xmlns:a16="http://schemas.microsoft.com/office/drawing/2014/main" id="{ABDE260C-1300-B64E-B4F7-D37665E5E56C}"/>
                </a:ext>
              </a:extLst>
            </p:cNvPr>
            <p:cNvSpPr/>
            <p:nvPr/>
          </p:nvSpPr>
          <p:spPr>
            <a:xfrm rot="5400000">
              <a:off x="5802722" y="3678978"/>
              <a:ext cx="649816" cy="80010"/>
            </a:xfrm>
            <a:prstGeom prst="can">
              <a:avLst/>
            </a:prstGeom>
            <a:solidFill>
              <a:schemeClr val="bg1">
                <a:lumMod val="5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
          <p:nvSpPr>
            <p:cNvPr id="91" name="TextBox 90">
              <a:extLst>
                <a:ext uri="{FF2B5EF4-FFF2-40B4-BE49-F238E27FC236}">
                  <a16:creationId xmlns:a16="http://schemas.microsoft.com/office/drawing/2014/main" id="{AA5BDC1F-D939-5C4A-BCA9-528E07FDF5D6}"/>
                </a:ext>
              </a:extLst>
            </p:cNvPr>
            <p:cNvSpPr txBox="1"/>
            <p:nvPr/>
          </p:nvSpPr>
          <p:spPr>
            <a:xfrm>
              <a:off x="5937666" y="4058562"/>
              <a:ext cx="913071" cy="287259"/>
            </a:xfrm>
            <a:prstGeom prst="rect">
              <a:avLst/>
            </a:prstGeom>
            <a:noFill/>
            <a:ln>
              <a:noFill/>
            </a:ln>
          </p:spPr>
          <p:txBody>
            <a:bodyPr wrap="none" rtlCol="0">
              <a:spAutoFit/>
            </a:bodyPr>
            <a:lstStyle/>
            <a:p>
              <a:r>
                <a:rPr lang="en-US" sz="800" dirty="0">
                  <a:solidFill>
                    <a:schemeClr val="bg1"/>
                  </a:solidFill>
                </a:rPr>
                <a:t>Open APIs</a:t>
              </a:r>
            </a:p>
          </p:txBody>
        </p:sp>
        <p:sp>
          <p:nvSpPr>
            <p:cNvPr id="128" name="TextBox 127">
              <a:extLst>
                <a:ext uri="{FF2B5EF4-FFF2-40B4-BE49-F238E27FC236}">
                  <a16:creationId xmlns:a16="http://schemas.microsoft.com/office/drawing/2014/main" id="{57CD6985-2CA9-1A4F-8A1D-9E8D3D5C99A3}"/>
                </a:ext>
              </a:extLst>
            </p:cNvPr>
            <p:cNvSpPr txBox="1"/>
            <p:nvPr/>
          </p:nvSpPr>
          <p:spPr>
            <a:xfrm>
              <a:off x="3098161" y="2067645"/>
              <a:ext cx="936581" cy="338555"/>
            </a:xfrm>
            <a:prstGeom prst="rect">
              <a:avLst/>
            </a:prstGeom>
            <a:noFill/>
            <a:ln>
              <a:noFill/>
            </a:ln>
          </p:spPr>
          <p:txBody>
            <a:bodyPr wrap="none" rtlCol="0">
              <a:spAutoFit/>
            </a:bodyPr>
            <a:lstStyle/>
            <a:p>
              <a:r>
                <a:rPr lang="en-US" sz="105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nRT</a:t>
              </a:r>
              <a:r>
                <a:rPr lang="en-US" sz="1050" b="1" dirty="0">
                  <a:solidFill>
                    <a:schemeClr val="bg1"/>
                  </a:solidFill>
                  <a:latin typeface="Open Sans" panose="020B0606030504020204" pitchFamily="34" charset="0"/>
                  <a:ea typeface="Open Sans" panose="020B0606030504020204" pitchFamily="34" charset="0"/>
                  <a:cs typeface="Open Sans" panose="020B0606030504020204" pitchFamily="34" charset="0"/>
                </a:rPr>
                <a:t>-RIC</a:t>
              </a:r>
            </a:p>
          </p:txBody>
        </p:sp>
      </p:grpSp>
      <p:sp>
        <p:nvSpPr>
          <p:cNvPr id="62" name="Rectangle 61">
            <a:extLst>
              <a:ext uri="{FF2B5EF4-FFF2-40B4-BE49-F238E27FC236}">
                <a16:creationId xmlns:a16="http://schemas.microsoft.com/office/drawing/2014/main" id="{CE5CBD7E-7593-FE4F-ABA4-C94248475470}"/>
              </a:ext>
            </a:extLst>
          </p:cNvPr>
          <p:cNvSpPr/>
          <p:nvPr/>
        </p:nvSpPr>
        <p:spPr>
          <a:xfrm>
            <a:off x="2915188" y="2072380"/>
            <a:ext cx="1065227" cy="232404"/>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50" dirty="0"/>
              <a:t>Conflict Mitigation</a:t>
            </a:r>
          </a:p>
        </p:txBody>
      </p:sp>
      <p:sp>
        <p:nvSpPr>
          <p:cNvPr id="65" name="Rectangle 64">
            <a:extLst>
              <a:ext uri="{FF2B5EF4-FFF2-40B4-BE49-F238E27FC236}">
                <a16:creationId xmlns:a16="http://schemas.microsoft.com/office/drawing/2014/main" id="{3BA9FB23-7837-0142-8A61-DBB265387897}"/>
              </a:ext>
            </a:extLst>
          </p:cNvPr>
          <p:cNvSpPr/>
          <p:nvPr/>
        </p:nvSpPr>
        <p:spPr>
          <a:xfrm>
            <a:off x="5558231" y="2048418"/>
            <a:ext cx="1065227" cy="232404"/>
          </a:xfrm>
          <a:prstGeom prst="rect">
            <a:avLst/>
          </a:prstGeom>
          <a:solidFill>
            <a:srgbClr val="C0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50" dirty="0"/>
              <a:t>Security</a:t>
            </a:r>
          </a:p>
        </p:txBody>
      </p:sp>
      <p:sp>
        <p:nvSpPr>
          <p:cNvPr id="3" name="TextBox 2">
            <a:extLst>
              <a:ext uri="{FF2B5EF4-FFF2-40B4-BE49-F238E27FC236}">
                <a16:creationId xmlns:a16="http://schemas.microsoft.com/office/drawing/2014/main" id="{13DC9FB3-2EB2-BE43-8BF0-6DBF958BEC35}"/>
              </a:ext>
            </a:extLst>
          </p:cNvPr>
          <p:cNvSpPr txBox="1"/>
          <p:nvPr/>
        </p:nvSpPr>
        <p:spPr>
          <a:xfrm>
            <a:off x="7271359" y="2154477"/>
            <a:ext cx="1691014" cy="1200329"/>
          </a:xfrm>
          <a:prstGeom prst="rect">
            <a:avLst/>
          </a:prstGeom>
          <a:noFill/>
        </p:spPr>
        <p:txBody>
          <a:bodyPr wrap="square" rtlCol="0">
            <a:spAutoFit/>
          </a:bodyPr>
          <a:lstStyle/>
          <a:p>
            <a:r>
              <a:rPr lang="en-US" dirty="0"/>
              <a:t>Based on </a:t>
            </a:r>
          </a:p>
          <a:p>
            <a:r>
              <a:rPr lang="en-US" dirty="0"/>
              <a:t>µONOS</a:t>
            </a:r>
          </a:p>
          <a:p>
            <a:r>
              <a:rPr lang="en-US" dirty="0"/>
              <a:t>SDN Controller</a:t>
            </a:r>
          </a:p>
        </p:txBody>
      </p:sp>
    </p:spTree>
    <p:extLst>
      <p:ext uri="{BB962C8B-B14F-4D97-AF65-F5344CB8AC3E}">
        <p14:creationId xmlns:p14="http://schemas.microsoft.com/office/powerpoint/2010/main" val="3414944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a:extLst>
              <a:ext uri="{FF2B5EF4-FFF2-40B4-BE49-F238E27FC236}">
                <a16:creationId xmlns:a16="http://schemas.microsoft.com/office/drawing/2014/main" id="{32BB1C41-2DEF-6B42-8B71-8D09F2E0F68D}"/>
              </a:ext>
            </a:extLst>
          </p:cNvPr>
          <p:cNvSpPr>
            <a:spLocks noGrp="1"/>
          </p:cNvSpPr>
          <p:nvPr>
            <p:ph type="title"/>
          </p:nvPr>
        </p:nvSpPr>
        <p:spPr/>
        <p:txBody>
          <a:bodyPr/>
          <a:lstStyle/>
          <a:p>
            <a:r>
              <a:rPr lang="en-US" dirty="0"/>
              <a:t>Shared Goals, Shared Journey</a:t>
            </a:r>
          </a:p>
        </p:txBody>
      </p:sp>
      <p:sp>
        <p:nvSpPr>
          <p:cNvPr id="11" name="Text Placeholder 10">
            <a:extLst>
              <a:ext uri="{FF2B5EF4-FFF2-40B4-BE49-F238E27FC236}">
                <a16:creationId xmlns:a16="http://schemas.microsoft.com/office/drawing/2014/main" id="{034752A6-C5F6-EC49-B77D-C75DCEDC7FED}"/>
              </a:ext>
            </a:extLst>
          </p:cNvPr>
          <p:cNvSpPr>
            <a:spLocks noGrp="1"/>
          </p:cNvSpPr>
          <p:nvPr>
            <p:ph type="body" sz="quarter" idx="10"/>
          </p:nvPr>
        </p:nvSpPr>
        <p:spPr/>
        <p:txBody>
          <a:bodyPr/>
          <a:lstStyle/>
          <a:p>
            <a:r>
              <a:rPr lang="en-US" dirty="0"/>
              <a:t>Long Journey With Open Specifications and Open Source</a:t>
            </a:r>
          </a:p>
        </p:txBody>
      </p:sp>
      <p:pic>
        <p:nvPicPr>
          <p:cNvPr id="2" name="Picture 1">
            <a:extLst>
              <a:ext uri="{FF2B5EF4-FFF2-40B4-BE49-F238E27FC236}">
                <a16:creationId xmlns:a16="http://schemas.microsoft.com/office/drawing/2014/main" id="{4A3AE714-CA0E-F845-9504-FB09E49A001A}"/>
              </a:ext>
            </a:extLst>
          </p:cNvPr>
          <p:cNvPicPr>
            <a:picLocks noChangeAspect="1"/>
          </p:cNvPicPr>
          <p:nvPr/>
        </p:nvPicPr>
        <p:blipFill>
          <a:blip r:embed="rId3"/>
          <a:stretch>
            <a:fillRect/>
          </a:stretch>
        </p:blipFill>
        <p:spPr>
          <a:xfrm>
            <a:off x="2223080" y="2237885"/>
            <a:ext cx="1595605" cy="658187"/>
          </a:xfrm>
          <a:prstGeom prst="rect">
            <a:avLst/>
          </a:prstGeom>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8903DAFD-1AD3-B143-80EF-FE13E02ADEC0}"/>
              </a:ext>
            </a:extLst>
          </p:cNvPr>
          <p:cNvPicPr>
            <a:picLocks noChangeAspect="1"/>
          </p:cNvPicPr>
          <p:nvPr/>
        </p:nvPicPr>
        <p:blipFill>
          <a:blip r:embed="rId4"/>
          <a:stretch>
            <a:fillRect/>
          </a:stretch>
        </p:blipFill>
        <p:spPr>
          <a:xfrm>
            <a:off x="3886440" y="1584672"/>
            <a:ext cx="1904125" cy="814542"/>
          </a:xfrm>
          <a:prstGeom prst="rect">
            <a:avLst/>
          </a:prstGeom>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A649EE42-5EC4-7841-A390-DD49DE672D58}"/>
              </a:ext>
            </a:extLst>
          </p:cNvPr>
          <p:cNvPicPr>
            <a:picLocks noChangeAspect="1"/>
          </p:cNvPicPr>
          <p:nvPr/>
        </p:nvPicPr>
        <p:blipFill>
          <a:blip r:embed="rId5"/>
          <a:stretch>
            <a:fillRect/>
          </a:stretch>
        </p:blipFill>
        <p:spPr>
          <a:xfrm>
            <a:off x="2756183" y="2962928"/>
            <a:ext cx="1036702" cy="629264"/>
          </a:xfrm>
          <a:prstGeom prst="rect">
            <a:avLst/>
          </a:prstGeom>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E95F6F0D-722E-5C44-B5E3-0529DAF0293C}"/>
              </a:ext>
            </a:extLst>
          </p:cNvPr>
          <p:cNvSpPr txBox="1"/>
          <p:nvPr/>
        </p:nvSpPr>
        <p:spPr>
          <a:xfrm>
            <a:off x="3886439" y="3981747"/>
            <a:ext cx="1609736"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Arial"/>
                <a:cs typeface="Arial"/>
                <a:sym typeface="Arial"/>
              </a:rPr>
              <a:t>O-RAN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Arial"/>
                <a:cs typeface="Arial"/>
                <a:sym typeface="Arial"/>
              </a:rPr>
              <a:t>Software Community</a:t>
            </a:r>
          </a:p>
        </p:txBody>
      </p:sp>
      <p:sp>
        <p:nvSpPr>
          <p:cNvPr id="8" name="TextBox 7">
            <a:extLst>
              <a:ext uri="{FF2B5EF4-FFF2-40B4-BE49-F238E27FC236}">
                <a16:creationId xmlns:a16="http://schemas.microsoft.com/office/drawing/2014/main" id="{31885E0B-8DCF-7442-8E35-48058975D457}"/>
              </a:ext>
            </a:extLst>
          </p:cNvPr>
          <p:cNvSpPr txBox="1"/>
          <p:nvPr/>
        </p:nvSpPr>
        <p:spPr>
          <a:xfrm>
            <a:off x="2298366" y="1234691"/>
            <a:ext cx="9156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C-RAN</a:t>
            </a:r>
          </a:p>
        </p:txBody>
      </p:sp>
      <p:pic>
        <p:nvPicPr>
          <p:cNvPr id="16" name="Picture 15" descr="A picture containing drawing, light&#10;&#10;Description automatically generated">
            <a:extLst>
              <a:ext uri="{FF2B5EF4-FFF2-40B4-BE49-F238E27FC236}">
                <a16:creationId xmlns:a16="http://schemas.microsoft.com/office/drawing/2014/main" id="{95ABBA0D-8FFF-3A48-A0FD-4DC860E44D99}"/>
              </a:ext>
            </a:extLst>
          </p:cNvPr>
          <p:cNvPicPr>
            <a:picLocks noChangeAspect="1"/>
          </p:cNvPicPr>
          <p:nvPr/>
        </p:nvPicPr>
        <p:blipFill>
          <a:blip r:embed="rId6"/>
          <a:stretch>
            <a:fillRect/>
          </a:stretch>
        </p:blipFill>
        <p:spPr>
          <a:xfrm>
            <a:off x="5630534" y="3163573"/>
            <a:ext cx="1152469" cy="227974"/>
          </a:xfrm>
          <a:prstGeom prst="rect">
            <a:avLst/>
          </a:prstGeom>
          <a:effectLst>
            <a:outerShdw blurRad="50800" dist="38100" dir="2700000" algn="tl" rotWithShape="0">
              <a:prstClr val="black">
                <a:alpha val="40000"/>
              </a:prstClr>
            </a:outerShdw>
          </a:effectLst>
        </p:spPr>
      </p:pic>
      <p:sp>
        <p:nvSpPr>
          <p:cNvPr id="6" name="Bent Arrow 5">
            <a:extLst>
              <a:ext uri="{FF2B5EF4-FFF2-40B4-BE49-F238E27FC236}">
                <a16:creationId xmlns:a16="http://schemas.microsoft.com/office/drawing/2014/main" id="{3D46C06A-1685-1042-AF33-F3EB9419AF24}"/>
              </a:ext>
            </a:extLst>
          </p:cNvPr>
          <p:cNvSpPr/>
          <p:nvPr/>
        </p:nvSpPr>
        <p:spPr>
          <a:xfrm>
            <a:off x="3214001" y="1968208"/>
            <a:ext cx="604684" cy="629265"/>
          </a:xfrm>
          <a:prstGeom prst="bentArrow">
            <a:avLst/>
          </a:prstGeom>
          <a:solidFill>
            <a:schemeClr val="accent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4B4B4B"/>
              </a:solidFill>
              <a:effectLst/>
              <a:uLnTx/>
              <a:uFillTx/>
              <a:latin typeface="Arial"/>
              <a:ea typeface="+mn-ea"/>
              <a:cs typeface="+mn-cs"/>
              <a:sym typeface="Arial"/>
            </a:endParaRPr>
          </a:p>
        </p:txBody>
      </p:sp>
      <p:sp>
        <p:nvSpPr>
          <p:cNvPr id="24" name="Bent Arrow 23">
            <a:extLst>
              <a:ext uri="{FF2B5EF4-FFF2-40B4-BE49-F238E27FC236}">
                <a16:creationId xmlns:a16="http://schemas.microsoft.com/office/drawing/2014/main" id="{D0973AB2-12D9-594F-A017-2DCAF22590A5}"/>
              </a:ext>
            </a:extLst>
          </p:cNvPr>
          <p:cNvSpPr/>
          <p:nvPr/>
        </p:nvSpPr>
        <p:spPr>
          <a:xfrm flipV="1">
            <a:off x="3214001" y="1360038"/>
            <a:ext cx="604684" cy="629265"/>
          </a:xfrm>
          <a:prstGeom prst="bentArrow">
            <a:avLst/>
          </a:prstGeom>
          <a:solidFill>
            <a:schemeClr val="accent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4B4B4B"/>
              </a:solidFill>
              <a:effectLst/>
              <a:uLnTx/>
              <a:uFillTx/>
              <a:latin typeface="Arial"/>
              <a:ea typeface="+mn-ea"/>
              <a:cs typeface="+mn-cs"/>
              <a:sym typeface="Arial"/>
            </a:endParaRPr>
          </a:p>
        </p:txBody>
      </p:sp>
      <p:sp>
        <p:nvSpPr>
          <p:cNvPr id="13" name="Up Arrow 12">
            <a:extLst>
              <a:ext uri="{FF2B5EF4-FFF2-40B4-BE49-F238E27FC236}">
                <a16:creationId xmlns:a16="http://schemas.microsoft.com/office/drawing/2014/main" id="{2C8E7A03-DD82-DE4B-9848-310FB472F53B}"/>
              </a:ext>
            </a:extLst>
          </p:cNvPr>
          <p:cNvSpPr/>
          <p:nvPr/>
        </p:nvSpPr>
        <p:spPr>
          <a:xfrm>
            <a:off x="4489848" y="2395884"/>
            <a:ext cx="440267" cy="841024"/>
          </a:xfrm>
          <a:prstGeom prst="upArrow">
            <a:avLst/>
          </a:prstGeom>
          <a:solidFill>
            <a:schemeClr val="accent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 name="Left-Right-Up Arrow 8">
            <a:extLst>
              <a:ext uri="{FF2B5EF4-FFF2-40B4-BE49-F238E27FC236}">
                <a16:creationId xmlns:a16="http://schemas.microsoft.com/office/drawing/2014/main" id="{EE58081B-A486-314F-B5FC-3CA885F82B74}"/>
              </a:ext>
            </a:extLst>
          </p:cNvPr>
          <p:cNvSpPr/>
          <p:nvPr/>
        </p:nvSpPr>
        <p:spPr>
          <a:xfrm rot="10800000">
            <a:off x="3886440" y="3097103"/>
            <a:ext cx="1647086" cy="841023"/>
          </a:xfrm>
          <a:prstGeom prst="leftRightUpArrow">
            <a:avLst/>
          </a:prstGeom>
          <a:solidFill>
            <a:schemeClr val="accent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 name="Rectangle 4">
            <a:extLst>
              <a:ext uri="{FF2B5EF4-FFF2-40B4-BE49-F238E27FC236}">
                <a16:creationId xmlns:a16="http://schemas.microsoft.com/office/drawing/2014/main" id="{D4106D9E-C83F-D74B-913F-24EF81DB1921}"/>
              </a:ext>
            </a:extLst>
          </p:cNvPr>
          <p:cNvSpPr/>
          <p:nvPr/>
        </p:nvSpPr>
        <p:spPr>
          <a:xfrm>
            <a:off x="398587" y="4527988"/>
            <a:ext cx="8879830" cy="523220"/>
          </a:xfrm>
          <a:prstGeom prst="rect">
            <a:avLst/>
          </a:prstGeom>
        </p:spPr>
        <p:txBody>
          <a:bodyPr wrap="square">
            <a:spAutoFit/>
          </a:bodyPr>
          <a:lstStyle/>
          <a:p>
            <a:pPr algn="ctr"/>
            <a:r>
              <a:rPr lang="en-US" sz="1400" dirty="0">
                <a:hlinkClick r:id="rId7"/>
              </a:rPr>
              <a:t>https://opennetworking.org/uncategorized/onf-commits-to-supporting-o-ran-alliance/</a:t>
            </a:r>
            <a:endParaRPr lang="en-US" sz="1400" dirty="0"/>
          </a:p>
          <a:p>
            <a:pPr algn="ctr"/>
            <a:endParaRPr lang="en-US" sz="1400" dirty="0"/>
          </a:p>
        </p:txBody>
      </p:sp>
    </p:spTree>
    <p:extLst>
      <p:ext uri="{BB962C8B-B14F-4D97-AF65-F5344CB8AC3E}">
        <p14:creationId xmlns:p14="http://schemas.microsoft.com/office/powerpoint/2010/main" val="110894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10" presetClass="entr" presetSubtype="0" fill="hold" nodeType="withEffect">
                                  <p:stCondLst>
                                    <p:cond delay="6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nodeType="withEffect">
                                  <p:stCondLst>
                                    <p:cond delay="8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par>
                                <p:cTn id="25" presetID="10" presetClass="entr" presetSubtype="0" fill="hold" grpId="0" nodeType="withEffect">
                                  <p:stCondLst>
                                    <p:cond delay="2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4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6" grpId="0" animBg="1"/>
      <p:bldP spid="24" grpId="0" animBg="1"/>
      <p:bldP spid="13"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CAE1CF98-2BD0-744D-90A9-A44AACCEE730}"/>
              </a:ext>
            </a:extLst>
          </p:cNvPr>
          <p:cNvSpPr>
            <a:spLocks noGrp="1"/>
          </p:cNvSpPr>
          <p:nvPr>
            <p:ph type="title"/>
          </p:nvPr>
        </p:nvSpPr>
        <p:spPr/>
        <p:txBody>
          <a:bodyPr/>
          <a:lstStyle/>
          <a:p>
            <a:r>
              <a:rPr lang="en-US" dirty="0"/>
              <a:t>SD-RAN Ecosystem</a:t>
            </a:r>
          </a:p>
        </p:txBody>
      </p:sp>
      <p:pic>
        <p:nvPicPr>
          <p:cNvPr id="46" name="Picture 45">
            <a:extLst>
              <a:ext uri="{FF2B5EF4-FFF2-40B4-BE49-F238E27FC236}">
                <a16:creationId xmlns:a16="http://schemas.microsoft.com/office/drawing/2014/main" id="{38830B04-91B4-5D49-9C53-CB96F9478200}"/>
              </a:ext>
            </a:extLst>
          </p:cNvPr>
          <p:cNvPicPr>
            <a:picLocks noChangeAspect="1"/>
          </p:cNvPicPr>
          <p:nvPr/>
        </p:nvPicPr>
        <p:blipFill>
          <a:blip r:embed="rId3"/>
          <a:stretch>
            <a:fillRect/>
          </a:stretch>
        </p:blipFill>
        <p:spPr>
          <a:xfrm>
            <a:off x="965200" y="785676"/>
            <a:ext cx="1223628" cy="502911"/>
          </a:xfrm>
          <a:prstGeom prst="rect">
            <a:avLst/>
          </a:prstGeom>
          <a:effectLst>
            <a:outerShdw blurRad="50800" dist="38100" dir="2700000" algn="tl" rotWithShape="0">
              <a:prstClr val="black">
                <a:alpha val="40000"/>
              </a:prstClr>
            </a:outerShdw>
          </a:effectLst>
        </p:spPr>
      </p:pic>
      <p:pic>
        <p:nvPicPr>
          <p:cNvPr id="47" name="Picture 46">
            <a:extLst>
              <a:ext uri="{FF2B5EF4-FFF2-40B4-BE49-F238E27FC236}">
                <a16:creationId xmlns:a16="http://schemas.microsoft.com/office/drawing/2014/main" id="{EB34EA1B-FE81-344B-8B6F-AB6474FF3A6B}"/>
              </a:ext>
            </a:extLst>
          </p:cNvPr>
          <p:cNvPicPr>
            <a:picLocks noChangeAspect="1"/>
          </p:cNvPicPr>
          <p:nvPr/>
        </p:nvPicPr>
        <p:blipFill>
          <a:blip r:embed="rId4"/>
          <a:stretch>
            <a:fillRect/>
          </a:stretch>
        </p:blipFill>
        <p:spPr>
          <a:xfrm>
            <a:off x="6544123" y="614350"/>
            <a:ext cx="1547664" cy="870561"/>
          </a:xfrm>
          <a:prstGeom prst="rect">
            <a:avLst/>
          </a:prstGeom>
          <a:effectLst>
            <a:outerShdw blurRad="50800" dist="38100" dir="2700000" algn="tl" rotWithShape="0">
              <a:prstClr val="black">
                <a:alpha val="40000"/>
              </a:prstClr>
            </a:outerShdw>
          </a:effectLst>
        </p:spPr>
      </p:pic>
      <p:pic>
        <p:nvPicPr>
          <p:cNvPr id="48" name="Picture 47">
            <a:extLst>
              <a:ext uri="{FF2B5EF4-FFF2-40B4-BE49-F238E27FC236}">
                <a16:creationId xmlns:a16="http://schemas.microsoft.com/office/drawing/2014/main" id="{858AE494-0F69-9B4B-98C5-588829BA2E00}"/>
              </a:ext>
            </a:extLst>
          </p:cNvPr>
          <p:cNvPicPr>
            <a:picLocks noChangeAspect="1"/>
          </p:cNvPicPr>
          <p:nvPr/>
        </p:nvPicPr>
        <p:blipFill>
          <a:blip r:embed="rId5"/>
          <a:stretch>
            <a:fillRect/>
          </a:stretch>
        </p:blipFill>
        <p:spPr>
          <a:xfrm>
            <a:off x="2735309" y="730546"/>
            <a:ext cx="1134999" cy="558041"/>
          </a:xfrm>
          <a:prstGeom prst="rect">
            <a:avLst/>
          </a:prstGeom>
          <a:effectLst>
            <a:outerShdw blurRad="50800" dist="38100" dir="2700000" algn="tl" rotWithShape="0">
              <a:prstClr val="black">
                <a:alpha val="40000"/>
              </a:prstClr>
            </a:outerShdw>
          </a:effectLst>
        </p:spPr>
      </p:pic>
      <p:pic>
        <p:nvPicPr>
          <p:cNvPr id="49" name="Picture 48">
            <a:extLst>
              <a:ext uri="{FF2B5EF4-FFF2-40B4-BE49-F238E27FC236}">
                <a16:creationId xmlns:a16="http://schemas.microsoft.com/office/drawing/2014/main" id="{77C840B0-C50C-3F40-BB84-EC0AB237CA00}"/>
              </a:ext>
            </a:extLst>
          </p:cNvPr>
          <p:cNvPicPr>
            <a:picLocks noChangeAspect="1"/>
          </p:cNvPicPr>
          <p:nvPr/>
        </p:nvPicPr>
        <p:blipFill>
          <a:blip r:embed="rId6"/>
          <a:stretch>
            <a:fillRect/>
          </a:stretch>
        </p:blipFill>
        <p:spPr>
          <a:xfrm>
            <a:off x="4416790" y="846632"/>
            <a:ext cx="1933575" cy="381000"/>
          </a:xfrm>
          <a:prstGeom prst="rect">
            <a:avLst/>
          </a:prstGeom>
          <a:effectLst>
            <a:outerShdw blurRad="50800" dist="38100" dir="2700000" algn="tl" rotWithShape="0">
              <a:prstClr val="black">
                <a:alpha val="40000"/>
              </a:prstClr>
            </a:outerShdw>
          </a:effectLst>
        </p:spPr>
      </p:pic>
      <p:pic>
        <p:nvPicPr>
          <p:cNvPr id="50" name="Picture 49">
            <a:extLst>
              <a:ext uri="{FF2B5EF4-FFF2-40B4-BE49-F238E27FC236}">
                <a16:creationId xmlns:a16="http://schemas.microsoft.com/office/drawing/2014/main" id="{0B32139E-D1CA-D74A-8D6B-D234FFBF41DF}"/>
              </a:ext>
            </a:extLst>
          </p:cNvPr>
          <p:cNvPicPr>
            <a:picLocks noChangeAspect="1"/>
          </p:cNvPicPr>
          <p:nvPr/>
        </p:nvPicPr>
        <p:blipFill>
          <a:blip r:embed="rId7"/>
          <a:stretch>
            <a:fillRect/>
          </a:stretch>
        </p:blipFill>
        <p:spPr>
          <a:xfrm>
            <a:off x="3946684" y="1583028"/>
            <a:ext cx="1250631" cy="683252"/>
          </a:xfrm>
          <a:prstGeom prst="rect">
            <a:avLst/>
          </a:prstGeom>
          <a:effectLst>
            <a:outerShdw blurRad="50800" dist="38100" dir="2700000" algn="tl" rotWithShape="0">
              <a:prstClr val="black">
                <a:alpha val="40000"/>
              </a:prstClr>
            </a:outerShdw>
          </a:effectLst>
        </p:spPr>
      </p:pic>
      <p:pic>
        <p:nvPicPr>
          <p:cNvPr id="52" name="Picture 51">
            <a:extLst>
              <a:ext uri="{FF2B5EF4-FFF2-40B4-BE49-F238E27FC236}">
                <a16:creationId xmlns:a16="http://schemas.microsoft.com/office/drawing/2014/main" id="{D40AFC2F-D1F3-7149-A61F-762A5CE05282}"/>
              </a:ext>
            </a:extLst>
          </p:cNvPr>
          <p:cNvPicPr>
            <a:picLocks noChangeAspect="1"/>
          </p:cNvPicPr>
          <p:nvPr/>
        </p:nvPicPr>
        <p:blipFill>
          <a:blip r:embed="rId8"/>
          <a:stretch>
            <a:fillRect/>
          </a:stretch>
        </p:blipFill>
        <p:spPr>
          <a:xfrm>
            <a:off x="3559540" y="3546719"/>
            <a:ext cx="1714500" cy="733425"/>
          </a:xfrm>
          <a:prstGeom prst="rect">
            <a:avLst/>
          </a:prstGeom>
          <a:effectLst>
            <a:outerShdw blurRad="50800" dist="38100" dir="2700000" algn="tl" rotWithShape="0">
              <a:prstClr val="black">
                <a:alpha val="40000"/>
              </a:prstClr>
            </a:outerShdw>
          </a:effectLst>
        </p:spPr>
      </p:pic>
      <p:pic>
        <p:nvPicPr>
          <p:cNvPr id="53" name="Picture 52">
            <a:extLst>
              <a:ext uri="{FF2B5EF4-FFF2-40B4-BE49-F238E27FC236}">
                <a16:creationId xmlns:a16="http://schemas.microsoft.com/office/drawing/2014/main" id="{A7A5CFC9-F40D-A347-A860-6E0AF4CC9113}"/>
              </a:ext>
            </a:extLst>
          </p:cNvPr>
          <p:cNvPicPr>
            <a:picLocks noChangeAspect="1"/>
          </p:cNvPicPr>
          <p:nvPr/>
        </p:nvPicPr>
        <p:blipFill>
          <a:blip r:embed="rId9"/>
          <a:stretch>
            <a:fillRect/>
          </a:stretch>
        </p:blipFill>
        <p:spPr>
          <a:xfrm>
            <a:off x="6222412" y="1781063"/>
            <a:ext cx="1344857" cy="492095"/>
          </a:xfrm>
          <a:prstGeom prst="rect">
            <a:avLst/>
          </a:prstGeom>
          <a:effectLst>
            <a:outerShdw blurRad="50800" dist="38100" dir="2700000" algn="tl" rotWithShape="0">
              <a:prstClr val="black">
                <a:alpha val="40000"/>
              </a:prstClr>
            </a:outerShdw>
          </a:effectLst>
        </p:spPr>
      </p:pic>
      <p:pic>
        <p:nvPicPr>
          <p:cNvPr id="6" name="Picture 5" descr="A picture containing tableware, dishware, plate, drawing&#10;&#10;Description automatically generated">
            <a:extLst>
              <a:ext uri="{FF2B5EF4-FFF2-40B4-BE49-F238E27FC236}">
                <a16:creationId xmlns:a16="http://schemas.microsoft.com/office/drawing/2014/main" id="{96447C1D-D2B7-AC4E-9212-4910AFC8ECAA}"/>
              </a:ext>
            </a:extLst>
          </p:cNvPr>
          <p:cNvPicPr>
            <a:picLocks noChangeAspect="1"/>
          </p:cNvPicPr>
          <p:nvPr/>
        </p:nvPicPr>
        <p:blipFill>
          <a:blip r:embed="rId10"/>
          <a:stretch>
            <a:fillRect/>
          </a:stretch>
        </p:blipFill>
        <p:spPr>
          <a:xfrm>
            <a:off x="5600961" y="2767850"/>
            <a:ext cx="1498807" cy="387384"/>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CE1DD9C3-E2A4-594C-8BF7-C6EF677D98B8}"/>
              </a:ext>
            </a:extLst>
          </p:cNvPr>
          <p:cNvPicPr>
            <a:picLocks noChangeAspect="1"/>
          </p:cNvPicPr>
          <p:nvPr/>
        </p:nvPicPr>
        <p:blipFill>
          <a:blip r:embed="rId11"/>
          <a:stretch>
            <a:fillRect/>
          </a:stretch>
        </p:blipFill>
        <p:spPr>
          <a:xfrm>
            <a:off x="1576731" y="1778806"/>
            <a:ext cx="1826591" cy="615482"/>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029ED255-6CBB-0B49-B422-AE0E699BF553}"/>
              </a:ext>
            </a:extLst>
          </p:cNvPr>
          <p:cNvPicPr>
            <a:picLocks noChangeAspect="1"/>
          </p:cNvPicPr>
          <p:nvPr/>
        </p:nvPicPr>
        <p:blipFill>
          <a:blip r:embed="rId12"/>
          <a:stretch>
            <a:fillRect/>
          </a:stretch>
        </p:blipFill>
        <p:spPr>
          <a:xfrm>
            <a:off x="1429303" y="2887875"/>
            <a:ext cx="1672599" cy="195245"/>
          </a:xfrm>
          <a:prstGeom prst="rect">
            <a:avLst/>
          </a:prstGeom>
          <a:effectLst>
            <a:outerShdw blurRad="50800" dist="38100" dir="2700000" algn="tl" rotWithShape="0">
              <a:prstClr val="black">
                <a:alpha val="40000"/>
              </a:prstClr>
            </a:outerShdw>
          </a:effectLst>
        </p:spPr>
      </p:pic>
      <p:pic>
        <p:nvPicPr>
          <p:cNvPr id="14" name="Picture 13" descr="A picture containing photo, dark, sitting, room&#10;&#10;Description automatically generated">
            <a:extLst>
              <a:ext uri="{FF2B5EF4-FFF2-40B4-BE49-F238E27FC236}">
                <a16:creationId xmlns:a16="http://schemas.microsoft.com/office/drawing/2014/main" id="{821C195B-31A7-8644-A045-101D8F587338}"/>
              </a:ext>
            </a:extLst>
          </p:cNvPr>
          <p:cNvPicPr>
            <a:picLocks noChangeAspect="1"/>
          </p:cNvPicPr>
          <p:nvPr/>
        </p:nvPicPr>
        <p:blipFill>
          <a:blip r:embed="rId13"/>
          <a:stretch>
            <a:fillRect/>
          </a:stretch>
        </p:blipFill>
        <p:spPr>
          <a:xfrm>
            <a:off x="3804976" y="2671998"/>
            <a:ext cx="1223628" cy="476738"/>
          </a:xfrm>
          <a:prstGeom prst="rect">
            <a:avLst/>
          </a:prstGeom>
          <a:effectLst>
            <a:outerShdw blurRad="50800" dist="38100" dir="2700000" algn="tl" rotWithShape="0">
              <a:prstClr val="black">
                <a:alpha val="40000"/>
              </a:prstClr>
            </a:outerShdw>
          </a:effectLst>
        </p:spPr>
      </p:pic>
      <p:sp>
        <p:nvSpPr>
          <p:cNvPr id="2" name="Rectangle 1">
            <a:extLst>
              <a:ext uri="{FF2B5EF4-FFF2-40B4-BE49-F238E27FC236}">
                <a16:creationId xmlns:a16="http://schemas.microsoft.com/office/drawing/2014/main" id="{438AF824-D1B9-7742-8FFC-88440398432F}"/>
              </a:ext>
            </a:extLst>
          </p:cNvPr>
          <p:cNvSpPr/>
          <p:nvPr/>
        </p:nvSpPr>
        <p:spPr>
          <a:xfrm>
            <a:off x="446384" y="4429175"/>
            <a:ext cx="9106420" cy="523220"/>
          </a:xfrm>
          <a:prstGeom prst="rect">
            <a:avLst/>
          </a:prstGeom>
        </p:spPr>
        <p:txBody>
          <a:bodyPr wrap="square">
            <a:spAutoFit/>
          </a:bodyPr>
          <a:lstStyle/>
          <a:p>
            <a:r>
              <a:rPr lang="en-US" sz="1400" dirty="0">
                <a:hlinkClick r:id="rId14"/>
              </a:rPr>
              <a:t>https://opennetworking.org/news-and-events/press-releases/onf-announces-new-5g-sd-ran-project/</a:t>
            </a:r>
            <a:endParaRPr lang="en-US" sz="1400" dirty="0"/>
          </a:p>
          <a:p>
            <a:endParaRPr lang="en-US" sz="1400" dirty="0"/>
          </a:p>
        </p:txBody>
      </p:sp>
    </p:spTree>
    <p:extLst>
      <p:ext uri="{BB962C8B-B14F-4D97-AF65-F5344CB8AC3E}">
        <p14:creationId xmlns:p14="http://schemas.microsoft.com/office/powerpoint/2010/main" val="12186542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fld id="{00000000-1234-1234-1234-123412341234}" type="slidenum">
              <a:rPr lang="uk-UA"/>
              <a:pPr/>
              <a:t>36</a:t>
            </a:fld>
            <a:endParaRPr lang="uk-UA"/>
          </a:p>
        </p:txBody>
      </p:sp>
      <p:sp>
        <p:nvSpPr>
          <p:cNvPr id="5" name="Google Shape;46;p8"/>
          <p:cNvSpPr txBox="1">
            <a:spLocks noGrp="1"/>
          </p:cNvSpPr>
          <p:nvPr>
            <p:ph type="title"/>
          </p:nvPr>
        </p:nvSpPr>
        <p:spPr>
          <a:xfrm>
            <a:off x="218411" y="0"/>
            <a:ext cx="8687963" cy="532500"/>
          </a:xfrm>
          <a:prstGeom prst="rect">
            <a:avLst/>
          </a:prstGeom>
        </p:spPr>
        <p:txBody>
          <a:bodyPr spcFirstLastPara="1" wrap="square" lIns="91425" tIns="91425" rIns="91425" bIns="91425" anchor="t" anchorCtr="0">
            <a:noAutofit/>
          </a:bodyPr>
          <a:lstStyle/>
          <a:p>
            <a:pPr marL="0" lvl="0" indent="0" algn="ctr" rtl="0">
              <a:lnSpc>
                <a:spcPct val="80000"/>
              </a:lnSpc>
              <a:spcBef>
                <a:spcPts val="0"/>
              </a:spcBef>
              <a:spcAft>
                <a:spcPts val="0"/>
              </a:spcAft>
              <a:buNone/>
            </a:pPr>
            <a:r>
              <a:rPr lang="en-US" sz="3200" b="1">
                <a:solidFill>
                  <a:schemeClr val="accent1"/>
                </a:solidFill>
              </a:rPr>
              <a:t>Summary</a:t>
            </a:r>
            <a:endParaRPr sz="3200" b="1">
              <a:solidFill>
                <a:schemeClr val="accent1"/>
              </a:solidFill>
            </a:endParaRPr>
          </a:p>
        </p:txBody>
      </p:sp>
      <p:sp>
        <p:nvSpPr>
          <p:cNvPr id="4" name="TextBox 3"/>
          <p:cNvSpPr txBox="1"/>
          <p:nvPr/>
        </p:nvSpPr>
        <p:spPr>
          <a:xfrm>
            <a:off x="663689" y="526381"/>
            <a:ext cx="8045837" cy="4743222"/>
          </a:xfrm>
          <a:prstGeom prst="rect">
            <a:avLst/>
          </a:prstGeom>
          <a:noFill/>
        </p:spPr>
        <p:txBody>
          <a:bodyPr wrap="square" rtlCol="0">
            <a:spAutoFit/>
          </a:bodyPr>
          <a:lstStyle/>
          <a:p>
            <a:pPr marL="285750" indent="-285750" defTabSz="457200">
              <a:buClrTx/>
              <a:buFont typeface="Arial"/>
              <a:buChar char="•"/>
            </a:pPr>
            <a:r>
              <a:rPr lang="en-US" sz="2400" b="1" kern="1200" dirty="0">
                <a:solidFill>
                  <a:srgbClr val="4F81BD"/>
                </a:solidFill>
                <a:latin typeface="Calibri"/>
                <a:ea typeface="+mn-ea"/>
                <a:cs typeface="+mn-cs"/>
              </a:rPr>
              <a:t>ONF: Operator driven curated open source</a:t>
            </a:r>
          </a:p>
          <a:p>
            <a:pPr marL="742950" lvl="1" indent="-285750" defTabSz="457200">
              <a:lnSpc>
                <a:spcPct val="110000"/>
              </a:lnSpc>
              <a:buClrTx/>
              <a:buFont typeface="Arial"/>
              <a:buChar char="•"/>
            </a:pPr>
            <a:r>
              <a:rPr lang="en-US" sz="1500" i="1" kern="1200" dirty="0">
                <a:solidFill>
                  <a:prstClr val="black"/>
                </a:solidFill>
                <a:latin typeface="Calibri"/>
                <a:ea typeface="+mn-ea"/>
                <a:cs typeface="+mn-cs"/>
              </a:rPr>
              <a:t>Many projects, solutions that build on top of individual projects</a:t>
            </a:r>
          </a:p>
          <a:p>
            <a:pPr marL="742950" lvl="1" indent="-285750" defTabSz="457200">
              <a:lnSpc>
                <a:spcPct val="110000"/>
              </a:lnSpc>
              <a:buClrTx/>
              <a:buFont typeface="Arial"/>
              <a:buChar char="•"/>
            </a:pPr>
            <a:r>
              <a:rPr lang="en-US" sz="1500" i="1" kern="1200" dirty="0">
                <a:solidFill>
                  <a:prstClr val="black"/>
                </a:solidFill>
                <a:latin typeface="Calibri"/>
                <a:ea typeface="+mn-ea"/>
                <a:cs typeface="+mn-cs"/>
              </a:rPr>
              <a:t>SEBA </a:t>
            </a:r>
            <a:r>
              <a:rPr lang="mr-IN" sz="1500" i="1" kern="1200" dirty="0">
                <a:solidFill>
                  <a:prstClr val="black"/>
                </a:solidFill>
                <a:latin typeface="Calibri"/>
                <a:ea typeface="+mn-ea"/>
                <a:cs typeface="+mn-cs"/>
              </a:rPr>
              <a:t>–</a:t>
            </a:r>
            <a:r>
              <a:rPr lang="en-US" sz="1500" i="1" kern="1200" dirty="0">
                <a:solidFill>
                  <a:prstClr val="black"/>
                </a:solidFill>
                <a:latin typeface="Calibri"/>
                <a:ea typeface="+mn-ea"/>
                <a:cs typeface="+mn-cs"/>
              </a:rPr>
              <a:t> SDN Enabled </a:t>
            </a:r>
            <a:r>
              <a:rPr lang="en-US" sz="1500" i="1" u="sng" kern="1200" dirty="0">
                <a:solidFill>
                  <a:prstClr val="black"/>
                </a:solidFill>
                <a:latin typeface="Calibri"/>
                <a:ea typeface="+mn-ea"/>
                <a:cs typeface="+mn-cs"/>
              </a:rPr>
              <a:t>Broadband Access</a:t>
            </a:r>
            <a:r>
              <a:rPr lang="en-US" sz="1500" i="1" kern="1200" dirty="0">
                <a:solidFill>
                  <a:prstClr val="black"/>
                </a:solidFill>
                <a:latin typeface="Calibri"/>
                <a:ea typeface="+mn-ea"/>
                <a:cs typeface="+mn-cs"/>
              </a:rPr>
              <a:t>, built on the CORD platform</a:t>
            </a:r>
          </a:p>
          <a:p>
            <a:pPr marL="742950" lvl="1" indent="-285750" defTabSz="457200">
              <a:lnSpc>
                <a:spcPct val="110000"/>
              </a:lnSpc>
              <a:buClrTx/>
              <a:buFont typeface="Arial"/>
              <a:buChar char="•"/>
            </a:pPr>
            <a:r>
              <a:rPr lang="en-US" sz="1500" i="1" dirty="0">
                <a:solidFill>
                  <a:prstClr val="black"/>
                </a:solidFill>
                <a:latin typeface="Calibri"/>
              </a:rPr>
              <a:t>SD-RAN – Software Defined - </a:t>
            </a:r>
            <a:r>
              <a:rPr lang="en-US" sz="1500" i="1" u="sng" dirty="0">
                <a:solidFill>
                  <a:prstClr val="black"/>
                </a:solidFill>
                <a:latin typeface="Calibri"/>
              </a:rPr>
              <a:t>Radio Access </a:t>
            </a:r>
            <a:r>
              <a:rPr lang="en-US" sz="1500" i="1" dirty="0">
                <a:solidFill>
                  <a:prstClr val="black"/>
                </a:solidFill>
                <a:latin typeface="Calibri"/>
              </a:rPr>
              <a:t>Network</a:t>
            </a:r>
            <a:endParaRPr lang="en-US" sz="1500" kern="1200" dirty="0">
              <a:solidFill>
                <a:prstClr val="black"/>
              </a:solidFill>
              <a:latin typeface="Calibri"/>
              <a:ea typeface="+mn-ea"/>
              <a:cs typeface="+mn-cs"/>
            </a:endParaRPr>
          </a:p>
          <a:p>
            <a:pPr marL="285750" indent="-285750">
              <a:lnSpc>
                <a:spcPct val="140000"/>
              </a:lnSpc>
              <a:buFont typeface="Arial"/>
              <a:buChar char="•"/>
            </a:pPr>
            <a:r>
              <a:rPr lang="en-US" sz="2400" b="1" dirty="0">
                <a:solidFill>
                  <a:srgbClr val="4F81BD"/>
                </a:solidFill>
              </a:rPr>
              <a:t>SEBA</a:t>
            </a:r>
          </a:p>
          <a:p>
            <a:pPr marL="742950" lvl="1" indent="-285750">
              <a:lnSpc>
                <a:spcPct val="110000"/>
              </a:lnSpc>
              <a:buFont typeface="Arial"/>
              <a:buChar char="•"/>
            </a:pPr>
            <a:r>
              <a:rPr lang="en-US" sz="1500" i="1" dirty="0">
                <a:solidFill>
                  <a:prstClr val="black"/>
                </a:solidFill>
              </a:rPr>
              <a:t>Solution integrates several other ONF projects: VOLTHA, ONOS, Trellis, SD-BNG, XOS </a:t>
            </a:r>
          </a:p>
          <a:p>
            <a:pPr marL="742950" lvl="1" indent="-285750">
              <a:lnSpc>
                <a:spcPct val="110000"/>
              </a:lnSpc>
              <a:buFont typeface="Arial"/>
              <a:buChar char="•"/>
            </a:pPr>
            <a:r>
              <a:rPr lang="en-US" sz="1500" i="1" dirty="0">
                <a:solidFill>
                  <a:prstClr val="black"/>
                </a:solidFill>
              </a:rPr>
              <a:t>Current focus areas – VOLTHA productization &amp; SD-BNG exploration</a:t>
            </a:r>
          </a:p>
          <a:p>
            <a:pPr marL="742950" lvl="1" indent="-285750">
              <a:lnSpc>
                <a:spcPct val="110000"/>
              </a:lnSpc>
              <a:buFont typeface="Arial"/>
              <a:buChar char="•"/>
            </a:pPr>
            <a:r>
              <a:rPr lang="en-US" sz="1500" i="1" dirty="0">
                <a:solidFill>
                  <a:prstClr val="black"/>
                </a:solidFill>
              </a:rPr>
              <a:t>Production deployments in two Tier-1 operator networks in 2021</a:t>
            </a:r>
            <a:endParaRPr lang="en-US" sz="2400" b="1" kern="1200" dirty="0">
              <a:solidFill>
                <a:srgbClr val="4F81BD"/>
              </a:solidFill>
              <a:latin typeface="Calibri"/>
              <a:ea typeface="+mn-ea"/>
              <a:cs typeface="+mn-cs"/>
            </a:endParaRPr>
          </a:p>
          <a:p>
            <a:pPr marL="285750" indent="-285750" defTabSz="457200">
              <a:lnSpc>
                <a:spcPct val="140000"/>
              </a:lnSpc>
              <a:buClrTx/>
              <a:buFont typeface="Arial"/>
              <a:buChar char="•"/>
            </a:pPr>
            <a:r>
              <a:rPr lang="en-US" sz="2400" b="1" kern="1200" dirty="0">
                <a:solidFill>
                  <a:srgbClr val="4F81BD"/>
                </a:solidFill>
                <a:latin typeface="Calibri"/>
                <a:ea typeface="+mn-ea"/>
                <a:cs typeface="+mn-cs"/>
              </a:rPr>
              <a:t>SD-RAN </a:t>
            </a:r>
          </a:p>
          <a:p>
            <a:pPr marL="742950" lvl="1" indent="-285750" defTabSz="457200">
              <a:lnSpc>
                <a:spcPct val="110000"/>
              </a:lnSpc>
              <a:buClrTx/>
              <a:buFont typeface="Arial"/>
              <a:buChar char="•"/>
            </a:pPr>
            <a:r>
              <a:rPr lang="en-US" sz="1500" i="1" dirty="0">
                <a:solidFill>
                  <a:prstClr val="black"/>
                </a:solidFill>
                <a:latin typeface="Calibri"/>
              </a:rPr>
              <a:t>Development of O-RAN compliant, micro-ONOS based, </a:t>
            </a:r>
            <a:r>
              <a:rPr lang="en-US" sz="1500" i="1" dirty="0" err="1">
                <a:solidFill>
                  <a:prstClr val="black"/>
                </a:solidFill>
                <a:latin typeface="Calibri"/>
              </a:rPr>
              <a:t>nearRT</a:t>
            </a:r>
            <a:r>
              <a:rPr lang="en-US" sz="1500" i="1" dirty="0">
                <a:solidFill>
                  <a:prstClr val="black"/>
                </a:solidFill>
                <a:latin typeface="Calibri"/>
              </a:rPr>
              <a:t>-RIC</a:t>
            </a:r>
          </a:p>
          <a:p>
            <a:pPr marL="742950" lvl="1" indent="-285750" defTabSz="457200">
              <a:lnSpc>
                <a:spcPct val="110000"/>
              </a:lnSpc>
              <a:buClrTx/>
              <a:buFont typeface="Arial"/>
              <a:buChar char="•"/>
            </a:pPr>
            <a:r>
              <a:rPr lang="en-US" sz="1500" i="1" dirty="0">
                <a:solidFill>
                  <a:prstClr val="black"/>
                </a:solidFill>
                <a:latin typeface="Calibri"/>
              </a:rPr>
              <a:t>Focus on new </a:t>
            </a:r>
            <a:r>
              <a:rPr lang="en-US" sz="1500" i="1" dirty="0" err="1">
                <a:solidFill>
                  <a:prstClr val="black"/>
                </a:solidFill>
                <a:latin typeface="Calibri"/>
              </a:rPr>
              <a:t>xAPPs</a:t>
            </a:r>
            <a:r>
              <a:rPr lang="en-US" sz="1500" i="1" dirty="0">
                <a:solidFill>
                  <a:prstClr val="black"/>
                </a:solidFill>
                <a:latin typeface="Calibri"/>
              </a:rPr>
              <a:t> (RRM/SON), SDKs and interoperability</a:t>
            </a:r>
            <a:endParaRPr lang="en-US" sz="1500" i="1" kern="1200" dirty="0">
              <a:solidFill>
                <a:prstClr val="black"/>
              </a:solidFill>
              <a:latin typeface="Calibri"/>
            </a:endParaRPr>
          </a:p>
          <a:p>
            <a:pPr marL="285750" lvl="0" indent="-285750">
              <a:lnSpc>
                <a:spcPct val="140000"/>
              </a:lnSpc>
              <a:buFont typeface="Arial"/>
              <a:buChar char="•"/>
            </a:pPr>
            <a:r>
              <a:rPr lang="en-US" sz="2400" b="1" dirty="0">
                <a:solidFill>
                  <a:srgbClr val="4F81BD"/>
                </a:solidFill>
              </a:rPr>
              <a:t>Learn More</a:t>
            </a:r>
          </a:p>
          <a:p>
            <a:pPr marL="742950" lvl="1" indent="-285750">
              <a:lnSpc>
                <a:spcPct val="110000"/>
              </a:lnSpc>
              <a:buFont typeface="Arial"/>
              <a:buChar char="•"/>
            </a:pPr>
            <a:r>
              <a:rPr lang="en-US" sz="1400" i="1" dirty="0">
                <a:solidFill>
                  <a:prstClr val="black"/>
                </a:solidFill>
              </a:rPr>
              <a:t>SEBA: </a:t>
            </a:r>
            <a:r>
              <a:rPr lang="en-US" sz="1400" i="1" u="sng" kern="0" dirty="0">
                <a:solidFill>
                  <a:srgbClr val="0563C1"/>
                </a:solidFill>
                <a:ea typeface="Source Sans Pro"/>
                <a:cs typeface="Source Sans Pro"/>
                <a:sym typeface="Source Sans Pro"/>
              </a:rPr>
              <a:t>https://</a:t>
            </a:r>
            <a:r>
              <a:rPr lang="en-US" sz="1400" i="1" u="sng" kern="0" dirty="0" err="1">
                <a:solidFill>
                  <a:srgbClr val="0563C1"/>
                </a:solidFill>
                <a:ea typeface="Source Sans Pro"/>
                <a:cs typeface="Source Sans Pro"/>
                <a:sym typeface="Source Sans Pro"/>
              </a:rPr>
              <a:t>wiki.opencord.org</a:t>
            </a:r>
            <a:r>
              <a:rPr lang="en-US" sz="1400" i="1" u="sng" kern="0" dirty="0">
                <a:solidFill>
                  <a:srgbClr val="0563C1"/>
                </a:solidFill>
                <a:ea typeface="Source Sans Pro"/>
                <a:cs typeface="Source Sans Pro"/>
                <a:sym typeface="Source Sans Pro"/>
              </a:rPr>
              <a:t>/display/cord/</a:t>
            </a:r>
            <a:r>
              <a:rPr lang="en-US" sz="1400" i="1" u="sng" kern="0" dirty="0" err="1">
                <a:solidFill>
                  <a:srgbClr val="0563C1"/>
                </a:solidFill>
                <a:ea typeface="Source Sans Pro"/>
                <a:cs typeface="Source Sans Pro"/>
                <a:sym typeface="Source Sans Pro"/>
              </a:rPr>
              <a:t>seba</a:t>
            </a:r>
            <a:r>
              <a:rPr lang="en-US" sz="1400" i="1" u="sng" kern="0" dirty="0">
                <a:solidFill>
                  <a:srgbClr val="0563C1"/>
                </a:solidFill>
                <a:ea typeface="Source Sans Pro"/>
                <a:cs typeface="Source Sans Pro"/>
                <a:sym typeface="Source Sans Pro"/>
              </a:rPr>
              <a:t> </a:t>
            </a:r>
          </a:p>
          <a:p>
            <a:pPr marL="742950" lvl="1" indent="-285750">
              <a:lnSpc>
                <a:spcPct val="110000"/>
              </a:lnSpc>
              <a:buFont typeface="Arial"/>
              <a:buChar char="•"/>
            </a:pPr>
            <a:r>
              <a:rPr lang="en-US" sz="1400" i="1" dirty="0">
                <a:solidFill>
                  <a:prstClr val="black"/>
                </a:solidFill>
              </a:rPr>
              <a:t>SD-RAN: </a:t>
            </a:r>
            <a:r>
              <a:rPr lang="en-US" sz="1400" i="1" dirty="0">
                <a:solidFill>
                  <a:prstClr val="black"/>
                </a:solidFill>
                <a:hlinkClick r:id="rId3"/>
              </a:rPr>
              <a:t>https://opennetworking.org/sd-ran/</a:t>
            </a:r>
            <a:endParaRPr lang="en-US" sz="1400" i="1" dirty="0">
              <a:solidFill>
                <a:prstClr val="black"/>
              </a:solidFill>
            </a:endParaRPr>
          </a:p>
          <a:p>
            <a:pPr marL="742950" lvl="1" indent="-285750">
              <a:lnSpc>
                <a:spcPct val="110000"/>
              </a:lnSpc>
              <a:buFont typeface="Arial"/>
              <a:buChar char="•"/>
            </a:pPr>
            <a:endParaRPr lang="en-US" sz="1400" i="1" dirty="0">
              <a:solidFill>
                <a:prstClr val="black"/>
              </a:solidFill>
            </a:endParaRPr>
          </a:p>
        </p:txBody>
      </p:sp>
      <p:pic>
        <p:nvPicPr>
          <p:cNvPr id="6" name="Google Shape;184;p23">
            <a:extLst>
              <a:ext uri="{FF2B5EF4-FFF2-40B4-BE49-F238E27FC236}">
                <a16:creationId xmlns:a16="http://schemas.microsoft.com/office/drawing/2014/main" id="{ADA60DE5-D395-7644-A589-B50A55CF8BC2}"/>
              </a:ext>
            </a:extLst>
          </p:cNvPr>
          <p:cNvPicPr preferRelativeResize="0"/>
          <p:nvPr/>
        </p:nvPicPr>
        <p:blipFill>
          <a:blip r:embed="rId4">
            <a:alphaModFix/>
          </a:blip>
          <a:stretch>
            <a:fillRect/>
          </a:stretch>
        </p:blipFill>
        <p:spPr>
          <a:xfrm>
            <a:off x="6516" y="4702571"/>
            <a:ext cx="1003781" cy="429725"/>
          </a:xfrm>
          <a:prstGeom prst="rect">
            <a:avLst/>
          </a:prstGeom>
          <a:noFill/>
          <a:ln>
            <a:noFill/>
          </a:ln>
        </p:spPr>
      </p:pic>
    </p:spTree>
    <p:extLst>
      <p:ext uri="{BB962C8B-B14F-4D97-AF65-F5344CB8AC3E}">
        <p14:creationId xmlns:p14="http://schemas.microsoft.com/office/powerpoint/2010/main" val="4151492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500"/>
                                        <p:tgtEl>
                                          <p:spTgt spid="4">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500"/>
                                        <p:tgtEl>
                                          <p:spTgt spid="4">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fade">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fade">
                                      <p:cBhvr>
                                        <p:cTn id="37" dur="500"/>
                                        <p:tgtEl>
                                          <p:spTgt spid="4">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9" end="9"/>
                                            </p:txEl>
                                          </p:spTgt>
                                        </p:tgtEl>
                                        <p:attrNameLst>
                                          <p:attrName>style.visibility</p:attrName>
                                        </p:attrNameLst>
                                      </p:cBhvr>
                                      <p:to>
                                        <p:strVal val="visible"/>
                                      </p:to>
                                    </p:set>
                                    <p:animEffect transition="in" filter="fade">
                                      <p:cBhvr>
                                        <p:cTn id="40" dur="500"/>
                                        <p:tgtEl>
                                          <p:spTgt spid="4">
                                            <p:txEl>
                                              <p:pRg st="9" end="9"/>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animEffect transition="in" filter="fade">
                                      <p:cBhvr>
                                        <p:cTn id="43" dur="500"/>
                                        <p:tgtEl>
                                          <p:spTgt spid="4">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4">
                                            <p:txEl>
                                              <p:pRg st="11" end="11"/>
                                            </p:txEl>
                                          </p:spTgt>
                                        </p:tgtEl>
                                        <p:attrNameLst>
                                          <p:attrName>style.visibility</p:attrName>
                                        </p:attrNameLst>
                                      </p:cBhvr>
                                      <p:to>
                                        <p:strVal val="visible"/>
                                      </p:to>
                                    </p:set>
                                    <p:animEffect transition="in" filter="fade">
                                      <p:cBhvr>
                                        <p:cTn id="48" dur="500"/>
                                        <p:tgtEl>
                                          <p:spTgt spid="4">
                                            <p:txEl>
                                              <p:pRg st="11" end="11"/>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animEffect transition="in" filter="fade">
                                      <p:cBhvr>
                                        <p:cTn id="51" dur="500"/>
                                        <p:tgtEl>
                                          <p:spTgt spid="4">
                                            <p:txEl>
                                              <p:pRg st="12" end="12"/>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4">
                                            <p:txEl>
                                              <p:pRg st="13" end="13"/>
                                            </p:txEl>
                                          </p:spTgt>
                                        </p:tgtEl>
                                        <p:attrNameLst>
                                          <p:attrName>style.visibility</p:attrName>
                                        </p:attrNameLst>
                                      </p:cBhvr>
                                      <p:to>
                                        <p:strVal val="visible"/>
                                      </p:to>
                                    </p:set>
                                    <p:animEffect transition="in" filter="fade">
                                      <p:cBhvr>
                                        <p:cTn id="54"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NF PPT Template 120118">
  <a:themeElements>
    <a:clrScheme name="Custom 108">
      <a:dk1>
        <a:srgbClr val="4B4B4B"/>
      </a:dk1>
      <a:lt1>
        <a:srgbClr val="FFFFFF"/>
      </a:lt1>
      <a:dk2>
        <a:srgbClr val="004B7D"/>
      </a:dk2>
      <a:lt2>
        <a:srgbClr val="FFAF00"/>
      </a:lt2>
      <a:accent1>
        <a:srgbClr val="007DCC"/>
      </a:accent1>
      <a:accent2>
        <a:srgbClr val="CC3333"/>
      </a:accent2>
      <a:accent3>
        <a:srgbClr val="339866"/>
      </a:accent3>
      <a:accent4>
        <a:srgbClr val="664B97"/>
      </a:accent4>
      <a:accent5>
        <a:srgbClr val="00CCFF"/>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NF Connect 2018 Theme">
  <a:themeElements>
    <a:clrScheme name="Custom 99">
      <a:dk1>
        <a:srgbClr val="4B4B4B"/>
      </a:dk1>
      <a:lt1>
        <a:srgbClr val="FFFFFF"/>
      </a:lt1>
      <a:dk2>
        <a:srgbClr val="004B7D"/>
      </a:dk2>
      <a:lt2>
        <a:srgbClr val="00CCFF"/>
      </a:lt2>
      <a:accent1>
        <a:srgbClr val="339966"/>
      </a:accent1>
      <a:accent2>
        <a:srgbClr val="CC3333"/>
      </a:accent2>
      <a:accent3>
        <a:srgbClr val="007DCC"/>
      </a:accent3>
      <a:accent4>
        <a:srgbClr val="664B97"/>
      </a:accent4>
      <a:accent5>
        <a:srgbClr val="FFAF00"/>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25400" cap="rnd" cmpd="sng">
          <a:solidFill>
            <a:schemeClr val="tx1">
              <a:lumMod val="60000"/>
              <a:lumOff val="4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6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Office Theme">
  <a:themeElements>
    <a:clrScheme name="Custom 71">
      <a:dk1>
        <a:srgbClr val="4B4B4B"/>
      </a:dk1>
      <a:lt1>
        <a:srgbClr val="FFFFFF"/>
      </a:lt1>
      <a:dk2>
        <a:srgbClr val="004B7D"/>
      </a:dk2>
      <a:lt2>
        <a:srgbClr val="00CCFF"/>
      </a:lt2>
      <a:accent1>
        <a:srgbClr val="4B87CC"/>
      </a:accent1>
      <a:accent2>
        <a:srgbClr val="AF3333"/>
      </a:accent2>
      <a:accent3>
        <a:srgbClr val="4B994B"/>
      </a:accent3>
      <a:accent4>
        <a:srgbClr val="664B97"/>
      </a:accent4>
      <a:accent5>
        <a:srgbClr val="FFAF00"/>
      </a:accent5>
      <a:accent6>
        <a:srgbClr val="971919"/>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NF PPT Template 102017">
  <a:themeElements>
    <a:clrScheme name="Custom 108">
      <a:dk1>
        <a:srgbClr val="4B4B4B"/>
      </a:dk1>
      <a:lt1>
        <a:srgbClr val="FFFFFF"/>
      </a:lt1>
      <a:dk2>
        <a:srgbClr val="004B7D"/>
      </a:dk2>
      <a:lt2>
        <a:srgbClr val="FFAF00"/>
      </a:lt2>
      <a:accent1>
        <a:srgbClr val="007DCC"/>
      </a:accent1>
      <a:accent2>
        <a:srgbClr val="CC3333"/>
      </a:accent2>
      <a:accent3>
        <a:srgbClr val="339866"/>
      </a:accent3>
      <a:accent4>
        <a:srgbClr val="664B97"/>
      </a:accent4>
      <a:accent5>
        <a:srgbClr val="00CCFF"/>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ONF PPT Template 102017">
  <a:themeElements>
    <a:clrScheme name="Custom 108">
      <a:dk1>
        <a:srgbClr val="4B4B4B"/>
      </a:dk1>
      <a:lt1>
        <a:srgbClr val="FFFFFF"/>
      </a:lt1>
      <a:dk2>
        <a:srgbClr val="004B7D"/>
      </a:dk2>
      <a:lt2>
        <a:srgbClr val="FFAF00"/>
      </a:lt2>
      <a:accent1>
        <a:srgbClr val="007DCC"/>
      </a:accent1>
      <a:accent2>
        <a:srgbClr val="CC3333"/>
      </a:accent2>
      <a:accent3>
        <a:srgbClr val="339866"/>
      </a:accent3>
      <a:accent4>
        <a:srgbClr val="664B97"/>
      </a:accent4>
      <a:accent5>
        <a:srgbClr val="00CCFF"/>
      </a:accent5>
      <a:accent6>
        <a:srgbClr val="CC6600"/>
      </a:accent6>
      <a:hlink>
        <a:srgbClr val="004B7D"/>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0 Broadband Spotlight Title Slide Template" id="{90AE373A-610C-4745-AC9C-C9B31D161AFB}" vid="{ACE55FE2-AA3A-2249-91CF-F9DC882A08FC}"/>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7979</TotalTime>
  <Words>2419</Words>
  <Application>Microsoft Macintosh PowerPoint</Application>
  <PresentationFormat>On-screen Show (16:9)</PresentationFormat>
  <Paragraphs>772</Paragraphs>
  <Slides>36</Slides>
  <Notes>27</Notes>
  <HiddenSlides>0</HiddenSlides>
  <MMClips>0</MMClips>
  <ScaleCrop>false</ScaleCrop>
  <HeadingPairs>
    <vt:vector size="6" baseType="variant">
      <vt:variant>
        <vt:lpstr>Fonts Used</vt:lpstr>
      </vt:variant>
      <vt:variant>
        <vt:i4>11</vt:i4>
      </vt:variant>
      <vt:variant>
        <vt:lpstr>Theme</vt:lpstr>
      </vt:variant>
      <vt:variant>
        <vt:i4>10</vt:i4>
      </vt:variant>
      <vt:variant>
        <vt:lpstr>Slide Titles</vt:lpstr>
      </vt:variant>
      <vt:variant>
        <vt:i4>36</vt:i4>
      </vt:variant>
    </vt:vector>
  </HeadingPairs>
  <TitlesOfParts>
    <vt:vector size="57" baseType="lpstr">
      <vt:lpstr>Arial</vt:lpstr>
      <vt:lpstr>Calibri</vt:lpstr>
      <vt:lpstr>Corbel</vt:lpstr>
      <vt:lpstr>Droid Sans</vt:lpstr>
      <vt:lpstr>Eurostile</vt:lpstr>
      <vt:lpstr>Helvetica Neue</vt:lpstr>
      <vt:lpstr>Mangal</vt:lpstr>
      <vt:lpstr>Noto Sans Symbols</vt:lpstr>
      <vt:lpstr>Open Sans</vt:lpstr>
      <vt:lpstr>Source Sans Pro</vt:lpstr>
      <vt:lpstr>Wingdings</vt:lpstr>
      <vt:lpstr>ONF PPT Template 120118</vt:lpstr>
      <vt:lpstr>2_Office Theme</vt:lpstr>
      <vt:lpstr>ONF Connect 2018 Theme</vt:lpstr>
      <vt:lpstr>4_Office Theme</vt:lpstr>
      <vt:lpstr>8_Office Theme</vt:lpstr>
      <vt:lpstr>9_Office Theme</vt:lpstr>
      <vt:lpstr>6_Office Theme</vt:lpstr>
      <vt:lpstr>3_Office Theme</vt:lpstr>
      <vt:lpstr>ONF PPT Template 102017</vt:lpstr>
      <vt:lpstr>1_ONF PPT Template 102017</vt:lpstr>
      <vt:lpstr>SDN in the Last Mile SEBA &amp; SD-RAN</vt:lpstr>
      <vt:lpstr>ONF: Operator Led, Curated Open Source Community  </vt:lpstr>
      <vt:lpstr>PowerPoint Presentation</vt:lpstr>
      <vt:lpstr>Agenda</vt:lpstr>
      <vt:lpstr>PowerPoint Presentation</vt:lpstr>
      <vt:lpstr>SEBA: SDN Enabled Broadband Access </vt:lpstr>
      <vt:lpstr>PowerPoint Presentation</vt:lpstr>
      <vt:lpstr>PowerPoint Presentation</vt:lpstr>
      <vt:lpstr>OLT disaggregation → VOLTHA  </vt:lpstr>
      <vt:lpstr>PowerPoint Presentation</vt:lpstr>
      <vt:lpstr>VOLTHA Operation</vt:lpstr>
      <vt:lpstr>PowerPoint Presentation</vt:lpstr>
      <vt:lpstr>Why OpenOLT Adaptor?</vt:lpstr>
      <vt:lpstr>PON Management</vt:lpstr>
      <vt:lpstr>SEBA Operator Workflows</vt:lpstr>
      <vt:lpstr>PowerPoint Presentation</vt:lpstr>
      <vt:lpstr>Fabric disaggregation → TRELLIS </vt:lpstr>
      <vt:lpstr>Whitebox ToR Switching</vt:lpstr>
      <vt:lpstr>PowerPoint Presentation</vt:lpstr>
      <vt:lpstr>BNG disaggregation  → SD-BNG</vt:lpstr>
      <vt:lpstr>PowerPoint Presentation</vt:lpstr>
      <vt:lpstr>PowerPoint Presentation</vt:lpstr>
      <vt:lpstr>PowerPoint Presentation</vt:lpstr>
      <vt:lpstr>SEBA (and VOLTHA) Community</vt:lpstr>
      <vt:lpstr>PowerPoint Presentation</vt:lpstr>
      <vt:lpstr>PowerPoint Presentation</vt:lpstr>
      <vt:lpstr>Agenda</vt:lpstr>
      <vt:lpstr>RAN transformation: Starting point</vt:lpstr>
      <vt:lpstr>RAN disaggregation</vt:lpstr>
      <vt:lpstr>Joint RAN Disaggregation</vt:lpstr>
      <vt:lpstr>Joint RAN Disaggregation</vt:lpstr>
      <vt:lpstr>O-RAN Architecture</vt:lpstr>
      <vt:lpstr>ONF’s SD-RAN Project  nearRT-RIC</vt:lpstr>
      <vt:lpstr>Shared Goals, Shared Journey</vt:lpstr>
      <vt:lpstr>SD-RAN Ecosystem</vt:lpstr>
      <vt:lpstr>Summary</vt:lpstr>
    </vt:vector>
  </TitlesOfParts>
  <Company>ONF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Saurav Das</dc:creator>
  <cp:lastModifiedBy>Saurav Das</cp:lastModifiedBy>
  <cp:revision>158</cp:revision>
  <dcterms:created xsi:type="dcterms:W3CDTF">2019-03-21T02:52:58Z</dcterms:created>
  <dcterms:modified xsi:type="dcterms:W3CDTF">2020-11-10T18:20:23Z</dcterms:modified>
</cp:coreProperties>
</file>