
<file path=[Content_Types].xml><?xml version="1.0" encoding="utf-8"?>
<Types xmlns="http://schemas.openxmlformats.org/package/2006/content-types">
  <Default Extension="xml" ContentType="application/xml"/>
  <Default Extension="jpg" ContentType="image/jpeg"/>
  <Default Extension="tiff" ContentType="image/tiff"/>
  <Default Extension="emf" ContentType="image/x-emf"/>
  <Default Extension="rels" ContentType="application/vnd.openxmlformats-package.relationships+xml"/>
  <Default Extension="tif" ContentType="image/t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6.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7.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8.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9.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80" r:id="rId2"/>
    <p:sldMasterId id="2147483682" r:id="rId3"/>
    <p:sldMasterId id="2147483730" r:id="rId4"/>
    <p:sldMasterId id="2147483747" r:id="rId5"/>
    <p:sldMasterId id="2147483752" r:id="rId6"/>
    <p:sldMasterId id="2147483775" r:id="rId7"/>
    <p:sldMasterId id="2147483779" r:id="rId8"/>
    <p:sldMasterId id="2147483786" r:id="rId9"/>
    <p:sldMasterId id="2147483797" r:id="rId10"/>
  </p:sldMasterIdLst>
  <p:notesMasterIdLst>
    <p:notesMasterId r:id="rId49"/>
  </p:notesMasterIdLst>
  <p:sldIdLst>
    <p:sldId id="256" r:id="rId11"/>
    <p:sldId id="262" r:id="rId12"/>
    <p:sldId id="1783" r:id="rId13"/>
    <p:sldId id="1815" r:id="rId14"/>
    <p:sldId id="1721" r:id="rId15"/>
    <p:sldId id="1761" r:id="rId16"/>
    <p:sldId id="1784" r:id="rId17"/>
    <p:sldId id="1785" r:id="rId18"/>
    <p:sldId id="1816" r:id="rId19"/>
    <p:sldId id="1762" r:id="rId20"/>
    <p:sldId id="1787" r:id="rId21"/>
    <p:sldId id="1788" r:id="rId22"/>
    <p:sldId id="1746" r:id="rId23"/>
    <p:sldId id="1817" r:id="rId24"/>
    <p:sldId id="1789" r:id="rId25"/>
    <p:sldId id="1790" r:id="rId26"/>
    <p:sldId id="1791" r:id="rId27"/>
    <p:sldId id="1743" r:id="rId28"/>
    <p:sldId id="1781" r:id="rId29"/>
    <p:sldId id="1793" r:id="rId30"/>
    <p:sldId id="1794" r:id="rId31"/>
    <p:sldId id="1795" r:id="rId32"/>
    <p:sldId id="1811" r:id="rId33"/>
    <p:sldId id="1797" r:id="rId34"/>
    <p:sldId id="1798" r:id="rId35"/>
    <p:sldId id="1799" r:id="rId36"/>
    <p:sldId id="1800" r:id="rId37"/>
    <p:sldId id="1801" r:id="rId38"/>
    <p:sldId id="1812" r:id="rId39"/>
    <p:sldId id="1813" r:id="rId40"/>
    <p:sldId id="1805" r:id="rId41"/>
    <p:sldId id="1808" r:id="rId42"/>
    <p:sldId id="1806" r:id="rId43"/>
    <p:sldId id="1782" r:id="rId44"/>
    <p:sldId id="1810" r:id="rId45"/>
    <p:sldId id="263" r:id="rId46"/>
    <p:sldId id="1809" r:id="rId47"/>
    <p:sldId id="1730" r:id="rId4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orient="horz" pos="574" id="1">
          <p15:clr>
            <a:srgbClr val="A4A3A4"/>
          </p15:clr>
        </p15:guide>
        <p15:guide orient="horz" pos="766" id="2">
          <p15:clr>
            <a:srgbClr val="A4A3A4"/>
          </p15:clr>
        </p15:guide>
        <p15:guide pos="350" id="3">
          <p15:clr>
            <a:srgbClr val="A4A3A4"/>
          </p15:clr>
        </p15:guide>
        <p15:guide orient="horz" pos="3166" id="4">
          <p15:clr>
            <a:srgbClr val="A4A3A4"/>
          </p15:clr>
        </p15:guide>
        <p15:guide orient="horz" pos="130" id="5">
          <p15:clr>
            <a:srgbClr val="A4A3A4"/>
          </p15:clr>
        </p15:guide>
        <p15:guide orient="horz" pos="782" id="6">
          <p15:clr>
            <a:srgbClr val="A4A3A4"/>
          </p15:clr>
        </p15:guide>
        <p15:guide pos="222" id="7">
          <p15:clr>
            <a:srgbClr val="A4A3A4"/>
          </p15:clr>
        </p15:guide>
      </p15:sldGuideLst>
    </p:ext>
    <p:ext uri="http://customooxmlschemas.google.com/">
      <go:slidesCustomData xmlns:go="http://customooxmlschemas.google.com/" xmlns:p15="http://schemas.microsoft.com/office/powerpoint/2012/main" xmlns="" roundtripDataSignature="AMtx7mhJDcrnDp4ZVjbr2QTWFv7jUdbUuw==" r:id="rId82"/>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ru Parulkar"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B4B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439"/>
    <p:restoredTop sz="94693"/>
  </p:normalViewPr>
  <p:slideViewPr>
    <p:cSldViewPr snapToGrid="0">
      <p:cViewPr>
        <p:scale>
          <a:sx n="199" d="100"/>
          <a:sy n="199" d="100"/>
        </p:scale>
        <p:origin x="-1768" y="-1440"/>
      </p:cViewPr>
      <p:guideLst>
        <p:guide orient="horz" pos="574"/>
        <p:guide orient="horz" pos="766"/>
        <p:guide orient="horz" pos="3166"/>
        <p:guide orient="horz" pos="130"/>
        <p:guide orient="horz" pos="782"/>
        <p:guide pos="350"/>
        <p:guide pos="222"/>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50" Type="http://schemas.openxmlformats.org/officeDocument/2006/relationships/printerSettings" Target="printerSettings/printerSettings1.bin"/><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slide" Target="slides/slide34.xml"/><Relationship Id="rId45" Type="http://schemas.openxmlformats.org/officeDocument/2006/relationships/slide" Target="slides/slide35.xml"/><Relationship Id="rId46" Type="http://schemas.openxmlformats.org/officeDocument/2006/relationships/slide" Target="slides/slide36.xml"/><Relationship Id="rId47" Type="http://schemas.openxmlformats.org/officeDocument/2006/relationships/slide" Target="slides/slide37.xml"/><Relationship Id="rId48" Type="http://schemas.openxmlformats.org/officeDocument/2006/relationships/slide" Target="slides/slide38.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82" Type="http://customschemas.google.com/relationships/presentationmetadata" Target="metadata"/><Relationship Id="rId83" Type="http://schemas.openxmlformats.org/officeDocument/2006/relationships/commentAuthors" Target="commentAuthors.xml"/><Relationship Id="rId84" Type="http://schemas.openxmlformats.org/officeDocument/2006/relationships/presProps" Target="presProps.xml"/><Relationship Id="rId85" Type="http://schemas.openxmlformats.org/officeDocument/2006/relationships/viewProps" Target="viewProps.xml"/><Relationship Id="rId86" Type="http://schemas.openxmlformats.org/officeDocument/2006/relationships/theme" Target="theme/theme1.xml"/><Relationship Id="rId87" Type="http://schemas.openxmlformats.org/officeDocument/2006/relationships/tableStyles" Target="tableStyles.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10" Type="http://schemas.openxmlformats.org/officeDocument/2006/relationships/slideMaster" Target="slideMasters/slideMaster10.xml"/><Relationship Id="rId11" Type="http://schemas.openxmlformats.org/officeDocument/2006/relationships/slide" Target="slides/slide1.xml"/><Relationship Id="rId12"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9-09-09T14:57:46.744" idx="2">
    <p:pos x="6000" y="0"/>
    <p:text>Why is this slide at the end and not at the beginning?</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L="914400" marR="0" lvl="1"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2pPr>
            <a:lvl3pPr marL="1371600" marR="0" lvl="2"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3pPr>
            <a:lvl4pPr marL="1828800" marR="0" lvl="3"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4pPr>
            <a:lvl5pPr marL="2286000" marR="0" lvl="4"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orbel"/>
                <a:ea typeface="Corbel"/>
                <a:cs typeface="Corbel"/>
                <a:sym typeface="Corbel"/>
              </a:rPr>
              <a:t>‹#›</a:t>
            </a:fld>
            <a:endParaRPr sz="1200" b="0" i="0" u="none" strike="noStrike" cap="none">
              <a:solidFill>
                <a:schemeClr val="dk1"/>
              </a:solidFill>
              <a:latin typeface="Corbel"/>
              <a:ea typeface="Corbel"/>
              <a:cs typeface="Corbel"/>
              <a:sym typeface="Corbel"/>
            </a:endParaRPr>
          </a:p>
        </p:txBody>
      </p:sp>
    </p:spTree>
    <p:extLst>
      <p:ext uri="{BB962C8B-B14F-4D97-AF65-F5344CB8AC3E}">
        <p14:creationId xmlns:p14="http://schemas.microsoft.com/office/powerpoint/2010/main" val="110265025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102:notes"/>
          <p:cNvSpPr txBox="1">
            <a:spLocks noGrp="1"/>
          </p:cNvSpPr>
          <p:nvPr>
            <p:ph type="body" idx="1"/>
          </p:nvPr>
        </p:nvSpPr>
        <p:spPr>
          <a:xfrm>
            <a:off x="114300" y="4343400"/>
            <a:ext cx="66421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ONF is an operator led industry consortium. I will explain later why and what it means.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And our mission is to transform operator networks and to bring Capex and Opex efficiencies and enable operators to create innovative revenue generating services.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And we achieve our goals by leveraging or building on the architecture innovations such as SDN, NFV and Cloudification as well as Disaggregation and Open Source.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What is important to note is that we are not just about open source or just about SDN or NFV.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We believe if we have to achieve the transformation we all seek, we have to work with and emphasize all these together and that is only way we can succeed with our mission.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And we are very mission oriented in this pursuit.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You can contrast this with other communities that simply focus on open source or bringing developers together without a clear shared mission. </a:t>
            </a:r>
            <a:endParaRPr/>
          </a:p>
        </p:txBody>
      </p:sp>
      <p:sp>
        <p:nvSpPr>
          <p:cNvPr id="151" name="Google Shape;151;p10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136622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103:notes"/>
          <p:cNvSpPr txBox="1">
            <a:spLocks noGrp="1"/>
          </p:cNvSpPr>
          <p:nvPr>
            <p:ph type="body" idx="1"/>
          </p:nvPr>
        </p:nvSpPr>
        <p:spPr>
          <a:xfrm>
            <a:off x="178420" y="4343399"/>
            <a:ext cx="6616390" cy="472625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u="sng">
                <a:solidFill>
                  <a:schemeClr val="accent4"/>
                </a:solidFill>
              </a:rPr>
              <a:t>So let me explain how our curated open source model and community work.</a:t>
            </a:r>
            <a:endParaRPr/>
          </a:p>
          <a:p>
            <a:pPr marL="0" lvl="0" indent="0" algn="l" rtl="0">
              <a:lnSpc>
                <a:spcPct val="100000"/>
              </a:lnSpc>
              <a:spcBef>
                <a:spcPts val="0"/>
              </a:spcBef>
              <a:spcAft>
                <a:spcPts val="0"/>
              </a:spcAft>
              <a:buSzPts val="1400"/>
              <a:buNone/>
            </a:pPr>
            <a:endParaRPr b="1" u="sng">
              <a:solidFill>
                <a:schemeClr val="accent4"/>
              </a:solidFill>
            </a:endParaRPr>
          </a:p>
          <a:p>
            <a:pPr marL="0" lvl="0" indent="0" algn="l" rtl="0">
              <a:lnSpc>
                <a:spcPct val="100000"/>
              </a:lnSpc>
              <a:spcBef>
                <a:spcPts val="0"/>
              </a:spcBef>
              <a:spcAft>
                <a:spcPts val="0"/>
              </a:spcAft>
              <a:buSzPts val="1400"/>
              <a:buNone/>
            </a:pPr>
            <a:r>
              <a:rPr lang="en-US"/>
              <a:t>Consider network operators such as AT&amp;T, Comcast, China Unicom, DT, Google, NTT and Turk Telekom..  They own and operate largest infrastructure and services. And they are committed to transforming their networks and they know the best their priorities and how they want to approach it.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These operators specify and help define the use cases and solutions they want to pursue and commit to deployment.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Then we have a small engineering team of 20-25 architect and developers  that some times our board members describe as “small and mighty ” – because we don’t have any legacy to protect and we pursue innovative architecture and solutions with a passion. On many occasions, industry folks have said we are crazy or pursuing things that will not work and our team has proven them wrong.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Then we have a list of supply-chain partners who are committed to this vision/mission of creating SDN and NFV with disaggregation and open source. These supply-chain partners get to work closely with operators on platforms and solutions they want deploy. </a:t>
            </a:r>
            <a:r>
              <a:rPr lang="en-US" b="1"/>
              <a:t>Thus these supply-chain partners don’t have to do guess work and can significantly cut their R&amp;D costs and reduce time to market.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b="1">
                <a:solidFill>
                  <a:schemeClr val="accent2"/>
                </a:solidFill>
              </a:rPr>
              <a:t>And together we have created some amazing open source platforms and solutions – I will talk about them in just a minute.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 </a:t>
            </a:r>
            <a:endParaRPr/>
          </a:p>
        </p:txBody>
      </p:sp>
      <p:sp>
        <p:nvSpPr>
          <p:cNvPr id="169" name="Google Shape;169;p1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55716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orbel"/>
                <a:ea typeface="Corbel"/>
                <a:cs typeface="Corbel"/>
                <a:sym typeface="Corbel"/>
              </a:rPr>
              <a:t>4</a:t>
            </a:fld>
            <a:endParaRPr lang="en-US" sz="1200" b="0" i="0" u="none" strike="noStrike" cap="none">
              <a:solidFill>
                <a:schemeClr val="dk1"/>
              </a:solidFill>
              <a:latin typeface="Corbel"/>
              <a:ea typeface="Corbel"/>
              <a:cs typeface="Corbel"/>
              <a:sym typeface="Corbel"/>
            </a:endParaRPr>
          </a:p>
        </p:txBody>
      </p:sp>
    </p:spTree>
    <p:extLst>
      <p:ext uri="{BB962C8B-B14F-4D97-AF65-F5344CB8AC3E}">
        <p14:creationId xmlns:p14="http://schemas.microsoft.com/office/powerpoint/2010/main" val="3586731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lvl="1"/>
            <a:r>
              <a:rPr lang="en-US" sz="1600" dirty="0"/>
              <a:t>Overall ONF mission</a:t>
            </a:r>
          </a:p>
          <a:p>
            <a:pPr lvl="1"/>
            <a:r>
              <a:rPr lang="en-US" sz="1600" dirty="0"/>
              <a:t>Specific platforms and solutions </a:t>
            </a:r>
          </a:p>
          <a:p>
            <a:pPr lvl="1"/>
            <a:r>
              <a:rPr lang="en-US" sz="1600" dirty="0"/>
              <a:t>Deployments </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orbel"/>
                <a:ea typeface="Corbel"/>
                <a:cs typeface="Corbel"/>
                <a:sym typeface="Corbe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a:t>
            </a:fld>
            <a:endParaRPr kumimoji="0" lang="en-US" sz="1200" b="0" i="0" u="none" strike="noStrike" kern="0" cap="none" spc="0" normalizeH="0" baseline="0" noProof="0">
              <a:ln>
                <a:noFill/>
              </a:ln>
              <a:solidFill>
                <a:srgbClr val="000000"/>
              </a:solidFill>
              <a:effectLst/>
              <a:uLnTx/>
              <a:uFillTx/>
              <a:latin typeface="Corbel"/>
              <a:ea typeface="Corbel"/>
              <a:cs typeface="Corbel"/>
              <a:sym typeface="Corbel"/>
            </a:endParaRPr>
          </a:p>
        </p:txBody>
      </p:sp>
    </p:spTree>
    <p:extLst>
      <p:ext uri="{BB962C8B-B14F-4D97-AF65-F5344CB8AC3E}">
        <p14:creationId xmlns:p14="http://schemas.microsoft.com/office/powerpoint/2010/main" val="1377678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6243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USE CASE 1 </a:t>
            </a:r>
            <a:r>
              <a:rPr lang="mr-IN"/>
              <a:t>–</a:t>
            </a:r>
            <a:r>
              <a:rPr lang="en-US"/>
              <a:t> Distributed</a:t>
            </a:r>
            <a:r>
              <a:rPr lang="en-US" baseline="0"/>
              <a:t> Fabric for Access/Edge Networking</a:t>
            </a:r>
            <a:endParaRPr/>
          </a:p>
        </p:txBody>
      </p:sp>
    </p:spTree>
    <p:extLst>
      <p:ext uri="{BB962C8B-B14F-4D97-AF65-F5344CB8AC3E}">
        <p14:creationId xmlns:p14="http://schemas.microsoft.com/office/powerpoint/2010/main" val="4095331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62581202d5_0_1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orbel"/>
              <a:ea typeface="Corbel"/>
              <a:cs typeface="Corbel"/>
              <a:sym typeface="Corbel"/>
            </a:endParaRPr>
          </a:p>
        </p:txBody>
      </p:sp>
      <p:sp>
        <p:nvSpPr>
          <p:cNvPr id="400" name="Google Shape;400;g62581202d5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12229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US"/>
              <a:t>Our plan is to split the BNG black box in two pieces, user plane and control plane</a:t>
            </a:r>
          </a:p>
          <a:p>
            <a:pPr marL="457200" lvl="0" indent="-317500" algn="l" rtl="0">
              <a:spcBef>
                <a:spcPts val="0"/>
              </a:spcBef>
              <a:spcAft>
                <a:spcPts val="0"/>
              </a:spcAft>
              <a:buSzPts val="1400"/>
              <a:buChar char="●"/>
            </a:pPr>
            <a:r>
              <a:rPr lang="en-US"/>
              <a:t>The control plane, responsible of functions like authentication, IP address assignment, routing, etc. can be implemented as a mix of SDN apps running on top of ONOS, integrated with existing control software when possible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a:t>The user plane, responsible of processing data traffic, can be implemented as part of the existing fabric of SEBA, using P4 and merchant silicon. We</a:t>
            </a:r>
            <a:r>
              <a:rPr lang="en-US" baseline="0"/>
              <a:t> plan to use different chipsets for disfferent fiunctions</a:t>
            </a:r>
            <a:endParaRPr lang="en-US"/>
          </a:p>
          <a:p>
            <a:pPr marL="457200" lvl="0" indent="-317500" algn="l" rtl="0">
              <a:spcBef>
                <a:spcPts val="0"/>
              </a:spcBef>
              <a:spcAft>
                <a:spcPts val="0"/>
              </a:spcAft>
              <a:buSzPts val="1400"/>
              <a:buChar char="●"/>
            </a:pPr>
            <a:endParaRPr lang="en-US"/>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a:p>
        </p:txBody>
      </p:sp>
    </p:spTree>
    <p:extLst>
      <p:ext uri="{BB962C8B-B14F-4D97-AF65-F5344CB8AC3E}">
        <p14:creationId xmlns:p14="http://schemas.microsoft.com/office/powerpoint/2010/main" val="2811711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6257a93d01_0_7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6257a93d01_0_7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Traditional SEBA deployment augmented with new components:</a:t>
            </a:r>
            <a:endParaRPr/>
          </a:p>
          <a:p>
            <a:pPr marL="457200" lvl="0" indent="-317500" algn="l" rtl="0">
              <a:spcBef>
                <a:spcPts val="0"/>
              </a:spcBef>
              <a:spcAft>
                <a:spcPts val="0"/>
              </a:spcAft>
              <a:buSzPts val="1400"/>
              <a:buChar char="-"/>
            </a:pPr>
            <a:r>
              <a:rPr lang="en-US"/>
              <a:t>Subscriber device configured to act as a PPPoE client</a:t>
            </a:r>
            <a:endParaRPr/>
          </a:p>
          <a:p>
            <a:pPr marL="457200" lvl="0" indent="-317500" algn="l" rtl="0">
              <a:spcBef>
                <a:spcPts val="0"/>
              </a:spcBef>
              <a:spcAft>
                <a:spcPts val="0"/>
              </a:spcAft>
              <a:buSzPts val="1400"/>
              <a:buChar char="-"/>
            </a:pPr>
            <a:r>
              <a:rPr lang="en-US"/>
              <a:t>External PPPoE server</a:t>
            </a:r>
            <a:endParaRPr/>
          </a:p>
          <a:p>
            <a:pPr marL="457200" lvl="0" indent="-317500" algn="l" rtl="0">
              <a:spcBef>
                <a:spcPts val="0"/>
              </a:spcBef>
              <a:spcAft>
                <a:spcPts val="0"/>
              </a:spcAft>
              <a:buSzPts val="1400"/>
              <a:buChar char="-"/>
            </a:pPr>
            <a:r>
              <a:rPr lang="en-US"/>
              <a:t>BNG-c Relay app</a:t>
            </a:r>
            <a:endParaRPr/>
          </a:p>
          <a:p>
            <a:pPr marL="0" lvl="0" indent="0" algn="l" rtl="0">
              <a:spcBef>
                <a:spcPts val="0"/>
              </a:spcBef>
              <a:spcAft>
                <a:spcPts val="0"/>
              </a:spcAft>
              <a:buNone/>
            </a:pPr>
            <a:endParaRPr/>
          </a:p>
        </p:txBody>
      </p:sp>
      <p:sp>
        <p:nvSpPr>
          <p:cNvPr id="423" name="Google Shape;423;g6257a93d01_0_71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005163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850710-3577-E74A-9C2F-93CD90266D54}"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3396362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850710-3577-E74A-9C2F-93CD90266D54}"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4077267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51850710-3577-E74A-9C2F-93CD90266D54}"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17362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51850710-3577-E74A-9C2F-93CD90266D54}"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927479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850710-3577-E74A-9C2F-93CD90266D54}"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1697789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850710-3577-E74A-9C2F-93CD90266D54}"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774720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0259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1292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1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30" name="Google Shape;430;p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9605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orbel"/>
                <a:ea typeface="Corbel"/>
                <a:cs typeface="Corbel"/>
                <a:sym typeface="Corbe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30</a:t>
            </a:fld>
            <a:endParaRPr kumimoji="0" lang="en-US" sz="1200" b="0" i="0" u="none" strike="noStrike" kern="0" cap="none" spc="0" normalizeH="0" baseline="0" noProof="0">
              <a:ln>
                <a:noFill/>
              </a:ln>
              <a:solidFill>
                <a:srgbClr val="000000"/>
              </a:solidFill>
              <a:effectLst/>
              <a:uLnTx/>
              <a:uFillTx/>
              <a:latin typeface="Corbel"/>
              <a:ea typeface="Corbel"/>
              <a:cs typeface="Corbel"/>
              <a:sym typeface="Corbel"/>
            </a:endParaRPr>
          </a:p>
        </p:txBody>
      </p:sp>
    </p:spTree>
    <p:extLst>
      <p:ext uri="{BB962C8B-B14F-4D97-AF65-F5344CB8AC3E}">
        <p14:creationId xmlns:p14="http://schemas.microsoft.com/office/powerpoint/2010/main" val="2288571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6455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orbel"/>
                <a:ea typeface="Corbel"/>
                <a:cs typeface="Corbel"/>
                <a:sym typeface="Corbel"/>
              </a:rPr>
              <a:t>35</a:t>
            </a:fld>
            <a:endParaRPr lang="en-US" sz="1200" b="0" i="0" u="none" strike="noStrike" cap="none">
              <a:solidFill>
                <a:schemeClr val="dk1"/>
              </a:solidFill>
              <a:latin typeface="Corbel"/>
              <a:ea typeface="Corbel"/>
              <a:cs typeface="Corbel"/>
              <a:sym typeface="Corbel"/>
            </a:endParaRPr>
          </a:p>
        </p:txBody>
      </p:sp>
    </p:spTree>
    <p:extLst>
      <p:ext uri="{BB962C8B-B14F-4D97-AF65-F5344CB8AC3E}">
        <p14:creationId xmlns:p14="http://schemas.microsoft.com/office/powerpoint/2010/main" val="7434597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625ab1d263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625ab1d263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8471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 Id="rId3"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0.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2.png"/><Relationship Id="rId3"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4"/>
        <p:cNvGrpSpPr/>
        <p:nvPr/>
      </p:nvGrpSpPr>
      <p:grpSpPr>
        <a:xfrm>
          <a:off x="0" y="0"/>
          <a:ext cx="0" cy="0"/>
          <a:chOff x="0" y="0"/>
          <a:chExt cx="0" cy="0"/>
        </a:xfrm>
      </p:grpSpPr>
      <p:sp>
        <p:nvSpPr>
          <p:cNvPr id="15" name="Google Shape;15;p15"/>
          <p:cNvSpPr txBox="1">
            <a:spLocks noGrp="1"/>
          </p:cNvSpPr>
          <p:nvPr>
            <p:ph type="title"/>
          </p:nvPr>
        </p:nvSpPr>
        <p:spPr>
          <a:xfrm>
            <a:off x="457200" y="1888067"/>
            <a:ext cx="8229600" cy="2091265"/>
          </a:xfrm>
          <a:prstGeom prst="rect">
            <a:avLst/>
          </a:prstGeom>
          <a:noFill/>
          <a:ln>
            <a:noFill/>
          </a:ln>
        </p:spPr>
        <p:txBody>
          <a:bodyPr spcFirstLastPara="1" wrap="square" lIns="91425" tIns="45700" rIns="91425" bIns="45700" anchor="ctr" anchorCtr="1">
            <a:noAutofit/>
          </a:bodyPr>
          <a:lstStyle>
            <a:lvl1pPr marR="0" lvl="0" algn="ctr" rtl="0">
              <a:spcBef>
                <a:spcPts val="0"/>
              </a:spcBef>
              <a:spcAft>
                <a:spcPts val="0"/>
              </a:spcAft>
              <a:buClr>
                <a:srgbClr val="FFFFFF"/>
              </a:buClr>
              <a:buSzPts val="3200"/>
              <a:buFont typeface="Century Gothic"/>
              <a:buNone/>
              <a:defRPr sz="3200" b="1" i="0" u="none" strike="noStrike" cap="none">
                <a:solidFill>
                  <a:srgbClr val="FFFFFF"/>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 name="Google Shape;16;p15"/>
          <p:cNvSpPr txBox="1">
            <a:spLocks noGrp="1"/>
          </p:cNvSpPr>
          <p:nvPr>
            <p:ph type="subTitle" idx="1"/>
          </p:nvPr>
        </p:nvSpPr>
        <p:spPr>
          <a:xfrm>
            <a:off x="448733" y="4021668"/>
            <a:ext cx="8246534" cy="677333"/>
          </a:xfrm>
          <a:prstGeom prst="rect">
            <a:avLst/>
          </a:prstGeom>
          <a:noFill/>
          <a:ln>
            <a:noFill/>
          </a:ln>
        </p:spPr>
        <p:txBody>
          <a:bodyPr spcFirstLastPara="1" wrap="square" lIns="91425" tIns="45700" rIns="91425" bIns="45700" anchor="b" anchorCtr="0">
            <a:noAutofit/>
          </a:bodyPr>
          <a:lstStyle>
            <a:lvl1pPr marR="0" lvl="0" algn="ctr" rtl="0">
              <a:spcBef>
                <a:spcPts val="4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Slide">
  <p:cSld name="Divider Slide">
    <p:spTree>
      <p:nvGrpSpPr>
        <p:cNvPr id="1" name="Shape 156"/>
        <p:cNvGrpSpPr/>
        <p:nvPr/>
      </p:nvGrpSpPr>
      <p:grpSpPr>
        <a:xfrm>
          <a:off x="0" y="0"/>
          <a:ext cx="0" cy="0"/>
          <a:chOff x="0" y="0"/>
          <a:chExt cx="0" cy="0"/>
        </a:xfrm>
      </p:grpSpPr>
      <p:sp>
        <p:nvSpPr>
          <p:cNvPr id="157" name="Google Shape;157;p26"/>
          <p:cNvSpPr txBox="1">
            <a:spLocks noGrp="1"/>
          </p:cNvSpPr>
          <p:nvPr>
            <p:ph type="subTitle" idx="1"/>
          </p:nvPr>
        </p:nvSpPr>
        <p:spPr>
          <a:xfrm>
            <a:off x="84667" y="1523993"/>
            <a:ext cx="8974666" cy="1202267"/>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lt1"/>
              </a:buClr>
              <a:buSzPts val="2750"/>
              <a:buFont typeface="Arial"/>
              <a:buNone/>
              <a:defRPr sz="2750" b="0" i="0" u="none" strike="noStrike" cap="none">
                <a:solidFill>
                  <a:schemeClr val="lt1"/>
                </a:solidFill>
                <a:latin typeface="Century Gothic"/>
                <a:ea typeface="Century Gothic"/>
                <a:cs typeface="Century Gothic"/>
                <a:sym typeface="Century Gothic"/>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2"/>
        <p:cNvGrpSpPr/>
        <p:nvPr/>
      </p:nvGrpSpPr>
      <p:grpSpPr>
        <a:xfrm>
          <a:off x="0" y="0"/>
          <a:ext cx="0" cy="0"/>
          <a:chOff x="0" y="0"/>
          <a:chExt cx="0" cy="0"/>
        </a:xfrm>
      </p:grpSpPr>
      <p:sp>
        <p:nvSpPr>
          <p:cNvPr id="23" name="Google Shape;23;p17"/>
          <p:cNvSpPr txBox="1">
            <a:spLocks noGrp="1"/>
          </p:cNvSpPr>
          <p:nvPr>
            <p:ph type="title"/>
          </p:nvPr>
        </p:nvSpPr>
        <p:spPr>
          <a:xfrm>
            <a:off x="457200" y="72933"/>
            <a:ext cx="8229600" cy="532624"/>
          </a:xfrm>
          <a:prstGeom prst="rect">
            <a:avLst/>
          </a:prstGeom>
          <a:noFill/>
          <a:ln>
            <a:noFill/>
          </a:ln>
        </p:spPr>
        <p:txBody>
          <a:bodyPr spcFirstLastPara="1" wrap="square" lIns="91425" tIns="45700" rIns="91425" bIns="45700" anchor="t" anchorCtr="0">
            <a:spAutoFit/>
          </a:bodyPr>
          <a:lstStyle>
            <a:lvl1pPr lvl="0" algn="ctr">
              <a:lnSpc>
                <a:spcPct val="188888"/>
              </a:lnSpc>
              <a:spcBef>
                <a:spcPts val="0"/>
              </a:spcBef>
              <a:spcAft>
                <a:spcPts val="0"/>
              </a:spcAft>
              <a:buClr>
                <a:schemeClr val="accent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7"/>
          <p:cNvSpPr txBox="1">
            <a:spLocks noGrp="1"/>
          </p:cNvSpPr>
          <p:nvPr>
            <p:ph type="sldNum" idx="12"/>
          </p:nvPr>
        </p:nvSpPr>
        <p:spPr>
          <a:xfrm>
            <a:off x="3505200" y="4848891"/>
            <a:ext cx="2133600"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61680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sp>
        <p:nvSpPr>
          <p:cNvPr id="11" name="Google Shape;11;p2"/>
          <p:cNvSpPr/>
          <p:nvPr/>
        </p:nvSpPr>
        <p:spPr>
          <a:xfrm>
            <a:off x="7057506" y="0"/>
            <a:ext cx="2086500" cy="6198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2" name="Google Shape;12;p2"/>
          <p:cNvPicPr preferRelativeResize="0"/>
          <p:nvPr/>
        </p:nvPicPr>
        <p:blipFill rotWithShape="1">
          <a:blip r:embed="rId2">
            <a:alphaModFix/>
          </a:blip>
          <a:srcRect b="14886"/>
          <a:stretch/>
        </p:blipFill>
        <p:spPr>
          <a:xfrm>
            <a:off x="1" y="1218603"/>
            <a:ext cx="9144003" cy="3924902"/>
          </a:xfrm>
          <a:prstGeom prst="rect">
            <a:avLst/>
          </a:prstGeom>
          <a:noFill/>
          <a:ln>
            <a:noFill/>
          </a:ln>
        </p:spPr>
      </p:pic>
      <p:sp>
        <p:nvSpPr>
          <p:cNvPr id="13" name="Google Shape;13;p2"/>
          <p:cNvSpPr txBox="1">
            <a:spLocks noGrp="1"/>
          </p:cNvSpPr>
          <p:nvPr>
            <p:ph type="ctrTitle"/>
          </p:nvPr>
        </p:nvSpPr>
        <p:spPr>
          <a:xfrm>
            <a:off x="311708" y="1272163"/>
            <a:ext cx="8520600" cy="2052600"/>
          </a:xfrm>
          <a:prstGeom prst="rect">
            <a:avLst/>
          </a:prstGeom>
          <a:noFill/>
          <a:ln>
            <a:noFill/>
          </a:ln>
          <a:effectLst>
            <a:outerShdw blurRad="57150" dist="47625" dir="5580000" algn="bl" rotWithShape="0">
              <a:srgbClr val="000000">
                <a:alpha val="20000"/>
              </a:srgbClr>
            </a:outerShdw>
          </a:effectLst>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3D7D"/>
              </a:buClr>
              <a:buSzPts val="4800"/>
              <a:buNone/>
              <a:defRPr sz="4800">
                <a:solidFill>
                  <a:srgbClr val="003D7D"/>
                </a:solidFill>
              </a:defRPr>
            </a:lvl1pPr>
            <a:lvl2pPr lvl="1" algn="ctr" rtl="0">
              <a:lnSpc>
                <a:spcPct val="100000"/>
              </a:lnSpc>
              <a:spcBef>
                <a:spcPts val="0"/>
              </a:spcBef>
              <a:spcAft>
                <a:spcPts val="0"/>
              </a:spcAft>
              <a:buClr>
                <a:srgbClr val="003D7D"/>
              </a:buClr>
              <a:buSzPts val="5200"/>
              <a:buNone/>
              <a:defRPr sz="5200">
                <a:solidFill>
                  <a:srgbClr val="003D7D"/>
                </a:solidFill>
              </a:defRPr>
            </a:lvl2pPr>
            <a:lvl3pPr lvl="2" algn="ctr" rtl="0">
              <a:lnSpc>
                <a:spcPct val="100000"/>
              </a:lnSpc>
              <a:spcBef>
                <a:spcPts val="0"/>
              </a:spcBef>
              <a:spcAft>
                <a:spcPts val="0"/>
              </a:spcAft>
              <a:buClr>
                <a:srgbClr val="003D7D"/>
              </a:buClr>
              <a:buSzPts val="5200"/>
              <a:buNone/>
              <a:defRPr sz="5200">
                <a:solidFill>
                  <a:srgbClr val="003D7D"/>
                </a:solidFill>
              </a:defRPr>
            </a:lvl3pPr>
            <a:lvl4pPr lvl="3" algn="ctr" rtl="0">
              <a:lnSpc>
                <a:spcPct val="100000"/>
              </a:lnSpc>
              <a:spcBef>
                <a:spcPts val="0"/>
              </a:spcBef>
              <a:spcAft>
                <a:spcPts val="0"/>
              </a:spcAft>
              <a:buClr>
                <a:srgbClr val="003D7D"/>
              </a:buClr>
              <a:buSzPts val="5200"/>
              <a:buNone/>
              <a:defRPr sz="5200">
                <a:solidFill>
                  <a:srgbClr val="003D7D"/>
                </a:solidFill>
              </a:defRPr>
            </a:lvl4pPr>
            <a:lvl5pPr lvl="4" algn="ctr" rtl="0">
              <a:lnSpc>
                <a:spcPct val="100000"/>
              </a:lnSpc>
              <a:spcBef>
                <a:spcPts val="0"/>
              </a:spcBef>
              <a:spcAft>
                <a:spcPts val="0"/>
              </a:spcAft>
              <a:buClr>
                <a:srgbClr val="003D7D"/>
              </a:buClr>
              <a:buSzPts val="5200"/>
              <a:buNone/>
              <a:defRPr sz="5200">
                <a:solidFill>
                  <a:srgbClr val="003D7D"/>
                </a:solidFill>
              </a:defRPr>
            </a:lvl5pPr>
            <a:lvl6pPr lvl="5" algn="ctr" rtl="0">
              <a:lnSpc>
                <a:spcPct val="100000"/>
              </a:lnSpc>
              <a:spcBef>
                <a:spcPts val="0"/>
              </a:spcBef>
              <a:spcAft>
                <a:spcPts val="0"/>
              </a:spcAft>
              <a:buClr>
                <a:srgbClr val="003D7D"/>
              </a:buClr>
              <a:buSzPts val="5200"/>
              <a:buNone/>
              <a:defRPr sz="5200">
                <a:solidFill>
                  <a:srgbClr val="003D7D"/>
                </a:solidFill>
              </a:defRPr>
            </a:lvl6pPr>
            <a:lvl7pPr lvl="6" algn="ctr" rtl="0">
              <a:lnSpc>
                <a:spcPct val="100000"/>
              </a:lnSpc>
              <a:spcBef>
                <a:spcPts val="0"/>
              </a:spcBef>
              <a:spcAft>
                <a:spcPts val="0"/>
              </a:spcAft>
              <a:buClr>
                <a:srgbClr val="003D7D"/>
              </a:buClr>
              <a:buSzPts val="5200"/>
              <a:buNone/>
              <a:defRPr sz="5200">
                <a:solidFill>
                  <a:srgbClr val="003D7D"/>
                </a:solidFill>
              </a:defRPr>
            </a:lvl7pPr>
            <a:lvl8pPr lvl="7" algn="ctr" rtl="0">
              <a:lnSpc>
                <a:spcPct val="100000"/>
              </a:lnSpc>
              <a:spcBef>
                <a:spcPts val="0"/>
              </a:spcBef>
              <a:spcAft>
                <a:spcPts val="0"/>
              </a:spcAft>
              <a:buClr>
                <a:srgbClr val="003D7D"/>
              </a:buClr>
              <a:buSzPts val="5200"/>
              <a:buNone/>
              <a:defRPr sz="5200">
                <a:solidFill>
                  <a:srgbClr val="003D7D"/>
                </a:solidFill>
              </a:defRPr>
            </a:lvl8pPr>
            <a:lvl9pPr lvl="8" algn="ctr" rtl="0">
              <a:lnSpc>
                <a:spcPct val="100000"/>
              </a:lnSpc>
              <a:spcBef>
                <a:spcPts val="0"/>
              </a:spcBef>
              <a:spcAft>
                <a:spcPts val="0"/>
              </a:spcAft>
              <a:buClr>
                <a:srgbClr val="003D7D"/>
              </a:buClr>
              <a:buSzPts val="5200"/>
              <a:buNone/>
              <a:defRPr sz="5200">
                <a:solidFill>
                  <a:srgbClr val="003D7D"/>
                </a:solidFill>
              </a:defRPr>
            </a:lvl9pPr>
          </a:lstStyle>
          <a:p>
            <a:endParaRPr/>
          </a:p>
        </p:txBody>
      </p:sp>
      <p:sp>
        <p:nvSpPr>
          <p:cNvPr id="14" name="Google Shape;14;p2"/>
          <p:cNvSpPr txBox="1">
            <a:spLocks noGrp="1"/>
          </p:cNvSpPr>
          <p:nvPr>
            <p:ph type="subTitle" idx="1"/>
          </p:nvPr>
        </p:nvSpPr>
        <p:spPr>
          <a:xfrm>
            <a:off x="311700" y="3415525"/>
            <a:ext cx="8520600" cy="792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rgbClr val="D1E4F6"/>
              </a:buClr>
              <a:buSzPts val="2800"/>
              <a:buNone/>
              <a:defRPr sz="2800">
                <a:solidFill>
                  <a:srgbClr val="D1E4F6"/>
                </a:solidFill>
              </a:defRPr>
            </a:lvl1pPr>
            <a:lvl2pPr lvl="1" algn="ctr" rtl="0">
              <a:lnSpc>
                <a:spcPct val="100000"/>
              </a:lnSpc>
              <a:spcBef>
                <a:spcPts val="0"/>
              </a:spcBef>
              <a:spcAft>
                <a:spcPts val="0"/>
              </a:spcAft>
              <a:buClr>
                <a:srgbClr val="D1E4F6"/>
              </a:buClr>
              <a:buSzPts val="2800"/>
              <a:buNone/>
              <a:defRPr sz="2800">
                <a:solidFill>
                  <a:srgbClr val="D1E4F6"/>
                </a:solidFill>
              </a:defRPr>
            </a:lvl2pPr>
            <a:lvl3pPr lvl="2" algn="ctr" rtl="0">
              <a:lnSpc>
                <a:spcPct val="100000"/>
              </a:lnSpc>
              <a:spcBef>
                <a:spcPts val="0"/>
              </a:spcBef>
              <a:spcAft>
                <a:spcPts val="0"/>
              </a:spcAft>
              <a:buClr>
                <a:srgbClr val="D1E4F6"/>
              </a:buClr>
              <a:buSzPts val="2800"/>
              <a:buNone/>
              <a:defRPr sz="2800">
                <a:solidFill>
                  <a:srgbClr val="D1E4F6"/>
                </a:solidFill>
              </a:defRPr>
            </a:lvl3pPr>
            <a:lvl4pPr lvl="3" algn="ctr" rtl="0">
              <a:lnSpc>
                <a:spcPct val="100000"/>
              </a:lnSpc>
              <a:spcBef>
                <a:spcPts val="0"/>
              </a:spcBef>
              <a:spcAft>
                <a:spcPts val="0"/>
              </a:spcAft>
              <a:buClr>
                <a:srgbClr val="D1E4F6"/>
              </a:buClr>
              <a:buSzPts val="2800"/>
              <a:buNone/>
              <a:defRPr sz="2800">
                <a:solidFill>
                  <a:srgbClr val="D1E4F6"/>
                </a:solidFill>
              </a:defRPr>
            </a:lvl4pPr>
            <a:lvl5pPr lvl="4" algn="ctr" rtl="0">
              <a:lnSpc>
                <a:spcPct val="100000"/>
              </a:lnSpc>
              <a:spcBef>
                <a:spcPts val="0"/>
              </a:spcBef>
              <a:spcAft>
                <a:spcPts val="0"/>
              </a:spcAft>
              <a:buClr>
                <a:srgbClr val="D1E4F6"/>
              </a:buClr>
              <a:buSzPts val="2800"/>
              <a:buNone/>
              <a:defRPr sz="2800">
                <a:solidFill>
                  <a:srgbClr val="D1E4F6"/>
                </a:solidFill>
              </a:defRPr>
            </a:lvl5pPr>
            <a:lvl6pPr lvl="5" algn="ctr" rtl="0">
              <a:lnSpc>
                <a:spcPct val="100000"/>
              </a:lnSpc>
              <a:spcBef>
                <a:spcPts val="0"/>
              </a:spcBef>
              <a:spcAft>
                <a:spcPts val="0"/>
              </a:spcAft>
              <a:buClr>
                <a:srgbClr val="D1E4F6"/>
              </a:buClr>
              <a:buSzPts val="2800"/>
              <a:buNone/>
              <a:defRPr sz="2800">
                <a:solidFill>
                  <a:srgbClr val="D1E4F6"/>
                </a:solidFill>
              </a:defRPr>
            </a:lvl6pPr>
            <a:lvl7pPr lvl="6" algn="ctr" rtl="0">
              <a:lnSpc>
                <a:spcPct val="100000"/>
              </a:lnSpc>
              <a:spcBef>
                <a:spcPts val="0"/>
              </a:spcBef>
              <a:spcAft>
                <a:spcPts val="0"/>
              </a:spcAft>
              <a:buClr>
                <a:srgbClr val="D1E4F6"/>
              </a:buClr>
              <a:buSzPts val="2800"/>
              <a:buNone/>
              <a:defRPr sz="2800">
                <a:solidFill>
                  <a:srgbClr val="D1E4F6"/>
                </a:solidFill>
              </a:defRPr>
            </a:lvl7pPr>
            <a:lvl8pPr lvl="7" algn="ctr" rtl="0">
              <a:lnSpc>
                <a:spcPct val="100000"/>
              </a:lnSpc>
              <a:spcBef>
                <a:spcPts val="0"/>
              </a:spcBef>
              <a:spcAft>
                <a:spcPts val="0"/>
              </a:spcAft>
              <a:buClr>
                <a:srgbClr val="D1E4F6"/>
              </a:buClr>
              <a:buSzPts val="2800"/>
              <a:buNone/>
              <a:defRPr sz="2800">
                <a:solidFill>
                  <a:srgbClr val="D1E4F6"/>
                </a:solidFill>
              </a:defRPr>
            </a:lvl8pPr>
            <a:lvl9pPr lvl="8" algn="ctr" rtl="0">
              <a:lnSpc>
                <a:spcPct val="100000"/>
              </a:lnSpc>
              <a:spcBef>
                <a:spcPts val="0"/>
              </a:spcBef>
              <a:spcAft>
                <a:spcPts val="0"/>
              </a:spcAft>
              <a:buClr>
                <a:srgbClr val="D1E4F6"/>
              </a:buClr>
              <a:buSzPts val="2800"/>
              <a:buNone/>
              <a:defRPr sz="2800">
                <a:solidFill>
                  <a:srgbClr val="D1E4F6"/>
                </a:solidFill>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6" name="Google Shape;16;p2"/>
          <p:cNvPicPr preferRelativeResize="0"/>
          <p:nvPr/>
        </p:nvPicPr>
        <p:blipFill rotWithShape="1">
          <a:blip r:embed="rId3">
            <a:alphaModFix/>
          </a:blip>
          <a:srcRect/>
          <a:stretch/>
        </p:blipFill>
        <p:spPr>
          <a:xfrm>
            <a:off x="2605164" y="520800"/>
            <a:ext cx="3933676" cy="1252800"/>
          </a:xfrm>
          <a:prstGeom prst="rect">
            <a:avLst/>
          </a:prstGeom>
          <a:noFill/>
          <a:ln>
            <a:noFill/>
          </a:ln>
        </p:spPr>
      </p:pic>
    </p:spTree>
    <p:extLst>
      <p:ext uri="{BB962C8B-B14F-4D97-AF65-F5344CB8AC3E}">
        <p14:creationId xmlns:p14="http://schemas.microsoft.com/office/powerpoint/2010/main" val="250951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91025"/>
            <a:ext cx="85206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sz="2800"/>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9" name="Google Shape;19;p3"/>
          <p:cNvSpPr txBox="1">
            <a:spLocks noGrp="1"/>
          </p:cNvSpPr>
          <p:nvPr>
            <p:ph type="body" idx="1"/>
          </p:nvPr>
        </p:nvSpPr>
        <p:spPr>
          <a:xfrm>
            <a:off x="311700" y="633475"/>
            <a:ext cx="8520600" cy="4348800"/>
          </a:xfrm>
          <a:prstGeom prst="rect">
            <a:avLst/>
          </a:prstGeom>
          <a:noFill/>
          <a:ln>
            <a:noFill/>
          </a:ln>
        </p:spPr>
        <p:txBody>
          <a:bodyPr spcFirstLastPara="1" wrap="square" lIns="91425" tIns="91425" rIns="91425" bIns="91425" anchor="t" anchorCtr="0">
            <a:noAutofit/>
          </a:bodyPr>
          <a:lstStyle>
            <a:lvl1pPr marL="457200" lvl="0" indent="-381000" algn="l" rtl="0">
              <a:lnSpc>
                <a:spcPct val="115000"/>
              </a:lnSpc>
              <a:spcBef>
                <a:spcPts val="0"/>
              </a:spcBef>
              <a:spcAft>
                <a:spcPts val="0"/>
              </a:spcAft>
              <a:buSzPts val="2400"/>
              <a:buChar char="●"/>
              <a:defRPr/>
            </a:lvl1pPr>
            <a:lvl2pPr marL="914400" lvl="1" indent="-355600" algn="l" rtl="0">
              <a:lnSpc>
                <a:spcPct val="115000"/>
              </a:lnSpc>
              <a:spcBef>
                <a:spcPts val="0"/>
              </a:spcBef>
              <a:spcAft>
                <a:spcPts val="0"/>
              </a:spcAft>
              <a:buSzPts val="2000"/>
              <a:buChar char="○"/>
              <a:defRPr/>
            </a:lvl2pPr>
            <a:lvl3pPr marL="1371600" lvl="2" indent="-342900" algn="l" rtl="0">
              <a:lnSpc>
                <a:spcPct val="115000"/>
              </a:lnSpc>
              <a:spcBef>
                <a:spcPts val="0"/>
              </a:spcBef>
              <a:spcAft>
                <a:spcPts val="0"/>
              </a:spcAft>
              <a:buSzPts val="1800"/>
              <a:buChar char="■"/>
              <a:defRPr/>
            </a:lvl3pPr>
            <a:lvl4pPr marL="1828800" lvl="3" indent="-330200" algn="l" rtl="0">
              <a:lnSpc>
                <a:spcPct val="115000"/>
              </a:lnSpc>
              <a:spcBef>
                <a:spcPts val="0"/>
              </a:spcBef>
              <a:spcAft>
                <a:spcPts val="0"/>
              </a:spcAft>
              <a:buSzPts val="16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20" name="Google Shape;20;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367786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91025"/>
            <a:ext cx="85206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sz="2800"/>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66133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2400"/>
              <a:buNone/>
              <a:defRPr sz="2400"/>
            </a:lvl1pPr>
            <a:lvl2pPr lvl="1" algn="l" rtl="0">
              <a:lnSpc>
                <a:spcPct val="100000"/>
              </a:lnSpc>
              <a:spcBef>
                <a:spcPts val="0"/>
              </a:spcBef>
              <a:spcAft>
                <a:spcPts val="0"/>
              </a:spcAft>
              <a:buSzPts val="2400"/>
              <a:buNone/>
              <a:defRPr sz="2400"/>
            </a:lvl2pPr>
            <a:lvl3pPr lvl="2" algn="l" rtl="0">
              <a:lnSpc>
                <a:spcPct val="100000"/>
              </a:lnSpc>
              <a:spcBef>
                <a:spcPts val="0"/>
              </a:spcBef>
              <a:spcAft>
                <a:spcPts val="0"/>
              </a:spcAft>
              <a:buSzPts val="2400"/>
              <a:buNone/>
              <a:defRPr sz="2400"/>
            </a:lvl3pPr>
            <a:lvl4pPr lvl="3" algn="l" rtl="0">
              <a:lnSpc>
                <a:spcPct val="100000"/>
              </a:lnSpc>
              <a:spcBef>
                <a:spcPts val="0"/>
              </a:spcBef>
              <a:spcAft>
                <a:spcPts val="0"/>
              </a:spcAft>
              <a:buSzPts val="2400"/>
              <a:buNone/>
              <a:defRPr sz="2400"/>
            </a:lvl4pPr>
            <a:lvl5pPr lvl="4" algn="l" rtl="0">
              <a:lnSpc>
                <a:spcPct val="100000"/>
              </a:lnSpc>
              <a:spcBef>
                <a:spcPts val="0"/>
              </a:spcBef>
              <a:spcAft>
                <a:spcPts val="0"/>
              </a:spcAft>
              <a:buSzPts val="2400"/>
              <a:buNone/>
              <a:defRPr sz="2400"/>
            </a:lvl5pPr>
            <a:lvl6pPr lvl="5" algn="l" rtl="0">
              <a:lnSpc>
                <a:spcPct val="100000"/>
              </a:lnSpc>
              <a:spcBef>
                <a:spcPts val="0"/>
              </a:spcBef>
              <a:spcAft>
                <a:spcPts val="0"/>
              </a:spcAft>
              <a:buSzPts val="2400"/>
              <a:buNone/>
              <a:defRPr sz="2400"/>
            </a:lvl6pPr>
            <a:lvl7pPr lvl="6" algn="l" rtl="0">
              <a:lnSpc>
                <a:spcPct val="100000"/>
              </a:lnSpc>
              <a:spcBef>
                <a:spcPts val="0"/>
              </a:spcBef>
              <a:spcAft>
                <a:spcPts val="0"/>
              </a:spcAft>
              <a:buSzPts val="2400"/>
              <a:buNone/>
              <a:defRPr sz="2400"/>
            </a:lvl7pPr>
            <a:lvl8pPr lvl="7" algn="l" rtl="0">
              <a:lnSpc>
                <a:spcPct val="100000"/>
              </a:lnSpc>
              <a:spcBef>
                <a:spcPts val="0"/>
              </a:spcBef>
              <a:spcAft>
                <a:spcPts val="0"/>
              </a:spcAft>
              <a:buSzPts val="2400"/>
              <a:buNone/>
              <a:defRPr sz="2400"/>
            </a:lvl8pPr>
            <a:lvl9pPr lvl="8" algn="l" rtl="0">
              <a:lnSpc>
                <a:spcPct val="100000"/>
              </a:lnSpc>
              <a:spcBef>
                <a:spcPts val="0"/>
              </a:spcBef>
              <a:spcAft>
                <a:spcPts val="0"/>
              </a:spcAft>
              <a:buSzPts val="2400"/>
              <a:buNone/>
              <a:defRPr sz="2400"/>
            </a:lvl9pPr>
          </a:lstStyle>
          <a:p>
            <a:endParaRPr/>
          </a:p>
        </p:txBody>
      </p:sp>
      <p:sp>
        <p:nvSpPr>
          <p:cNvPr id="31" name="Google Shape;31;p6"/>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rtl="0">
              <a:lnSpc>
                <a:spcPct val="115000"/>
              </a:lnSpc>
              <a:spcBef>
                <a:spcPts val="0"/>
              </a:spcBef>
              <a:spcAft>
                <a:spcPts val="0"/>
              </a:spcAft>
              <a:buSzPts val="1200"/>
              <a:buChar char="●"/>
              <a:defRPr sz="12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32" name="Google Shape;32;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08427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SzPts val="4800"/>
              <a:buNone/>
              <a:defRPr sz="4800"/>
            </a:lvl1pPr>
            <a:lvl2pPr lvl="1" algn="l" rtl="0">
              <a:lnSpc>
                <a:spcPct val="100000"/>
              </a:lnSpc>
              <a:spcBef>
                <a:spcPts val="0"/>
              </a:spcBef>
              <a:spcAft>
                <a:spcPts val="0"/>
              </a:spcAft>
              <a:buSzPts val="4800"/>
              <a:buNone/>
              <a:defRPr sz="4800"/>
            </a:lvl2pPr>
            <a:lvl3pPr lvl="2" algn="l" rtl="0">
              <a:lnSpc>
                <a:spcPct val="100000"/>
              </a:lnSpc>
              <a:spcBef>
                <a:spcPts val="0"/>
              </a:spcBef>
              <a:spcAft>
                <a:spcPts val="0"/>
              </a:spcAft>
              <a:buSzPts val="4800"/>
              <a:buNone/>
              <a:defRPr sz="4800"/>
            </a:lvl3pPr>
            <a:lvl4pPr lvl="3" algn="l" rtl="0">
              <a:lnSpc>
                <a:spcPct val="100000"/>
              </a:lnSpc>
              <a:spcBef>
                <a:spcPts val="0"/>
              </a:spcBef>
              <a:spcAft>
                <a:spcPts val="0"/>
              </a:spcAft>
              <a:buSzPts val="4800"/>
              <a:buNone/>
              <a:defRPr sz="4800"/>
            </a:lvl4pPr>
            <a:lvl5pPr lvl="4" algn="l" rtl="0">
              <a:lnSpc>
                <a:spcPct val="100000"/>
              </a:lnSpc>
              <a:spcBef>
                <a:spcPts val="0"/>
              </a:spcBef>
              <a:spcAft>
                <a:spcPts val="0"/>
              </a:spcAft>
              <a:buSzPts val="4800"/>
              <a:buNone/>
              <a:defRPr sz="4800"/>
            </a:lvl5pPr>
            <a:lvl6pPr lvl="5" algn="l" rtl="0">
              <a:lnSpc>
                <a:spcPct val="100000"/>
              </a:lnSpc>
              <a:spcBef>
                <a:spcPts val="0"/>
              </a:spcBef>
              <a:spcAft>
                <a:spcPts val="0"/>
              </a:spcAft>
              <a:buSzPts val="4800"/>
              <a:buNone/>
              <a:defRPr sz="4800"/>
            </a:lvl6pPr>
            <a:lvl7pPr lvl="6" algn="l" rtl="0">
              <a:lnSpc>
                <a:spcPct val="100000"/>
              </a:lnSpc>
              <a:spcBef>
                <a:spcPts val="0"/>
              </a:spcBef>
              <a:spcAft>
                <a:spcPts val="0"/>
              </a:spcAft>
              <a:buSzPts val="4800"/>
              <a:buNone/>
              <a:defRPr sz="4800"/>
            </a:lvl7pPr>
            <a:lvl8pPr lvl="7" algn="l" rtl="0">
              <a:lnSpc>
                <a:spcPct val="100000"/>
              </a:lnSpc>
              <a:spcBef>
                <a:spcPts val="0"/>
              </a:spcBef>
              <a:spcAft>
                <a:spcPts val="0"/>
              </a:spcAft>
              <a:buSzPts val="4800"/>
              <a:buNone/>
              <a:defRPr sz="4800"/>
            </a:lvl8pPr>
            <a:lvl9pPr lvl="8" algn="l" rtl="0">
              <a:lnSpc>
                <a:spcPct val="100000"/>
              </a:lnSpc>
              <a:spcBef>
                <a:spcPts val="0"/>
              </a:spcBef>
              <a:spcAft>
                <a:spcPts val="0"/>
              </a:spcAft>
              <a:buSzPts val="4800"/>
              <a:buNone/>
              <a:defRPr sz="4800"/>
            </a:lvl9pPr>
          </a:lstStyle>
          <a:p>
            <a:endParaRPr/>
          </a:p>
        </p:txBody>
      </p:sp>
      <p:sp>
        <p:nvSpPr>
          <p:cNvPr id="35" name="Google Shape;35;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02715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6"/>
        <p:cNvGrpSpPr/>
        <p:nvPr/>
      </p:nvGrpSpPr>
      <p:grpSpPr>
        <a:xfrm>
          <a:off x="0" y="0"/>
          <a:ext cx="0" cy="0"/>
          <a:chOff x="0" y="0"/>
          <a:chExt cx="0" cy="0"/>
        </a:xfrm>
      </p:grpSpPr>
      <p:sp>
        <p:nvSpPr>
          <p:cNvPr id="37" name="Google Shape;37;p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 name="Google Shape;38;p8"/>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4200"/>
              <a:buNone/>
              <a:defRPr sz="4200"/>
            </a:lvl1pPr>
            <a:lvl2pPr lvl="1" algn="ctr" rtl="0">
              <a:lnSpc>
                <a:spcPct val="100000"/>
              </a:lnSpc>
              <a:spcBef>
                <a:spcPts val="0"/>
              </a:spcBef>
              <a:spcAft>
                <a:spcPts val="0"/>
              </a:spcAft>
              <a:buSzPts val="4200"/>
              <a:buNone/>
              <a:defRPr sz="4200"/>
            </a:lvl2pPr>
            <a:lvl3pPr lvl="2" algn="ctr" rtl="0">
              <a:lnSpc>
                <a:spcPct val="100000"/>
              </a:lnSpc>
              <a:spcBef>
                <a:spcPts val="0"/>
              </a:spcBef>
              <a:spcAft>
                <a:spcPts val="0"/>
              </a:spcAft>
              <a:buSzPts val="4200"/>
              <a:buNone/>
              <a:defRPr sz="4200"/>
            </a:lvl3pPr>
            <a:lvl4pPr lvl="3" algn="ctr" rtl="0">
              <a:lnSpc>
                <a:spcPct val="100000"/>
              </a:lnSpc>
              <a:spcBef>
                <a:spcPts val="0"/>
              </a:spcBef>
              <a:spcAft>
                <a:spcPts val="0"/>
              </a:spcAft>
              <a:buSzPts val="4200"/>
              <a:buNone/>
              <a:defRPr sz="4200"/>
            </a:lvl4pPr>
            <a:lvl5pPr lvl="4" algn="ctr" rtl="0">
              <a:lnSpc>
                <a:spcPct val="100000"/>
              </a:lnSpc>
              <a:spcBef>
                <a:spcPts val="0"/>
              </a:spcBef>
              <a:spcAft>
                <a:spcPts val="0"/>
              </a:spcAft>
              <a:buSzPts val="4200"/>
              <a:buNone/>
              <a:defRPr sz="4200"/>
            </a:lvl5pPr>
            <a:lvl6pPr lvl="5" algn="ctr" rtl="0">
              <a:lnSpc>
                <a:spcPct val="100000"/>
              </a:lnSpc>
              <a:spcBef>
                <a:spcPts val="0"/>
              </a:spcBef>
              <a:spcAft>
                <a:spcPts val="0"/>
              </a:spcAft>
              <a:buSzPts val="4200"/>
              <a:buNone/>
              <a:defRPr sz="4200"/>
            </a:lvl6pPr>
            <a:lvl7pPr lvl="6" algn="ctr" rtl="0">
              <a:lnSpc>
                <a:spcPct val="100000"/>
              </a:lnSpc>
              <a:spcBef>
                <a:spcPts val="0"/>
              </a:spcBef>
              <a:spcAft>
                <a:spcPts val="0"/>
              </a:spcAft>
              <a:buSzPts val="4200"/>
              <a:buNone/>
              <a:defRPr sz="4200"/>
            </a:lvl7pPr>
            <a:lvl8pPr lvl="7" algn="ctr" rtl="0">
              <a:lnSpc>
                <a:spcPct val="100000"/>
              </a:lnSpc>
              <a:spcBef>
                <a:spcPts val="0"/>
              </a:spcBef>
              <a:spcAft>
                <a:spcPts val="0"/>
              </a:spcAft>
              <a:buSzPts val="4200"/>
              <a:buNone/>
              <a:defRPr sz="4200"/>
            </a:lvl8pPr>
            <a:lvl9pPr lvl="8" algn="ctr" rtl="0">
              <a:lnSpc>
                <a:spcPct val="100000"/>
              </a:lnSpc>
              <a:spcBef>
                <a:spcPts val="0"/>
              </a:spcBef>
              <a:spcAft>
                <a:spcPts val="0"/>
              </a:spcAft>
              <a:buSzPts val="4200"/>
              <a:buNone/>
              <a:defRPr sz="4200"/>
            </a:lvl9pPr>
          </a:lstStyle>
          <a:p>
            <a:endParaRPr/>
          </a:p>
        </p:txBody>
      </p:sp>
      <p:sp>
        <p:nvSpPr>
          <p:cNvPr id="39" name="Google Shape;39;p8"/>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40" name="Google Shape;40;p8"/>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81000" algn="l" rtl="0">
              <a:lnSpc>
                <a:spcPct val="115000"/>
              </a:lnSpc>
              <a:spcBef>
                <a:spcPts val="0"/>
              </a:spcBef>
              <a:spcAft>
                <a:spcPts val="0"/>
              </a:spcAft>
              <a:buSzPts val="2400"/>
              <a:buChar char="●"/>
              <a:defRPr/>
            </a:lvl1pPr>
            <a:lvl2pPr marL="914400" lvl="1" indent="-355600" algn="l" rtl="0">
              <a:lnSpc>
                <a:spcPct val="115000"/>
              </a:lnSpc>
              <a:spcBef>
                <a:spcPts val="0"/>
              </a:spcBef>
              <a:spcAft>
                <a:spcPts val="0"/>
              </a:spcAft>
              <a:buSzPts val="2000"/>
              <a:buChar char="○"/>
              <a:defRPr/>
            </a:lvl2pPr>
            <a:lvl3pPr marL="1371600" lvl="2" indent="-342900" algn="l" rtl="0">
              <a:lnSpc>
                <a:spcPct val="115000"/>
              </a:lnSpc>
              <a:spcBef>
                <a:spcPts val="0"/>
              </a:spcBef>
              <a:spcAft>
                <a:spcPts val="0"/>
              </a:spcAft>
              <a:buSzPts val="1800"/>
              <a:buChar char="■"/>
              <a:defRPr/>
            </a:lvl3pPr>
            <a:lvl4pPr marL="1828800" lvl="3" indent="-330200" algn="l" rtl="0">
              <a:lnSpc>
                <a:spcPct val="115000"/>
              </a:lnSpc>
              <a:spcBef>
                <a:spcPts val="0"/>
              </a:spcBef>
              <a:spcAft>
                <a:spcPts val="0"/>
              </a:spcAft>
              <a:buSzPts val="16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41" name="Google Shape;41;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20200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2"/>
        <p:cNvGrpSpPr/>
        <p:nvPr/>
      </p:nvGrpSpPr>
      <p:grpSpPr>
        <a:xfrm>
          <a:off x="0" y="0"/>
          <a:ext cx="0" cy="0"/>
          <a:chOff x="0" y="0"/>
          <a:chExt cx="0" cy="0"/>
        </a:xfrm>
      </p:grpSpPr>
      <p:sp>
        <p:nvSpPr>
          <p:cNvPr id="43" name="Google Shape;43;p9"/>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rtl="0">
              <a:lnSpc>
                <a:spcPct val="100000"/>
              </a:lnSpc>
              <a:spcBef>
                <a:spcPts val="0"/>
              </a:spcBef>
              <a:spcAft>
                <a:spcPts val="0"/>
              </a:spcAft>
              <a:buSzPts val="2400"/>
              <a:buNone/>
              <a:defRPr/>
            </a:lvl1pPr>
            <a:lvl2pPr marL="914400" lvl="1" indent="-355600" algn="l" rtl="0">
              <a:lnSpc>
                <a:spcPct val="115000"/>
              </a:lnSpc>
              <a:spcBef>
                <a:spcPts val="0"/>
              </a:spcBef>
              <a:spcAft>
                <a:spcPts val="0"/>
              </a:spcAft>
              <a:buSzPts val="2000"/>
              <a:buChar char="○"/>
              <a:defRPr/>
            </a:lvl2pPr>
            <a:lvl3pPr marL="1371600" lvl="2" indent="-342900" algn="l" rtl="0">
              <a:lnSpc>
                <a:spcPct val="115000"/>
              </a:lnSpc>
              <a:spcBef>
                <a:spcPts val="0"/>
              </a:spcBef>
              <a:spcAft>
                <a:spcPts val="0"/>
              </a:spcAft>
              <a:buSzPts val="1800"/>
              <a:buChar char="■"/>
              <a:defRPr/>
            </a:lvl3pPr>
            <a:lvl4pPr marL="1828800" lvl="3" indent="-330200" algn="l" rtl="0">
              <a:lnSpc>
                <a:spcPct val="115000"/>
              </a:lnSpc>
              <a:spcBef>
                <a:spcPts val="0"/>
              </a:spcBef>
              <a:spcAft>
                <a:spcPts val="0"/>
              </a:spcAft>
              <a:buSzPts val="16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16820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5"/>
        <p:cNvGrpSpPr/>
        <p:nvPr/>
      </p:nvGrpSpPr>
      <p:grpSpPr>
        <a:xfrm>
          <a:off x="0" y="0"/>
          <a:ext cx="0" cy="0"/>
          <a:chOff x="0" y="0"/>
          <a:chExt cx="0" cy="0"/>
        </a:xfrm>
      </p:grpSpPr>
      <p:sp>
        <p:nvSpPr>
          <p:cNvPr id="46" name="Google Shape;46;p10"/>
          <p:cNvSpPr txBox="1">
            <a:spLocks noGrp="1"/>
          </p:cNvSpPr>
          <p:nvPr>
            <p:ph type="title"/>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12000"/>
              <a:buNone/>
              <a:defRPr sz="12000"/>
            </a:lvl1pPr>
            <a:lvl2pPr lvl="1" algn="ctr" rtl="0">
              <a:lnSpc>
                <a:spcPct val="100000"/>
              </a:lnSpc>
              <a:spcBef>
                <a:spcPts val="0"/>
              </a:spcBef>
              <a:spcAft>
                <a:spcPts val="0"/>
              </a:spcAft>
              <a:buSzPts val="12000"/>
              <a:buNone/>
              <a:defRPr sz="12000"/>
            </a:lvl2pPr>
            <a:lvl3pPr lvl="2" algn="ctr" rtl="0">
              <a:lnSpc>
                <a:spcPct val="100000"/>
              </a:lnSpc>
              <a:spcBef>
                <a:spcPts val="0"/>
              </a:spcBef>
              <a:spcAft>
                <a:spcPts val="0"/>
              </a:spcAft>
              <a:buSzPts val="12000"/>
              <a:buNone/>
              <a:defRPr sz="12000"/>
            </a:lvl3pPr>
            <a:lvl4pPr lvl="3" algn="ctr" rtl="0">
              <a:lnSpc>
                <a:spcPct val="100000"/>
              </a:lnSpc>
              <a:spcBef>
                <a:spcPts val="0"/>
              </a:spcBef>
              <a:spcAft>
                <a:spcPts val="0"/>
              </a:spcAft>
              <a:buSzPts val="12000"/>
              <a:buNone/>
              <a:defRPr sz="12000"/>
            </a:lvl4pPr>
            <a:lvl5pPr lvl="4" algn="ctr" rtl="0">
              <a:lnSpc>
                <a:spcPct val="100000"/>
              </a:lnSpc>
              <a:spcBef>
                <a:spcPts val="0"/>
              </a:spcBef>
              <a:spcAft>
                <a:spcPts val="0"/>
              </a:spcAft>
              <a:buSzPts val="12000"/>
              <a:buNone/>
              <a:defRPr sz="12000"/>
            </a:lvl5pPr>
            <a:lvl6pPr lvl="5" algn="ctr" rtl="0">
              <a:lnSpc>
                <a:spcPct val="100000"/>
              </a:lnSpc>
              <a:spcBef>
                <a:spcPts val="0"/>
              </a:spcBef>
              <a:spcAft>
                <a:spcPts val="0"/>
              </a:spcAft>
              <a:buSzPts val="12000"/>
              <a:buNone/>
              <a:defRPr sz="12000"/>
            </a:lvl6pPr>
            <a:lvl7pPr lvl="6" algn="ctr" rtl="0">
              <a:lnSpc>
                <a:spcPct val="100000"/>
              </a:lnSpc>
              <a:spcBef>
                <a:spcPts val="0"/>
              </a:spcBef>
              <a:spcAft>
                <a:spcPts val="0"/>
              </a:spcAft>
              <a:buSzPts val="12000"/>
              <a:buNone/>
              <a:defRPr sz="12000"/>
            </a:lvl7pPr>
            <a:lvl8pPr lvl="7" algn="ctr" rtl="0">
              <a:lnSpc>
                <a:spcPct val="100000"/>
              </a:lnSpc>
              <a:spcBef>
                <a:spcPts val="0"/>
              </a:spcBef>
              <a:spcAft>
                <a:spcPts val="0"/>
              </a:spcAft>
              <a:buSzPts val="12000"/>
              <a:buNone/>
              <a:defRPr sz="12000"/>
            </a:lvl8pPr>
            <a:lvl9pPr lvl="8" algn="ctr" rtl="0">
              <a:lnSpc>
                <a:spcPct val="100000"/>
              </a:lnSpc>
              <a:spcBef>
                <a:spcPts val="0"/>
              </a:spcBef>
              <a:spcAft>
                <a:spcPts val="0"/>
              </a:spcAft>
              <a:buSzPts val="12000"/>
              <a:buNone/>
              <a:defRPr sz="12000"/>
            </a:lvl9pPr>
          </a:lstStyle>
          <a:p>
            <a:endParaRPr/>
          </a:p>
        </p:txBody>
      </p:sp>
      <p:sp>
        <p:nvSpPr>
          <p:cNvPr id="47" name="Google Shape;47;p10"/>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81000" algn="ctr" rtl="0">
              <a:lnSpc>
                <a:spcPct val="115000"/>
              </a:lnSpc>
              <a:spcBef>
                <a:spcPts val="0"/>
              </a:spcBef>
              <a:spcAft>
                <a:spcPts val="0"/>
              </a:spcAft>
              <a:buSzPts val="2400"/>
              <a:buChar char="●"/>
              <a:defRPr/>
            </a:lvl1pPr>
            <a:lvl2pPr marL="914400" lvl="1" indent="-355600" algn="ctr" rtl="0">
              <a:lnSpc>
                <a:spcPct val="115000"/>
              </a:lnSpc>
              <a:spcBef>
                <a:spcPts val="0"/>
              </a:spcBef>
              <a:spcAft>
                <a:spcPts val="0"/>
              </a:spcAft>
              <a:buSzPts val="2000"/>
              <a:buChar char="○"/>
              <a:defRPr/>
            </a:lvl2pPr>
            <a:lvl3pPr marL="1371600" lvl="2" indent="-342900" algn="ctr" rtl="0">
              <a:lnSpc>
                <a:spcPct val="115000"/>
              </a:lnSpc>
              <a:spcBef>
                <a:spcPts val="0"/>
              </a:spcBef>
              <a:spcAft>
                <a:spcPts val="0"/>
              </a:spcAft>
              <a:buSzPts val="1800"/>
              <a:buChar char="■"/>
              <a:defRPr/>
            </a:lvl3pPr>
            <a:lvl4pPr marL="1828800" lvl="3" indent="-330200" algn="ctr" rtl="0">
              <a:lnSpc>
                <a:spcPct val="115000"/>
              </a:lnSpc>
              <a:spcBef>
                <a:spcPts val="0"/>
              </a:spcBef>
              <a:spcAft>
                <a:spcPts val="0"/>
              </a:spcAft>
              <a:buSzPts val="1600"/>
              <a:buChar char="●"/>
              <a:defRPr/>
            </a:lvl4pPr>
            <a:lvl5pPr marL="2286000" lvl="4" indent="-317500" algn="ctr" rtl="0">
              <a:lnSpc>
                <a:spcPct val="115000"/>
              </a:lnSpc>
              <a:spcBef>
                <a:spcPts val="1600"/>
              </a:spcBef>
              <a:spcAft>
                <a:spcPts val="0"/>
              </a:spcAft>
              <a:buSzPts val="1400"/>
              <a:buChar char="○"/>
              <a:defRPr/>
            </a:lvl5pPr>
            <a:lvl6pPr marL="2743200" lvl="5" indent="-317500" algn="ctr" rtl="0">
              <a:lnSpc>
                <a:spcPct val="115000"/>
              </a:lnSpc>
              <a:spcBef>
                <a:spcPts val="1600"/>
              </a:spcBef>
              <a:spcAft>
                <a:spcPts val="0"/>
              </a:spcAft>
              <a:buSzPts val="1400"/>
              <a:buChar char="■"/>
              <a:defRPr/>
            </a:lvl6pPr>
            <a:lvl7pPr marL="3200400" lvl="6" indent="-317500" algn="ctr" rtl="0">
              <a:lnSpc>
                <a:spcPct val="115000"/>
              </a:lnSpc>
              <a:spcBef>
                <a:spcPts val="1600"/>
              </a:spcBef>
              <a:spcAft>
                <a:spcPts val="0"/>
              </a:spcAft>
              <a:buSzPts val="1400"/>
              <a:buChar char="●"/>
              <a:defRPr/>
            </a:lvl7pPr>
            <a:lvl8pPr marL="3657600" lvl="7" indent="-317500" algn="ctr" rtl="0">
              <a:lnSpc>
                <a:spcPct val="115000"/>
              </a:lnSpc>
              <a:spcBef>
                <a:spcPts val="1600"/>
              </a:spcBef>
              <a:spcAft>
                <a:spcPts val="0"/>
              </a:spcAft>
              <a:buSzPts val="1400"/>
              <a:buChar char="○"/>
              <a:defRPr/>
            </a:lvl8pPr>
            <a:lvl9pPr marL="4114800" lvl="8" indent="-317500" algn="ctr" rtl="0">
              <a:lnSpc>
                <a:spcPct val="115000"/>
              </a:lnSpc>
              <a:spcBef>
                <a:spcPts val="1600"/>
              </a:spcBef>
              <a:spcAft>
                <a:spcPts val="1600"/>
              </a:spcAft>
              <a:buSzPts val="1400"/>
              <a:buChar char="■"/>
              <a:defRPr/>
            </a:lvl9pPr>
          </a:lstStyle>
          <a:p>
            <a:endParaRPr/>
          </a:p>
        </p:txBody>
      </p:sp>
      <p:sp>
        <p:nvSpPr>
          <p:cNvPr id="48" name="Google Shape;48;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68642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964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1"/>
        <p:cNvGrpSpPr/>
        <p:nvPr/>
      </p:nvGrpSpPr>
      <p:grpSpPr>
        <a:xfrm>
          <a:off x="0" y="0"/>
          <a:ext cx="0" cy="0"/>
          <a:chOff x="0" y="0"/>
          <a:chExt cx="0" cy="0"/>
        </a:xfrm>
      </p:grpSpPr>
      <p:sp>
        <p:nvSpPr>
          <p:cNvPr id="52" name="Google Shape;52;p12"/>
          <p:cNvSpPr txBox="1">
            <a:spLocks noGrp="1"/>
          </p:cNvSpPr>
          <p:nvPr>
            <p:ph type="title"/>
          </p:nvPr>
        </p:nvSpPr>
        <p:spPr>
          <a:xfrm>
            <a:off x="457200" y="72933"/>
            <a:ext cx="8229600" cy="532500"/>
          </a:xfrm>
          <a:prstGeom prst="rect">
            <a:avLst/>
          </a:prstGeom>
          <a:noFill/>
          <a:ln>
            <a:noFill/>
          </a:ln>
        </p:spPr>
        <p:txBody>
          <a:bodyPr spcFirstLastPara="1" wrap="square" lIns="91425" tIns="45700" rIns="91425" bIns="45700" anchor="t" anchorCtr="0">
            <a:noAutofit/>
          </a:bodyPr>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algn="l" rtl="0">
              <a:lnSpc>
                <a:spcPct val="100000"/>
              </a:lnSpc>
              <a:spcBef>
                <a:spcPts val="0"/>
              </a:spcBef>
              <a:spcAft>
                <a:spcPts val="0"/>
              </a:spcAft>
              <a:buSzPts val="2800"/>
              <a:buNone/>
              <a:defRPr sz="1800"/>
            </a:lvl2pPr>
            <a:lvl3pPr lvl="2" algn="l" rtl="0">
              <a:lnSpc>
                <a:spcPct val="100000"/>
              </a:lnSpc>
              <a:spcBef>
                <a:spcPts val="0"/>
              </a:spcBef>
              <a:spcAft>
                <a:spcPts val="0"/>
              </a:spcAft>
              <a:buSzPts val="2800"/>
              <a:buNone/>
              <a:defRPr sz="1800"/>
            </a:lvl3pPr>
            <a:lvl4pPr lvl="3" algn="l" rtl="0">
              <a:lnSpc>
                <a:spcPct val="100000"/>
              </a:lnSpc>
              <a:spcBef>
                <a:spcPts val="0"/>
              </a:spcBef>
              <a:spcAft>
                <a:spcPts val="0"/>
              </a:spcAft>
              <a:buSzPts val="2800"/>
              <a:buNone/>
              <a:defRPr sz="1800"/>
            </a:lvl4pPr>
            <a:lvl5pPr lvl="4" algn="l" rtl="0">
              <a:lnSpc>
                <a:spcPct val="100000"/>
              </a:lnSpc>
              <a:spcBef>
                <a:spcPts val="0"/>
              </a:spcBef>
              <a:spcAft>
                <a:spcPts val="0"/>
              </a:spcAft>
              <a:buSzPts val="2800"/>
              <a:buNone/>
              <a:defRPr sz="1800"/>
            </a:lvl5pPr>
            <a:lvl6pPr lvl="5" algn="l" rtl="0">
              <a:lnSpc>
                <a:spcPct val="100000"/>
              </a:lnSpc>
              <a:spcBef>
                <a:spcPts val="0"/>
              </a:spcBef>
              <a:spcAft>
                <a:spcPts val="0"/>
              </a:spcAft>
              <a:buSzPts val="2800"/>
              <a:buNone/>
              <a:defRPr sz="1800"/>
            </a:lvl6pPr>
            <a:lvl7pPr lvl="6" algn="l" rtl="0">
              <a:lnSpc>
                <a:spcPct val="100000"/>
              </a:lnSpc>
              <a:spcBef>
                <a:spcPts val="0"/>
              </a:spcBef>
              <a:spcAft>
                <a:spcPts val="0"/>
              </a:spcAft>
              <a:buSzPts val="2800"/>
              <a:buNone/>
              <a:defRPr sz="1800"/>
            </a:lvl7pPr>
            <a:lvl8pPr lvl="7" algn="l" rtl="0">
              <a:lnSpc>
                <a:spcPct val="100000"/>
              </a:lnSpc>
              <a:spcBef>
                <a:spcPts val="0"/>
              </a:spcBef>
              <a:spcAft>
                <a:spcPts val="0"/>
              </a:spcAft>
              <a:buSzPts val="2800"/>
              <a:buNone/>
              <a:defRPr sz="1800"/>
            </a:lvl8pPr>
            <a:lvl9pPr lvl="8" algn="l" rtl="0">
              <a:lnSpc>
                <a:spcPct val="100000"/>
              </a:lnSpc>
              <a:spcBef>
                <a:spcPts val="0"/>
              </a:spcBef>
              <a:spcAft>
                <a:spcPts val="0"/>
              </a:spcAft>
              <a:buSzPts val="2800"/>
              <a:buNone/>
              <a:defRPr sz="1800"/>
            </a:lvl9pPr>
          </a:lstStyle>
          <a:p>
            <a:endParaRPr/>
          </a:p>
        </p:txBody>
      </p:sp>
      <p:sp>
        <p:nvSpPr>
          <p:cNvPr id="53" name="Google Shape;53;p12"/>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lnSpc>
                <a:spcPct val="115000"/>
              </a:lnSpc>
              <a:spcBef>
                <a:spcPts val="16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15000"/>
              </a:lnSpc>
              <a:spcBef>
                <a:spcPts val="1600"/>
              </a:spcBef>
              <a:spcAft>
                <a:spcPts val="160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4" name="Google Shape;54;p12"/>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1pPr>
            <a:lvl2pPr marL="0" marR="0" lvl="1"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2pPr>
            <a:lvl3pPr marL="0" marR="0" lvl="2"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3pPr>
            <a:lvl4pPr marL="0" marR="0" lvl="3"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4pPr>
            <a:lvl5pPr marL="0" marR="0" lvl="4"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5pPr>
            <a:lvl6pPr marL="0" marR="0" lvl="5"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6pPr>
            <a:lvl7pPr marL="0" marR="0" lvl="6"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7pPr>
            <a:lvl8pPr marL="0" marR="0" lvl="7"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8pPr>
            <a:lvl9pPr marL="0" marR="0" lvl="8"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80838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55"/>
        <p:cNvGrpSpPr/>
        <p:nvPr/>
      </p:nvGrpSpPr>
      <p:grpSpPr>
        <a:xfrm>
          <a:off x="0" y="0"/>
          <a:ext cx="0" cy="0"/>
          <a:chOff x="0" y="0"/>
          <a:chExt cx="0" cy="0"/>
        </a:xfrm>
      </p:grpSpPr>
      <p:sp>
        <p:nvSpPr>
          <p:cNvPr id="56" name="Google Shape;56;p1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7" name="Google Shape;57;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97363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28650" y="273844"/>
            <a:ext cx="7886700" cy="600600"/>
          </a:xfrm>
          <a:prstGeom prst="rect">
            <a:avLst/>
          </a:prstGeom>
          <a:noFill/>
          <a:ln>
            <a:noFill/>
          </a:ln>
        </p:spPr>
        <p:txBody>
          <a:bodyPr spcFirstLastPara="1" wrap="square" lIns="34275" tIns="17150" rIns="34275" bIns="17150" anchor="ctr" anchorCtr="0">
            <a:noAutofit/>
          </a:bodyPr>
          <a:lstStyle>
            <a:lvl1pPr marR="0" lvl="0" algn="l" rtl="0">
              <a:lnSpc>
                <a:spcPct val="90000"/>
              </a:lnSpc>
              <a:spcBef>
                <a:spcPts val="0"/>
              </a:spcBef>
              <a:spcAft>
                <a:spcPts val="0"/>
              </a:spcAft>
              <a:buClr>
                <a:srgbClr val="535353"/>
              </a:buClr>
              <a:buSzPts val="3800"/>
              <a:buFont typeface="Source Sans Pro"/>
              <a:buNone/>
              <a:defRPr sz="3800" b="0" i="0" u="none" strike="noStrike" cap="none">
                <a:solidFill>
                  <a:srgbClr val="535353"/>
                </a:solidFill>
                <a:latin typeface="Source Sans Pro"/>
                <a:ea typeface="Source Sans Pro"/>
                <a:cs typeface="Source Sans Pro"/>
                <a:sym typeface="Source Sans Pro"/>
              </a:defRPr>
            </a:lvl1pPr>
            <a:lvl2pPr lvl="1" algn="l" rtl="0">
              <a:lnSpc>
                <a:spcPct val="100000"/>
              </a:lnSpc>
              <a:spcBef>
                <a:spcPts val="0"/>
              </a:spcBef>
              <a:spcAft>
                <a:spcPts val="0"/>
              </a:spcAft>
              <a:buSzPts val="500"/>
              <a:buNone/>
              <a:defRPr sz="700"/>
            </a:lvl2pPr>
            <a:lvl3pPr lvl="2" algn="l" rtl="0">
              <a:lnSpc>
                <a:spcPct val="100000"/>
              </a:lnSpc>
              <a:spcBef>
                <a:spcPts val="0"/>
              </a:spcBef>
              <a:spcAft>
                <a:spcPts val="0"/>
              </a:spcAft>
              <a:buSzPts val="500"/>
              <a:buNone/>
              <a:defRPr sz="700"/>
            </a:lvl3pPr>
            <a:lvl4pPr lvl="3" algn="l" rtl="0">
              <a:lnSpc>
                <a:spcPct val="100000"/>
              </a:lnSpc>
              <a:spcBef>
                <a:spcPts val="0"/>
              </a:spcBef>
              <a:spcAft>
                <a:spcPts val="0"/>
              </a:spcAft>
              <a:buSzPts val="500"/>
              <a:buNone/>
              <a:defRPr sz="700"/>
            </a:lvl4pPr>
            <a:lvl5pPr lvl="4" algn="l" rtl="0">
              <a:lnSpc>
                <a:spcPct val="100000"/>
              </a:lnSpc>
              <a:spcBef>
                <a:spcPts val="0"/>
              </a:spcBef>
              <a:spcAft>
                <a:spcPts val="0"/>
              </a:spcAft>
              <a:buSzPts val="500"/>
              <a:buNone/>
              <a:defRPr sz="700"/>
            </a:lvl5pPr>
            <a:lvl6pPr lvl="5" algn="l" rtl="0">
              <a:lnSpc>
                <a:spcPct val="100000"/>
              </a:lnSpc>
              <a:spcBef>
                <a:spcPts val="0"/>
              </a:spcBef>
              <a:spcAft>
                <a:spcPts val="0"/>
              </a:spcAft>
              <a:buSzPts val="500"/>
              <a:buNone/>
              <a:defRPr sz="700"/>
            </a:lvl6pPr>
            <a:lvl7pPr lvl="6" algn="l" rtl="0">
              <a:lnSpc>
                <a:spcPct val="100000"/>
              </a:lnSpc>
              <a:spcBef>
                <a:spcPts val="0"/>
              </a:spcBef>
              <a:spcAft>
                <a:spcPts val="0"/>
              </a:spcAft>
              <a:buSzPts val="500"/>
              <a:buNone/>
              <a:defRPr sz="700"/>
            </a:lvl7pPr>
            <a:lvl8pPr lvl="7" algn="l" rtl="0">
              <a:lnSpc>
                <a:spcPct val="100000"/>
              </a:lnSpc>
              <a:spcBef>
                <a:spcPts val="0"/>
              </a:spcBef>
              <a:spcAft>
                <a:spcPts val="0"/>
              </a:spcAft>
              <a:buSzPts val="500"/>
              <a:buNone/>
              <a:defRPr sz="700"/>
            </a:lvl8pPr>
            <a:lvl9pPr lvl="8" algn="l" rtl="0">
              <a:lnSpc>
                <a:spcPct val="100000"/>
              </a:lnSpc>
              <a:spcBef>
                <a:spcPts val="0"/>
              </a:spcBef>
              <a:spcAft>
                <a:spcPts val="0"/>
              </a:spcAft>
              <a:buSzPts val="500"/>
              <a:buNone/>
              <a:defRPr sz="700"/>
            </a:lvl9pPr>
          </a:lstStyle>
          <a:p>
            <a:endParaRPr/>
          </a:p>
        </p:txBody>
      </p:sp>
      <p:sp>
        <p:nvSpPr>
          <p:cNvPr id="60" name="Google Shape;60;p14"/>
          <p:cNvSpPr txBox="1">
            <a:spLocks noGrp="1"/>
          </p:cNvSpPr>
          <p:nvPr>
            <p:ph type="body" idx="1"/>
          </p:nvPr>
        </p:nvSpPr>
        <p:spPr>
          <a:xfrm>
            <a:off x="628650" y="1017746"/>
            <a:ext cx="7886700" cy="3263400"/>
          </a:xfrm>
          <a:prstGeom prst="rect">
            <a:avLst/>
          </a:prstGeom>
          <a:noFill/>
          <a:ln>
            <a:noFill/>
          </a:ln>
        </p:spPr>
        <p:txBody>
          <a:bodyPr spcFirstLastPara="1" wrap="square" lIns="34275" tIns="17150" rIns="34275" bIns="17150" anchor="t" anchorCtr="0">
            <a:noAutofit/>
          </a:bodyPr>
          <a:lstStyle>
            <a:lvl1pPr marL="457200" marR="0" lvl="0" indent="-228600" algn="l" rtl="0">
              <a:lnSpc>
                <a:spcPct val="90000"/>
              </a:lnSpc>
              <a:spcBef>
                <a:spcPts val="800"/>
              </a:spcBef>
              <a:spcAft>
                <a:spcPts val="0"/>
              </a:spcAft>
              <a:buClr>
                <a:srgbClr val="5F6062"/>
              </a:buClr>
              <a:buSzPts val="2400"/>
              <a:buFont typeface="Source Sans Pro"/>
              <a:buNone/>
              <a:defRPr sz="2400" b="0" i="0" u="none" strike="noStrike" cap="none">
                <a:solidFill>
                  <a:srgbClr val="5F6062"/>
                </a:solidFill>
                <a:latin typeface="Source Sans Pro"/>
                <a:ea typeface="Source Sans Pro"/>
                <a:cs typeface="Source Sans Pro"/>
                <a:sym typeface="Source Sans Pro"/>
              </a:defRPr>
            </a:lvl1pPr>
            <a:lvl2pPr marL="914400" marR="0" lvl="1" indent="-381000" algn="l" rtl="0">
              <a:lnSpc>
                <a:spcPct val="90000"/>
              </a:lnSpc>
              <a:spcBef>
                <a:spcPts val="800"/>
              </a:spcBef>
              <a:spcAft>
                <a:spcPts val="0"/>
              </a:spcAft>
              <a:buClr>
                <a:srgbClr val="5F6062"/>
              </a:buClr>
              <a:buSzPts val="2400"/>
              <a:buFont typeface="Source Sans Pro"/>
              <a:buChar char="•"/>
              <a:defRPr sz="2400" b="0" i="0" u="none" strike="noStrike" cap="none">
                <a:solidFill>
                  <a:srgbClr val="5F6062"/>
                </a:solidFill>
                <a:latin typeface="Source Sans Pro"/>
                <a:ea typeface="Source Sans Pro"/>
                <a:cs typeface="Source Sans Pro"/>
                <a:sym typeface="Source Sans Pro"/>
              </a:defRPr>
            </a:lvl2pPr>
            <a:lvl3pPr marL="1371600" marR="0" lvl="2" indent="-381000" algn="l" rtl="0">
              <a:lnSpc>
                <a:spcPct val="90000"/>
              </a:lnSpc>
              <a:spcBef>
                <a:spcPts val="800"/>
              </a:spcBef>
              <a:spcAft>
                <a:spcPts val="0"/>
              </a:spcAft>
              <a:buClr>
                <a:srgbClr val="5F6062"/>
              </a:buClr>
              <a:buSzPts val="2400"/>
              <a:buFont typeface="Source Sans Pro"/>
              <a:buChar char="•"/>
              <a:defRPr sz="2400" b="0" i="0" u="none" strike="noStrike" cap="none">
                <a:solidFill>
                  <a:srgbClr val="5F6062"/>
                </a:solidFill>
                <a:latin typeface="Source Sans Pro"/>
                <a:ea typeface="Source Sans Pro"/>
                <a:cs typeface="Source Sans Pro"/>
                <a:sym typeface="Source Sans Pro"/>
              </a:defRPr>
            </a:lvl3pPr>
            <a:lvl4pPr marL="1828800" marR="0" lvl="3" indent="-381000" algn="l" rtl="0">
              <a:lnSpc>
                <a:spcPct val="90000"/>
              </a:lnSpc>
              <a:spcBef>
                <a:spcPts val="800"/>
              </a:spcBef>
              <a:spcAft>
                <a:spcPts val="0"/>
              </a:spcAft>
              <a:buClr>
                <a:srgbClr val="5F6062"/>
              </a:buClr>
              <a:buSzPts val="2400"/>
              <a:buFont typeface="Source Sans Pro"/>
              <a:buChar char="•"/>
              <a:defRPr sz="2400" b="0" i="0" u="none" strike="noStrike" cap="none">
                <a:solidFill>
                  <a:srgbClr val="5F6062"/>
                </a:solidFill>
                <a:latin typeface="Source Sans Pro"/>
                <a:ea typeface="Source Sans Pro"/>
                <a:cs typeface="Source Sans Pro"/>
                <a:sym typeface="Source Sans Pro"/>
              </a:defRPr>
            </a:lvl4pPr>
            <a:lvl5pPr marL="2286000" marR="0" lvl="4" indent="-381000" algn="l" rtl="0">
              <a:lnSpc>
                <a:spcPct val="90000"/>
              </a:lnSpc>
              <a:spcBef>
                <a:spcPts val="800"/>
              </a:spcBef>
              <a:spcAft>
                <a:spcPts val="0"/>
              </a:spcAft>
              <a:buClr>
                <a:srgbClr val="5F6062"/>
              </a:buClr>
              <a:buSzPts val="2400"/>
              <a:buFont typeface="Source Sans Pro"/>
              <a:buChar char="•"/>
              <a:defRPr sz="2400" b="0" i="0" u="none" strike="noStrike" cap="none">
                <a:solidFill>
                  <a:srgbClr val="5F6062"/>
                </a:solidFill>
                <a:latin typeface="Source Sans Pro"/>
                <a:ea typeface="Source Sans Pro"/>
                <a:cs typeface="Source Sans Pro"/>
                <a:sym typeface="Source Sans Pro"/>
              </a:defRPr>
            </a:lvl5pPr>
            <a:lvl6pPr marL="2743200" marR="0" lvl="5"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6pPr>
            <a:lvl7pPr marL="3200400" marR="0" lvl="6"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7pPr>
            <a:lvl8pPr marL="3657600" marR="0" lvl="7"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8pPr>
            <a:lvl9pPr marL="4114800" marR="0" lvl="8"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57790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P4 copyright)">
  <p:cSld name="Title and body (P4 copyright)">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229050" y="24100"/>
            <a:ext cx="86859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700"/>
              <a:buNone/>
              <a:defRPr sz="2700"/>
            </a:lvl1pPr>
            <a:lvl2pPr lvl="1" algn="l" rtl="0">
              <a:lnSpc>
                <a:spcPct val="100000"/>
              </a:lnSpc>
              <a:spcBef>
                <a:spcPts val="0"/>
              </a:spcBef>
              <a:spcAft>
                <a:spcPts val="0"/>
              </a:spcAft>
              <a:buSzPts val="2700"/>
              <a:buNone/>
              <a:defRPr/>
            </a:lvl2pPr>
            <a:lvl3pPr lvl="2" algn="l" rtl="0">
              <a:lnSpc>
                <a:spcPct val="100000"/>
              </a:lnSpc>
              <a:spcBef>
                <a:spcPts val="0"/>
              </a:spcBef>
              <a:spcAft>
                <a:spcPts val="0"/>
              </a:spcAft>
              <a:buSzPts val="2700"/>
              <a:buNone/>
              <a:defRPr/>
            </a:lvl3pPr>
            <a:lvl4pPr lvl="3" algn="l" rtl="0">
              <a:lnSpc>
                <a:spcPct val="100000"/>
              </a:lnSpc>
              <a:spcBef>
                <a:spcPts val="0"/>
              </a:spcBef>
              <a:spcAft>
                <a:spcPts val="0"/>
              </a:spcAft>
              <a:buSzPts val="2700"/>
              <a:buNone/>
              <a:defRPr/>
            </a:lvl4pPr>
            <a:lvl5pPr lvl="4" algn="l" rtl="0">
              <a:lnSpc>
                <a:spcPct val="100000"/>
              </a:lnSpc>
              <a:spcBef>
                <a:spcPts val="0"/>
              </a:spcBef>
              <a:spcAft>
                <a:spcPts val="0"/>
              </a:spcAft>
              <a:buSzPts val="2700"/>
              <a:buNone/>
              <a:defRPr/>
            </a:lvl5pPr>
            <a:lvl6pPr lvl="5" algn="l" rtl="0">
              <a:lnSpc>
                <a:spcPct val="100000"/>
              </a:lnSpc>
              <a:spcBef>
                <a:spcPts val="0"/>
              </a:spcBef>
              <a:spcAft>
                <a:spcPts val="0"/>
              </a:spcAft>
              <a:buSzPts val="2700"/>
              <a:buNone/>
              <a:defRPr/>
            </a:lvl6pPr>
            <a:lvl7pPr lvl="6" algn="l" rtl="0">
              <a:lnSpc>
                <a:spcPct val="100000"/>
              </a:lnSpc>
              <a:spcBef>
                <a:spcPts val="0"/>
              </a:spcBef>
              <a:spcAft>
                <a:spcPts val="0"/>
              </a:spcAft>
              <a:buSzPts val="2700"/>
              <a:buNone/>
              <a:defRPr/>
            </a:lvl7pPr>
            <a:lvl8pPr lvl="7" algn="l" rtl="0">
              <a:lnSpc>
                <a:spcPct val="100000"/>
              </a:lnSpc>
              <a:spcBef>
                <a:spcPts val="0"/>
              </a:spcBef>
              <a:spcAft>
                <a:spcPts val="0"/>
              </a:spcAft>
              <a:buSzPts val="2700"/>
              <a:buNone/>
              <a:defRPr/>
            </a:lvl8pPr>
            <a:lvl9pPr lvl="8" algn="l" rtl="0">
              <a:lnSpc>
                <a:spcPct val="100000"/>
              </a:lnSpc>
              <a:spcBef>
                <a:spcPts val="0"/>
              </a:spcBef>
              <a:spcAft>
                <a:spcPts val="0"/>
              </a:spcAft>
              <a:buSzPts val="2700"/>
              <a:buNone/>
              <a:defRPr/>
            </a:lvl9pPr>
          </a:lstStyle>
          <a:p>
            <a:endParaRPr/>
          </a:p>
        </p:txBody>
      </p:sp>
      <p:sp>
        <p:nvSpPr>
          <p:cNvPr id="63" name="Google Shape;63;p15"/>
          <p:cNvSpPr txBox="1">
            <a:spLocks noGrp="1"/>
          </p:cNvSpPr>
          <p:nvPr>
            <p:ph type="body" idx="1"/>
          </p:nvPr>
        </p:nvSpPr>
        <p:spPr>
          <a:xfrm>
            <a:off x="311700" y="581580"/>
            <a:ext cx="8520600" cy="3895800"/>
          </a:xfrm>
          <a:prstGeom prst="rect">
            <a:avLst/>
          </a:prstGeom>
          <a:noFill/>
          <a:ln>
            <a:noFill/>
          </a:ln>
        </p:spPr>
        <p:txBody>
          <a:bodyPr spcFirstLastPara="1" wrap="square" lIns="91425" tIns="91425" rIns="91425" bIns="91425" anchor="t" anchorCtr="0">
            <a:noAutofit/>
          </a:bodyPr>
          <a:lstStyle>
            <a:lvl1pPr marL="457200" lvl="0" indent="-361950" algn="l" rtl="0">
              <a:lnSpc>
                <a:spcPct val="115000"/>
              </a:lnSpc>
              <a:spcBef>
                <a:spcPts val="1000"/>
              </a:spcBef>
              <a:spcAft>
                <a:spcPts val="0"/>
              </a:spcAft>
              <a:buSzPts val="2100"/>
              <a:buChar char="●"/>
              <a:defRPr/>
            </a:lvl1pPr>
            <a:lvl2pPr marL="914400" lvl="1" indent="-342900" algn="l" rtl="0">
              <a:lnSpc>
                <a:spcPct val="115000"/>
              </a:lnSpc>
              <a:spcBef>
                <a:spcPts val="0"/>
              </a:spcBef>
              <a:spcAft>
                <a:spcPts val="0"/>
              </a:spcAft>
              <a:buSzPts val="1800"/>
              <a:buChar char="○"/>
              <a:defRPr sz="1800"/>
            </a:lvl2pPr>
            <a:lvl3pPr marL="1371600" lvl="2" indent="-323850" algn="l" rtl="0">
              <a:lnSpc>
                <a:spcPct val="115000"/>
              </a:lnSpc>
              <a:spcBef>
                <a:spcPts val="0"/>
              </a:spcBef>
              <a:spcAft>
                <a:spcPts val="0"/>
              </a:spcAft>
              <a:buSzPts val="1500"/>
              <a:buChar char="■"/>
              <a:defRPr/>
            </a:lvl3pPr>
            <a:lvl4pPr marL="1828800" lvl="3" indent="-304800" algn="l" rtl="0">
              <a:lnSpc>
                <a:spcPct val="115000"/>
              </a:lnSpc>
              <a:spcBef>
                <a:spcPts val="0"/>
              </a:spcBef>
              <a:spcAft>
                <a:spcPts val="0"/>
              </a:spcAft>
              <a:buSzPts val="1200"/>
              <a:buChar char="●"/>
              <a:defRPr/>
            </a:lvl4pPr>
            <a:lvl5pPr marL="2286000" lvl="4" indent="-304800" algn="l" rtl="0">
              <a:lnSpc>
                <a:spcPct val="115000"/>
              </a:lnSpc>
              <a:spcBef>
                <a:spcPts val="0"/>
              </a:spcBef>
              <a:spcAft>
                <a:spcPts val="0"/>
              </a:spcAft>
              <a:buSzPts val="1200"/>
              <a:buChar char="○"/>
              <a:defRPr/>
            </a:lvl5pPr>
            <a:lvl6pPr marL="2743200" lvl="5" indent="-304800" algn="l" rtl="0">
              <a:lnSpc>
                <a:spcPct val="115000"/>
              </a:lnSpc>
              <a:spcBef>
                <a:spcPts val="0"/>
              </a:spcBef>
              <a:spcAft>
                <a:spcPts val="0"/>
              </a:spcAft>
              <a:buSzPts val="1200"/>
              <a:buChar char="■"/>
              <a:defRPr/>
            </a:lvl6pPr>
            <a:lvl7pPr marL="3200400" lvl="6" indent="-304800" algn="l" rtl="0">
              <a:lnSpc>
                <a:spcPct val="115000"/>
              </a:lnSpc>
              <a:spcBef>
                <a:spcPts val="0"/>
              </a:spcBef>
              <a:spcAft>
                <a:spcPts val="0"/>
              </a:spcAft>
              <a:buSzPts val="1200"/>
              <a:buChar char="●"/>
              <a:defRPr/>
            </a:lvl7pPr>
            <a:lvl8pPr marL="3657600" lvl="7" indent="-304800" algn="l" rtl="0">
              <a:lnSpc>
                <a:spcPct val="115000"/>
              </a:lnSpc>
              <a:spcBef>
                <a:spcPts val="0"/>
              </a:spcBef>
              <a:spcAft>
                <a:spcPts val="0"/>
              </a:spcAft>
              <a:buSzPts val="1200"/>
              <a:buChar char="○"/>
              <a:defRPr/>
            </a:lvl8pPr>
            <a:lvl9pPr marL="4114800" lvl="8" indent="-304800" algn="l" rtl="0">
              <a:lnSpc>
                <a:spcPct val="115000"/>
              </a:lnSpc>
              <a:spcBef>
                <a:spcPts val="0"/>
              </a:spcBef>
              <a:spcAft>
                <a:spcPts val="0"/>
              </a:spcAft>
              <a:buSzPts val="1200"/>
              <a:buChar char="■"/>
              <a:defRPr/>
            </a:lvl9pPr>
          </a:lstStyle>
          <a:p>
            <a:endParaRPr/>
          </a:p>
        </p:txBody>
      </p:sp>
      <p:sp>
        <p:nvSpPr>
          <p:cNvPr id="64" name="Google Shape;64;p15"/>
          <p:cNvSpPr txBox="1">
            <a:spLocks noGrp="1"/>
          </p:cNvSpPr>
          <p:nvPr>
            <p:ph type="sldNum" idx="12"/>
          </p:nvPr>
        </p:nvSpPr>
        <p:spPr>
          <a:xfrm>
            <a:off x="8595308" y="10"/>
            <a:ext cx="548700" cy="3936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
        <p:nvSpPr>
          <p:cNvPr id="65" name="Google Shape;65;p15"/>
          <p:cNvSpPr/>
          <p:nvPr/>
        </p:nvSpPr>
        <p:spPr>
          <a:xfrm>
            <a:off x="229050" y="557774"/>
            <a:ext cx="8685900" cy="49800"/>
          </a:xfrm>
          <a:prstGeom prst="roundRect">
            <a:avLst>
              <a:gd name="adj" fmla="val 16667"/>
            </a:avLst>
          </a:prstGeom>
          <a:gradFill>
            <a:gsLst>
              <a:gs pos="0">
                <a:srgbClr val="7515F5">
                  <a:alpha val="29803"/>
                </a:srgbClr>
              </a:gs>
              <a:gs pos="100000">
                <a:srgbClr val="4A86E8"/>
              </a:gs>
            </a:gsLst>
            <a:lin ang="10800025"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66"/>
              <a:buFont typeface="Arial"/>
              <a:buNone/>
            </a:pPr>
            <a:endParaRPr sz="1266" b="0" i="0" u="none" strike="noStrike" cap="none">
              <a:solidFill>
                <a:srgbClr val="000000"/>
              </a:solidFill>
              <a:latin typeface="Calibri"/>
              <a:ea typeface="Calibri"/>
              <a:cs typeface="Calibri"/>
              <a:sym typeface="Calibri"/>
            </a:endParaRPr>
          </a:p>
        </p:txBody>
      </p:sp>
      <p:sp>
        <p:nvSpPr>
          <p:cNvPr id="66" name="Google Shape;66;p15"/>
          <p:cNvSpPr txBox="1"/>
          <p:nvPr/>
        </p:nvSpPr>
        <p:spPr>
          <a:xfrm>
            <a:off x="334889" y="4931362"/>
            <a:ext cx="2828100" cy="1848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Calibri"/>
                <a:ea typeface="Calibri"/>
                <a:cs typeface="Calibri"/>
                <a:sym typeface="Calibri"/>
              </a:rPr>
              <a:t>Slide courtesy P4.org</a:t>
            </a:r>
            <a:endParaRPr sz="800" b="0" i="0" u="none" strike="noStrike" cap="none">
              <a:solidFill>
                <a:schemeClr val="dk1"/>
              </a:solidFill>
              <a:latin typeface="Calibri"/>
              <a:ea typeface="Calibri"/>
              <a:cs typeface="Calibri"/>
              <a:sym typeface="Calibri"/>
            </a:endParaRPr>
          </a:p>
        </p:txBody>
      </p:sp>
      <p:sp>
        <p:nvSpPr>
          <p:cNvPr id="67" name="Google Shape;67;p15"/>
          <p:cNvSpPr/>
          <p:nvPr/>
        </p:nvSpPr>
        <p:spPr>
          <a:xfrm>
            <a:off x="3499650" y="4956025"/>
            <a:ext cx="2108400" cy="1848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3374697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_AND_BODY">
  <p:cSld name="TITLE_AND_BOD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311699" y="76200"/>
            <a:ext cx="8520600" cy="572700"/>
          </a:xfrm>
          <a:prstGeom prst="rect">
            <a:avLst/>
          </a:prstGeom>
          <a:noFill/>
          <a:ln>
            <a:noFill/>
          </a:ln>
        </p:spPr>
        <p:txBody>
          <a:bodyPr spcFirstLastPara="1" wrap="square" lIns="91400" tIns="91400" rIns="91400" bIns="91400" anchor="t" anchorCtr="0">
            <a:noAutofit/>
          </a:bodyPr>
          <a:lstStyle>
            <a:lvl1pPr lvl="0" algn="ctr" rtl="0">
              <a:lnSpc>
                <a:spcPct val="100000"/>
              </a:lnSpc>
              <a:spcBef>
                <a:spcPts val="0"/>
              </a:spcBef>
              <a:spcAft>
                <a:spcPts val="0"/>
              </a:spcAft>
              <a:buClr>
                <a:srgbClr val="007DAF"/>
              </a:buClr>
              <a:buSzPts val="1800"/>
              <a:buNone/>
              <a:defRPr/>
            </a:lvl1pPr>
            <a:lvl2pPr lvl="1" algn="ctr" rtl="0">
              <a:lnSpc>
                <a:spcPct val="100000"/>
              </a:lnSpc>
              <a:spcBef>
                <a:spcPts val="0"/>
              </a:spcBef>
              <a:spcAft>
                <a:spcPts val="0"/>
              </a:spcAft>
              <a:buClr>
                <a:srgbClr val="007DAF"/>
              </a:buClr>
              <a:buSzPts val="1800"/>
              <a:buNone/>
              <a:defRPr/>
            </a:lvl2pPr>
            <a:lvl3pPr lvl="2" algn="ctr" rtl="0">
              <a:lnSpc>
                <a:spcPct val="100000"/>
              </a:lnSpc>
              <a:spcBef>
                <a:spcPts val="0"/>
              </a:spcBef>
              <a:spcAft>
                <a:spcPts val="0"/>
              </a:spcAft>
              <a:buClr>
                <a:srgbClr val="007DAF"/>
              </a:buClr>
              <a:buSzPts val="1800"/>
              <a:buNone/>
              <a:defRPr/>
            </a:lvl3pPr>
            <a:lvl4pPr lvl="3" algn="ctr" rtl="0">
              <a:lnSpc>
                <a:spcPct val="100000"/>
              </a:lnSpc>
              <a:spcBef>
                <a:spcPts val="0"/>
              </a:spcBef>
              <a:spcAft>
                <a:spcPts val="0"/>
              </a:spcAft>
              <a:buClr>
                <a:srgbClr val="007DAF"/>
              </a:buClr>
              <a:buSzPts val="1800"/>
              <a:buNone/>
              <a:defRPr/>
            </a:lvl4pPr>
            <a:lvl5pPr lvl="4" algn="ctr" rtl="0">
              <a:lnSpc>
                <a:spcPct val="100000"/>
              </a:lnSpc>
              <a:spcBef>
                <a:spcPts val="0"/>
              </a:spcBef>
              <a:spcAft>
                <a:spcPts val="0"/>
              </a:spcAft>
              <a:buClr>
                <a:srgbClr val="007DAF"/>
              </a:buClr>
              <a:buSzPts val="1800"/>
              <a:buNone/>
              <a:defRPr/>
            </a:lvl5pPr>
            <a:lvl6pPr lvl="5" algn="ctr" rtl="0">
              <a:lnSpc>
                <a:spcPct val="100000"/>
              </a:lnSpc>
              <a:spcBef>
                <a:spcPts val="0"/>
              </a:spcBef>
              <a:spcAft>
                <a:spcPts val="0"/>
              </a:spcAft>
              <a:buClr>
                <a:srgbClr val="007DAF"/>
              </a:buClr>
              <a:buSzPts val="1800"/>
              <a:buNone/>
              <a:defRPr/>
            </a:lvl6pPr>
            <a:lvl7pPr lvl="6" algn="ctr" rtl="0">
              <a:lnSpc>
                <a:spcPct val="100000"/>
              </a:lnSpc>
              <a:spcBef>
                <a:spcPts val="0"/>
              </a:spcBef>
              <a:spcAft>
                <a:spcPts val="0"/>
              </a:spcAft>
              <a:buClr>
                <a:srgbClr val="007DAF"/>
              </a:buClr>
              <a:buSzPts val="1800"/>
              <a:buNone/>
              <a:defRPr/>
            </a:lvl7pPr>
            <a:lvl8pPr lvl="7" algn="ctr" rtl="0">
              <a:lnSpc>
                <a:spcPct val="100000"/>
              </a:lnSpc>
              <a:spcBef>
                <a:spcPts val="0"/>
              </a:spcBef>
              <a:spcAft>
                <a:spcPts val="0"/>
              </a:spcAft>
              <a:buClr>
                <a:srgbClr val="007DAF"/>
              </a:buClr>
              <a:buSzPts val="1800"/>
              <a:buNone/>
              <a:defRPr/>
            </a:lvl8pPr>
            <a:lvl9pPr lvl="8" algn="ctr" rtl="0">
              <a:lnSpc>
                <a:spcPct val="100000"/>
              </a:lnSpc>
              <a:spcBef>
                <a:spcPts val="0"/>
              </a:spcBef>
              <a:spcAft>
                <a:spcPts val="0"/>
              </a:spcAft>
              <a:buClr>
                <a:srgbClr val="007DAF"/>
              </a:buClr>
              <a:buSzPts val="1800"/>
              <a:buNone/>
              <a:defRPr/>
            </a:lvl9pPr>
          </a:lstStyle>
          <a:p>
            <a:endParaRPr/>
          </a:p>
        </p:txBody>
      </p:sp>
      <p:sp>
        <p:nvSpPr>
          <p:cNvPr id="70" name="Google Shape;70;p16"/>
          <p:cNvSpPr txBox="1">
            <a:spLocks noGrp="1"/>
          </p:cNvSpPr>
          <p:nvPr>
            <p:ph type="body" idx="1"/>
          </p:nvPr>
        </p:nvSpPr>
        <p:spPr>
          <a:xfrm>
            <a:off x="311699" y="752100"/>
            <a:ext cx="8520600" cy="3416400"/>
          </a:xfrm>
          <a:prstGeom prst="rect">
            <a:avLst/>
          </a:prstGeom>
          <a:noFill/>
          <a:ln>
            <a:noFill/>
          </a:ln>
        </p:spPr>
        <p:txBody>
          <a:bodyPr spcFirstLastPara="1" wrap="square" lIns="91400" tIns="91400" rIns="91400" bIns="91400" anchor="t" anchorCtr="0">
            <a:noAutofit/>
          </a:bodyPr>
          <a:lstStyle>
            <a:lvl1pPr marL="457200" lvl="0" indent="-355600" algn="l" rtl="0">
              <a:lnSpc>
                <a:spcPct val="115000"/>
              </a:lnSpc>
              <a:spcBef>
                <a:spcPts val="0"/>
              </a:spcBef>
              <a:spcAft>
                <a:spcPts val="0"/>
              </a:spcAft>
              <a:buSzPts val="2000"/>
              <a:buChar char="●"/>
              <a:defRPr/>
            </a:lvl1pPr>
            <a:lvl2pPr marL="914400" lvl="1" indent="-355600" algn="l" rtl="0">
              <a:lnSpc>
                <a:spcPct val="115000"/>
              </a:lnSpc>
              <a:spcBef>
                <a:spcPts val="0"/>
              </a:spcBef>
              <a:spcAft>
                <a:spcPts val="0"/>
              </a:spcAft>
              <a:buSzPts val="2000"/>
              <a:buChar char="○"/>
              <a:defRPr/>
            </a:lvl2pPr>
            <a:lvl3pPr marL="1371600" lvl="2" indent="-355600" algn="l" rtl="0">
              <a:lnSpc>
                <a:spcPct val="115000"/>
              </a:lnSpc>
              <a:spcBef>
                <a:spcPts val="0"/>
              </a:spcBef>
              <a:spcAft>
                <a:spcPts val="0"/>
              </a:spcAft>
              <a:buSzPts val="2000"/>
              <a:buChar char="■"/>
              <a:defRPr/>
            </a:lvl3pPr>
            <a:lvl4pPr marL="1828800" lvl="3" indent="-355600" algn="l" rtl="0">
              <a:lnSpc>
                <a:spcPct val="115000"/>
              </a:lnSpc>
              <a:spcBef>
                <a:spcPts val="0"/>
              </a:spcBef>
              <a:spcAft>
                <a:spcPts val="0"/>
              </a:spcAft>
              <a:buSzPts val="2000"/>
              <a:buChar char="●"/>
              <a:defRPr/>
            </a:lvl4pPr>
            <a:lvl5pPr marL="2286000" lvl="4" indent="-355600" algn="l" rtl="0">
              <a:lnSpc>
                <a:spcPct val="115000"/>
              </a:lnSpc>
              <a:spcBef>
                <a:spcPts val="0"/>
              </a:spcBef>
              <a:spcAft>
                <a:spcPts val="0"/>
              </a:spcAft>
              <a:buSzPts val="2000"/>
              <a:buChar char="○"/>
              <a:defRPr/>
            </a:lvl5pPr>
            <a:lvl6pPr marL="2743200" lvl="5" indent="-355600" algn="l" rtl="0">
              <a:lnSpc>
                <a:spcPct val="115000"/>
              </a:lnSpc>
              <a:spcBef>
                <a:spcPts val="0"/>
              </a:spcBef>
              <a:spcAft>
                <a:spcPts val="0"/>
              </a:spcAft>
              <a:buSzPts val="2000"/>
              <a:buChar char="■"/>
              <a:defRPr/>
            </a:lvl6pPr>
            <a:lvl7pPr marL="3200400" lvl="6" indent="-355600" algn="l" rtl="0">
              <a:lnSpc>
                <a:spcPct val="115000"/>
              </a:lnSpc>
              <a:spcBef>
                <a:spcPts val="0"/>
              </a:spcBef>
              <a:spcAft>
                <a:spcPts val="0"/>
              </a:spcAft>
              <a:buSzPts val="2000"/>
              <a:buChar char="●"/>
              <a:defRPr/>
            </a:lvl7pPr>
            <a:lvl8pPr marL="3657600" lvl="7" indent="-355600" algn="l" rtl="0">
              <a:lnSpc>
                <a:spcPct val="115000"/>
              </a:lnSpc>
              <a:spcBef>
                <a:spcPts val="0"/>
              </a:spcBef>
              <a:spcAft>
                <a:spcPts val="0"/>
              </a:spcAft>
              <a:buSzPts val="2000"/>
              <a:buChar char="○"/>
              <a:defRPr/>
            </a:lvl8pPr>
            <a:lvl9pPr marL="4114800" lvl="8" indent="-355600" algn="l" rtl="0">
              <a:lnSpc>
                <a:spcPct val="115000"/>
              </a:lnSpc>
              <a:spcBef>
                <a:spcPts val="0"/>
              </a:spcBef>
              <a:spcAft>
                <a:spcPts val="0"/>
              </a:spcAft>
              <a:buSzPts val="2000"/>
              <a:buChar char="■"/>
              <a:defRPr/>
            </a:lvl9pPr>
          </a:lstStyle>
          <a:p>
            <a:endParaRPr/>
          </a:p>
        </p:txBody>
      </p:sp>
      <p:sp>
        <p:nvSpPr>
          <p:cNvPr id="71" name="Google Shape;71;p16"/>
          <p:cNvSpPr txBox="1">
            <a:spLocks noGrp="1"/>
          </p:cNvSpPr>
          <p:nvPr>
            <p:ph type="sldNum" idx="12"/>
          </p:nvPr>
        </p:nvSpPr>
        <p:spPr>
          <a:xfrm>
            <a:off x="8684345" y="4700819"/>
            <a:ext cx="336900" cy="318300"/>
          </a:xfrm>
          <a:prstGeom prst="rect">
            <a:avLst/>
          </a:prstGeom>
          <a:noFill/>
          <a:ln>
            <a:noFill/>
          </a:ln>
        </p:spPr>
        <p:txBody>
          <a:bodyPr spcFirstLastPara="1" wrap="square" lIns="91400" tIns="91400" rIns="91400" bIns="91400" anchor="ctr" anchorCtr="0">
            <a:noAutofit/>
          </a:bodyPr>
          <a:lstStyle>
            <a:lvl1pPr marL="0" lvl="0" indent="0" algn="r" rtl="0">
              <a:lnSpc>
                <a:spcPct val="100000"/>
              </a:lnSpc>
              <a:spcBef>
                <a:spcPts val="0"/>
              </a:spcBef>
              <a:spcAft>
                <a:spcPts val="0"/>
              </a:spcAft>
              <a:buClr>
                <a:srgbClr val="585858"/>
              </a:buClr>
              <a:buSzPts val="1000"/>
              <a:buFont typeface="Arial"/>
              <a:buNone/>
              <a:defRPr sz="1000">
                <a:solidFill>
                  <a:srgbClr val="585858"/>
                </a:solidFill>
              </a:defRPr>
            </a:lvl1pPr>
            <a:lvl2pPr marL="0" lvl="1" indent="0" algn="r" rtl="0">
              <a:lnSpc>
                <a:spcPct val="100000"/>
              </a:lnSpc>
              <a:spcBef>
                <a:spcPts val="0"/>
              </a:spcBef>
              <a:spcAft>
                <a:spcPts val="0"/>
              </a:spcAft>
              <a:buClr>
                <a:srgbClr val="585858"/>
              </a:buClr>
              <a:buSzPts val="1000"/>
              <a:buFont typeface="Arial"/>
              <a:buNone/>
              <a:defRPr sz="1000">
                <a:solidFill>
                  <a:srgbClr val="585858"/>
                </a:solidFill>
              </a:defRPr>
            </a:lvl2pPr>
            <a:lvl3pPr marL="0" lvl="2" indent="0" algn="r" rtl="0">
              <a:lnSpc>
                <a:spcPct val="100000"/>
              </a:lnSpc>
              <a:spcBef>
                <a:spcPts val="0"/>
              </a:spcBef>
              <a:spcAft>
                <a:spcPts val="0"/>
              </a:spcAft>
              <a:buClr>
                <a:srgbClr val="585858"/>
              </a:buClr>
              <a:buSzPts val="1000"/>
              <a:buFont typeface="Arial"/>
              <a:buNone/>
              <a:defRPr sz="1000">
                <a:solidFill>
                  <a:srgbClr val="585858"/>
                </a:solidFill>
              </a:defRPr>
            </a:lvl3pPr>
            <a:lvl4pPr marL="0" lvl="3" indent="0" algn="r" rtl="0">
              <a:lnSpc>
                <a:spcPct val="100000"/>
              </a:lnSpc>
              <a:spcBef>
                <a:spcPts val="0"/>
              </a:spcBef>
              <a:spcAft>
                <a:spcPts val="0"/>
              </a:spcAft>
              <a:buClr>
                <a:srgbClr val="585858"/>
              </a:buClr>
              <a:buSzPts val="1000"/>
              <a:buFont typeface="Arial"/>
              <a:buNone/>
              <a:defRPr sz="1000">
                <a:solidFill>
                  <a:srgbClr val="585858"/>
                </a:solidFill>
              </a:defRPr>
            </a:lvl4pPr>
            <a:lvl5pPr marL="0" lvl="4" indent="0" algn="r" rtl="0">
              <a:lnSpc>
                <a:spcPct val="100000"/>
              </a:lnSpc>
              <a:spcBef>
                <a:spcPts val="0"/>
              </a:spcBef>
              <a:spcAft>
                <a:spcPts val="0"/>
              </a:spcAft>
              <a:buClr>
                <a:srgbClr val="585858"/>
              </a:buClr>
              <a:buSzPts val="1000"/>
              <a:buFont typeface="Arial"/>
              <a:buNone/>
              <a:defRPr sz="1000">
                <a:solidFill>
                  <a:srgbClr val="585858"/>
                </a:solidFill>
              </a:defRPr>
            </a:lvl5pPr>
            <a:lvl6pPr marL="0" lvl="5" indent="0" algn="r" rtl="0">
              <a:lnSpc>
                <a:spcPct val="100000"/>
              </a:lnSpc>
              <a:spcBef>
                <a:spcPts val="0"/>
              </a:spcBef>
              <a:spcAft>
                <a:spcPts val="0"/>
              </a:spcAft>
              <a:buClr>
                <a:srgbClr val="585858"/>
              </a:buClr>
              <a:buSzPts val="1000"/>
              <a:buFont typeface="Arial"/>
              <a:buNone/>
              <a:defRPr sz="1000">
                <a:solidFill>
                  <a:srgbClr val="585858"/>
                </a:solidFill>
              </a:defRPr>
            </a:lvl6pPr>
            <a:lvl7pPr marL="0" lvl="6" indent="0" algn="r" rtl="0">
              <a:lnSpc>
                <a:spcPct val="100000"/>
              </a:lnSpc>
              <a:spcBef>
                <a:spcPts val="0"/>
              </a:spcBef>
              <a:spcAft>
                <a:spcPts val="0"/>
              </a:spcAft>
              <a:buClr>
                <a:srgbClr val="585858"/>
              </a:buClr>
              <a:buSzPts val="1000"/>
              <a:buFont typeface="Arial"/>
              <a:buNone/>
              <a:defRPr sz="1000">
                <a:solidFill>
                  <a:srgbClr val="585858"/>
                </a:solidFill>
              </a:defRPr>
            </a:lvl7pPr>
            <a:lvl8pPr marL="0" lvl="7" indent="0" algn="r" rtl="0">
              <a:lnSpc>
                <a:spcPct val="100000"/>
              </a:lnSpc>
              <a:spcBef>
                <a:spcPts val="0"/>
              </a:spcBef>
              <a:spcAft>
                <a:spcPts val="0"/>
              </a:spcAft>
              <a:buClr>
                <a:srgbClr val="585858"/>
              </a:buClr>
              <a:buSzPts val="1000"/>
              <a:buFont typeface="Arial"/>
              <a:buNone/>
              <a:defRPr sz="1000">
                <a:solidFill>
                  <a:srgbClr val="585858"/>
                </a:solidFill>
              </a:defRPr>
            </a:lvl8pPr>
            <a:lvl9pPr marL="0" lvl="8" indent="0" algn="r" rtl="0">
              <a:lnSpc>
                <a:spcPct val="100000"/>
              </a:lnSpc>
              <a:spcBef>
                <a:spcPts val="0"/>
              </a:spcBef>
              <a:spcAft>
                <a:spcPts val="0"/>
              </a:spcAft>
              <a:buClr>
                <a:srgbClr val="585858"/>
              </a:buClr>
              <a:buSzPts val="1000"/>
              <a:buFont typeface="Arial"/>
              <a:buNone/>
              <a:defRPr sz="1000">
                <a:solidFill>
                  <a:srgbClr val="585858"/>
                </a:solidFill>
              </a:defRPr>
            </a:lvl9pPr>
          </a:lstStyle>
          <a:p>
            <a:pPr marL="0" lvl="0" indent="0" algn="r" rtl="0">
              <a:spcBef>
                <a:spcPts val="0"/>
              </a:spcBef>
              <a:spcAft>
                <a:spcPts val="0"/>
              </a:spcAft>
              <a:buNone/>
            </a:pPr>
            <a:fld id="{00000000-1234-1234-1234-123412341234}" type="slidenum">
              <a:rPr lang="en"/>
              <a:t>‹#›</a:t>
            </a:fld>
            <a:endParaRPr>
              <a:solidFill>
                <a:schemeClr val="dk2"/>
              </a:solidFill>
            </a:endParaRPr>
          </a:p>
        </p:txBody>
      </p:sp>
    </p:spTree>
    <p:extLst>
      <p:ext uri="{BB962C8B-B14F-4D97-AF65-F5344CB8AC3E}">
        <p14:creationId xmlns:p14="http://schemas.microsoft.com/office/powerpoint/2010/main" val="365119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4"/>
        <p:cNvGrpSpPr/>
        <p:nvPr/>
      </p:nvGrpSpPr>
      <p:grpSpPr>
        <a:xfrm>
          <a:off x="0" y="0"/>
          <a:ext cx="0" cy="0"/>
          <a:chOff x="0" y="0"/>
          <a:chExt cx="0" cy="0"/>
        </a:xfrm>
      </p:grpSpPr>
      <p:sp>
        <p:nvSpPr>
          <p:cNvPr id="15" name="Google Shape;15;p48"/>
          <p:cNvSpPr/>
          <p:nvPr/>
        </p:nvSpPr>
        <p:spPr>
          <a:xfrm>
            <a:off x="0" y="2284185"/>
            <a:ext cx="9144000" cy="2859300"/>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16;p48"/>
          <p:cNvSpPr txBox="1">
            <a:spLocks noGrp="1"/>
          </p:cNvSpPr>
          <p:nvPr>
            <p:ph type="ctrTitle"/>
          </p:nvPr>
        </p:nvSpPr>
        <p:spPr>
          <a:xfrm>
            <a:off x="445181" y="2626894"/>
            <a:ext cx="8293200" cy="710400"/>
          </a:xfrm>
          <a:prstGeom prst="rect">
            <a:avLst/>
          </a:prstGeom>
          <a:noFill/>
          <a:ln>
            <a:noFill/>
          </a:ln>
        </p:spPr>
        <p:txBody>
          <a:bodyPr spcFirstLastPara="1" wrap="square" lIns="91425" tIns="45700" rIns="91425" bIns="45700" anchor="t" anchorCtr="0">
            <a:noAutofit/>
          </a:bodyPr>
          <a:lstStyle>
            <a:lvl1pPr lvl="0" algn="ctr">
              <a:lnSpc>
                <a:spcPct val="106250"/>
              </a:lnSpc>
              <a:spcBef>
                <a:spcPts val="0"/>
              </a:spcBef>
              <a:spcAft>
                <a:spcPts val="0"/>
              </a:spcAft>
              <a:buClr>
                <a:schemeClr val="lt1"/>
              </a:buClr>
              <a:buSzPts val="3200"/>
              <a:buFont typeface="Calibri"/>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8"/>
          <p:cNvSpPr txBox="1">
            <a:spLocks noGrp="1"/>
          </p:cNvSpPr>
          <p:nvPr>
            <p:ph type="subTitle" idx="1"/>
          </p:nvPr>
        </p:nvSpPr>
        <p:spPr>
          <a:xfrm>
            <a:off x="454702" y="3404824"/>
            <a:ext cx="8293200" cy="424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800"/>
              </a:spcBef>
              <a:spcAft>
                <a:spcPts val="0"/>
              </a:spcAft>
              <a:buSzPts val="1700"/>
              <a:buNone/>
              <a:defRPr sz="2000">
                <a:solidFill>
                  <a:srgbClr val="FFFFFF"/>
                </a:solidFill>
              </a:defRPr>
            </a:lvl1pPr>
            <a:lvl2pPr lvl="1" algn="ctr">
              <a:lnSpc>
                <a:spcPct val="100000"/>
              </a:lnSpc>
              <a:spcBef>
                <a:spcPts val="700"/>
              </a:spcBef>
              <a:spcAft>
                <a:spcPts val="0"/>
              </a:spcAft>
              <a:buSzPts val="1870"/>
              <a:buNone/>
              <a:defRPr>
                <a:solidFill>
                  <a:srgbClr val="949494"/>
                </a:solidFill>
              </a:defRPr>
            </a:lvl2pPr>
            <a:lvl3pPr lvl="2" algn="ctr">
              <a:lnSpc>
                <a:spcPct val="100000"/>
              </a:lnSpc>
              <a:spcBef>
                <a:spcPts val="600"/>
              </a:spcBef>
              <a:spcAft>
                <a:spcPts val="0"/>
              </a:spcAft>
              <a:buSzPts val="1700"/>
              <a:buNone/>
              <a:defRPr>
                <a:solidFill>
                  <a:srgbClr val="949494"/>
                </a:solidFill>
              </a:defRPr>
            </a:lvl3pPr>
            <a:lvl4pPr lvl="3" algn="ctr">
              <a:lnSpc>
                <a:spcPct val="100000"/>
              </a:lnSpc>
              <a:spcBef>
                <a:spcPts val="500"/>
              </a:spcBef>
              <a:spcAft>
                <a:spcPts val="0"/>
              </a:spcAft>
              <a:buSzPts val="1530"/>
              <a:buNone/>
              <a:defRPr>
                <a:solidFill>
                  <a:srgbClr val="949494"/>
                </a:solidFill>
              </a:defRPr>
            </a:lvl4pPr>
            <a:lvl5pPr lvl="4" algn="ctr">
              <a:lnSpc>
                <a:spcPct val="100000"/>
              </a:lnSpc>
              <a:spcBef>
                <a:spcPts val="800"/>
              </a:spcBef>
              <a:spcAft>
                <a:spcPts val="0"/>
              </a:spcAft>
              <a:buSzPts val="1530"/>
              <a:buNone/>
              <a:defRPr>
                <a:solidFill>
                  <a:srgbClr val="949494"/>
                </a:solidFill>
              </a:defRPr>
            </a:lvl5pPr>
            <a:lvl6pPr lvl="5" algn="ctr">
              <a:lnSpc>
                <a:spcPct val="100000"/>
              </a:lnSpc>
              <a:spcBef>
                <a:spcPts val="400"/>
              </a:spcBef>
              <a:spcAft>
                <a:spcPts val="0"/>
              </a:spcAft>
              <a:buClr>
                <a:srgbClr val="949494"/>
              </a:buClr>
              <a:buSzPts val="2000"/>
              <a:buNone/>
              <a:defRPr>
                <a:solidFill>
                  <a:srgbClr val="949494"/>
                </a:solidFill>
              </a:defRPr>
            </a:lvl6pPr>
            <a:lvl7pPr lvl="6" algn="ctr">
              <a:lnSpc>
                <a:spcPct val="100000"/>
              </a:lnSpc>
              <a:spcBef>
                <a:spcPts val="400"/>
              </a:spcBef>
              <a:spcAft>
                <a:spcPts val="0"/>
              </a:spcAft>
              <a:buClr>
                <a:srgbClr val="949494"/>
              </a:buClr>
              <a:buSzPts val="2000"/>
              <a:buNone/>
              <a:defRPr>
                <a:solidFill>
                  <a:srgbClr val="949494"/>
                </a:solidFill>
              </a:defRPr>
            </a:lvl7pPr>
            <a:lvl8pPr lvl="7" algn="ctr">
              <a:lnSpc>
                <a:spcPct val="100000"/>
              </a:lnSpc>
              <a:spcBef>
                <a:spcPts val="400"/>
              </a:spcBef>
              <a:spcAft>
                <a:spcPts val="0"/>
              </a:spcAft>
              <a:buClr>
                <a:srgbClr val="949494"/>
              </a:buClr>
              <a:buSzPts val="2000"/>
              <a:buNone/>
              <a:defRPr>
                <a:solidFill>
                  <a:srgbClr val="949494"/>
                </a:solidFill>
              </a:defRPr>
            </a:lvl8pPr>
            <a:lvl9pPr lvl="8" algn="ctr">
              <a:lnSpc>
                <a:spcPct val="100000"/>
              </a:lnSpc>
              <a:spcBef>
                <a:spcPts val="400"/>
              </a:spcBef>
              <a:spcAft>
                <a:spcPts val="0"/>
              </a:spcAft>
              <a:buClr>
                <a:srgbClr val="949494"/>
              </a:buClr>
              <a:buSzPts val="2000"/>
              <a:buNone/>
              <a:defRPr>
                <a:solidFill>
                  <a:srgbClr val="949494"/>
                </a:solidFill>
              </a:defRPr>
            </a:lvl9pPr>
          </a:lstStyle>
          <a:p>
            <a:endParaRPr/>
          </a:p>
        </p:txBody>
      </p:sp>
      <p:pic>
        <p:nvPicPr>
          <p:cNvPr id="18" name="Google Shape;18;p48" descr="ONF_WITH-GRADIENT.png"/>
          <p:cNvPicPr preferRelativeResize="0"/>
          <p:nvPr/>
        </p:nvPicPr>
        <p:blipFill rotWithShape="1">
          <a:blip r:embed="rId2">
            <a:alphaModFix/>
          </a:blip>
          <a:srcRect/>
          <a:stretch/>
        </p:blipFill>
        <p:spPr>
          <a:xfrm>
            <a:off x="3287485" y="295730"/>
            <a:ext cx="2546597" cy="1750786"/>
          </a:xfrm>
          <a:prstGeom prst="rect">
            <a:avLst/>
          </a:prstGeom>
          <a:noFill/>
          <a:ln>
            <a:noFill/>
          </a:ln>
        </p:spPr>
      </p:pic>
      <p:sp>
        <p:nvSpPr>
          <p:cNvPr id="19" name="Google Shape;19;p48"/>
          <p:cNvSpPr/>
          <p:nvPr/>
        </p:nvSpPr>
        <p:spPr>
          <a:xfrm>
            <a:off x="7757886" y="130629"/>
            <a:ext cx="1291800" cy="849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0" name="Google Shape;20;p48"/>
          <p:cNvCxnSpPr/>
          <p:nvPr/>
        </p:nvCxnSpPr>
        <p:spPr>
          <a:xfrm>
            <a:off x="0" y="228418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3694024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9"/>
          <p:cNvSpPr txBox="1">
            <a:spLocks noGrp="1"/>
          </p:cNvSpPr>
          <p:nvPr>
            <p:ph type="title"/>
          </p:nvPr>
        </p:nvSpPr>
        <p:spPr>
          <a:xfrm>
            <a:off x="457200" y="72933"/>
            <a:ext cx="8229600" cy="532500"/>
          </a:xfrm>
          <a:prstGeom prst="rect">
            <a:avLst/>
          </a:prstGeom>
          <a:noFill/>
          <a:ln>
            <a:noFill/>
          </a:ln>
        </p:spPr>
        <p:txBody>
          <a:bodyPr spcFirstLastPara="1" wrap="square" lIns="91425" tIns="45700" rIns="91425" bIns="45700" anchor="ctr" anchorCtr="0">
            <a:noAutofit/>
          </a:bodyPr>
          <a:lstStyle>
            <a:lvl1pPr lvl="0" algn="ctr">
              <a:lnSpc>
                <a:spcPct val="113333"/>
              </a:lnSpc>
              <a:spcBef>
                <a:spcPts val="0"/>
              </a:spcBef>
              <a:spcAft>
                <a:spcPts val="0"/>
              </a:spcAft>
              <a:buClr>
                <a:srgbClr val="007DAF"/>
              </a:buClr>
              <a:buSzPts val="3000"/>
              <a:buFont typeface="Calibri"/>
              <a:buNone/>
              <a:defRPr>
                <a:solidFill>
                  <a:srgbClr val="007DA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9"/>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lvl="0" indent="-358140" algn="l">
              <a:lnSpc>
                <a:spcPct val="100000"/>
              </a:lnSpc>
              <a:spcBef>
                <a:spcPts val="800"/>
              </a:spcBef>
              <a:spcAft>
                <a:spcPts val="0"/>
              </a:spcAft>
              <a:buSzPts val="2040"/>
              <a:buChar char="•"/>
              <a:defRPr/>
            </a:lvl1pPr>
            <a:lvl2pPr marL="914400" lvl="1" indent="-347344" algn="l">
              <a:lnSpc>
                <a:spcPct val="100000"/>
              </a:lnSpc>
              <a:spcBef>
                <a:spcPts val="700"/>
              </a:spcBef>
              <a:spcAft>
                <a:spcPts val="0"/>
              </a:spcAft>
              <a:buSzPts val="1870"/>
              <a:buChar char="•"/>
              <a:defRPr/>
            </a:lvl2pPr>
            <a:lvl3pPr marL="1371600" lvl="2" indent="-336550" algn="l">
              <a:lnSpc>
                <a:spcPct val="100000"/>
              </a:lnSpc>
              <a:spcBef>
                <a:spcPts val="600"/>
              </a:spcBef>
              <a:spcAft>
                <a:spcPts val="0"/>
              </a:spcAft>
              <a:buClr>
                <a:schemeClr val="lt2"/>
              </a:buClr>
              <a:buSzPts val="1700"/>
              <a:buChar char="•"/>
              <a:defRPr/>
            </a:lvl3pPr>
            <a:lvl4pPr marL="1828800" lvl="3" indent="-325755" algn="l">
              <a:lnSpc>
                <a:spcPct val="100000"/>
              </a:lnSpc>
              <a:spcBef>
                <a:spcPts val="500"/>
              </a:spcBef>
              <a:spcAft>
                <a:spcPts val="0"/>
              </a:spcAft>
              <a:buClr>
                <a:schemeClr val="lt2"/>
              </a:buClr>
              <a:buSzPts val="1530"/>
              <a:buChar char="•"/>
              <a:defRPr/>
            </a:lvl4pPr>
            <a:lvl5pPr marL="2286000" lvl="4" indent="-325754" algn="l">
              <a:lnSpc>
                <a:spcPct val="100000"/>
              </a:lnSpc>
              <a:spcBef>
                <a:spcPts val="800"/>
              </a:spcBef>
              <a:spcAft>
                <a:spcPts val="0"/>
              </a:spcAft>
              <a:buClr>
                <a:schemeClr val="lt2"/>
              </a:buClr>
              <a:buSzPts val="153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49"/>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37438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34"/>
        <p:cNvGrpSpPr/>
        <p:nvPr/>
      </p:nvGrpSpPr>
      <p:grpSpPr>
        <a:xfrm>
          <a:off x="0" y="0"/>
          <a:ext cx="0" cy="0"/>
          <a:chOff x="0" y="0"/>
          <a:chExt cx="0" cy="0"/>
        </a:xfrm>
      </p:grpSpPr>
      <p:sp>
        <p:nvSpPr>
          <p:cNvPr id="35" name="Google Shape;35;p54"/>
          <p:cNvSpPr txBox="1">
            <a:spLocks noGrp="1"/>
          </p:cNvSpPr>
          <p:nvPr>
            <p:ph type="title"/>
          </p:nvPr>
        </p:nvSpPr>
        <p:spPr>
          <a:xfrm>
            <a:off x="457200" y="72933"/>
            <a:ext cx="8229600" cy="532500"/>
          </a:xfrm>
          <a:prstGeom prst="rect">
            <a:avLst/>
          </a:prstGeom>
          <a:noFill/>
          <a:ln>
            <a:noFill/>
          </a:ln>
        </p:spPr>
        <p:txBody>
          <a:bodyPr spcFirstLastPara="1" wrap="square" lIns="91425" tIns="45700" rIns="91425" bIns="45700" anchor="t" anchorCtr="0">
            <a:noAutofit/>
          </a:bodyPr>
          <a:lstStyle>
            <a:lvl1pPr lvl="0" algn="ctr">
              <a:lnSpc>
                <a:spcPct val="113333"/>
              </a:lnSpc>
              <a:spcBef>
                <a:spcPts val="0"/>
              </a:spcBef>
              <a:spcAft>
                <a:spcPts val="0"/>
              </a:spcAft>
              <a:buClr>
                <a:srgbClr val="007DAF"/>
              </a:buClr>
              <a:buSzPts val="3000"/>
              <a:buFont typeface="Calibri"/>
              <a:buNone/>
              <a:defRPr>
                <a:solidFill>
                  <a:srgbClr val="007DA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4"/>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lvl="0" indent="-325755" algn="l">
              <a:lnSpc>
                <a:spcPct val="100000"/>
              </a:lnSpc>
              <a:spcBef>
                <a:spcPts val="800"/>
              </a:spcBef>
              <a:spcAft>
                <a:spcPts val="0"/>
              </a:spcAft>
              <a:buSzPts val="1530"/>
              <a:buChar char="•"/>
              <a:defRPr/>
            </a:lvl1pPr>
            <a:lvl2pPr marL="914400" lvl="1" indent="-325755" algn="l">
              <a:lnSpc>
                <a:spcPct val="100000"/>
              </a:lnSpc>
              <a:spcBef>
                <a:spcPts val="700"/>
              </a:spcBef>
              <a:spcAft>
                <a:spcPts val="0"/>
              </a:spcAft>
              <a:buSzPts val="1530"/>
              <a:buChar char="•"/>
              <a:defRPr/>
            </a:lvl2pPr>
            <a:lvl3pPr marL="1371600" lvl="2" indent="-336550" algn="l">
              <a:lnSpc>
                <a:spcPct val="100000"/>
              </a:lnSpc>
              <a:spcBef>
                <a:spcPts val="600"/>
              </a:spcBef>
              <a:spcAft>
                <a:spcPts val="0"/>
              </a:spcAft>
              <a:buClr>
                <a:schemeClr val="lt2"/>
              </a:buClr>
              <a:buSzPts val="1700"/>
              <a:buChar char="•"/>
              <a:defRPr/>
            </a:lvl3pPr>
            <a:lvl4pPr marL="1828800" lvl="3" indent="-325755" algn="l">
              <a:lnSpc>
                <a:spcPct val="100000"/>
              </a:lnSpc>
              <a:spcBef>
                <a:spcPts val="500"/>
              </a:spcBef>
              <a:spcAft>
                <a:spcPts val="0"/>
              </a:spcAft>
              <a:buClr>
                <a:schemeClr val="lt2"/>
              </a:buClr>
              <a:buSzPts val="1530"/>
              <a:buChar char="•"/>
              <a:defRPr/>
            </a:lvl4pPr>
            <a:lvl5pPr marL="2286000" lvl="4" indent="-325754" algn="l">
              <a:lnSpc>
                <a:spcPct val="100000"/>
              </a:lnSpc>
              <a:spcBef>
                <a:spcPts val="800"/>
              </a:spcBef>
              <a:spcAft>
                <a:spcPts val="0"/>
              </a:spcAft>
              <a:buClr>
                <a:schemeClr val="lt2"/>
              </a:buClr>
              <a:buSzPts val="153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7" name="Google Shape;37;p54"/>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38" name="Google Shape;38;p54"/>
          <p:cNvSpPr txBox="1">
            <a:spLocks noGrp="1"/>
          </p:cNvSpPr>
          <p:nvPr>
            <p:ph type="body" idx="2"/>
          </p:nvPr>
        </p:nvSpPr>
        <p:spPr>
          <a:xfrm>
            <a:off x="457200" y="537368"/>
            <a:ext cx="8229600" cy="4275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800"/>
              </a:spcBef>
              <a:spcAft>
                <a:spcPts val="0"/>
              </a:spcAft>
              <a:buSzPts val="1870"/>
              <a:buFont typeface="Calibri"/>
              <a:buNone/>
              <a:defRPr sz="2200">
                <a:solidFill>
                  <a:srgbClr val="007DAF"/>
                </a:solidFill>
              </a:defRPr>
            </a:lvl1pPr>
            <a:lvl2pPr marL="914400" lvl="1" indent="-325755" algn="l">
              <a:lnSpc>
                <a:spcPct val="100000"/>
              </a:lnSpc>
              <a:spcBef>
                <a:spcPts val="700"/>
              </a:spcBef>
              <a:spcAft>
                <a:spcPts val="0"/>
              </a:spcAft>
              <a:buSzPts val="1530"/>
              <a:buChar char="•"/>
              <a:defRPr/>
            </a:lvl2pPr>
            <a:lvl3pPr marL="1371600" lvl="2" indent="-325755" algn="l">
              <a:lnSpc>
                <a:spcPct val="100000"/>
              </a:lnSpc>
              <a:spcBef>
                <a:spcPts val="600"/>
              </a:spcBef>
              <a:spcAft>
                <a:spcPts val="0"/>
              </a:spcAft>
              <a:buSzPts val="1530"/>
              <a:buChar char="•"/>
              <a:defRPr/>
            </a:lvl3pPr>
            <a:lvl4pPr marL="1828800" lvl="3" indent="-325755" algn="l">
              <a:lnSpc>
                <a:spcPct val="100000"/>
              </a:lnSpc>
              <a:spcBef>
                <a:spcPts val="500"/>
              </a:spcBef>
              <a:spcAft>
                <a:spcPts val="0"/>
              </a:spcAft>
              <a:buSzPts val="1530"/>
              <a:buChar char="•"/>
              <a:defRPr/>
            </a:lvl4pPr>
            <a:lvl5pPr marL="2286000" lvl="4" indent="-325754" algn="l">
              <a:lnSpc>
                <a:spcPct val="100000"/>
              </a:lnSpc>
              <a:spcBef>
                <a:spcPts val="800"/>
              </a:spcBef>
              <a:spcAft>
                <a:spcPts val="0"/>
              </a:spcAft>
              <a:buSzPts val="153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060236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39"/>
        <p:cNvGrpSpPr/>
        <p:nvPr/>
      </p:nvGrpSpPr>
      <p:grpSpPr>
        <a:xfrm>
          <a:off x="0" y="0"/>
          <a:ext cx="0" cy="0"/>
          <a:chOff x="0" y="0"/>
          <a:chExt cx="0" cy="0"/>
        </a:xfrm>
      </p:grpSpPr>
      <p:sp>
        <p:nvSpPr>
          <p:cNvPr id="40" name="Google Shape;40;p55"/>
          <p:cNvSpPr txBox="1">
            <a:spLocks noGrp="1"/>
          </p:cNvSpPr>
          <p:nvPr>
            <p:ph type="title"/>
          </p:nvPr>
        </p:nvSpPr>
        <p:spPr>
          <a:xfrm>
            <a:off x="457200" y="72933"/>
            <a:ext cx="8229600" cy="532500"/>
          </a:xfrm>
          <a:prstGeom prst="rect">
            <a:avLst/>
          </a:prstGeom>
          <a:noFill/>
          <a:ln>
            <a:noFill/>
          </a:ln>
        </p:spPr>
        <p:txBody>
          <a:bodyPr spcFirstLastPara="1" wrap="square" lIns="91425" tIns="45700" rIns="91425" bIns="45700" anchor="t" anchorCtr="0">
            <a:noAutofit/>
          </a:bodyPr>
          <a:lstStyle>
            <a:lvl1pPr lvl="0" algn="ctr">
              <a:lnSpc>
                <a:spcPct val="113333"/>
              </a:lnSpc>
              <a:spcBef>
                <a:spcPts val="0"/>
              </a:spcBef>
              <a:spcAft>
                <a:spcPts val="0"/>
              </a:spcAft>
              <a:buClr>
                <a:srgbClr val="007DAF"/>
              </a:buClr>
              <a:buSzPts val="3000"/>
              <a:buFont typeface="Calibri"/>
              <a:buNone/>
              <a:defRPr>
                <a:solidFill>
                  <a:srgbClr val="007DA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55"/>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42" name="Google Shape;42;p55"/>
          <p:cNvSpPr txBox="1">
            <a:spLocks noGrp="1"/>
          </p:cNvSpPr>
          <p:nvPr>
            <p:ph type="body" idx="1"/>
          </p:nvPr>
        </p:nvSpPr>
        <p:spPr>
          <a:xfrm>
            <a:off x="457200" y="544603"/>
            <a:ext cx="8229600" cy="4275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800"/>
              </a:spcBef>
              <a:spcAft>
                <a:spcPts val="0"/>
              </a:spcAft>
              <a:buSzPts val="1870"/>
              <a:buFont typeface="Calibri"/>
              <a:buNone/>
              <a:defRPr sz="2200">
                <a:solidFill>
                  <a:srgbClr val="007DAF"/>
                </a:solidFill>
              </a:defRPr>
            </a:lvl1pPr>
            <a:lvl2pPr marL="914400" lvl="1" indent="-325755" algn="l">
              <a:lnSpc>
                <a:spcPct val="100000"/>
              </a:lnSpc>
              <a:spcBef>
                <a:spcPts val="700"/>
              </a:spcBef>
              <a:spcAft>
                <a:spcPts val="0"/>
              </a:spcAft>
              <a:buSzPts val="1530"/>
              <a:buChar char="•"/>
              <a:defRPr/>
            </a:lvl2pPr>
            <a:lvl3pPr marL="1371600" lvl="2" indent="-325755" algn="l">
              <a:lnSpc>
                <a:spcPct val="100000"/>
              </a:lnSpc>
              <a:spcBef>
                <a:spcPts val="600"/>
              </a:spcBef>
              <a:spcAft>
                <a:spcPts val="0"/>
              </a:spcAft>
              <a:buSzPts val="1530"/>
              <a:buChar char="•"/>
              <a:defRPr/>
            </a:lvl3pPr>
            <a:lvl4pPr marL="1828800" lvl="3" indent="-325755" algn="l">
              <a:lnSpc>
                <a:spcPct val="100000"/>
              </a:lnSpc>
              <a:spcBef>
                <a:spcPts val="500"/>
              </a:spcBef>
              <a:spcAft>
                <a:spcPts val="0"/>
              </a:spcAft>
              <a:buSzPts val="1530"/>
              <a:buChar char="•"/>
              <a:defRPr/>
            </a:lvl4pPr>
            <a:lvl5pPr marL="2286000" lvl="4" indent="-325754" algn="l">
              <a:lnSpc>
                <a:spcPct val="100000"/>
              </a:lnSpc>
              <a:spcBef>
                <a:spcPts val="800"/>
              </a:spcBef>
              <a:spcAft>
                <a:spcPts val="0"/>
              </a:spcAft>
              <a:buSzPts val="153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20072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16007376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0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78">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45181" y="2626896"/>
            <a:ext cx="8293326"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4715" y="3404831"/>
            <a:ext cx="8293329" cy="424057"/>
          </a:xfrm>
        </p:spPr>
        <p:txBody>
          <a:bodyPr>
            <a:normAutofit/>
          </a:bodyPr>
          <a:lstStyle>
            <a:lvl1pPr marL="0" indent="0" algn="l">
              <a:buNone/>
              <a:defRPr sz="2000">
                <a:solidFill>
                  <a:srgbClr val="FFFFFF"/>
                </a:solidFill>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a:t>Click to edit Master subtitle style</a:t>
            </a:r>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27" y="295731"/>
            <a:ext cx="2546597" cy="1750786"/>
          </a:xfrm>
          <a:prstGeom prst="rect">
            <a:avLst/>
          </a:prstGeom>
        </p:spPr>
      </p:pic>
      <p:sp>
        <p:nvSpPr>
          <p:cNvPr id="5" name="Rectangle 4"/>
          <p:cNvSpPr/>
          <p:nvPr userDrawn="1"/>
        </p:nvSpPr>
        <p:spPr>
          <a:xfrm>
            <a:off x="7757928" y="130634"/>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78">
              <a:buClrTx/>
              <a:buFontTx/>
              <a:buNone/>
            </a:pPr>
            <a:endParaRPr lang="en-US" sz="1800" kern="1200">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2258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8"/>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78">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42006" y="1670436"/>
            <a:ext cx="8431550"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1536" y="2452729"/>
            <a:ext cx="8431553" cy="1374047"/>
          </a:xfrm>
        </p:spPr>
        <p:txBody>
          <a:bodyPr>
            <a:normAutofit/>
          </a:bodyPr>
          <a:lstStyle>
            <a:lvl1pPr marL="0" indent="0" algn="l">
              <a:buNone/>
              <a:defRPr sz="2000">
                <a:solidFill>
                  <a:srgbClr val="FFFFFF"/>
                </a:solidFill>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a:t>Click to edit Master subtitle style</a:t>
            </a:r>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94514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6" y="72933"/>
            <a:ext cx="8531225"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1"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3564573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6" y="72933"/>
            <a:ext cx="7340600"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1"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9"/>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39239220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6596108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32624"/>
          </a:xfrm>
        </p:spPr>
        <p:txBody>
          <a:bodyPr/>
          <a:lstStyle>
            <a:lvl1pPr>
              <a:defRPr>
                <a:solidFill>
                  <a:schemeClr val="tx2"/>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5"/>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26785652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901680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ONOS">
    <p:spTree>
      <p:nvGrpSpPr>
        <p:cNvPr id="1" name="Shape 32"/>
        <p:cNvGrpSpPr/>
        <p:nvPr/>
      </p:nvGrpSpPr>
      <p:grpSpPr>
        <a:xfrm>
          <a:off x="0" y="0"/>
          <a:ext cx="0" cy="0"/>
          <a:chOff x="0" y="0"/>
          <a:chExt cx="0" cy="0"/>
        </a:xfrm>
      </p:grpSpPr>
      <p:sp>
        <p:nvSpPr>
          <p:cNvPr id="33" name="Shape 33"/>
          <p:cNvSpPr txBox="1"/>
          <p:nvPr/>
        </p:nvSpPr>
        <p:spPr>
          <a:xfrm>
            <a:off x="8472455" y="4663220"/>
            <a:ext cx="548703" cy="393637"/>
          </a:xfrm>
          <a:prstGeom prst="rect">
            <a:avLst/>
          </a:prstGeom>
          <a:noFill/>
          <a:ln>
            <a:noFill/>
          </a:ln>
        </p:spPr>
        <p:txBody>
          <a:bodyPr lIns="91421" tIns="91421" rIns="91421" bIns="91421" anchor="ctr" anchorCtr="0">
            <a:noAutofit/>
          </a:bodyPr>
          <a:lstStyle/>
          <a:p>
            <a:pPr algn="r" defTabSz="457178">
              <a:buClr>
                <a:srgbClr val="595959"/>
              </a:buClr>
              <a:buSzPct val="25000"/>
              <a:buFont typeface="Helvetica Neue"/>
              <a:buNone/>
            </a:pPr>
            <a:fld id="{00000000-1234-1234-1234-123412341234}" type="slidenum">
              <a:rPr lang="en" sz="1000" kern="1200">
                <a:solidFill>
                  <a:srgbClr val="595959"/>
                </a:solidFill>
                <a:latin typeface="Helvetica Neue"/>
                <a:ea typeface="Helvetica Neue"/>
                <a:cs typeface="Helvetica Neue"/>
                <a:sym typeface="Helvetica Neue"/>
              </a:rPr>
              <a:pPr algn="r" defTabSz="457178">
                <a:buClr>
                  <a:srgbClr val="595959"/>
                </a:buClr>
                <a:buSzPct val="25000"/>
                <a:buFont typeface="Helvetica Neue"/>
                <a:buNone/>
              </a:pPr>
              <a:t>‹#›</a:t>
            </a:fld>
            <a:endParaRPr lang="en" sz="1000" kern="1200">
              <a:solidFill>
                <a:srgbClr val="595959"/>
              </a:solidFill>
              <a:latin typeface="Helvetica Neue"/>
              <a:ea typeface="Helvetica Neue"/>
              <a:cs typeface="Helvetica Neue"/>
              <a:sym typeface="Helvetica Neue"/>
            </a:endParaRPr>
          </a:p>
        </p:txBody>
      </p:sp>
      <p:pic>
        <p:nvPicPr>
          <p:cNvPr id="34" name="Shape 34"/>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35" name="Shape 35"/>
          <p:cNvSpPr txBox="1">
            <a:spLocks noGrp="1"/>
          </p:cNvSpPr>
          <p:nvPr>
            <p:ph type="ctrTitle"/>
          </p:nvPr>
        </p:nvSpPr>
        <p:spPr>
          <a:xfrm>
            <a:off x="109175" y="59419"/>
            <a:ext cx="7776600" cy="500107"/>
          </a:xfrm>
          <a:prstGeom prst="rect">
            <a:avLst/>
          </a:prstGeom>
          <a:noFill/>
          <a:ln>
            <a:noFill/>
          </a:ln>
        </p:spPr>
        <p:txBody>
          <a:bodyPr lIns="34274" tIns="34274" rIns="34274" bIns="34274" anchor="ctr" anchorCtr="0"/>
          <a:lstStyle>
            <a:lvl1pPr marL="0" marR="0" lvl="0" indent="0" algn="l" rtl="0">
              <a:lnSpc>
                <a:spcPct val="100000"/>
              </a:lnSpc>
              <a:spcBef>
                <a:spcPts val="0"/>
              </a:spcBef>
              <a:spcAft>
                <a:spcPts val="0"/>
              </a:spcAft>
              <a:buClr>
                <a:srgbClr val="FFFFFF"/>
              </a:buClr>
              <a:buSzPct val="25000"/>
              <a:buFont typeface="Droid Sans"/>
              <a:buNone/>
              <a:defRPr sz="2800" b="1" i="0" u="none" strike="noStrike" cap="none">
                <a:solidFill>
                  <a:srgbClr val="FFFFFF"/>
                </a:solidFill>
                <a:latin typeface="Droid Sans"/>
                <a:ea typeface="Droid Sans"/>
                <a:cs typeface="Droid Sans"/>
                <a:sym typeface="Droid Sans"/>
              </a:defRPr>
            </a:lvl1pPr>
            <a:lvl2pPr lvl="1" indent="0" rtl="0">
              <a:spcBef>
                <a:spcPts val="0"/>
              </a:spcBef>
              <a:buSzPct val="25000"/>
              <a:buNone/>
              <a:defRPr sz="5200">
                <a:solidFill>
                  <a:srgbClr val="FFFFFF"/>
                </a:solidFill>
              </a:defRPr>
            </a:lvl2pPr>
            <a:lvl3pPr lvl="2" indent="0" rtl="0">
              <a:spcBef>
                <a:spcPts val="0"/>
              </a:spcBef>
              <a:buSzPct val="25000"/>
              <a:buNone/>
              <a:defRPr sz="5200">
                <a:solidFill>
                  <a:srgbClr val="FFFFFF"/>
                </a:solidFill>
              </a:defRPr>
            </a:lvl3pPr>
            <a:lvl4pPr lvl="3" indent="0" rtl="0">
              <a:spcBef>
                <a:spcPts val="0"/>
              </a:spcBef>
              <a:buSzPct val="25000"/>
              <a:buNone/>
              <a:defRPr sz="5200">
                <a:solidFill>
                  <a:srgbClr val="FFFFFF"/>
                </a:solidFill>
              </a:defRPr>
            </a:lvl4pPr>
            <a:lvl5pPr lvl="4" indent="0" rtl="0">
              <a:spcBef>
                <a:spcPts val="0"/>
              </a:spcBef>
              <a:buSzPct val="25000"/>
              <a:buNone/>
              <a:defRPr sz="5200">
                <a:solidFill>
                  <a:srgbClr val="FFFFFF"/>
                </a:solidFill>
              </a:defRPr>
            </a:lvl5pPr>
            <a:lvl6pPr lvl="5" indent="0" rtl="0">
              <a:spcBef>
                <a:spcPts val="0"/>
              </a:spcBef>
              <a:buSzPct val="25000"/>
              <a:buNone/>
              <a:defRPr sz="5200">
                <a:solidFill>
                  <a:srgbClr val="FFFFFF"/>
                </a:solidFill>
              </a:defRPr>
            </a:lvl6pPr>
            <a:lvl7pPr lvl="6" indent="0" rtl="0">
              <a:spcBef>
                <a:spcPts val="0"/>
              </a:spcBef>
              <a:buSzPct val="25000"/>
              <a:buNone/>
              <a:defRPr sz="5200">
                <a:solidFill>
                  <a:srgbClr val="FFFFFF"/>
                </a:solidFill>
              </a:defRPr>
            </a:lvl7pPr>
            <a:lvl8pPr lvl="7" indent="0" rtl="0">
              <a:spcBef>
                <a:spcPts val="0"/>
              </a:spcBef>
              <a:buSzPct val="25000"/>
              <a:buNone/>
              <a:defRPr sz="5200">
                <a:solidFill>
                  <a:srgbClr val="FFFFFF"/>
                </a:solidFill>
              </a:defRPr>
            </a:lvl8pPr>
            <a:lvl9pPr lvl="8" indent="0" rtl="0">
              <a:spcBef>
                <a:spcPts val="0"/>
              </a:spcBef>
              <a:buSzPct val="25000"/>
              <a:buNone/>
              <a:defRPr sz="5200">
                <a:solidFill>
                  <a:srgbClr val="FFFFFF"/>
                </a:solidFill>
              </a:defRPr>
            </a:lvl9pPr>
          </a:lstStyle>
          <a:p>
            <a:endParaRPr/>
          </a:p>
        </p:txBody>
      </p:sp>
    </p:spTree>
    <p:extLst>
      <p:ext uri="{BB962C8B-B14F-4D97-AF65-F5344CB8AC3E}">
        <p14:creationId xmlns:p14="http://schemas.microsoft.com/office/powerpoint/2010/main" val="14643938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4"/>
            <a:ext cx="8229600" cy="697591"/>
          </a:xfrm>
          <a:prstGeom prst="rect">
            <a:avLst/>
          </a:prstGeom>
          <a:noFill/>
          <a:ln>
            <a:noFill/>
          </a:ln>
        </p:spPr>
        <p:txBody>
          <a:bodyPr spcFirstLastPara="1" wrap="square" lIns="91421" tIns="91421" rIns="91421" bIns="91421"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1" tIns="45698" rIns="91421" bIns="45698"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36522475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5" name="Google Shape;35;p6"/>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6"/>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
        <p:nvSpPr>
          <p:cNvPr id="37" name="Google Shape;37;p6"/>
          <p:cNvSpPr txBox="1">
            <a:spLocks noGrp="1"/>
          </p:cNvSpPr>
          <p:nvPr>
            <p:ph type="body" idx="2"/>
          </p:nvPr>
        </p:nvSpPr>
        <p:spPr>
          <a:xfrm>
            <a:off x="457200" y="537368"/>
            <a:ext cx="8229600" cy="427500"/>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9598293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0" name="Google Shape;40;p7"/>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
        <p:nvSpPr>
          <p:cNvPr id="41" name="Google Shape;41;p7"/>
          <p:cNvSpPr txBox="1">
            <a:spLocks noGrp="1"/>
          </p:cNvSpPr>
          <p:nvPr>
            <p:ph type="body" idx="1"/>
          </p:nvPr>
        </p:nvSpPr>
        <p:spPr>
          <a:xfrm>
            <a:off x="457200" y="544603"/>
            <a:ext cx="8229600" cy="427500"/>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572761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42"/>
        <p:cNvGrpSpPr/>
        <p:nvPr/>
      </p:nvGrpSpPr>
      <p:grpSpPr>
        <a:xfrm>
          <a:off x="0" y="0"/>
          <a:ext cx="0" cy="0"/>
          <a:chOff x="0" y="0"/>
          <a:chExt cx="0" cy="0"/>
        </a:xfrm>
      </p:grpSpPr>
      <p:sp>
        <p:nvSpPr>
          <p:cNvPr id="43" name="Google Shape;43;p8"/>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19078337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98"/>
        <p:cNvGrpSpPr/>
        <p:nvPr/>
      </p:nvGrpSpPr>
      <p:grpSpPr>
        <a:xfrm>
          <a:off x="0" y="0"/>
          <a:ext cx="0" cy="0"/>
          <a:chOff x="0" y="0"/>
          <a:chExt cx="0" cy="0"/>
        </a:xfrm>
      </p:grpSpPr>
      <p:sp>
        <p:nvSpPr>
          <p:cNvPr id="99" name="Google Shape;99;p20"/>
          <p:cNvSpPr/>
          <p:nvPr/>
        </p:nvSpPr>
        <p:spPr>
          <a:xfrm>
            <a:off x="0" y="2284186"/>
            <a:ext cx="9144000" cy="2859300"/>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0" name="Google Shape;100;p20"/>
          <p:cNvSpPr txBox="1">
            <a:spLocks noGrp="1"/>
          </p:cNvSpPr>
          <p:nvPr>
            <p:ph type="ctrTitle"/>
          </p:nvPr>
        </p:nvSpPr>
        <p:spPr>
          <a:xfrm>
            <a:off x="445181" y="2626894"/>
            <a:ext cx="8293200" cy="537900"/>
          </a:xfrm>
          <a:prstGeom prst="rect">
            <a:avLst/>
          </a:prstGeom>
          <a:noFill/>
          <a:ln>
            <a:noFill/>
          </a:ln>
        </p:spPr>
        <p:txBody>
          <a:bodyPr spcFirstLastPara="1" wrap="square" lIns="91425" tIns="45700" rIns="91425" bIns="45700" anchor="t" anchorCtr="0">
            <a:noAutofit/>
          </a:bodyPr>
          <a:lstStyle>
            <a:lvl1pPr marR="0" lvl="0" algn="l" rtl="0">
              <a:lnSpc>
                <a:spcPct val="106250"/>
              </a:lnSpc>
              <a:spcBef>
                <a:spcPts val="0"/>
              </a:spcBef>
              <a:spcAft>
                <a:spcPts val="0"/>
              </a:spcAft>
              <a:buClr>
                <a:schemeClr val="lt1"/>
              </a:buClr>
              <a:buSzPts val="3200"/>
              <a:buFont typeface="Corbel"/>
              <a:buNone/>
              <a:defRPr sz="3200" b="0" i="0" u="none" strike="noStrike" cap="none">
                <a:solidFill>
                  <a:schemeClr val="lt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1" name="Google Shape;101;p20"/>
          <p:cNvSpPr txBox="1">
            <a:spLocks noGrp="1"/>
          </p:cNvSpPr>
          <p:nvPr>
            <p:ph type="subTitle" idx="1"/>
          </p:nvPr>
        </p:nvSpPr>
        <p:spPr>
          <a:xfrm>
            <a:off x="454704" y="3404825"/>
            <a:ext cx="8293200" cy="424200"/>
          </a:xfrm>
          <a:prstGeom prst="rect">
            <a:avLst/>
          </a:prstGeom>
          <a:noFill/>
          <a:ln>
            <a:noFill/>
          </a:ln>
        </p:spPr>
        <p:txBody>
          <a:bodyPr spcFirstLastPara="1" wrap="square" lIns="91425" tIns="45700" rIns="91425" bIns="45700" anchor="t" anchorCtr="0">
            <a:noAutofit/>
          </a:bodyPr>
          <a:lstStyle>
            <a:lvl1pPr marR="0" lvl="0" algn="l" rtl="0">
              <a:lnSpc>
                <a:spcPct val="150000"/>
              </a:lnSpc>
              <a:spcBef>
                <a:spcPts val="800"/>
              </a:spcBef>
              <a:spcAft>
                <a:spcPts val="0"/>
              </a:spcAft>
              <a:buClr>
                <a:schemeClr val="lt2"/>
              </a:buClr>
              <a:buSzPts val="1700"/>
              <a:buFont typeface="Arial"/>
              <a:buNone/>
              <a:defRPr sz="2000" b="0" i="0" u="none" strike="noStrike" cap="none">
                <a:solidFill>
                  <a:srgbClr val="FFFFFF"/>
                </a:solidFill>
                <a:latin typeface="Corbel"/>
                <a:ea typeface="Corbel"/>
                <a:cs typeface="Corbel"/>
                <a:sym typeface="Corbel"/>
              </a:defRPr>
            </a:lvl1pPr>
            <a:lvl2pPr marR="0" lvl="1" algn="ctr" rtl="0">
              <a:lnSpc>
                <a:spcPct val="118181"/>
              </a:lnSpc>
              <a:spcBef>
                <a:spcPts val="800"/>
              </a:spcBef>
              <a:spcAft>
                <a:spcPts val="0"/>
              </a:spcAft>
              <a:buClr>
                <a:schemeClr val="accent5"/>
              </a:buClr>
              <a:buSzPts val="1320"/>
              <a:buFont typeface="Noto Sans Symbols"/>
              <a:buNone/>
              <a:defRPr sz="2200" b="0" i="0" u="none" strike="noStrike" cap="none">
                <a:solidFill>
                  <a:srgbClr val="949494"/>
                </a:solidFill>
                <a:latin typeface="Corbel"/>
                <a:ea typeface="Corbel"/>
                <a:cs typeface="Corbel"/>
                <a:sym typeface="Corbel"/>
              </a:defRPr>
            </a:lvl2pPr>
            <a:lvl3pPr marR="0" lvl="2" algn="ctr" rtl="0">
              <a:lnSpc>
                <a:spcPct val="120000"/>
              </a:lnSpc>
              <a:spcBef>
                <a:spcPts val="800"/>
              </a:spcBef>
              <a:spcAft>
                <a:spcPts val="0"/>
              </a:spcAft>
              <a:buClr>
                <a:schemeClr val="lt2"/>
              </a:buClr>
              <a:buSzPts val="1700"/>
              <a:buFont typeface="Arial"/>
              <a:buNone/>
              <a:defRPr sz="2000" b="0" i="0" u="none" strike="noStrike" cap="none">
                <a:solidFill>
                  <a:srgbClr val="949494"/>
                </a:solidFill>
                <a:latin typeface="Corbel"/>
                <a:ea typeface="Corbel"/>
                <a:cs typeface="Corbel"/>
                <a:sym typeface="Corbel"/>
              </a:defRPr>
            </a:lvl3pPr>
            <a:lvl4pPr marR="0" lvl="3" algn="ctr" rtl="0">
              <a:lnSpc>
                <a:spcPct val="122222"/>
              </a:lnSpc>
              <a:spcBef>
                <a:spcPts val="800"/>
              </a:spcBef>
              <a:spcAft>
                <a:spcPts val="0"/>
              </a:spcAft>
              <a:buClr>
                <a:schemeClr val="accent5"/>
              </a:buClr>
              <a:buSzPts val="1080"/>
              <a:buFont typeface="Noto Sans Symbols"/>
              <a:buNone/>
              <a:defRPr sz="1800" b="0" i="0" u="none" strike="noStrike" cap="none">
                <a:solidFill>
                  <a:srgbClr val="949494"/>
                </a:solidFill>
                <a:latin typeface="Corbel"/>
                <a:ea typeface="Corbel"/>
                <a:cs typeface="Corbel"/>
                <a:sym typeface="Corbel"/>
              </a:defRPr>
            </a:lvl4pPr>
            <a:lvl5pPr marR="0" lvl="4" algn="ctr" rtl="0">
              <a:lnSpc>
                <a:spcPct val="100000"/>
              </a:lnSpc>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endParaRPr/>
          </a:p>
        </p:txBody>
      </p:sp>
      <p:pic>
        <p:nvPicPr>
          <p:cNvPr id="102" name="Google Shape;102;p20" descr="ONF_WITH-GRADIENT.png"/>
          <p:cNvPicPr preferRelativeResize="0"/>
          <p:nvPr/>
        </p:nvPicPr>
        <p:blipFill rotWithShape="1">
          <a:blip r:embed="rId2">
            <a:alphaModFix/>
          </a:blip>
          <a:srcRect/>
          <a:stretch/>
        </p:blipFill>
        <p:spPr>
          <a:xfrm>
            <a:off x="3287487" y="295731"/>
            <a:ext cx="2546597" cy="1750786"/>
          </a:xfrm>
          <a:prstGeom prst="rect">
            <a:avLst/>
          </a:prstGeom>
          <a:noFill/>
          <a:ln>
            <a:noFill/>
          </a:ln>
        </p:spPr>
      </p:pic>
      <p:sp>
        <p:nvSpPr>
          <p:cNvPr id="103" name="Google Shape;103;p20"/>
          <p:cNvSpPr/>
          <p:nvPr/>
        </p:nvSpPr>
        <p:spPr>
          <a:xfrm>
            <a:off x="7757888" y="130630"/>
            <a:ext cx="1291800" cy="849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04" name="Google Shape;104;p20"/>
          <p:cNvCxnSpPr/>
          <p:nvPr/>
        </p:nvCxnSpPr>
        <p:spPr>
          <a:xfrm>
            <a:off x="0" y="228418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41733302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447676" y="72933"/>
            <a:ext cx="8531100" cy="532500"/>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7" name="Google Shape;107;p21"/>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8" name="Google Shape;108;p21"/>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74620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Section Opener Slide" type="title">
  <p:cSld name="1_Section Opener Slide">
    <p:spTree>
      <p:nvGrpSpPr>
        <p:cNvPr id="1" name="Shape 109"/>
        <p:cNvGrpSpPr/>
        <p:nvPr/>
      </p:nvGrpSpPr>
      <p:grpSpPr>
        <a:xfrm>
          <a:off x="0" y="0"/>
          <a:ext cx="0" cy="0"/>
          <a:chOff x="0" y="0"/>
          <a:chExt cx="0" cy="0"/>
        </a:xfrm>
      </p:grpSpPr>
      <p:sp>
        <p:nvSpPr>
          <p:cNvPr id="110" name="Google Shape;110;p22"/>
          <p:cNvSpPr/>
          <p:nvPr/>
        </p:nvSpPr>
        <p:spPr>
          <a:xfrm>
            <a:off x="0" y="1355582"/>
            <a:ext cx="9144000" cy="2471100"/>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1" name="Google Shape;111;p22"/>
          <p:cNvSpPr txBox="1">
            <a:spLocks noGrp="1"/>
          </p:cNvSpPr>
          <p:nvPr>
            <p:ph type="ctrTitle"/>
          </p:nvPr>
        </p:nvSpPr>
        <p:spPr>
          <a:xfrm>
            <a:off x="442006" y="1670434"/>
            <a:ext cx="8431500" cy="537900"/>
          </a:xfrm>
          <a:prstGeom prst="rect">
            <a:avLst/>
          </a:prstGeom>
          <a:noFill/>
          <a:ln>
            <a:noFill/>
          </a:ln>
        </p:spPr>
        <p:txBody>
          <a:bodyPr spcFirstLastPara="1" wrap="square" lIns="91425" tIns="45700" rIns="91425" bIns="45700" anchor="t" anchorCtr="0">
            <a:noAutofit/>
          </a:bodyPr>
          <a:lstStyle>
            <a:lvl1pPr marR="0" lvl="0" algn="l" rtl="0">
              <a:lnSpc>
                <a:spcPct val="106250"/>
              </a:lnSpc>
              <a:spcBef>
                <a:spcPts val="0"/>
              </a:spcBef>
              <a:spcAft>
                <a:spcPts val="0"/>
              </a:spcAft>
              <a:buClr>
                <a:schemeClr val="lt1"/>
              </a:buClr>
              <a:buSzPts val="3200"/>
              <a:buFont typeface="Corbel"/>
              <a:buNone/>
              <a:defRPr sz="3200" b="0" i="0" u="none" strike="noStrike" cap="none">
                <a:solidFill>
                  <a:schemeClr val="lt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2" name="Google Shape;112;p22"/>
          <p:cNvSpPr txBox="1">
            <a:spLocks noGrp="1"/>
          </p:cNvSpPr>
          <p:nvPr>
            <p:ph type="subTitle" idx="1"/>
          </p:nvPr>
        </p:nvSpPr>
        <p:spPr>
          <a:xfrm>
            <a:off x="451529" y="2452708"/>
            <a:ext cx="8431500" cy="1374000"/>
          </a:xfrm>
          <a:prstGeom prst="rect">
            <a:avLst/>
          </a:prstGeom>
          <a:noFill/>
          <a:ln>
            <a:noFill/>
          </a:ln>
        </p:spPr>
        <p:txBody>
          <a:bodyPr spcFirstLastPara="1" wrap="square" lIns="91425" tIns="45700" rIns="91425" bIns="45700" anchor="t" anchorCtr="0">
            <a:noAutofit/>
          </a:bodyPr>
          <a:lstStyle>
            <a:lvl1pPr marR="0" lvl="0" algn="l" rtl="0">
              <a:lnSpc>
                <a:spcPct val="150000"/>
              </a:lnSpc>
              <a:spcBef>
                <a:spcPts val="800"/>
              </a:spcBef>
              <a:spcAft>
                <a:spcPts val="0"/>
              </a:spcAft>
              <a:buClr>
                <a:schemeClr val="lt2"/>
              </a:buClr>
              <a:buSzPts val="1700"/>
              <a:buFont typeface="Arial"/>
              <a:buNone/>
              <a:defRPr sz="2000" b="0" i="0" u="none" strike="noStrike" cap="none">
                <a:solidFill>
                  <a:srgbClr val="FFFFFF"/>
                </a:solidFill>
                <a:latin typeface="Corbel"/>
                <a:ea typeface="Corbel"/>
                <a:cs typeface="Corbel"/>
                <a:sym typeface="Corbel"/>
              </a:defRPr>
            </a:lvl1pPr>
            <a:lvl2pPr marR="0" lvl="1" algn="ctr" rtl="0">
              <a:lnSpc>
                <a:spcPct val="118181"/>
              </a:lnSpc>
              <a:spcBef>
                <a:spcPts val="800"/>
              </a:spcBef>
              <a:spcAft>
                <a:spcPts val="0"/>
              </a:spcAft>
              <a:buClr>
                <a:schemeClr val="accent5"/>
              </a:buClr>
              <a:buSzPts val="1320"/>
              <a:buFont typeface="Noto Sans Symbols"/>
              <a:buNone/>
              <a:defRPr sz="2200" b="0" i="0" u="none" strike="noStrike" cap="none">
                <a:solidFill>
                  <a:srgbClr val="949494"/>
                </a:solidFill>
                <a:latin typeface="Corbel"/>
                <a:ea typeface="Corbel"/>
                <a:cs typeface="Corbel"/>
                <a:sym typeface="Corbel"/>
              </a:defRPr>
            </a:lvl2pPr>
            <a:lvl3pPr marR="0" lvl="2" algn="ctr" rtl="0">
              <a:lnSpc>
                <a:spcPct val="120000"/>
              </a:lnSpc>
              <a:spcBef>
                <a:spcPts val="800"/>
              </a:spcBef>
              <a:spcAft>
                <a:spcPts val="0"/>
              </a:spcAft>
              <a:buClr>
                <a:schemeClr val="lt2"/>
              </a:buClr>
              <a:buSzPts val="1700"/>
              <a:buFont typeface="Arial"/>
              <a:buNone/>
              <a:defRPr sz="2000" b="0" i="0" u="none" strike="noStrike" cap="none">
                <a:solidFill>
                  <a:srgbClr val="949494"/>
                </a:solidFill>
                <a:latin typeface="Corbel"/>
                <a:ea typeface="Corbel"/>
                <a:cs typeface="Corbel"/>
                <a:sym typeface="Corbel"/>
              </a:defRPr>
            </a:lvl3pPr>
            <a:lvl4pPr marR="0" lvl="3" algn="ctr" rtl="0">
              <a:lnSpc>
                <a:spcPct val="122222"/>
              </a:lnSpc>
              <a:spcBef>
                <a:spcPts val="800"/>
              </a:spcBef>
              <a:spcAft>
                <a:spcPts val="0"/>
              </a:spcAft>
              <a:buClr>
                <a:schemeClr val="accent5"/>
              </a:buClr>
              <a:buSzPts val="1080"/>
              <a:buFont typeface="Noto Sans Symbols"/>
              <a:buNone/>
              <a:defRPr sz="1800" b="0" i="0" u="none" strike="noStrike" cap="none">
                <a:solidFill>
                  <a:srgbClr val="949494"/>
                </a:solidFill>
                <a:latin typeface="Corbel"/>
                <a:ea typeface="Corbel"/>
                <a:cs typeface="Corbel"/>
                <a:sym typeface="Corbel"/>
              </a:defRPr>
            </a:lvl4pPr>
            <a:lvl5pPr marR="0" lvl="4" algn="ctr" rtl="0">
              <a:lnSpc>
                <a:spcPct val="100000"/>
              </a:lnSpc>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endParaRPr/>
          </a:p>
        </p:txBody>
      </p:sp>
      <p:sp>
        <p:nvSpPr>
          <p:cNvPr id="113" name="Google Shape;113;p22"/>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cxnSp>
        <p:nvCxnSpPr>
          <p:cNvPr id="114" name="Google Shape;114;p22"/>
          <p:cNvCxnSpPr/>
          <p:nvPr/>
        </p:nvCxnSpPr>
        <p:spPr>
          <a:xfrm>
            <a:off x="0" y="1355581"/>
            <a:ext cx="9144000" cy="0"/>
          </a:xfrm>
          <a:prstGeom prst="straightConnector1">
            <a:avLst/>
          </a:prstGeom>
          <a:noFill/>
          <a:ln w="12700" cap="flat" cmpd="sng">
            <a:solidFill>
              <a:schemeClr val="accent2"/>
            </a:solidFill>
            <a:prstDash val="solid"/>
            <a:round/>
            <a:headEnd type="none" w="sm" len="sm"/>
            <a:tailEnd type="none" w="sm" len="sm"/>
          </a:ln>
        </p:spPr>
      </p:cxnSp>
      <p:cxnSp>
        <p:nvCxnSpPr>
          <p:cNvPr id="115" name="Google Shape;115;p22"/>
          <p:cNvCxnSpPr/>
          <p:nvPr/>
        </p:nvCxnSpPr>
        <p:spPr>
          <a:xfrm>
            <a:off x="0" y="383122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23110060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116"/>
        <p:cNvGrpSpPr/>
        <p:nvPr/>
      </p:nvGrpSpPr>
      <p:grpSpPr>
        <a:xfrm>
          <a:off x="0" y="0"/>
          <a:ext cx="0" cy="0"/>
          <a:chOff x="0" y="0"/>
          <a:chExt cx="0" cy="0"/>
        </a:xfrm>
      </p:grpSpPr>
      <p:sp>
        <p:nvSpPr>
          <p:cNvPr id="117" name="Google Shape;117;p23"/>
          <p:cNvSpPr txBox="1">
            <a:spLocks noGrp="1"/>
          </p:cNvSpPr>
          <p:nvPr>
            <p:ph type="title"/>
          </p:nvPr>
        </p:nvSpPr>
        <p:spPr>
          <a:xfrm>
            <a:off x="447675" y="72934"/>
            <a:ext cx="7340700" cy="532500"/>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8" name="Google Shape;118;p23"/>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9" name="Google Shape;119;p23"/>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120" name="Google Shape;120;p23"/>
          <p:cNvSpPr txBox="1">
            <a:spLocks noGrp="1"/>
          </p:cNvSpPr>
          <p:nvPr>
            <p:ph type="body" idx="2"/>
          </p:nvPr>
        </p:nvSpPr>
        <p:spPr>
          <a:xfrm>
            <a:off x="452041" y="537369"/>
            <a:ext cx="7340700" cy="427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36363"/>
              </a:lnSpc>
              <a:spcBef>
                <a:spcPts val="800"/>
              </a:spcBef>
              <a:spcAft>
                <a:spcPts val="0"/>
              </a:spcAft>
              <a:buClr>
                <a:schemeClr val="lt2"/>
              </a:buClr>
              <a:buSzPts val="1870"/>
              <a:buFont typeface="Arial"/>
              <a:buNone/>
              <a:defRPr sz="2200" b="0" i="0" u="none" strike="noStrike" cap="none">
                <a:solidFill>
                  <a:schemeClr val="dk2"/>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19623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a:off x="447675" y="72933"/>
            <a:ext cx="8521800" cy="532500"/>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rgbClr val="004B7D"/>
              </a:buClr>
              <a:buSzPts val="3000"/>
              <a:buFont typeface="Corbel"/>
              <a:buNone/>
              <a:defRPr sz="3000" b="0" i="0" u="none" strike="noStrike" cap="none">
                <a:solidFill>
                  <a:srgbClr val="004B7D"/>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3" name="Google Shape;123;p2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35152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124"/>
        <p:cNvGrpSpPr/>
        <p:nvPr/>
      </p:nvGrpSpPr>
      <p:grpSpPr>
        <a:xfrm>
          <a:off x="0" y="0"/>
          <a:ext cx="0" cy="0"/>
          <a:chOff x="0" y="0"/>
          <a:chExt cx="0" cy="0"/>
        </a:xfrm>
      </p:grpSpPr>
      <p:sp>
        <p:nvSpPr>
          <p:cNvPr id="125" name="Google Shape;125;p25"/>
          <p:cNvSpPr txBox="1">
            <a:spLocks noGrp="1"/>
          </p:cNvSpPr>
          <p:nvPr>
            <p:ph type="title"/>
          </p:nvPr>
        </p:nvSpPr>
        <p:spPr>
          <a:xfrm>
            <a:off x="447675" y="72934"/>
            <a:ext cx="8476200" cy="532500"/>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6" name="Google Shape;126;p25"/>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127" name="Google Shape;127;p25"/>
          <p:cNvSpPr txBox="1">
            <a:spLocks noGrp="1"/>
          </p:cNvSpPr>
          <p:nvPr>
            <p:ph type="body" idx="1"/>
          </p:nvPr>
        </p:nvSpPr>
        <p:spPr>
          <a:xfrm>
            <a:off x="452041" y="544604"/>
            <a:ext cx="8471700" cy="427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36363"/>
              </a:lnSpc>
              <a:spcBef>
                <a:spcPts val="800"/>
              </a:spcBef>
              <a:spcAft>
                <a:spcPts val="0"/>
              </a:spcAft>
              <a:buClr>
                <a:schemeClr val="lt2"/>
              </a:buClr>
              <a:buSzPts val="1870"/>
              <a:buFont typeface="Arial"/>
              <a:buNone/>
              <a:defRPr sz="2200" b="0" i="0" u="none" strike="noStrike" cap="none">
                <a:solidFill>
                  <a:schemeClr val="dk2"/>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241497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14"/>
        <p:cNvGrpSpPr/>
        <p:nvPr/>
      </p:nvGrpSpPr>
      <p:grpSpPr>
        <a:xfrm>
          <a:off x="0" y="0"/>
          <a:ext cx="0" cy="0"/>
          <a:chOff x="0" y="0"/>
          <a:chExt cx="0" cy="0"/>
        </a:xfrm>
      </p:grpSpPr>
      <p:sp>
        <p:nvSpPr>
          <p:cNvPr id="115" name="Google Shape;115;p24"/>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noAutofit/>
          </a:bodyPr>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16" name="Google Shape;116;p2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1pPr>
            <a:lvl2pPr marL="0" marR="0" lvl="1"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2pPr>
            <a:lvl3pPr marL="0" marR="0" lvl="2"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3pPr>
            <a:lvl4pPr marL="0" marR="0" lvl="3"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4pPr>
            <a:lvl5pPr marL="0" marR="0" lvl="4"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5pPr>
            <a:lvl6pPr marL="0" marR="0" lvl="5"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6pPr>
            <a:lvl7pPr marL="0" marR="0" lvl="6"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7pPr>
            <a:lvl8pPr marL="0" marR="0" lvl="7"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8pPr>
            <a:lvl9pPr marL="0" marR="0" lvl="8"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368289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117"/>
        <p:cNvGrpSpPr/>
        <p:nvPr/>
      </p:nvGrpSpPr>
      <p:grpSpPr>
        <a:xfrm>
          <a:off x="0" y="0"/>
          <a:ext cx="0" cy="0"/>
          <a:chOff x="0" y="0"/>
          <a:chExt cx="0" cy="0"/>
        </a:xfrm>
      </p:grpSpPr>
      <p:sp>
        <p:nvSpPr>
          <p:cNvPr id="118" name="Google Shape;118;p25"/>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1pPr>
            <a:lvl2pPr marL="0" marR="0" lvl="1"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2pPr>
            <a:lvl3pPr marL="0" marR="0" lvl="2"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3pPr>
            <a:lvl4pPr marL="0" marR="0" lvl="3"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4pPr>
            <a:lvl5pPr marL="0" marR="0" lvl="4"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5pPr>
            <a:lvl6pPr marL="0" marR="0" lvl="5"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6pPr>
            <a:lvl7pPr marL="0" marR="0" lvl="6"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7pPr>
            <a:lvl8pPr marL="0" marR="0" lvl="7"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8pPr>
            <a:lvl9pPr marL="0" marR="0" lvl="8"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672748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19"/>
        <p:cNvGrpSpPr/>
        <p:nvPr/>
      </p:nvGrpSpPr>
      <p:grpSpPr>
        <a:xfrm>
          <a:off x="0" y="0"/>
          <a:ext cx="0" cy="0"/>
          <a:chOff x="0" y="0"/>
          <a:chExt cx="0" cy="0"/>
        </a:xfrm>
      </p:grpSpPr>
      <p:sp>
        <p:nvSpPr>
          <p:cNvPr id="120" name="Google Shape;120;p26"/>
          <p:cNvSpPr/>
          <p:nvPr/>
        </p:nvSpPr>
        <p:spPr>
          <a:xfrm>
            <a:off x="0" y="2284205"/>
            <a:ext cx="9144000" cy="2859300"/>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21" name="Google Shape;121;p26"/>
          <p:cNvSpPr txBox="1">
            <a:spLocks noGrp="1"/>
          </p:cNvSpPr>
          <p:nvPr>
            <p:ph type="ctrTitle"/>
          </p:nvPr>
        </p:nvSpPr>
        <p:spPr>
          <a:xfrm>
            <a:off x="445181" y="2626894"/>
            <a:ext cx="8293200" cy="537900"/>
          </a:xfrm>
          <a:prstGeom prst="rect">
            <a:avLst/>
          </a:prstGeom>
          <a:noFill/>
          <a:ln>
            <a:noFill/>
          </a:ln>
        </p:spPr>
        <p:txBody>
          <a:bodyPr spcFirstLastPara="1" wrap="square" lIns="91425" tIns="45700" rIns="91425" bIns="45700" anchor="t" anchorCtr="0">
            <a:noAutofit/>
          </a:bodyPr>
          <a:lstStyle>
            <a:lvl1pPr lvl="0" algn="l" rtl="0">
              <a:lnSpc>
                <a:spcPct val="106250"/>
              </a:lnSpc>
              <a:spcBef>
                <a:spcPts val="0"/>
              </a:spcBef>
              <a:spcAft>
                <a:spcPts val="0"/>
              </a:spcAft>
              <a:buClr>
                <a:schemeClr val="lt1"/>
              </a:buClr>
              <a:buSzPts val="3200"/>
              <a:buFont typeface="Corbel"/>
              <a:buNone/>
              <a:defRPr sz="3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2" name="Google Shape;122;p26"/>
          <p:cNvSpPr txBox="1">
            <a:spLocks noGrp="1"/>
          </p:cNvSpPr>
          <p:nvPr>
            <p:ph type="subTitle" idx="1"/>
          </p:nvPr>
        </p:nvSpPr>
        <p:spPr>
          <a:xfrm>
            <a:off x="454715" y="3404829"/>
            <a:ext cx="8293200" cy="424200"/>
          </a:xfrm>
          <a:prstGeom prst="rect">
            <a:avLst/>
          </a:prstGeom>
          <a:noFill/>
          <a:ln>
            <a:noFill/>
          </a:ln>
        </p:spPr>
        <p:txBody>
          <a:bodyPr spcFirstLastPara="1" wrap="square" lIns="91425" tIns="45700" rIns="91425" bIns="45700" anchor="t" anchorCtr="0">
            <a:noAutofit/>
          </a:bodyPr>
          <a:lstStyle>
            <a:lvl1pPr lvl="0" algn="l" rtl="0">
              <a:lnSpc>
                <a:spcPct val="150000"/>
              </a:lnSpc>
              <a:spcBef>
                <a:spcPts val="800"/>
              </a:spcBef>
              <a:spcAft>
                <a:spcPts val="0"/>
              </a:spcAft>
              <a:buSzPts val="1700"/>
              <a:buNone/>
              <a:defRPr sz="2000">
                <a:solidFill>
                  <a:srgbClr val="FFFFFF"/>
                </a:solidFill>
              </a:defRPr>
            </a:lvl1pPr>
            <a:lvl2pPr lvl="1" algn="ctr" rtl="0">
              <a:lnSpc>
                <a:spcPct val="118181"/>
              </a:lnSpc>
              <a:spcBef>
                <a:spcPts val="800"/>
              </a:spcBef>
              <a:spcAft>
                <a:spcPts val="0"/>
              </a:spcAft>
              <a:buSzPts val="1320"/>
              <a:buNone/>
              <a:defRPr>
                <a:solidFill>
                  <a:srgbClr val="949494"/>
                </a:solidFill>
              </a:defRPr>
            </a:lvl2pPr>
            <a:lvl3pPr lvl="2" algn="ctr" rtl="0">
              <a:lnSpc>
                <a:spcPct val="120000"/>
              </a:lnSpc>
              <a:spcBef>
                <a:spcPts val="800"/>
              </a:spcBef>
              <a:spcAft>
                <a:spcPts val="0"/>
              </a:spcAft>
              <a:buSzPts val="1700"/>
              <a:buNone/>
              <a:defRPr>
                <a:solidFill>
                  <a:srgbClr val="949494"/>
                </a:solidFill>
              </a:defRPr>
            </a:lvl3pPr>
            <a:lvl4pPr lvl="3" algn="ctr" rtl="0">
              <a:lnSpc>
                <a:spcPct val="122222"/>
              </a:lnSpc>
              <a:spcBef>
                <a:spcPts val="800"/>
              </a:spcBef>
              <a:spcAft>
                <a:spcPts val="0"/>
              </a:spcAft>
              <a:buSzPts val="1080"/>
              <a:buNone/>
              <a:defRPr>
                <a:solidFill>
                  <a:srgbClr val="949494"/>
                </a:solidFill>
              </a:defRPr>
            </a:lvl4pPr>
            <a:lvl5pPr lvl="4" algn="ctr" rtl="0">
              <a:spcBef>
                <a:spcPts val="800"/>
              </a:spcBef>
              <a:spcAft>
                <a:spcPts val="0"/>
              </a:spcAft>
              <a:buSzPts val="1530"/>
              <a:buNone/>
              <a:defRPr>
                <a:solidFill>
                  <a:srgbClr val="949494"/>
                </a:solidFill>
              </a:defRPr>
            </a:lvl5pPr>
            <a:lvl6pPr lvl="5" algn="ctr" rtl="0">
              <a:spcBef>
                <a:spcPts val="400"/>
              </a:spcBef>
              <a:spcAft>
                <a:spcPts val="0"/>
              </a:spcAft>
              <a:buClr>
                <a:srgbClr val="949494"/>
              </a:buClr>
              <a:buSzPts val="2000"/>
              <a:buNone/>
              <a:defRPr>
                <a:solidFill>
                  <a:srgbClr val="949494"/>
                </a:solidFill>
              </a:defRPr>
            </a:lvl6pPr>
            <a:lvl7pPr lvl="6" algn="ctr" rtl="0">
              <a:spcBef>
                <a:spcPts val="400"/>
              </a:spcBef>
              <a:spcAft>
                <a:spcPts val="0"/>
              </a:spcAft>
              <a:buClr>
                <a:srgbClr val="949494"/>
              </a:buClr>
              <a:buSzPts val="2000"/>
              <a:buNone/>
              <a:defRPr>
                <a:solidFill>
                  <a:srgbClr val="949494"/>
                </a:solidFill>
              </a:defRPr>
            </a:lvl7pPr>
            <a:lvl8pPr lvl="7" algn="ctr" rtl="0">
              <a:spcBef>
                <a:spcPts val="400"/>
              </a:spcBef>
              <a:spcAft>
                <a:spcPts val="0"/>
              </a:spcAft>
              <a:buClr>
                <a:srgbClr val="949494"/>
              </a:buClr>
              <a:buSzPts val="2000"/>
              <a:buNone/>
              <a:defRPr>
                <a:solidFill>
                  <a:srgbClr val="949494"/>
                </a:solidFill>
              </a:defRPr>
            </a:lvl8pPr>
            <a:lvl9pPr lvl="8" algn="ctr" rtl="0">
              <a:spcBef>
                <a:spcPts val="400"/>
              </a:spcBef>
              <a:spcAft>
                <a:spcPts val="0"/>
              </a:spcAft>
              <a:buClr>
                <a:srgbClr val="949494"/>
              </a:buClr>
              <a:buSzPts val="2000"/>
              <a:buNone/>
              <a:defRPr>
                <a:solidFill>
                  <a:srgbClr val="949494"/>
                </a:solidFill>
              </a:defRPr>
            </a:lvl9pPr>
          </a:lstStyle>
          <a:p>
            <a:endParaRPr/>
          </a:p>
        </p:txBody>
      </p:sp>
      <p:pic>
        <p:nvPicPr>
          <p:cNvPr id="123" name="Google Shape;123;p26" descr="ONF_WITH-GRADIENT.png"/>
          <p:cNvPicPr preferRelativeResize="0"/>
          <p:nvPr/>
        </p:nvPicPr>
        <p:blipFill rotWithShape="1">
          <a:blip r:embed="rId2">
            <a:alphaModFix/>
          </a:blip>
          <a:srcRect/>
          <a:stretch/>
        </p:blipFill>
        <p:spPr>
          <a:xfrm>
            <a:off x="3287525" y="295730"/>
            <a:ext cx="2546597" cy="1750786"/>
          </a:xfrm>
          <a:prstGeom prst="rect">
            <a:avLst/>
          </a:prstGeom>
          <a:noFill/>
          <a:ln>
            <a:noFill/>
          </a:ln>
        </p:spPr>
      </p:pic>
      <p:sp>
        <p:nvSpPr>
          <p:cNvPr id="124" name="Google Shape;124;p26"/>
          <p:cNvSpPr/>
          <p:nvPr/>
        </p:nvSpPr>
        <p:spPr>
          <a:xfrm>
            <a:off x="7757926" y="130632"/>
            <a:ext cx="1291800" cy="849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cxnSp>
        <p:nvCxnSpPr>
          <p:cNvPr id="125" name="Google Shape;125;p26"/>
          <p:cNvCxnSpPr/>
          <p:nvPr/>
        </p:nvCxnSpPr>
        <p:spPr>
          <a:xfrm>
            <a:off x="0" y="228418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2477990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_Section Opener Slide" type="title">
  <p:cSld name="1_Section Opener Slide">
    <p:spTree>
      <p:nvGrpSpPr>
        <p:cNvPr id="1" name="Shape 126"/>
        <p:cNvGrpSpPr/>
        <p:nvPr/>
      </p:nvGrpSpPr>
      <p:grpSpPr>
        <a:xfrm>
          <a:off x="0" y="0"/>
          <a:ext cx="0" cy="0"/>
          <a:chOff x="0" y="0"/>
          <a:chExt cx="0" cy="0"/>
        </a:xfrm>
      </p:grpSpPr>
      <p:sp>
        <p:nvSpPr>
          <p:cNvPr id="127" name="Google Shape;127;p27"/>
          <p:cNvSpPr/>
          <p:nvPr/>
        </p:nvSpPr>
        <p:spPr>
          <a:xfrm>
            <a:off x="0" y="1355586"/>
            <a:ext cx="9144000" cy="2471100"/>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28" name="Google Shape;128;p27"/>
          <p:cNvSpPr txBox="1">
            <a:spLocks noGrp="1"/>
          </p:cNvSpPr>
          <p:nvPr>
            <p:ph type="ctrTitle"/>
          </p:nvPr>
        </p:nvSpPr>
        <p:spPr>
          <a:xfrm>
            <a:off x="442006" y="1670434"/>
            <a:ext cx="8431500" cy="537900"/>
          </a:xfrm>
          <a:prstGeom prst="rect">
            <a:avLst/>
          </a:prstGeom>
          <a:noFill/>
          <a:ln>
            <a:noFill/>
          </a:ln>
        </p:spPr>
        <p:txBody>
          <a:bodyPr spcFirstLastPara="1" wrap="square" lIns="91425" tIns="45700" rIns="91425" bIns="45700" anchor="t" anchorCtr="0">
            <a:noAutofit/>
          </a:bodyPr>
          <a:lstStyle>
            <a:lvl1pPr lvl="0" algn="l" rtl="0">
              <a:lnSpc>
                <a:spcPct val="106250"/>
              </a:lnSpc>
              <a:spcBef>
                <a:spcPts val="0"/>
              </a:spcBef>
              <a:spcAft>
                <a:spcPts val="0"/>
              </a:spcAft>
              <a:buClr>
                <a:schemeClr val="lt1"/>
              </a:buClr>
              <a:buSzPts val="3200"/>
              <a:buFont typeface="Corbel"/>
              <a:buNone/>
              <a:defRPr sz="3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9" name="Google Shape;129;p27"/>
          <p:cNvSpPr txBox="1">
            <a:spLocks noGrp="1"/>
          </p:cNvSpPr>
          <p:nvPr>
            <p:ph type="subTitle" idx="1"/>
          </p:nvPr>
        </p:nvSpPr>
        <p:spPr>
          <a:xfrm>
            <a:off x="451534" y="2452727"/>
            <a:ext cx="8431500" cy="1374000"/>
          </a:xfrm>
          <a:prstGeom prst="rect">
            <a:avLst/>
          </a:prstGeom>
          <a:noFill/>
          <a:ln>
            <a:noFill/>
          </a:ln>
        </p:spPr>
        <p:txBody>
          <a:bodyPr spcFirstLastPara="1" wrap="square" lIns="91425" tIns="45700" rIns="91425" bIns="45700" anchor="t" anchorCtr="0">
            <a:noAutofit/>
          </a:bodyPr>
          <a:lstStyle>
            <a:lvl1pPr lvl="0" algn="l" rtl="0">
              <a:lnSpc>
                <a:spcPct val="150000"/>
              </a:lnSpc>
              <a:spcBef>
                <a:spcPts val="800"/>
              </a:spcBef>
              <a:spcAft>
                <a:spcPts val="0"/>
              </a:spcAft>
              <a:buSzPts val="1700"/>
              <a:buNone/>
              <a:defRPr sz="2000">
                <a:solidFill>
                  <a:srgbClr val="FFFFFF"/>
                </a:solidFill>
              </a:defRPr>
            </a:lvl1pPr>
            <a:lvl2pPr lvl="1" algn="ctr" rtl="0">
              <a:lnSpc>
                <a:spcPct val="118181"/>
              </a:lnSpc>
              <a:spcBef>
                <a:spcPts val="800"/>
              </a:spcBef>
              <a:spcAft>
                <a:spcPts val="0"/>
              </a:spcAft>
              <a:buSzPts val="1320"/>
              <a:buNone/>
              <a:defRPr>
                <a:solidFill>
                  <a:srgbClr val="949494"/>
                </a:solidFill>
              </a:defRPr>
            </a:lvl2pPr>
            <a:lvl3pPr lvl="2" algn="ctr" rtl="0">
              <a:lnSpc>
                <a:spcPct val="120000"/>
              </a:lnSpc>
              <a:spcBef>
                <a:spcPts val="800"/>
              </a:spcBef>
              <a:spcAft>
                <a:spcPts val="0"/>
              </a:spcAft>
              <a:buSzPts val="1700"/>
              <a:buNone/>
              <a:defRPr>
                <a:solidFill>
                  <a:srgbClr val="949494"/>
                </a:solidFill>
              </a:defRPr>
            </a:lvl3pPr>
            <a:lvl4pPr lvl="3" algn="ctr" rtl="0">
              <a:lnSpc>
                <a:spcPct val="122222"/>
              </a:lnSpc>
              <a:spcBef>
                <a:spcPts val="800"/>
              </a:spcBef>
              <a:spcAft>
                <a:spcPts val="0"/>
              </a:spcAft>
              <a:buSzPts val="1080"/>
              <a:buNone/>
              <a:defRPr>
                <a:solidFill>
                  <a:srgbClr val="949494"/>
                </a:solidFill>
              </a:defRPr>
            </a:lvl4pPr>
            <a:lvl5pPr lvl="4" algn="ctr" rtl="0">
              <a:spcBef>
                <a:spcPts val="800"/>
              </a:spcBef>
              <a:spcAft>
                <a:spcPts val="0"/>
              </a:spcAft>
              <a:buSzPts val="1530"/>
              <a:buNone/>
              <a:defRPr>
                <a:solidFill>
                  <a:srgbClr val="949494"/>
                </a:solidFill>
              </a:defRPr>
            </a:lvl5pPr>
            <a:lvl6pPr lvl="5" algn="ctr" rtl="0">
              <a:spcBef>
                <a:spcPts val="400"/>
              </a:spcBef>
              <a:spcAft>
                <a:spcPts val="0"/>
              </a:spcAft>
              <a:buClr>
                <a:srgbClr val="949494"/>
              </a:buClr>
              <a:buSzPts val="2000"/>
              <a:buNone/>
              <a:defRPr>
                <a:solidFill>
                  <a:srgbClr val="949494"/>
                </a:solidFill>
              </a:defRPr>
            </a:lvl6pPr>
            <a:lvl7pPr lvl="6" algn="ctr" rtl="0">
              <a:spcBef>
                <a:spcPts val="400"/>
              </a:spcBef>
              <a:spcAft>
                <a:spcPts val="0"/>
              </a:spcAft>
              <a:buClr>
                <a:srgbClr val="949494"/>
              </a:buClr>
              <a:buSzPts val="2000"/>
              <a:buNone/>
              <a:defRPr>
                <a:solidFill>
                  <a:srgbClr val="949494"/>
                </a:solidFill>
              </a:defRPr>
            </a:lvl7pPr>
            <a:lvl8pPr lvl="7" algn="ctr" rtl="0">
              <a:spcBef>
                <a:spcPts val="400"/>
              </a:spcBef>
              <a:spcAft>
                <a:spcPts val="0"/>
              </a:spcAft>
              <a:buClr>
                <a:srgbClr val="949494"/>
              </a:buClr>
              <a:buSzPts val="2000"/>
              <a:buNone/>
              <a:defRPr>
                <a:solidFill>
                  <a:srgbClr val="949494"/>
                </a:solidFill>
              </a:defRPr>
            </a:lvl8pPr>
            <a:lvl9pPr lvl="8" algn="ctr" rtl="0">
              <a:spcBef>
                <a:spcPts val="400"/>
              </a:spcBef>
              <a:spcAft>
                <a:spcPts val="0"/>
              </a:spcAft>
              <a:buClr>
                <a:srgbClr val="949494"/>
              </a:buClr>
              <a:buSzPts val="2000"/>
              <a:buNone/>
              <a:defRPr>
                <a:solidFill>
                  <a:srgbClr val="949494"/>
                </a:solidFill>
              </a:defRPr>
            </a:lvl9pPr>
          </a:lstStyle>
          <a:p>
            <a:endParaRPr/>
          </a:p>
        </p:txBody>
      </p:sp>
      <p:sp>
        <p:nvSpPr>
          <p:cNvPr id="130" name="Google Shape;130;p27"/>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6A6A6"/>
                </a:solidFill>
                <a:latin typeface="Corbel"/>
                <a:ea typeface="Corbel"/>
                <a:cs typeface="Corbel"/>
                <a:sym typeface="Corbel"/>
              </a:defRPr>
            </a:lvl1pPr>
            <a:lvl2pPr marL="0" lvl="1" indent="0" algn="ctr" rtl="0">
              <a:spcBef>
                <a:spcPts val="0"/>
              </a:spcBef>
              <a:buNone/>
              <a:defRPr sz="800">
                <a:solidFill>
                  <a:srgbClr val="A6A6A6"/>
                </a:solidFill>
                <a:latin typeface="Corbel"/>
                <a:ea typeface="Corbel"/>
                <a:cs typeface="Corbel"/>
                <a:sym typeface="Corbel"/>
              </a:defRPr>
            </a:lvl2pPr>
            <a:lvl3pPr marL="0" lvl="2" indent="0" algn="ctr" rtl="0">
              <a:spcBef>
                <a:spcPts val="0"/>
              </a:spcBef>
              <a:buNone/>
              <a:defRPr sz="800">
                <a:solidFill>
                  <a:srgbClr val="A6A6A6"/>
                </a:solidFill>
                <a:latin typeface="Corbel"/>
                <a:ea typeface="Corbel"/>
                <a:cs typeface="Corbel"/>
                <a:sym typeface="Corbel"/>
              </a:defRPr>
            </a:lvl3pPr>
            <a:lvl4pPr marL="0" lvl="3" indent="0" algn="ctr" rtl="0">
              <a:spcBef>
                <a:spcPts val="0"/>
              </a:spcBef>
              <a:buNone/>
              <a:defRPr sz="800">
                <a:solidFill>
                  <a:srgbClr val="A6A6A6"/>
                </a:solidFill>
                <a:latin typeface="Corbel"/>
                <a:ea typeface="Corbel"/>
                <a:cs typeface="Corbel"/>
                <a:sym typeface="Corbel"/>
              </a:defRPr>
            </a:lvl4pPr>
            <a:lvl5pPr marL="0" lvl="4" indent="0" algn="ctr" rtl="0">
              <a:spcBef>
                <a:spcPts val="0"/>
              </a:spcBef>
              <a:buNone/>
              <a:defRPr sz="800">
                <a:solidFill>
                  <a:srgbClr val="A6A6A6"/>
                </a:solidFill>
                <a:latin typeface="Corbel"/>
                <a:ea typeface="Corbel"/>
                <a:cs typeface="Corbel"/>
                <a:sym typeface="Corbel"/>
              </a:defRPr>
            </a:lvl5pPr>
            <a:lvl6pPr marL="0" lvl="5" indent="0" algn="ctr" rtl="0">
              <a:spcBef>
                <a:spcPts val="0"/>
              </a:spcBef>
              <a:buNone/>
              <a:defRPr sz="800">
                <a:solidFill>
                  <a:srgbClr val="A6A6A6"/>
                </a:solidFill>
                <a:latin typeface="Corbel"/>
                <a:ea typeface="Corbel"/>
                <a:cs typeface="Corbel"/>
                <a:sym typeface="Corbel"/>
              </a:defRPr>
            </a:lvl6pPr>
            <a:lvl7pPr marL="0" lvl="6" indent="0" algn="ctr" rtl="0">
              <a:spcBef>
                <a:spcPts val="0"/>
              </a:spcBef>
              <a:buNone/>
              <a:defRPr sz="800">
                <a:solidFill>
                  <a:srgbClr val="A6A6A6"/>
                </a:solidFill>
                <a:latin typeface="Corbel"/>
                <a:ea typeface="Corbel"/>
                <a:cs typeface="Corbel"/>
                <a:sym typeface="Corbel"/>
              </a:defRPr>
            </a:lvl7pPr>
            <a:lvl8pPr marL="0" lvl="7" indent="0" algn="ctr" rtl="0">
              <a:spcBef>
                <a:spcPts val="0"/>
              </a:spcBef>
              <a:buNone/>
              <a:defRPr sz="800">
                <a:solidFill>
                  <a:srgbClr val="A6A6A6"/>
                </a:solidFill>
                <a:latin typeface="Corbel"/>
                <a:ea typeface="Corbel"/>
                <a:cs typeface="Corbel"/>
                <a:sym typeface="Corbel"/>
              </a:defRPr>
            </a:lvl8pPr>
            <a:lvl9pPr marL="0" lvl="8" indent="0" algn="ctr" rtl="0">
              <a:spcBef>
                <a:spcPts val="0"/>
              </a:spcBef>
              <a:buNone/>
              <a:defRPr sz="800">
                <a:solidFill>
                  <a:srgbClr val="A6A6A6"/>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cxnSp>
        <p:nvCxnSpPr>
          <p:cNvPr id="131" name="Google Shape;131;p27"/>
          <p:cNvCxnSpPr/>
          <p:nvPr/>
        </p:nvCxnSpPr>
        <p:spPr>
          <a:xfrm>
            <a:off x="0" y="1355581"/>
            <a:ext cx="9144000" cy="0"/>
          </a:xfrm>
          <a:prstGeom prst="straightConnector1">
            <a:avLst/>
          </a:prstGeom>
          <a:noFill/>
          <a:ln w="12700" cap="flat" cmpd="sng">
            <a:solidFill>
              <a:schemeClr val="accent2"/>
            </a:solidFill>
            <a:prstDash val="solid"/>
            <a:round/>
            <a:headEnd type="none" w="sm" len="sm"/>
            <a:tailEnd type="none" w="sm" len="sm"/>
          </a:ln>
        </p:spPr>
      </p:cxnSp>
      <p:cxnSp>
        <p:nvCxnSpPr>
          <p:cNvPr id="132" name="Google Shape;132;p27"/>
          <p:cNvCxnSpPr/>
          <p:nvPr/>
        </p:nvCxnSpPr>
        <p:spPr>
          <a:xfrm>
            <a:off x="0" y="383122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7249025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33"/>
        <p:cNvGrpSpPr/>
        <p:nvPr/>
      </p:nvGrpSpPr>
      <p:grpSpPr>
        <a:xfrm>
          <a:off x="0" y="0"/>
          <a:ext cx="0" cy="0"/>
          <a:chOff x="0" y="0"/>
          <a:chExt cx="0" cy="0"/>
        </a:xfrm>
      </p:grpSpPr>
      <p:sp>
        <p:nvSpPr>
          <p:cNvPr id="134" name="Google Shape;134;p28"/>
          <p:cNvSpPr txBox="1">
            <a:spLocks noGrp="1"/>
          </p:cNvSpPr>
          <p:nvPr>
            <p:ph type="title"/>
          </p:nvPr>
        </p:nvSpPr>
        <p:spPr>
          <a:xfrm>
            <a:off x="447694" y="72933"/>
            <a:ext cx="8531100" cy="532500"/>
          </a:xfrm>
          <a:prstGeom prst="rect">
            <a:avLst/>
          </a:prstGeom>
          <a:noFill/>
          <a:ln>
            <a:noFill/>
          </a:ln>
        </p:spPr>
        <p:txBody>
          <a:bodyPr spcFirstLastPara="1" wrap="square" lIns="91425" tIns="45700" rIns="91425" bIns="45700" anchor="t" anchorCtr="0">
            <a:noAutofit/>
          </a:bodyPr>
          <a:lstStyle>
            <a:lvl1pPr lvl="0" algn="l" rtl="0">
              <a:lnSpc>
                <a:spcPct val="113333"/>
              </a:lnSpc>
              <a:spcBef>
                <a:spcPts val="0"/>
              </a:spcBef>
              <a:spcAft>
                <a:spcPts val="0"/>
              </a:spcAft>
              <a:buClr>
                <a:schemeClr val="dk2"/>
              </a:buClr>
              <a:buSzPts val="3000"/>
              <a:buFont typeface="Corbel"/>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5" name="Google Shape;135;p28"/>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lvl="0" indent="-358140" algn="l" rtl="0">
              <a:lnSpc>
                <a:spcPct val="125000"/>
              </a:lnSpc>
              <a:spcBef>
                <a:spcPts val="800"/>
              </a:spcBef>
              <a:spcAft>
                <a:spcPts val="0"/>
              </a:spcAft>
              <a:buSzPts val="2040"/>
              <a:buChar char="•"/>
              <a:defRPr/>
            </a:lvl1pPr>
            <a:lvl2pPr marL="914400" lvl="1" indent="-312419" algn="l" rtl="0">
              <a:lnSpc>
                <a:spcPct val="118181"/>
              </a:lnSpc>
              <a:spcBef>
                <a:spcPts val="800"/>
              </a:spcBef>
              <a:spcAft>
                <a:spcPts val="0"/>
              </a:spcAft>
              <a:buSzPts val="1320"/>
              <a:buChar char="▪"/>
              <a:defRPr/>
            </a:lvl2pPr>
            <a:lvl3pPr marL="1371600" lvl="2" indent="-336550" algn="l" rtl="0">
              <a:lnSpc>
                <a:spcPct val="120000"/>
              </a:lnSpc>
              <a:spcBef>
                <a:spcPts val="800"/>
              </a:spcBef>
              <a:spcAft>
                <a:spcPts val="0"/>
              </a:spcAft>
              <a:buClr>
                <a:schemeClr val="lt2"/>
              </a:buClr>
              <a:buSzPts val="1700"/>
              <a:buChar char="•"/>
              <a:defRPr/>
            </a:lvl3pPr>
            <a:lvl4pPr marL="1828800" lvl="3" indent="-297180" algn="l" rtl="0">
              <a:lnSpc>
                <a:spcPct val="122222"/>
              </a:lnSpc>
              <a:spcBef>
                <a:spcPts val="800"/>
              </a:spcBef>
              <a:spcAft>
                <a:spcPts val="0"/>
              </a:spcAft>
              <a:buClr>
                <a:schemeClr val="accent5"/>
              </a:buClr>
              <a:buSzPts val="1080"/>
              <a:buChar char="▪"/>
              <a:defRPr/>
            </a:lvl4pPr>
            <a:lvl5pPr marL="2286000" lvl="4" indent="-325754" algn="l" rtl="0">
              <a:spcBef>
                <a:spcPts val="800"/>
              </a:spcBef>
              <a:spcAft>
                <a:spcPts val="0"/>
              </a:spcAft>
              <a:buClr>
                <a:schemeClr val="lt2"/>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36" name="Google Shape;136;p28"/>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5A5A5"/>
                </a:solidFill>
                <a:latin typeface="Corbel"/>
                <a:ea typeface="Corbel"/>
                <a:cs typeface="Corbel"/>
                <a:sym typeface="Corbel"/>
              </a:defRPr>
            </a:lvl1pPr>
            <a:lvl2pPr marL="0" lvl="1" indent="0" algn="ctr" rtl="0">
              <a:spcBef>
                <a:spcPts val="0"/>
              </a:spcBef>
              <a:buNone/>
              <a:defRPr sz="800">
                <a:solidFill>
                  <a:srgbClr val="A5A5A5"/>
                </a:solidFill>
                <a:latin typeface="Corbel"/>
                <a:ea typeface="Corbel"/>
                <a:cs typeface="Corbel"/>
                <a:sym typeface="Corbel"/>
              </a:defRPr>
            </a:lvl2pPr>
            <a:lvl3pPr marL="0" lvl="2" indent="0" algn="ctr" rtl="0">
              <a:spcBef>
                <a:spcPts val="0"/>
              </a:spcBef>
              <a:buNone/>
              <a:defRPr sz="800">
                <a:solidFill>
                  <a:srgbClr val="A5A5A5"/>
                </a:solidFill>
                <a:latin typeface="Corbel"/>
                <a:ea typeface="Corbel"/>
                <a:cs typeface="Corbel"/>
                <a:sym typeface="Corbel"/>
              </a:defRPr>
            </a:lvl3pPr>
            <a:lvl4pPr marL="0" lvl="3" indent="0" algn="ctr" rtl="0">
              <a:spcBef>
                <a:spcPts val="0"/>
              </a:spcBef>
              <a:buNone/>
              <a:defRPr sz="800">
                <a:solidFill>
                  <a:srgbClr val="A5A5A5"/>
                </a:solidFill>
                <a:latin typeface="Corbel"/>
                <a:ea typeface="Corbel"/>
                <a:cs typeface="Corbel"/>
                <a:sym typeface="Corbel"/>
              </a:defRPr>
            </a:lvl4pPr>
            <a:lvl5pPr marL="0" lvl="4" indent="0" algn="ctr" rtl="0">
              <a:spcBef>
                <a:spcPts val="0"/>
              </a:spcBef>
              <a:buNone/>
              <a:defRPr sz="800">
                <a:solidFill>
                  <a:srgbClr val="A5A5A5"/>
                </a:solidFill>
                <a:latin typeface="Corbel"/>
                <a:ea typeface="Corbel"/>
                <a:cs typeface="Corbel"/>
                <a:sym typeface="Corbel"/>
              </a:defRPr>
            </a:lvl5pPr>
            <a:lvl6pPr marL="0" lvl="5" indent="0" algn="ctr" rtl="0">
              <a:spcBef>
                <a:spcPts val="0"/>
              </a:spcBef>
              <a:buNone/>
              <a:defRPr sz="800">
                <a:solidFill>
                  <a:srgbClr val="A5A5A5"/>
                </a:solidFill>
                <a:latin typeface="Corbel"/>
                <a:ea typeface="Corbel"/>
                <a:cs typeface="Corbel"/>
                <a:sym typeface="Corbel"/>
              </a:defRPr>
            </a:lvl6pPr>
            <a:lvl7pPr marL="0" lvl="6" indent="0" algn="ctr" rtl="0">
              <a:spcBef>
                <a:spcPts val="0"/>
              </a:spcBef>
              <a:buNone/>
              <a:defRPr sz="800">
                <a:solidFill>
                  <a:srgbClr val="A5A5A5"/>
                </a:solidFill>
                <a:latin typeface="Corbel"/>
                <a:ea typeface="Corbel"/>
                <a:cs typeface="Corbel"/>
                <a:sym typeface="Corbel"/>
              </a:defRPr>
            </a:lvl7pPr>
            <a:lvl8pPr marL="0" lvl="7" indent="0" algn="ctr" rtl="0">
              <a:spcBef>
                <a:spcPts val="0"/>
              </a:spcBef>
              <a:buNone/>
              <a:defRPr sz="800">
                <a:solidFill>
                  <a:srgbClr val="A5A5A5"/>
                </a:solidFill>
                <a:latin typeface="Corbel"/>
                <a:ea typeface="Corbel"/>
                <a:cs typeface="Corbel"/>
                <a:sym typeface="Corbel"/>
              </a:defRPr>
            </a:lvl8pPr>
            <a:lvl9pPr marL="0" lvl="8" indent="0" algn="ctr" rtl="0">
              <a:spcBef>
                <a:spcPts val="0"/>
              </a:spcBef>
              <a:buNone/>
              <a:defRPr sz="800">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509912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137"/>
        <p:cNvGrpSpPr/>
        <p:nvPr/>
      </p:nvGrpSpPr>
      <p:grpSpPr>
        <a:xfrm>
          <a:off x="0" y="0"/>
          <a:ext cx="0" cy="0"/>
          <a:chOff x="0" y="0"/>
          <a:chExt cx="0" cy="0"/>
        </a:xfrm>
      </p:grpSpPr>
      <p:sp>
        <p:nvSpPr>
          <p:cNvPr id="138" name="Google Shape;138;p29"/>
          <p:cNvSpPr txBox="1">
            <a:spLocks noGrp="1"/>
          </p:cNvSpPr>
          <p:nvPr>
            <p:ph type="title"/>
          </p:nvPr>
        </p:nvSpPr>
        <p:spPr>
          <a:xfrm>
            <a:off x="447675" y="72933"/>
            <a:ext cx="7340700" cy="532500"/>
          </a:xfrm>
          <a:prstGeom prst="rect">
            <a:avLst/>
          </a:prstGeom>
          <a:noFill/>
          <a:ln>
            <a:noFill/>
          </a:ln>
        </p:spPr>
        <p:txBody>
          <a:bodyPr spcFirstLastPara="1" wrap="square" lIns="91425" tIns="45700" rIns="91425" bIns="45700" anchor="t" anchorCtr="0">
            <a:noAutofit/>
          </a:bodyPr>
          <a:lstStyle>
            <a:lvl1pPr lvl="0" algn="l" rtl="0">
              <a:lnSpc>
                <a:spcPct val="113333"/>
              </a:lnSpc>
              <a:spcBef>
                <a:spcPts val="0"/>
              </a:spcBef>
              <a:spcAft>
                <a:spcPts val="0"/>
              </a:spcAft>
              <a:buClr>
                <a:schemeClr val="dk2"/>
              </a:buClr>
              <a:buSzPts val="3000"/>
              <a:buFont typeface="Corbel"/>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9" name="Google Shape;139;p29"/>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lvl="0" indent="-325755" algn="l" rtl="0">
              <a:lnSpc>
                <a:spcPct val="166666"/>
              </a:lnSpc>
              <a:spcBef>
                <a:spcPts val="800"/>
              </a:spcBef>
              <a:spcAft>
                <a:spcPts val="0"/>
              </a:spcAft>
              <a:buSzPts val="1530"/>
              <a:buChar char="•"/>
              <a:defRPr/>
            </a:lvl1pPr>
            <a:lvl2pPr marL="914400" lvl="1" indent="-297180" algn="l" rtl="0">
              <a:lnSpc>
                <a:spcPct val="144444"/>
              </a:lnSpc>
              <a:spcBef>
                <a:spcPts val="800"/>
              </a:spcBef>
              <a:spcAft>
                <a:spcPts val="0"/>
              </a:spcAft>
              <a:buSzPts val="1080"/>
              <a:buChar char="▪"/>
              <a:defRPr/>
            </a:lvl2pPr>
            <a:lvl3pPr marL="1371600" lvl="2" indent="-336550" algn="l" rtl="0">
              <a:lnSpc>
                <a:spcPct val="120000"/>
              </a:lnSpc>
              <a:spcBef>
                <a:spcPts val="800"/>
              </a:spcBef>
              <a:spcAft>
                <a:spcPts val="0"/>
              </a:spcAft>
              <a:buClr>
                <a:schemeClr val="lt2"/>
              </a:buClr>
              <a:buSzPts val="1700"/>
              <a:buChar char="•"/>
              <a:defRPr/>
            </a:lvl3pPr>
            <a:lvl4pPr marL="1828800" lvl="3" indent="-297180" algn="l" rtl="0">
              <a:lnSpc>
                <a:spcPct val="122222"/>
              </a:lnSpc>
              <a:spcBef>
                <a:spcPts val="800"/>
              </a:spcBef>
              <a:spcAft>
                <a:spcPts val="0"/>
              </a:spcAft>
              <a:buClr>
                <a:schemeClr val="accent5"/>
              </a:buClr>
              <a:buSzPts val="1080"/>
              <a:buChar char="▪"/>
              <a:defRPr/>
            </a:lvl4pPr>
            <a:lvl5pPr marL="2286000" lvl="4" indent="-325754" algn="l" rtl="0">
              <a:spcBef>
                <a:spcPts val="800"/>
              </a:spcBef>
              <a:spcAft>
                <a:spcPts val="0"/>
              </a:spcAft>
              <a:buClr>
                <a:schemeClr val="lt2"/>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40" name="Google Shape;140;p29"/>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5A5A5"/>
                </a:solidFill>
                <a:latin typeface="Corbel"/>
                <a:ea typeface="Corbel"/>
                <a:cs typeface="Corbel"/>
                <a:sym typeface="Corbel"/>
              </a:defRPr>
            </a:lvl1pPr>
            <a:lvl2pPr marL="0" lvl="1" indent="0" algn="ctr" rtl="0">
              <a:spcBef>
                <a:spcPts val="0"/>
              </a:spcBef>
              <a:buNone/>
              <a:defRPr sz="800">
                <a:solidFill>
                  <a:srgbClr val="A5A5A5"/>
                </a:solidFill>
                <a:latin typeface="Corbel"/>
                <a:ea typeface="Corbel"/>
                <a:cs typeface="Corbel"/>
                <a:sym typeface="Corbel"/>
              </a:defRPr>
            </a:lvl2pPr>
            <a:lvl3pPr marL="0" lvl="2" indent="0" algn="ctr" rtl="0">
              <a:spcBef>
                <a:spcPts val="0"/>
              </a:spcBef>
              <a:buNone/>
              <a:defRPr sz="800">
                <a:solidFill>
                  <a:srgbClr val="A5A5A5"/>
                </a:solidFill>
                <a:latin typeface="Corbel"/>
                <a:ea typeface="Corbel"/>
                <a:cs typeface="Corbel"/>
                <a:sym typeface="Corbel"/>
              </a:defRPr>
            </a:lvl3pPr>
            <a:lvl4pPr marL="0" lvl="3" indent="0" algn="ctr" rtl="0">
              <a:spcBef>
                <a:spcPts val="0"/>
              </a:spcBef>
              <a:buNone/>
              <a:defRPr sz="800">
                <a:solidFill>
                  <a:srgbClr val="A5A5A5"/>
                </a:solidFill>
                <a:latin typeface="Corbel"/>
                <a:ea typeface="Corbel"/>
                <a:cs typeface="Corbel"/>
                <a:sym typeface="Corbel"/>
              </a:defRPr>
            </a:lvl4pPr>
            <a:lvl5pPr marL="0" lvl="4" indent="0" algn="ctr" rtl="0">
              <a:spcBef>
                <a:spcPts val="0"/>
              </a:spcBef>
              <a:buNone/>
              <a:defRPr sz="800">
                <a:solidFill>
                  <a:srgbClr val="A5A5A5"/>
                </a:solidFill>
                <a:latin typeface="Corbel"/>
                <a:ea typeface="Corbel"/>
                <a:cs typeface="Corbel"/>
                <a:sym typeface="Corbel"/>
              </a:defRPr>
            </a:lvl5pPr>
            <a:lvl6pPr marL="0" lvl="5" indent="0" algn="ctr" rtl="0">
              <a:spcBef>
                <a:spcPts val="0"/>
              </a:spcBef>
              <a:buNone/>
              <a:defRPr sz="800">
                <a:solidFill>
                  <a:srgbClr val="A5A5A5"/>
                </a:solidFill>
                <a:latin typeface="Corbel"/>
                <a:ea typeface="Corbel"/>
                <a:cs typeface="Corbel"/>
                <a:sym typeface="Corbel"/>
              </a:defRPr>
            </a:lvl6pPr>
            <a:lvl7pPr marL="0" lvl="6" indent="0" algn="ctr" rtl="0">
              <a:spcBef>
                <a:spcPts val="0"/>
              </a:spcBef>
              <a:buNone/>
              <a:defRPr sz="800">
                <a:solidFill>
                  <a:srgbClr val="A5A5A5"/>
                </a:solidFill>
                <a:latin typeface="Corbel"/>
                <a:ea typeface="Corbel"/>
                <a:cs typeface="Corbel"/>
                <a:sym typeface="Corbel"/>
              </a:defRPr>
            </a:lvl7pPr>
            <a:lvl8pPr marL="0" lvl="7" indent="0" algn="ctr" rtl="0">
              <a:spcBef>
                <a:spcPts val="0"/>
              </a:spcBef>
              <a:buNone/>
              <a:defRPr sz="800">
                <a:solidFill>
                  <a:srgbClr val="A5A5A5"/>
                </a:solidFill>
                <a:latin typeface="Corbel"/>
                <a:ea typeface="Corbel"/>
                <a:cs typeface="Corbel"/>
                <a:sym typeface="Corbel"/>
              </a:defRPr>
            </a:lvl8pPr>
            <a:lvl9pPr marL="0" lvl="8" indent="0" algn="ctr" rtl="0">
              <a:spcBef>
                <a:spcPts val="0"/>
              </a:spcBef>
              <a:buNone/>
              <a:defRPr sz="800">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141" name="Google Shape;141;p29"/>
          <p:cNvSpPr txBox="1">
            <a:spLocks noGrp="1"/>
          </p:cNvSpPr>
          <p:nvPr>
            <p:ph type="body" idx="2"/>
          </p:nvPr>
        </p:nvSpPr>
        <p:spPr>
          <a:xfrm>
            <a:off x="452041" y="537368"/>
            <a:ext cx="7340700" cy="427500"/>
          </a:xfrm>
          <a:prstGeom prst="rect">
            <a:avLst/>
          </a:prstGeom>
          <a:noFill/>
          <a:ln>
            <a:noFill/>
          </a:ln>
        </p:spPr>
        <p:txBody>
          <a:bodyPr spcFirstLastPara="1" wrap="square" lIns="91425" tIns="45700" rIns="91425" bIns="45700" anchor="t" anchorCtr="0">
            <a:noAutofit/>
          </a:bodyPr>
          <a:lstStyle>
            <a:lvl1pPr marL="457200" lvl="0" indent="-228600" algn="l" rtl="0">
              <a:lnSpc>
                <a:spcPct val="136363"/>
              </a:lnSpc>
              <a:spcBef>
                <a:spcPts val="800"/>
              </a:spcBef>
              <a:spcAft>
                <a:spcPts val="0"/>
              </a:spcAft>
              <a:buSzPts val="1870"/>
              <a:buFont typeface="Corbel"/>
              <a:buNone/>
              <a:defRPr sz="2200">
                <a:solidFill>
                  <a:schemeClr val="dk2"/>
                </a:solidFill>
              </a:defRPr>
            </a:lvl1pPr>
            <a:lvl2pPr marL="914400" lvl="1" indent="-297180" algn="l" rtl="0">
              <a:lnSpc>
                <a:spcPct val="144444"/>
              </a:lnSpc>
              <a:spcBef>
                <a:spcPts val="800"/>
              </a:spcBef>
              <a:spcAft>
                <a:spcPts val="0"/>
              </a:spcAft>
              <a:buSzPts val="1080"/>
              <a:buChar char="▪"/>
              <a:defRPr/>
            </a:lvl2pPr>
            <a:lvl3pPr marL="1371600" lvl="2" indent="-325755" algn="l" rtl="0">
              <a:lnSpc>
                <a:spcPct val="133333"/>
              </a:lnSpc>
              <a:spcBef>
                <a:spcPts val="800"/>
              </a:spcBef>
              <a:spcAft>
                <a:spcPts val="0"/>
              </a:spcAft>
              <a:buSzPts val="1530"/>
              <a:buChar char="•"/>
              <a:defRPr/>
            </a:lvl3pPr>
            <a:lvl4pPr marL="1828800" lvl="3" indent="-297180" algn="l" rtl="0">
              <a:lnSpc>
                <a:spcPct val="122222"/>
              </a:lnSpc>
              <a:spcBef>
                <a:spcPts val="800"/>
              </a:spcBef>
              <a:spcAft>
                <a:spcPts val="0"/>
              </a:spcAft>
              <a:buSzPts val="1080"/>
              <a:buChar char="▪"/>
              <a:defRPr/>
            </a:lvl4pPr>
            <a:lvl5pPr marL="2286000" lvl="4" indent="-325754" algn="l" rtl="0">
              <a:spcBef>
                <a:spcPts val="800"/>
              </a:spcBef>
              <a:spcAft>
                <a:spcPts val="0"/>
              </a:spcAft>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8917215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142"/>
        <p:cNvGrpSpPr/>
        <p:nvPr/>
      </p:nvGrpSpPr>
      <p:grpSpPr>
        <a:xfrm>
          <a:off x="0" y="0"/>
          <a:ext cx="0" cy="0"/>
          <a:chOff x="0" y="0"/>
          <a:chExt cx="0" cy="0"/>
        </a:xfrm>
      </p:grpSpPr>
      <p:sp>
        <p:nvSpPr>
          <p:cNvPr id="143" name="Google Shape;143;p30"/>
          <p:cNvSpPr txBox="1">
            <a:spLocks noGrp="1"/>
          </p:cNvSpPr>
          <p:nvPr>
            <p:ph type="title"/>
          </p:nvPr>
        </p:nvSpPr>
        <p:spPr>
          <a:xfrm>
            <a:off x="447675" y="72933"/>
            <a:ext cx="8521800" cy="532500"/>
          </a:xfrm>
          <a:prstGeom prst="rect">
            <a:avLst/>
          </a:prstGeom>
          <a:noFill/>
          <a:ln>
            <a:noFill/>
          </a:ln>
        </p:spPr>
        <p:txBody>
          <a:bodyPr spcFirstLastPara="1" wrap="square" lIns="91425" tIns="45700" rIns="91425" bIns="45700" anchor="t" anchorCtr="0">
            <a:noAutofit/>
          </a:bodyPr>
          <a:lstStyle>
            <a:lvl1pPr lvl="0" algn="l" rtl="0">
              <a:lnSpc>
                <a:spcPct val="188888"/>
              </a:lnSpc>
              <a:spcBef>
                <a:spcPts val="0"/>
              </a:spcBef>
              <a:spcAft>
                <a:spcPts val="0"/>
              </a:spcAft>
              <a:buClr>
                <a:srgbClr val="004B7D"/>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4" name="Google Shape;144;p30"/>
          <p:cNvSpPr txBox="1">
            <a:spLocks noGrp="1"/>
          </p:cNvSpPr>
          <p:nvPr>
            <p:ph type="sldNum" idx="12"/>
          </p:nvPr>
        </p:nvSpPr>
        <p:spPr>
          <a:xfrm>
            <a:off x="3505200" y="4848894"/>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a:solidFill>
                  <a:srgbClr val="A5A5A5"/>
                </a:solidFill>
              </a:defRPr>
            </a:lvl1pPr>
            <a:lvl2pPr marL="0" lvl="1" indent="0" algn="ctr" rtl="0">
              <a:spcBef>
                <a:spcPts val="0"/>
              </a:spcBef>
              <a:buNone/>
              <a:defRPr>
                <a:solidFill>
                  <a:srgbClr val="A5A5A5"/>
                </a:solidFill>
              </a:defRPr>
            </a:lvl2pPr>
            <a:lvl3pPr marL="0" lvl="2" indent="0" algn="ctr" rtl="0">
              <a:spcBef>
                <a:spcPts val="0"/>
              </a:spcBef>
              <a:buNone/>
              <a:defRPr>
                <a:solidFill>
                  <a:srgbClr val="A5A5A5"/>
                </a:solidFill>
              </a:defRPr>
            </a:lvl3pPr>
            <a:lvl4pPr marL="0" lvl="3" indent="0" algn="ctr" rtl="0">
              <a:spcBef>
                <a:spcPts val="0"/>
              </a:spcBef>
              <a:buNone/>
              <a:defRPr>
                <a:solidFill>
                  <a:srgbClr val="A5A5A5"/>
                </a:solidFill>
              </a:defRPr>
            </a:lvl4pPr>
            <a:lvl5pPr marL="0" lvl="4" indent="0" algn="ctr" rtl="0">
              <a:spcBef>
                <a:spcPts val="0"/>
              </a:spcBef>
              <a:buNone/>
              <a:defRPr>
                <a:solidFill>
                  <a:srgbClr val="A5A5A5"/>
                </a:solidFill>
              </a:defRPr>
            </a:lvl5pPr>
            <a:lvl6pPr marL="0" lvl="5" indent="0" algn="ctr" rtl="0">
              <a:spcBef>
                <a:spcPts val="0"/>
              </a:spcBef>
              <a:buNone/>
              <a:defRPr>
                <a:solidFill>
                  <a:srgbClr val="A5A5A5"/>
                </a:solidFill>
              </a:defRPr>
            </a:lvl6pPr>
            <a:lvl7pPr marL="0" lvl="6" indent="0" algn="ctr" rtl="0">
              <a:spcBef>
                <a:spcPts val="0"/>
              </a:spcBef>
              <a:buNone/>
              <a:defRPr>
                <a:solidFill>
                  <a:srgbClr val="A5A5A5"/>
                </a:solidFill>
              </a:defRPr>
            </a:lvl7pPr>
            <a:lvl8pPr marL="0" lvl="7" indent="0" algn="ctr" rtl="0">
              <a:spcBef>
                <a:spcPts val="0"/>
              </a:spcBef>
              <a:buNone/>
              <a:defRPr>
                <a:solidFill>
                  <a:srgbClr val="A5A5A5"/>
                </a:solidFill>
              </a:defRPr>
            </a:lvl8pPr>
            <a:lvl9pPr marL="0" lvl="8" indent="0" algn="ctr" rtl="0">
              <a:spcBef>
                <a:spcPts val="0"/>
              </a:spcBef>
              <a:buNone/>
              <a:defRPr>
                <a:solidFill>
                  <a:srgbClr val="A5A5A5"/>
                </a:solidFil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276435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145"/>
        <p:cNvGrpSpPr/>
        <p:nvPr/>
      </p:nvGrpSpPr>
      <p:grpSpPr>
        <a:xfrm>
          <a:off x="0" y="0"/>
          <a:ext cx="0" cy="0"/>
          <a:chOff x="0" y="0"/>
          <a:chExt cx="0" cy="0"/>
        </a:xfrm>
      </p:grpSpPr>
      <p:sp>
        <p:nvSpPr>
          <p:cNvPr id="146" name="Google Shape;146;p31"/>
          <p:cNvSpPr txBox="1">
            <a:spLocks noGrp="1"/>
          </p:cNvSpPr>
          <p:nvPr>
            <p:ph type="title"/>
          </p:nvPr>
        </p:nvSpPr>
        <p:spPr>
          <a:xfrm>
            <a:off x="447675" y="72933"/>
            <a:ext cx="8476200" cy="532500"/>
          </a:xfrm>
          <a:prstGeom prst="rect">
            <a:avLst/>
          </a:prstGeom>
          <a:noFill/>
          <a:ln>
            <a:noFill/>
          </a:ln>
        </p:spPr>
        <p:txBody>
          <a:bodyPr spcFirstLastPara="1" wrap="square" lIns="91425" tIns="45700" rIns="91425" bIns="45700" anchor="t" anchorCtr="0">
            <a:noAutofit/>
          </a:bodyPr>
          <a:lstStyle>
            <a:lvl1pPr lvl="0" algn="l" rtl="0">
              <a:lnSpc>
                <a:spcPct val="113333"/>
              </a:lnSpc>
              <a:spcBef>
                <a:spcPts val="0"/>
              </a:spcBef>
              <a:spcAft>
                <a:spcPts val="0"/>
              </a:spcAft>
              <a:buClr>
                <a:schemeClr val="dk2"/>
              </a:buClr>
              <a:buSzPts val="3000"/>
              <a:buFont typeface="Corbel"/>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7" name="Google Shape;147;p31"/>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5A5A5"/>
                </a:solidFill>
                <a:latin typeface="Corbel"/>
                <a:ea typeface="Corbel"/>
                <a:cs typeface="Corbel"/>
                <a:sym typeface="Corbel"/>
              </a:defRPr>
            </a:lvl1pPr>
            <a:lvl2pPr marL="0" lvl="1" indent="0" algn="ctr" rtl="0">
              <a:spcBef>
                <a:spcPts val="0"/>
              </a:spcBef>
              <a:buNone/>
              <a:defRPr sz="800">
                <a:solidFill>
                  <a:srgbClr val="A5A5A5"/>
                </a:solidFill>
                <a:latin typeface="Corbel"/>
                <a:ea typeface="Corbel"/>
                <a:cs typeface="Corbel"/>
                <a:sym typeface="Corbel"/>
              </a:defRPr>
            </a:lvl2pPr>
            <a:lvl3pPr marL="0" lvl="2" indent="0" algn="ctr" rtl="0">
              <a:spcBef>
                <a:spcPts val="0"/>
              </a:spcBef>
              <a:buNone/>
              <a:defRPr sz="800">
                <a:solidFill>
                  <a:srgbClr val="A5A5A5"/>
                </a:solidFill>
                <a:latin typeface="Corbel"/>
                <a:ea typeface="Corbel"/>
                <a:cs typeface="Corbel"/>
                <a:sym typeface="Corbel"/>
              </a:defRPr>
            </a:lvl3pPr>
            <a:lvl4pPr marL="0" lvl="3" indent="0" algn="ctr" rtl="0">
              <a:spcBef>
                <a:spcPts val="0"/>
              </a:spcBef>
              <a:buNone/>
              <a:defRPr sz="800">
                <a:solidFill>
                  <a:srgbClr val="A5A5A5"/>
                </a:solidFill>
                <a:latin typeface="Corbel"/>
                <a:ea typeface="Corbel"/>
                <a:cs typeface="Corbel"/>
                <a:sym typeface="Corbel"/>
              </a:defRPr>
            </a:lvl4pPr>
            <a:lvl5pPr marL="0" lvl="4" indent="0" algn="ctr" rtl="0">
              <a:spcBef>
                <a:spcPts val="0"/>
              </a:spcBef>
              <a:buNone/>
              <a:defRPr sz="800">
                <a:solidFill>
                  <a:srgbClr val="A5A5A5"/>
                </a:solidFill>
                <a:latin typeface="Corbel"/>
                <a:ea typeface="Corbel"/>
                <a:cs typeface="Corbel"/>
                <a:sym typeface="Corbel"/>
              </a:defRPr>
            </a:lvl5pPr>
            <a:lvl6pPr marL="0" lvl="5" indent="0" algn="ctr" rtl="0">
              <a:spcBef>
                <a:spcPts val="0"/>
              </a:spcBef>
              <a:buNone/>
              <a:defRPr sz="800">
                <a:solidFill>
                  <a:srgbClr val="A5A5A5"/>
                </a:solidFill>
                <a:latin typeface="Corbel"/>
                <a:ea typeface="Corbel"/>
                <a:cs typeface="Corbel"/>
                <a:sym typeface="Corbel"/>
              </a:defRPr>
            </a:lvl6pPr>
            <a:lvl7pPr marL="0" lvl="6" indent="0" algn="ctr" rtl="0">
              <a:spcBef>
                <a:spcPts val="0"/>
              </a:spcBef>
              <a:buNone/>
              <a:defRPr sz="800">
                <a:solidFill>
                  <a:srgbClr val="A5A5A5"/>
                </a:solidFill>
                <a:latin typeface="Corbel"/>
                <a:ea typeface="Corbel"/>
                <a:cs typeface="Corbel"/>
                <a:sym typeface="Corbel"/>
              </a:defRPr>
            </a:lvl7pPr>
            <a:lvl8pPr marL="0" lvl="7" indent="0" algn="ctr" rtl="0">
              <a:spcBef>
                <a:spcPts val="0"/>
              </a:spcBef>
              <a:buNone/>
              <a:defRPr sz="800">
                <a:solidFill>
                  <a:srgbClr val="A5A5A5"/>
                </a:solidFill>
                <a:latin typeface="Corbel"/>
                <a:ea typeface="Corbel"/>
                <a:cs typeface="Corbel"/>
                <a:sym typeface="Corbel"/>
              </a:defRPr>
            </a:lvl8pPr>
            <a:lvl9pPr marL="0" lvl="8" indent="0" algn="ctr" rtl="0">
              <a:spcBef>
                <a:spcPts val="0"/>
              </a:spcBef>
              <a:buNone/>
              <a:defRPr sz="800">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148" name="Google Shape;148;p31"/>
          <p:cNvSpPr txBox="1">
            <a:spLocks noGrp="1"/>
          </p:cNvSpPr>
          <p:nvPr>
            <p:ph type="body" idx="1"/>
          </p:nvPr>
        </p:nvSpPr>
        <p:spPr>
          <a:xfrm>
            <a:off x="452041" y="544603"/>
            <a:ext cx="8471700" cy="427500"/>
          </a:xfrm>
          <a:prstGeom prst="rect">
            <a:avLst/>
          </a:prstGeom>
          <a:noFill/>
          <a:ln>
            <a:noFill/>
          </a:ln>
        </p:spPr>
        <p:txBody>
          <a:bodyPr spcFirstLastPara="1" wrap="square" lIns="91425" tIns="45700" rIns="91425" bIns="45700" anchor="t" anchorCtr="0">
            <a:noAutofit/>
          </a:bodyPr>
          <a:lstStyle>
            <a:lvl1pPr marL="457200" lvl="0" indent="-228600" algn="l" rtl="0">
              <a:lnSpc>
                <a:spcPct val="136363"/>
              </a:lnSpc>
              <a:spcBef>
                <a:spcPts val="800"/>
              </a:spcBef>
              <a:spcAft>
                <a:spcPts val="0"/>
              </a:spcAft>
              <a:buSzPts val="1870"/>
              <a:buFont typeface="Corbel"/>
              <a:buNone/>
              <a:defRPr sz="2200">
                <a:solidFill>
                  <a:schemeClr val="dk2"/>
                </a:solidFill>
              </a:defRPr>
            </a:lvl1pPr>
            <a:lvl2pPr marL="914400" lvl="1" indent="-297180" algn="l" rtl="0">
              <a:lnSpc>
                <a:spcPct val="144444"/>
              </a:lnSpc>
              <a:spcBef>
                <a:spcPts val="800"/>
              </a:spcBef>
              <a:spcAft>
                <a:spcPts val="0"/>
              </a:spcAft>
              <a:buSzPts val="1080"/>
              <a:buChar char="▪"/>
              <a:defRPr/>
            </a:lvl2pPr>
            <a:lvl3pPr marL="1371600" lvl="2" indent="-325755" algn="l" rtl="0">
              <a:lnSpc>
                <a:spcPct val="133333"/>
              </a:lnSpc>
              <a:spcBef>
                <a:spcPts val="800"/>
              </a:spcBef>
              <a:spcAft>
                <a:spcPts val="0"/>
              </a:spcAft>
              <a:buSzPts val="1530"/>
              <a:buChar char="•"/>
              <a:defRPr/>
            </a:lvl3pPr>
            <a:lvl4pPr marL="1828800" lvl="3" indent="-297180" algn="l" rtl="0">
              <a:lnSpc>
                <a:spcPct val="122222"/>
              </a:lnSpc>
              <a:spcBef>
                <a:spcPts val="800"/>
              </a:spcBef>
              <a:spcAft>
                <a:spcPts val="0"/>
              </a:spcAft>
              <a:buSzPts val="1080"/>
              <a:buChar char="▪"/>
              <a:defRPr/>
            </a:lvl4pPr>
            <a:lvl5pPr marL="2286000" lvl="4" indent="-325754" algn="l" rtl="0">
              <a:spcBef>
                <a:spcPts val="800"/>
              </a:spcBef>
              <a:spcAft>
                <a:spcPts val="0"/>
              </a:spcAft>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727093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Logo Only">
  <p:cSld name="1_Logo Only">
    <p:spTree>
      <p:nvGrpSpPr>
        <p:cNvPr id="1" name="Shape 149"/>
        <p:cNvGrpSpPr/>
        <p:nvPr/>
      </p:nvGrpSpPr>
      <p:grpSpPr>
        <a:xfrm>
          <a:off x="0" y="0"/>
          <a:ext cx="0" cy="0"/>
          <a:chOff x="0" y="0"/>
          <a:chExt cx="0" cy="0"/>
        </a:xfrm>
      </p:grpSpPr>
      <p:sp>
        <p:nvSpPr>
          <p:cNvPr id="150" name="Google Shape;150;p32"/>
          <p:cNvSpPr txBox="1">
            <a:spLocks noGrp="1"/>
          </p:cNvSpPr>
          <p:nvPr>
            <p:ph type="sldNum" idx="12"/>
          </p:nvPr>
        </p:nvSpPr>
        <p:spPr>
          <a:xfrm>
            <a:off x="3505200" y="4848894"/>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a:solidFill>
                  <a:srgbClr val="A5A5A5"/>
                </a:solidFill>
              </a:defRPr>
            </a:lvl1pPr>
            <a:lvl2pPr marL="0" lvl="1" indent="0" algn="ctr" rtl="0">
              <a:spcBef>
                <a:spcPts val="0"/>
              </a:spcBef>
              <a:buNone/>
              <a:defRPr>
                <a:solidFill>
                  <a:srgbClr val="A5A5A5"/>
                </a:solidFill>
              </a:defRPr>
            </a:lvl2pPr>
            <a:lvl3pPr marL="0" lvl="2" indent="0" algn="ctr" rtl="0">
              <a:spcBef>
                <a:spcPts val="0"/>
              </a:spcBef>
              <a:buNone/>
              <a:defRPr>
                <a:solidFill>
                  <a:srgbClr val="A5A5A5"/>
                </a:solidFill>
              </a:defRPr>
            </a:lvl3pPr>
            <a:lvl4pPr marL="0" lvl="3" indent="0" algn="ctr" rtl="0">
              <a:spcBef>
                <a:spcPts val="0"/>
              </a:spcBef>
              <a:buNone/>
              <a:defRPr>
                <a:solidFill>
                  <a:srgbClr val="A5A5A5"/>
                </a:solidFill>
              </a:defRPr>
            </a:lvl4pPr>
            <a:lvl5pPr marL="0" lvl="4" indent="0" algn="ctr" rtl="0">
              <a:spcBef>
                <a:spcPts val="0"/>
              </a:spcBef>
              <a:buNone/>
              <a:defRPr>
                <a:solidFill>
                  <a:srgbClr val="A5A5A5"/>
                </a:solidFill>
              </a:defRPr>
            </a:lvl5pPr>
            <a:lvl6pPr marL="0" lvl="5" indent="0" algn="ctr" rtl="0">
              <a:spcBef>
                <a:spcPts val="0"/>
              </a:spcBef>
              <a:buNone/>
              <a:defRPr>
                <a:solidFill>
                  <a:srgbClr val="A5A5A5"/>
                </a:solidFill>
              </a:defRPr>
            </a:lvl6pPr>
            <a:lvl7pPr marL="0" lvl="6" indent="0" algn="ctr" rtl="0">
              <a:spcBef>
                <a:spcPts val="0"/>
              </a:spcBef>
              <a:buNone/>
              <a:defRPr>
                <a:solidFill>
                  <a:srgbClr val="A5A5A5"/>
                </a:solidFill>
              </a:defRPr>
            </a:lvl7pPr>
            <a:lvl8pPr marL="0" lvl="7" indent="0" algn="ctr" rtl="0">
              <a:spcBef>
                <a:spcPts val="0"/>
              </a:spcBef>
              <a:buNone/>
              <a:defRPr>
                <a:solidFill>
                  <a:srgbClr val="A5A5A5"/>
                </a:solidFill>
              </a:defRPr>
            </a:lvl8pPr>
            <a:lvl9pPr marL="0" lvl="8" indent="0" algn="ctr" rtl="0">
              <a:spcBef>
                <a:spcPts val="0"/>
              </a:spcBef>
              <a:buNone/>
              <a:defRPr>
                <a:solidFill>
                  <a:srgbClr val="A5A5A5"/>
                </a:solidFil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413539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ONOS">
  <p:cSld name="ONOS">
    <p:spTree>
      <p:nvGrpSpPr>
        <p:cNvPr id="1" name="Shape 151"/>
        <p:cNvGrpSpPr/>
        <p:nvPr/>
      </p:nvGrpSpPr>
      <p:grpSpPr>
        <a:xfrm>
          <a:off x="0" y="0"/>
          <a:ext cx="0" cy="0"/>
          <a:chOff x="0" y="0"/>
          <a:chExt cx="0" cy="0"/>
        </a:xfrm>
      </p:grpSpPr>
      <p:sp>
        <p:nvSpPr>
          <p:cNvPr id="152" name="Google Shape;152;p33"/>
          <p:cNvSpPr txBox="1"/>
          <p:nvPr/>
        </p:nvSpPr>
        <p:spPr>
          <a:xfrm>
            <a:off x="8472454" y="4663218"/>
            <a:ext cx="548700" cy="393600"/>
          </a:xfrm>
          <a:prstGeom prst="rect">
            <a:avLst/>
          </a:prstGeom>
          <a:noFill/>
          <a:ln>
            <a:noFill/>
          </a:ln>
        </p:spPr>
        <p:txBody>
          <a:bodyPr spcFirstLastPara="1" wrap="square" lIns="91425" tIns="91425" rIns="91425" bIns="91425" anchor="ctr" anchorCtr="0">
            <a:noAutofit/>
          </a:bodyPr>
          <a:lstStyle/>
          <a:p>
            <a:pPr marL="0" marR="0" lvl="0" indent="0" algn="r" rtl="0">
              <a:spcBef>
                <a:spcPts val="0"/>
              </a:spcBef>
              <a:spcAft>
                <a:spcPts val="0"/>
              </a:spcAft>
              <a:buClr>
                <a:srgbClr val="595959"/>
              </a:buClr>
              <a:buSzPts val="250"/>
              <a:buFont typeface="Helvetica Neue"/>
              <a:buNone/>
            </a:pPr>
            <a:fld id="{00000000-1234-1234-1234-123412341234}" type="slidenum">
              <a:rPr lang="en-US" sz="1000">
                <a:solidFill>
                  <a:srgbClr val="595959"/>
                </a:solidFill>
                <a:latin typeface="Helvetica Neue"/>
                <a:ea typeface="Helvetica Neue"/>
                <a:cs typeface="Helvetica Neue"/>
                <a:sym typeface="Helvetica Neue"/>
              </a:rPr>
              <a:t>‹#›</a:t>
            </a:fld>
            <a:endParaRPr sz="1000">
              <a:solidFill>
                <a:srgbClr val="595959"/>
              </a:solidFill>
              <a:latin typeface="Helvetica Neue"/>
              <a:ea typeface="Helvetica Neue"/>
              <a:cs typeface="Helvetica Neue"/>
              <a:sym typeface="Helvetica Neue"/>
            </a:endParaRPr>
          </a:p>
        </p:txBody>
      </p:sp>
      <p:pic>
        <p:nvPicPr>
          <p:cNvPr id="153" name="Google Shape;153;p33"/>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154" name="Google Shape;154;p33"/>
          <p:cNvSpPr txBox="1">
            <a:spLocks noGrp="1"/>
          </p:cNvSpPr>
          <p:nvPr>
            <p:ph type="ctrTitle"/>
          </p:nvPr>
        </p:nvSpPr>
        <p:spPr>
          <a:xfrm>
            <a:off x="109175" y="59417"/>
            <a:ext cx="7776600" cy="500100"/>
          </a:xfrm>
          <a:prstGeom prst="rect">
            <a:avLst/>
          </a:prstGeom>
          <a:noFill/>
          <a:ln>
            <a:noFill/>
          </a:ln>
        </p:spPr>
        <p:txBody>
          <a:bodyPr spcFirstLastPara="1" wrap="square" lIns="34275" tIns="34275" rIns="34275" bIns="34275" anchor="ctr" anchorCtr="0">
            <a:noAutofit/>
          </a:bodyPr>
          <a:lstStyle>
            <a:lvl1pPr marR="0" lvl="0" algn="l" rtl="0">
              <a:lnSpc>
                <a:spcPct val="100000"/>
              </a:lnSpc>
              <a:spcBef>
                <a:spcPts val="0"/>
              </a:spcBef>
              <a:spcAft>
                <a:spcPts val="0"/>
              </a:spcAft>
              <a:buClr>
                <a:srgbClr val="FFFFFF"/>
              </a:buClr>
              <a:buSzPts val="700"/>
              <a:buFont typeface="Arial"/>
              <a:buNone/>
              <a:defRPr sz="2800" b="1" i="0" u="none" strike="noStrike" cap="none">
                <a:solidFill>
                  <a:srgbClr val="FFFFFF"/>
                </a:solidFill>
                <a:latin typeface="Arial"/>
                <a:ea typeface="Arial"/>
                <a:cs typeface="Arial"/>
                <a:sym typeface="Arial"/>
              </a:defRPr>
            </a:lvl1pPr>
            <a:lvl2pPr lvl="1" rtl="0">
              <a:spcBef>
                <a:spcPts val="0"/>
              </a:spcBef>
              <a:spcAft>
                <a:spcPts val="0"/>
              </a:spcAft>
              <a:buClr>
                <a:srgbClr val="FFFFFF"/>
              </a:buClr>
              <a:buSzPts val="1300"/>
              <a:buNone/>
              <a:defRPr sz="5200">
                <a:solidFill>
                  <a:srgbClr val="FFFFFF"/>
                </a:solidFill>
              </a:defRPr>
            </a:lvl2pPr>
            <a:lvl3pPr lvl="2" rtl="0">
              <a:spcBef>
                <a:spcPts val="0"/>
              </a:spcBef>
              <a:spcAft>
                <a:spcPts val="0"/>
              </a:spcAft>
              <a:buClr>
                <a:srgbClr val="FFFFFF"/>
              </a:buClr>
              <a:buSzPts val="1300"/>
              <a:buNone/>
              <a:defRPr sz="5200">
                <a:solidFill>
                  <a:srgbClr val="FFFFFF"/>
                </a:solidFill>
              </a:defRPr>
            </a:lvl3pPr>
            <a:lvl4pPr lvl="3" rtl="0">
              <a:spcBef>
                <a:spcPts val="0"/>
              </a:spcBef>
              <a:spcAft>
                <a:spcPts val="0"/>
              </a:spcAft>
              <a:buClr>
                <a:srgbClr val="FFFFFF"/>
              </a:buClr>
              <a:buSzPts val="1300"/>
              <a:buNone/>
              <a:defRPr sz="5200">
                <a:solidFill>
                  <a:srgbClr val="FFFFFF"/>
                </a:solidFill>
              </a:defRPr>
            </a:lvl4pPr>
            <a:lvl5pPr lvl="4" rtl="0">
              <a:spcBef>
                <a:spcPts val="0"/>
              </a:spcBef>
              <a:spcAft>
                <a:spcPts val="0"/>
              </a:spcAft>
              <a:buClr>
                <a:srgbClr val="FFFFFF"/>
              </a:buClr>
              <a:buSzPts val="1300"/>
              <a:buNone/>
              <a:defRPr sz="5200">
                <a:solidFill>
                  <a:srgbClr val="FFFFFF"/>
                </a:solidFill>
              </a:defRPr>
            </a:lvl5pPr>
            <a:lvl6pPr lvl="5" rtl="0">
              <a:spcBef>
                <a:spcPts val="0"/>
              </a:spcBef>
              <a:spcAft>
                <a:spcPts val="0"/>
              </a:spcAft>
              <a:buClr>
                <a:srgbClr val="FFFFFF"/>
              </a:buClr>
              <a:buSzPts val="1300"/>
              <a:buNone/>
              <a:defRPr sz="5200">
                <a:solidFill>
                  <a:srgbClr val="FFFFFF"/>
                </a:solidFill>
              </a:defRPr>
            </a:lvl6pPr>
            <a:lvl7pPr lvl="6" rtl="0">
              <a:spcBef>
                <a:spcPts val="0"/>
              </a:spcBef>
              <a:spcAft>
                <a:spcPts val="0"/>
              </a:spcAft>
              <a:buClr>
                <a:srgbClr val="FFFFFF"/>
              </a:buClr>
              <a:buSzPts val="1300"/>
              <a:buNone/>
              <a:defRPr sz="5200">
                <a:solidFill>
                  <a:srgbClr val="FFFFFF"/>
                </a:solidFill>
              </a:defRPr>
            </a:lvl7pPr>
            <a:lvl8pPr lvl="7" rtl="0">
              <a:spcBef>
                <a:spcPts val="0"/>
              </a:spcBef>
              <a:spcAft>
                <a:spcPts val="0"/>
              </a:spcAft>
              <a:buClr>
                <a:srgbClr val="FFFFFF"/>
              </a:buClr>
              <a:buSzPts val="1300"/>
              <a:buNone/>
              <a:defRPr sz="5200">
                <a:solidFill>
                  <a:srgbClr val="FFFFFF"/>
                </a:solidFill>
              </a:defRPr>
            </a:lvl8pPr>
            <a:lvl9pPr lvl="8" rtl="0">
              <a:spcBef>
                <a:spcPts val="0"/>
              </a:spcBef>
              <a:spcAft>
                <a:spcPts val="0"/>
              </a:spcAft>
              <a:buClr>
                <a:srgbClr val="FFFFFF"/>
              </a:buClr>
              <a:buSzPts val="1300"/>
              <a:buNone/>
              <a:defRPr sz="5200">
                <a:solidFill>
                  <a:srgbClr val="FFFFFF"/>
                </a:solidFill>
              </a:defRPr>
            </a:lvl9pPr>
          </a:lstStyle>
          <a:p>
            <a:endParaRPr/>
          </a:p>
        </p:txBody>
      </p:sp>
    </p:spTree>
    <p:extLst>
      <p:ext uri="{BB962C8B-B14F-4D97-AF65-F5344CB8AC3E}">
        <p14:creationId xmlns:p14="http://schemas.microsoft.com/office/powerpoint/2010/main" val="12391757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18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45181" y="2626894"/>
            <a:ext cx="8293326" cy="710370"/>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4702" y="3404824"/>
            <a:ext cx="8293329" cy="424057"/>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6" name="Picture 5" descr="ONF_WITH-GRADIENT.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87485" y="295730"/>
            <a:ext cx="2546597" cy="1750786"/>
          </a:xfrm>
          <a:prstGeom prst="rect">
            <a:avLst/>
          </a:prstGeom>
        </p:spPr>
      </p:pic>
      <p:sp>
        <p:nvSpPr>
          <p:cNvPr id="5" name="Rectangle 4"/>
          <p:cNvSpPr/>
          <p:nvPr userDrawn="1"/>
        </p:nvSpPr>
        <p:spPr>
          <a:xfrm>
            <a:off x="7757886" y="130629"/>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7712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1"/>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57200" y="1670434"/>
            <a:ext cx="8229600" cy="714713"/>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7201" y="2452707"/>
            <a:ext cx="8229600" cy="1374047"/>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alibri"/>
                <a:cs typeface="Calibri"/>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pic>
        <p:nvPicPr>
          <p:cNvPr id="9" name="Picture 8" descr="ONF_WITH-GRADIENT.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45363" y="295731"/>
            <a:ext cx="1244707" cy="855736"/>
          </a:xfrm>
          <a:prstGeom prst="rect">
            <a:avLst/>
          </a:prstGeom>
        </p:spPr>
      </p:pic>
      <p:sp>
        <p:nvSpPr>
          <p:cNvPr id="12" name="Slide Number Placeholder 12"/>
          <p:cNvSpPr txBox="1">
            <a:spLocks/>
          </p:cNvSpPr>
          <p:nvPr userDrawn="1"/>
        </p:nvSpPr>
        <p:spPr>
          <a:xfrm>
            <a:off x="8068733" y="4775200"/>
            <a:ext cx="1075265" cy="368300"/>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A6A6A6"/>
                </a:solidFill>
                <a:latin typeface="Corbel"/>
                <a:ea typeface="+mn-ea"/>
                <a:cs typeface="Corbe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10675044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defRPr>
                <a:solidFill>
                  <a:srgbClr val="007DAF"/>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1pPr>
              <a:lnSpc>
                <a:spcPct val="100000"/>
              </a:lnSpc>
              <a:defRPr/>
            </a:lvl1pPr>
            <a:lvl2pPr>
              <a:lnSpc>
                <a:spcPct val="100000"/>
              </a:lnSpc>
              <a:defRPr/>
            </a:lvl2pPr>
            <a:lvl3pPr>
              <a:lnSpc>
                <a:spcPct val="100000"/>
              </a:lnSpc>
              <a:buClr>
                <a:schemeClr val="bg2"/>
              </a:buClr>
              <a:defRPr/>
            </a:lvl3pPr>
            <a:lvl4pPr>
              <a:lnSpc>
                <a:spcPct val="100000"/>
              </a:lnSpc>
              <a:buClr>
                <a:schemeClr val="bg2"/>
              </a:buClr>
              <a:defRPr baseline="0"/>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pPr/>
              <a:t>‹#›</a:t>
            </a:fld>
            <a:endParaRPr lang="en-US"/>
          </a:p>
        </p:txBody>
      </p:sp>
    </p:spTree>
    <p:extLst>
      <p:ext uri="{BB962C8B-B14F-4D97-AF65-F5344CB8AC3E}">
        <p14:creationId xmlns:p14="http://schemas.microsoft.com/office/powerpoint/2010/main" val="30537905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defRPr>
                <a:solidFill>
                  <a:srgbClr val="007DAF"/>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bg2"/>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pPr/>
              <a:t>‹#›</a:t>
            </a:fld>
            <a:endParaRPr lang="en-US"/>
          </a:p>
        </p:txBody>
      </p:sp>
      <p:sp>
        <p:nvSpPr>
          <p:cNvPr id="5" name="Text Placeholder 4"/>
          <p:cNvSpPr>
            <a:spLocks noGrp="1"/>
          </p:cNvSpPr>
          <p:nvPr>
            <p:ph type="body" sz="quarter" idx="10" hasCustomPrompt="1"/>
          </p:nvPr>
        </p:nvSpPr>
        <p:spPr>
          <a:xfrm>
            <a:off x="457200" y="537368"/>
            <a:ext cx="8229600" cy="427642"/>
          </a:xfrm>
        </p:spPr>
        <p:txBody>
          <a:bodyPr>
            <a:noAutofit/>
          </a:bodyPr>
          <a:lstStyle>
            <a:lvl1pPr marL="0" indent="0" algn="ctr">
              <a:buFontTx/>
              <a:buNone/>
              <a:defRPr sz="2200" baseline="0">
                <a:solidFill>
                  <a:srgbClr val="007DAF"/>
                </a:solidFill>
              </a:defRPr>
            </a:lvl1pPr>
          </a:lstStyle>
          <a:p>
            <a:pPr lvl="0"/>
            <a:r>
              <a:rPr lang="en-US"/>
              <a:t>Click to edit Master subtitle stlye</a:t>
            </a:r>
          </a:p>
        </p:txBody>
      </p:sp>
    </p:spTree>
    <p:extLst>
      <p:ext uri="{BB962C8B-B14F-4D97-AF65-F5344CB8AC3E}">
        <p14:creationId xmlns:p14="http://schemas.microsoft.com/office/powerpoint/2010/main" val="23980668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pPr/>
              <a:t>‹#›</a:t>
            </a:fld>
            <a:endParaRPr lang="en-US"/>
          </a:p>
        </p:txBody>
      </p:sp>
    </p:spTree>
    <p:extLst>
      <p:ext uri="{BB962C8B-B14F-4D97-AF65-F5344CB8AC3E}">
        <p14:creationId xmlns:p14="http://schemas.microsoft.com/office/powerpoint/2010/main" val="14450998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lgn="ctr">
              <a:defRPr>
                <a:solidFill>
                  <a:srgbClr val="007DAF"/>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pPr/>
              <a:t>‹#›</a:t>
            </a:fld>
            <a:endParaRPr lang="en-US"/>
          </a:p>
        </p:txBody>
      </p:sp>
      <p:sp>
        <p:nvSpPr>
          <p:cNvPr id="5" name="Text Placeholder 4"/>
          <p:cNvSpPr>
            <a:spLocks noGrp="1"/>
          </p:cNvSpPr>
          <p:nvPr>
            <p:ph type="body" sz="quarter" idx="10" hasCustomPrompt="1"/>
          </p:nvPr>
        </p:nvSpPr>
        <p:spPr>
          <a:xfrm>
            <a:off x="457200" y="544603"/>
            <a:ext cx="8229600" cy="427642"/>
          </a:xfrm>
        </p:spPr>
        <p:txBody>
          <a:bodyPr>
            <a:noAutofit/>
          </a:bodyPr>
          <a:lstStyle>
            <a:lvl1pPr marL="0" indent="0" algn="ctr">
              <a:buFontTx/>
              <a:buNone/>
              <a:defRPr sz="2200" baseline="0">
                <a:solidFill>
                  <a:srgbClr val="007DAF"/>
                </a:solidFill>
              </a:defRPr>
            </a:lvl1pPr>
          </a:lstStyle>
          <a:p>
            <a:pPr lvl="0"/>
            <a:r>
              <a:rPr lang="en-US"/>
              <a:t>Click to edit Master subtitle stlye</a:t>
            </a:r>
          </a:p>
        </p:txBody>
      </p:sp>
    </p:spTree>
    <p:extLst>
      <p:ext uri="{BB962C8B-B14F-4D97-AF65-F5344CB8AC3E}">
        <p14:creationId xmlns:p14="http://schemas.microsoft.com/office/powerpoint/2010/main" val="4652123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pPr/>
              <a:t>‹#›</a:t>
            </a:fld>
            <a:endParaRPr lang="en-US"/>
          </a:p>
        </p:txBody>
      </p:sp>
    </p:spTree>
    <p:extLst>
      <p:ext uri="{BB962C8B-B14F-4D97-AF65-F5344CB8AC3E}">
        <p14:creationId xmlns:p14="http://schemas.microsoft.com/office/powerpoint/2010/main" val="28095446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over Slide">
  <p:cSld name="1_Cover Slide">
    <p:spTree>
      <p:nvGrpSpPr>
        <p:cNvPr id="1" name="Shape 14"/>
        <p:cNvGrpSpPr/>
        <p:nvPr/>
      </p:nvGrpSpPr>
      <p:grpSpPr>
        <a:xfrm>
          <a:off x="0" y="0"/>
          <a:ext cx="0" cy="0"/>
          <a:chOff x="0" y="0"/>
          <a:chExt cx="0" cy="0"/>
        </a:xfrm>
      </p:grpSpPr>
      <p:sp>
        <p:nvSpPr>
          <p:cNvPr id="4" name="Google Shape;15;p2"/>
          <p:cNvSpPr>
            <a:spLocks noChangeArrowheads="1"/>
          </p:cNvSpPr>
          <p:nvPr/>
        </p:nvSpPr>
        <p:spPr bwMode="auto">
          <a:xfrm>
            <a:off x="0" y="0"/>
            <a:ext cx="9144000" cy="5143500"/>
          </a:xfrm>
          <a:prstGeom prst="rect">
            <a:avLst/>
          </a:prstGeom>
          <a:solidFill>
            <a:srgbClr val="052B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p>
            <a:pPr algn="ctr"/>
            <a:endParaRPr lang="en-US" sz="1800">
              <a:solidFill>
                <a:srgbClr val="FFFFFF"/>
              </a:solidFill>
              <a:latin typeface="Calibri" charset="0"/>
              <a:cs typeface="Calibri" charset="0"/>
              <a:sym typeface="Calibri" charset="0"/>
            </a:endParaRPr>
          </a:p>
        </p:txBody>
      </p:sp>
      <p:pic>
        <p:nvPicPr>
          <p:cNvPr id="5" name="Picture 6" descr="onf-mark-white.png"/>
          <p:cNvPicPr>
            <a:picLocks noChangeAspect="1"/>
          </p:cNvPicPr>
          <p:nvPr/>
        </p:nvPicPr>
        <p:blipFill>
          <a:blip r:embed="rId2">
            <a:alphaModFix amt="7000"/>
            <a:extLst>
              <a:ext uri="{28A0092B-C50C-407E-A947-70E740481C1C}">
                <a14:useLocalDpi xmlns:a14="http://schemas.microsoft.com/office/drawing/2010/main" val="0"/>
              </a:ext>
            </a:extLst>
          </a:blip>
          <a:srcRect/>
          <a:stretch>
            <a:fillRect/>
          </a:stretch>
        </p:blipFill>
        <p:spPr bwMode="auto">
          <a:xfrm>
            <a:off x="1249363" y="-871538"/>
            <a:ext cx="6543675" cy="6964363"/>
          </a:xfrm>
          <a:prstGeom prst="rect">
            <a:avLst/>
          </a:prstGeom>
          <a:noFill/>
          <a:ln>
            <a:noFill/>
          </a:ln>
          <a:extLst>
            <a:ext uri="{909E8E84-426E-40dd-AFC4-6F175D3DCCD1}">
              <a14:hiddenFill xmlns:a14="http://schemas.microsoft.com/office/drawing/2010/main">
                <a:solidFill>
                  <a:srgbClr val="FFFFFF">
                    <a:alpha val="7001"/>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ONF_DARK-BKG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8213" y="187325"/>
            <a:ext cx="2170112"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Google Shape;18;p2"/>
          <p:cNvSpPr txBox="1">
            <a:spLocks noGrp="1"/>
          </p:cNvSpPr>
          <p:nvPr>
            <p:ph type="ctrTitle"/>
          </p:nvPr>
        </p:nvSpPr>
        <p:spPr>
          <a:xfrm>
            <a:off x="445181" y="2118167"/>
            <a:ext cx="8293326" cy="710370"/>
          </a:xfrm>
          <a:prstGeom prst="rect">
            <a:avLst/>
          </a:prstGeom>
          <a:noFill/>
          <a:ln>
            <a:noFill/>
          </a:ln>
        </p:spPr>
        <p:txBody>
          <a:bodyPr spcFirstLastPara="1"/>
          <a:lstStyle>
            <a:lvl1pPr marR="0" lvl="0" algn="ctr" rtl="0">
              <a:lnSpc>
                <a:spcPct val="106250"/>
              </a:lnSpc>
              <a:spcBef>
                <a:spcPts val="0"/>
              </a:spcBef>
              <a:spcAft>
                <a:spcPts val="0"/>
              </a:spcAft>
              <a:buClr>
                <a:schemeClr val="lt1"/>
              </a:buClr>
              <a:buSzPts val="3200"/>
              <a:buFont typeface="Calibri"/>
              <a:buNone/>
              <a:defRPr sz="32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
        <p:nvSpPr>
          <p:cNvPr id="19" name="Google Shape;19;p2"/>
          <p:cNvSpPr txBox="1">
            <a:spLocks noGrp="1"/>
          </p:cNvSpPr>
          <p:nvPr>
            <p:ph type="subTitle" idx="1"/>
          </p:nvPr>
        </p:nvSpPr>
        <p:spPr>
          <a:xfrm>
            <a:off x="454702" y="2896097"/>
            <a:ext cx="8293329" cy="424057"/>
          </a:xfrm>
          <a:prstGeom prst="rect">
            <a:avLst/>
          </a:prstGeom>
          <a:noFill/>
          <a:ln>
            <a:noFill/>
          </a:ln>
        </p:spPr>
        <p:txBody>
          <a:bodyPr spcFirstLastPara="1"/>
          <a:lstStyle>
            <a:lvl1pPr marR="0" lvl="0" algn="ctr" rtl="0">
              <a:lnSpc>
                <a:spcPct val="100000"/>
              </a:lnSpc>
              <a:spcBef>
                <a:spcPts val="800"/>
              </a:spcBef>
              <a:spcAft>
                <a:spcPts val="0"/>
              </a:spcAft>
              <a:buClr>
                <a:schemeClr val="accent5"/>
              </a:buClr>
              <a:buSzPts val="1700"/>
              <a:buFont typeface="Arial"/>
              <a:buNone/>
              <a:defRPr sz="2000" b="0" i="0" u="none" strike="noStrike" cap="none">
                <a:solidFill>
                  <a:srgbClr val="FFFFFF"/>
                </a:solidFill>
                <a:latin typeface="Calibri"/>
                <a:ea typeface="Calibri"/>
                <a:cs typeface="Calibri"/>
                <a:sym typeface="Calibri"/>
              </a:defRPr>
            </a:lvl1pPr>
            <a:lvl2pPr marR="0" lvl="1" algn="ctr" rtl="0">
              <a:lnSpc>
                <a:spcPct val="100000"/>
              </a:lnSpc>
              <a:spcBef>
                <a:spcPts val="700"/>
              </a:spcBef>
              <a:spcAft>
                <a:spcPts val="0"/>
              </a:spcAft>
              <a:buClr>
                <a:schemeClr val="accent5"/>
              </a:buClr>
              <a:buSzPts val="1870"/>
              <a:buFont typeface="Arial"/>
              <a:buNone/>
              <a:defRPr sz="2200" b="0" i="0" u="none" strike="noStrike" cap="none">
                <a:solidFill>
                  <a:srgbClr val="949494"/>
                </a:solidFill>
                <a:latin typeface="Calibri"/>
                <a:ea typeface="Calibri"/>
                <a:cs typeface="Calibri"/>
                <a:sym typeface="Calibri"/>
              </a:defRPr>
            </a:lvl2pPr>
            <a:lvl3pPr marR="0" lvl="2" algn="ctr" rtl="0">
              <a:lnSpc>
                <a:spcPct val="100000"/>
              </a:lnSpc>
              <a:spcBef>
                <a:spcPts val="600"/>
              </a:spcBef>
              <a:spcAft>
                <a:spcPts val="0"/>
              </a:spcAft>
              <a:buClr>
                <a:schemeClr val="accent5"/>
              </a:buClr>
              <a:buSzPts val="1700"/>
              <a:buFont typeface="Arial"/>
              <a:buNone/>
              <a:defRPr sz="2000" b="0" i="0" u="none" strike="noStrike" cap="none">
                <a:solidFill>
                  <a:srgbClr val="949494"/>
                </a:solidFill>
                <a:latin typeface="Calibri"/>
                <a:ea typeface="Calibri"/>
                <a:cs typeface="Calibri"/>
                <a:sym typeface="Calibri"/>
              </a:defRPr>
            </a:lvl3pPr>
            <a:lvl4pPr marR="0" lvl="3" algn="ctr" rtl="0">
              <a:lnSpc>
                <a:spcPct val="100000"/>
              </a:lnSpc>
              <a:spcBef>
                <a:spcPts val="500"/>
              </a:spcBef>
              <a:spcAft>
                <a:spcPts val="0"/>
              </a:spcAft>
              <a:buClr>
                <a:schemeClr val="accent5"/>
              </a:buClr>
              <a:buSzPts val="1530"/>
              <a:buFont typeface="Arial"/>
              <a:buNone/>
              <a:defRPr sz="1800" b="0" i="0" u="none" strike="noStrike" cap="none">
                <a:solidFill>
                  <a:srgbClr val="949494"/>
                </a:solidFill>
                <a:latin typeface="Calibri"/>
                <a:ea typeface="Calibri"/>
                <a:cs typeface="Calibri"/>
                <a:sym typeface="Calibri"/>
              </a:defRPr>
            </a:lvl4pPr>
            <a:lvl5pPr marR="0" lvl="4" algn="ctr" rtl="0">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r>
              <a:rPr lang="en-US"/>
              <a:t>Click to edit Master subtitle style</a:t>
            </a:r>
            <a:endParaRPr/>
          </a:p>
        </p:txBody>
      </p:sp>
    </p:spTree>
    <p:extLst>
      <p:ext uri="{BB962C8B-B14F-4D97-AF65-F5344CB8AC3E}">
        <p14:creationId xmlns:p14="http://schemas.microsoft.com/office/powerpoint/2010/main" val="14111835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theme" Target="../theme/theme3.xml"/><Relationship Id="rId3"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14.xml"/><Relationship Id="rId12" Type="http://schemas.openxmlformats.org/officeDocument/2006/relationships/slideLayout" Target="../slideLayouts/slideLayout15.xml"/><Relationship Id="rId13" Type="http://schemas.openxmlformats.org/officeDocument/2006/relationships/slideLayout" Target="../slideLayouts/slideLayout16.xml"/><Relationship Id="rId14" Type="http://schemas.openxmlformats.org/officeDocument/2006/relationships/slideLayout" Target="../slideLayouts/slideLayout17.xml"/><Relationship Id="rId15" Type="http://schemas.openxmlformats.org/officeDocument/2006/relationships/theme" Target="../theme/theme4.xml"/><Relationship Id="rId16" Type="http://schemas.openxmlformats.org/officeDocument/2006/relationships/image" Target="../media/image5.png"/><Relationship Id="rId1" Type="http://schemas.openxmlformats.org/officeDocument/2006/relationships/slideLayout" Target="../slideLayouts/slideLayout4.xml"/><Relationship Id="rId2" Type="http://schemas.openxmlformats.org/officeDocument/2006/relationships/slideLayout" Target="../slideLayouts/slideLayout5.xml"/><Relationship Id="rId3" Type="http://schemas.openxmlformats.org/officeDocument/2006/relationships/slideLayout" Target="../slideLayouts/slideLayout6.xml"/><Relationship Id="rId4" Type="http://schemas.openxmlformats.org/officeDocument/2006/relationships/slideLayout" Target="../slideLayouts/slideLayout7.xml"/><Relationship Id="rId5" Type="http://schemas.openxmlformats.org/officeDocument/2006/relationships/slideLayout" Target="../slideLayouts/slideLayout8.xml"/><Relationship Id="rId6" Type="http://schemas.openxmlformats.org/officeDocument/2006/relationships/slideLayout" Target="../slideLayouts/slideLayout9.xml"/><Relationship Id="rId7" Type="http://schemas.openxmlformats.org/officeDocument/2006/relationships/slideLayout" Target="../slideLayouts/slideLayout10.xml"/><Relationship Id="rId8" Type="http://schemas.openxmlformats.org/officeDocument/2006/relationships/slideLayout" Target="../slideLayouts/slideLayout11.xml"/><Relationship Id="rId9" Type="http://schemas.openxmlformats.org/officeDocument/2006/relationships/slideLayout" Target="../slideLayouts/slideLayout12.xml"/><Relationship Id="rId10"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theme" Target="../theme/theme5.xml"/><Relationship Id="rId7" Type="http://schemas.openxmlformats.org/officeDocument/2006/relationships/image" Target="../media/image4.png"/><Relationship Id="rId1" Type="http://schemas.openxmlformats.org/officeDocument/2006/relationships/slideLayout" Target="../slideLayouts/slideLayout18.xml"/><Relationship Id="rId2"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theme" Target="../theme/theme6.xml"/><Relationship Id="rId11" Type="http://schemas.openxmlformats.org/officeDocument/2006/relationships/image" Target="../media/image9.png"/><Relationship Id="rId1" Type="http://schemas.openxmlformats.org/officeDocument/2006/relationships/slideLayout" Target="../slideLayouts/slideLayout23.xml"/><Relationship Id="rId2"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4.xml"/><Relationship Id="rId4" Type="http://schemas.openxmlformats.org/officeDocument/2006/relationships/theme" Target="../theme/theme7.xml"/><Relationship Id="rId5" Type="http://schemas.openxmlformats.org/officeDocument/2006/relationships/image" Target="../media/image11.png"/><Relationship Id="rId1" Type="http://schemas.openxmlformats.org/officeDocument/2006/relationships/slideLayout" Target="../slideLayouts/slideLayout32.xml"/><Relationship Id="rId2" Type="http://schemas.openxmlformats.org/officeDocument/2006/relationships/slideLayout" Target="../slideLayouts/slideLayout33.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theme" Target="../theme/theme8.xml"/><Relationship Id="rId8" Type="http://schemas.openxmlformats.org/officeDocument/2006/relationships/image" Target="../media/image9.png"/><Relationship Id="rId1" Type="http://schemas.openxmlformats.org/officeDocument/2006/relationships/slideLayout" Target="../slideLayouts/slideLayout35.xml"/><Relationship Id="rId2" Type="http://schemas.openxmlformats.org/officeDocument/2006/relationships/slideLayout" Target="../slideLayouts/slideLayout36.xml"/></Relationships>
</file>

<file path=ppt/slideMasters/_rels/slideMaster9.xml.rels><?xml version="1.0" encoding="UTF-8" standalone="yes"?>
<Relationships xmlns="http://schemas.openxmlformats.org/package/2006/relationships"><Relationship Id="rId11" Type="http://schemas.openxmlformats.org/officeDocument/2006/relationships/theme" Target="../theme/theme9.xml"/><Relationship Id="rId12" Type="http://schemas.openxmlformats.org/officeDocument/2006/relationships/image" Target="../media/image9.png"/><Relationship Id="rId1" Type="http://schemas.openxmlformats.org/officeDocument/2006/relationships/slideLayout" Target="../slideLayouts/slideLayout41.xml"/><Relationship Id="rId2" Type="http://schemas.openxmlformats.org/officeDocument/2006/relationships/slideLayout" Target="../slideLayouts/slideLayout42.xml"/><Relationship Id="rId3" Type="http://schemas.openxmlformats.org/officeDocument/2006/relationships/slideLayout" Target="../slideLayouts/slideLayout43.xml"/><Relationship Id="rId4" Type="http://schemas.openxmlformats.org/officeDocument/2006/relationships/slideLayout" Target="../slideLayouts/slideLayout44.xml"/><Relationship Id="rId5" Type="http://schemas.openxmlformats.org/officeDocument/2006/relationships/slideLayout" Target="../slideLayouts/slideLayout45.xml"/><Relationship Id="rId6" Type="http://schemas.openxmlformats.org/officeDocument/2006/relationships/slideLayout" Target="../slideLayouts/slideLayout46.xml"/><Relationship Id="rId7" Type="http://schemas.openxmlformats.org/officeDocument/2006/relationships/slideLayout" Target="../slideLayouts/slideLayout47.xml"/><Relationship Id="rId8" Type="http://schemas.openxmlformats.org/officeDocument/2006/relationships/slideLayout" Target="../slideLayouts/slideLayout48.xml"/><Relationship Id="rId9" Type="http://schemas.openxmlformats.org/officeDocument/2006/relationships/slideLayout" Target="../slideLayouts/slideLayout49.xml"/><Relationship Id="rId10" Type="http://schemas.openxmlformats.org/officeDocument/2006/relationships/slideLayout" Target="../slideLayouts/slideLayout50.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53.xml"/><Relationship Id="rId4" Type="http://schemas.openxmlformats.org/officeDocument/2006/relationships/slideLayout" Target="../slideLayouts/slideLayout54.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9" Type="http://schemas.openxmlformats.org/officeDocument/2006/relationships/theme" Target="../theme/theme10.xml"/><Relationship Id="rId10" Type="http://schemas.openxmlformats.org/officeDocument/2006/relationships/image" Target="../media/image4.png"/><Relationship Id="rId1" Type="http://schemas.openxmlformats.org/officeDocument/2006/relationships/slideLayout" Target="../slideLayouts/slideLayout51.xml"/><Relationship Id="rId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4" descr="bottom-wide.png"/>
          <p:cNvPicPr preferRelativeResize="0"/>
          <p:nvPr/>
        </p:nvPicPr>
        <p:blipFill rotWithShape="1">
          <a:blip r:embed="rId3">
            <a:alphaModFix/>
          </a:blip>
          <a:srcRect/>
          <a:stretch/>
        </p:blipFill>
        <p:spPr>
          <a:xfrm>
            <a:off x="0" y="609601"/>
            <a:ext cx="9144000" cy="4550834"/>
          </a:xfrm>
          <a:prstGeom prst="rect">
            <a:avLst/>
          </a:prstGeom>
          <a:noFill/>
          <a:ln>
            <a:noFill/>
          </a:ln>
        </p:spPr>
      </p:pic>
      <p:grpSp>
        <p:nvGrpSpPr>
          <p:cNvPr id="11" name="Google Shape;11;p14"/>
          <p:cNvGrpSpPr/>
          <p:nvPr/>
        </p:nvGrpSpPr>
        <p:grpSpPr>
          <a:xfrm>
            <a:off x="3403600" y="186266"/>
            <a:ext cx="2345268" cy="1310399"/>
            <a:chOff x="3107264" y="245532"/>
            <a:chExt cx="2937934" cy="1641546"/>
          </a:xfrm>
        </p:grpSpPr>
        <p:pic>
          <p:nvPicPr>
            <p:cNvPr id="12" name="Google Shape;12;p14" descr="OC-logo.png"/>
            <p:cNvPicPr preferRelativeResize="0"/>
            <p:nvPr/>
          </p:nvPicPr>
          <p:blipFill rotWithShape="1">
            <a:blip r:embed="rId4">
              <a:alphaModFix/>
            </a:blip>
            <a:srcRect/>
            <a:stretch/>
          </p:blipFill>
          <p:spPr>
            <a:xfrm>
              <a:off x="3107264" y="245532"/>
              <a:ext cx="2937934" cy="894562"/>
            </a:xfrm>
            <a:prstGeom prst="rect">
              <a:avLst/>
            </a:prstGeom>
            <a:noFill/>
            <a:ln>
              <a:noFill/>
            </a:ln>
          </p:spPr>
        </p:pic>
        <p:pic>
          <p:nvPicPr>
            <p:cNvPr id="13" name="Google Shape;13;p14" descr="tag.png"/>
            <p:cNvPicPr preferRelativeResize="0"/>
            <p:nvPr/>
          </p:nvPicPr>
          <p:blipFill rotWithShape="1">
            <a:blip r:embed="rId5">
              <a:alphaModFix/>
            </a:blip>
            <a:srcRect/>
            <a:stretch/>
          </p:blipFill>
          <p:spPr>
            <a:xfrm>
              <a:off x="3496729" y="1329210"/>
              <a:ext cx="2133601" cy="557868"/>
            </a:xfrm>
            <a:prstGeom prst="rect">
              <a:avLst/>
            </a:prstGeom>
            <a:noFill/>
            <a:ln>
              <a:noFill/>
            </a:ln>
          </p:spPr>
        </p:pic>
      </p:gr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3"/>
        <p:cNvGrpSpPr/>
        <p:nvPr/>
      </p:nvGrpSpPr>
      <p:grpSpPr>
        <a:xfrm>
          <a:off x="0" y="0"/>
          <a:ext cx="0" cy="0"/>
          <a:chOff x="0" y="0"/>
          <a:chExt cx="0" cy="0"/>
        </a:xfrm>
      </p:grpSpPr>
      <p:pic>
        <p:nvPicPr>
          <p:cNvPr id="154" name="Google Shape;154;p25" descr="bottom-wide.png"/>
          <p:cNvPicPr preferRelativeResize="0"/>
          <p:nvPr/>
        </p:nvPicPr>
        <p:blipFill rotWithShape="1">
          <a:blip r:embed="rId3">
            <a:alphaModFix/>
          </a:blip>
          <a:srcRect/>
          <a:stretch/>
        </p:blipFill>
        <p:spPr>
          <a:xfrm>
            <a:off x="0" y="1"/>
            <a:ext cx="9144000" cy="5160434"/>
          </a:xfrm>
          <a:prstGeom prst="rect">
            <a:avLst/>
          </a:prstGeom>
          <a:noFill/>
          <a:ln>
            <a:noFill/>
          </a:ln>
        </p:spPr>
      </p:pic>
      <p:pic>
        <p:nvPicPr>
          <p:cNvPr id="155" name="Google Shape;155;p25" descr="OC-logo.png"/>
          <p:cNvPicPr preferRelativeResize="0"/>
          <p:nvPr/>
        </p:nvPicPr>
        <p:blipFill rotWithShape="1">
          <a:blip r:embed="rId4">
            <a:alphaModFix/>
          </a:blip>
          <a:srcRect/>
          <a:stretch/>
        </p:blipFill>
        <p:spPr>
          <a:xfrm>
            <a:off x="3403600" y="186266"/>
            <a:ext cx="2345268" cy="71410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8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7"/>
          <p:cNvSpPr txBox="1">
            <a:spLocks noGrp="1"/>
          </p:cNvSpPr>
          <p:nvPr>
            <p:ph type="title"/>
          </p:nvPr>
        </p:nvSpPr>
        <p:spPr>
          <a:xfrm>
            <a:off x="457200" y="72933"/>
            <a:ext cx="8229600" cy="532500"/>
          </a:xfrm>
          <a:prstGeom prst="rect">
            <a:avLst/>
          </a:prstGeom>
          <a:noFill/>
          <a:ln>
            <a:noFill/>
          </a:ln>
        </p:spPr>
        <p:txBody>
          <a:bodyPr spcFirstLastPara="1" wrap="square" lIns="91425" tIns="45700" rIns="91425" bIns="45700" anchor="t" anchorCtr="0">
            <a:noAutofit/>
          </a:bodyPr>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7"/>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47"/>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pic>
        <p:nvPicPr>
          <p:cNvPr id="13" name="Google Shape;13;p47" descr="ONF_NO-TAG_WITH-GRADIENT.png"/>
          <p:cNvPicPr preferRelativeResize="0"/>
          <p:nvPr/>
        </p:nvPicPr>
        <p:blipFill rotWithShape="1">
          <a:blip r:embed="rId3">
            <a:alphaModFix/>
          </a:blip>
          <a:srcRect b="-11457"/>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1780246159"/>
      </p:ext>
    </p:extLst>
  </p:cSld>
  <p:clrMap bg1="lt1" tx1="dk1" bg2="dk2" tx2="lt2" accent1="accent1" accent2="accent2" accent3="accent3" accent4="accent4" accent5="accent5" accent6="accent6" hlink="hlink" folHlink="folHlink"/>
  <p:sldLayoutIdLst>
    <p:sldLayoutId id="2147483746"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91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Source Sans Pro"/>
              <a:buNone/>
              <a:defRPr sz="2800" b="1"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0"/>
              </a:spcBef>
              <a:spcAft>
                <a:spcPts val="0"/>
              </a:spcAft>
              <a:buClr>
                <a:schemeClr val="dk1"/>
              </a:buClr>
              <a:buSzPts val="2800"/>
              <a:buFont typeface="Source Sans Pro"/>
              <a:buNone/>
              <a:defRPr sz="2800" b="1"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0"/>
              </a:spcBef>
              <a:spcAft>
                <a:spcPts val="0"/>
              </a:spcAft>
              <a:buClr>
                <a:schemeClr val="dk1"/>
              </a:buClr>
              <a:buSzPts val="2800"/>
              <a:buFont typeface="Source Sans Pro"/>
              <a:buNone/>
              <a:defRPr sz="2800" b="1"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0"/>
              </a:spcBef>
              <a:spcAft>
                <a:spcPts val="0"/>
              </a:spcAft>
              <a:buClr>
                <a:schemeClr val="dk1"/>
              </a:buClr>
              <a:buSzPts val="2800"/>
              <a:buFont typeface="Source Sans Pro"/>
              <a:buNone/>
              <a:defRPr sz="2800" b="1"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0"/>
              </a:spcBef>
              <a:spcAft>
                <a:spcPts val="0"/>
              </a:spcAft>
              <a:buClr>
                <a:schemeClr val="dk1"/>
              </a:buClr>
              <a:buSzPts val="2800"/>
              <a:buFont typeface="Source Sans Pro"/>
              <a:buNone/>
              <a:defRPr sz="2800" b="1" i="0" u="none" strike="noStrike" cap="none">
                <a:solidFill>
                  <a:schemeClr val="dk1"/>
                </a:solidFill>
                <a:latin typeface="Source Sans Pro"/>
                <a:ea typeface="Source Sans Pro"/>
                <a:cs typeface="Source Sans Pro"/>
                <a:sym typeface="Source Sans Pro"/>
              </a:defRPr>
            </a:lvl5pPr>
            <a:lvl6pPr marR="0" lvl="5" algn="l" rtl="0">
              <a:lnSpc>
                <a:spcPct val="100000"/>
              </a:lnSpc>
              <a:spcBef>
                <a:spcPts val="0"/>
              </a:spcBef>
              <a:spcAft>
                <a:spcPts val="0"/>
              </a:spcAft>
              <a:buClr>
                <a:schemeClr val="dk1"/>
              </a:buClr>
              <a:buSzPts val="2800"/>
              <a:buFont typeface="Source Sans Pro"/>
              <a:buNone/>
              <a:defRPr sz="2800" b="1" i="0" u="none" strike="noStrike" cap="none">
                <a:solidFill>
                  <a:schemeClr val="dk1"/>
                </a:solidFill>
                <a:latin typeface="Source Sans Pro"/>
                <a:ea typeface="Source Sans Pro"/>
                <a:cs typeface="Source Sans Pro"/>
                <a:sym typeface="Source Sans Pro"/>
              </a:defRPr>
            </a:lvl6pPr>
            <a:lvl7pPr marR="0" lvl="6" algn="l" rtl="0">
              <a:lnSpc>
                <a:spcPct val="100000"/>
              </a:lnSpc>
              <a:spcBef>
                <a:spcPts val="0"/>
              </a:spcBef>
              <a:spcAft>
                <a:spcPts val="0"/>
              </a:spcAft>
              <a:buClr>
                <a:schemeClr val="dk1"/>
              </a:buClr>
              <a:buSzPts val="2800"/>
              <a:buFont typeface="Source Sans Pro"/>
              <a:buNone/>
              <a:defRPr sz="2800" b="1" i="0" u="none" strike="noStrike" cap="none">
                <a:solidFill>
                  <a:schemeClr val="dk1"/>
                </a:solidFill>
                <a:latin typeface="Source Sans Pro"/>
                <a:ea typeface="Source Sans Pro"/>
                <a:cs typeface="Source Sans Pro"/>
                <a:sym typeface="Source Sans Pro"/>
              </a:defRPr>
            </a:lvl7pPr>
            <a:lvl8pPr marR="0" lvl="7" algn="l" rtl="0">
              <a:lnSpc>
                <a:spcPct val="100000"/>
              </a:lnSpc>
              <a:spcBef>
                <a:spcPts val="0"/>
              </a:spcBef>
              <a:spcAft>
                <a:spcPts val="0"/>
              </a:spcAft>
              <a:buClr>
                <a:schemeClr val="dk1"/>
              </a:buClr>
              <a:buSzPts val="2800"/>
              <a:buFont typeface="Source Sans Pro"/>
              <a:buNone/>
              <a:defRPr sz="2800" b="1" i="0" u="none" strike="noStrike" cap="none">
                <a:solidFill>
                  <a:schemeClr val="dk1"/>
                </a:solidFill>
                <a:latin typeface="Source Sans Pro"/>
                <a:ea typeface="Source Sans Pro"/>
                <a:cs typeface="Source Sans Pro"/>
                <a:sym typeface="Source Sans Pro"/>
              </a:defRPr>
            </a:lvl8pPr>
            <a:lvl9pPr marR="0" lvl="8" algn="l" rtl="0">
              <a:lnSpc>
                <a:spcPct val="100000"/>
              </a:lnSpc>
              <a:spcBef>
                <a:spcPts val="0"/>
              </a:spcBef>
              <a:spcAft>
                <a:spcPts val="0"/>
              </a:spcAft>
              <a:buClr>
                <a:schemeClr val="dk1"/>
              </a:buClr>
              <a:buSzPts val="2800"/>
              <a:buFont typeface="Source Sans Pro"/>
              <a:buNone/>
              <a:defRPr sz="2800" b="1" i="0" u="none" strike="noStrike" cap="none">
                <a:solidFill>
                  <a:schemeClr val="dk1"/>
                </a:solidFill>
                <a:latin typeface="Source Sans Pro"/>
                <a:ea typeface="Source Sans Pro"/>
                <a:cs typeface="Source Sans Pro"/>
                <a:sym typeface="Source Sans Pro"/>
              </a:defRPr>
            </a:lvl9pPr>
          </a:lstStyle>
          <a:p>
            <a:endParaRPr/>
          </a:p>
        </p:txBody>
      </p:sp>
      <p:sp>
        <p:nvSpPr>
          <p:cNvPr id="7" name="Google Shape;7;p1"/>
          <p:cNvSpPr txBox="1">
            <a:spLocks noGrp="1"/>
          </p:cNvSpPr>
          <p:nvPr>
            <p:ph type="body" idx="1"/>
          </p:nvPr>
        </p:nvSpPr>
        <p:spPr>
          <a:xfrm>
            <a:off x="311700" y="633475"/>
            <a:ext cx="8520600" cy="43488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15000"/>
              </a:lnSpc>
              <a:spcBef>
                <a:spcPts val="0"/>
              </a:spcBef>
              <a:spcAft>
                <a:spcPts val="0"/>
              </a:spcAft>
              <a:buClr>
                <a:srgbClr val="000000"/>
              </a:buClr>
              <a:buSzPts val="2400"/>
              <a:buFont typeface="Source Sans Pro"/>
              <a:buChar char="●"/>
              <a:defRPr sz="2400" b="0" i="0" u="none" strike="noStrike" cap="none">
                <a:solidFill>
                  <a:srgbClr val="000000"/>
                </a:solidFill>
                <a:latin typeface="Source Sans Pro"/>
                <a:ea typeface="Source Sans Pro"/>
                <a:cs typeface="Source Sans Pro"/>
                <a:sym typeface="Source Sans Pro"/>
              </a:defRPr>
            </a:lvl1pPr>
            <a:lvl2pPr marL="914400" marR="0" lvl="1" indent="-355600" algn="l" rtl="0">
              <a:lnSpc>
                <a:spcPct val="115000"/>
              </a:lnSpc>
              <a:spcBef>
                <a:spcPts val="0"/>
              </a:spcBef>
              <a:spcAft>
                <a:spcPts val="0"/>
              </a:spcAft>
              <a:buClr>
                <a:srgbClr val="000000"/>
              </a:buClr>
              <a:buSzPts val="2000"/>
              <a:buFont typeface="Source Sans Pro"/>
              <a:buChar char="○"/>
              <a:defRPr sz="2000" b="0" i="0" u="none" strike="noStrike" cap="none">
                <a:solidFill>
                  <a:srgbClr val="000000"/>
                </a:solidFill>
                <a:latin typeface="Source Sans Pro"/>
                <a:ea typeface="Source Sans Pro"/>
                <a:cs typeface="Source Sans Pro"/>
                <a:sym typeface="Source Sans Pro"/>
              </a:defRPr>
            </a:lvl2pPr>
            <a:lvl3pPr marL="1371600" marR="0" lvl="2" indent="-342900" algn="l" rtl="0">
              <a:lnSpc>
                <a:spcPct val="115000"/>
              </a:lnSpc>
              <a:spcBef>
                <a:spcPts val="0"/>
              </a:spcBef>
              <a:spcAft>
                <a:spcPts val="0"/>
              </a:spcAft>
              <a:buClr>
                <a:srgbClr val="000000"/>
              </a:buClr>
              <a:buSzPts val="1800"/>
              <a:buFont typeface="Source Sans Pro"/>
              <a:buChar char="■"/>
              <a:defRPr sz="1800" b="0" i="0" u="none" strike="noStrike" cap="none">
                <a:solidFill>
                  <a:srgbClr val="000000"/>
                </a:solidFill>
                <a:latin typeface="Source Sans Pro"/>
                <a:ea typeface="Source Sans Pro"/>
                <a:cs typeface="Source Sans Pro"/>
                <a:sym typeface="Source Sans Pro"/>
              </a:defRPr>
            </a:lvl3pPr>
            <a:lvl4pPr marL="1828800" marR="0" lvl="3" indent="-330200" algn="l" rtl="0">
              <a:lnSpc>
                <a:spcPct val="115000"/>
              </a:lnSpc>
              <a:spcBef>
                <a:spcPts val="0"/>
              </a:spcBef>
              <a:spcAft>
                <a:spcPts val="0"/>
              </a:spcAft>
              <a:buClr>
                <a:srgbClr val="000000"/>
              </a:buClr>
              <a:buSzPts val="1600"/>
              <a:buFont typeface="Source Sans Pro"/>
              <a:buChar char="●"/>
              <a:defRPr sz="1600" b="0" i="0" u="none" strike="noStrike" cap="none">
                <a:solidFill>
                  <a:srgbClr val="000000"/>
                </a:solidFill>
                <a:latin typeface="Source Sans Pro"/>
                <a:ea typeface="Source Sans Pro"/>
                <a:cs typeface="Source Sans Pro"/>
                <a:sym typeface="Source Sans Pro"/>
              </a:defRPr>
            </a:lvl4pPr>
            <a:lvl5pPr marL="2286000" marR="0" lvl="4" indent="-317500" algn="l" rtl="0">
              <a:lnSpc>
                <a:spcPct val="115000"/>
              </a:lnSpc>
              <a:spcBef>
                <a:spcPts val="1600"/>
              </a:spcBef>
              <a:spcAft>
                <a:spcPts val="0"/>
              </a:spcAft>
              <a:buClr>
                <a:srgbClr val="000000"/>
              </a:buClr>
              <a:buSzPts val="1400"/>
              <a:buFont typeface="Source Sans Pro"/>
              <a:buChar char="○"/>
              <a:defRPr sz="1400" b="0" i="0" u="none" strike="noStrike" cap="none">
                <a:solidFill>
                  <a:srgbClr val="000000"/>
                </a:solidFill>
                <a:latin typeface="Source Sans Pro"/>
                <a:ea typeface="Source Sans Pro"/>
                <a:cs typeface="Source Sans Pro"/>
                <a:sym typeface="Source Sans Pro"/>
              </a:defRPr>
            </a:lvl5pPr>
            <a:lvl6pPr marL="2743200" marR="0" lvl="5" indent="-317500" algn="l" rtl="0">
              <a:lnSpc>
                <a:spcPct val="115000"/>
              </a:lnSpc>
              <a:spcBef>
                <a:spcPts val="1600"/>
              </a:spcBef>
              <a:spcAft>
                <a:spcPts val="0"/>
              </a:spcAft>
              <a:buClr>
                <a:srgbClr val="000000"/>
              </a:buClr>
              <a:buSzPts val="1400"/>
              <a:buFont typeface="Source Sans Pro"/>
              <a:buChar char="■"/>
              <a:defRPr sz="1400" b="0" i="0" u="none" strike="noStrike" cap="none">
                <a:solidFill>
                  <a:srgbClr val="000000"/>
                </a:solidFill>
                <a:latin typeface="Source Sans Pro"/>
                <a:ea typeface="Source Sans Pro"/>
                <a:cs typeface="Source Sans Pro"/>
                <a:sym typeface="Source Sans Pro"/>
              </a:defRPr>
            </a:lvl6pPr>
            <a:lvl7pPr marL="3200400" marR="0" lvl="6" indent="-317500" algn="l" rtl="0">
              <a:lnSpc>
                <a:spcPct val="115000"/>
              </a:lnSpc>
              <a:spcBef>
                <a:spcPts val="1600"/>
              </a:spcBef>
              <a:spcAft>
                <a:spcPts val="0"/>
              </a:spcAft>
              <a:buClr>
                <a:srgbClr val="000000"/>
              </a:buClr>
              <a:buSzPts val="1400"/>
              <a:buFont typeface="Source Sans Pro"/>
              <a:buChar char="●"/>
              <a:defRPr sz="1400" b="0" i="0" u="none" strike="noStrike" cap="none">
                <a:solidFill>
                  <a:srgbClr val="000000"/>
                </a:solidFill>
                <a:latin typeface="Source Sans Pro"/>
                <a:ea typeface="Source Sans Pro"/>
                <a:cs typeface="Source Sans Pro"/>
                <a:sym typeface="Source Sans Pro"/>
              </a:defRPr>
            </a:lvl7pPr>
            <a:lvl8pPr marL="3657600" marR="0" lvl="7" indent="-317500" algn="l" rtl="0">
              <a:lnSpc>
                <a:spcPct val="115000"/>
              </a:lnSpc>
              <a:spcBef>
                <a:spcPts val="1600"/>
              </a:spcBef>
              <a:spcAft>
                <a:spcPts val="0"/>
              </a:spcAft>
              <a:buClr>
                <a:srgbClr val="000000"/>
              </a:buClr>
              <a:buSzPts val="1400"/>
              <a:buFont typeface="Source Sans Pro"/>
              <a:buChar char="○"/>
              <a:defRPr sz="1400" b="0" i="0" u="none" strike="noStrike" cap="none">
                <a:solidFill>
                  <a:srgbClr val="000000"/>
                </a:solidFill>
                <a:latin typeface="Source Sans Pro"/>
                <a:ea typeface="Source Sans Pro"/>
                <a:cs typeface="Source Sans Pro"/>
                <a:sym typeface="Source Sans Pro"/>
              </a:defRPr>
            </a:lvl8pPr>
            <a:lvl9pPr marL="4114800" marR="0" lvl="8" indent="-317500" algn="l" rtl="0">
              <a:lnSpc>
                <a:spcPct val="115000"/>
              </a:lnSpc>
              <a:spcBef>
                <a:spcPts val="1600"/>
              </a:spcBef>
              <a:spcAft>
                <a:spcPts val="1600"/>
              </a:spcAft>
              <a:buClr>
                <a:srgbClr val="000000"/>
              </a:buClr>
              <a:buSzPts val="1400"/>
              <a:buFont typeface="Source Sans Pro"/>
              <a:buChar char="■"/>
              <a:defRPr sz="1400" b="0" i="0" u="none" strike="noStrike" cap="none">
                <a:solidFill>
                  <a:srgbClr val="000000"/>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rotWithShape="1">
          <a:blip r:embed="rId16">
            <a:alphaModFix/>
          </a:blip>
          <a:srcRect/>
          <a:stretch/>
        </p:blipFill>
        <p:spPr>
          <a:xfrm>
            <a:off x="8396250" y="0"/>
            <a:ext cx="671550" cy="671550"/>
          </a:xfrm>
          <a:prstGeom prst="rect">
            <a:avLst/>
          </a:prstGeom>
          <a:noFill/>
          <a:ln>
            <a:noFill/>
          </a:ln>
        </p:spPr>
      </p:pic>
    </p:spTree>
    <p:extLst>
      <p:ext uri="{BB962C8B-B14F-4D97-AF65-F5344CB8AC3E}">
        <p14:creationId xmlns:p14="http://schemas.microsoft.com/office/powerpoint/2010/main" val="2019726844"/>
      </p:ext>
    </p:extLst>
  </p:cSld>
  <p:clrMap bg1="lt1" tx1="dk1" bg2="dk2" tx2="lt2" accent1="accent1" accent2="accent2" accent3="accent3" accent4="accent4" accent5="accent5" accent6="accent6" hlink="hlink" folHlink="folHlink"/>
  <p:sldLayoutIdLst>
    <p:sldLayoutId id="2147483731" r:id="rId1"/>
    <p:sldLayoutId id="2147483732"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7"/>
          <p:cNvSpPr txBox="1">
            <a:spLocks noGrp="1"/>
          </p:cNvSpPr>
          <p:nvPr>
            <p:ph type="title"/>
          </p:nvPr>
        </p:nvSpPr>
        <p:spPr>
          <a:xfrm>
            <a:off x="457200" y="72933"/>
            <a:ext cx="8229600" cy="532500"/>
          </a:xfrm>
          <a:prstGeom prst="rect">
            <a:avLst/>
          </a:prstGeom>
          <a:noFill/>
          <a:ln>
            <a:noFill/>
          </a:ln>
        </p:spPr>
        <p:txBody>
          <a:bodyPr spcFirstLastPara="1" wrap="square" lIns="91425" tIns="45700" rIns="91425" bIns="45700" anchor="t" anchorCtr="0">
            <a:noAutofit/>
          </a:bodyPr>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7"/>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47"/>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pic>
        <p:nvPicPr>
          <p:cNvPr id="13" name="Google Shape;13;p47" descr="ONF_NO-TAG_WITH-GRADIENT.png"/>
          <p:cNvPicPr preferRelativeResize="0"/>
          <p:nvPr/>
        </p:nvPicPr>
        <p:blipFill rotWithShape="1">
          <a:blip r:embed="rId7">
            <a:alphaModFix/>
          </a:blip>
          <a:srcRect b="-11457"/>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729326469"/>
      </p:ext>
    </p:extLst>
  </p:cSld>
  <p:clrMap bg1="lt1" tx1="dk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806"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6" y="72933"/>
            <a:ext cx="8521700" cy="532624"/>
          </a:xfrm>
          <a:prstGeom prst="rect">
            <a:avLst/>
          </a:prstGeom>
        </p:spPr>
        <p:txBody>
          <a:bodyPr vert="horz" wrap="square" lIns="91436" tIns="45718" rIns="91436" bIns="45718" rtlCol="0" anchor="t" anchorCtr="0">
            <a:spAutoFit/>
          </a:bodyPr>
          <a:lstStyle/>
          <a:p>
            <a:r>
              <a:rPr lang="en-US"/>
              <a:t>Click to edit Master title style</a:t>
            </a:r>
          </a:p>
        </p:txBody>
      </p:sp>
      <p:sp>
        <p:nvSpPr>
          <p:cNvPr id="3" name="Text Placeholder 2"/>
          <p:cNvSpPr>
            <a:spLocks noGrp="1"/>
          </p:cNvSpPr>
          <p:nvPr>
            <p:ph type="body" idx="1"/>
          </p:nvPr>
        </p:nvSpPr>
        <p:spPr>
          <a:xfrm>
            <a:off x="457201" y="1097280"/>
            <a:ext cx="8521700" cy="3411220"/>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36" tIns="45718" rIns="91436" bIns="45718" rtlCol="0" anchor="ctr"/>
          <a:lstStyle>
            <a:lvl1pPr algn="ctr">
              <a:defRPr sz="800">
                <a:solidFill>
                  <a:schemeClr val="bg1">
                    <a:lumMod val="65000"/>
                  </a:schemeClr>
                </a:solidFill>
                <a:latin typeface="Corbel"/>
                <a:cs typeface="Corbel"/>
              </a:defRPr>
            </a:lvl1pPr>
          </a:lstStyle>
          <a:p>
            <a:pPr defTabSz="457178">
              <a:buClrTx/>
              <a:buFontTx/>
              <a:buNone/>
            </a:pPr>
            <a:fld id="{C921E2DF-5279-024C-809C-CD16853F95A6}" type="slidenum">
              <a:rPr lang="en-US" kern="1200">
                <a:solidFill>
                  <a:srgbClr val="FFFFFF">
                    <a:lumMod val="65000"/>
                  </a:srgbClr>
                </a:solidFill>
              </a:rPr>
              <a:pPr defTabSz="457178">
                <a:buClrTx/>
                <a:buFontTx/>
                <a:buNone/>
              </a:pPr>
              <a:t>‹#›</a:t>
            </a:fld>
            <a:endParaRPr lang="en-US" kern="1200">
              <a:solidFill>
                <a:srgbClr val="FFFFFF">
                  <a:lumMod val="65000"/>
                </a:srgbClr>
              </a:solidFill>
            </a:endParaRPr>
          </a:p>
        </p:txBody>
      </p:sp>
      <p:pic>
        <p:nvPicPr>
          <p:cNvPr id="11" name="Picture 10" descr="ONF_NO-TAG_WITH-GRADIENT.png"/>
          <p:cNvPicPr>
            <a:picLocks noChangeAspect="1"/>
          </p:cNvPicPr>
          <p:nvPr userDrawn="1"/>
        </p:nvPicPr>
        <p:blipFill rotWithShape="1">
          <a:blip r:embed="rId11">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177956343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Lst>
  <p:hf hdr="0" ftr="0"/>
  <p:txStyles>
    <p:titleStyle>
      <a:lvl1pPr algn="l" defTabSz="457178"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46" indent="-219446" algn="l" defTabSz="457178"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60" indent="-182872" algn="l" defTabSz="457178"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18" indent="-182872" algn="l" defTabSz="457178"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58" indent="-164584" algn="l" defTabSz="457178"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355" indent="-137153" algn="l" defTabSz="457178"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474" indent="-228588"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8"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8"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8"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5"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4"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alibri"/>
                <a:ea typeface="Calibri"/>
                <a:cs typeface="Calibri"/>
                <a:sym typeface="Calibri"/>
              </a:defRPr>
            </a:lvl1pPr>
            <a:lvl2pPr marL="0" marR="0" lvl="1" indent="0" algn="ctr" rtl="0">
              <a:spcBef>
                <a:spcPts val="0"/>
              </a:spcBef>
              <a:buNone/>
              <a:defRPr sz="800" b="0" i="0" u="none" strike="noStrike" cap="none">
                <a:solidFill>
                  <a:srgbClr val="A5A5A5"/>
                </a:solidFill>
                <a:latin typeface="Calibri"/>
                <a:ea typeface="Calibri"/>
                <a:cs typeface="Calibri"/>
                <a:sym typeface="Calibri"/>
              </a:defRPr>
            </a:lvl2pPr>
            <a:lvl3pPr marL="0" marR="0" lvl="2" indent="0" algn="ctr" rtl="0">
              <a:spcBef>
                <a:spcPts val="0"/>
              </a:spcBef>
              <a:buNone/>
              <a:defRPr sz="800" b="0" i="0" u="none" strike="noStrike" cap="none">
                <a:solidFill>
                  <a:srgbClr val="A5A5A5"/>
                </a:solidFill>
                <a:latin typeface="Calibri"/>
                <a:ea typeface="Calibri"/>
                <a:cs typeface="Calibri"/>
                <a:sym typeface="Calibri"/>
              </a:defRPr>
            </a:lvl3pPr>
            <a:lvl4pPr marL="0" marR="0" lvl="3" indent="0" algn="ctr" rtl="0">
              <a:spcBef>
                <a:spcPts val="0"/>
              </a:spcBef>
              <a:buNone/>
              <a:defRPr sz="800" b="0" i="0" u="none" strike="noStrike" cap="none">
                <a:solidFill>
                  <a:srgbClr val="A5A5A5"/>
                </a:solidFill>
                <a:latin typeface="Calibri"/>
                <a:ea typeface="Calibri"/>
                <a:cs typeface="Calibri"/>
                <a:sym typeface="Calibri"/>
              </a:defRPr>
            </a:lvl4pPr>
            <a:lvl5pPr marL="0" marR="0" lvl="4" indent="0" algn="ctr" rtl="0">
              <a:spcBef>
                <a:spcPts val="0"/>
              </a:spcBef>
              <a:buNone/>
              <a:defRPr sz="800" b="0" i="0" u="none" strike="noStrike" cap="none">
                <a:solidFill>
                  <a:srgbClr val="A5A5A5"/>
                </a:solidFill>
                <a:latin typeface="Calibri"/>
                <a:ea typeface="Calibri"/>
                <a:cs typeface="Calibri"/>
                <a:sym typeface="Calibri"/>
              </a:defRPr>
            </a:lvl5pPr>
            <a:lvl6pPr marL="0" marR="0" lvl="5" indent="0" algn="ctr" rtl="0">
              <a:spcBef>
                <a:spcPts val="0"/>
              </a:spcBef>
              <a:buNone/>
              <a:defRPr sz="800" b="0" i="0" u="none" strike="noStrike" cap="none">
                <a:solidFill>
                  <a:srgbClr val="A5A5A5"/>
                </a:solidFill>
                <a:latin typeface="Calibri"/>
                <a:ea typeface="Calibri"/>
                <a:cs typeface="Calibri"/>
                <a:sym typeface="Calibri"/>
              </a:defRPr>
            </a:lvl6pPr>
            <a:lvl7pPr marL="0" marR="0" lvl="6" indent="0" algn="ctr" rtl="0">
              <a:spcBef>
                <a:spcPts val="0"/>
              </a:spcBef>
              <a:buNone/>
              <a:defRPr sz="800" b="0" i="0" u="none" strike="noStrike" cap="none">
                <a:solidFill>
                  <a:srgbClr val="A5A5A5"/>
                </a:solidFill>
                <a:latin typeface="Calibri"/>
                <a:ea typeface="Calibri"/>
                <a:cs typeface="Calibri"/>
                <a:sym typeface="Calibri"/>
              </a:defRPr>
            </a:lvl7pPr>
            <a:lvl8pPr marL="0" marR="0" lvl="7" indent="0" algn="ctr" rtl="0">
              <a:spcBef>
                <a:spcPts val="0"/>
              </a:spcBef>
              <a:buNone/>
              <a:defRPr sz="800" b="0" i="0" u="none" strike="noStrike" cap="none">
                <a:solidFill>
                  <a:srgbClr val="A5A5A5"/>
                </a:solidFill>
                <a:latin typeface="Calibri"/>
                <a:ea typeface="Calibri"/>
                <a:cs typeface="Calibri"/>
                <a:sym typeface="Calibri"/>
              </a:defRPr>
            </a:lvl8pPr>
            <a:lvl9pPr marL="0" marR="0" lvl="8" indent="0" algn="ctr" rtl="0">
              <a:spcBef>
                <a:spcPts val="0"/>
              </a:spcBef>
              <a:buNone/>
              <a:defRPr sz="800" b="0" i="0" u="none" strike="noStrike" cap="none">
                <a:solidFill>
                  <a:srgbClr val="A5A5A5"/>
                </a:solidFill>
                <a:latin typeface="Calibri"/>
                <a:ea typeface="Calibri"/>
                <a:cs typeface="Calibri"/>
                <a:sym typeface="Calibri"/>
              </a:defRPr>
            </a:lvl9pPr>
          </a:lstStyle>
          <a:p>
            <a:fld id="{00000000-1234-1234-1234-123412341234}" type="slidenum">
              <a:rPr lang="en"/>
              <a:pPr/>
              <a:t>‹#›</a:t>
            </a:fld>
            <a:endParaRPr/>
          </a:p>
        </p:txBody>
      </p:sp>
      <p:pic>
        <p:nvPicPr>
          <p:cNvPr id="9" name="Google Shape;9;p1"/>
          <p:cNvPicPr preferRelativeResize="0"/>
          <p:nvPr/>
        </p:nvPicPr>
        <p:blipFill>
          <a:blip r:embed="rId5">
            <a:alphaModFix/>
          </a:blip>
          <a:stretch>
            <a:fillRect/>
          </a:stretch>
        </p:blipFill>
        <p:spPr>
          <a:xfrm>
            <a:off x="8064600" y="4697888"/>
            <a:ext cx="914400" cy="292608"/>
          </a:xfrm>
          <a:prstGeom prst="rect">
            <a:avLst/>
          </a:prstGeom>
          <a:noFill/>
          <a:ln>
            <a:noFill/>
          </a:ln>
        </p:spPr>
      </p:pic>
    </p:spTree>
    <p:extLst>
      <p:ext uri="{BB962C8B-B14F-4D97-AF65-F5344CB8AC3E}">
        <p14:creationId xmlns:p14="http://schemas.microsoft.com/office/powerpoint/2010/main" val="2022403768"/>
      </p:ext>
    </p:extLst>
  </p:cSld>
  <p:clrMap bg1="lt1" tx1="dk1" bg2="dk2" tx2="lt2" accent1="accent1" accent2="accent2" accent3="accent3" accent4="accent4" accent5="accent5" accent6="accent6" hlink="hlink" folHlink="folHlink"/>
  <p:sldLayoutIdLst>
    <p:sldLayoutId id="2147483776" r:id="rId1"/>
    <p:sldLayoutId id="2147483777" r:id="rId2"/>
    <p:sldLayoutId id="2147483778"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447675" y="72933"/>
            <a:ext cx="8521800" cy="532500"/>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rgbClr val="004B7D"/>
              </a:buClr>
              <a:buSzPts val="3000"/>
              <a:buFont typeface="Corbel"/>
              <a:buNone/>
              <a:defRPr sz="3000" b="0" i="0" u="none" strike="noStrike" cap="none">
                <a:solidFill>
                  <a:srgbClr val="004B7D"/>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5" name="Google Shape;95;p19"/>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6" name="Google Shape;96;p19"/>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pic>
        <p:nvPicPr>
          <p:cNvPr id="97" name="Google Shape;97;p19" descr="ONF_NO-TAG_WITH-GRADIENT.png"/>
          <p:cNvPicPr preferRelativeResize="0"/>
          <p:nvPr/>
        </p:nvPicPr>
        <p:blipFill rotWithShape="1">
          <a:blip r:embed="rId8">
            <a:alphaModFix/>
          </a:blip>
          <a:srcRect t="62874"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2950455089"/>
      </p:ext>
    </p:extLst>
  </p:cSld>
  <p:clrMap bg1="lt1" tx1="dk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Lst>
  <p:transition xmlns:p14="http://schemas.microsoft.com/office/powerpoint/2010/main" spd="slow">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9"/>
        <p:cNvGrpSpPr/>
        <p:nvPr/>
      </p:nvGrpSpPr>
      <p:grpSpPr>
        <a:xfrm>
          <a:off x="0" y="0"/>
          <a:ext cx="0" cy="0"/>
          <a:chOff x="0" y="0"/>
          <a:chExt cx="0" cy="0"/>
        </a:xfrm>
      </p:grpSpPr>
      <p:sp>
        <p:nvSpPr>
          <p:cNvPr id="110" name="Google Shape;110;p23"/>
          <p:cNvSpPr txBox="1">
            <a:spLocks noGrp="1"/>
          </p:cNvSpPr>
          <p:nvPr>
            <p:ph type="title"/>
          </p:nvPr>
        </p:nvSpPr>
        <p:spPr>
          <a:xfrm>
            <a:off x="447675" y="72933"/>
            <a:ext cx="8521800" cy="532500"/>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rgbClr val="004B7D"/>
              </a:buClr>
              <a:buSzPts val="3000"/>
              <a:buFont typeface="Corbel"/>
              <a:buNone/>
              <a:defRPr sz="3000" b="0" i="0" u="none" strike="noStrike" cap="none">
                <a:solidFill>
                  <a:srgbClr val="004B7D"/>
                </a:solidFill>
                <a:latin typeface="Corbel"/>
                <a:ea typeface="Corbel"/>
                <a:cs typeface="Corbel"/>
                <a:sym typeface="Corbe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11" name="Google Shape;111;p23"/>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2" name="Google Shape;112;p23"/>
          <p:cNvSpPr txBox="1">
            <a:spLocks noGrp="1"/>
          </p:cNvSpPr>
          <p:nvPr>
            <p:ph type="sldNum" idx="12"/>
          </p:nvPr>
        </p:nvSpPr>
        <p:spPr>
          <a:xfrm>
            <a:off x="3505200" y="4848894"/>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orbel"/>
                <a:ea typeface="Corbel"/>
                <a:cs typeface="Corbel"/>
                <a:sym typeface="Corbel"/>
              </a:defRPr>
            </a:lvl1pPr>
            <a:lvl2pPr marL="0" marR="0" lvl="1" indent="0" algn="ctr" rtl="0">
              <a:spcBef>
                <a:spcPts val="0"/>
              </a:spcBef>
              <a:buNone/>
              <a:defRPr sz="800" b="0" i="0" u="none" strike="noStrike" cap="none">
                <a:solidFill>
                  <a:srgbClr val="A5A5A5"/>
                </a:solidFill>
                <a:latin typeface="Corbel"/>
                <a:ea typeface="Corbel"/>
                <a:cs typeface="Corbel"/>
                <a:sym typeface="Corbel"/>
              </a:defRPr>
            </a:lvl2pPr>
            <a:lvl3pPr marL="0" marR="0" lvl="2" indent="0" algn="ctr" rtl="0">
              <a:spcBef>
                <a:spcPts val="0"/>
              </a:spcBef>
              <a:buNone/>
              <a:defRPr sz="800" b="0" i="0" u="none" strike="noStrike" cap="none">
                <a:solidFill>
                  <a:srgbClr val="A5A5A5"/>
                </a:solidFill>
                <a:latin typeface="Corbel"/>
                <a:ea typeface="Corbel"/>
                <a:cs typeface="Corbel"/>
                <a:sym typeface="Corbel"/>
              </a:defRPr>
            </a:lvl3pPr>
            <a:lvl4pPr marL="0" marR="0" lvl="3" indent="0" algn="ctr" rtl="0">
              <a:spcBef>
                <a:spcPts val="0"/>
              </a:spcBef>
              <a:buNone/>
              <a:defRPr sz="800" b="0" i="0" u="none" strike="noStrike" cap="none">
                <a:solidFill>
                  <a:srgbClr val="A5A5A5"/>
                </a:solidFill>
                <a:latin typeface="Corbel"/>
                <a:ea typeface="Corbel"/>
                <a:cs typeface="Corbel"/>
                <a:sym typeface="Corbel"/>
              </a:defRPr>
            </a:lvl4pPr>
            <a:lvl5pPr marL="0" marR="0" lvl="4" indent="0" algn="ctr" rtl="0">
              <a:spcBef>
                <a:spcPts val="0"/>
              </a:spcBef>
              <a:buNone/>
              <a:defRPr sz="800" b="0" i="0" u="none" strike="noStrike" cap="none">
                <a:solidFill>
                  <a:srgbClr val="A5A5A5"/>
                </a:solidFill>
                <a:latin typeface="Corbel"/>
                <a:ea typeface="Corbel"/>
                <a:cs typeface="Corbel"/>
                <a:sym typeface="Corbel"/>
              </a:defRPr>
            </a:lvl5pPr>
            <a:lvl6pPr marL="0" marR="0" lvl="5" indent="0" algn="ctr" rtl="0">
              <a:spcBef>
                <a:spcPts val="0"/>
              </a:spcBef>
              <a:buNone/>
              <a:defRPr sz="800" b="0" i="0" u="none" strike="noStrike" cap="none">
                <a:solidFill>
                  <a:srgbClr val="A5A5A5"/>
                </a:solidFill>
                <a:latin typeface="Corbel"/>
                <a:ea typeface="Corbel"/>
                <a:cs typeface="Corbel"/>
                <a:sym typeface="Corbel"/>
              </a:defRPr>
            </a:lvl6pPr>
            <a:lvl7pPr marL="0" marR="0" lvl="6" indent="0" algn="ctr" rtl="0">
              <a:spcBef>
                <a:spcPts val="0"/>
              </a:spcBef>
              <a:buNone/>
              <a:defRPr sz="800" b="0" i="0" u="none" strike="noStrike" cap="none">
                <a:solidFill>
                  <a:srgbClr val="A5A5A5"/>
                </a:solidFill>
                <a:latin typeface="Corbel"/>
                <a:ea typeface="Corbel"/>
                <a:cs typeface="Corbel"/>
                <a:sym typeface="Corbel"/>
              </a:defRPr>
            </a:lvl7pPr>
            <a:lvl8pPr marL="0" marR="0" lvl="7" indent="0" algn="ctr" rtl="0">
              <a:spcBef>
                <a:spcPts val="0"/>
              </a:spcBef>
              <a:buNone/>
              <a:defRPr sz="800" b="0" i="0" u="none" strike="noStrike" cap="none">
                <a:solidFill>
                  <a:srgbClr val="A5A5A5"/>
                </a:solidFill>
                <a:latin typeface="Corbel"/>
                <a:ea typeface="Corbel"/>
                <a:cs typeface="Corbel"/>
                <a:sym typeface="Corbel"/>
              </a:defRPr>
            </a:lvl8pPr>
            <a:lvl9pPr marL="0" marR="0" lvl="8" indent="0" algn="ctr" rtl="0">
              <a:spcBef>
                <a:spcPts val="0"/>
              </a:spcBef>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pic>
        <p:nvPicPr>
          <p:cNvPr id="113" name="Google Shape;113;p23" descr="ONF_NO-TAG_WITH-GRADIENT.png"/>
          <p:cNvPicPr preferRelativeResize="0"/>
          <p:nvPr/>
        </p:nvPicPr>
        <p:blipFill rotWithShape="1">
          <a:blip r:embed="rId12">
            <a:alphaModFix/>
          </a:blip>
          <a:srcRect t="62873"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1452864125"/>
      </p:ext>
    </p:extLst>
  </p:cSld>
  <p:clrMap bg1="lt1" tx1="dk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2933"/>
            <a:ext cx="8229600" cy="532624"/>
          </a:xfrm>
          <a:prstGeom prst="rect">
            <a:avLst/>
          </a:prstGeom>
        </p:spPr>
        <p:txBody>
          <a:bodyPr vert="horz" wrap="square" lIns="91440" tIns="45720" rIns="91440" bIns="45720" rtlCol="0" anchor="t" anchorCtr="0">
            <a:spAutoFit/>
          </a:bodyPr>
          <a:lstStyle/>
          <a:p>
            <a:r>
              <a:rPr lang="en-US"/>
              <a:t>Click to edit Master title style</a:t>
            </a:r>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1"/>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alibri"/>
                <a:cs typeface="Calibri"/>
              </a:defRPr>
            </a:lvl1pPr>
          </a:lstStyle>
          <a:p>
            <a:fld id="{C921E2DF-5279-024C-809C-CD16853F95A6}" type="slidenum">
              <a:rPr lang="en-US"/>
              <a:pPr/>
              <a:t>‹#›</a:t>
            </a:fld>
            <a:endParaRPr lang="en-US"/>
          </a:p>
        </p:txBody>
      </p:sp>
      <p:pic>
        <p:nvPicPr>
          <p:cNvPr id="11" name="Picture 10" descr="ONF_NO-TAG_WITH-GRADIENT.png"/>
          <p:cNvPicPr>
            <a:picLocks noChangeAspect="1"/>
          </p:cNvPicPr>
          <p:nvPr/>
        </p:nvPicPr>
        <p:blipFill rotWithShape="1">
          <a:blip r:embed="rId10" cstate="screen">
            <a:extLst>
              <a:ext uri="{28A0092B-C50C-407E-A947-70E740481C1C}">
                <a14:useLocalDpi xmlns:a14="http://schemas.microsoft.com/office/drawing/2010/main"/>
              </a:ext>
            </a:extLst>
          </a:blip>
          <a:srcRect b="-11458"/>
          <a:stretch/>
        </p:blipFill>
        <p:spPr>
          <a:xfrm>
            <a:off x="8111068" y="4846320"/>
            <a:ext cx="914400" cy="228600"/>
          </a:xfrm>
          <a:prstGeom prst="rect">
            <a:avLst/>
          </a:prstGeom>
        </p:spPr>
      </p:pic>
    </p:spTree>
    <p:extLst>
      <p:ext uri="{BB962C8B-B14F-4D97-AF65-F5344CB8AC3E}">
        <p14:creationId xmlns:p14="http://schemas.microsoft.com/office/powerpoint/2010/main" val="1613385069"/>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Lst>
  <p:hf hdr="0" ftr="0"/>
  <p:txStyles>
    <p:titleStyle>
      <a:lvl1pPr algn="ctr" defTabSz="457200" rtl="0" eaLnBrk="1" latinLnBrk="0" hangingPunct="1">
        <a:lnSpc>
          <a:spcPts val="3400"/>
        </a:lnSpc>
        <a:spcBef>
          <a:spcPct val="0"/>
        </a:spcBef>
        <a:buNone/>
        <a:defRPr sz="3000" b="0" i="0" kern="1200">
          <a:solidFill>
            <a:schemeClr val="accent3"/>
          </a:solidFill>
          <a:latin typeface="Calibri"/>
          <a:ea typeface="+mj-ea"/>
          <a:cs typeface="Calibri"/>
        </a:defRPr>
      </a:lvl1pPr>
    </p:titleStyle>
    <p:bodyStyle>
      <a:lvl1pPr marL="219456" indent="-219456" algn="l" defTabSz="457200" rtl="0" eaLnBrk="1" latinLnBrk="0" hangingPunct="1">
        <a:lnSpc>
          <a:spcPct val="100000"/>
        </a:lnSpc>
        <a:spcBef>
          <a:spcPts val="800"/>
        </a:spcBef>
        <a:buClr>
          <a:schemeClr val="bg2"/>
        </a:buClr>
        <a:buSzPct val="85000"/>
        <a:buFont typeface="Arial"/>
        <a:buChar char="•"/>
        <a:defRPr sz="2400" kern="1200">
          <a:solidFill>
            <a:srgbClr val="000000"/>
          </a:solidFill>
          <a:latin typeface="Calibri"/>
          <a:ea typeface="+mn-ea"/>
          <a:cs typeface="Calibri"/>
        </a:defRPr>
      </a:lvl1pPr>
      <a:lvl2pPr marL="411480" indent="-182880" algn="l" defTabSz="457200" rtl="0" eaLnBrk="1" latinLnBrk="0" hangingPunct="1">
        <a:lnSpc>
          <a:spcPct val="100000"/>
        </a:lnSpc>
        <a:spcBef>
          <a:spcPts val="700"/>
        </a:spcBef>
        <a:buClr>
          <a:schemeClr val="bg2"/>
        </a:buClr>
        <a:buSzPct val="85000"/>
        <a:buFont typeface="Arial"/>
        <a:buChar char="•"/>
        <a:defRPr sz="2200" kern="1200">
          <a:solidFill>
            <a:srgbClr val="000000"/>
          </a:solidFill>
          <a:latin typeface="Calibri"/>
          <a:ea typeface="+mn-ea"/>
          <a:cs typeface="Calibri"/>
        </a:defRPr>
      </a:lvl2pPr>
      <a:lvl3pPr marL="612648" indent="-182880" algn="l" defTabSz="457200" rtl="0" eaLnBrk="1" latinLnBrk="0" hangingPunct="1">
        <a:lnSpc>
          <a:spcPct val="100000"/>
        </a:lnSpc>
        <a:spcBef>
          <a:spcPts val="600"/>
        </a:spcBef>
        <a:buClr>
          <a:schemeClr val="bg2"/>
        </a:buClr>
        <a:buSzPct val="85000"/>
        <a:buFont typeface="Arial"/>
        <a:buChar char="•"/>
        <a:defRPr sz="2000" kern="1200">
          <a:solidFill>
            <a:srgbClr val="000000"/>
          </a:solidFill>
          <a:latin typeface="Calibri"/>
          <a:ea typeface="+mn-ea"/>
          <a:cs typeface="Calibri"/>
        </a:defRPr>
      </a:lvl3pPr>
      <a:lvl4pPr marL="768096" indent="-164592" algn="l" defTabSz="457200" rtl="0" eaLnBrk="1" latinLnBrk="0" hangingPunct="1">
        <a:lnSpc>
          <a:spcPct val="100000"/>
        </a:lnSpc>
        <a:spcBef>
          <a:spcPts val="500"/>
        </a:spcBef>
        <a:buClr>
          <a:schemeClr val="bg2"/>
        </a:buClr>
        <a:buSzPct val="85000"/>
        <a:buFont typeface="Arial"/>
        <a:buChar char="•"/>
        <a:defRPr sz="1800" kern="1200" baseline="0">
          <a:solidFill>
            <a:srgbClr val="000000"/>
          </a:solidFill>
          <a:latin typeface="Calibri"/>
          <a:ea typeface="+mn-ea"/>
          <a:cs typeface="Calibri"/>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1" Type="http://schemas.openxmlformats.org/officeDocument/2006/relationships/image" Target="../media/image23.png"/><Relationship Id="rId12" Type="http://schemas.openxmlformats.org/officeDocument/2006/relationships/image" Target="../media/image24.png"/><Relationship Id="rId1" Type="http://schemas.openxmlformats.org/officeDocument/2006/relationships/slideLayout" Target="../slideLayouts/slideLayout56.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png"/><Relationship Id="rId10"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31.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31.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27.tiff"/><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comments" Target="../comments/comment1.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1.png"/><Relationship Id="rId5" Type="http://schemas.openxmlformats.org/officeDocument/2006/relationships/image" Target="../media/image33.jpg"/><Relationship Id="rId6" Type="http://schemas.openxmlformats.org/officeDocument/2006/relationships/image" Target="../media/image34.png"/><Relationship Id="rId7" Type="http://schemas.openxmlformats.org/officeDocument/2006/relationships/image" Target="../media/image35.png"/><Relationship Id="rId1" Type="http://schemas.openxmlformats.org/officeDocument/2006/relationships/slideLayout" Target="../slideLayouts/slideLayout36.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31.png"/><Relationship Id="rId1" Type="http://schemas.openxmlformats.org/officeDocument/2006/relationships/slideLayout" Target="../slideLayouts/slideLayout31.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31.png"/><Relationship Id="rId1" Type="http://schemas.openxmlformats.org/officeDocument/2006/relationships/slideLayout" Target="../slideLayouts/slideLayout45.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43.tif"/><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1" Type="http://schemas.openxmlformats.org/officeDocument/2006/relationships/slideLayout" Target="../slideLayouts/slideLayout21.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7.png"/><Relationship Id="rId5" Type="http://schemas.openxmlformats.org/officeDocument/2006/relationships/image" Target="../media/image46.png"/><Relationship Id="rId6" Type="http://schemas.openxmlformats.org/officeDocument/2006/relationships/image" Target="../media/image45.png"/><Relationship Id="rId7" Type="http://schemas.openxmlformats.org/officeDocument/2006/relationships/image" Target="../media/image48.png"/><Relationship Id="rId1" Type="http://schemas.openxmlformats.org/officeDocument/2006/relationships/slideLayout" Target="../slideLayouts/slideLayout21.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6.png"/><Relationship Id="rId5" Type="http://schemas.openxmlformats.org/officeDocument/2006/relationships/image" Target="../media/image48.png"/><Relationship Id="rId6" Type="http://schemas.openxmlformats.org/officeDocument/2006/relationships/image" Target="../media/image44.png"/><Relationship Id="rId1" Type="http://schemas.openxmlformats.org/officeDocument/2006/relationships/slideLayout" Target="../slideLayouts/slideLayout21.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5.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54.png"/><Relationship Id="rId1" Type="http://schemas.openxmlformats.org/officeDocument/2006/relationships/slideLayout" Target="../slideLayouts/slideLayout21.xml"/><Relationship Id="rId2"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55.png"/><Relationship Id="rId1" Type="http://schemas.openxmlformats.org/officeDocument/2006/relationships/slideLayout" Target="../slideLayouts/slideLayout20.xml"/><Relationship Id="rId2"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 Id="rId1" Type="http://schemas.openxmlformats.org/officeDocument/2006/relationships/slideLayout" Target="../slideLayouts/slideLayout19.xml"/><Relationship Id="rId2" Type="http://schemas.openxmlformats.org/officeDocument/2006/relationships/notesSlide" Target="../notesSlides/notesSlide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59.emf"/></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46.png"/><Relationship Id="rId1" Type="http://schemas.openxmlformats.org/officeDocument/2006/relationships/slideLayout" Target="../slideLayouts/slideLayout21.xml"/><Relationship Id="rId2" Type="http://schemas.openxmlformats.org/officeDocument/2006/relationships/image" Target="../media/image43.tif"/></Relationships>
</file>

<file path=ppt/slides/_rels/slide30.xml.rels><?xml version="1.0" encoding="UTF-8" standalone="yes"?>
<Relationships xmlns="http://schemas.openxmlformats.org/package/2006/relationships"><Relationship Id="rId3" Type="http://schemas.openxmlformats.org/officeDocument/2006/relationships/image" Target="../media/image43.tif"/><Relationship Id="rId4" Type="http://schemas.openxmlformats.org/officeDocument/2006/relationships/image" Target="../media/image61.png"/><Relationship Id="rId5" Type="http://schemas.openxmlformats.org/officeDocument/2006/relationships/image" Target="../media/image46.png"/><Relationship Id="rId1" Type="http://schemas.openxmlformats.org/officeDocument/2006/relationships/slideLayout" Target="../slideLayouts/slideLayout20.xml"/><Relationship Id="rId2"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46.png"/><Relationship Id="rId1" Type="http://schemas.openxmlformats.org/officeDocument/2006/relationships/slideLayout" Target="../slideLayouts/slideLayout20.xml"/><Relationship Id="rId2" Type="http://schemas.openxmlformats.org/officeDocument/2006/relationships/image" Target="../media/image62.png"/></Relationships>
</file>

<file path=ppt/slides/_rels/slide32.xml.rels><?xml version="1.0" encoding="UTF-8" standalone="yes"?>
<Relationships xmlns="http://schemas.openxmlformats.org/package/2006/relationships"><Relationship Id="rId3" Type="http://schemas.openxmlformats.org/officeDocument/2006/relationships/image" Target="../media/image65.tiff"/><Relationship Id="rId4" Type="http://schemas.openxmlformats.org/officeDocument/2006/relationships/image" Target="../media/image66.tiff"/><Relationship Id="rId5" Type="http://schemas.openxmlformats.org/officeDocument/2006/relationships/image" Target="../media/image67.tiff"/><Relationship Id="rId6" Type="http://schemas.openxmlformats.org/officeDocument/2006/relationships/image" Target="../media/image68.tiff"/><Relationship Id="rId7" Type="http://schemas.openxmlformats.org/officeDocument/2006/relationships/image" Target="../media/image69.tiff"/><Relationship Id="rId8" Type="http://schemas.openxmlformats.org/officeDocument/2006/relationships/image" Target="../media/image70.tiff"/><Relationship Id="rId1" Type="http://schemas.openxmlformats.org/officeDocument/2006/relationships/slideLayout" Target="../slideLayouts/slideLayout20.xml"/><Relationship Id="rId2" Type="http://schemas.openxmlformats.org/officeDocument/2006/relationships/image" Target="../media/image64.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72.jpg"/><Relationship Id="rId4" Type="http://schemas.openxmlformats.org/officeDocument/2006/relationships/image" Target="../media/image73.jpg"/><Relationship Id="rId5" Type="http://schemas.openxmlformats.org/officeDocument/2006/relationships/image" Target="../media/image74.jpg"/><Relationship Id="rId6" Type="http://schemas.openxmlformats.org/officeDocument/2006/relationships/image" Target="../media/image75.jp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7.xml.rels><?xml version="1.0" encoding="UTF-8" standalone="yes"?>
<Relationships xmlns="http://schemas.openxmlformats.org/package/2006/relationships"><Relationship Id="rId11" Type="http://schemas.openxmlformats.org/officeDocument/2006/relationships/image" Target="../media/image84.png"/><Relationship Id="rId12" Type="http://schemas.openxmlformats.org/officeDocument/2006/relationships/image" Target="../media/image85.png"/><Relationship Id="rId13" Type="http://schemas.openxmlformats.org/officeDocument/2006/relationships/image" Target="../media/image86.png"/><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8.jpg"/><Relationship Id="rId6" Type="http://schemas.openxmlformats.org/officeDocument/2006/relationships/image" Target="../media/image79.png"/><Relationship Id="rId7" Type="http://schemas.openxmlformats.org/officeDocument/2006/relationships/image" Target="../media/image80.png"/><Relationship Id="rId8" Type="http://schemas.openxmlformats.org/officeDocument/2006/relationships/image" Target="../media/image81.png"/><Relationship Id="rId9" Type="http://schemas.openxmlformats.org/officeDocument/2006/relationships/image" Target="../media/image82.png"/><Relationship Id="rId10" Type="http://schemas.openxmlformats.org/officeDocument/2006/relationships/image" Target="../media/image8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
          <p:cNvSpPr txBox="1">
            <a:spLocks noGrp="1"/>
          </p:cNvSpPr>
          <p:nvPr>
            <p:ph type="title"/>
          </p:nvPr>
        </p:nvSpPr>
        <p:spPr>
          <a:xfrm>
            <a:off x="457200" y="1888067"/>
            <a:ext cx="8229600" cy="209126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Clr>
                <a:srgbClr val="FFFFFF"/>
              </a:buClr>
              <a:buSzPts val="3200"/>
              <a:buFont typeface="Century Gothic"/>
              <a:buNone/>
            </a:pPr>
            <a:r>
              <a:rPr lang="en-US" b="1" dirty="0"/>
              <a:t>State of ONF</a:t>
            </a:r>
            <a:br>
              <a:rPr lang="en-US" b="1" dirty="0"/>
            </a:br>
            <a:r>
              <a:rPr lang="en-US" sz="2000" b="0" dirty="0"/>
              <a:t/>
            </a:r>
            <a:br>
              <a:rPr lang="en-US" sz="2000" b="0" dirty="0"/>
            </a:br>
            <a:r>
              <a:rPr lang="en-US" sz="2000" b="0" dirty="0"/>
              <a:t>Saurav Das, Guru Parulkar, Oğuz Sunay, ONF</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grpSp>
        <p:nvGrpSpPr>
          <p:cNvPr id="153" name="Google Shape;153;p102"/>
          <p:cNvGrpSpPr/>
          <p:nvPr/>
        </p:nvGrpSpPr>
        <p:grpSpPr>
          <a:xfrm>
            <a:off x="5057427" y="1221395"/>
            <a:ext cx="4025565" cy="3013788"/>
            <a:chOff x="2230802" y="1754165"/>
            <a:chExt cx="4025565" cy="3013788"/>
          </a:xfrm>
        </p:grpSpPr>
        <p:pic>
          <p:nvPicPr>
            <p:cNvPr id="154" name="Google Shape;154;p102"/>
            <p:cNvPicPr preferRelativeResize="0"/>
            <p:nvPr/>
          </p:nvPicPr>
          <p:blipFill rotWithShape="1">
            <a:blip r:embed="rId3">
              <a:alphaModFix/>
            </a:blip>
            <a:srcRect/>
            <a:stretch/>
          </p:blipFill>
          <p:spPr>
            <a:xfrm>
              <a:off x="2905320" y="1754165"/>
              <a:ext cx="3013788" cy="3013788"/>
            </a:xfrm>
            <a:prstGeom prst="rect">
              <a:avLst/>
            </a:prstGeom>
            <a:noFill/>
            <a:ln>
              <a:noFill/>
            </a:ln>
          </p:spPr>
        </p:pic>
        <p:sp>
          <p:nvSpPr>
            <p:cNvPr id="155" name="Google Shape;155;p102"/>
            <p:cNvSpPr/>
            <p:nvPr/>
          </p:nvSpPr>
          <p:spPr>
            <a:xfrm>
              <a:off x="2230802" y="2500614"/>
              <a:ext cx="1836987" cy="755779"/>
            </a:xfrm>
            <a:prstGeom prst="ellipse">
              <a:avLst/>
            </a:prstGeom>
            <a:solidFill>
              <a:schemeClr val="accent3"/>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Disaggregation White Box</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6" name="Google Shape;156;p102"/>
            <p:cNvSpPr/>
            <p:nvPr/>
          </p:nvSpPr>
          <p:spPr>
            <a:xfrm>
              <a:off x="4464890" y="2074681"/>
              <a:ext cx="1791477" cy="755779"/>
            </a:xfrm>
            <a:prstGeom prst="ellipse">
              <a:avLst/>
            </a:prstGeom>
            <a:solidFill>
              <a:schemeClr val="accent2"/>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Open Source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7" name="Google Shape;157;p102"/>
            <p:cNvSpPr/>
            <p:nvPr/>
          </p:nvSpPr>
          <p:spPr>
            <a:xfrm>
              <a:off x="4127631" y="3757465"/>
              <a:ext cx="1791477" cy="755779"/>
            </a:xfrm>
            <a:prstGeom prst="ellipse">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SDN/NFV/</a:t>
              </a:r>
              <a:b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Cloudification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58" name="Google Shape;158;p102"/>
          <p:cNvSpPr txBox="1">
            <a:spLocks noGrp="1"/>
          </p:cNvSpPr>
          <p:nvPr>
            <p:ph type="title"/>
          </p:nvPr>
        </p:nvSpPr>
        <p:spPr>
          <a:xfrm>
            <a:off x="457200" y="72933"/>
            <a:ext cx="8229600" cy="532624"/>
          </a:xfrm>
          <a:prstGeom prst="rect">
            <a:avLst/>
          </a:prstGeom>
          <a:noFill/>
          <a:ln>
            <a:noFill/>
          </a:ln>
        </p:spPr>
        <p:txBody>
          <a:bodyPr spcFirstLastPara="1" wrap="square" lIns="91425" tIns="45700" rIns="91425" bIns="45700" anchor="t" anchorCtr="0">
            <a:spAutoFit/>
          </a:bodyPr>
          <a:lstStyle/>
          <a:p>
            <a:pPr marL="0" lvl="0" indent="0" algn="ctr" rtl="0">
              <a:lnSpc>
                <a:spcPct val="113333"/>
              </a:lnSpc>
              <a:spcBef>
                <a:spcPts val="0"/>
              </a:spcBef>
              <a:spcAft>
                <a:spcPts val="0"/>
              </a:spcAft>
              <a:buClr>
                <a:srgbClr val="007DAF"/>
              </a:buClr>
              <a:buSzPts val="3000"/>
              <a:buFont typeface="Calibri"/>
              <a:buNone/>
            </a:pPr>
            <a:r>
              <a:rPr lang="en-US"/>
              <a:t>ONF’s Operator Led Mission</a:t>
            </a:r>
            <a:endParaRPr/>
          </a:p>
        </p:txBody>
      </p:sp>
      <p:sp>
        <p:nvSpPr>
          <p:cNvPr id="159" name="Google Shape;159;p102"/>
          <p:cNvSpPr txBox="1">
            <a:spLocks noGrp="1"/>
          </p:cNvSpPr>
          <p:nvPr>
            <p:ph type="body" idx="1"/>
          </p:nvPr>
        </p:nvSpPr>
        <p:spPr>
          <a:xfrm>
            <a:off x="2605896" y="1100833"/>
            <a:ext cx="2008920" cy="2501751"/>
          </a:xfrm>
          <a:prstGeom prst="rect">
            <a:avLst/>
          </a:prstGeom>
          <a:solidFill>
            <a:schemeClr val="accent3"/>
          </a:solidFill>
          <a:ln w="38100" cap="flat" cmpd="sng">
            <a:solidFill>
              <a:schemeClr val="lt1"/>
            </a:solidFill>
            <a:prstDash val="solid"/>
            <a:round/>
            <a:headEnd type="none" w="sm" len="sm"/>
            <a:tailEnd type="none" w="sm" len="sm"/>
          </a:ln>
          <a:effectLst>
            <a:outerShdw blurRad="50800" dist="101600" dir="2700000" algn="tl" rotWithShape="0">
              <a:srgbClr val="000000">
                <a:alpha val="40000"/>
              </a:srgbClr>
            </a:outerShdw>
          </a:effectLst>
        </p:spPr>
        <p:txBody>
          <a:bodyPr spcFirstLastPara="1" wrap="square" lIns="91425" tIns="45700" rIns="91425" bIns="45700" anchor="ctr" anchorCtr="0">
            <a:normAutofit/>
          </a:bodyPr>
          <a:lstStyle/>
          <a:p>
            <a:pPr marL="0" lvl="0" indent="0" algn="ctr" rtl="0">
              <a:lnSpc>
                <a:spcPct val="80000"/>
              </a:lnSpc>
              <a:spcBef>
                <a:spcPts val="0"/>
              </a:spcBef>
              <a:spcAft>
                <a:spcPts val="0"/>
              </a:spcAft>
              <a:buSzPts val="1887"/>
              <a:buNone/>
            </a:pPr>
            <a:r>
              <a:rPr lang="en-US" sz="2220">
                <a:solidFill>
                  <a:schemeClr val="lt1"/>
                </a:solidFill>
                <a:latin typeface="Calibri"/>
                <a:ea typeface="Calibri"/>
                <a:cs typeface="Calibri"/>
                <a:sym typeface="Calibri"/>
              </a:rPr>
              <a:t/>
            </a:r>
            <a:br>
              <a:rPr lang="en-US" sz="2220">
                <a:solidFill>
                  <a:schemeClr val="lt1"/>
                </a:solidFill>
                <a:latin typeface="Calibri"/>
                <a:ea typeface="Calibri"/>
                <a:cs typeface="Calibri"/>
                <a:sym typeface="Calibri"/>
              </a:rPr>
            </a:br>
            <a:r>
              <a:rPr lang="en-US" sz="2220">
                <a:solidFill>
                  <a:schemeClr val="lt1"/>
                </a:solidFill>
                <a:latin typeface="Calibri"/>
                <a:ea typeface="Calibri"/>
                <a:cs typeface="Calibri"/>
                <a:sym typeface="Calibri"/>
              </a:rPr>
              <a:t>… to bring </a:t>
            </a:r>
            <a:br>
              <a:rPr lang="en-US" sz="2220">
                <a:solidFill>
                  <a:schemeClr val="lt1"/>
                </a:solidFill>
                <a:latin typeface="Calibri"/>
                <a:ea typeface="Calibri"/>
                <a:cs typeface="Calibri"/>
                <a:sym typeface="Calibri"/>
              </a:rPr>
            </a:br>
            <a:r>
              <a:rPr lang="en-US" sz="2220">
                <a:solidFill>
                  <a:schemeClr val="lt1"/>
                </a:solidFill>
                <a:latin typeface="Calibri"/>
                <a:ea typeface="Calibri"/>
                <a:cs typeface="Calibri"/>
                <a:sym typeface="Calibri"/>
              </a:rPr>
              <a:t>capex &amp; opex </a:t>
            </a:r>
            <a:br>
              <a:rPr lang="en-US" sz="2220">
                <a:solidFill>
                  <a:schemeClr val="lt1"/>
                </a:solidFill>
                <a:latin typeface="Calibri"/>
                <a:ea typeface="Calibri"/>
                <a:cs typeface="Calibri"/>
                <a:sym typeface="Calibri"/>
              </a:rPr>
            </a:br>
            <a:r>
              <a:rPr lang="en-US" sz="2220">
                <a:solidFill>
                  <a:schemeClr val="lt1"/>
                </a:solidFill>
                <a:latin typeface="Calibri"/>
                <a:ea typeface="Calibri"/>
                <a:cs typeface="Calibri"/>
                <a:sym typeface="Calibri"/>
              </a:rPr>
              <a:t>efficiencies </a:t>
            </a:r>
            <a:br>
              <a:rPr lang="en-US" sz="2220">
                <a:solidFill>
                  <a:schemeClr val="lt1"/>
                </a:solidFill>
                <a:latin typeface="Calibri"/>
                <a:ea typeface="Calibri"/>
                <a:cs typeface="Calibri"/>
                <a:sym typeface="Calibri"/>
              </a:rPr>
            </a:br>
            <a:r>
              <a:rPr lang="en-US" sz="2220">
                <a:solidFill>
                  <a:schemeClr val="lt1"/>
                </a:solidFill>
                <a:latin typeface="Calibri"/>
                <a:ea typeface="Calibri"/>
                <a:cs typeface="Calibri"/>
                <a:sym typeface="Calibri"/>
              </a:rPr>
              <a:t>&amp; </a:t>
            </a:r>
            <a:br>
              <a:rPr lang="en-US" sz="2220">
                <a:solidFill>
                  <a:schemeClr val="lt1"/>
                </a:solidFill>
                <a:latin typeface="Calibri"/>
                <a:ea typeface="Calibri"/>
                <a:cs typeface="Calibri"/>
                <a:sym typeface="Calibri"/>
              </a:rPr>
            </a:br>
            <a:r>
              <a:rPr lang="en-US" sz="2220">
                <a:solidFill>
                  <a:schemeClr val="lt1"/>
                </a:solidFill>
                <a:latin typeface="Calibri"/>
                <a:ea typeface="Calibri"/>
                <a:cs typeface="Calibri"/>
                <a:sym typeface="Calibri"/>
              </a:rPr>
              <a:t>innovative services </a:t>
            </a:r>
            <a:br>
              <a:rPr lang="en-US" sz="2220">
                <a:solidFill>
                  <a:schemeClr val="lt1"/>
                </a:solidFill>
                <a:latin typeface="Calibri"/>
                <a:ea typeface="Calibri"/>
                <a:cs typeface="Calibri"/>
                <a:sym typeface="Calibri"/>
              </a:rPr>
            </a:br>
            <a:endParaRPr sz="2220">
              <a:solidFill>
                <a:schemeClr val="accent2"/>
              </a:solidFill>
            </a:endParaRPr>
          </a:p>
        </p:txBody>
      </p:sp>
      <p:sp>
        <p:nvSpPr>
          <p:cNvPr id="160" name="Google Shape;160;p102"/>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2</a:t>
            </a:fld>
            <a:endParaRPr kumimoji="0" sz="800" b="0" i="0" u="none" strike="noStrike" kern="0" cap="none" spc="0" normalizeH="0" baseline="0" noProof="0">
              <a:ln>
                <a:noFill/>
              </a:ln>
              <a:solidFill>
                <a:srgbClr val="A5A5A5"/>
              </a:solidFill>
              <a:effectLst/>
              <a:uLnTx/>
              <a:uFillTx/>
              <a:latin typeface="Calibri"/>
              <a:ea typeface="Calibri"/>
              <a:cs typeface="Calibri"/>
              <a:sym typeface="Calibri"/>
            </a:endParaRPr>
          </a:p>
        </p:txBody>
      </p:sp>
      <p:sp>
        <p:nvSpPr>
          <p:cNvPr id="161" name="Google Shape;161;p102"/>
          <p:cNvSpPr txBox="1"/>
          <p:nvPr/>
        </p:nvSpPr>
        <p:spPr>
          <a:xfrm>
            <a:off x="204736" y="1100833"/>
            <a:ext cx="1802165" cy="2501751"/>
          </a:xfrm>
          <a:prstGeom prst="rect">
            <a:avLst/>
          </a:prstGeom>
          <a:solidFill>
            <a:srgbClr val="0098BF"/>
          </a:solidFill>
          <a:ln w="38100" cap="flat" cmpd="sng">
            <a:solidFill>
              <a:schemeClr val="lt1"/>
            </a:solidFill>
            <a:prstDash val="solid"/>
            <a:round/>
            <a:headEnd type="none" w="sm" len="sm"/>
            <a:tailEnd type="none" w="sm" len="sm"/>
          </a:ln>
          <a:effectLst>
            <a:outerShdw blurRad="50800" dist="101600" dir="2700000" algn="tl" rotWithShape="0">
              <a:srgbClr val="000000">
                <a:alpha val="40000"/>
              </a:srgbClr>
            </a:outerShdw>
          </a:effectLst>
        </p:spPr>
        <p:txBody>
          <a:bodyPr spcFirstLastPara="1" wrap="square" lIns="91425" tIns="45700" rIns="91425" bIns="45700" anchor="ctr" anchorCtr="0">
            <a:normAutofit/>
          </a:bodyPr>
          <a:lstStyle/>
          <a:p>
            <a:pPr marL="0" marR="0" lvl="0" indent="0" algn="ctr" defTabSz="914400" rtl="0" eaLnBrk="1" fontAlgn="auto" latinLnBrk="0" hangingPunct="1">
              <a:lnSpc>
                <a:spcPct val="100000"/>
              </a:lnSpc>
              <a:spcBef>
                <a:spcPts val="0"/>
              </a:spcBef>
              <a:spcAft>
                <a:spcPts val="0"/>
              </a:spcAft>
              <a:buClr>
                <a:srgbClr val="00CCFF"/>
              </a:buClr>
              <a:buSzPts val="2040"/>
              <a:buFont typeface="Arial"/>
              <a:buNone/>
              <a:tabLst/>
              <a:defRPr/>
            </a:pPr>
            <a:r>
              <a:rPr kumimoji="0" lang="en-US" sz="2400" b="0" i="0" u="none" strike="noStrike" kern="0" cap="none" spc="0" normalizeH="0" baseline="0" noProof="0">
                <a:ln>
                  <a:noFill/>
                </a:ln>
                <a:solidFill>
                  <a:srgbClr val="FFFFFF"/>
                </a:solidFill>
                <a:effectLst/>
                <a:uLnTx/>
                <a:uFillTx/>
                <a:latin typeface="Calibri"/>
                <a:ea typeface="Calibri"/>
                <a:cs typeface="Calibri"/>
                <a:sym typeface="Calibri"/>
              </a:rPr>
              <a:t>Transform </a:t>
            </a:r>
            <a:br>
              <a:rPr kumimoji="0" lang="en-US" sz="24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n-US" sz="2400" b="0" i="0" u="none" strike="noStrike" kern="0" cap="none" spc="0" normalizeH="0" baseline="0" noProof="0">
                <a:ln>
                  <a:noFill/>
                </a:ln>
                <a:solidFill>
                  <a:srgbClr val="FFFFFF"/>
                </a:solidFill>
                <a:effectLst/>
                <a:uLnTx/>
                <a:uFillTx/>
                <a:latin typeface="Calibri"/>
                <a:ea typeface="Calibri"/>
                <a:cs typeface="Calibri"/>
                <a:sym typeface="Calibri"/>
              </a:rPr>
              <a:t>Operator Networks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2" name="Google Shape;162;p102"/>
          <p:cNvSpPr txBox="1"/>
          <p:nvPr/>
        </p:nvSpPr>
        <p:spPr>
          <a:xfrm>
            <a:off x="5429322" y="841584"/>
            <a:ext cx="3402950" cy="576153"/>
          </a:xfrm>
          <a:prstGeom prst="rect">
            <a:avLst/>
          </a:prstGeom>
          <a:noFill/>
          <a:ln>
            <a:noFill/>
          </a:ln>
        </p:spPr>
        <p:txBody>
          <a:bodyPr spcFirstLastPara="1" wrap="square" lIns="91425" tIns="45700" rIns="91425" bIns="45700" anchor="t" anchorCtr="0">
            <a:normAutofit/>
          </a:bodyPr>
          <a:lstStyle/>
          <a:p>
            <a:pPr marL="0" marR="0" lvl="0" indent="0" algn="ctr" defTabSz="914400" rtl="0" eaLnBrk="1" fontAlgn="auto" latinLnBrk="0" hangingPunct="1">
              <a:lnSpc>
                <a:spcPct val="100000"/>
              </a:lnSpc>
              <a:spcBef>
                <a:spcPts val="0"/>
              </a:spcBef>
              <a:spcAft>
                <a:spcPts val="0"/>
              </a:spcAft>
              <a:buClr>
                <a:srgbClr val="00CCFF"/>
              </a:buClr>
              <a:buSzPts val="2040"/>
              <a:buFont typeface="Arial"/>
              <a:buNone/>
              <a:tabLst/>
              <a:defRPr/>
            </a:pPr>
            <a:r>
              <a:rPr kumimoji="0" lang="en-US" sz="2400" b="0" i="0" u="none" strike="noStrike" kern="0" cap="none" spc="0" normalizeH="0" baseline="0" noProof="0">
                <a:ln>
                  <a:noFill/>
                </a:ln>
                <a:solidFill>
                  <a:srgbClr val="00385D"/>
                </a:solidFill>
                <a:effectLst/>
                <a:uLnTx/>
                <a:uFillTx/>
                <a:latin typeface="Calibri"/>
                <a:ea typeface="Calibri"/>
                <a:cs typeface="Calibri"/>
                <a:sym typeface="Calibri"/>
              </a:rPr>
              <a:t>by leveraging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3" name="Google Shape;163;p102"/>
          <p:cNvSpPr/>
          <p:nvPr/>
        </p:nvSpPr>
        <p:spPr>
          <a:xfrm>
            <a:off x="1905730" y="1967844"/>
            <a:ext cx="845383" cy="830036"/>
          </a:xfrm>
          <a:prstGeom prst="rightArrow">
            <a:avLst>
              <a:gd name="adj1" fmla="val 50000"/>
              <a:gd name="adj2" fmla="val 50000"/>
            </a:avLst>
          </a:prstGeom>
          <a:solidFill>
            <a:srgbClr val="194C32"/>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Why?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4" name="Google Shape;164;p102"/>
          <p:cNvSpPr/>
          <p:nvPr/>
        </p:nvSpPr>
        <p:spPr>
          <a:xfrm>
            <a:off x="4360754" y="1967844"/>
            <a:ext cx="845383" cy="830036"/>
          </a:xfrm>
          <a:prstGeom prst="rightArrow">
            <a:avLst>
              <a:gd name="adj1" fmla="val 50000"/>
              <a:gd name="adj2" fmla="val 50000"/>
            </a:avLst>
          </a:prstGeom>
          <a:solidFill>
            <a:srgbClr val="194C32"/>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How?</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5" name="Google Shape;165;p102"/>
          <p:cNvSpPr txBox="1"/>
          <p:nvPr/>
        </p:nvSpPr>
        <p:spPr>
          <a:xfrm>
            <a:off x="2328421" y="3936718"/>
            <a:ext cx="4496722" cy="46162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a:ln>
                  <a:noFill/>
                </a:ln>
                <a:solidFill>
                  <a:srgbClr val="4B4B4B"/>
                </a:solidFill>
                <a:effectLst/>
                <a:uLnTx/>
                <a:uFillTx/>
                <a:latin typeface="Calibri"/>
                <a:ea typeface="Calibri"/>
                <a:cs typeface="Calibri"/>
                <a:sym typeface="Calibri"/>
              </a:rPr>
              <a:t>With the focus on Access and Edge</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7378913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9">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9">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03"/>
          <p:cNvSpPr txBox="1">
            <a:spLocks noGrp="1"/>
          </p:cNvSpPr>
          <p:nvPr>
            <p:ph type="title"/>
          </p:nvPr>
        </p:nvSpPr>
        <p:spPr>
          <a:xfrm>
            <a:off x="447682" y="72933"/>
            <a:ext cx="8531225" cy="500586"/>
          </a:xfrm>
          <a:prstGeom prst="rect">
            <a:avLst/>
          </a:prstGeom>
          <a:noFill/>
          <a:ln>
            <a:noFill/>
          </a:ln>
        </p:spPr>
        <p:txBody>
          <a:bodyPr spcFirstLastPara="1" wrap="square" lIns="91425" tIns="45700" rIns="91425" bIns="45700" anchor="t" anchorCtr="0">
            <a:spAutoFit/>
          </a:bodyPr>
          <a:lstStyle/>
          <a:p>
            <a:pPr marL="0" lvl="0" indent="0" algn="ctr" rtl="0">
              <a:lnSpc>
                <a:spcPct val="141666"/>
              </a:lnSpc>
              <a:spcBef>
                <a:spcPts val="0"/>
              </a:spcBef>
              <a:spcAft>
                <a:spcPts val="0"/>
              </a:spcAft>
              <a:buClr>
                <a:srgbClr val="007DAF"/>
              </a:buClr>
              <a:buSzPts val="2400"/>
              <a:buFont typeface="Calibri"/>
              <a:buNone/>
            </a:pPr>
            <a:r>
              <a:rPr lang="en-US" sz="2400"/>
              <a:t>ONF Unique Approach – Operator Led Curated Open Source</a:t>
            </a:r>
            <a:endParaRPr/>
          </a:p>
        </p:txBody>
      </p:sp>
      <p:sp>
        <p:nvSpPr>
          <p:cNvPr id="172" name="Google Shape;172;p103"/>
          <p:cNvSpPr txBox="1">
            <a:spLocks noGrp="1"/>
          </p:cNvSpPr>
          <p:nvPr>
            <p:ph type="sldNum" idx="12"/>
          </p:nvPr>
        </p:nvSpPr>
        <p:spPr>
          <a:xfrm>
            <a:off x="3505200" y="4872044"/>
            <a:ext cx="2133600" cy="273844"/>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A5A5A5"/>
              </a:buClr>
              <a:buSzPts val="800"/>
              <a:buFont typeface="Calibri"/>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A5A5A5"/>
                </a:buClr>
                <a:buSzPts val="800"/>
                <a:buFont typeface="Calibri"/>
                <a:buNone/>
                <a:tabLst/>
                <a:defRPr/>
              </a:pPr>
              <a:t>3</a:t>
            </a:fld>
            <a:endParaRPr kumimoji="0" sz="800" b="0" i="0" u="none" strike="noStrike" kern="0" cap="none" spc="0" normalizeH="0" baseline="0" noProof="0">
              <a:ln>
                <a:noFill/>
              </a:ln>
              <a:solidFill>
                <a:srgbClr val="A5A5A5"/>
              </a:solidFill>
              <a:effectLst/>
              <a:uLnTx/>
              <a:uFillTx/>
              <a:latin typeface="Calibri"/>
              <a:ea typeface="Calibri"/>
              <a:cs typeface="Calibri"/>
              <a:sym typeface="Calibri"/>
            </a:endParaRPr>
          </a:p>
        </p:txBody>
      </p:sp>
      <p:sp>
        <p:nvSpPr>
          <p:cNvPr id="173" name="Google Shape;173;p103"/>
          <p:cNvSpPr txBox="1"/>
          <p:nvPr/>
        </p:nvSpPr>
        <p:spPr>
          <a:xfrm>
            <a:off x="4673222" y="2388491"/>
            <a:ext cx="4441323" cy="739472"/>
          </a:xfrm>
          <a:prstGeom prst="rect">
            <a:avLst/>
          </a:prstGeom>
          <a:noFill/>
          <a:ln>
            <a:noFill/>
          </a:ln>
        </p:spPr>
        <p:txBody>
          <a:bodyPr spcFirstLastPara="1" wrap="square" lIns="91425" tIns="45700" rIns="91425" bIns="45700" anchor="t" anchorCtr="0">
            <a:normAutofit/>
          </a:bodyPr>
          <a:lstStyle/>
          <a:p>
            <a:pPr marL="301625" marR="0" lvl="1" indent="-2857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“Small &amp; mighty” independent engineering team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301625" marR="0" lvl="1" indent="-285750" algn="l" defTabSz="914400" rtl="0" eaLnBrk="1" fontAlgn="auto" latinLnBrk="0" hangingPunct="1">
              <a:lnSpc>
                <a:spcPct val="100000"/>
              </a:lnSpc>
              <a:spcBef>
                <a:spcPts val="280"/>
              </a:spcBef>
              <a:spcAft>
                <a:spcPts val="0"/>
              </a:spcAft>
              <a:buClr>
                <a:srgbClr val="000000"/>
              </a:buClr>
              <a:buSzPts val="1400"/>
              <a:buFont typeface="Arial"/>
              <a:buChar char="•"/>
              <a:tabLst/>
              <a:defRPr/>
            </a:pP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Dedicated to the mission with no legacy to protect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74" name="Google Shape;174;p103"/>
          <p:cNvGrpSpPr/>
          <p:nvPr/>
        </p:nvGrpSpPr>
        <p:grpSpPr>
          <a:xfrm>
            <a:off x="3003267" y="1715710"/>
            <a:ext cx="1523352" cy="1523352"/>
            <a:chOff x="3003267" y="1936424"/>
            <a:chExt cx="1523352" cy="1523352"/>
          </a:xfrm>
        </p:grpSpPr>
        <p:sp>
          <p:nvSpPr>
            <p:cNvPr id="175" name="Google Shape;175;p103"/>
            <p:cNvSpPr/>
            <p:nvPr/>
          </p:nvSpPr>
          <p:spPr>
            <a:xfrm rot="2700000">
              <a:off x="3101345" y="1990653"/>
              <a:ext cx="323853" cy="411550"/>
            </a:xfrm>
            <a:custGeom>
              <a:avLst/>
              <a:gdLst/>
              <a:ahLst/>
              <a:cxnLst/>
              <a:rect l="l" t="t" r="r" b="b"/>
              <a:pathLst>
                <a:path w="323853" h="411550" extrusionOk="0">
                  <a:moveTo>
                    <a:pt x="0" y="82310"/>
                  </a:moveTo>
                  <a:lnTo>
                    <a:pt x="161927" y="82310"/>
                  </a:lnTo>
                  <a:lnTo>
                    <a:pt x="161927" y="0"/>
                  </a:lnTo>
                  <a:lnTo>
                    <a:pt x="323853" y="205775"/>
                  </a:lnTo>
                  <a:lnTo>
                    <a:pt x="161927" y="411550"/>
                  </a:lnTo>
                  <a:lnTo>
                    <a:pt x="161927" y="329240"/>
                  </a:lnTo>
                  <a:lnTo>
                    <a:pt x="0" y="329240"/>
                  </a:lnTo>
                  <a:lnTo>
                    <a:pt x="0" y="82310"/>
                  </a:lnTo>
                  <a:close/>
                </a:path>
              </a:pathLst>
            </a:custGeom>
            <a:gradFill>
              <a:gsLst>
                <a:gs pos="0">
                  <a:srgbClr val="ABBEDC"/>
                </a:gs>
                <a:gs pos="100000">
                  <a:srgbClr val="C7DDFF"/>
                </a:gs>
              </a:gsLst>
              <a:lin ang="16200000" scaled="0"/>
            </a:gradFill>
            <a:ln>
              <a:noFill/>
            </a:ln>
            <a:effectLst>
              <a:outerShdw blurRad="40000" dist="23000" dir="5400000" rotWithShape="0">
                <a:srgbClr val="000000">
                  <a:alpha val="34509"/>
                </a:srgbClr>
              </a:outerShdw>
            </a:effectLst>
          </p:spPr>
          <p:txBody>
            <a:bodyPr spcFirstLastPara="1" wrap="square" lIns="0" tIns="82300" rIns="97150" bIns="82300" anchor="ctr" anchorCtr="0">
              <a:noAutofit/>
            </a:bodyPr>
            <a:lstStyle/>
            <a:p>
              <a:pPr marL="0" marR="0" lvl="0" indent="0" algn="ctr" defTabSz="914400" rtl="0" eaLnBrk="1" fontAlgn="auto" latinLnBrk="0" hangingPunct="1">
                <a:lnSpc>
                  <a:spcPct val="90000"/>
                </a:lnSpc>
                <a:spcBef>
                  <a:spcPts val="0"/>
                </a:spcBef>
                <a:spcAft>
                  <a:spcPts val="0"/>
                </a:spcAft>
                <a:buClr>
                  <a:srgbClr val="4B4B4B"/>
                </a:buClr>
                <a:buSzPts val="1000"/>
                <a:buFont typeface="Calibri"/>
                <a:buNone/>
                <a:tabLst/>
                <a:defRPr/>
              </a:pPr>
              <a:endParaRPr kumimoji="0" sz="10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6" name="Google Shape;176;p103"/>
            <p:cNvSpPr/>
            <p:nvPr/>
          </p:nvSpPr>
          <p:spPr>
            <a:xfrm>
              <a:off x="3307211" y="2240368"/>
              <a:ext cx="1219408" cy="1219408"/>
            </a:xfrm>
            <a:custGeom>
              <a:avLst/>
              <a:gdLst/>
              <a:ahLst/>
              <a:cxnLst/>
              <a:rect l="l" t="t" r="r" b="b"/>
              <a:pathLst>
                <a:path w="1219408" h="1219408" extrusionOk="0">
                  <a:moveTo>
                    <a:pt x="0" y="609704"/>
                  </a:moveTo>
                  <a:cubicBezTo>
                    <a:pt x="0" y="272974"/>
                    <a:pt x="272974" y="0"/>
                    <a:pt x="609704" y="0"/>
                  </a:cubicBezTo>
                  <a:cubicBezTo>
                    <a:pt x="946434" y="0"/>
                    <a:pt x="1219408" y="272974"/>
                    <a:pt x="1219408" y="609704"/>
                  </a:cubicBezTo>
                  <a:cubicBezTo>
                    <a:pt x="1219408" y="946434"/>
                    <a:pt x="946434" y="1219408"/>
                    <a:pt x="609704" y="1219408"/>
                  </a:cubicBezTo>
                  <a:cubicBezTo>
                    <a:pt x="272974" y="1219408"/>
                    <a:pt x="0" y="946434"/>
                    <a:pt x="0" y="609704"/>
                  </a:cubicBezTo>
                  <a:close/>
                </a:path>
              </a:pathLst>
            </a:custGeom>
            <a:solidFill>
              <a:srgbClr val="8064A2"/>
            </a:solidFill>
            <a:ln w="38100" cap="flat" cmpd="sng">
              <a:solidFill>
                <a:srgbClr val="FFFFFF"/>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193800" tIns="193800" rIns="193800" bIns="193800" anchor="ctr"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1200"/>
                <a:buFont typeface="Calibri"/>
                <a:buNone/>
                <a:tabLst/>
                <a:defRPr/>
              </a:pPr>
              <a:r>
                <a:rPr kumimoji="0" lang="en-US" sz="1200" b="0" i="0" u="none" strike="noStrike" kern="0" cap="none" spc="0" normalizeH="0" baseline="0" noProof="0">
                  <a:ln>
                    <a:noFill/>
                  </a:ln>
                  <a:solidFill>
                    <a:srgbClr val="FFFFFF"/>
                  </a:solidFill>
                  <a:effectLst/>
                  <a:uLnTx/>
                  <a:uFillTx/>
                  <a:latin typeface="Calibri"/>
                  <a:ea typeface="Calibri"/>
                  <a:cs typeface="Calibri"/>
                  <a:sym typeface="Calibri"/>
                </a:rPr>
                <a:t>Lab &amp; Engineering Staff @ ONF</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77" name="Google Shape;177;p103"/>
          <p:cNvSpPr/>
          <p:nvPr/>
        </p:nvSpPr>
        <p:spPr>
          <a:xfrm>
            <a:off x="718561" y="2019654"/>
            <a:ext cx="1219408" cy="1219408"/>
          </a:xfrm>
          <a:custGeom>
            <a:avLst/>
            <a:gdLst/>
            <a:ahLst/>
            <a:cxnLst/>
            <a:rect l="l" t="t" r="r" b="b"/>
            <a:pathLst>
              <a:path w="1219408" h="1219408" extrusionOk="0">
                <a:moveTo>
                  <a:pt x="0" y="609704"/>
                </a:moveTo>
                <a:cubicBezTo>
                  <a:pt x="0" y="272974"/>
                  <a:pt x="272974" y="0"/>
                  <a:pt x="609704" y="0"/>
                </a:cubicBezTo>
                <a:cubicBezTo>
                  <a:pt x="946434" y="0"/>
                  <a:pt x="1219408" y="272974"/>
                  <a:pt x="1219408" y="609704"/>
                </a:cubicBezTo>
                <a:cubicBezTo>
                  <a:pt x="1219408" y="946434"/>
                  <a:pt x="946434" y="1219408"/>
                  <a:pt x="609704" y="1219408"/>
                </a:cubicBezTo>
                <a:cubicBezTo>
                  <a:pt x="272974" y="1219408"/>
                  <a:pt x="0" y="946434"/>
                  <a:pt x="0" y="609704"/>
                </a:cubicBezTo>
                <a:close/>
              </a:path>
            </a:pathLst>
          </a:custGeom>
          <a:solidFill>
            <a:srgbClr val="4F81BD"/>
          </a:solidFill>
          <a:ln w="38100" cap="flat" cmpd="sng">
            <a:solidFill>
              <a:srgbClr val="FFFFFF"/>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193800" tIns="193800" rIns="193800" bIns="193800" anchor="ctr"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1200"/>
              <a:buFont typeface="Calibri"/>
              <a:buNone/>
              <a:tabLst/>
              <a:defRPr/>
            </a:pPr>
            <a:r>
              <a:rPr kumimoji="0" lang="en-US" sz="1200" b="0" i="0" u="none" strike="noStrike" kern="0" cap="none" spc="0" normalizeH="0" baseline="0" noProof="0">
                <a:ln>
                  <a:noFill/>
                </a:ln>
                <a:solidFill>
                  <a:srgbClr val="FFFFFF"/>
                </a:solidFill>
                <a:effectLst/>
                <a:uLnTx/>
                <a:uFillTx/>
                <a:latin typeface="Calibri"/>
                <a:ea typeface="Calibri"/>
                <a:cs typeface="Calibri"/>
                <a:sym typeface="Calibri"/>
              </a:rPr>
              <a:t>Operator</a:t>
            </a:r>
            <a:br>
              <a:rPr kumimoji="0" lang="en-US" sz="12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n-US" sz="1200" b="0" i="0" u="none" strike="noStrike" kern="0" cap="none" spc="0" normalizeH="0" baseline="0" noProof="0">
                <a:ln>
                  <a:noFill/>
                </a:ln>
                <a:solidFill>
                  <a:srgbClr val="FFFFFF"/>
                </a:solidFill>
                <a:effectLst/>
                <a:uLnTx/>
                <a:uFillTx/>
                <a:latin typeface="Calibri"/>
                <a:ea typeface="Calibri"/>
                <a:cs typeface="Calibri"/>
                <a:sym typeface="Calibri"/>
              </a:rPr>
              <a:t>Partnerships</a:t>
            </a:r>
            <a:br>
              <a:rPr kumimoji="0" lang="en-US" sz="12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n-US" sz="1200" b="0" i="0" u="none" strike="noStrike" kern="0" cap="none" spc="0" normalizeH="0" baseline="0" noProof="0">
                <a:ln>
                  <a:noFill/>
                </a:ln>
                <a:solidFill>
                  <a:srgbClr val="FFFFFF"/>
                </a:solidFill>
                <a:effectLst/>
                <a:uLnTx/>
                <a:uFillTx/>
                <a:latin typeface="Calibri"/>
                <a:ea typeface="Calibri"/>
                <a:cs typeface="Calibri"/>
                <a:sym typeface="Calibri"/>
              </a:rPr>
              <a:t>7+ Years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78" name="Google Shape;178;p103"/>
          <p:cNvGrpSpPr/>
          <p:nvPr/>
        </p:nvGrpSpPr>
        <p:grpSpPr>
          <a:xfrm>
            <a:off x="1708941" y="725329"/>
            <a:ext cx="7124667" cy="1523351"/>
            <a:chOff x="1708941" y="946043"/>
            <a:chExt cx="7124667" cy="1523351"/>
          </a:xfrm>
        </p:grpSpPr>
        <p:sp>
          <p:nvSpPr>
            <p:cNvPr id="179" name="Google Shape;179;p103"/>
            <p:cNvSpPr/>
            <p:nvPr/>
          </p:nvSpPr>
          <p:spPr>
            <a:xfrm>
              <a:off x="2012886" y="946043"/>
              <a:ext cx="1219408" cy="1219408"/>
            </a:xfrm>
            <a:custGeom>
              <a:avLst/>
              <a:gdLst/>
              <a:ahLst/>
              <a:cxnLst/>
              <a:rect l="l" t="t" r="r" b="b"/>
              <a:pathLst>
                <a:path w="1219408" h="1219408" extrusionOk="0">
                  <a:moveTo>
                    <a:pt x="0" y="609704"/>
                  </a:moveTo>
                  <a:cubicBezTo>
                    <a:pt x="0" y="272974"/>
                    <a:pt x="272974" y="0"/>
                    <a:pt x="609704" y="0"/>
                  </a:cubicBezTo>
                  <a:cubicBezTo>
                    <a:pt x="946434" y="0"/>
                    <a:pt x="1219408" y="272974"/>
                    <a:pt x="1219408" y="609704"/>
                  </a:cubicBezTo>
                  <a:cubicBezTo>
                    <a:pt x="1219408" y="946434"/>
                    <a:pt x="946434" y="1219408"/>
                    <a:pt x="609704" y="1219408"/>
                  </a:cubicBezTo>
                  <a:cubicBezTo>
                    <a:pt x="272974" y="1219408"/>
                    <a:pt x="0" y="946434"/>
                    <a:pt x="0" y="609704"/>
                  </a:cubicBezTo>
                  <a:close/>
                </a:path>
              </a:pathLst>
            </a:custGeom>
            <a:solidFill>
              <a:srgbClr val="9BBB59"/>
            </a:solidFill>
            <a:ln w="38100" cap="flat" cmpd="sng">
              <a:solidFill>
                <a:srgbClr val="FFFFFF"/>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196350" tIns="196350" rIns="196350" bIns="196350" anchor="ctr"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1400"/>
                <a:buFont typeface="Calibri"/>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Operator prioritized use cases </a:t>
              </a: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80" name="Google Shape;180;p103"/>
            <p:cNvSpPr/>
            <p:nvPr/>
          </p:nvSpPr>
          <p:spPr>
            <a:xfrm rot="-2700000">
              <a:off x="1807019" y="2003615"/>
              <a:ext cx="323853" cy="411550"/>
            </a:xfrm>
            <a:custGeom>
              <a:avLst/>
              <a:gdLst/>
              <a:ahLst/>
              <a:cxnLst/>
              <a:rect l="l" t="t" r="r" b="b"/>
              <a:pathLst>
                <a:path w="323853" h="411550" extrusionOk="0">
                  <a:moveTo>
                    <a:pt x="0" y="82310"/>
                  </a:moveTo>
                  <a:lnTo>
                    <a:pt x="161927" y="82310"/>
                  </a:lnTo>
                  <a:lnTo>
                    <a:pt x="161927" y="0"/>
                  </a:lnTo>
                  <a:lnTo>
                    <a:pt x="323853" y="205775"/>
                  </a:lnTo>
                  <a:lnTo>
                    <a:pt x="161927" y="411550"/>
                  </a:lnTo>
                  <a:lnTo>
                    <a:pt x="161927" y="329240"/>
                  </a:lnTo>
                  <a:lnTo>
                    <a:pt x="0" y="329240"/>
                  </a:lnTo>
                  <a:lnTo>
                    <a:pt x="0" y="82310"/>
                  </a:lnTo>
                  <a:close/>
                </a:path>
              </a:pathLst>
            </a:custGeom>
            <a:gradFill>
              <a:gsLst>
                <a:gs pos="0">
                  <a:srgbClr val="ABBEDC"/>
                </a:gs>
                <a:gs pos="100000">
                  <a:srgbClr val="C7DDFF"/>
                </a:gs>
              </a:gsLst>
              <a:lin ang="16200000" scaled="0"/>
            </a:gradFill>
            <a:ln>
              <a:noFill/>
            </a:ln>
            <a:effectLst>
              <a:outerShdw blurRad="40000" dist="23000" dir="5400000" rotWithShape="0">
                <a:srgbClr val="000000">
                  <a:alpha val="34509"/>
                </a:srgbClr>
              </a:outerShdw>
            </a:effectLst>
          </p:spPr>
          <p:txBody>
            <a:bodyPr spcFirstLastPara="1" wrap="square" lIns="0" tIns="82300" rIns="97150" bIns="82300" anchor="ctr" anchorCtr="0">
              <a:noAutofit/>
            </a:bodyPr>
            <a:lstStyle/>
            <a:p>
              <a:pPr marL="0" marR="0" lvl="0" indent="0" algn="ctr" defTabSz="914400" rtl="0" eaLnBrk="1" fontAlgn="auto" latinLnBrk="0" hangingPunct="1">
                <a:lnSpc>
                  <a:spcPct val="90000"/>
                </a:lnSpc>
                <a:spcBef>
                  <a:spcPts val="0"/>
                </a:spcBef>
                <a:spcAft>
                  <a:spcPts val="0"/>
                </a:spcAft>
                <a:buClr>
                  <a:srgbClr val="4B4B4B"/>
                </a:buClr>
                <a:buSzPts val="1000"/>
                <a:buFont typeface="Calibri"/>
                <a:buNone/>
                <a:tabLst/>
                <a:defRPr/>
              </a:pPr>
              <a:endParaRPr kumimoji="0" sz="10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81" name="Google Shape;181;p103"/>
            <p:cNvSpPr txBox="1"/>
            <p:nvPr/>
          </p:nvSpPr>
          <p:spPr>
            <a:xfrm>
              <a:off x="3326419" y="1198618"/>
              <a:ext cx="5507189" cy="556552"/>
            </a:xfrm>
            <a:prstGeom prst="rect">
              <a:avLst/>
            </a:prstGeom>
            <a:noFill/>
            <a:ln>
              <a:noFill/>
            </a:ln>
          </p:spPr>
          <p:txBody>
            <a:bodyPr spcFirstLastPara="1" wrap="square" lIns="91425" tIns="91425" rIns="91425" bIns="91425" anchor="t" anchorCtr="0">
              <a:noAutofit/>
            </a:bodyPr>
            <a:lstStyle/>
            <a:p>
              <a:pPr marL="301625" marR="0" lvl="1" indent="-2857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Operators first agree on common Use Cases to jointly pursue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301625" marR="0" lvl="1" indent="-285750" algn="l" defTabSz="914400" rtl="0" eaLnBrk="1" fontAlgn="auto" latinLnBrk="0" hangingPunct="1">
                <a:lnSpc>
                  <a:spcPct val="100000"/>
                </a:lnSpc>
                <a:spcBef>
                  <a:spcPts val="400"/>
                </a:spcBef>
                <a:spcAft>
                  <a:spcPts val="0"/>
                </a:spcAft>
                <a:buClr>
                  <a:srgbClr val="000000"/>
                </a:buClr>
                <a:buSzPts val="1400"/>
                <a:buFont typeface="Arial"/>
                <a:buChar char="•"/>
                <a:tabLst/>
                <a:defRPr/>
              </a:pP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Operators commit to deployment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82" name="Google Shape;182;p103"/>
          <p:cNvGrpSpPr/>
          <p:nvPr/>
        </p:nvGrpSpPr>
        <p:grpSpPr>
          <a:xfrm>
            <a:off x="1721904" y="3010034"/>
            <a:ext cx="7111704" cy="1523353"/>
            <a:chOff x="1721904" y="3230748"/>
            <a:chExt cx="7111704" cy="1523353"/>
          </a:xfrm>
        </p:grpSpPr>
        <p:sp>
          <p:nvSpPr>
            <p:cNvPr id="183" name="Google Shape;183;p103"/>
            <p:cNvSpPr/>
            <p:nvPr/>
          </p:nvSpPr>
          <p:spPr>
            <a:xfrm rot="2700000">
              <a:off x="1819982" y="3297941"/>
              <a:ext cx="323854" cy="411550"/>
            </a:xfrm>
            <a:custGeom>
              <a:avLst/>
              <a:gdLst/>
              <a:ahLst/>
              <a:cxnLst/>
              <a:rect l="l" t="t" r="r" b="b"/>
              <a:pathLst>
                <a:path w="323853" h="411550" extrusionOk="0">
                  <a:moveTo>
                    <a:pt x="323853" y="329240"/>
                  </a:moveTo>
                  <a:lnTo>
                    <a:pt x="161926" y="329240"/>
                  </a:lnTo>
                  <a:lnTo>
                    <a:pt x="161926" y="411550"/>
                  </a:lnTo>
                  <a:lnTo>
                    <a:pt x="0" y="205775"/>
                  </a:lnTo>
                  <a:lnTo>
                    <a:pt x="161926" y="0"/>
                  </a:lnTo>
                  <a:lnTo>
                    <a:pt x="161926" y="82310"/>
                  </a:lnTo>
                  <a:lnTo>
                    <a:pt x="323853" y="82310"/>
                  </a:lnTo>
                  <a:lnTo>
                    <a:pt x="323853" y="329240"/>
                  </a:lnTo>
                  <a:close/>
                </a:path>
              </a:pathLst>
            </a:custGeom>
            <a:gradFill>
              <a:gsLst>
                <a:gs pos="0">
                  <a:srgbClr val="ABBEDC"/>
                </a:gs>
                <a:gs pos="100000">
                  <a:srgbClr val="C7DDFF"/>
                </a:gs>
              </a:gsLst>
              <a:lin ang="16200000" scaled="0"/>
            </a:gradFill>
            <a:ln>
              <a:noFill/>
            </a:ln>
            <a:effectLst>
              <a:outerShdw blurRad="40000" dist="23000" dir="5400000" rotWithShape="0">
                <a:srgbClr val="000000">
                  <a:alpha val="34509"/>
                </a:srgbClr>
              </a:outerShdw>
            </a:effectLst>
          </p:spPr>
          <p:txBody>
            <a:bodyPr spcFirstLastPara="1" wrap="square" lIns="97150" tIns="82300" rIns="0" bIns="82300" anchor="ctr" anchorCtr="0">
              <a:noAutofit/>
            </a:bodyPr>
            <a:lstStyle/>
            <a:p>
              <a:pPr marL="0" marR="0" lvl="0" indent="0" algn="ctr" defTabSz="914400" rtl="0" eaLnBrk="1" fontAlgn="auto" latinLnBrk="0" hangingPunct="1">
                <a:lnSpc>
                  <a:spcPct val="90000"/>
                </a:lnSpc>
                <a:spcBef>
                  <a:spcPts val="0"/>
                </a:spcBef>
                <a:spcAft>
                  <a:spcPts val="0"/>
                </a:spcAft>
                <a:buClr>
                  <a:srgbClr val="4B4B4B"/>
                </a:buClr>
                <a:buSzPts val="1000"/>
                <a:buFont typeface="Calibri"/>
                <a:buNone/>
                <a:tabLst/>
                <a:defRPr/>
              </a:pPr>
              <a:endParaRPr kumimoji="0" sz="10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184" name="Google Shape;184;p103"/>
            <p:cNvGrpSpPr/>
            <p:nvPr/>
          </p:nvGrpSpPr>
          <p:grpSpPr>
            <a:xfrm>
              <a:off x="2012886" y="3230748"/>
              <a:ext cx="6820722" cy="1523353"/>
              <a:chOff x="2012886" y="3230748"/>
              <a:chExt cx="6820722" cy="1523353"/>
            </a:xfrm>
          </p:grpSpPr>
          <p:sp>
            <p:nvSpPr>
              <p:cNvPr id="185" name="Google Shape;185;p103"/>
              <p:cNvSpPr/>
              <p:nvPr/>
            </p:nvSpPr>
            <p:spPr>
              <a:xfrm rot="-2700000">
                <a:off x="3114307" y="3284977"/>
                <a:ext cx="323854" cy="411551"/>
              </a:xfrm>
              <a:custGeom>
                <a:avLst/>
                <a:gdLst/>
                <a:ahLst/>
                <a:cxnLst/>
                <a:rect l="l" t="t" r="r" b="b"/>
                <a:pathLst>
                  <a:path w="323853" h="411550" extrusionOk="0">
                    <a:moveTo>
                      <a:pt x="323853" y="329240"/>
                    </a:moveTo>
                    <a:lnTo>
                      <a:pt x="161926" y="329240"/>
                    </a:lnTo>
                    <a:lnTo>
                      <a:pt x="161926" y="411550"/>
                    </a:lnTo>
                    <a:lnTo>
                      <a:pt x="0" y="205775"/>
                    </a:lnTo>
                    <a:lnTo>
                      <a:pt x="161926" y="0"/>
                    </a:lnTo>
                    <a:lnTo>
                      <a:pt x="161926" y="82310"/>
                    </a:lnTo>
                    <a:lnTo>
                      <a:pt x="323853" y="82310"/>
                    </a:lnTo>
                    <a:lnTo>
                      <a:pt x="323853" y="329240"/>
                    </a:lnTo>
                    <a:close/>
                  </a:path>
                </a:pathLst>
              </a:custGeom>
              <a:gradFill>
                <a:gsLst>
                  <a:gs pos="0">
                    <a:srgbClr val="ABBEDC"/>
                  </a:gs>
                  <a:gs pos="100000">
                    <a:srgbClr val="C7DDFF"/>
                  </a:gs>
                </a:gsLst>
                <a:lin ang="16200000" scaled="0"/>
              </a:gradFill>
              <a:ln>
                <a:noFill/>
              </a:ln>
              <a:effectLst>
                <a:outerShdw blurRad="40000" dist="23000" dir="5400000" rotWithShape="0">
                  <a:srgbClr val="000000">
                    <a:alpha val="34509"/>
                  </a:srgbClr>
                </a:outerShdw>
              </a:effectLst>
            </p:spPr>
            <p:txBody>
              <a:bodyPr spcFirstLastPara="1" wrap="square" lIns="97150" tIns="82300" rIns="0" bIns="82300" anchor="ctr" anchorCtr="0">
                <a:noAutofit/>
              </a:bodyPr>
              <a:lstStyle/>
              <a:p>
                <a:pPr marL="0" marR="0" lvl="0" indent="0" algn="ctr" defTabSz="914400" rtl="0" eaLnBrk="1" fontAlgn="auto" latinLnBrk="0" hangingPunct="1">
                  <a:lnSpc>
                    <a:spcPct val="90000"/>
                  </a:lnSpc>
                  <a:spcBef>
                    <a:spcPts val="0"/>
                  </a:spcBef>
                  <a:spcAft>
                    <a:spcPts val="0"/>
                  </a:spcAft>
                  <a:buClr>
                    <a:srgbClr val="4B4B4B"/>
                  </a:buClr>
                  <a:buSzPts val="1000"/>
                  <a:buFont typeface="Calibri"/>
                  <a:buNone/>
                  <a:tabLst/>
                  <a:defRPr/>
                </a:pPr>
                <a:endParaRPr kumimoji="0" sz="10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86" name="Google Shape;186;p103"/>
              <p:cNvSpPr/>
              <p:nvPr/>
            </p:nvSpPr>
            <p:spPr>
              <a:xfrm>
                <a:off x="2012886" y="3534693"/>
                <a:ext cx="1219408" cy="1219408"/>
              </a:xfrm>
              <a:custGeom>
                <a:avLst/>
                <a:gdLst/>
                <a:ahLst/>
                <a:cxnLst/>
                <a:rect l="l" t="t" r="r" b="b"/>
                <a:pathLst>
                  <a:path w="1219408" h="1219408" extrusionOk="0">
                    <a:moveTo>
                      <a:pt x="0" y="609704"/>
                    </a:moveTo>
                    <a:cubicBezTo>
                      <a:pt x="0" y="272974"/>
                      <a:pt x="272974" y="0"/>
                      <a:pt x="609704" y="0"/>
                    </a:cubicBezTo>
                    <a:cubicBezTo>
                      <a:pt x="946434" y="0"/>
                      <a:pt x="1219408" y="272974"/>
                      <a:pt x="1219408" y="609704"/>
                    </a:cubicBezTo>
                    <a:cubicBezTo>
                      <a:pt x="1219408" y="946434"/>
                      <a:pt x="946434" y="1219408"/>
                      <a:pt x="609704" y="1219408"/>
                    </a:cubicBezTo>
                    <a:cubicBezTo>
                      <a:pt x="272974" y="1219408"/>
                      <a:pt x="0" y="946434"/>
                      <a:pt x="0" y="609704"/>
                    </a:cubicBezTo>
                    <a:close/>
                  </a:path>
                </a:pathLst>
              </a:custGeom>
              <a:solidFill>
                <a:srgbClr val="4BACC6"/>
              </a:solidFill>
              <a:ln w="38100" cap="flat" cmpd="sng">
                <a:solidFill>
                  <a:srgbClr val="FFFFFF"/>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196350" tIns="196350" rIns="196350" bIns="196350" anchor="ctr"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1400"/>
                  <a:buFont typeface="Calibri"/>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Keiretsu Ecosystem Develops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7" name="Google Shape;187;p103"/>
              <p:cNvSpPr txBox="1"/>
              <p:nvPr/>
            </p:nvSpPr>
            <p:spPr>
              <a:xfrm>
                <a:off x="3389053" y="3759599"/>
                <a:ext cx="5444555" cy="606154"/>
              </a:xfrm>
              <a:prstGeom prst="rect">
                <a:avLst/>
              </a:prstGeom>
              <a:noFill/>
              <a:ln>
                <a:noFill/>
              </a:ln>
            </p:spPr>
            <p:txBody>
              <a:bodyPr spcFirstLastPara="1" wrap="square" lIns="91425" tIns="91425" rIns="91425" bIns="91425" anchor="t" anchorCtr="0">
                <a:noAutofit/>
              </a:bodyPr>
              <a:lstStyle/>
              <a:p>
                <a:pPr marL="285750" marR="0" lvl="1" indent="-2857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Curated supply chain engages to embrace opportunity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1" indent="-285750" algn="l" defTabSz="914400" rtl="0" eaLnBrk="1" fontAlgn="auto" latinLnBrk="0" hangingPunct="1">
                  <a:lnSpc>
                    <a:spcPct val="100000"/>
                  </a:lnSpc>
                  <a:spcBef>
                    <a:spcPts val="400"/>
                  </a:spcBef>
                  <a:spcAft>
                    <a:spcPts val="0"/>
                  </a:spcAft>
                  <a:buClr>
                    <a:srgbClr val="000000"/>
                  </a:buClr>
                  <a:buSzPts val="1400"/>
                  <a:buFont typeface="Arial"/>
                  <a:buChar char="•"/>
                  <a:tabLst/>
                  <a:defRPr/>
                </a:pP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Well aligned vendors each contribute value to overall solution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1" indent="-285750" algn="l" defTabSz="914400" rtl="0" eaLnBrk="1" fontAlgn="auto" latinLnBrk="0" hangingPunct="1">
                  <a:lnSpc>
                    <a:spcPct val="100000"/>
                  </a:lnSpc>
                  <a:spcBef>
                    <a:spcPts val="400"/>
                  </a:spcBef>
                  <a:spcAft>
                    <a:spcPts val="0"/>
                  </a:spcAft>
                  <a:buClr>
                    <a:srgbClr val="000000"/>
                  </a:buClr>
                  <a:buSzPts val="1400"/>
                  <a:buFont typeface="Arial"/>
                  <a:buChar char="•"/>
                  <a:tabLst/>
                  <a:defRPr/>
                </a:pP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Operator commitment to deployment ensures ROI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171450" marR="0" lvl="1" indent="-107950" algn="l" defTabSz="914400" rtl="0" eaLnBrk="1" fontAlgn="auto" latinLnBrk="0" hangingPunct="1">
                  <a:lnSpc>
                    <a:spcPct val="100000"/>
                  </a:lnSpc>
                  <a:spcBef>
                    <a:spcPts val="400"/>
                  </a:spcBef>
                  <a:spcAft>
                    <a:spcPts val="0"/>
                  </a:spcAft>
                  <a:buClr>
                    <a:srgbClr val="000000"/>
                  </a:buClr>
                  <a:buSzPts val="1000"/>
                  <a:buFont typeface="Arial"/>
                  <a:buNone/>
                  <a:tabLst/>
                  <a:defRPr/>
                </a:pPr>
                <a:endParaRPr kumimoji="0" sz="10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spTree>
    <p:extLst>
      <p:ext uri="{BB962C8B-B14F-4D97-AF65-F5344CB8AC3E}">
        <p14:creationId xmlns:p14="http://schemas.microsoft.com/office/powerpoint/2010/main" val="38168994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
                                        </p:tgtEl>
                                        <p:attrNameLst>
                                          <p:attrName>style.visibility</p:attrName>
                                        </p:attrNameLst>
                                      </p:cBhvr>
                                      <p:to>
                                        <p:strVal val="visible"/>
                                      </p:to>
                                    </p:set>
                                    <p:animEffect transition="in" filter="fade">
                                      <p:cBhvr>
                                        <p:cTn id="12" dur="500"/>
                                        <p:tgtEl>
                                          <p:spTgt spid="174"/>
                                        </p:tgtEl>
                                      </p:cBhvr>
                                    </p:animEffect>
                                  </p:childTnLst>
                                </p:cTn>
                              </p:par>
                              <p:par>
                                <p:cTn id="13" presetID="10" presetClass="entr" presetSubtype="0" fill="hold" nodeType="withEffect">
                                  <p:stCondLst>
                                    <p:cond delay="0"/>
                                  </p:stCondLst>
                                  <p:childTnLst>
                                    <p:set>
                                      <p:cBhvr>
                                        <p:cTn id="14" dur="1" fill="hold">
                                          <p:stCondLst>
                                            <p:cond delay="0"/>
                                          </p:stCondLst>
                                        </p:cTn>
                                        <p:tgtEl>
                                          <p:spTgt spid="173">
                                            <p:txEl>
                                              <p:pRg st="0" end="0"/>
                                            </p:txEl>
                                          </p:spTgt>
                                        </p:tgtEl>
                                        <p:attrNameLst>
                                          <p:attrName>style.visibility</p:attrName>
                                        </p:attrNameLst>
                                      </p:cBhvr>
                                      <p:to>
                                        <p:strVal val="visible"/>
                                      </p:to>
                                    </p:set>
                                    <p:animEffect transition="in" filter="fade">
                                      <p:cBhvr>
                                        <p:cTn id="15" dur="500"/>
                                        <p:tgtEl>
                                          <p:spTgt spid="173">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73">
                                            <p:txEl>
                                              <p:pRg st="1" end="1"/>
                                            </p:txEl>
                                          </p:spTgt>
                                        </p:tgtEl>
                                        <p:attrNameLst>
                                          <p:attrName>style.visibility</p:attrName>
                                        </p:attrNameLst>
                                      </p:cBhvr>
                                      <p:to>
                                        <p:strVal val="visible"/>
                                      </p:to>
                                    </p:set>
                                    <p:animEffect transition="in" filter="fade">
                                      <p:cBhvr>
                                        <p:cTn id="18" dur="500"/>
                                        <p:tgtEl>
                                          <p:spTgt spid="17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2"/>
                                        </p:tgtEl>
                                        <p:attrNameLst>
                                          <p:attrName>style.visibility</p:attrName>
                                        </p:attrNameLst>
                                      </p:cBhvr>
                                      <p:to>
                                        <p:strVal val="visible"/>
                                      </p:to>
                                    </p:set>
                                    <p:animEffect transition="in" filter="fade">
                                      <p:cBhvr>
                                        <p:cTn id="23"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Picture 170">
            <a:extLst>
              <a:ext uri="{FF2B5EF4-FFF2-40B4-BE49-F238E27FC236}">
                <a16:creationId xmlns:a16="http://schemas.microsoft.com/office/drawing/2014/main" xmlns="" id="{09DDA6C6-9500-F143-B826-AA0337614A9C}"/>
              </a:ext>
            </a:extLst>
          </p:cNvPr>
          <p:cNvPicPr>
            <a:picLocks noChangeAspect="1"/>
          </p:cNvPicPr>
          <p:nvPr/>
        </p:nvPicPr>
        <p:blipFill>
          <a:blip r:embed="rId3"/>
          <a:stretch>
            <a:fillRect/>
          </a:stretch>
        </p:blipFill>
        <p:spPr>
          <a:xfrm>
            <a:off x="-3175" y="1260076"/>
            <a:ext cx="4864100" cy="658868"/>
          </a:xfrm>
          <a:prstGeom prst="rect">
            <a:avLst/>
          </a:prstGeom>
        </p:spPr>
      </p:pic>
      <p:pic>
        <p:nvPicPr>
          <p:cNvPr id="169" name="Picture 168" descr="A screenshot of a cell phone&#10;&#10;Description automatically generated">
            <a:extLst>
              <a:ext uri="{FF2B5EF4-FFF2-40B4-BE49-F238E27FC236}">
                <a16:creationId xmlns:a16="http://schemas.microsoft.com/office/drawing/2014/main" xmlns="" id="{5048190A-0D62-394E-9C2F-5EF320504BC0}"/>
              </a:ext>
            </a:extLst>
          </p:cNvPr>
          <p:cNvPicPr>
            <a:picLocks noChangeAspect="1"/>
          </p:cNvPicPr>
          <p:nvPr/>
        </p:nvPicPr>
        <p:blipFill>
          <a:blip r:embed="rId4"/>
          <a:stretch>
            <a:fillRect/>
          </a:stretch>
        </p:blipFill>
        <p:spPr>
          <a:xfrm>
            <a:off x="-2764" y="1866092"/>
            <a:ext cx="5031964" cy="563866"/>
          </a:xfrm>
          <a:prstGeom prst="rect">
            <a:avLst/>
          </a:prstGeom>
        </p:spPr>
      </p:pic>
      <p:pic>
        <p:nvPicPr>
          <p:cNvPr id="167" name="Picture 166" descr="A screenshot of a cell phone&#10;&#10;Description automatically generated">
            <a:extLst>
              <a:ext uri="{FF2B5EF4-FFF2-40B4-BE49-F238E27FC236}">
                <a16:creationId xmlns:a16="http://schemas.microsoft.com/office/drawing/2014/main" xmlns="" id="{B0FB6EFB-1350-AF44-BEC9-E4ADADA32D60}"/>
              </a:ext>
            </a:extLst>
          </p:cNvPr>
          <p:cNvPicPr>
            <a:picLocks noChangeAspect="1"/>
          </p:cNvPicPr>
          <p:nvPr/>
        </p:nvPicPr>
        <p:blipFill>
          <a:blip r:embed="rId5"/>
          <a:stretch>
            <a:fillRect/>
          </a:stretch>
        </p:blipFill>
        <p:spPr>
          <a:xfrm>
            <a:off x="0" y="2395686"/>
            <a:ext cx="4864100" cy="653909"/>
          </a:xfrm>
          <a:prstGeom prst="rect">
            <a:avLst/>
          </a:prstGeom>
        </p:spPr>
      </p:pic>
      <p:pic>
        <p:nvPicPr>
          <p:cNvPr id="165" name="Picture 164" descr="A screenshot of a cell phone&#10;&#10;Description automatically generated">
            <a:extLst>
              <a:ext uri="{FF2B5EF4-FFF2-40B4-BE49-F238E27FC236}">
                <a16:creationId xmlns:a16="http://schemas.microsoft.com/office/drawing/2014/main" xmlns="" id="{F448313F-E1CA-594E-91C7-36325897A37F}"/>
              </a:ext>
            </a:extLst>
          </p:cNvPr>
          <p:cNvPicPr>
            <a:picLocks noChangeAspect="1"/>
          </p:cNvPicPr>
          <p:nvPr/>
        </p:nvPicPr>
        <p:blipFill>
          <a:blip r:embed="rId6"/>
          <a:stretch>
            <a:fillRect/>
          </a:stretch>
        </p:blipFill>
        <p:spPr>
          <a:xfrm>
            <a:off x="-5939" y="3012714"/>
            <a:ext cx="4613435" cy="1087427"/>
          </a:xfrm>
          <a:prstGeom prst="rect">
            <a:avLst/>
          </a:prstGeom>
        </p:spPr>
      </p:pic>
      <p:sp>
        <p:nvSpPr>
          <p:cNvPr id="3" name="Slide Number Placeholder 2">
            <a:extLst>
              <a:ext uri="{FF2B5EF4-FFF2-40B4-BE49-F238E27FC236}">
                <a16:creationId xmlns:a16="http://schemas.microsoft.com/office/drawing/2014/main" xmlns="" id="{23AFA8E5-4EF5-C64B-B55F-0085E6938BED}"/>
              </a:ext>
            </a:extLst>
          </p:cNvPr>
          <p:cNvSpPr>
            <a:spLocks noGrp="1"/>
          </p:cNvSpPr>
          <p:nvPr>
            <p:ph type="sldNum" sz="quarter" idx="4"/>
          </p:nvPr>
        </p:nvSpPr>
        <p:spPr/>
        <p:txBody>
          <a:bodyPr/>
          <a:lstStyle/>
          <a:p>
            <a:fld id="{C921E2DF-5279-024C-809C-CD16853F95A6}" type="slidenum">
              <a:rPr lang="en-US" smtClean="0"/>
              <a:pPr/>
              <a:t>4</a:t>
            </a:fld>
            <a:endParaRPr lang="en-US"/>
          </a:p>
        </p:txBody>
      </p:sp>
      <p:pic>
        <p:nvPicPr>
          <p:cNvPr id="111" name="Picture 110" descr="A screenshot of a cell phone&#10;&#10;Description automatically generated">
            <a:extLst>
              <a:ext uri="{FF2B5EF4-FFF2-40B4-BE49-F238E27FC236}">
                <a16:creationId xmlns:a16="http://schemas.microsoft.com/office/drawing/2014/main" xmlns="" id="{27F0A60C-7431-0C4D-908A-05DC1D7633F9}"/>
              </a:ext>
            </a:extLst>
          </p:cNvPr>
          <p:cNvPicPr>
            <a:picLocks noChangeAspect="1"/>
          </p:cNvPicPr>
          <p:nvPr/>
        </p:nvPicPr>
        <p:blipFill rotWithShape="1">
          <a:blip r:embed="rId7"/>
          <a:srcRect r="3504"/>
          <a:stretch/>
        </p:blipFill>
        <p:spPr>
          <a:xfrm>
            <a:off x="6513870" y="1163229"/>
            <a:ext cx="2556132" cy="3475195"/>
          </a:xfrm>
          <a:prstGeom prst="rect">
            <a:avLst/>
          </a:prstGeom>
        </p:spPr>
      </p:pic>
      <p:grpSp>
        <p:nvGrpSpPr>
          <p:cNvPr id="142" name="Group 141">
            <a:extLst>
              <a:ext uri="{FF2B5EF4-FFF2-40B4-BE49-F238E27FC236}">
                <a16:creationId xmlns:a16="http://schemas.microsoft.com/office/drawing/2014/main" xmlns="" id="{FBE58339-E3AF-0445-B559-E5CD5F324345}"/>
              </a:ext>
            </a:extLst>
          </p:cNvPr>
          <p:cNvGrpSpPr>
            <a:grpSpLocks noChangeAspect="1"/>
          </p:cNvGrpSpPr>
          <p:nvPr/>
        </p:nvGrpSpPr>
        <p:grpSpPr>
          <a:xfrm>
            <a:off x="3234457" y="1247222"/>
            <a:ext cx="3285162" cy="3749039"/>
            <a:chOff x="3392307" y="1552034"/>
            <a:chExt cx="4864100" cy="4728761"/>
          </a:xfrm>
          <a:effectLst>
            <a:outerShdw blurRad="50800" dist="38100" dir="2700000" algn="tl" rotWithShape="0">
              <a:prstClr val="black">
                <a:alpha val="40000"/>
              </a:prstClr>
            </a:outerShdw>
          </a:effectLst>
        </p:grpSpPr>
        <p:pic>
          <p:nvPicPr>
            <p:cNvPr id="143" name="Picture 142">
              <a:extLst>
                <a:ext uri="{FF2B5EF4-FFF2-40B4-BE49-F238E27FC236}">
                  <a16:creationId xmlns:a16="http://schemas.microsoft.com/office/drawing/2014/main" xmlns="" id="{F01FCFAE-CD39-134E-98FC-1CDE44BC4CF2}"/>
                </a:ext>
              </a:extLst>
            </p:cNvPr>
            <p:cNvPicPr>
              <a:picLocks noChangeAspect="1"/>
            </p:cNvPicPr>
            <p:nvPr/>
          </p:nvPicPr>
          <p:blipFill>
            <a:blip r:embed="rId8"/>
            <a:stretch>
              <a:fillRect/>
            </a:stretch>
          </p:blipFill>
          <p:spPr>
            <a:xfrm>
              <a:off x="3392307" y="4464695"/>
              <a:ext cx="4864100" cy="1816100"/>
            </a:xfrm>
            <a:prstGeom prst="rect">
              <a:avLst/>
            </a:prstGeom>
          </p:spPr>
        </p:pic>
        <p:pic>
          <p:nvPicPr>
            <p:cNvPr id="144" name="Picture 143">
              <a:extLst>
                <a:ext uri="{FF2B5EF4-FFF2-40B4-BE49-F238E27FC236}">
                  <a16:creationId xmlns:a16="http://schemas.microsoft.com/office/drawing/2014/main" xmlns="" id="{629EBE02-97DD-C34A-84AB-BEF6ABA621B8}"/>
                </a:ext>
              </a:extLst>
            </p:cNvPr>
            <p:cNvPicPr>
              <a:picLocks noChangeAspect="1"/>
            </p:cNvPicPr>
            <p:nvPr/>
          </p:nvPicPr>
          <p:blipFill>
            <a:blip r:embed="rId9"/>
            <a:stretch>
              <a:fillRect/>
            </a:stretch>
          </p:blipFill>
          <p:spPr>
            <a:xfrm>
              <a:off x="3868557" y="3778895"/>
              <a:ext cx="3911600" cy="1371600"/>
            </a:xfrm>
            <a:prstGeom prst="rect">
              <a:avLst/>
            </a:prstGeom>
          </p:spPr>
        </p:pic>
        <p:pic>
          <p:nvPicPr>
            <p:cNvPr id="145" name="Picture 144">
              <a:extLst>
                <a:ext uri="{FF2B5EF4-FFF2-40B4-BE49-F238E27FC236}">
                  <a16:creationId xmlns:a16="http://schemas.microsoft.com/office/drawing/2014/main" xmlns="" id="{EEFFC3EB-6E9D-7C43-9EBE-A3BAFED52286}"/>
                </a:ext>
              </a:extLst>
            </p:cNvPr>
            <p:cNvPicPr>
              <a:picLocks noChangeAspect="1"/>
            </p:cNvPicPr>
            <p:nvPr/>
          </p:nvPicPr>
          <p:blipFill>
            <a:blip r:embed="rId10"/>
            <a:stretch>
              <a:fillRect/>
            </a:stretch>
          </p:blipFill>
          <p:spPr>
            <a:xfrm>
              <a:off x="4351157" y="3047854"/>
              <a:ext cx="2946400" cy="1206500"/>
            </a:xfrm>
            <a:prstGeom prst="rect">
              <a:avLst/>
            </a:prstGeom>
          </p:spPr>
        </p:pic>
        <p:pic>
          <p:nvPicPr>
            <p:cNvPr id="146" name="Picture 145">
              <a:extLst>
                <a:ext uri="{FF2B5EF4-FFF2-40B4-BE49-F238E27FC236}">
                  <a16:creationId xmlns:a16="http://schemas.microsoft.com/office/drawing/2014/main" xmlns="" id="{43FCCB5F-57D8-9E48-81F3-80D1AB06285B}"/>
                </a:ext>
              </a:extLst>
            </p:cNvPr>
            <p:cNvPicPr>
              <a:picLocks noChangeAspect="1"/>
            </p:cNvPicPr>
            <p:nvPr/>
          </p:nvPicPr>
          <p:blipFill>
            <a:blip r:embed="rId11"/>
            <a:stretch>
              <a:fillRect/>
            </a:stretch>
          </p:blipFill>
          <p:spPr>
            <a:xfrm>
              <a:off x="4833757" y="2323163"/>
              <a:ext cx="1981200" cy="1028700"/>
            </a:xfrm>
            <a:prstGeom prst="rect">
              <a:avLst/>
            </a:prstGeom>
          </p:spPr>
        </p:pic>
        <p:pic>
          <p:nvPicPr>
            <p:cNvPr id="147" name="Picture 146">
              <a:extLst>
                <a:ext uri="{FF2B5EF4-FFF2-40B4-BE49-F238E27FC236}">
                  <a16:creationId xmlns:a16="http://schemas.microsoft.com/office/drawing/2014/main" xmlns="" id="{11BD2163-4111-B24B-B847-C7445AE86B81}"/>
                </a:ext>
              </a:extLst>
            </p:cNvPr>
            <p:cNvPicPr>
              <a:picLocks noChangeAspect="1"/>
            </p:cNvPicPr>
            <p:nvPr/>
          </p:nvPicPr>
          <p:blipFill>
            <a:blip r:embed="rId12"/>
            <a:stretch>
              <a:fillRect/>
            </a:stretch>
          </p:blipFill>
          <p:spPr>
            <a:xfrm>
              <a:off x="5316357" y="1552034"/>
              <a:ext cx="1016000" cy="927100"/>
            </a:xfrm>
            <a:prstGeom prst="rect">
              <a:avLst/>
            </a:prstGeom>
          </p:spPr>
        </p:pic>
      </p:grpSp>
      <p:sp>
        <p:nvSpPr>
          <p:cNvPr id="172" name="Title 1">
            <a:extLst>
              <a:ext uri="{FF2B5EF4-FFF2-40B4-BE49-F238E27FC236}">
                <a16:creationId xmlns:a16="http://schemas.microsoft.com/office/drawing/2014/main" xmlns="" id="{0A4530AD-0028-D248-A59B-E5780DE0659C}"/>
              </a:ext>
            </a:extLst>
          </p:cNvPr>
          <p:cNvSpPr>
            <a:spLocks noGrp="1"/>
          </p:cNvSpPr>
          <p:nvPr>
            <p:ph type="title"/>
          </p:nvPr>
        </p:nvSpPr>
        <p:spPr>
          <a:xfrm>
            <a:off x="457200" y="72933"/>
            <a:ext cx="8229600" cy="532624"/>
          </a:xfrm>
        </p:spPr>
        <p:txBody>
          <a:bodyPr/>
          <a:lstStyle/>
          <a:p>
            <a:r>
              <a:rPr lang="en-US" dirty="0"/>
              <a:t>Operator Led - Curated Open Source Community </a:t>
            </a:r>
          </a:p>
        </p:txBody>
      </p:sp>
      <p:sp>
        <p:nvSpPr>
          <p:cNvPr id="173" name="Text Placeholder 4">
            <a:extLst>
              <a:ext uri="{FF2B5EF4-FFF2-40B4-BE49-F238E27FC236}">
                <a16:creationId xmlns:a16="http://schemas.microsoft.com/office/drawing/2014/main" xmlns="" id="{A7F296A2-483E-F548-A68F-0E26C78DF858}"/>
              </a:ext>
            </a:extLst>
          </p:cNvPr>
          <p:cNvSpPr>
            <a:spLocks noGrp="1"/>
          </p:cNvSpPr>
          <p:nvPr>
            <p:ph type="body" sz="quarter" idx="10"/>
          </p:nvPr>
        </p:nvSpPr>
        <p:spPr>
          <a:xfrm>
            <a:off x="140241" y="565384"/>
            <a:ext cx="8823137" cy="427642"/>
          </a:xfrm>
        </p:spPr>
        <p:txBody>
          <a:bodyPr/>
          <a:lstStyle/>
          <a:p>
            <a:pPr algn="ctr"/>
            <a:r>
              <a:rPr lang="en-US" sz="1600" dirty="0">
                <a:solidFill>
                  <a:schemeClr val="accent2"/>
                </a:solidFill>
              </a:rPr>
              <a:t>Partners committed to disaggregation, open source and SDN/NFV/Cloudification</a:t>
            </a:r>
          </a:p>
        </p:txBody>
      </p:sp>
    </p:spTree>
    <p:extLst>
      <p:ext uri="{BB962C8B-B14F-4D97-AF65-F5344CB8AC3E}">
        <p14:creationId xmlns:p14="http://schemas.microsoft.com/office/powerpoint/2010/main" val="20446778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0BF7DA-F4CD-8C4B-B8DE-EDA5D8FC9A14}"/>
              </a:ext>
            </a:extLst>
          </p:cNvPr>
          <p:cNvSpPr>
            <a:spLocks noGrp="1"/>
          </p:cNvSpPr>
          <p:nvPr>
            <p:ph type="title"/>
          </p:nvPr>
        </p:nvSpPr>
        <p:spPr/>
        <p:txBody>
          <a:bodyPr/>
          <a:lstStyle/>
          <a:p>
            <a:r>
              <a:rPr lang="en-US" dirty="0"/>
              <a:t>Highlights </a:t>
            </a:r>
          </a:p>
        </p:txBody>
      </p:sp>
      <p:sp>
        <p:nvSpPr>
          <p:cNvPr id="3" name="Text Placeholder 2">
            <a:extLst>
              <a:ext uri="{FF2B5EF4-FFF2-40B4-BE49-F238E27FC236}">
                <a16:creationId xmlns:a16="http://schemas.microsoft.com/office/drawing/2014/main" xmlns="" id="{0221F034-E04D-1F40-8B7C-4D176DBDFC5A}"/>
              </a:ext>
            </a:extLst>
          </p:cNvPr>
          <p:cNvSpPr>
            <a:spLocks noGrp="1"/>
          </p:cNvSpPr>
          <p:nvPr>
            <p:ph type="body" idx="1"/>
          </p:nvPr>
        </p:nvSpPr>
        <p:spPr>
          <a:xfrm>
            <a:off x="231945" y="499436"/>
            <a:ext cx="8747055" cy="4340987"/>
          </a:xfrm>
        </p:spPr>
        <p:txBody>
          <a:bodyPr/>
          <a:lstStyle/>
          <a:p>
            <a:r>
              <a:rPr lang="en-US" sz="1800" dirty="0">
                <a:solidFill>
                  <a:schemeClr val="accent2"/>
                </a:solidFill>
              </a:rPr>
              <a:t>All pieces coming together for wireline and mobile access and edge </a:t>
            </a:r>
          </a:p>
          <a:p>
            <a:endParaRPr lang="en-US" sz="600" dirty="0">
              <a:solidFill>
                <a:schemeClr val="accent2"/>
              </a:solidFill>
            </a:endParaRPr>
          </a:p>
          <a:p>
            <a:r>
              <a:rPr lang="en-US" sz="1800" dirty="0">
                <a:solidFill>
                  <a:schemeClr val="accent2"/>
                </a:solidFill>
              </a:rPr>
              <a:t>Key platforms and solution proven in a tier-1 production setting</a:t>
            </a:r>
          </a:p>
          <a:p>
            <a:pPr lvl="1"/>
            <a:r>
              <a:rPr lang="en-US" sz="1600" dirty="0"/>
              <a:t>Trellis: ONOS and leaf-spine fabric with ”real” SDN and white boxes </a:t>
            </a:r>
            <a:endParaRPr lang="en-US" sz="1600" dirty="0">
              <a:solidFill>
                <a:schemeClr val="accent3"/>
              </a:solidFill>
            </a:endParaRPr>
          </a:p>
          <a:p>
            <a:endParaRPr lang="en-US" sz="600" dirty="0">
              <a:solidFill>
                <a:schemeClr val="accent2"/>
              </a:solidFill>
            </a:endParaRPr>
          </a:p>
          <a:p>
            <a:r>
              <a:rPr lang="en-US" sz="1800" dirty="0">
                <a:solidFill>
                  <a:schemeClr val="accent2"/>
                </a:solidFill>
              </a:rPr>
              <a:t>Other platforms and solutions proven and quickly moving to production readiness</a:t>
            </a:r>
          </a:p>
          <a:p>
            <a:pPr lvl="1"/>
            <a:r>
              <a:rPr lang="en-US" sz="1600" dirty="0"/>
              <a:t>SEBA: VOLTHA, ONOS, NEM </a:t>
            </a:r>
            <a:r>
              <a:rPr lang="en-US" sz="1600" dirty="0">
                <a:solidFill>
                  <a:schemeClr val="accent3"/>
                </a:solidFill>
              </a:rPr>
              <a:t>(AT&amp;T, DT, TT, …) </a:t>
            </a:r>
          </a:p>
          <a:p>
            <a:pPr lvl="1"/>
            <a:r>
              <a:rPr lang="en-US" sz="1600" dirty="0"/>
              <a:t>OMEC: Open source CUPS compliant EPC </a:t>
            </a:r>
            <a:r>
              <a:rPr lang="en-US" sz="1600" dirty="0">
                <a:solidFill>
                  <a:schemeClr val="accent3"/>
                </a:solidFill>
              </a:rPr>
              <a:t>(DT, Sprint)</a:t>
            </a:r>
          </a:p>
          <a:p>
            <a:pPr lvl="1"/>
            <a:r>
              <a:rPr lang="en-US" sz="1600" dirty="0">
                <a:solidFill>
                  <a:schemeClr val="tx1"/>
                </a:solidFill>
              </a:rPr>
              <a:t>SD-RAN and Mobile Edge Cloud</a:t>
            </a:r>
            <a:r>
              <a:rPr lang="en-US" sz="1600" dirty="0">
                <a:solidFill>
                  <a:schemeClr val="accent3"/>
                </a:solidFill>
              </a:rPr>
              <a:t> (China Unicom) </a:t>
            </a:r>
          </a:p>
          <a:p>
            <a:endParaRPr lang="en-US" sz="600" dirty="0">
              <a:solidFill>
                <a:schemeClr val="accent2"/>
              </a:solidFill>
            </a:endParaRPr>
          </a:p>
          <a:p>
            <a:r>
              <a:rPr lang="en-US" sz="1800" dirty="0">
                <a:solidFill>
                  <a:schemeClr val="accent2"/>
                </a:solidFill>
              </a:rPr>
              <a:t>Exciting forward looking roadmap</a:t>
            </a:r>
            <a:endParaRPr lang="en-US" sz="1600" dirty="0">
              <a:solidFill>
                <a:schemeClr val="accent2"/>
              </a:solidFill>
            </a:endParaRPr>
          </a:p>
          <a:p>
            <a:pPr lvl="1"/>
            <a:r>
              <a:rPr lang="en-US" sz="1600" dirty="0"/>
              <a:t>Next Gen SDN offering: top-down programming, zero-touch operation, network verification, fine-grained measurement, closed loop control</a:t>
            </a:r>
          </a:p>
          <a:p>
            <a:pPr lvl="1"/>
            <a:r>
              <a:rPr lang="en-US" sz="1600" dirty="0"/>
              <a:t>COMAC: convergence of access and core</a:t>
            </a:r>
            <a:endParaRPr lang="en-US" sz="1800" dirty="0">
              <a:solidFill>
                <a:srgbClr val="002060"/>
              </a:solidFill>
            </a:endParaRPr>
          </a:p>
        </p:txBody>
      </p:sp>
      <p:sp>
        <p:nvSpPr>
          <p:cNvPr id="4" name="Slide Number Placeholder 3">
            <a:extLst>
              <a:ext uri="{FF2B5EF4-FFF2-40B4-BE49-F238E27FC236}">
                <a16:creationId xmlns:a16="http://schemas.microsoft.com/office/drawing/2014/main" xmlns="" id="{5E2BDAC9-6269-1D43-8168-ED3E46B93361}"/>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smtClean="0">
                <a:ln>
                  <a:noFill/>
                </a:ln>
                <a:solidFill>
                  <a:srgbClr val="A5A5A5"/>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5</a:t>
            </a:fld>
            <a:endParaRPr kumimoji="0" lang="en-US" sz="800" b="0" i="0" u="none" strike="noStrike" kern="0" cap="none" spc="0" normalizeH="0" baseline="0" noProof="0">
              <a:ln>
                <a:noFill/>
              </a:ln>
              <a:solidFill>
                <a:srgbClr val="A5A5A5"/>
              </a:solidFill>
              <a:effectLst/>
              <a:uLnTx/>
              <a:uFillTx/>
              <a:latin typeface="Calibri"/>
              <a:cs typeface="Calibri"/>
              <a:sym typeface="Calibri"/>
            </a:endParaRPr>
          </a:p>
        </p:txBody>
      </p:sp>
    </p:spTree>
    <p:extLst>
      <p:ext uri="{BB962C8B-B14F-4D97-AF65-F5344CB8AC3E}">
        <p14:creationId xmlns:p14="http://schemas.microsoft.com/office/powerpoint/2010/main" val="28486892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4492F8-77B5-EF4C-8AF5-A0040F29F905}"/>
              </a:ext>
            </a:extLst>
          </p:cNvPr>
          <p:cNvSpPr>
            <a:spLocks noGrp="1"/>
          </p:cNvSpPr>
          <p:nvPr>
            <p:ph type="title"/>
          </p:nvPr>
        </p:nvSpPr>
        <p:spPr/>
        <p:txBody>
          <a:bodyPr/>
          <a:lstStyle/>
          <a:p>
            <a:r>
              <a:rPr lang="en-US" dirty="0"/>
              <a:t>Transforming Wireline and Mobile Access and Edge </a:t>
            </a:r>
          </a:p>
        </p:txBody>
      </p:sp>
      <p:sp>
        <p:nvSpPr>
          <p:cNvPr id="4" name="Slide Number Placeholder 3">
            <a:extLst>
              <a:ext uri="{FF2B5EF4-FFF2-40B4-BE49-F238E27FC236}">
                <a16:creationId xmlns:a16="http://schemas.microsoft.com/office/drawing/2014/main" xmlns="" id="{7B0B47B2-F0D7-DE46-9A7F-B06EC92864B6}"/>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smtClean="0">
                <a:ln>
                  <a:noFill/>
                </a:ln>
                <a:solidFill>
                  <a:srgbClr val="A5A5A5"/>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6</a:t>
            </a:fld>
            <a:endParaRPr kumimoji="0" lang="en-US" sz="800" b="0" i="0" u="none" strike="noStrike" kern="0" cap="none" spc="0" normalizeH="0" baseline="0" noProof="0">
              <a:ln>
                <a:noFill/>
              </a:ln>
              <a:solidFill>
                <a:srgbClr val="A5A5A5"/>
              </a:solidFill>
              <a:effectLst/>
              <a:uLnTx/>
              <a:uFillTx/>
              <a:latin typeface="Calibri"/>
              <a:cs typeface="Calibri"/>
              <a:sym typeface="Calibri"/>
            </a:endParaRPr>
          </a:p>
        </p:txBody>
      </p:sp>
      <p:sp>
        <p:nvSpPr>
          <p:cNvPr id="12" name="Rounded Rectangle 11">
            <a:extLst>
              <a:ext uri="{FF2B5EF4-FFF2-40B4-BE49-F238E27FC236}">
                <a16:creationId xmlns:a16="http://schemas.microsoft.com/office/drawing/2014/main" xmlns="" id="{494DE77F-2145-474E-89C8-45FCB79BD675}"/>
              </a:ext>
            </a:extLst>
          </p:cNvPr>
          <p:cNvSpPr/>
          <p:nvPr/>
        </p:nvSpPr>
        <p:spPr>
          <a:xfrm>
            <a:off x="162512" y="4065694"/>
            <a:ext cx="7716414" cy="559837"/>
          </a:xfrm>
          <a:prstGeom prst="roundRect">
            <a:avLst/>
          </a:prstGeom>
          <a:solidFill>
            <a:schemeClr val="accent1"/>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SDN Control Plane: ONOS</a:t>
            </a:r>
          </a:p>
        </p:txBody>
      </p:sp>
      <p:sp>
        <p:nvSpPr>
          <p:cNvPr id="13" name="Rounded Rectangle 12">
            <a:extLst>
              <a:ext uri="{FF2B5EF4-FFF2-40B4-BE49-F238E27FC236}">
                <a16:creationId xmlns:a16="http://schemas.microsoft.com/office/drawing/2014/main" xmlns="" id="{0CA962C6-62CB-8045-9370-067B804766E9}"/>
              </a:ext>
            </a:extLst>
          </p:cNvPr>
          <p:cNvSpPr/>
          <p:nvPr/>
        </p:nvSpPr>
        <p:spPr>
          <a:xfrm>
            <a:off x="162512" y="4684629"/>
            <a:ext cx="7716414" cy="377987"/>
          </a:xfrm>
          <a:prstGeom prst="roundRect">
            <a:avLst/>
          </a:prstGeom>
          <a:solidFill>
            <a:schemeClr val="accent1"/>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White boxes: Servers, Switches, OLT, RAN </a:t>
            </a:r>
          </a:p>
        </p:txBody>
      </p:sp>
      <p:sp>
        <p:nvSpPr>
          <p:cNvPr id="5" name="Rounded Rectangle 4">
            <a:extLst>
              <a:ext uri="{FF2B5EF4-FFF2-40B4-BE49-F238E27FC236}">
                <a16:creationId xmlns:a16="http://schemas.microsoft.com/office/drawing/2014/main" xmlns="" id="{555DBD00-DDFA-C34B-BED0-2F5F9EF3DE67}"/>
              </a:ext>
            </a:extLst>
          </p:cNvPr>
          <p:cNvSpPr/>
          <p:nvPr/>
        </p:nvSpPr>
        <p:spPr>
          <a:xfrm>
            <a:off x="1866123" y="802435"/>
            <a:ext cx="5075854" cy="559837"/>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Access and Edge Network Substrate: Trellis Fabric</a:t>
            </a:r>
          </a:p>
        </p:txBody>
      </p:sp>
      <p:sp>
        <p:nvSpPr>
          <p:cNvPr id="6" name="Rounded Rectangle 5">
            <a:extLst>
              <a:ext uri="{FF2B5EF4-FFF2-40B4-BE49-F238E27FC236}">
                <a16:creationId xmlns:a16="http://schemas.microsoft.com/office/drawing/2014/main" xmlns="" id="{66F85DB8-99C6-6B40-9BB6-1A14E2096B59}"/>
              </a:ext>
            </a:extLst>
          </p:cNvPr>
          <p:cNvSpPr/>
          <p:nvPr/>
        </p:nvSpPr>
        <p:spPr>
          <a:xfrm>
            <a:off x="651589" y="1603313"/>
            <a:ext cx="2822511" cy="559837"/>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Wireline</a:t>
            </a:r>
          </a:p>
        </p:txBody>
      </p:sp>
      <p:sp>
        <p:nvSpPr>
          <p:cNvPr id="8" name="Rounded Rectangle 7">
            <a:extLst>
              <a:ext uri="{FF2B5EF4-FFF2-40B4-BE49-F238E27FC236}">
                <a16:creationId xmlns:a16="http://schemas.microsoft.com/office/drawing/2014/main" xmlns="" id="{4C53FFF7-8603-CF49-8C1C-DFA49C447EA6}"/>
              </a:ext>
            </a:extLst>
          </p:cNvPr>
          <p:cNvSpPr/>
          <p:nvPr/>
        </p:nvSpPr>
        <p:spPr>
          <a:xfrm>
            <a:off x="301691" y="2596571"/>
            <a:ext cx="1564432" cy="559837"/>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Access</a:t>
            </a:r>
          </a:p>
        </p:txBody>
      </p:sp>
      <p:sp>
        <p:nvSpPr>
          <p:cNvPr id="9" name="Rounded Rectangle 8">
            <a:extLst>
              <a:ext uri="{FF2B5EF4-FFF2-40B4-BE49-F238E27FC236}">
                <a16:creationId xmlns:a16="http://schemas.microsoft.com/office/drawing/2014/main" xmlns="" id="{19B18D5A-260A-CB44-A52B-AB2C230C19FC}"/>
              </a:ext>
            </a:extLst>
          </p:cNvPr>
          <p:cNvSpPr/>
          <p:nvPr/>
        </p:nvSpPr>
        <p:spPr>
          <a:xfrm>
            <a:off x="2259566" y="2596571"/>
            <a:ext cx="1564432" cy="559837"/>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Wireline Core: BNG</a:t>
            </a:r>
          </a:p>
        </p:txBody>
      </p:sp>
      <p:sp>
        <p:nvSpPr>
          <p:cNvPr id="14" name="TextBox 13">
            <a:extLst>
              <a:ext uri="{FF2B5EF4-FFF2-40B4-BE49-F238E27FC236}">
                <a16:creationId xmlns:a16="http://schemas.microsoft.com/office/drawing/2014/main" xmlns="" id="{BE5A05AD-C4C6-1B49-8CBF-FD1D835AE91C}"/>
              </a:ext>
            </a:extLst>
          </p:cNvPr>
          <p:cNvSpPr txBox="1"/>
          <p:nvPr/>
        </p:nvSpPr>
        <p:spPr>
          <a:xfrm>
            <a:off x="626003" y="3236476"/>
            <a:ext cx="915811"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VOLTHA</a:t>
            </a:r>
          </a:p>
        </p:txBody>
      </p:sp>
      <p:sp>
        <p:nvSpPr>
          <p:cNvPr id="15" name="TextBox 14">
            <a:extLst>
              <a:ext uri="{FF2B5EF4-FFF2-40B4-BE49-F238E27FC236}">
                <a16:creationId xmlns:a16="http://schemas.microsoft.com/office/drawing/2014/main" xmlns="" id="{9E5BFEA8-C966-E448-A03B-94ADF734F95E}"/>
              </a:ext>
            </a:extLst>
          </p:cNvPr>
          <p:cNvSpPr txBox="1"/>
          <p:nvPr/>
        </p:nvSpPr>
        <p:spPr>
          <a:xfrm>
            <a:off x="2539485" y="3236476"/>
            <a:ext cx="10045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SD-BNG</a:t>
            </a:r>
          </a:p>
        </p:txBody>
      </p:sp>
      <p:sp>
        <p:nvSpPr>
          <p:cNvPr id="18" name="Rounded Rectangle 17">
            <a:extLst>
              <a:ext uri="{FF2B5EF4-FFF2-40B4-BE49-F238E27FC236}">
                <a16:creationId xmlns:a16="http://schemas.microsoft.com/office/drawing/2014/main" xmlns="" id="{4E5419E0-196F-4B4C-8966-1BE74586B94C}"/>
              </a:ext>
            </a:extLst>
          </p:cNvPr>
          <p:cNvSpPr/>
          <p:nvPr/>
        </p:nvSpPr>
        <p:spPr>
          <a:xfrm>
            <a:off x="4567339" y="1603313"/>
            <a:ext cx="2822511" cy="559837"/>
          </a:xfrm>
          <a:prstGeom prst="roundRect">
            <a:avLst/>
          </a:prstGeom>
          <a:solidFill>
            <a:schemeClr val="accent4"/>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Mobile</a:t>
            </a:r>
          </a:p>
        </p:txBody>
      </p:sp>
      <p:sp>
        <p:nvSpPr>
          <p:cNvPr id="19" name="Rounded Rectangle 18">
            <a:extLst>
              <a:ext uri="{FF2B5EF4-FFF2-40B4-BE49-F238E27FC236}">
                <a16:creationId xmlns:a16="http://schemas.microsoft.com/office/drawing/2014/main" xmlns="" id="{2C8EFA92-CD00-904D-9E21-17C737C7BBC9}"/>
              </a:ext>
            </a:extLst>
          </p:cNvPr>
          <p:cNvSpPr/>
          <p:nvPr/>
        </p:nvSpPr>
        <p:spPr>
          <a:xfrm>
            <a:off x="4217441" y="2596571"/>
            <a:ext cx="1564432" cy="559837"/>
          </a:xfrm>
          <a:prstGeom prst="roundRect">
            <a:avLst/>
          </a:prstGeom>
          <a:solidFill>
            <a:schemeClr val="accent4"/>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RAN</a:t>
            </a:r>
          </a:p>
        </p:txBody>
      </p:sp>
      <p:sp>
        <p:nvSpPr>
          <p:cNvPr id="20" name="Rounded Rectangle 19">
            <a:extLst>
              <a:ext uri="{FF2B5EF4-FFF2-40B4-BE49-F238E27FC236}">
                <a16:creationId xmlns:a16="http://schemas.microsoft.com/office/drawing/2014/main" xmlns="" id="{F7B968AF-BD92-DA47-9B88-E5C2B5BA24BA}"/>
              </a:ext>
            </a:extLst>
          </p:cNvPr>
          <p:cNvSpPr/>
          <p:nvPr/>
        </p:nvSpPr>
        <p:spPr>
          <a:xfrm>
            <a:off x="6175316" y="2596571"/>
            <a:ext cx="1564432" cy="559837"/>
          </a:xfrm>
          <a:prstGeom prst="roundRect">
            <a:avLst/>
          </a:prstGeom>
          <a:solidFill>
            <a:schemeClr val="accent4"/>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Mobile Core: EPC</a:t>
            </a:r>
          </a:p>
        </p:txBody>
      </p:sp>
      <p:sp>
        <p:nvSpPr>
          <p:cNvPr id="21" name="TextBox 20">
            <a:extLst>
              <a:ext uri="{FF2B5EF4-FFF2-40B4-BE49-F238E27FC236}">
                <a16:creationId xmlns:a16="http://schemas.microsoft.com/office/drawing/2014/main" xmlns="" id="{0CAB4A12-7BB9-2242-8580-B6206D577FD7}"/>
              </a:ext>
            </a:extLst>
          </p:cNvPr>
          <p:cNvSpPr txBox="1"/>
          <p:nvPr/>
        </p:nvSpPr>
        <p:spPr>
          <a:xfrm>
            <a:off x="4562679" y="3260290"/>
            <a:ext cx="87395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SD-RAN</a:t>
            </a:r>
          </a:p>
        </p:txBody>
      </p:sp>
      <p:sp>
        <p:nvSpPr>
          <p:cNvPr id="22" name="TextBox 21">
            <a:extLst>
              <a:ext uri="{FF2B5EF4-FFF2-40B4-BE49-F238E27FC236}">
                <a16:creationId xmlns:a16="http://schemas.microsoft.com/office/drawing/2014/main" xmlns="" id="{D678A080-1323-AA4C-8EA4-30149BFD115D}"/>
              </a:ext>
            </a:extLst>
          </p:cNvPr>
          <p:cNvSpPr txBox="1"/>
          <p:nvPr/>
        </p:nvSpPr>
        <p:spPr>
          <a:xfrm>
            <a:off x="6455235" y="3260290"/>
            <a:ext cx="10045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OMEC</a:t>
            </a:r>
          </a:p>
        </p:txBody>
      </p:sp>
      <p:sp>
        <p:nvSpPr>
          <p:cNvPr id="24" name="Right Arrow 23">
            <a:extLst>
              <a:ext uri="{FF2B5EF4-FFF2-40B4-BE49-F238E27FC236}">
                <a16:creationId xmlns:a16="http://schemas.microsoft.com/office/drawing/2014/main" xmlns="" id="{05D391FE-3B01-B44E-BD6F-AA0668F217B1}"/>
              </a:ext>
            </a:extLst>
          </p:cNvPr>
          <p:cNvSpPr/>
          <p:nvPr/>
        </p:nvSpPr>
        <p:spPr>
          <a:xfrm>
            <a:off x="1416691" y="943420"/>
            <a:ext cx="349898" cy="32190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Rounded Rectangle 2"/>
          <p:cNvSpPr/>
          <p:nvPr/>
        </p:nvSpPr>
        <p:spPr>
          <a:xfrm>
            <a:off x="158750" y="2492375"/>
            <a:ext cx="3746500" cy="1047750"/>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4B4B4B"/>
              </a:solidFill>
              <a:effectLst/>
              <a:uLnTx/>
              <a:uFillTx/>
              <a:latin typeface="Arial"/>
              <a:ea typeface="+mn-ea"/>
              <a:cs typeface="+mn-cs"/>
              <a:sym typeface="Arial"/>
            </a:endParaRPr>
          </a:p>
        </p:txBody>
      </p:sp>
      <p:sp>
        <p:nvSpPr>
          <p:cNvPr id="25" name="TextBox 24">
            <a:extLst>
              <a:ext uri="{FF2B5EF4-FFF2-40B4-BE49-F238E27FC236}">
                <a16:creationId xmlns:a16="http://schemas.microsoft.com/office/drawing/2014/main" xmlns="" id="{BE5A05AD-C4C6-1B49-8CBF-FD1D835AE91C}"/>
              </a:ext>
            </a:extLst>
          </p:cNvPr>
          <p:cNvSpPr txBox="1"/>
          <p:nvPr/>
        </p:nvSpPr>
        <p:spPr>
          <a:xfrm>
            <a:off x="1698228" y="2317315"/>
            <a:ext cx="663663" cy="307777"/>
          </a:xfrm>
          <a:prstGeom prst="rect">
            <a:avLst/>
          </a:prstGeom>
          <a:solidFill>
            <a:srgbClr val="FFFFFF"/>
          </a:solidFill>
          <a:ln>
            <a:solidFill>
              <a:srgbClr val="FFFFFF"/>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SEBA</a:t>
            </a:r>
          </a:p>
        </p:txBody>
      </p:sp>
    </p:spTree>
    <p:extLst>
      <p:ext uri="{BB962C8B-B14F-4D97-AF65-F5344CB8AC3E}">
        <p14:creationId xmlns:p14="http://schemas.microsoft.com/office/powerpoint/2010/main" val="5250352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9" presetClass="emph" presetSubtype="0" grpId="1" nodeType="withEffect">
                                  <p:stCondLst>
                                    <p:cond delay="0"/>
                                  </p:stCondLst>
                                  <p:childTnLst>
                                    <p:set>
                                      <p:cBhvr>
                                        <p:cTn id="46" dur="indefinite"/>
                                        <p:tgtEl>
                                          <p:spTgt spid="6"/>
                                        </p:tgtEl>
                                        <p:attrNameLst>
                                          <p:attrName>style.opacity</p:attrName>
                                        </p:attrNameLst>
                                      </p:cBhvr>
                                      <p:to>
                                        <p:strVal val="0.25"/>
                                      </p:to>
                                    </p:set>
                                    <p:animEffect filter="image" prLst="opacity: 0.25">
                                      <p:cBhvr rctx="IE">
                                        <p:cTn id="47" dur="indefinite"/>
                                        <p:tgtEl>
                                          <p:spTgt spid="6"/>
                                        </p:tgtEl>
                                      </p:cBhvr>
                                    </p:animEffect>
                                  </p:childTnLst>
                                </p:cTn>
                              </p:par>
                              <p:par>
                                <p:cTn id="48" presetID="9" presetClass="emph" presetSubtype="0" grpId="1" nodeType="withEffect">
                                  <p:stCondLst>
                                    <p:cond delay="0"/>
                                  </p:stCondLst>
                                  <p:childTnLst>
                                    <p:set>
                                      <p:cBhvr>
                                        <p:cTn id="49" dur="indefinite"/>
                                        <p:tgtEl>
                                          <p:spTgt spid="18"/>
                                        </p:tgtEl>
                                        <p:attrNameLst>
                                          <p:attrName>style.opacity</p:attrName>
                                        </p:attrNameLst>
                                      </p:cBhvr>
                                      <p:to>
                                        <p:strVal val="0.25"/>
                                      </p:to>
                                    </p:set>
                                    <p:animEffect filter="image" prLst="opacity: 0.25">
                                      <p:cBhvr rctx="IE">
                                        <p:cTn id="50" dur="indefinite"/>
                                        <p:tgtEl>
                                          <p:spTgt spid="18"/>
                                        </p:tgtEl>
                                      </p:cBhvr>
                                    </p:animEffect>
                                  </p:childTnLst>
                                </p:cTn>
                              </p:par>
                              <p:par>
                                <p:cTn id="51" presetID="9" presetClass="emph" presetSubtype="0" grpId="1" nodeType="withEffect">
                                  <p:stCondLst>
                                    <p:cond delay="0"/>
                                  </p:stCondLst>
                                  <p:childTnLst>
                                    <p:set>
                                      <p:cBhvr>
                                        <p:cTn id="52" dur="indefinite"/>
                                        <p:tgtEl>
                                          <p:spTgt spid="19"/>
                                        </p:tgtEl>
                                        <p:attrNameLst>
                                          <p:attrName>style.opacity</p:attrName>
                                        </p:attrNameLst>
                                      </p:cBhvr>
                                      <p:to>
                                        <p:strVal val="0.25"/>
                                      </p:to>
                                    </p:set>
                                    <p:animEffect filter="image" prLst="opacity: 0.25">
                                      <p:cBhvr rctx="IE">
                                        <p:cTn id="53" dur="indefinite"/>
                                        <p:tgtEl>
                                          <p:spTgt spid="19"/>
                                        </p:tgtEl>
                                      </p:cBhvr>
                                    </p:animEffect>
                                  </p:childTnLst>
                                </p:cTn>
                              </p:par>
                              <p:par>
                                <p:cTn id="54" presetID="9" presetClass="emph" presetSubtype="0" grpId="1" nodeType="withEffect">
                                  <p:stCondLst>
                                    <p:cond delay="0"/>
                                  </p:stCondLst>
                                  <p:childTnLst>
                                    <p:set>
                                      <p:cBhvr>
                                        <p:cTn id="55" dur="indefinite"/>
                                        <p:tgtEl>
                                          <p:spTgt spid="20"/>
                                        </p:tgtEl>
                                        <p:attrNameLst>
                                          <p:attrName>style.opacity</p:attrName>
                                        </p:attrNameLst>
                                      </p:cBhvr>
                                      <p:to>
                                        <p:strVal val="0.25"/>
                                      </p:to>
                                    </p:set>
                                    <p:animEffect filter="image" prLst="opacity: 0.25">
                                      <p:cBhvr rctx="IE">
                                        <p:cTn id="56" dur="indefinite"/>
                                        <p:tgtEl>
                                          <p:spTgt spid="20"/>
                                        </p:tgtEl>
                                      </p:cBhvr>
                                    </p:animEffect>
                                  </p:childTnLst>
                                </p:cTn>
                              </p:par>
                              <p:par>
                                <p:cTn id="57" presetID="9" presetClass="emph" presetSubtype="0" grpId="1" nodeType="withEffect">
                                  <p:stCondLst>
                                    <p:cond delay="0"/>
                                  </p:stCondLst>
                                  <p:childTnLst>
                                    <p:set>
                                      <p:cBhvr>
                                        <p:cTn id="58" dur="indefinite"/>
                                        <p:tgtEl>
                                          <p:spTgt spid="22"/>
                                        </p:tgtEl>
                                        <p:attrNameLst>
                                          <p:attrName>style.opacity</p:attrName>
                                        </p:attrNameLst>
                                      </p:cBhvr>
                                      <p:to>
                                        <p:strVal val="0.25"/>
                                      </p:to>
                                    </p:set>
                                    <p:animEffect filter="image" prLst="opacity: 0.25">
                                      <p:cBhvr rctx="IE">
                                        <p:cTn id="59" dur="indefinite"/>
                                        <p:tgtEl>
                                          <p:spTgt spid="22"/>
                                        </p:tgtEl>
                                      </p:cBhvr>
                                    </p:animEffect>
                                  </p:childTnLst>
                                </p:cTn>
                              </p:par>
                              <p:par>
                                <p:cTn id="60" presetID="9" presetClass="emph" presetSubtype="0" grpId="1" nodeType="withEffect">
                                  <p:stCondLst>
                                    <p:cond delay="0"/>
                                  </p:stCondLst>
                                  <p:childTnLst>
                                    <p:set>
                                      <p:cBhvr>
                                        <p:cTn id="61" dur="indefinite"/>
                                        <p:tgtEl>
                                          <p:spTgt spid="21"/>
                                        </p:tgtEl>
                                        <p:attrNameLst>
                                          <p:attrName>style.opacity</p:attrName>
                                        </p:attrNameLst>
                                      </p:cBhvr>
                                      <p:to>
                                        <p:strVal val="0.25"/>
                                      </p:to>
                                    </p:set>
                                    <p:animEffect filter="image" prLst="opacity: 0.25">
                                      <p:cBhvr rctx="IE">
                                        <p:cTn id="62" dur="indefinite"/>
                                        <p:tgtEl>
                                          <p:spTgt spid="21"/>
                                        </p:tgtEl>
                                      </p:cBhvr>
                                    </p:animEffect>
                                  </p:childTnLst>
                                </p:cTn>
                              </p:par>
                              <p:par>
                                <p:cTn id="63" presetID="9" presetClass="emph" presetSubtype="0" grpId="1" nodeType="withEffect">
                                  <p:stCondLst>
                                    <p:cond delay="0"/>
                                  </p:stCondLst>
                                  <p:childTnLst>
                                    <p:set>
                                      <p:cBhvr>
                                        <p:cTn id="64" dur="indefinite"/>
                                        <p:tgtEl>
                                          <p:spTgt spid="15"/>
                                        </p:tgtEl>
                                        <p:attrNameLst>
                                          <p:attrName>style.opacity</p:attrName>
                                        </p:attrNameLst>
                                      </p:cBhvr>
                                      <p:to>
                                        <p:strVal val="0.25"/>
                                      </p:to>
                                    </p:set>
                                    <p:animEffect filter="image" prLst="opacity: 0.25">
                                      <p:cBhvr rctx="IE">
                                        <p:cTn id="65" dur="indefinite"/>
                                        <p:tgtEl>
                                          <p:spTgt spid="15"/>
                                        </p:tgtEl>
                                      </p:cBhvr>
                                    </p:animEffect>
                                  </p:childTnLst>
                                </p:cTn>
                              </p:par>
                              <p:par>
                                <p:cTn id="66" presetID="9" presetClass="emph" presetSubtype="0" grpId="1" nodeType="withEffect">
                                  <p:stCondLst>
                                    <p:cond delay="0"/>
                                  </p:stCondLst>
                                  <p:childTnLst>
                                    <p:set>
                                      <p:cBhvr>
                                        <p:cTn id="67" dur="indefinite"/>
                                        <p:tgtEl>
                                          <p:spTgt spid="9"/>
                                        </p:tgtEl>
                                        <p:attrNameLst>
                                          <p:attrName>style.opacity</p:attrName>
                                        </p:attrNameLst>
                                      </p:cBhvr>
                                      <p:to>
                                        <p:strVal val="0.25"/>
                                      </p:to>
                                    </p:set>
                                    <p:animEffect filter="image" prLst="opacity: 0.25">
                                      <p:cBhvr rctx="IE">
                                        <p:cTn id="68" dur="indefinite"/>
                                        <p:tgtEl>
                                          <p:spTgt spid="9"/>
                                        </p:tgtEl>
                                      </p:cBhvr>
                                    </p:animEffect>
                                  </p:childTnLst>
                                </p:cTn>
                              </p:par>
                              <p:par>
                                <p:cTn id="69" presetID="9" presetClass="emph" presetSubtype="0" grpId="1" nodeType="withEffect">
                                  <p:stCondLst>
                                    <p:cond delay="0"/>
                                  </p:stCondLst>
                                  <p:childTnLst>
                                    <p:set>
                                      <p:cBhvr>
                                        <p:cTn id="70" dur="indefinite"/>
                                        <p:tgtEl>
                                          <p:spTgt spid="8"/>
                                        </p:tgtEl>
                                        <p:attrNameLst>
                                          <p:attrName>style.opacity</p:attrName>
                                        </p:attrNameLst>
                                      </p:cBhvr>
                                      <p:to>
                                        <p:strVal val="0.25"/>
                                      </p:to>
                                    </p:set>
                                    <p:animEffect filter="image" prLst="opacity: 0.25">
                                      <p:cBhvr rctx="IE">
                                        <p:cTn id="71" dur="indefinite"/>
                                        <p:tgtEl>
                                          <p:spTgt spid="8"/>
                                        </p:tgtEl>
                                      </p:cBhvr>
                                    </p:animEffect>
                                  </p:childTnLst>
                                </p:cTn>
                              </p:par>
                              <p:par>
                                <p:cTn id="72" presetID="9" presetClass="emph" presetSubtype="0" grpId="1" nodeType="withEffect">
                                  <p:stCondLst>
                                    <p:cond delay="0"/>
                                  </p:stCondLst>
                                  <p:childTnLst>
                                    <p:set>
                                      <p:cBhvr>
                                        <p:cTn id="73" dur="indefinite"/>
                                        <p:tgtEl>
                                          <p:spTgt spid="25"/>
                                        </p:tgtEl>
                                        <p:attrNameLst>
                                          <p:attrName>style.opacity</p:attrName>
                                        </p:attrNameLst>
                                      </p:cBhvr>
                                      <p:to>
                                        <p:strVal val="0.25"/>
                                      </p:to>
                                    </p:set>
                                    <p:animEffect filter="image" prLst="opacity: 0.25">
                                      <p:cBhvr rctx="IE">
                                        <p:cTn id="74" dur="indefinite"/>
                                        <p:tgtEl>
                                          <p:spTgt spid="25"/>
                                        </p:tgtEl>
                                      </p:cBhvr>
                                    </p:animEffect>
                                  </p:childTnLst>
                                </p:cTn>
                              </p:par>
                              <p:par>
                                <p:cTn id="75" presetID="9" presetClass="emph" presetSubtype="0" grpId="1" nodeType="withEffect">
                                  <p:stCondLst>
                                    <p:cond delay="0"/>
                                  </p:stCondLst>
                                  <p:childTnLst>
                                    <p:set>
                                      <p:cBhvr>
                                        <p:cTn id="76" dur="indefinite"/>
                                        <p:tgtEl>
                                          <p:spTgt spid="14"/>
                                        </p:tgtEl>
                                        <p:attrNameLst>
                                          <p:attrName>style.opacity</p:attrName>
                                        </p:attrNameLst>
                                      </p:cBhvr>
                                      <p:to>
                                        <p:strVal val="0.25"/>
                                      </p:to>
                                    </p:set>
                                    <p:animEffect filter="image" prLst="opacity: 0.25">
                                      <p:cBhvr rctx="IE">
                                        <p:cTn id="77" dur="indefinite"/>
                                        <p:tgtEl>
                                          <p:spTgt spid="14"/>
                                        </p:tgtEl>
                                      </p:cBhvr>
                                    </p:animEffect>
                                  </p:childTnLst>
                                </p:cTn>
                              </p:par>
                              <p:par>
                                <p:cTn id="78" presetID="9" presetClass="emph" presetSubtype="0" grpId="1" nodeType="withEffect">
                                  <p:stCondLst>
                                    <p:cond delay="0"/>
                                  </p:stCondLst>
                                  <p:childTnLst>
                                    <p:set>
                                      <p:cBhvr>
                                        <p:cTn id="79" dur="indefinite"/>
                                        <p:tgtEl>
                                          <p:spTgt spid="3"/>
                                        </p:tgtEl>
                                        <p:attrNameLst>
                                          <p:attrName>style.opacity</p:attrName>
                                        </p:attrNameLst>
                                      </p:cBhvr>
                                      <p:to>
                                        <p:strVal val="0.25"/>
                                      </p:to>
                                    </p:set>
                                    <p:animEffect filter="image" prLst="opacity: 0.25">
                                      <p:cBhvr rctx="IE">
                                        <p:cTn id="80" dur="indefinite"/>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5" grpId="0" animBg="1"/>
      <p:bldP spid="6" grpId="0" animBg="1"/>
      <p:bldP spid="6" grpId="1" animBg="1"/>
      <p:bldP spid="8" grpId="0" animBg="1"/>
      <p:bldP spid="8" grpId="1" animBg="1"/>
      <p:bldP spid="9" grpId="0" animBg="1"/>
      <p:bldP spid="9" grpId="1" animBg="1"/>
      <p:bldP spid="14" grpId="0"/>
      <p:bldP spid="14" grpId="1"/>
      <p:bldP spid="15" grpId="0"/>
      <p:bldP spid="15" grpId="1"/>
      <p:bldP spid="18" grpId="0" animBg="1"/>
      <p:bldP spid="18" grpId="1" animBg="1"/>
      <p:bldP spid="19" grpId="0" animBg="1"/>
      <p:bldP spid="19" grpId="1" animBg="1"/>
      <p:bldP spid="20" grpId="0" animBg="1"/>
      <p:bldP spid="20" grpId="1" animBg="1"/>
      <p:bldP spid="21" grpId="0"/>
      <p:bldP spid="21" grpId="1"/>
      <p:bldP spid="22" grpId="0"/>
      <p:bldP spid="22" grpId="1"/>
      <p:bldP spid="24" grpId="0" animBg="1"/>
      <p:bldP spid="3" grpId="0" animBg="1"/>
      <p:bldP spid="3" grpId="1" animBg="1"/>
      <p:bldP spid="25" grpId="0" animBg="1"/>
      <p:bldP spid="25"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pSp>
        <p:nvGrpSpPr>
          <p:cNvPr id="113" name="Google Shape;526;p53"/>
          <p:cNvGrpSpPr/>
          <p:nvPr/>
        </p:nvGrpSpPr>
        <p:grpSpPr>
          <a:xfrm>
            <a:off x="2516328" y="1979607"/>
            <a:ext cx="4357483" cy="1772739"/>
            <a:chOff x="2694292" y="2473027"/>
            <a:chExt cx="4357483" cy="1772739"/>
          </a:xfrm>
        </p:grpSpPr>
        <p:sp>
          <p:nvSpPr>
            <p:cNvPr id="114" name="Google Shape;527;p53"/>
            <p:cNvSpPr/>
            <p:nvPr/>
          </p:nvSpPr>
          <p:spPr>
            <a:xfrm>
              <a:off x="2725902" y="2730466"/>
              <a:ext cx="4323109" cy="15153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15" name="Google Shape;528;p53"/>
            <p:cNvCxnSpPr>
              <a:stCxn id="124" idx="0"/>
              <a:endCxn id="125" idx="2"/>
            </p:cNvCxnSpPr>
            <p:nvPr/>
          </p:nvCxnSpPr>
          <p:spPr>
            <a:xfrm flipH="1" flipV="1">
              <a:off x="4894988" y="2853303"/>
              <a:ext cx="1022542" cy="917650"/>
            </a:xfrm>
            <a:prstGeom prst="straightConnector1">
              <a:avLst/>
            </a:prstGeom>
            <a:noFill/>
            <a:ln w="19050" cap="flat" cmpd="sng">
              <a:solidFill>
                <a:srgbClr val="666666"/>
              </a:solidFill>
              <a:prstDash val="solid"/>
              <a:round/>
              <a:headEnd type="none" w="med" len="med"/>
              <a:tailEnd type="none" w="med" len="med"/>
            </a:ln>
          </p:spPr>
        </p:cxnSp>
        <p:cxnSp>
          <p:nvCxnSpPr>
            <p:cNvPr id="116" name="Google Shape;530;p53"/>
            <p:cNvCxnSpPr>
              <a:stCxn id="131" idx="0"/>
              <a:endCxn id="126" idx="2"/>
            </p:cNvCxnSpPr>
            <p:nvPr/>
          </p:nvCxnSpPr>
          <p:spPr>
            <a:xfrm rot="10800000">
              <a:off x="5876675" y="2853253"/>
              <a:ext cx="830400" cy="917700"/>
            </a:xfrm>
            <a:prstGeom prst="straightConnector1">
              <a:avLst/>
            </a:prstGeom>
            <a:noFill/>
            <a:ln w="19050" cap="flat" cmpd="sng">
              <a:solidFill>
                <a:srgbClr val="666666"/>
              </a:solidFill>
              <a:prstDash val="solid"/>
              <a:round/>
              <a:headEnd type="none" w="med" len="med"/>
              <a:tailEnd type="none" w="med" len="med"/>
            </a:ln>
          </p:spPr>
        </p:cxnSp>
        <p:cxnSp>
          <p:nvCxnSpPr>
            <p:cNvPr id="117" name="Google Shape;532;p53"/>
            <p:cNvCxnSpPr>
              <a:stCxn id="124" idx="0"/>
              <a:endCxn id="126" idx="2"/>
            </p:cNvCxnSpPr>
            <p:nvPr/>
          </p:nvCxnSpPr>
          <p:spPr>
            <a:xfrm flipH="1" flipV="1">
              <a:off x="5876813" y="2853303"/>
              <a:ext cx="40717" cy="917650"/>
            </a:xfrm>
            <a:prstGeom prst="straightConnector1">
              <a:avLst/>
            </a:prstGeom>
            <a:noFill/>
            <a:ln w="19050" cap="flat" cmpd="sng">
              <a:solidFill>
                <a:srgbClr val="666666"/>
              </a:solidFill>
              <a:prstDash val="solid"/>
              <a:round/>
              <a:headEnd type="none" w="med" len="med"/>
              <a:tailEnd type="none" w="med" len="med"/>
            </a:ln>
          </p:spPr>
        </p:cxnSp>
        <p:cxnSp>
          <p:nvCxnSpPr>
            <p:cNvPr id="118" name="Google Shape;533;p53"/>
            <p:cNvCxnSpPr>
              <a:stCxn id="131" idx="0"/>
              <a:endCxn id="125" idx="2"/>
            </p:cNvCxnSpPr>
            <p:nvPr/>
          </p:nvCxnSpPr>
          <p:spPr>
            <a:xfrm rot="10800000">
              <a:off x="4895075" y="2853253"/>
              <a:ext cx="1812000" cy="917700"/>
            </a:xfrm>
            <a:prstGeom prst="straightConnector1">
              <a:avLst/>
            </a:prstGeom>
            <a:noFill/>
            <a:ln w="19050" cap="flat" cmpd="sng">
              <a:solidFill>
                <a:srgbClr val="666666"/>
              </a:solidFill>
              <a:prstDash val="solid"/>
              <a:round/>
              <a:headEnd type="none" w="med" len="med"/>
              <a:tailEnd type="none" w="med" len="med"/>
            </a:ln>
          </p:spPr>
        </p:cxnSp>
        <p:cxnSp>
          <p:nvCxnSpPr>
            <p:cNvPr id="119" name="Google Shape;534;p53"/>
            <p:cNvCxnSpPr>
              <a:stCxn id="129" idx="0"/>
              <a:endCxn id="125" idx="2"/>
            </p:cNvCxnSpPr>
            <p:nvPr/>
          </p:nvCxnSpPr>
          <p:spPr>
            <a:xfrm flipH="1" flipV="1">
              <a:off x="4894988" y="2853303"/>
              <a:ext cx="31979" cy="917650"/>
            </a:xfrm>
            <a:prstGeom prst="straightConnector1">
              <a:avLst/>
            </a:prstGeom>
            <a:noFill/>
            <a:ln w="19050" cap="flat" cmpd="sng">
              <a:solidFill>
                <a:srgbClr val="666666"/>
              </a:solidFill>
              <a:prstDash val="solid"/>
              <a:round/>
              <a:headEnd type="none" w="med" len="med"/>
              <a:tailEnd type="none" w="med" len="med"/>
            </a:ln>
          </p:spPr>
        </p:cxnSp>
        <p:cxnSp>
          <p:nvCxnSpPr>
            <p:cNvPr id="120" name="Google Shape;536;p53"/>
            <p:cNvCxnSpPr>
              <a:stCxn id="129" idx="0"/>
              <a:endCxn id="126" idx="2"/>
            </p:cNvCxnSpPr>
            <p:nvPr/>
          </p:nvCxnSpPr>
          <p:spPr>
            <a:xfrm flipV="1">
              <a:off x="4926967" y="2853303"/>
              <a:ext cx="949846" cy="917650"/>
            </a:xfrm>
            <a:prstGeom prst="straightConnector1">
              <a:avLst/>
            </a:prstGeom>
            <a:noFill/>
            <a:ln w="19050" cap="flat" cmpd="sng">
              <a:solidFill>
                <a:srgbClr val="666666"/>
              </a:solidFill>
              <a:prstDash val="solid"/>
              <a:round/>
              <a:headEnd type="none" w="med" len="med"/>
              <a:tailEnd type="none" w="med" len="med"/>
            </a:ln>
          </p:spPr>
        </p:cxnSp>
        <p:cxnSp>
          <p:nvCxnSpPr>
            <p:cNvPr id="121" name="Google Shape;537;p53"/>
            <p:cNvCxnSpPr>
              <a:stCxn id="123" idx="3"/>
              <a:endCxn id="129" idx="1"/>
            </p:cNvCxnSpPr>
            <p:nvPr/>
          </p:nvCxnSpPr>
          <p:spPr>
            <a:xfrm>
              <a:off x="4456424" y="3875053"/>
              <a:ext cx="125843" cy="0"/>
            </a:xfrm>
            <a:prstGeom prst="straightConnector1">
              <a:avLst/>
            </a:prstGeom>
            <a:noFill/>
            <a:ln w="19050" cap="flat" cmpd="sng">
              <a:solidFill>
                <a:srgbClr val="666666"/>
              </a:solidFill>
              <a:prstDash val="solid"/>
              <a:round/>
              <a:headEnd type="none" w="med" len="med"/>
              <a:tailEnd type="none" w="med" len="med"/>
            </a:ln>
          </p:spPr>
        </p:cxnSp>
        <p:cxnSp>
          <p:nvCxnSpPr>
            <p:cNvPr id="122" name="Google Shape;539;p53"/>
            <p:cNvCxnSpPr>
              <a:stCxn id="124" idx="3"/>
              <a:endCxn id="131" idx="1"/>
            </p:cNvCxnSpPr>
            <p:nvPr/>
          </p:nvCxnSpPr>
          <p:spPr>
            <a:xfrm>
              <a:off x="6262230" y="3875053"/>
              <a:ext cx="100145" cy="0"/>
            </a:xfrm>
            <a:prstGeom prst="straightConnector1">
              <a:avLst/>
            </a:prstGeom>
            <a:noFill/>
            <a:ln w="19050" cap="flat" cmpd="sng">
              <a:solidFill>
                <a:srgbClr val="666666"/>
              </a:solidFill>
              <a:prstDash val="solid"/>
              <a:round/>
              <a:headEnd type="none" w="med" len="med"/>
              <a:tailEnd type="none" w="med" len="med"/>
            </a:ln>
          </p:spPr>
        </p:cxnSp>
        <p:sp>
          <p:nvSpPr>
            <p:cNvPr id="123" name="Google Shape;538;p53"/>
            <p:cNvSpPr/>
            <p:nvPr/>
          </p:nvSpPr>
          <p:spPr>
            <a:xfrm>
              <a:off x="3767024"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24" name="Google Shape;529;p53"/>
            <p:cNvSpPr/>
            <p:nvPr/>
          </p:nvSpPr>
          <p:spPr>
            <a:xfrm>
              <a:off x="5572830"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125" name="Google Shape;496;p53"/>
            <p:cNvSpPr/>
            <p:nvPr/>
          </p:nvSpPr>
          <p:spPr>
            <a:xfrm>
              <a:off x="4550288"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126" name="Google Shape;499;p53"/>
            <p:cNvSpPr/>
            <p:nvPr/>
          </p:nvSpPr>
          <p:spPr>
            <a:xfrm>
              <a:off x="5532113"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cxnSp>
          <p:nvCxnSpPr>
            <p:cNvPr id="127" name="Google Shape;544;p53"/>
            <p:cNvCxnSpPr>
              <a:stCxn id="123" idx="0"/>
              <a:endCxn id="125" idx="2"/>
            </p:cNvCxnSpPr>
            <p:nvPr/>
          </p:nvCxnSpPr>
          <p:spPr>
            <a:xfrm flipV="1">
              <a:off x="4111724" y="2853303"/>
              <a:ext cx="783264" cy="917650"/>
            </a:xfrm>
            <a:prstGeom prst="straightConnector1">
              <a:avLst/>
            </a:prstGeom>
            <a:noFill/>
            <a:ln w="19050" cap="flat" cmpd="sng">
              <a:solidFill>
                <a:srgbClr val="666666"/>
              </a:solidFill>
              <a:prstDash val="solid"/>
              <a:round/>
              <a:headEnd type="none" w="med" len="med"/>
              <a:tailEnd type="none" w="med" len="med"/>
            </a:ln>
          </p:spPr>
        </p:cxnSp>
        <p:sp>
          <p:nvSpPr>
            <p:cNvPr id="128" name="Google Shape;548;p53"/>
            <p:cNvSpPr txBox="1"/>
            <p:nvPr/>
          </p:nvSpPr>
          <p:spPr>
            <a:xfrm>
              <a:off x="2694292" y="2473027"/>
              <a:ext cx="1714359"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Central Office</a:t>
              </a:r>
              <a:endParaRPr kumimoji="0" sz="1600" b="1" i="1" u="none" strike="noStrike" kern="0" cap="none" spc="0" normalizeH="0" baseline="0" noProof="0">
                <a:ln>
                  <a:noFill/>
                </a:ln>
                <a:solidFill>
                  <a:srgbClr val="134F5C"/>
                </a:solidFill>
                <a:effectLst/>
                <a:uLnTx/>
                <a:uFillTx/>
                <a:latin typeface="Droid Sans"/>
                <a:ea typeface="Droid Sans"/>
                <a:cs typeface="Droid Sans"/>
                <a:sym typeface="Droid Sans"/>
              </a:endParaRPr>
            </a:p>
          </p:txBody>
        </p:sp>
        <p:sp>
          <p:nvSpPr>
            <p:cNvPr id="129" name="Google Shape;535;p53"/>
            <p:cNvSpPr/>
            <p:nvPr/>
          </p:nvSpPr>
          <p:spPr>
            <a:xfrm>
              <a:off x="4582267"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cxnSp>
          <p:nvCxnSpPr>
            <p:cNvPr id="130" name="Google Shape;549;p53"/>
            <p:cNvCxnSpPr>
              <a:stCxn id="123" idx="0"/>
              <a:endCxn id="126" idx="2"/>
            </p:cNvCxnSpPr>
            <p:nvPr/>
          </p:nvCxnSpPr>
          <p:spPr>
            <a:xfrm flipV="1">
              <a:off x="4111724" y="2853303"/>
              <a:ext cx="1765089" cy="917650"/>
            </a:xfrm>
            <a:prstGeom prst="straightConnector1">
              <a:avLst/>
            </a:prstGeom>
            <a:noFill/>
            <a:ln w="19050" cap="flat" cmpd="sng">
              <a:solidFill>
                <a:srgbClr val="666666"/>
              </a:solidFill>
              <a:prstDash val="solid"/>
              <a:round/>
              <a:headEnd type="none" w="med" len="med"/>
              <a:tailEnd type="none" w="med" len="med"/>
            </a:ln>
          </p:spPr>
        </p:cxnSp>
        <p:sp>
          <p:nvSpPr>
            <p:cNvPr id="131" name="Google Shape;531;p53"/>
            <p:cNvSpPr/>
            <p:nvPr/>
          </p:nvSpPr>
          <p:spPr>
            <a:xfrm>
              <a:off x="6362375"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132" name="Google Shape;550;p53"/>
          <p:cNvSpPr/>
          <p:nvPr/>
        </p:nvSpPr>
        <p:spPr>
          <a:xfrm>
            <a:off x="3938906" y="291199"/>
            <a:ext cx="4077643" cy="507152"/>
          </a:xfrm>
          <a:prstGeom prst="snip2DiagRect">
            <a:avLst>
              <a:gd name="adj1" fmla="val 0"/>
              <a:gd name="adj2" fmla="val 16667"/>
            </a:avLst>
          </a:prstGeom>
          <a:solidFill>
            <a:srgbClr val="5E9546"/>
          </a:solidFill>
          <a:ln>
            <a:noFill/>
          </a:ln>
        </p:spPr>
        <p:txBody>
          <a:bodyPr spcFirstLastPara="1" wrap="square" lIns="91421" tIns="91421" rIns="91421" bIns="91421" anchor="ctr"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Droid Sans"/>
                <a:ea typeface="Droid Sans"/>
                <a:cs typeface="Droid Sans"/>
                <a:sym typeface="Droid Sans"/>
              </a:rPr>
              <a:t>Trellis apps</a:t>
            </a:r>
            <a:endParaRPr kumimoji="0" sz="1600" b="1" i="0" u="none" strike="noStrike" kern="1200" cap="none" spc="0" normalizeH="0" baseline="0" noProof="0">
              <a:ln>
                <a:noFill/>
              </a:ln>
              <a:solidFill>
                <a:srgbClr val="FFFFFF"/>
              </a:solidFill>
              <a:effectLst/>
              <a:uLnTx/>
              <a:uFillTx/>
              <a:latin typeface="Droid Sans"/>
              <a:ea typeface="Droid Sans"/>
              <a:cs typeface="Droid Sans"/>
              <a:sym typeface="Droid Sans"/>
            </a:endParaRPr>
          </a:p>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roid Sans"/>
                <a:ea typeface="Droid Sans"/>
                <a:cs typeface="Droid Sans"/>
                <a:sym typeface="Droid Sans"/>
              </a:rPr>
              <a:t>IPv4/v6 unicast/multicast, vlans, MPLS SR, vRouter </a:t>
            </a:r>
            <a:r>
              <a:rPr kumimoji="0" lang="mr-IN" sz="1200" b="0" i="0" u="none" strike="noStrike" kern="1200" cap="none" spc="0" normalizeH="0" baseline="0" noProof="0">
                <a:ln>
                  <a:noFill/>
                </a:ln>
                <a:solidFill>
                  <a:srgbClr val="FFFFFF"/>
                </a:solidFill>
                <a:effectLst/>
                <a:uLnTx/>
                <a:uFillTx/>
                <a:latin typeface="Droid Sans"/>
                <a:ea typeface="Droid Sans"/>
                <a:cs typeface="Droid Sans"/>
                <a:sym typeface="Droid Sans"/>
              </a:rPr>
              <a:t>…</a:t>
            </a:r>
            <a:endParaRPr kumimoji="0" sz="1200" b="0" i="0" u="none" strike="noStrike" kern="1200" cap="none" spc="0" normalizeH="0" baseline="0" noProof="0">
              <a:ln>
                <a:noFill/>
              </a:ln>
              <a:solidFill>
                <a:srgbClr val="FFFFFF"/>
              </a:solidFill>
              <a:effectLst/>
              <a:uLnTx/>
              <a:uFillTx/>
              <a:latin typeface="Droid Sans"/>
              <a:ea typeface="Droid Sans"/>
              <a:cs typeface="Droid Sans"/>
              <a:sym typeface="Droid Sans"/>
            </a:endParaRPr>
          </a:p>
        </p:txBody>
      </p:sp>
      <p:grpSp>
        <p:nvGrpSpPr>
          <p:cNvPr id="133" name="Google Shape;553;p53"/>
          <p:cNvGrpSpPr/>
          <p:nvPr/>
        </p:nvGrpSpPr>
        <p:grpSpPr>
          <a:xfrm>
            <a:off x="3938155" y="859901"/>
            <a:ext cx="4110779" cy="1070115"/>
            <a:chOff x="3328399" y="665769"/>
            <a:chExt cx="4926000" cy="1070115"/>
          </a:xfrm>
        </p:grpSpPr>
        <p:sp>
          <p:nvSpPr>
            <p:cNvPr id="134" name="Google Shape;554;p53"/>
            <p:cNvSpPr/>
            <p:nvPr/>
          </p:nvSpPr>
          <p:spPr>
            <a:xfrm>
              <a:off x="3328399" y="665769"/>
              <a:ext cx="4926000" cy="351000"/>
            </a:xfrm>
            <a:prstGeom prst="roundRect">
              <a:avLst>
                <a:gd name="adj" fmla="val 16667"/>
              </a:avLst>
            </a:prstGeom>
            <a:solidFill>
              <a:srgbClr val="666666"/>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Droid Sans"/>
                  <a:ea typeface="Droid Sans"/>
                  <a:cs typeface="Droid Sans"/>
                  <a:sym typeface="Droid Sans"/>
                </a:rPr>
                <a:t>ONOS Cluster</a:t>
              </a:r>
              <a:endParaRPr kumimoji="0" sz="1400" b="1"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35" name="Google Shape;555;p53"/>
            <p:cNvSpPr/>
            <p:nvPr/>
          </p:nvSpPr>
          <p:spPr>
            <a:xfrm>
              <a:off x="4898156" y="1109784"/>
              <a:ext cx="221400" cy="626100"/>
            </a:xfrm>
            <a:prstGeom prst="upDownArrow">
              <a:avLst>
                <a:gd name="adj1" fmla="val 50000"/>
                <a:gd name="adj2" fmla="val 50000"/>
              </a:avLst>
            </a:prstGeom>
            <a:gradFill>
              <a:gsLst>
                <a:gs pos="0">
                  <a:srgbClr val="DBD4EB"/>
                </a:gs>
                <a:gs pos="100000">
                  <a:srgbClr val="9180BB"/>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6" name="Google Shape;556;p53"/>
            <p:cNvSpPr/>
            <p:nvPr/>
          </p:nvSpPr>
          <p:spPr>
            <a:xfrm>
              <a:off x="5293031" y="1109784"/>
              <a:ext cx="221400" cy="626100"/>
            </a:xfrm>
            <a:prstGeom prst="upDownArrow">
              <a:avLst>
                <a:gd name="adj1" fmla="val 50000"/>
                <a:gd name="adj2" fmla="val 50000"/>
              </a:avLst>
            </a:prstGeom>
            <a:gradFill>
              <a:gsLst>
                <a:gs pos="0">
                  <a:srgbClr val="D4E5F5"/>
                </a:gs>
                <a:gs pos="100000">
                  <a:srgbClr val="70A4D5"/>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grpSp>
      <p:grpSp>
        <p:nvGrpSpPr>
          <p:cNvPr id="137" name="Google Shape;559;p53"/>
          <p:cNvGrpSpPr/>
          <p:nvPr/>
        </p:nvGrpSpPr>
        <p:grpSpPr>
          <a:xfrm>
            <a:off x="5739566" y="2151684"/>
            <a:ext cx="3100582" cy="1125849"/>
            <a:chOff x="5917532" y="2645103"/>
            <a:chExt cx="3100582" cy="1125849"/>
          </a:xfrm>
        </p:grpSpPr>
        <p:sp>
          <p:nvSpPr>
            <p:cNvPr id="138" name="Google Shape;560;p53"/>
            <p:cNvSpPr/>
            <p:nvPr/>
          </p:nvSpPr>
          <p:spPr>
            <a:xfrm>
              <a:off x="7290125" y="304065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9" name="Google Shape;561;p53"/>
            <p:cNvSpPr/>
            <p:nvPr/>
          </p:nvSpPr>
          <p:spPr>
            <a:xfrm>
              <a:off x="7442525" y="320800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40" name="Google Shape;562;p53"/>
            <p:cNvCxnSpPr>
              <a:stCxn id="139" idx="2"/>
            </p:cNvCxnSpPr>
            <p:nvPr/>
          </p:nvCxnSpPr>
          <p:spPr>
            <a:xfrm flipH="1">
              <a:off x="6665625" y="3312103"/>
              <a:ext cx="776900" cy="441125"/>
            </a:xfrm>
            <a:prstGeom prst="straightConnector1">
              <a:avLst/>
            </a:prstGeom>
            <a:noFill/>
            <a:ln w="19050" cap="flat" cmpd="sng">
              <a:solidFill>
                <a:srgbClr val="666666"/>
              </a:solidFill>
              <a:prstDash val="solid"/>
              <a:round/>
              <a:headEnd type="none" w="med" len="med"/>
              <a:tailEnd type="none" w="med" len="med"/>
            </a:ln>
          </p:spPr>
        </p:cxnSp>
        <p:cxnSp>
          <p:nvCxnSpPr>
            <p:cNvPr id="141" name="Google Shape;563;p53"/>
            <p:cNvCxnSpPr>
              <a:stCxn id="138" idx="2"/>
              <a:endCxn id="124" idx="0"/>
            </p:cNvCxnSpPr>
            <p:nvPr/>
          </p:nvCxnSpPr>
          <p:spPr>
            <a:xfrm flipH="1">
              <a:off x="5917532" y="3144753"/>
              <a:ext cx="1372593" cy="626199"/>
            </a:xfrm>
            <a:prstGeom prst="straightConnector1">
              <a:avLst/>
            </a:prstGeom>
            <a:noFill/>
            <a:ln w="19050" cap="flat" cmpd="sng">
              <a:solidFill>
                <a:srgbClr val="666666"/>
              </a:solidFill>
              <a:prstDash val="solid"/>
              <a:round/>
              <a:headEnd type="none" w="med" len="med"/>
              <a:tailEnd type="none" w="med" len="med"/>
            </a:ln>
          </p:spPr>
        </p:cxnSp>
        <p:cxnSp>
          <p:nvCxnSpPr>
            <p:cNvPr id="142" name="Google Shape;564;p53"/>
            <p:cNvCxnSpPr>
              <a:endCxn id="138" idx="4"/>
            </p:cNvCxnSpPr>
            <p:nvPr/>
          </p:nvCxnSpPr>
          <p:spPr>
            <a:xfrm rot="10800000">
              <a:off x="7750125" y="3144753"/>
              <a:ext cx="475800" cy="0"/>
            </a:xfrm>
            <a:prstGeom prst="straightConnector1">
              <a:avLst/>
            </a:prstGeom>
            <a:noFill/>
            <a:ln w="19050" cap="flat" cmpd="sng">
              <a:solidFill>
                <a:srgbClr val="666666"/>
              </a:solidFill>
              <a:prstDash val="solid"/>
              <a:round/>
              <a:headEnd type="none" w="med" len="med"/>
              <a:tailEnd type="none" w="med" len="med"/>
            </a:ln>
          </p:spPr>
        </p:cxnSp>
        <p:cxnSp>
          <p:nvCxnSpPr>
            <p:cNvPr id="143" name="Google Shape;565;p53"/>
            <p:cNvCxnSpPr>
              <a:endCxn id="139" idx="4"/>
            </p:cNvCxnSpPr>
            <p:nvPr/>
          </p:nvCxnSpPr>
          <p:spPr>
            <a:xfrm rot="10800000">
              <a:off x="7902525" y="3312103"/>
              <a:ext cx="510000" cy="0"/>
            </a:xfrm>
            <a:prstGeom prst="straightConnector1">
              <a:avLst/>
            </a:prstGeom>
            <a:noFill/>
            <a:ln w="19050" cap="flat" cmpd="sng">
              <a:solidFill>
                <a:srgbClr val="666666"/>
              </a:solidFill>
              <a:prstDash val="solid"/>
              <a:round/>
              <a:headEnd type="none" w="med" len="med"/>
              <a:tailEnd type="none" w="med" len="med"/>
            </a:ln>
          </p:spPr>
        </p:cxnSp>
        <p:sp>
          <p:nvSpPr>
            <p:cNvPr id="144" name="Google Shape;566;p53"/>
            <p:cNvSpPr/>
            <p:nvPr/>
          </p:nvSpPr>
          <p:spPr>
            <a:xfrm>
              <a:off x="8069550" y="2944578"/>
              <a:ext cx="948564" cy="553716"/>
            </a:xfrm>
            <a:prstGeom prst="cloud">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Internet</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sp>
          <p:nvSpPr>
            <p:cNvPr id="145" name="Google Shape;567;p53"/>
            <p:cNvSpPr txBox="1"/>
            <p:nvPr/>
          </p:nvSpPr>
          <p:spPr>
            <a:xfrm>
              <a:off x="6884038" y="2645103"/>
              <a:ext cx="1423726"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 Metro/Core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Routers</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grpSp>
      <p:sp>
        <p:nvSpPr>
          <p:cNvPr id="146" name="Google Shape;575;p53"/>
          <p:cNvSpPr/>
          <p:nvPr/>
        </p:nvSpPr>
        <p:spPr>
          <a:xfrm>
            <a:off x="1013175" y="3140853"/>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47" name="Google Shape;576;p53"/>
          <p:cNvCxnSpPr>
            <a:stCxn id="85" idx="1"/>
            <a:endCxn id="146" idx="7"/>
          </p:cNvCxnSpPr>
          <p:nvPr/>
        </p:nvCxnSpPr>
        <p:spPr>
          <a:xfrm flipH="1">
            <a:off x="1215467" y="2868869"/>
            <a:ext cx="1344882" cy="306692"/>
          </a:xfrm>
          <a:prstGeom prst="straightConnector1">
            <a:avLst/>
          </a:prstGeom>
          <a:noFill/>
          <a:ln w="19050" cap="flat" cmpd="sng">
            <a:solidFill>
              <a:srgbClr val="666666"/>
            </a:solidFill>
            <a:prstDash val="solid"/>
            <a:round/>
            <a:headEnd type="none" w="med" len="med"/>
            <a:tailEnd type="none" w="med" len="med"/>
          </a:ln>
        </p:spPr>
      </p:cxnSp>
      <p:pic>
        <p:nvPicPr>
          <p:cNvPr id="148" name="Google Shape;520;p53"/>
          <p:cNvPicPr preferRelativeResize="0"/>
          <p:nvPr/>
        </p:nvPicPr>
        <p:blipFill>
          <a:blip r:embed="rId3">
            <a:alphaModFix/>
          </a:blip>
          <a:stretch>
            <a:fillRect/>
          </a:stretch>
        </p:blipFill>
        <p:spPr>
          <a:xfrm>
            <a:off x="1221496" y="2339522"/>
            <a:ext cx="198900" cy="463300"/>
          </a:xfrm>
          <a:prstGeom prst="rect">
            <a:avLst/>
          </a:prstGeom>
          <a:noFill/>
          <a:ln>
            <a:noFill/>
          </a:ln>
        </p:spPr>
      </p:pic>
      <p:sp>
        <p:nvSpPr>
          <p:cNvPr id="149" name="Google Shape;525;p53"/>
          <p:cNvSpPr txBox="1"/>
          <p:nvPr/>
        </p:nvSpPr>
        <p:spPr>
          <a:xfrm>
            <a:off x="553875" y="2656607"/>
            <a:ext cx="1033511" cy="351000"/>
          </a:xfrm>
          <a:prstGeom prst="rect">
            <a:avLst/>
          </a:prstGeom>
          <a:noFill/>
          <a:ln>
            <a:noFill/>
          </a:ln>
        </p:spPr>
        <p:txBody>
          <a:bodyPr spcFirstLastPara="1" wrap="square" lIns="91421" tIns="91421" rIns="91421" bIns="91421" anchor="t"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4B4B4B"/>
                </a:solidFill>
                <a:effectLst/>
                <a:uLnTx/>
                <a:uFillTx/>
                <a:latin typeface="Droid Sans"/>
                <a:ea typeface="Droid Sans"/>
                <a:cs typeface="Droid Sans"/>
                <a:sym typeface="Droid Sans"/>
              </a:rPr>
              <a:t>Base station</a:t>
            </a:r>
            <a:endParaRPr kumimoji="0" sz="1100" b="0" i="1" u="none" strike="noStrike" kern="1200" cap="none" spc="0" normalizeH="0" baseline="0" noProof="0">
              <a:ln>
                <a:noFill/>
              </a:ln>
              <a:solidFill>
                <a:srgbClr val="4B4B4B"/>
              </a:solidFill>
              <a:effectLst/>
              <a:uLnTx/>
              <a:uFillTx/>
              <a:latin typeface="Droid Sans"/>
              <a:ea typeface="Droid Sans"/>
              <a:cs typeface="Droid Sans"/>
              <a:sym typeface="Droid Sans"/>
            </a:endParaRPr>
          </a:p>
        </p:txBody>
      </p:sp>
      <p:cxnSp>
        <p:nvCxnSpPr>
          <p:cNvPr id="150" name="Google Shape;576;p53"/>
          <p:cNvCxnSpPr>
            <a:stCxn id="85" idx="1"/>
            <a:endCxn id="148" idx="3"/>
          </p:cNvCxnSpPr>
          <p:nvPr/>
        </p:nvCxnSpPr>
        <p:spPr>
          <a:xfrm flipH="1" flipV="1">
            <a:off x="1420396" y="2571172"/>
            <a:ext cx="1139953" cy="297697"/>
          </a:xfrm>
          <a:prstGeom prst="straightConnector1">
            <a:avLst/>
          </a:prstGeom>
          <a:noFill/>
          <a:ln w="19050" cap="flat" cmpd="sng">
            <a:solidFill>
              <a:srgbClr val="666666"/>
            </a:solidFill>
            <a:prstDash val="solid"/>
            <a:round/>
            <a:headEnd type="none" w="med" len="med"/>
            <a:tailEnd type="none" w="med" len="med"/>
          </a:ln>
        </p:spPr>
      </p:cxnSp>
      <p:sp>
        <p:nvSpPr>
          <p:cNvPr id="151" name="Google Shape;575;p53"/>
          <p:cNvSpPr/>
          <p:nvPr/>
        </p:nvSpPr>
        <p:spPr>
          <a:xfrm>
            <a:off x="1315874" y="3677281"/>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52" name="Google Shape;576;p53"/>
          <p:cNvCxnSpPr>
            <a:stCxn id="85" idx="1"/>
            <a:endCxn id="151" idx="7"/>
          </p:cNvCxnSpPr>
          <p:nvPr/>
        </p:nvCxnSpPr>
        <p:spPr>
          <a:xfrm flipH="1">
            <a:off x="1518166" y="2868869"/>
            <a:ext cx="1042183" cy="843120"/>
          </a:xfrm>
          <a:prstGeom prst="straightConnector1">
            <a:avLst/>
          </a:prstGeom>
          <a:noFill/>
          <a:ln w="19050" cap="flat" cmpd="sng">
            <a:solidFill>
              <a:srgbClr val="666666"/>
            </a:solidFill>
            <a:prstDash val="solid"/>
            <a:round/>
            <a:headEnd type="none" w="med" len="med"/>
            <a:tailEnd type="none" w="med" len="med"/>
          </a:ln>
        </p:spPr>
      </p:cxnSp>
      <p:sp>
        <p:nvSpPr>
          <p:cNvPr id="153" name="Rounded Rectangle 152"/>
          <p:cNvSpPr/>
          <p:nvPr/>
        </p:nvSpPr>
        <p:spPr>
          <a:xfrm>
            <a:off x="4012317" y="3906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4" name="Rounded Rectangle 153"/>
          <p:cNvSpPr/>
          <p:nvPr/>
        </p:nvSpPr>
        <p:spPr>
          <a:xfrm>
            <a:off x="4011019" y="40593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5" name="Rounded Rectangle 154"/>
          <p:cNvSpPr/>
          <p:nvPr/>
        </p:nvSpPr>
        <p:spPr>
          <a:xfrm>
            <a:off x="4009721" y="4219808"/>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6" name="Rounded Rectangle 155"/>
          <p:cNvSpPr/>
          <p:nvPr/>
        </p:nvSpPr>
        <p:spPr>
          <a:xfrm>
            <a:off x="4008423" y="4380296"/>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7" name="Rounded Rectangle 156"/>
          <p:cNvSpPr/>
          <p:nvPr/>
        </p:nvSpPr>
        <p:spPr>
          <a:xfrm>
            <a:off x="5863481" y="38975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8" name="Rounded Rectangle 157"/>
          <p:cNvSpPr/>
          <p:nvPr/>
        </p:nvSpPr>
        <p:spPr>
          <a:xfrm>
            <a:off x="5862183" y="40499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9" name="Rounded Rectangle 158"/>
          <p:cNvSpPr/>
          <p:nvPr/>
        </p:nvSpPr>
        <p:spPr>
          <a:xfrm>
            <a:off x="5860885" y="4210431"/>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60" name="Rounded Rectangle 159"/>
          <p:cNvSpPr/>
          <p:nvPr/>
        </p:nvSpPr>
        <p:spPr>
          <a:xfrm>
            <a:off x="5859587" y="4370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61" name="Google Shape;525;p53"/>
          <p:cNvSpPr txBox="1"/>
          <p:nvPr/>
        </p:nvSpPr>
        <p:spPr>
          <a:xfrm>
            <a:off x="469224" y="3385499"/>
            <a:ext cx="888000" cy="351000"/>
          </a:xfrm>
          <a:prstGeom prst="rect">
            <a:avLst/>
          </a:prstGeom>
          <a:noFill/>
          <a:ln>
            <a:noFill/>
          </a:ln>
        </p:spPr>
        <p:txBody>
          <a:bodyPr spcFirstLastPara="1" wrap="square" lIns="91421" tIns="91421" rIns="91421" bIns="91421" anchor="t"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4B4B4B"/>
                </a:solidFill>
                <a:effectLst/>
                <a:uLnTx/>
                <a:uFillTx/>
                <a:latin typeface="Droid Sans"/>
                <a:ea typeface="Droid Sans"/>
                <a:cs typeface="Droid Sans"/>
                <a:sym typeface="Droid Sans"/>
              </a:rPr>
              <a:t>R-PHY</a:t>
            </a:r>
            <a:endParaRPr kumimoji="0" sz="1100" b="0" i="1" u="none" strike="noStrike" kern="1200" cap="none" spc="0" normalizeH="0" baseline="0" noProof="0">
              <a:ln>
                <a:noFill/>
              </a:ln>
              <a:solidFill>
                <a:srgbClr val="4B4B4B"/>
              </a:solidFill>
              <a:effectLst/>
              <a:uLnTx/>
              <a:uFillTx/>
              <a:latin typeface="Droid Sans"/>
              <a:ea typeface="Droid Sans"/>
              <a:cs typeface="Droid Sans"/>
              <a:sym typeface="Droid Sans"/>
            </a:endParaRPr>
          </a:p>
        </p:txBody>
      </p:sp>
      <p:sp>
        <p:nvSpPr>
          <p:cNvPr id="162" name="Google Shape;525;p53"/>
          <p:cNvSpPr txBox="1"/>
          <p:nvPr/>
        </p:nvSpPr>
        <p:spPr>
          <a:xfrm>
            <a:off x="685841" y="3827888"/>
            <a:ext cx="888000" cy="351000"/>
          </a:xfrm>
          <a:prstGeom prst="rect">
            <a:avLst/>
          </a:prstGeom>
          <a:noFill/>
          <a:ln>
            <a:noFill/>
          </a:ln>
        </p:spPr>
        <p:txBody>
          <a:bodyPr spcFirstLastPara="1" wrap="square" lIns="91421" tIns="91421" rIns="91421" bIns="91421" anchor="t"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4B4B4B"/>
                </a:solidFill>
                <a:effectLst/>
                <a:uLnTx/>
                <a:uFillTx/>
                <a:latin typeface="Droid Sans"/>
                <a:ea typeface="Droid Sans"/>
                <a:cs typeface="Droid Sans"/>
                <a:sym typeface="Droid Sans"/>
              </a:rPr>
              <a:t>R-OLT</a:t>
            </a:r>
            <a:endParaRPr kumimoji="0" sz="1100" b="0" i="1" u="none" strike="noStrike" kern="1200" cap="none" spc="0" normalizeH="0" baseline="0" noProof="0">
              <a:ln>
                <a:noFill/>
              </a:ln>
              <a:solidFill>
                <a:srgbClr val="4B4B4B"/>
              </a:solidFill>
              <a:effectLst/>
              <a:uLnTx/>
              <a:uFillTx/>
              <a:latin typeface="Droid Sans"/>
              <a:ea typeface="Droid Sans"/>
              <a:cs typeface="Droid Sans"/>
              <a:sym typeface="Droid Sans"/>
            </a:endParaRPr>
          </a:p>
        </p:txBody>
      </p:sp>
      <p:cxnSp>
        <p:nvCxnSpPr>
          <p:cNvPr id="165" name="Google Shape;541;p53"/>
          <p:cNvCxnSpPr/>
          <p:nvPr/>
        </p:nvCxnSpPr>
        <p:spPr>
          <a:xfrm rot="10800000">
            <a:off x="3751142" y="3485841"/>
            <a:ext cx="383100" cy="428100"/>
          </a:xfrm>
          <a:prstGeom prst="straightConnector1">
            <a:avLst/>
          </a:prstGeom>
          <a:noFill/>
          <a:ln w="19050" cap="flat" cmpd="sng">
            <a:solidFill>
              <a:srgbClr val="666666"/>
            </a:solidFill>
            <a:prstDash val="solid"/>
            <a:round/>
            <a:headEnd type="none" w="med" len="med"/>
            <a:tailEnd type="none" w="med" len="med"/>
          </a:ln>
        </p:spPr>
      </p:cxnSp>
      <p:cxnSp>
        <p:nvCxnSpPr>
          <p:cNvPr id="166" name="Google Shape;542;p53"/>
          <p:cNvCxnSpPr/>
          <p:nvPr/>
        </p:nvCxnSpPr>
        <p:spPr>
          <a:xfrm rot="10800000" flipH="1">
            <a:off x="4301826" y="3485841"/>
            <a:ext cx="375600" cy="428100"/>
          </a:xfrm>
          <a:prstGeom prst="straightConnector1">
            <a:avLst/>
          </a:prstGeom>
          <a:noFill/>
          <a:ln w="19050" cap="flat" cmpd="sng">
            <a:solidFill>
              <a:srgbClr val="666666"/>
            </a:solidFill>
            <a:prstDash val="solid"/>
            <a:round/>
            <a:headEnd type="none" w="med" len="med"/>
            <a:tailEnd type="none" w="med" len="med"/>
          </a:ln>
        </p:spPr>
      </p:cxnSp>
      <p:cxnSp>
        <p:nvCxnSpPr>
          <p:cNvPr id="167" name="Google Shape;546;p53"/>
          <p:cNvCxnSpPr>
            <a:endCxn id="124" idx="2"/>
          </p:cNvCxnSpPr>
          <p:nvPr/>
        </p:nvCxnSpPr>
        <p:spPr>
          <a:xfrm flipH="1" flipV="1">
            <a:off x="5739566" y="3485733"/>
            <a:ext cx="271101" cy="418683"/>
          </a:xfrm>
          <a:prstGeom prst="straightConnector1">
            <a:avLst/>
          </a:prstGeom>
          <a:noFill/>
          <a:ln w="19050" cap="flat" cmpd="sng">
            <a:solidFill>
              <a:srgbClr val="666666"/>
            </a:solidFill>
            <a:prstDash val="solid"/>
            <a:round/>
            <a:headEnd type="none" w="med" len="med"/>
            <a:tailEnd type="none" w="med" len="med"/>
          </a:ln>
        </p:spPr>
      </p:cxnSp>
      <p:cxnSp>
        <p:nvCxnSpPr>
          <p:cNvPr id="168" name="Google Shape;547;p53"/>
          <p:cNvCxnSpPr/>
          <p:nvPr/>
        </p:nvCxnSpPr>
        <p:spPr>
          <a:xfrm rot="10800000" flipH="1">
            <a:off x="6178251" y="3476316"/>
            <a:ext cx="375600" cy="428100"/>
          </a:xfrm>
          <a:prstGeom prst="straightConnector1">
            <a:avLst/>
          </a:prstGeom>
          <a:noFill/>
          <a:ln w="19050" cap="flat" cmpd="sng">
            <a:solidFill>
              <a:srgbClr val="666666"/>
            </a:solidFill>
            <a:prstDash val="solid"/>
            <a:round/>
            <a:headEnd type="none" w="med" len="med"/>
            <a:tailEnd type="none" w="med" len="med"/>
          </a:ln>
        </p:spPr>
      </p:cxnSp>
      <p:sp>
        <p:nvSpPr>
          <p:cNvPr id="84" name="Google Shape;538;p53"/>
          <p:cNvSpPr/>
          <p:nvPr/>
        </p:nvSpPr>
        <p:spPr>
          <a:xfrm>
            <a:off x="2677816" y="3080679"/>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85" name="Google Shape;538;p53"/>
          <p:cNvSpPr/>
          <p:nvPr/>
        </p:nvSpPr>
        <p:spPr>
          <a:xfrm>
            <a:off x="2560349" y="2764769"/>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63" name="Google Shape;575;p53"/>
          <p:cNvSpPr/>
          <p:nvPr/>
        </p:nvSpPr>
        <p:spPr>
          <a:xfrm>
            <a:off x="2222336" y="3512182"/>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69" name="Google Shape;575;p53"/>
          <p:cNvSpPr/>
          <p:nvPr/>
        </p:nvSpPr>
        <p:spPr>
          <a:xfrm>
            <a:off x="2634012" y="3690127"/>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70" name="Google Shape;576;p53"/>
          <p:cNvCxnSpPr>
            <a:stCxn id="84" idx="2"/>
            <a:endCxn id="169" idx="7"/>
          </p:cNvCxnSpPr>
          <p:nvPr/>
        </p:nvCxnSpPr>
        <p:spPr>
          <a:xfrm flipH="1">
            <a:off x="2836304" y="3288879"/>
            <a:ext cx="186212" cy="435956"/>
          </a:xfrm>
          <a:prstGeom prst="straightConnector1">
            <a:avLst/>
          </a:prstGeom>
          <a:noFill/>
          <a:ln w="19050" cap="flat" cmpd="sng">
            <a:solidFill>
              <a:srgbClr val="666666"/>
            </a:solidFill>
            <a:prstDash val="solid"/>
            <a:round/>
            <a:headEnd type="none" w="med" len="med"/>
            <a:tailEnd type="none" w="med" len="med"/>
          </a:ln>
        </p:spPr>
      </p:cxnSp>
      <p:cxnSp>
        <p:nvCxnSpPr>
          <p:cNvPr id="171" name="Google Shape;576;p53"/>
          <p:cNvCxnSpPr>
            <a:stCxn id="84" idx="2"/>
            <a:endCxn id="163" idx="6"/>
          </p:cNvCxnSpPr>
          <p:nvPr/>
        </p:nvCxnSpPr>
        <p:spPr>
          <a:xfrm flipH="1">
            <a:off x="2459336" y="3288879"/>
            <a:ext cx="563180" cy="341803"/>
          </a:xfrm>
          <a:prstGeom prst="straightConnector1">
            <a:avLst/>
          </a:prstGeom>
          <a:noFill/>
          <a:ln w="19050" cap="flat" cmpd="sng">
            <a:solidFill>
              <a:srgbClr val="666666"/>
            </a:solidFill>
            <a:prstDash val="solid"/>
            <a:round/>
            <a:headEnd type="none" w="med" len="med"/>
            <a:tailEnd type="none" w="med" len="med"/>
          </a:ln>
        </p:spPr>
      </p:cxnSp>
      <p:cxnSp>
        <p:nvCxnSpPr>
          <p:cNvPr id="172" name="Google Shape;544;p53"/>
          <p:cNvCxnSpPr>
            <a:stCxn id="85" idx="3"/>
            <a:endCxn id="125" idx="2"/>
          </p:cNvCxnSpPr>
          <p:nvPr/>
        </p:nvCxnSpPr>
        <p:spPr>
          <a:xfrm flipV="1">
            <a:off x="3249749" y="2359883"/>
            <a:ext cx="1467275" cy="508986"/>
          </a:xfrm>
          <a:prstGeom prst="straightConnector1">
            <a:avLst/>
          </a:prstGeom>
          <a:noFill/>
          <a:ln w="19050" cap="flat" cmpd="sng">
            <a:solidFill>
              <a:srgbClr val="666666"/>
            </a:solidFill>
            <a:prstDash val="solid"/>
            <a:round/>
            <a:headEnd type="none" w="med" len="med"/>
            <a:tailEnd type="none" w="med" len="med"/>
          </a:ln>
        </p:spPr>
      </p:cxnSp>
      <p:cxnSp>
        <p:nvCxnSpPr>
          <p:cNvPr id="173" name="Google Shape;544;p53"/>
          <p:cNvCxnSpPr>
            <a:stCxn id="84" idx="3"/>
            <a:endCxn id="126" idx="2"/>
          </p:cNvCxnSpPr>
          <p:nvPr/>
        </p:nvCxnSpPr>
        <p:spPr>
          <a:xfrm flipV="1">
            <a:off x="3367216" y="2359883"/>
            <a:ext cx="2331633" cy="824896"/>
          </a:xfrm>
          <a:prstGeom prst="straightConnector1">
            <a:avLst/>
          </a:prstGeom>
          <a:noFill/>
          <a:ln w="19050" cap="flat" cmpd="sng">
            <a:solidFill>
              <a:srgbClr val="666666"/>
            </a:solidFill>
            <a:prstDash val="solid"/>
            <a:round/>
            <a:headEnd type="none" w="med" len="med"/>
            <a:tailEnd type="none" w="med" len="med"/>
          </a:ln>
        </p:spPr>
      </p:cxnSp>
      <p:cxnSp>
        <p:nvCxnSpPr>
          <p:cNvPr id="174" name="Google Shape;544;p53"/>
          <p:cNvCxnSpPr>
            <a:stCxn id="85" idx="3"/>
          </p:cNvCxnSpPr>
          <p:nvPr/>
        </p:nvCxnSpPr>
        <p:spPr>
          <a:xfrm flipV="1">
            <a:off x="3249749" y="2381250"/>
            <a:ext cx="2409689" cy="487619"/>
          </a:xfrm>
          <a:prstGeom prst="straightConnector1">
            <a:avLst/>
          </a:prstGeom>
          <a:noFill/>
          <a:ln w="19050" cap="flat" cmpd="sng">
            <a:solidFill>
              <a:srgbClr val="666666"/>
            </a:solidFill>
            <a:prstDash val="solid"/>
            <a:round/>
            <a:headEnd type="none" w="med" len="med"/>
            <a:tailEnd type="none" w="med" len="med"/>
          </a:ln>
        </p:spPr>
      </p:cxnSp>
      <p:cxnSp>
        <p:nvCxnSpPr>
          <p:cNvPr id="175" name="Google Shape;544;p53"/>
          <p:cNvCxnSpPr>
            <a:stCxn id="84" idx="3"/>
          </p:cNvCxnSpPr>
          <p:nvPr/>
        </p:nvCxnSpPr>
        <p:spPr>
          <a:xfrm flipV="1">
            <a:off x="3367216" y="2373313"/>
            <a:ext cx="1339722" cy="811466"/>
          </a:xfrm>
          <a:prstGeom prst="straightConnector1">
            <a:avLst/>
          </a:prstGeom>
          <a:noFill/>
          <a:ln w="19050" cap="flat" cmpd="sng">
            <a:solidFill>
              <a:srgbClr val="666666"/>
            </a:solidFill>
            <a:prstDash val="solid"/>
            <a:round/>
            <a:headEnd type="none" w="med" len="med"/>
            <a:tailEnd type="none" w="med" len="med"/>
          </a:ln>
        </p:spPr>
      </p:cxnSp>
      <p:sp>
        <p:nvSpPr>
          <p:cNvPr id="222" name="Google Shape;89;p19"/>
          <p:cNvSpPr txBox="1">
            <a:spLocks noGrp="1"/>
          </p:cNvSpPr>
          <p:nvPr>
            <p:ph type="title"/>
          </p:nvPr>
        </p:nvSpPr>
        <p:spPr>
          <a:xfrm>
            <a:off x="1508125" y="142875"/>
            <a:ext cx="2325687" cy="687724"/>
          </a:xfrm>
          <a:prstGeom prst="rect">
            <a:avLst/>
          </a:prstGeom>
          <a:noFill/>
          <a:ln>
            <a:noFill/>
          </a:ln>
        </p:spPr>
        <p:txBody>
          <a:bodyPr spcFirstLastPara="1" wrap="square" lIns="91425" tIns="91425" rIns="91425" bIns="91425" anchor="ctr" anchorCtr="0">
            <a:noAutofit/>
          </a:bodyPr>
          <a:lstStyle/>
          <a:p>
            <a:pPr marL="0" lvl="0" indent="0" rtl="0">
              <a:lnSpc>
                <a:spcPct val="100000"/>
              </a:lnSpc>
              <a:spcBef>
                <a:spcPts val="0"/>
              </a:spcBef>
              <a:spcAft>
                <a:spcPts val="0"/>
              </a:spcAft>
              <a:buSzPts val="3200"/>
              <a:buFont typeface="Calibri"/>
              <a:buNone/>
            </a:pPr>
            <a:r>
              <a:rPr lang="en-US" sz="1600" b="1" dirty="0">
                <a:solidFill>
                  <a:srgbClr val="4B87CC"/>
                </a:solidFill>
              </a:rPr>
              <a:t>Production-ready </a:t>
            </a:r>
            <a:endParaRPr sz="1600" b="1" dirty="0">
              <a:solidFill>
                <a:srgbClr val="4B87CC"/>
              </a:solidFill>
            </a:endParaRPr>
          </a:p>
          <a:p>
            <a:pPr marL="0" lvl="0" indent="0" rtl="0">
              <a:lnSpc>
                <a:spcPct val="100000"/>
              </a:lnSpc>
              <a:spcBef>
                <a:spcPts val="0"/>
              </a:spcBef>
              <a:spcAft>
                <a:spcPts val="0"/>
              </a:spcAft>
              <a:buSzPts val="3200"/>
              <a:buFont typeface="Calibri"/>
              <a:buNone/>
            </a:pPr>
            <a:r>
              <a:rPr lang="en-US" sz="1600" b="1" dirty="0">
                <a:solidFill>
                  <a:srgbClr val="4B87CC"/>
                </a:solidFill>
              </a:rPr>
              <a:t>Multi-purpose </a:t>
            </a:r>
            <a:br>
              <a:rPr lang="en-US" sz="1600" b="1" dirty="0">
                <a:solidFill>
                  <a:srgbClr val="4B87CC"/>
                </a:solidFill>
              </a:rPr>
            </a:br>
            <a:r>
              <a:rPr lang="en-US" sz="1600" b="1" dirty="0">
                <a:solidFill>
                  <a:srgbClr val="4B87CC"/>
                </a:solidFill>
              </a:rPr>
              <a:t>leaf-spine fabric</a:t>
            </a:r>
            <a:endParaRPr sz="1600" b="1" dirty="0">
              <a:solidFill>
                <a:srgbClr val="4B87CC"/>
              </a:solidFill>
            </a:endParaRPr>
          </a:p>
        </p:txBody>
      </p:sp>
      <p:pic>
        <p:nvPicPr>
          <p:cNvPr id="76" name="Picture 75"/>
          <p:cNvPicPr>
            <a:picLocks noChangeAspect="1"/>
          </p:cNvPicPr>
          <p:nvPr/>
        </p:nvPicPr>
        <p:blipFill>
          <a:blip r:embed="rId4"/>
          <a:stretch>
            <a:fillRect/>
          </a:stretch>
        </p:blipFill>
        <p:spPr>
          <a:xfrm>
            <a:off x="87312" y="174625"/>
            <a:ext cx="1748702" cy="539750"/>
          </a:xfrm>
          <a:prstGeom prst="rect">
            <a:avLst/>
          </a:prstGeom>
        </p:spPr>
      </p:pic>
      <p:sp>
        <p:nvSpPr>
          <p:cNvPr id="223" name="Google Shape;89;p19"/>
          <p:cNvSpPr txBox="1">
            <a:spLocks/>
          </p:cNvSpPr>
          <p:nvPr/>
        </p:nvSpPr>
        <p:spPr>
          <a:xfrm>
            <a:off x="1349376" y="980733"/>
            <a:ext cx="2224084" cy="687724"/>
          </a:xfrm>
          <a:prstGeom prst="rect">
            <a:avLst/>
          </a:prstGeom>
          <a:noFill/>
          <a:ln>
            <a:noFill/>
          </a:ln>
        </p:spPr>
        <p:txBody>
          <a:bodyPr spcFirstLastPara="1" vert="horz" wrap="square" lIns="91425" tIns="91425" rIns="91425" bIns="91425" rtlCol="0" anchor="ctr" anchorCtr="0">
            <a:noAutofit/>
          </a:bodyPr>
          <a:lstStyle>
            <a:lvl1pPr marR="0" lvl="0" algn="ctr" defTabSz="457178"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1600" b="1" i="0" u="none" strike="noStrike" kern="1200" cap="none" spc="0" normalizeH="0" baseline="0" noProof="0" dirty="0">
                <a:ln>
                  <a:noFill/>
                </a:ln>
                <a:solidFill>
                  <a:srgbClr val="AF3333"/>
                </a:solidFill>
                <a:effectLst/>
                <a:uLnTx/>
                <a:uFillTx/>
                <a:latin typeface="Calibri"/>
                <a:cs typeface="Calibri"/>
                <a:sym typeface="Calibri"/>
              </a:rPr>
              <a:t>SDN-based</a:t>
            </a:r>
          </a:p>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1600" b="1" i="0" u="none" strike="noStrike" kern="1200" cap="none" spc="0" normalizeH="0" baseline="0" noProof="0" dirty="0">
                <a:ln>
                  <a:noFill/>
                </a:ln>
                <a:solidFill>
                  <a:srgbClr val="AF3333"/>
                </a:solidFill>
                <a:effectLst/>
                <a:uLnTx/>
                <a:uFillTx/>
                <a:latin typeface="Calibri"/>
                <a:cs typeface="Calibri"/>
                <a:sym typeface="Calibri"/>
              </a:rPr>
              <a:t>White-boxes</a:t>
            </a:r>
          </a:p>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1600" b="1" i="0" u="none" strike="noStrike" kern="1200" cap="none" spc="0" normalizeH="0" baseline="0" noProof="0" dirty="0">
                <a:ln>
                  <a:noFill/>
                </a:ln>
                <a:solidFill>
                  <a:srgbClr val="AF3333"/>
                </a:solidFill>
                <a:effectLst/>
                <a:uLnTx/>
                <a:uFillTx/>
                <a:latin typeface="Calibri"/>
                <a:cs typeface="Calibri"/>
                <a:sym typeface="Calibri"/>
              </a:rPr>
              <a:t>Open-source</a:t>
            </a:r>
          </a:p>
        </p:txBody>
      </p:sp>
      <p:sp>
        <p:nvSpPr>
          <p:cNvPr id="77" name="Rounded Rectangle 76"/>
          <p:cNvSpPr/>
          <p:nvPr/>
        </p:nvSpPr>
        <p:spPr>
          <a:xfrm>
            <a:off x="425233" y="1206499"/>
            <a:ext cx="828893" cy="261938"/>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AF3333"/>
                </a:solidFill>
                <a:effectLst/>
                <a:uLnTx/>
                <a:uFillTx/>
                <a:latin typeface="Calibri"/>
                <a:ea typeface="+mn-ea"/>
                <a:cs typeface="+mn-cs"/>
                <a:sym typeface="Arial"/>
              </a:rPr>
              <a:t>Tenets</a:t>
            </a:r>
          </a:p>
        </p:txBody>
      </p:sp>
      <p:grpSp>
        <p:nvGrpSpPr>
          <p:cNvPr id="224" name="Group 223">
            <a:extLst>
              <a:ext uri="{FF2B5EF4-FFF2-40B4-BE49-F238E27FC236}">
                <a16:creationId xmlns:a16="http://schemas.microsoft.com/office/drawing/2014/main" xmlns="" id="{D57AC10E-5D91-A243-A410-E0716E795B63}"/>
              </a:ext>
            </a:extLst>
          </p:cNvPr>
          <p:cNvGrpSpPr/>
          <p:nvPr/>
        </p:nvGrpSpPr>
        <p:grpSpPr>
          <a:xfrm>
            <a:off x="0" y="4234098"/>
            <a:ext cx="321569" cy="369332"/>
            <a:chOff x="2313319" y="3769428"/>
            <a:chExt cx="321569" cy="369332"/>
          </a:xfrm>
        </p:grpSpPr>
        <p:sp>
          <p:nvSpPr>
            <p:cNvPr id="225" name="Oval 224">
              <a:extLst>
                <a:ext uri="{FF2B5EF4-FFF2-40B4-BE49-F238E27FC236}">
                  <a16:creationId xmlns:a16="http://schemas.microsoft.com/office/drawing/2014/main" xmlns=""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226" name="Rectangle 225">
              <a:extLst>
                <a:ext uri="{FF2B5EF4-FFF2-40B4-BE49-F238E27FC236}">
                  <a16:creationId xmlns:a16="http://schemas.microsoft.com/office/drawing/2014/main" xmlns=""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1</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227" name="Group 226">
            <a:extLst>
              <a:ext uri="{FF2B5EF4-FFF2-40B4-BE49-F238E27FC236}">
                <a16:creationId xmlns:a16="http://schemas.microsoft.com/office/drawing/2014/main" xmlns="" id="{38D59D78-F56F-7E4B-9D70-DE45686F34AB}"/>
              </a:ext>
            </a:extLst>
          </p:cNvPr>
          <p:cNvGrpSpPr/>
          <p:nvPr/>
        </p:nvGrpSpPr>
        <p:grpSpPr>
          <a:xfrm>
            <a:off x="425233" y="4188062"/>
            <a:ext cx="971768" cy="461665"/>
            <a:chOff x="6482384" y="783080"/>
            <a:chExt cx="1938062" cy="500118"/>
          </a:xfrm>
        </p:grpSpPr>
        <p:sp>
          <p:nvSpPr>
            <p:cNvPr id="228" name="Rectangle 227">
              <a:extLst>
                <a:ext uri="{FF2B5EF4-FFF2-40B4-BE49-F238E27FC236}">
                  <a16:creationId xmlns:a16="http://schemas.microsoft.com/office/drawing/2014/main" xmlns="" id="{F2005EE6-09D7-C342-8020-3AA11A717E7F}"/>
                </a:ext>
              </a:extLst>
            </p:cNvPr>
            <p:cNvSpPr/>
            <p:nvPr/>
          </p:nvSpPr>
          <p:spPr>
            <a:xfrm>
              <a:off x="6482384" y="783080"/>
              <a:ext cx="1938062"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29" name="TextBox 228">
              <a:extLst>
                <a:ext uri="{FF2B5EF4-FFF2-40B4-BE49-F238E27FC236}">
                  <a16:creationId xmlns:a16="http://schemas.microsoft.com/office/drawing/2014/main" xmlns="" id="{A40656F3-705E-9B43-809B-D4308E473832}"/>
                </a:ext>
              </a:extLst>
            </p:cNvPr>
            <p:cNvSpPr txBox="1"/>
            <p:nvPr/>
          </p:nvSpPr>
          <p:spPr>
            <a:xfrm>
              <a:off x="6493716" y="783080"/>
              <a:ext cx="1910899" cy="50011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Types of Traffic</a:t>
              </a:r>
            </a:p>
          </p:txBody>
        </p:sp>
      </p:grpSp>
      <p:sp>
        <p:nvSpPr>
          <p:cNvPr id="230" name="Google Shape;89;p19"/>
          <p:cNvSpPr txBox="1">
            <a:spLocks/>
          </p:cNvSpPr>
          <p:nvPr/>
        </p:nvSpPr>
        <p:spPr>
          <a:xfrm>
            <a:off x="2343150" y="4818063"/>
            <a:ext cx="4991100" cy="325437"/>
          </a:xfrm>
          <a:prstGeom prst="rect">
            <a:avLst/>
          </a:prstGeom>
          <a:noFill/>
          <a:ln>
            <a:noFill/>
          </a:ln>
        </p:spPr>
        <p:txBody>
          <a:bodyPr spcFirstLastPara="1" vert="horz" wrap="square" lIns="91425" tIns="91425" rIns="91425" bIns="91425" rtlCol="0" anchor="ctr" anchorCtr="0">
            <a:noAutofit/>
          </a:bodyPr>
          <a:lstStyle>
            <a:lvl1pPr marR="0" lvl="0" algn="ctr" defTabSz="457178"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2000" b="1" i="0" u="none" strike="noStrike" kern="1200" cap="none" spc="0" normalizeH="0" baseline="0" noProof="0" dirty="0">
                <a:ln>
                  <a:noFill/>
                </a:ln>
                <a:solidFill>
                  <a:srgbClr val="AF3333"/>
                </a:solidFill>
                <a:effectLst/>
                <a:uLnTx/>
                <a:uFillTx/>
                <a:latin typeface="Calibri"/>
                <a:cs typeface="Calibri"/>
                <a:sym typeface="Calibri"/>
              </a:rPr>
              <a:t>Optimized for Service Provider Access/Edge </a:t>
            </a:r>
          </a:p>
        </p:txBody>
      </p:sp>
      <p:grpSp>
        <p:nvGrpSpPr>
          <p:cNvPr id="231" name="Group 230">
            <a:extLst>
              <a:ext uri="{FF2B5EF4-FFF2-40B4-BE49-F238E27FC236}">
                <a16:creationId xmlns:a16="http://schemas.microsoft.com/office/drawing/2014/main" xmlns="" id="{D57AC10E-5D91-A243-A410-E0716E795B63}"/>
              </a:ext>
            </a:extLst>
          </p:cNvPr>
          <p:cNvGrpSpPr/>
          <p:nvPr/>
        </p:nvGrpSpPr>
        <p:grpSpPr>
          <a:xfrm>
            <a:off x="4502151" y="3648311"/>
            <a:ext cx="321569" cy="369332"/>
            <a:chOff x="2313319" y="3769428"/>
            <a:chExt cx="321569" cy="369332"/>
          </a:xfrm>
        </p:grpSpPr>
        <p:sp>
          <p:nvSpPr>
            <p:cNvPr id="232" name="Oval 231">
              <a:extLst>
                <a:ext uri="{FF2B5EF4-FFF2-40B4-BE49-F238E27FC236}">
                  <a16:creationId xmlns:a16="http://schemas.microsoft.com/office/drawing/2014/main" xmlns=""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233" name="Rectangle 232">
              <a:extLst>
                <a:ext uri="{FF2B5EF4-FFF2-40B4-BE49-F238E27FC236}">
                  <a16:creationId xmlns:a16="http://schemas.microsoft.com/office/drawing/2014/main" xmlns=""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2</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234" name="Group 233">
            <a:extLst>
              <a:ext uri="{FF2B5EF4-FFF2-40B4-BE49-F238E27FC236}">
                <a16:creationId xmlns:a16="http://schemas.microsoft.com/office/drawing/2014/main" xmlns="" id="{38D59D78-F56F-7E4B-9D70-DE45686F34AB}"/>
              </a:ext>
            </a:extLst>
          </p:cNvPr>
          <p:cNvGrpSpPr/>
          <p:nvPr/>
        </p:nvGrpSpPr>
        <p:grpSpPr>
          <a:xfrm>
            <a:off x="4927384" y="3602275"/>
            <a:ext cx="971768" cy="461665"/>
            <a:chOff x="6482384" y="783080"/>
            <a:chExt cx="1938062" cy="500118"/>
          </a:xfrm>
        </p:grpSpPr>
        <p:sp>
          <p:nvSpPr>
            <p:cNvPr id="235" name="Rectangle 234">
              <a:extLst>
                <a:ext uri="{FF2B5EF4-FFF2-40B4-BE49-F238E27FC236}">
                  <a16:creationId xmlns:a16="http://schemas.microsoft.com/office/drawing/2014/main" xmlns="" id="{F2005EE6-09D7-C342-8020-3AA11A717E7F}"/>
                </a:ext>
              </a:extLst>
            </p:cNvPr>
            <p:cNvSpPr/>
            <p:nvPr/>
          </p:nvSpPr>
          <p:spPr>
            <a:xfrm>
              <a:off x="6482384" y="783080"/>
              <a:ext cx="1938062"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36" name="TextBox 235">
              <a:extLst>
                <a:ext uri="{FF2B5EF4-FFF2-40B4-BE49-F238E27FC236}">
                  <a16:creationId xmlns:a16="http://schemas.microsoft.com/office/drawing/2014/main" xmlns="" id="{A40656F3-705E-9B43-809B-D4308E473832}"/>
                </a:ext>
              </a:extLst>
            </p:cNvPr>
            <p:cNvSpPr txBox="1"/>
            <p:nvPr/>
          </p:nvSpPr>
          <p:spPr>
            <a:xfrm>
              <a:off x="6493716" y="783080"/>
              <a:ext cx="1910899" cy="50011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Types of Switches</a:t>
              </a:r>
            </a:p>
          </p:txBody>
        </p:sp>
      </p:grpSp>
    </p:spTree>
    <p:extLst>
      <p:ext uri="{BB962C8B-B14F-4D97-AF65-F5344CB8AC3E}">
        <p14:creationId xmlns:p14="http://schemas.microsoft.com/office/powerpoint/2010/main" val="9281999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3"/>
                                        </p:tgtEl>
                                        <p:attrNameLst>
                                          <p:attrName>style.visibility</p:attrName>
                                        </p:attrNameLst>
                                      </p:cBhvr>
                                      <p:to>
                                        <p:strVal val="visible"/>
                                      </p:to>
                                    </p:set>
                                    <p:animEffect transition="in" filter="fade">
                                      <p:cBhvr>
                                        <p:cTn id="10" dur="500"/>
                                        <p:tgtEl>
                                          <p:spTgt spid="2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30"/>
                                        </p:tgtEl>
                                        <p:attrNameLst>
                                          <p:attrName>style.visibility</p:attrName>
                                        </p:attrNameLst>
                                      </p:cBhvr>
                                      <p:to>
                                        <p:strVal val="visible"/>
                                      </p:to>
                                    </p:set>
                                    <p:animEffect transition="in" filter="fade">
                                      <p:cBhvr>
                                        <p:cTn id="15" dur="500"/>
                                        <p:tgtEl>
                                          <p:spTgt spid="23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24"/>
                                        </p:tgtEl>
                                        <p:attrNameLst>
                                          <p:attrName>style.visibility</p:attrName>
                                        </p:attrNameLst>
                                      </p:cBhvr>
                                      <p:to>
                                        <p:strVal val="visible"/>
                                      </p:to>
                                    </p:set>
                                    <p:animEffect transition="in" filter="fade">
                                      <p:cBhvr>
                                        <p:cTn id="20" dur="500"/>
                                        <p:tgtEl>
                                          <p:spTgt spid="224"/>
                                        </p:tgtEl>
                                      </p:cBhvr>
                                    </p:animEffect>
                                  </p:childTnLst>
                                </p:cTn>
                              </p:par>
                              <p:par>
                                <p:cTn id="21" presetID="10" presetClass="entr" presetSubtype="0" fill="hold" nodeType="withEffect">
                                  <p:stCondLst>
                                    <p:cond delay="0"/>
                                  </p:stCondLst>
                                  <p:childTnLst>
                                    <p:set>
                                      <p:cBhvr>
                                        <p:cTn id="22" dur="1" fill="hold">
                                          <p:stCondLst>
                                            <p:cond delay="0"/>
                                          </p:stCondLst>
                                        </p:cTn>
                                        <p:tgtEl>
                                          <p:spTgt spid="227"/>
                                        </p:tgtEl>
                                        <p:attrNameLst>
                                          <p:attrName>style.visibility</p:attrName>
                                        </p:attrNameLst>
                                      </p:cBhvr>
                                      <p:to>
                                        <p:strVal val="visible"/>
                                      </p:to>
                                    </p:set>
                                    <p:animEffect transition="in" filter="fade">
                                      <p:cBhvr>
                                        <p:cTn id="23" dur="500"/>
                                        <p:tgtEl>
                                          <p:spTgt spid="22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31"/>
                                        </p:tgtEl>
                                        <p:attrNameLst>
                                          <p:attrName>style.visibility</p:attrName>
                                        </p:attrNameLst>
                                      </p:cBhvr>
                                      <p:to>
                                        <p:strVal val="visible"/>
                                      </p:to>
                                    </p:set>
                                    <p:animEffect transition="in" filter="fade">
                                      <p:cBhvr>
                                        <p:cTn id="28" dur="500"/>
                                        <p:tgtEl>
                                          <p:spTgt spid="231"/>
                                        </p:tgtEl>
                                      </p:cBhvr>
                                    </p:animEffect>
                                  </p:childTnLst>
                                </p:cTn>
                              </p:par>
                              <p:par>
                                <p:cTn id="29" presetID="10" presetClass="entr" presetSubtype="0" fill="hold" nodeType="withEffect">
                                  <p:stCondLst>
                                    <p:cond delay="0"/>
                                  </p:stCondLst>
                                  <p:childTnLst>
                                    <p:set>
                                      <p:cBhvr>
                                        <p:cTn id="30" dur="1" fill="hold">
                                          <p:stCondLst>
                                            <p:cond delay="0"/>
                                          </p:stCondLst>
                                        </p:cTn>
                                        <p:tgtEl>
                                          <p:spTgt spid="234"/>
                                        </p:tgtEl>
                                        <p:attrNameLst>
                                          <p:attrName>style.visibility</p:attrName>
                                        </p:attrNameLst>
                                      </p:cBhvr>
                                      <p:to>
                                        <p:strVal val="visible"/>
                                      </p:to>
                                    </p:set>
                                    <p:animEffect transition="in" filter="fade">
                                      <p:cBhvr>
                                        <p:cTn id="31"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 grpId="0"/>
      <p:bldP spid="77" grpId="0" animBg="1"/>
      <p:bldP spid="2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pSp>
        <p:nvGrpSpPr>
          <p:cNvPr id="113" name="Google Shape;526;p53"/>
          <p:cNvGrpSpPr/>
          <p:nvPr/>
        </p:nvGrpSpPr>
        <p:grpSpPr>
          <a:xfrm>
            <a:off x="2905266" y="2151683"/>
            <a:ext cx="3968545" cy="1600663"/>
            <a:chOff x="3083230" y="2645103"/>
            <a:chExt cx="3968545" cy="1600663"/>
          </a:xfrm>
        </p:grpSpPr>
        <p:sp>
          <p:nvSpPr>
            <p:cNvPr id="114" name="Google Shape;527;p53"/>
            <p:cNvSpPr/>
            <p:nvPr/>
          </p:nvSpPr>
          <p:spPr>
            <a:xfrm>
              <a:off x="3345027" y="2730466"/>
              <a:ext cx="3703984" cy="15153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15" name="Google Shape;528;p53"/>
            <p:cNvCxnSpPr>
              <a:stCxn id="124" idx="0"/>
              <a:endCxn id="125" idx="2"/>
            </p:cNvCxnSpPr>
            <p:nvPr/>
          </p:nvCxnSpPr>
          <p:spPr>
            <a:xfrm flipH="1" flipV="1">
              <a:off x="4894988" y="2853303"/>
              <a:ext cx="1022542" cy="917650"/>
            </a:xfrm>
            <a:prstGeom prst="straightConnector1">
              <a:avLst/>
            </a:prstGeom>
            <a:noFill/>
            <a:ln w="19050" cap="flat" cmpd="sng">
              <a:solidFill>
                <a:srgbClr val="666666"/>
              </a:solidFill>
              <a:prstDash val="solid"/>
              <a:round/>
              <a:headEnd type="none" w="med" len="med"/>
              <a:tailEnd type="none" w="med" len="med"/>
            </a:ln>
          </p:spPr>
        </p:cxnSp>
        <p:cxnSp>
          <p:nvCxnSpPr>
            <p:cNvPr id="116" name="Google Shape;530;p53"/>
            <p:cNvCxnSpPr>
              <a:stCxn id="131" idx="0"/>
              <a:endCxn id="126" idx="2"/>
            </p:cNvCxnSpPr>
            <p:nvPr/>
          </p:nvCxnSpPr>
          <p:spPr>
            <a:xfrm rot="10800000">
              <a:off x="5876675" y="2853253"/>
              <a:ext cx="830400" cy="917700"/>
            </a:xfrm>
            <a:prstGeom prst="straightConnector1">
              <a:avLst/>
            </a:prstGeom>
            <a:noFill/>
            <a:ln w="19050" cap="flat" cmpd="sng">
              <a:solidFill>
                <a:srgbClr val="666666"/>
              </a:solidFill>
              <a:prstDash val="solid"/>
              <a:round/>
              <a:headEnd type="none" w="med" len="med"/>
              <a:tailEnd type="none" w="med" len="med"/>
            </a:ln>
          </p:spPr>
        </p:cxnSp>
        <p:cxnSp>
          <p:nvCxnSpPr>
            <p:cNvPr id="117" name="Google Shape;532;p53"/>
            <p:cNvCxnSpPr>
              <a:stCxn id="124" idx="0"/>
              <a:endCxn id="126" idx="2"/>
            </p:cNvCxnSpPr>
            <p:nvPr/>
          </p:nvCxnSpPr>
          <p:spPr>
            <a:xfrm flipH="1" flipV="1">
              <a:off x="5876813" y="2853303"/>
              <a:ext cx="40717" cy="917650"/>
            </a:xfrm>
            <a:prstGeom prst="straightConnector1">
              <a:avLst/>
            </a:prstGeom>
            <a:noFill/>
            <a:ln w="19050" cap="flat" cmpd="sng">
              <a:solidFill>
                <a:srgbClr val="666666"/>
              </a:solidFill>
              <a:prstDash val="solid"/>
              <a:round/>
              <a:headEnd type="none" w="med" len="med"/>
              <a:tailEnd type="none" w="med" len="med"/>
            </a:ln>
          </p:spPr>
        </p:cxnSp>
        <p:cxnSp>
          <p:nvCxnSpPr>
            <p:cNvPr id="118" name="Google Shape;533;p53"/>
            <p:cNvCxnSpPr>
              <a:stCxn id="131" idx="0"/>
              <a:endCxn id="125" idx="2"/>
            </p:cNvCxnSpPr>
            <p:nvPr/>
          </p:nvCxnSpPr>
          <p:spPr>
            <a:xfrm rot="10800000">
              <a:off x="4895075" y="2853253"/>
              <a:ext cx="1812000" cy="917700"/>
            </a:xfrm>
            <a:prstGeom prst="straightConnector1">
              <a:avLst/>
            </a:prstGeom>
            <a:noFill/>
            <a:ln w="19050" cap="flat" cmpd="sng">
              <a:solidFill>
                <a:srgbClr val="666666"/>
              </a:solidFill>
              <a:prstDash val="solid"/>
              <a:round/>
              <a:headEnd type="none" w="med" len="med"/>
              <a:tailEnd type="none" w="med" len="med"/>
            </a:ln>
          </p:spPr>
        </p:cxnSp>
        <p:cxnSp>
          <p:nvCxnSpPr>
            <p:cNvPr id="119" name="Google Shape;534;p53"/>
            <p:cNvCxnSpPr>
              <a:stCxn id="129" idx="0"/>
              <a:endCxn id="125" idx="2"/>
            </p:cNvCxnSpPr>
            <p:nvPr/>
          </p:nvCxnSpPr>
          <p:spPr>
            <a:xfrm flipH="1" flipV="1">
              <a:off x="4894988" y="2853303"/>
              <a:ext cx="31979" cy="917650"/>
            </a:xfrm>
            <a:prstGeom prst="straightConnector1">
              <a:avLst/>
            </a:prstGeom>
            <a:noFill/>
            <a:ln w="19050" cap="flat" cmpd="sng">
              <a:solidFill>
                <a:srgbClr val="666666"/>
              </a:solidFill>
              <a:prstDash val="solid"/>
              <a:round/>
              <a:headEnd type="none" w="med" len="med"/>
              <a:tailEnd type="none" w="med" len="med"/>
            </a:ln>
          </p:spPr>
        </p:cxnSp>
        <p:cxnSp>
          <p:nvCxnSpPr>
            <p:cNvPr id="120" name="Google Shape;536;p53"/>
            <p:cNvCxnSpPr>
              <a:stCxn id="129" idx="0"/>
              <a:endCxn id="126" idx="2"/>
            </p:cNvCxnSpPr>
            <p:nvPr/>
          </p:nvCxnSpPr>
          <p:spPr>
            <a:xfrm flipV="1">
              <a:off x="4926967" y="2853303"/>
              <a:ext cx="949846" cy="917650"/>
            </a:xfrm>
            <a:prstGeom prst="straightConnector1">
              <a:avLst/>
            </a:prstGeom>
            <a:noFill/>
            <a:ln w="19050" cap="flat" cmpd="sng">
              <a:solidFill>
                <a:srgbClr val="666666"/>
              </a:solidFill>
              <a:prstDash val="solid"/>
              <a:round/>
              <a:headEnd type="none" w="med" len="med"/>
              <a:tailEnd type="none" w="med" len="med"/>
            </a:ln>
          </p:spPr>
        </p:cxnSp>
        <p:cxnSp>
          <p:nvCxnSpPr>
            <p:cNvPr id="121" name="Google Shape;537;p53"/>
            <p:cNvCxnSpPr>
              <a:stCxn id="123" idx="3"/>
              <a:endCxn id="129" idx="1"/>
            </p:cNvCxnSpPr>
            <p:nvPr/>
          </p:nvCxnSpPr>
          <p:spPr>
            <a:xfrm>
              <a:off x="4456424" y="3875053"/>
              <a:ext cx="125843" cy="0"/>
            </a:xfrm>
            <a:prstGeom prst="straightConnector1">
              <a:avLst/>
            </a:prstGeom>
            <a:noFill/>
            <a:ln w="19050" cap="flat" cmpd="sng">
              <a:solidFill>
                <a:srgbClr val="666666"/>
              </a:solidFill>
              <a:prstDash val="solid"/>
              <a:round/>
              <a:headEnd type="none" w="med" len="med"/>
              <a:tailEnd type="none" w="med" len="med"/>
            </a:ln>
          </p:spPr>
        </p:cxnSp>
        <p:cxnSp>
          <p:nvCxnSpPr>
            <p:cNvPr id="122" name="Google Shape;539;p53"/>
            <p:cNvCxnSpPr>
              <a:stCxn id="124" idx="3"/>
              <a:endCxn id="131" idx="1"/>
            </p:cNvCxnSpPr>
            <p:nvPr/>
          </p:nvCxnSpPr>
          <p:spPr>
            <a:xfrm>
              <a:off x="6262230" y="3875053"/>
              <a:ext cx="100145" cy="0"/>
            </a:xfrm>
            <a:prstGeom prst="straightConnector1">
              <a:avLst/>
            </a:prstGeom>
            <a:noFill/>
            <a:ln w="19050" cap="flat" cmpd="sng">
              <a:solidFill>
                <a:srgbClr val="666666"/>
              </a:solidFill>
              <a:prstDash val="solid"/>
              <a:round/>
              <a:headEnd type="none" w="med" len="med"/>
              <a:tailEnd type="none" w="med" len="med"/>
            </a:ln>
          </p:spPr>
        </p:cxnSp>
        <p:sp>
          <p:nvSpPr>
            <p:cNvPr id="123" name="Google Shape;538;p53"/>
            <p:cNvSpPr/>
            <p:nvPr/>
          </p:nvSpPr>
          <p:spPr>
            <a:xfrm>
              <a:off x="3767024"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24" name="Google Shape;529;p53"/>
            <p:cNvSpPr/>
            <p:nvPr/>
          </p:nvSpPr>
          <p:spPr>
            <a:xfrm>
              <a:off x="5572830"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125" name="Google Shape;496;p53"/>
            <p:cNvSpPr/>
            <p:nvPr/>
          </p:nvSpPr>
          <p:spPr>
            <a:xfrm>
              <a:off x="4550288"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126" name="Google Shape;499;p53"/>
            <p:cNvSpPr/>
            <p:nvPr/>
          </p:nvSpPr>
          <p:spPr>
            <a:xfrm>
              <a:off x="5532113"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cxnSp>
          <p:nvCxnSpPr>
            <p:cNvPr id="127" name="Google Shape;544;p53"/>
            <p:cNvCxnSpPr>
              <a:stCxn id="123" idx="0"/>
              <a:endCxn id="125" idx="2"/>
            </p:cNvCxnSpPr>
            <p:nvPr/>
          </p:nvCxnSpPr>
          <p:spPr>
            <a:xfrm flipV="1">
              <a:off x="4111724" y="2853303"/>
              <a:ext cx="783264" cy="917650"/>
            </a:xfrm>
            <a:prstGeom prst="straightConnector1">
              <a:avLst/>
            </a:prstGeom>
            <a:noFill/>
            <a:ln w="19050" cap="flat" cmpd="sng">
              <a:solidFill>
                <a:srgbClr val="666666"/>
              </a:solidFill>
              <a:prstDash val="solid"/>
              <a:round/>
              <a:headEnd type="none" w="med" len="med"/>
              <a:tailEnd type="none" w="med" len="med"/>
            </a:ln>
          </p:spPr>
        </p:cxnSp>
        <p:sp>
          <p:nvSpPr>
            <p:cNvPr id="128" name="Google Shape;548;p53"/>
            <p:cNvSpPr txBox="1"/>
            <p:nvPr/>
          </p:nvSpPr>
          <p:spPr>
            <a:xfrm>
              <a:off x="3083230" y="2901652"/>
              <a:ext cx="1714359"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Central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Office</a:t>
              </a:r>
              <a:endParaRPr kumimoji="0" sz="1600" b="1" i="1" u="none" strike="noStrike" kern="0" cap="none" spc="0" normalizeH="0" baseline="0" noProof="0">
                <a:ln>
                  <a:noFill/>
                </a:ln>
                <a:solidFill>
                  <a:srgbClr val="134F5C"/>
                </a:solidFill>
                <a:effectLst/>
                <a:uLnTx/>
                <a:uFillTx/>
                <a:latin typeface="Droid Sans"/>
                <a:ea typeface="Droid Sans"/>
                <a:cs typeface="Droid Sans"/>
                <a:sym typeface="Droid Sans"/>
              </a:endParaRPr>
            </a:p>
          </p:txBody>
        </p:sp>
        <p:sp>
          <p:nvSpPr>
            <p:cNvPr id="129" name="Google Shape;535;p53"/>
            <p:cNvSpPr/>
            <p:nvPr/>
          </p:nvSpPr>
          <p:spPr>
            <a:xfrm>
              <a:off x="4582267"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cxnSp>
          <p:nvCxnSpPr>
            <p:cNvPr id="130" name="Google Shape;549;p53"/>
            <p:cNvCxnSpPr>
              <a:stCxn id="123" idx="0"/>
              <a:endCxn id="126" idx="2"/>
            </p:cNvCxnSpPr>
            <p:nvPr/>
          </p:nvCxnSpPr>
          <p:spPr>
            <a:xfrm flipV="1">
              <a:off x="4111724" y="2853303"/>
              <a:ext cx="1765089" cy="917650"/>
            </a:xfrm>
            <a:prstGeom prst="straightConnector1">
              <a:avLst/>
            </a:prstGeom>
            <a:noFill/>
            <a:ln w="19050" cap="flat" cmpd="sng">
              <a:solidFill>
                <a:srgbClr val="666666"/>
              </a:solidFill>
              <a:prstDash val="solid"/>
              <a:round/>
              <a:headEnd type="none" w="med" len="med"/>
              <a:tailEnd type="none" w="med" len="med"/>
            </a:ln>
          </p:spPr>
        </p:cxnSp>
        <p:sp>
          <p:nvSpPr>
            <p:cNvPr id="131" name="Google Shape;531;p53"/>
            <p:cNvSpPr/>
            <p:nvPr/>
          </p:nvSpPr>
          <p:spPr>
            <a:xfrm>
              <a:off x="6362375"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132" name="Google Shape;550;p53"/>
          <p:cNvSpPr/>
          <p:nvPr/>
        </p:nvSpPr>
        <p:spPr>
          <a:xfrm>
            <a:off x="3938906" y="291199"/>
            <a:ext cx="4077643" cy="507152"/>
          </a:xfrm>
          <a:prstGeom prst="snip2DiagRect">
            <a:avLst>
              <a:gd name="adj1" fmla="val 0"/>
              <a:gd name="adj2" fmla="val 16667"/>
            </a:avLst>
          </a:prstGeom>
          <a:solidFill>
            <a:srgbClr val="5E9546"/>
          </a:solidFill>
          <a:ln>
            <a:noFill/>
          </a:ln>
        </p:spPr>
        <p:txBody>
          <a:bodyPr spcFirstLastPara="1" wrap="square" lIns="91421" tIns="91421" rIns="91421" bIns="91421" anchor="ctr"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Droid Sans"/>
                <a:ea typeface="Droid Sans"/>
                <a:cs typeface="Droid Sans"/>
                <a:sym typeface="Droid Sans"/>
              </a:rPr>
              <a:t>Trellis apps</a:t>
            </a:r>
            <a:endParaRPr kumimoji="0" sz="1600" b="1" i="0" u="none" strike="noStrike" kern="1200" cap="none" spc="0" normalizeH="0" baseline="0" noProof="0">
              <a:ln>
                <a:noFill/>
              </a:ln>
              <a:solidFill>
                <a:srgbClr val="FFFFFF"/>
              </a:solidFill>
              <a:effectLst/>
              <a:uLnTx/>
              <a:uFillTx/>
              <a:latin typeface="Droid Sans"/>
              <a:ea typeface="Droid Sans"/>
              <a:cs typeface="Droid Sans"/>
              <a:sym typeface="Droid Sans"/>
            </a:endParaRPr>
          </a:p>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roid Sans"/>
                <a:ea typeface="Droid Sans"/>
                <a:cs typeface="Droid Sans"/>
                <a:sym typeface="Droid Sans"/>
              </a:rPr>
              <a:t>IPv4/v6 unicast/multicast, vlans, MPLS SR, vRouter </a:t>
            </a:r>
            <a:r>
              <a:rPr kumimoji="0" lang="mr-IN" sz="1200" b="0" i="0" u="none" strike="noStrike" kern="1200" cap="none" spc="0" normalizeH="0" baseline="0" noProof="0">
                <a:ln>
                  <a:noFill/>
                </a:ln>
                <a:solidFill>
                  <a:srgbClr val="FFFFFF"/>
                </a:solidFill>
                <a:effectLst/>
                <a:uLnTx/>
                <a:uFillTx/>
                <a:latin typeface="Droid Sans"/>
                <a:ea typeface="Droid Sans"/>
                <a:cs typeface="Droid Sans"/>
                <a:sym typeface="Droid Sans"/>
              </a:rPr>
              <a:t>…</a:t>
            </a:r>
            <a:endParaRPr kumimoji="0" sz="1200" b="0" i="0" u="none" strike="noStrike" kern="1200" cap="none" spc="0" normalizeH="0" baseline="0" noProof="0">
              <a:ln>
                <a:noFill/>
              </a:ln>
              <a:solidFill>
                <a:srgbClr val="FFFFFF"/>
              </a:solidFill>
              <a:effectLst/>
              <a:uLnTx/>
              <a:uFillTx/>
              <a:latin typeface="Droid Sans"/>
              <a:ea typeface="Droid Sans"/>
              <a:cs typeface="Droid Sans"/>
              <a:sym typeface="Droid Sans"/>
            </a:endParaRPr>
          </a:p>
        </p:txBody>
      </p:sp>
      <p:grpSp>
        <p:nvGrpSpPr>
          <p:cNvPr id="133" name="Google Shape;553;p53"/>
          <p:cNvGrpSpPr/>
          <p:nvPr/>
        </p:nvGrpSpPr>
        <p:grpSpPr>
          <a:xfrm>
            <a:off x="3938155" y="859901"/>
            <a:ext cx="4110779" cy="1070115"/>
            <a:chOff x="3328399" y="665769"/>
            <a:chExt cx="4926000" cy="1070115"/>
          </a:xfrm>
        </p:grpSpPr>
        <p:sp>
          <p:nvSpPr>
            <p:cNvPr id="134" name="Google Shape;554;p53"/>
            <p:cNvSpPr/>
            <p:nvPr/>
          </p:nvSpPr>
          <p:spPr>
            <a:xfrm>
              <a:off x="3328399" y="665769"/>
              <a:ext cx="4926000" cy="351000"/>
            </a:xfrm>
            <a:prstGeom prst="roundRect">
              <a:avLst>
                <a:gd name="adj" fmla="val 16667"/>
              </a:avLst>
            </a:prstGeom>
            <a:solidFill>
              <a:srgbClr val="666666"/>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Droid Sans"/>
                  <a:ea typeface="Droid Sans"/>
                  <a:cs typeface="Droid Sans"/>
                  <a:sym typeface="Droid Sans"/>
                </a:rPr>
                <a:t>ONOS Cluster</a:t>
              </a:r>
              <a:endParaRPr kumimoji="0" sz="1400" b="1"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35" name="Google Shape;555;p53"/>
            <p:cNvSpPr/>
            <p:nvPr/>
          </p:nvSpPr>
          <p:spPr>
            <a:xfrm>
              <a:off x="4898156" y="1109784"/>
              <a:ext cx="221400" cy="626100"/>
            </a:xfrm>
            <a:prstGeom prst="upDownArrow">
              <a:avLst>
                <a:gd name="adj1" fmla="val 50000"/>
                <a:gd name="adj2" fmla="val 50000"/>
              </a:avLst>
            </a:prstGeom>
            <a:gradFill>
              <a:gsLst>
                <a:gs pos="0">
                  <a:srgbClr val="DBD4EB"/>
                </a:gs>
                <a:gs pos="100000">
                  <a:srgbClr val="9180BB"/>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6" name="Google Shape;556;p53"/>
            <p:cNvSpPr/>
            <p:nvPr/>
          </p:nvSpPr>
          <p:spPr>
            <a:xfrm>
              <a:off x="5293031" y="1109784"/>
              <a:ext cx="221400" cy="626100"/>
            </a:xfrm>
            <a:prstGeom prst="upDownArrow">
              <a:avLst>
                <a:gd name="adj1" fmla="val 50000"/>
                <a:gd name="adj2" fmla="val 50000"/>
              </a:avLst>
            </a:prstGeom>
            <a:gradFill>
              <a:gsLst>
                <a:gs pos="0">
                  <a:srgbClr val="D4E5F5"/>
                </a:gs>
                <a:gs pos="100000">
                  <a:srgbClr val="70A4D5"/>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grpSp>
      <p:grpSp>
        <p:nvGrpSpPr>
          <p:cNvPr id="137" name="Google Shape;559;p53"/>
          <p:cNvGrpSpPr/>
          <p:nvPr/>
        </p:nvGrpSpPr>
        <p:grpSpPr>
          <a:xfrm>
            <a:off x="5739566" y="2151684"/>
            <a:ext cx="3100582" cy="1125849"/>
            <a:chOff x="5917532" y="2645103"/>
            <a:chExt cx="3100582" cy="1125849"/>
          </a:xfrm>
        </p:grpSpPr>
        <p:sp>
          <p:nvSpPr>
            <p:cNvPr id="138" name="Google Shape;560;p53"/>
            <p:cNvSpPr/>
            <p:nvPr/>
          </p:nvSpPr>
          <p:spPr>
            <a:xfrm>
              <a:off x="7290125" y="304065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9" name="Google Shape;561;p53"/>
            <p:cNvSpPr/>
            <p:nvPr/>
          </p:nvSpPr>
          <p:spPr>
            <a:xfrm>
              <a:off x="7442525" y="320800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40" name="Google Shape;562;p53"/>
            <p:cNvCxnSpPr>
              <a:stCxn id="139" idx="2"/>
            </p:cNvCxnSpPr>
            <p:nvPr/>
          </p:nvCxnSpPr>
          <p:spPr>
            <a:xfrm flipH="1">
              <a:off x="6665625" y="3312103"/>
              <a:ext cx="776900" cy="441125"/>
            </a:xfrm>
            <a:prstGeom prst="straightConnector1">
              <a:avLst/>
            </a:prstGeom>
            <a:noFill/>
            <a:ln w="19050" cap="flat" cmpd="sng">
              <a:solidFill>
                <a:srgbClr val="666666"/>
              </a:solidFill>
              <a:prstDash val="solid"/>
              <a:round/>
              <a:headEnd type="none" w="med" len="med"/>
              <a:tailEnd type="none" w="med" len="med"/>
            </a:ln>
          </p:spPr>
        </p:cxnSp>
        <p:cxnSp>
          <p:nvCxnSpPr>
            <p:cNvPr id="141" name="Google Shape;563;p53"/>
            <p:cNvCxnSpPr>
              <a:stCxn id="138" idx="2"/>
              <a:endCxn id="124" idx="0"/>
            </p:cNvCxnSpPr>
            <p:nvPr/>
          </p:nvCxnSpPr>
          <p:spPr>
            <a:xfrm flipH="1">
              <a:off x="5917532" y="3144753"/>
              <a:ext cx="1372593" cy="626199"/>
            </a:xfrm>
            <a:prstGeom prst="straightConnector1">
              <a:avLst/>
            </a:prstGeom>
            <a:noFill/>
            <a:ln w="19050" cap="flat" cmpd="sng">
              <a:solidFill>
                <a:srgbClr val="666666"/>
              </a:solidFill>
              <a:prstDash val="solid"/>
              <a:round/>
              <a:headEnd type="none" w="med" len="med"/>
              <a:tailEnd type="none" w="med" len="med"/>
            </a:ln>
          </p:spPr>
        </p:cxnSp>
        <p:cxnSp>
          <p:nvCxnSpPr>
            <p:cNvPr id="142" name="Google Shape;564;p53"/>
            <p:cNvCxnSpPr>
              <a:endCxn id="138" idx="4"/>
            </p:cNvCxnSpPr>
            <p:nvPr/>
          </p:nvCxnSpPr>
          <p:spPr>
            <a:xfrm rot="10800000">
              <a:off x="7750125" y="3144753"/>
              <a:ext cx="475800" cy="0"/>
            </a:xfrm>
            <a:prstGeom prst="straightConnector1">
              <a:avLst/>
            </a:prstGeom>
            <a:noFill/>
            <a:ln w="19050" cap="flat" cmpd="sng">
              <a:solidFill>
                <a:srgbClr val="666666"/>
              </a:solidFill>
              <a:prstDash val="solid"/>
              <a:round/>
              <a:headEnd type="none" w="med" len="med"/>
              <a:tailEnd type="none" w="med" len="med"/>
            </a:ln>
          </p:spPr>
        </p:cxnSp>
        <p:cxnSp>
          <p:nvCxnSpPr>
            <p:cNvPr id="143" name="Google Shape;565;p53"/>
            <p:cNvCxnSpPr>
              <a:endCxn id="139" idx="4"/>
            </p:cNvCxnSpPr>
            <p:nvPr/>
          </p:nvCxnSpPr>
          <p:spPr>
            <a:xfrm rot="10800000">
              <a:off x="7902525" y="3312103"/>
              <a:ext cx="510000" cy="0"/>
            </a:xfrm>
            <a:prstGeom prst="straightConnector1">
              <a:avLst/>
            </a:prstGeom>
            <a:noFill/>
            <a:ln w="19050" cap="flat" cmpd="sng">
              <a:solidFill>
                <a:srgbClr val="666666"/>
              </a:solidFill>
              <a:prstDash val="solid"/>
              <a:round/>
              <a:headEnd type="none" w="med" len="med"/>
              <a:tailEnd type="none" w="med" len="med"/>
            </a:ln>
          </p:spPr>
        </p:cxnSp>
        <p:sp>
          <p:nvSpPr>
            <p:cNvPr id="144" name="Google Shape;566;p53"/>
            <p:cNvSpPr/>
            <p:nvPr/>
          </p:nvSpPr>
          <p:spPr>
            <a:xfrm>
              <a:off x="8069550" y="2944578"/>
              <a:ext cx="948564" cy="553716"/>
            </a:xfrm>
            <a:prstGeom prst="cloud">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Internet</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sp>
          <p:nvSpPr>
            <p:cNvPr id="145" name="Google Shape;567;p53"/>
            <p:cNvSpPr txBox="1"/>
            <p:nvPr/>
          </p:nvSpPr>
          <p:spPr>
            <a:xfrm>
              <a:off x="6884038" y="2645103"/>
              <a:ext cx="1423726"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 Metro/Core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Routers</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grpSp>
      <p:sp>
        <p:nvSpPr>
          <p:cNvPr id="153" name="Rounded Rectangle 152"/>
          <p:cNvSpPr/>
          <p:nvPr/>
        </p:nvSpPr>
        <p:spPr>
          <a:xfrm>
            <a:off x="4012317" y="3906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4" name="Rounded Rectangle 153"/>
          <p:cNvSpPr/>
          <p:nvPr/>
        </p:nvSpPr>
        <p:spPr>
          <a:xfrm>
            <a:off x="4011019" y="40593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5" name="Rounded Rectangle 154"/>
          <p:cNvSpPr/>
          <p:nvPr/>
        </p:nvSpPr>
        <p:spPr>
          <a:xfrm>
            <a:off x="4009721" y="4219808"/>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6" name="Rounded Rectangle 155"/>
          <p:cNvSpPr/>
          <p:nvPr/>
        </p:nvSpPr>
        <p:spPr>
          <a:xfrm>
            <a:off x="4008423" y="4380296"/>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7" name="Rounded Rectangle 156"/>
          <p:cNvSpPr/>
          <p:nvPr/>
        </p:nvSpPr>
        <p:spPr>
          <a:xfrm>
            <a:off x="5863481" y="38975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8" name="Rounded Rectangle 157"/>
          <p:cNvSpPr/>
          <p:nvPr/>
        </p:nvSpPr>
        <p:spPr>
          <a:xfrm>
            <a:off x="5862183" y="40499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9" name="Rounded Rectangle 158"/>
          <p:cNvSpPr/>
          <p:nvPr/>
        </p:nvSpPr>
        <p:spPr>
          <a:xfrm>
            <a:off x="5860885" y="4210431"/>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60" name="Rounded Rectangle 159"/>
          <p:cNvSpPr/>
          <p:nvPr/>
        </p:nvSpPr>
        <p:spPr>
          <a:xfrm>
            <a:off x="5859587" y="4370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cxnSp>
        <p:nvCxnSpPr>
          <p:cNvPr id="165" name="Google Shape;541;p53"/>
          <p:cNvCxnSpPr/>
          <p:nvPr/>
        </p:nvCxnSpPr>
        <p:spPr>
          <a:xfrm rot="10800000">
            <a:off x="3751142" y="3485841"/>
            <a:ext cx="383100" cy="428100"/>
          </a:xfrm>
          <a:prstGeom prst="straightConnector1">
            <a:avLst/>
          </a:prstGeom>
          <a:noFill/>
          <a:ln w="19050" cap="flat" cmpd="sng">
            <a:solidFill>
              <a:srgbClr val="666666"/>
            </a:solidFill>
            <a:prstDash val="solid"/>
            <a:round/>
            <a:headEnd type="none" w="med" len="med"/>
            <a:tailEnd type="none" w="med" len="med"/>
          </a:ln>
        </p:spPr>
      </p:cxnSp>
      <p:cxnSp>
        <p:nvCxnSpPr>
          <p:cNvPr id="166" name="Google Shape;542;p53"/>
          <p:cNvCxnSpPr/>
          <p:nvPr/>
        </p:nvCxnSpPr>
        <p:spPr>
          <a:xfrm rot="10800000" flipH="1">
            <a:off x="4301826" y="3485841"/>
            <a:ext cx="375600" cy="428100"/>
          </a:xfrm>
          <a:prstGeom prst="straightConnector1">
            <a:avLst/>
          </a:prstGeom>
          <a:noFill/>
          <a:ln w="19050" cap="flat" cmpd="sng">
            <a:solidFill>
              <a:srgbClr val="666666"/>
            </a:solidFill>
            <a:prstDash val="solid"/>
            <a:round/>
            <a:headEnd type="none" w="med" len="med"/>
            <a:tailEnd type="none" w="med" len="med"/>
          </a:ln>
        </p:spPr>
      </p:cxnSp>
      <p:cxnSp>
        <p:nvCxnSpPr>
          <p:cNvPr id="167" name="Google Shape;546;p53"/>
          <p:cNvCxnSpPr>
            <a:endCxn id="124" idx="2"/>
          </p:cNvCxnSpPr>
          <p:nvPr/>
        </p:nvCxnSpPr>
        <p:spPr>
          <a:xfrm flipH="1" flipV="1">
            <a:off x="5739566" y="3485733"/>
            <a:ext cx="271101" cy="418683"/>
          </a:xfrm>
          <a:prstGeom prst="straightConnector1">
            <a:avLst/>
          </a:prstGeom>
          <a:noFill/>
          <a:ln w="19050" cap="flat" cmpd="sng">
            <a:solidFill>
              <a:srgbClr val="666666"/>
            </a:solidFill>
            <a:prstDash val="solid"/>
            <a:round/>
            <a:headEnd type="none" w="med" len="med"/>
            <a:tailEnd type="none" w="med" len="med"/>
          </a:ln>
        </p:spPr>
      </p:cxnSp>
      <p:cxnSp>
        <p:nvCxnSpPr>
          <p:cNvPr id="168" name="Google Shape;547;p53"/>
          <p:cNvCxnSpPr/>
          <p:nvPr/>
        </p:nvCxnSpPr>
        <p:spPr>
          <a:xfrm rot="10800000" flipH="1">
            <a:off x="6178251" y="3476316"/>
            <a:ext cx="375600" cy="428100"/>
          </a:xfrm>
          <a:prstGeom prst="straightConnector1">
            <a:avLst/>
          </a:prstGeom>
          <a:noFill/>
          <a:ln w="19050" cap="flat" cmpd="sng">
            <a:solidFill>
              <a:srgbClr val="666666"/>
            </a:solidFill>
            <a:prstDash val="solid"/>
            <a:round/>
            <a:headEnd type="none" w="med" len="med"/>
            <a:tailEnd type="none" w="med" len="med"/>
          </a:ln>
        </p:spPr>
      </p:cxnSp>
      <p:grpSp>
        <p:nvGrpSpPr>
          <p:cNvPr id="66" name="Google Shape;492;p53"/>
          <p:cNvGrpSpPr/>
          <p:nvPr/>
        </p:nvGrpSpPr>
        <p:grpSpPr>
          <a:xfrm>
            <a:off x="444914" y="1067635"/>
            <a:ext cx="5253933" cy="1638395"/>
            <a:chOff x="1035419" y="1561053"/>
            <a:chExt cx="5253933" cy="1638395"/>
          </a:xfrm>
        </p:grpSpPr>
        <p:sp>
          <p:nvSpPr>
            <p:cNvPr id="67" name="Google Shape;493;p53"/>
            <p:cNvSpPr/>
            <p:nvPr/>
          </p:nvSpPr>
          <p:spPr>
            <a:xfrm>
              <a:off x="1787975" y="1589628"/>
              <a:ext cx="2170800" cy="12732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68" name="Google Shape;494;p53"/>
            <p:cNvCxnSpPr>
              <a:stCxn id="83" idx="2"/>
            </p:cNvCxnSpPr>
            <p:nvPr/>
          </p:nvCxnSpPr>
          <p:spPr>
            <a:xfrm>
              <a:off x="2407788" y="1769253"/>
              <a:ext cx="2899739" cy="875850"/>
            </a:xfrm>
            <a:prstGeom prst="straightConnector1">
              <a:avLst/>
            </a:prstGeom>
            <a:noFill/>
            <a:ln w="19050" cap="flat" cmpd="sng">
              <a:solidFill>
                <a:srgbClr val="666666"/>
              </a:solidFill>
              <a:prstDash val="solid"/>
              <a:round/>
              <a:headEnd type="none" w="med" len="med"/>
              <a:tailEnd type="none" w="med" len="med"/>
            </a:ln>
          </p:spPr>
        </p:cxnSp>
        <p:cxnSp>
          <p:nvCxnSpPr>
            <p:cNvPr id="69" name="Google Shape;497;p53"/>
            <p:cNvCxnSpPr>
              <a:stCxn id="86" idx="2"/>
            </p:cNvCxnSpPr>
            <p:nvPr/>
          </p:nvCxnSpPr>
          <p:spPr>
            <a:xfrm>
              <a:off x="3261963" y="1769253"/>
              <a:ext cx="3027389" cy="875850"/>
            </a:xfrm>
            <a:prstGeom prst="straightConnector1">
              <a:avLst/>
            </a:prstGeom>
            <a:noFill/>
            <a:ln w="19050" cap="flat" cmpd="sng">
              <a:solidFill>
                <a:srgbClr val="666666"/>
              </a:solidFill>
              <a:prstDash val="solid"/>
              <a:round/>
              <a:headEnd type="none" w="med" len="med"/>
              <a:tailEnd type="none" w="med" len="med"/>
            </a:ln>
          </p:spPr>
        </p:cxnSp>
        <p:grpSp>
          <p:nvGrpSpPr>
            <p:cNvPr id="70" name="Google Shape;500;p53"/>
            <p:cNvGrpSpPr/>
            <p:nvPr/>
          </p:nvGrpSpPr>
          <p:grpSpPr>
            <a:xfrm>
              <a:off x="1852475" y="1561053"/>
              <a:ext cx="1984000" cy="1176050"/>
              <a:chOff x="1150975" y="2739200"/>
              <a:chExt cx="1984000" cy="1176050"/>
            </a:xfrm>
          </p:grpSpPr>
          <p:cxnSp>
            <p:nvCxnSpPr>
              <p:cNvPr id="78" name="Google Shape;501;p53"/>
              <p:cNvCxnSpPr>
                <a:stCxn id="83" idx="2"/>
                <a:endCxn id="82" idx="0"/>
              </p:cNvCxnSpPr>
              <p:nvPr/>
            </p:nvCxnSpPr>
            <p:spPr>
              <a:xfrm flipH="1">
                <a:off x="1495688" y="2947400"/>
                <a:ext cx="210600" cy="759600"/>
              </a:xfrm>
              <a:prstGeom prst="straightConnector1">
                <a:avLst/>
              </a:prstGeom>
              <a:noFill/>
              <a:ln w="19050" cap="flat" cmpd="sng">
                <a:solidFill>
                  <a:srgbClr val="666666"/>
                </a:solidFill>
                <a:prstDash val="solid"/>
                <a:round/>
                <a:headEnd type="none" w="med" len="med"/>
                <a:tailEnd type="none" w="med" len="med"/>
              </a:ln>
            </p:spPr>
          </p:cxnSp>
          <p:cxnSp>
            <p:nvCxnSpPr>
              <p:cNvPr id="79" name="Google Shape;503;p53"/>
              <p:cNvCxnSpPr>
                <a:stCxn id="86" idx="2"/>
                <a:endCxn id="87" idx="0"/>
              </p:cNvCxnSpPr>
              <p:nvPr/>
            </p:nvCxnSpPr>
            <p:spPr>
              <a:xfrm>
                <a:off x="2560463" y="2947400"/>
                <a:ext cx="229800" cy="759600"/>
              </a:xfrm>
              <a:prstGeom prst="straightConnector1">
                <a:avLst/>
              </a:prstGeom>
              <a:noFill/>
              <a:ln w="19050" cap="flat" cmpd="sng">
                <a:solidFill>
                  <a:srgbClr val="666666"/>
                </a:solidFill>
                <a:prstDash val="solid"/>
                <a:round/>
                <a:headEnd type="none" w="med" len="med"/>
                <a:tailEnd type="none" w="med" len="med"/>
              </a:ln>
            </p:spPr>
          </p:cxnSp>
          <p:cxnSp>
            <p:nvCxnSpPr>
              <p:cNvPr id="80" name="Google Shape;505;p53"/>
              <p:cNvCxnSpPr>
                <a:stCxn id="82" idx="0"/>
                <a:endCxn id="86" idx="2"/>
              </p:cNvCxnSpPr>
              <p:nvPr/>
            </p:nvCxnSpPr>
            <p:spPr>
              <a:xfrm rot="10800000" flipH="1">
                <a:off x="1495675" y="2947450"/>
                <a:ext cx="1064700" cy="759600"/>
              </a:xfrm>
              <a:prstGeom prst="straightConnector1">
                <a:avLst/>
              </a:prstGeom>
              <a:noFill/>
              <a:ln w="19050" cap="flat" cmpd="sng">
                <a:solidFill>
                  <a:srgbClr val="666666"/>
                </a:solidFill>
                <a:prstDash val="solid"/>
                <a:round/>
                <a:headEnd type="none" w="med" len="med"/>
                <a:tailEnd type="none" w="med" len="med"/>
              </a:ln>
            </p:spPr>
          </p:cxnSp>
          <p:cxnSp>
            <p:nvCxnSpPr>
              <p:cNvPr id="81" name="Google Shape;506;p53"/>
              <p:cNvCxnSpPr>
                <a:stCxn id="87" idx="0"/>
                <a:endCxn id="83" idx="2"/>
              </p:cNvCxnSpPr>
              <p:nvPr/>
            </p:nvCxnSpPr>
            <p:spPr>
              <a:xfrm rot="10800000">
                <a:off x="1706375" y="2947450"/>
                <a:ext cx="1083900" cy="759600"/>
              </a:xfrm>
              <a:prstGeom prst="straightConnector1">
                <a:avLst/>
              </a:prstGeom>
              <a:noFill/>
              <a:ln w="19050" cap="flat" cmpd="sng">
                <a:solidFill>
                  <a:srgbClr val="666666"/>
                </a:solidFill>
                <a:prstDash val="solid"/>
                <a:round/>
                <a:headEnd type="none" w="med" len="med"/>
                <a:tailEnd type="none" w="med" len="med"/>
              </a:ln>
            </p:spPr>
          </p:cxnSp>
          <p:sp>
            <p:nvSpPr>
              <p:cNvPr id="82" name="Google Shape;502;p53"/>
              <p:cNvSpPr/>
              <p:nvPr/>
            </p:nvSpPr>
            <p:spPr>
              <a:xfrm>
                <a:off x="1150975" y="3707050"/>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83" name="Google Shape;495;p53"/>
              <p:cNvSpPr/>
              <p:nvPr/>
            </p:nvSpPr>
            <p:spPr>
              <a:xfrm>
                <a:off x="1361588"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86" name="Google Shape;498;p53"/>
              <p:cNvSpPr/>
              <p:nvPr/>
            </p:nvSpPr>
            <p:spPr>
              <a:xfrm>
                <a:off x="2215763"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87" name="Google Shape;504;p53"/>
              <p:cNvSpPr/>
              <p:nvPr/>
            </p:nvSpPr>
            <p:spPr>
              <a:xfrm>
                <a:off x="2445575" y="3707050"/>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71" name="Google Shape;513;p53"/>
            <p:cNvSpPr/>
            <p:nvPr/>
          </p:nvSpPr>
          <p:spPr>
            <a:xfrm>
              <a:off x="3276275" y="2945536"/>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2" name="Google Shape;514;p53"/>
            <p:cNvSpPr/>
            <p:nvPr/>
          </p:nvSpPr>
          <p:spPr>
            <a:xfrm>
              <a:off x="3438200" y="30836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3" name="Google Shape;515;p53"/>
            <p:cNvSpPr/>
            <p:nvPr/>
          </p:nvSpPr>
          <p:spPr>
            <a:xfrm>
              <a:off x="3613613" y="29678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74" name="Google Shape;516;p53"/>
            <p:cNvCxnSpPr>
              <a:stCxn id="71" idx="0"/>
              <a:endCxn id="87" idx="2"/>
            </p:cNvCxnSpPr>
            <p:nvPr/>
          </p:nvCxnSpPr>
          <p:spPr>
            <a:xfrm rot="10800000" flipH="1">
              <a:off x="3334175" y="2737036"/>
              <a:ext cx="157500" cy="208500"/>
            </a:xfrm>
            <a:prstGeom prst="straightConnector1">
              <a:avLst/>
            </a:prstGeom>
            <a:noFill/>
            <a:ln w="9525" cap="flat" cmpd="sng">
              <a:solidFill>
                <a:srgbClr val="666666"/>
              </a:solidFill>
              <a:prstDash val="solid"/>
              <a:round/>
              <a:headEnd type="none" w="med" len="med"/>
              <a:tailEnd type="none" w="med" len="med"/>
            </a:ln>
          </p:spPr>
        </p:cxnSp>
        <p:cxnSp>
          <p:nvCxnSpPr>
            <p:cNvPr id="75" name="Google Shape;517;p53"/>
            <p:cNvCxnSpPr>
              <a:stCxn id="72" idx="0"/>
              <a:endCxn id="87" idx="2"/>
            </p:cNvCxnSpPr>
            <p:nvPr/>
          </p:nvCxnSpPr>
          <p:spPr>
            <a:xfrm rot="10800000">
              <a:off x="3491900" y="2737148"/>
              <a:ext cx="4200" cy="346500"/>
            </a:xfrm>
            <a:prstGeom prst="straightConnector1">
              <a:avLst/>
            </a:prstGeom>
            <a:noFill/>
            <a:ln w="9525" cap="flat" cmpd="sng">
              <a:solidFill>
                <a:srgbClr val="666666"/>
              </a:solidFill>
              <a:prstDash val="solid"/>
              <a:round/>
              <a:headEnd type="none" w="med" len="med"/>
              <a:tailEnd type="none" w="med" len="med"/>
            </a:ln>
          </p:spPr>
        </p:cxnSp>
        <p:cxnSp>
          <p:nvCxnSpPr>
            <p:cNvPr id="76" name="Google Shape;518;p53"/>
            <p:cNvCxnSpPr>
              <a:stCxn id="73" idx="0"/>
              <a:endCxn id="87" idx="2"/>
            </p:cNvCxnSpPr>
            <p:nvPr/>
          </p:nvCxnSpPr>
          <p:spPr>
            <a:xfrm rot="10800000">
              <a:off x="3491813" y="2737148"/>
              <a:ext cx="179700" cy="230700"/>
            </a:xfrm>
            <a:prstGeom prst="straightConnector1">
              <a:avLst/>
            </a:prstGeom>
            <a:noFill/>
            <a:ln w="9525" cap="flat" cmpd="sng">
              <a:solidFill>
                <a:srgbClr val="666666"/>
              </a:solidFill>
              <a:prstDash val="solid"/>
              <a:round/>
              <a:headEnd type="none" w="med" len="med"/>
              <a:tailEnd type="none" w="med" len="med"/>
            </a:ln>
          </p:spPr>
        </p:cxnSp>
        <p:sp>
          <p:nvSpPr>
            <p:cNvPr id="77" name="Google Shape;524;p53"/>
            <p:cNvSpPr txBox="1"/>
            <p:nvPr/>
          </p:nvSpPr>
          <p:spPr>
            <a:xfrm>
              <a:off x="1035419" y="2093216"/>
              <a:ext cx="823128"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600" b="1" i="1" u="none" strike="noStrike" kern="0" cap="none" spc="0" normalizeH="0" baseline="0" noProof="0" dirty="0">
                  <a:ln>
                    <a:noFill/>
                  </a:ln>
                  <a:solidFill>
                    <a:srgbClr val="134F5C"/>
                  </a:solidFill>
                  <a:effectLst/>
                  <a:uLnTx/>
                  <a:uFillTx/>
                  <a:latin typeface="Droid Sans"/>
                  <a:ea typeface="Droid Sans"/>
                  <a:cs typeface="Droid Sans"/>
                  <a:sym typeface="Droid Sans"/>
                </a:rPr>
                <a:t>Field</a:t>
              </a:r>
              <a:r>
                <a:rPr kumimoji="0" lang="en-US" sz="1200" b="1" i="1" u="none" strike="noStrike" kern="0" cap="none" spc="0" normalizeH="0" baseline="0" noProof="0" dirty="0">
                  <a:ln>
                    <a:noFill/>
                  </a:ln>
                  <a:solidFill>
                    <a:srgbClr val="134F5C"/>
                  </a:solidFill>
                  <a:effectLst/>
                  <a:uLnTx/>
                  <a:uFillTx/>
                  <a:latin typeface="Droid Sans"/>
                  <a:ea typeface="Droid Sans"/>
                  <a:cs typeface="Droid Sans"/>
                  <a:sym typeface="Droid Sans"/>
                </a:rPr>
                <a:t/>
              </a:r>
              <a:br>
                <a:rPr kumimoji="0" lang="en-US" sz="1200" b="1" i="1" u="none" strike="noStrike" kern="0" cap="none" spc="0" normalizeH="0" baseline="0" noProof="0" dirty="0">
                  <a:ln>
                    <a:noFill/>
                  </a:ln>
                  <a:solidFill>
                    <a:srgbClr val="134F5C"/>
                  </a:solidFill>
                  <a:effectLst/>
                  <a:uLnTx/>
                  <a:uFillTx/>
                  <a:latin typeface="Droid Sans"/>
                  <a:ea typeface="Droid Sans"/>
                  <a:cs typeface="Droid Sans"/>
                  <a:sym typeface="Droid Sans"/>
                </a:rPr>
              </a:br>
              <a:r>
                <a:rPr kumimoji="0" lang="en-US" sz="1600" b="1" i="1" u="none" strike="noStrike" kern="0" cap="none" spc="0" normalizeH="0" baseline="0" noProof="0" dirty="0">
                  <a:ln>
                    <a:noFill/>
                  </a:ln>
                  <a:solidFill>
                    <a:srgbClr val="134F5C"/>
                  </a:solidFill>
                  <a:effectLst/>
                  <a:uLnTx/>
                  <a:uFillTx/>
                  <a:latin typeface="Droid Sans"/>
                  <a:ea typeface="Droid Sans"/>
                  <a:cs typeface="Droid Sans"/>
                  <a:sym typeface="Droid Sans"/>
                </a:rPr>
                <a:t>Office</a:t>
              </a:r>
              <a:endParaRPr kumimoji="0" sz="1600" b="1" i="1" u="none" strike="noStrike" kern="0" cap="none" spc="0" normalizeH="0" baseline="0" noProof="0" dirty="0">
                <a:ln>
                  <a:noFill/>
                </a:ln>
                <a:solidFill>
                  <a:srgbClr val="134F5C"/>
                </a:solidFill>
                <a:effectLst/>
                <a:uLnTx/>
                <a:uFillTx/>
                <a:latin typeface="Droid Sans"/>
                <a:ea typeface="Droid Sans"/>
                <a:cs typeface="Droid Sans"/>
                <a:sym typeface="Droid Sans"/>
              </a:endParaRPr>
            </a:p>
          </p:txBody>
        </p:sp>
      </p:grpSp>
      <p:cxnSp>
        <p:nvCxnSpPr>
          <p:cNvPr id="88" name="Google Shape;576;p53"/>
          <p:cNvCxnSpPr>
            <a:stCxn id="82" idx="2"/>
            <a:endCxn id="95" idx="7"/>
          </p:cNvCxnSpPr>
          <p:nvPr/>
        </p:nvCxnSpPr>
        <p:spPr>
          <a:xfrm flipH="1">
            <a:off x="1093600" y="2243685"/>
            <a:ext cx="513070" cy="1158331"/>
          </a:xfrm>
          <a:prstGeom prst="straightConnector1">
            <a:avLst/>
          </a:prstGeom>
          <a:noFill/>
          <a:ln w="19050" cap="flat" cmpd="sng">
            <a:solidFill>
              <a:srgbClr val="666666"/>
            </a:solidFill>
            <a:prstDash val="solid"/>
            <a:round/>
            <a:headEnd type="none" w="med" len="med"/>
            <a:tailEnd type="none" w="med" len="med"/>
          </a:ln>
        </p:spPr>
      </p:cxnSp>
      <p:pic>
        <p:nvPicPr>
          <p:cNvPr id="89" name="Google Shape;520;p53"/>
          <p:cNvPicPr preferRelativeResize="0"/>
          <p:nvPr/>
        </p:nvPicPr>
        <p:blipFill>
          <a:blip r:embed="rId3">
            <a:alphaModFix/>
          </a:blip>
          <a:stretch>
            <a:fillRect/>
          </a:stretch>
        </p:blipFill>
        <p:spPr>
          <a:xfrm>
            <a:off x="610279" y="2714584"/>
            <a:ext cx="198900" cy="463300"/>
          </a:xfrm>
          <a:prstGeom prst="rect">
            <a:avLst/>
          </a:prstGeom>
          <a:noFill/>
          <a:ln>
            <a:noFill/>
          </a:ln>
        </p:spPr>
      </p:pic>
      <p:sp>
        <p:nvSpPr>
          <p:cNvPr id="90" name="Google Shape;525;p53"/>
          <p:cNvSpPr txBox="1"/>
          <p:nvPr/>
        </p:nvSpPr>
        <p:spPr>
          <a:xfrm>
            <a:off x="93523" y="3102034"/>
            <a:ext cx="1033511"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Base station</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cxnSp>
        <p:nvCxnSpPr>
          <p:cNvPr id="91" name="Google Shape;576;p53"/>
          <p:cNvCxnSpPr>
            <a:endCxn id="89" idx="3"/>
          </p:cNvCxnSpPr>
          <p:nvPr/>
        </p:nvCxnSpPr>
        <p:spPr>
          <a:xfrm flipH="1">
            <a:off x="809179" y="2243730"/>
            <a:ext cx="797490" cy="702504"/>
          </a:xfrm>
          <a:prstGeom prst="straightConnector1">
            <a:avLst/>
          </a:prstGeom>
          <a:noFill/>
          <a:ln w="19050" cap="flat" cmpd="sng">
            <a:solidFill>
              <a:srgbClr val="666666"/>
            </a:solidFill>
            <a:prstDash val="solid"/>
            <a:round/>
            <a:headEnd type="none" w="med" len="med"/>
            <a:tailEnd type="none" w="med" len="med"/>
          </a:ln>
        </p:spPr>
      </p:cxnSp>
      <p:sp>
        <p:nvSpPr>
          <p:cNvPr id="92" name="Google Shape;575;p53"/>
          <p:cNvSpPr/>
          <p:nvPr/>
        </p:nvSpPr>
        <p:spPr>
          <a:xfrm>
            <a:off x="1580283" y="3453034"/>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93" name="Google Shape;576;p53"/>
          <p:cNvCxnSpPr>
            <a:stCxn id="82" idx="2"/>
            <a:endCxn id="92" idx="0"/>
          </p:cNvCxnSpPr>
          <p:nvPr/>
        </p:nvCxnSpPr>
        <p:spPr>
          <a:xfrm>
            <a:off x="1606670" y="2243685"/>
            <a:ext cx="92113" cy="1209349"/>
          </a:xfrm>
          <a:prstGeom prst="straightConnector1">
            <a:avLst/>
          </a:prstGeom>
          <a:noFill/>
          <a:ln w="19050" cap="flat" cmpd="sng">
            <a:solidFill>
              <a:srgbClr val="666666"/>
            </a:solidFill>
            <a:prstDash val="solid"/>
            <a:round/>
            <a:headEnd type="none" w="med" len="med"/>
            <a:tailEnd type="none" w="med" len="med"/>
          </a:ln>
        </p:spPr>
      </p:cxnSp>
      <p:sp>
        <p:nvSpPr>
          <p:cNvPr id="94" name="Google Shape;525;p53"/>
          <p:cNvSpPr txBox="1"/>
          <p:nvPr/>
        </p:nvSpPr>
        <p:spPr>
          <a:xfrm>
            <a:off x="444914" y="3731419"/>
            <a:ext cx="888000"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R-PHY</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sp>
        <p:nvSpPr>
          <p:cNvPr id="95" name="Google Shape;575;p53"/>
          <p:cNvSpPr/>
          <p:nvPr/>
        </p:nvSpPr>
        <p:spPr>
          <a:xfrm>
            <a:off x="891308" y="3367308"/>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96" name="Google Shape;525;p53"/>
          <p:cNvSpPr txBox="1"/>
          <p:nvPr/>
        </p:nvSpPr>
        <p:spPr>
          <a:xfrm>
            <a:off x="1375189" y="3740944"/>
            <a:ext cx="888000"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R-OLT</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sp>
        <p:nvSpPr>
          <p:cNvPr id="106" name="Google Shape;89;p19"/>
          <p:cNvSpPr txBox="1">
            <a:spLocks noGrp="1"/>
          </p:cNvSpPr>
          <p:nvPr>
            <p:ph type="title"/>
          </p:nvPr>
        </p:nvSpPr>
        <p:spPr>
          <a:xfrm>
            <a:off x="1508125" y="142875"/>
            <a:ext cx="2325687" cy="687724"/>
          </a:xfrm>
          <a:prstGeom prst="rect">
            <a:avLst/>
          </a:prstGeom>
          <a:noFill/>
          <a:ln>
            <a:noFill/>
          </a:ln>
        </p:spPr>
        <p:txBody>
          <a:bodyPr spcFirstLastPara="1" wrap="square" lIns="91425" tIns="91425" rIns="91425" bIns="91425" anchor="ctr" anchorCtr="0">
            <a:noAutofit/>
          </a:bodyPr>
          <a:lstStyle/>
          <a:p>
            <a:pPr marL="0" lvl="0" indent="0" rtl="0">
              <a:lnSpc>
                <a:spcPct val="100000"/>
              </a:lnSpc>
              <a:spcBef>
                <a:spcPts val="0"/>
              </a:spcBef>
              <a:spcAft>
                <a:spcPts val="0"/>
              </a:spcAft>
              <a:buSzPts val="3200"/>
              <a:buFont typeface="Calibri"/>
              <a:buNone/>
            </a:pPr>
            <a:r>
              <a:rPr lang="en-US" sz="1600" b="1" dirty="0">
                <a:solidFill>
                  <a:srgbClr val="4B87CC"/>
                </a:solidFill>
              </a:rPr>
              <a:t>Production-ready </a:t>
            </a:r>
            <a:endParaRPr sz="1600" b="1" dirty="0">
              <a:solidFill>
                <a:srgbClr val="4B87CC"/>
              </a:solidFill>
            </a:endParaRPr>
          </a:p>
          <a:p>
            <a:pPr marL="0" lvl="0" indent="0" rtl="0">
              <a:lnSpc>
                <a:spcPct val="100000"/>
              </a:lnSpc>
              <a:spcBef>
                <a:spcPts val="0"/>
              </a:spcBef>
              <a:spcAft>
                <a:spcPts val="0"/>
              </a:spcAft>
              <a:buSzPts val="3200"/>
              <a:buFont typeface="Calibri"/>
              <a:buNone/>
            </a:pPr>
            <a:r>
              <a:rPr lang="en-US" sz="1600" b="1" dirty="0">
                <a:solidFill>
                  <a:srgbClr val="4B87CC"/>
                </a:solidFill>
              </a:rPr>
              <a:t>Multi-purpose </a:t>
            </a:r>
            <a:br>
              <a:rPr lang="en-US" sz="1600" b="1" dirty="0">
                <a:solidFill>
                  <a:srgbClr val="4B87CC"/>
                </a:solidFill>
              </a:rPr>
            </a:br>
            <a:r>
              <a:rPr lang="en-US" sz="1600" b="1" dirty="0">
                <a:solidFill>
                  <a:srgbClr val="4B87CC"/>
                </a:solidFill>
              </a:rPr>
              <a:t>leaf-spine fabric</a:t>
            </a:r>
            <a:endParaRPr sz="1600" b="1" dirty="0">
              <a:solidFill>
                <a:srgbClr val="4B87CC"/>
              </a:solidFill>
            </a:endParaRPr>
          </a:p>
        </p:txBody>
      </p:sp>
      <p:pic>
        <p:nvPicPr>
          <p:cNvPr id="107" name="Picture 106"/>
          <p:cNvPicPr>
            <a:picLocks noChangeAspect="1"/>
          </p:cNvPicPr>
          <p:nvPr/>
        </p:nvPicPr>
        <p:blipFill>
          <a:blip r:embed="rId4"/>
          <a:stretch>
            <a:fillRect/>
          </a:stretch>
        </p:blipFill>
        <p:spPr>
          <a:xfrm>
            <a:off x="87312" y="174625"/>
            <a:ext cx="1748702" cy="539750"/>
          </a:xfrm>
          <a:prstGeom prst="rect">
            <a:avLst/>
          </a:prstGeom>
        </p:spPr>
      </p:pic>
      <p:sp>
        <p:nvSpPr>
          <p:cNvPr id="108" name="Google Shape;89;p19"/>
          <p:cNvSpPr txBox="1">
            <a:spLocks/>
          </p:cNvSpPr>
          <p:nvPr/>
        </p:nvSpPr>
        <p:spPr>
          <a:xfrm>
            <a:off x="2343150" y="4818063"/>
            <a:ext cx="4991100" cy="325437"/>
          </a:xfrm>
          <a:prstGeom prst="rect">
            <a:avLst/>
          </a:prstGeom>
          <a:noFill/>
          <a:ln>
            <a:noFill/>
          </a:ln>
        </p:spPr>
        <p:txBody>
          <a:bodyPr spcFirstLastPara="1" vert="horz" wrap="square" lIns="91425" tIns="91425" rIns="91425" bIns="91425" rtlCol="0" anchor="ctr" anchorCtr="0">
            <a:noAutofit/>
          </a:bodyPr>
          <a:lstStyle>
            <a:lvl1pPr marR="0" lvl="0" algn="ctr" defTabSz="457178"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2000" b="1" i="0" u="none" strike="noStrike" kern="1200" cap="none" spc="0" normalizeH="0" baseline="0" noProof="0" dirty="0">
                <a:ln>
                  <a:noFill/>
                </a:ln>
                <a:solidFill>
                  <a:srgbClr val="AF3333"/>
                </a:solidFill>
                <a:effectLst/>
                <a:uLnTx/>
                <a:uFillTx/>
                <a:latin typeface="Calibri"/>
                <a:cs typeface="Calibri"/>
                <a:sym typeface="Calibri"/>
              </a:rPr>
              <a:t>Optimized for Service Provider Access/Edge </a:t>
            </a:r>
          </a:p>
        </p:txBody>
      </p:sp>
      <p:grpSp>
        <p:nvGrpSpPr>
          <p:cNvPr id="109" name="Group 108">
            <a:extLst>
              <a:ext uri="{FF2B5EF4-FFF2-40B4-BE49-F238E27FC236}">
                <a16:creationId xmlns:a16="http://schemas.microsoft.com/office/drawing/2014/main" xmlns="" id="{D57AC10E-5D91-A243-A410-E0716E795B63}"/>
              </a:ext>
            </a:extLst>
          </p:cNvPr>
          <p:cNvGrpSpPr/>
          <p:nvPr/>
        </p:nvGrpSpPr>
        <p:grpSpPr>
          <a:xfrm>
            <a:off x="1785938" y="2797410"/>
            <a:ext cx="321569" cy="369332"/>
            <a:chOff x="2313319" y="3769428"/>
            <a:chExt cx="321569" cy="369332"/>
          </a:xfrm>
        </p:grpSpPr>
        <p:sp>
          <p:nvSpPr>
            <p:cNvPr id="110" name="Oval 109">
              <a:extLst>
                <a:ext uri="{FF2B5EF4-FFF2-40B4-BE49-F238E27FC236}">
                  <a16:creationId xmlns:a16="http://schemas.microsoft.com/office/drawing/2014/main" xmlns=""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111" name="Rectangle 110">
              <a:extLst>
                <a:ext uri="{FF2B5EF4-FFF2-40B4-BE49-F238E27FC236}">
                  <a16:creationId xmlns:a16="http://schemas.microsoft.com/office/drawing/2014/main" xmlns=""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3</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112" name="Group 111">
            <a:extLst>
              <a:ext uri="{FF2B5EF4-FFF2-40B4-BE49-F238E27FC236}">
                <a16:creationId xmlns:a16="http://schemas.microsoft.com/office/drawing/2014/main" xmlns="" id="{38D59D78-F56F-7E4B-9D70-DE45686F34AB}"/>
              </a:ext>
            </a:extLst>
          </p:cNvPr>
          <p:cNvGrpSpPr/>
          <p:nvPr/>
        </p:nvGrpSpPr>
        <p:grpSpPr>
          <a:xfrm>
            <a:off x="2211171" y="2751374"/>
            <a:ext cx="971768" cy="461665"/>
            <a:chOff x="6482384" y="783080"/>
            <a:chExt cx="1938062" cy="500118"/>
          </a:xfrm>
        </p:grpSpPr>
        <p:sp>
          <p:nvSpPr>
            <p:cNvPr id="164" name="Rectangle 163">
              <a:extLst>
                <a:ext uri="{FF2B5EF4-FFF2-40B4-BE49-F238E27FC236}">
                  <a16:creationId xmlns:a16="http://schemas.microsoft.com/office/drawing/2014/main" xmlns="" id="{F2005EE6-09D7-C342-8020-3AA11A717E7F}"/>
                </a:ext>
              </a:extLst>
            </p:cNvPr>
            <p:cNvSpPr/>
            <p:nvPr/>
          </p:nvSpPr>
          <p:spPr>
            <a:xfrm>
              <a:off x="6482384" y="783080"/>
              <a:ext cx="1938062"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76" name="TextBox 175">
              <a:extLst>
                <a:ext uri="{FF2B5EF4-FFF2-40B4-BE49-F238E27FC236}">
                  <a16:creationId xmlns:a16="http://schemas.microsoft.com/office/drawing/2014/main" xmlns="" id="{A40656F3-705E-9B43-809B-D4308E473832}"/>
                </a:ext>
              </a:extLst>
            </p:cNvPr>
            <p:cNvSpPr txBox="1"/>
            <p:nvPr/>
          </p:nvSpPr>
          <p:spPr>
            <a:xfrm>
              <a:off x="6493716" y="783080"/>
              <a:ext cx="1910899" cy="50011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Distributed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Fabric</a:t>
              </a:r>
            </a:p>
          </p:txBody>
        </p:sp>
      </p:grpSp>
    </p:spTree>
    <p:extLst>
      <p:ext uri="{BB962C8B-B14F-4D97-AF65-F5344CB8AC3E}">
        <p14:creationId xmlns:p14="http://schemas.microsoft.com/office/powerpoint/2010/main" val="35064213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par>
                                <p:cTn id="8" presetID="10" presetClass="entr" presetSubtype="0" fill="hold" nodeType="withEffect">
                                  <p:stCondLst>
                                    <p:cond delay="0"/>
                                  </p:stCondLst>
                                  <p:childTnLst>
                                    <p:set>
                                      <p:cBhvr>
                                        <p:cTn id="9" dur="1" fill="hold">
                                          <p:stCondLst>
                                            <p:cond delay="0"/>
                                          </p:stCondLst>
                                        </p:cTn>
                                        <p:tgtEl>
                                          <p:spTgt spid="112"/>
                                        </p:tgtEl>
                                        <p:attrNameLst>
                                          <p:attrName>style.visibility</p:attrName>
                                        </p:attrNameLst>
                                      </p:cBhvr>
                                      <p:to>
                                        <p:strVal val="visible"/>
                                      </p:to>
                                    </p:set>
                                    <p:animEffect transition="in" filter="fade">
                                      <p:cBhvr>
                                        <p:cTn id="10"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42" name="Google Shape;342;p8"/>
          <p:cNvSpPr txBox="1">
            <a:spLocks noGrp="1"/>
          </p:cNvSpPr>
          <p:nvPr>
            <p:ph type="subTitle" idx="1"/>
          </p:nvPr>
        </p:nvSpPr>
        <p:spPr>
          <a:xfrm>
            <a:off x="169334" y="1253515"/>
            <a:ext cx="8974666" cy="1202267"/>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lt1"/>
              </a:buClr>
              <a:buSzPts val="2700"/>
              <a:buNone/>
            </a:pPr>
            <a:r>
              <a:rPr lang="en-US"/>
              <a:t>Learn more about Trellis </a:t>
            </a:r>
            <a:r>
              <a:rPr lang="mr-IN"/>
              <a:t>–</a:t>
            </a:r>
            <a:r>
              <a:rPr lang="en-US"/>
              <a:t> Friday</a:t>
            </a:r>
            <a:endParaRPr/>
          </a:p>
        </p:txBody>
      </p:sp>
      <p:sp>
        <p:nvSpPr>
          <p:cNvPr id="343" name="Google Shape;343;p8"/>
          <p:cNvSpPr txBox="1"/>
          <p:nvPr/>
        </p:nvSpPr>
        <p:spPr>
          <a:xfrm>
            <a:off x="4327914" y="4119261"/>
            <a:ext cx="2112794" cy="889000"/>
          </a:xfrm>
          <a:prstGeom prst="rect">
            <a:avLst/>
          </a:prstGeom>
          <a:noFill/>
          <a:ln>
            <a:noFill/>
          </a:ln>
        </p:spPr>
        <p:txBody>
          <a:bodyPr spcFirstLastPara="1" wrap="square" lIns="91425" tIns="45700" rIns="91425" bIns="45700" anchor="ctr" anchorCtr="0">
            <a:noAutofit/>
          </a:bodyPr>
          <a:lstStyle/>
          <a:p>
            <a:pPr>
              <a:buClr>
                <a:srgbClr val="FFFFFF"/>
              </a:buClr>
              <a:buSzPts val="3200"/>
            </a:pPr>
            <a:r>
              <a:rPr lang="en-US" sz="1300" b="1">
                <a:solidFill>
                  <a:srgbClr val="FFFFFF"/>
                </a:solidFill>
                <a:latin typeface="Century Gothic"/>
                <a:ea typeface="Century Gothic"/>
                <a:cs typeface="Century Gothic"/>
                <a:sym typeface="Century Gothic"/>
              </a:rPr>
              <a:t>George Tchaparian</a:t>
            </a:r>
            <a:endParaRPr/>
          </a:p>
          <a:p>
            <a:pPr>
              <a:buClr>
                <a:srgbClr val="FFFFFF"/>
              </a:buClr>
              <a:buSzPts val="3200"/>
            </a:pPr>
            <a:r>
              <a:rPr lang="en-US" sz="1300">
                <a:solidFill>
                  <a:srgbClr val="FFFFFF"/>
                </a:solidFill>
                <a:latin typeface="Century Gothic"/>
                <a:ea typeface="Century Gothic"/>
                <a:cs typeface="Century Gothic"/>
                <a:sym typeface="Century Gothic"/>
              </a:rPr>
              <a:t>President &amp; CEO</a:t>
            </a:r>
          </a:p>
          <a:p>
            <a:pPr>
              <a:buClr>
                <a:srgbClr val="FFFFFF"/>
              </a:buClr>
              <a:buSzPts val="3200"/>
            </a:pPr>
            <a:r>
              <a:rPr lang="en-US" sz="1300">
                <a:solidFill>
                  <a:srgbClr val="FFFFFF"/>
                </a:solidFill>
                <a:latin typeface="Century Gothic"/>
                <a:ea typeface="Century Gothic"/>
                <a:cs typeface="Century Gothic"/>
                <a:sym typeface="Century Gothic"/>
              </a:rPr>
              <a:t>EdgeCore Networks</a:t>
            </a:r>
            <a:endParaRPr/>
          </a:p>
        </p:txBody>
      </p:sp>
      <p:sp>
        <p:nvSpPr>
          <p:cNvPr id="346" name="Google Shape;346;p8"/>
          <p:cNvSpPr txBox="1"/>
          <p:nvPr/>
        </p:nvSpPr>
        <p:spPr>
          <a:xfrm>
            <a:off x="7378697" y="4119360"/>
            <a:ext cx="1622727" cy="888900"/>
          </a:xfrm>
          <a:prstGeom prst="rect">
            <a:avLst/>
          </a:prstGeom>
          <a:noFill/>
          <a:ln>
            <a:noFill/>
          </a:ln>
        </p:spPr>
        <p:txBody>
          <a:bodyPr spcFirstLastPara="1" wrap="square" lIns="91425" tIns="45700" rIns="91425" bIns="45700" anchor="ctr" anchorCtr="0">
            <a:noAutofit/>
          </a:bodyPr>
          <a:lstStyle/>
          <a:p>
            <a:pPr>
              <a:buClr>
                <a:srgbClr val="FFFFFF"/>
              </a:buClr>
              <a:buSzPts val="3200"/>
            </a:pPr>
            <a:r>
              <a:rPr lang="en-US" sz="1300" b="1">
                <a:solidFill>
                  <a:srgbClr val="FFFFFF"/>
                </a:solidFill>
                <a:latin typeface="Century Gothic"/>
                <a:ea typeface="Century Gothic"/>
                <a:cs typeface="Century Gothic"/>
                <a:sym typeface="Century Gothic"/>
              </a:rPr>
              <a:t>Saurav Das</a:t>
            </a:r>
            <a:endParaRPr/>
          </a:p>
          <a:p>
            <a:pPr>
              <a:buClr>
                <a:srgbClr val="FFFFFF"/>
              </a:buClr>
              <a:buSzPts val="3200"/>
            </a:pPr>
            <a:r>
              <a:rPr lang="en-US" sz="1300">
                <a:solidFill>
                  <a:srgbClr val="FFFFFF"/>
                </a:solidFill>
                <a:latin typeface="Century Gothic"/>
                <a:ea typeface="Century Gothic"/>
                <a:cs typeface="Century Gothic"/>
                <a:sym typeface="Century Gothic"/>
              </a:rPr>
              <a:t>VP Engineering</a:t>
            </a:r>
          </a:p>
          <a:p>
            <a:pPr>
              <a:buClr>
                <a:srgbClr val="FFFFFF"/>
              </a:buClr>
              <a:buSzPts val="3200"/>
            </a:pPr>
            <a:r>
              <a:rPr lang="en-US" sz="1300">
                <a:solidFill>
                  <a:srgbClr val="FFFFFF"/>
                </a:solidFill>
                <a:latin typeface="Century Gothic"/>
                <a:ea typeface="Century Gothic"/>
                <a:cs typeface="Century Gothic"/>
                <a:sym typeface="Century Gothic"/>
              </a:rPr>
              <a:t>ONF</a:t>
            </a:r>
            <a:endParaRPr/>
          </a:p>
        </p:txBody>
      </p:sp>
      <p:pic>
        <p:nvPicPr>
          <p:cNvPr id="11" name="Picture 10">
            <a:extLst>
              <a:ext uri="{FF2B5EF4-FFF2-40B4-BE49-F238E27FC236}">
                <a16:creationId xmlns:a16="http://schemas.microsoft.com/office/drawing/2014/main" xmlns="" id="{9F478355-A3FD-804A-8395-412DF21FEFA2}"/>
              </a:ext>
            </a:extLst>
          </p:cNvPr>
          <p:cNvPicPr>
            <a:picLocks noChangeAspect="1"/>
          </p:cNvPicPr>
          <p:nvPr/>
        </p:nvPicPr>
        <p:blipFill>
          <a:blip r:embed="rId3"/>
          <a:stretch>
            <a:fillRect/>
          </a:stretch>
        </p:blipFill>
        <p:spPr>
          <a:xfrm>
            <a:off x="2347149" y="1818581"/>
            <a:ext cx="4571271" cy="2285636"/>
          </a:xfrm>
          <a:prstGeom prst="rect">
            <a:avLst/>
          </a:prstGeom>
          <a:ln>
            <a:solidFill>
              <a:srgbClr val="76B3F7"/>
            </a:solidFill>
          </a:ln>
        </p:spPr>
      </p:pic>
      <p:pic>
        <p:nvPicPr>
          <p:cNvPr id="2" name="Picture 1"/>
          <p:cNvPicPr>
            <a:picLocks noChangeAspect="1"/>
          </p:cNvPicPr>
          <p:nvPr/>
        </p:nvPicPr>
        <p:blipFill>
          <a:blip r:embed="rId4"/>
          <a:stretch>
            <a:fillRect/>
          </a:stretch>
        </p:blipFill>
        <p:spPr>
          <a:xfrm>
            <a:off x="6520357" y="4280020"/>
            <a:ext cx="811282" cy="811282"/>
          </a:xfrm>
          <a:prstGeom prst="rect">
            <a:avLst/>
          </a:prstGeom>
        </p:spPr>
      </p:pic>
      <p:pic>
        <p:nvPicPr>
          <p:cNvPr id="3" name="Picture 2"/>
          <p:cNvPicPr>
            <a:picLocks noChangeAspect="1"/>
          </p:cNvPicPr>
          <p:nvPr/>
        </p:nvPicPr>
        <p:blipFill>
          <a:blip r:embed="rId5"/>
          <a:stretch>
            <a:fillRect/>
          </a:stretch>
        </p:blipFill>
        <p:spPr>
          <a:xfrm>
            <a:off x="3515183" y="4279978"/>
            <a:ext cx="829700" cy="829700"/>
          </a:xfrm>
          <a:prstGeom prst="rect">
            <a:avLst/>
          </a:prstGeom>
        </p:spPr>
      </p:pic>
      <p:pic>
        <p:nvPicPr>
          <p:cNvPr id="4" name="Picture 3"/>
          <p:cNvPicPr>
            <a:picLocks noChangeAspect="1"/>
          </p:cNvPicPr>
          <p:nvPr/>
        </p:nvPicPr>
        <p:blipFill>
          <a:blip r:embed="rId6"/>
          <a:stretch>
            <a:fillRect/>
          </a:stretch>
        </p:blipFill>
        <p:spPr>
          <a:xfrm>
            <a:off x="591522" y="4286495"/>
            <a:ext cx="783662" cy="783662"/>
          </a:xfrm>
          <a:prstGeom prst="rect">
            <a:avLst/>
          </a:prstGeom>
        </p:spPr>
      </p:pic>
      <p:sp>
        <p:nvSpPr>
          <p:cNvPr id="15" name="Google Shape;343;p8"/>
          <p:cNvSpPr txBox="1"/>
          <p:nvPr/>
        </p:nvSpPr>
        <p:spPr>
          <a:xfrm>
            <a:off x="1352439" y="4313300"/>
            <a:ext cx="2112794" cy="889000"/>
          </a:xfrm>
          <a:prstGeom prst="rect">
            <a:avLst/>
          </a:prstGeom>
          <a:noFill/>
          <a:ln>
            <a:noFill/>
          </a:ln>
        </p:spPr>
        <p:txBody>
          <a:bodyPr spcFirstLastPara="1" wrap="square" lIns="91425" tIns="45700" rIns="91425" bIns="45700" anchor="ctr" anchorCtr="0">
            <a:noAutofit/>
          </a:bodyPr>
          <a:lstStyle/>
          <a:p>
            <a:pPr>
              <a:lnSpc>
                <a:spcPct val="123076"/>
              </a:lnSpc>
              <a:buClr>
                <a:srgbClr val="FFFFFF"/>
              </a:buClr>
              <a:buSzPts val="3200"/>
            </a:pPr>
            <a:r>
              <a:rPr lang="en-US" sz="1300" b="1">
                <a:solidFill>
                  <a:srgbClr val="FFFFFF"/>
                </a:solidFill>
                <a:latin typeface="Century Gothic"/>
                <a:ea typeface="Century Gothic"/>
                <a:cs typeface="Century Gothic"/>
                <a:sym typeface="Century Gothic"/>
              </a:rPr>
              <a:t>Nitesh Bansal</a:t>
            </a:r>
            <a:endParaRPr/>
          </a:p>
          <a:p>
            <a:pPr>
              <a:buClr>
                <a:srgbClr val="FFFFFF"/>
              </a:buClr>
              <a:buSzPts val="3200"/>
            </a:pPr>
            <a:r>
              <a:rPr lang="en-US" sz="1300">
                <a:solidFill>
                  <a:srgbClr val="FFFFFF"/>
                </a:solidFill>
                <a:latin typeface="Century Gothic"/>
                <a:ea typeface="Century Gothic"/>
                <a:cs typeface="Century Gothic"/>
                <a:sym typeface="Century Gothic"/>
              </a:rPr>
              <a:t>SVP &amp; Global Head Engineering Services</a:t>
            </a:r>
          </a:p>
          <a:p>
            <a:pPr>
              <a:buClr>
                <a:srgbClr val="FFFFFF"/>
              </a:buClr>
              <a:buSzPts val="3200"/>
            </a:pPr>
            <a:r>
              <a:rPr lang="en-US" sz="1300">
                <a:solidFill>
                  <a:srgbClr val="FFFFFF"/>
                </a:solidFill>
                <a:latin typeface="Century Gothic"/>
                <a:ea typeface="Century Gothic"/>
                <a:cs typeface="Century Gothic"/>
                <a:sym typeface="Century Gothic"/>
              </a:rPr>
              <a:t>Infosys</a:t>
            </a:r>
          </a:p>
          <a:p>
            <a:pPr>
              <a:lnSpc>
                <a:spcPct val="123076"/>
              </a:lnSpc>
              <a:buClr>
                <a:srgbClr val="FFFFFF"/>
              </a:buClr>
              <a:buSzPts val="3200"/>
            </a:pPr>
            <a:endParaRPr/>
          </a:p>
        </p:txBody>
      </p:sp>
    </p:spTree>
    <p:extLst>
      <p:ext uri="{BB962C8B-B14F-4D97-AF65-F5344CB8AC3E}">
        <p14:creationId xmlns:p14="http://schemas.microsoft.com/office/powerpoint/2010/main" val="287992545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4492F8-77B5-EF4C-8AF5-A0040F29F905}"/>
              </a:ext>
            </a:extLst>
          </p:cNvPr>
          <p:cNvSpPr>
            <a:spLocks noGrp="1"/>
          </p:cNvSpPr>
          <p:nvPr>
            <p:ph type="title"/>
          </p:nvPr>
        </p:nvSpPr>
        <p:spPr/>
        <p:txBody>
          <a:bodyPr/>
          <a:lstStyle/>
          <a:p>
            <a:r>
              <a:rPr lang="en-US" dirty="0"/>
              <a:t>Transforming Wireline and Mobile Access and Edge </a:t>
            </a:r>
          </a:p>
        </p:txBody>
      </p:sp>
      <p:sp>
        <p:nvSpPr>
          <p:cNvPr id="4" name="Slide Number Placeholder 3">
            <a:extLst>
              <a:ext uri="{FF2B5EF4-FFF2-40B4-BE49-F238E27FC236}">
                <a16:creationId xmlns:a16="http://schemas.microsoft.com/office/drawing/2014/main" xmlns="" id="{7B0B47B2-F0D7-DE46-9A7F-B06EC92864B6}"/>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smtClean="0">
                <a:ln>
                  <a:noFill/>
                </a:ln>
                <a:solidFill>
                  <a:srgbClr val="A5A5A5"/>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10</a:t>
            </a:fld>
            <a:endParaRPr kumimoji="0" lang="en-US" sz="800" b="0" i="0" u="none" strike="noStrike" kern="0" cap="none" spc="0" normalizeH="0" baseline="0" noProof="0">
              <a:ln>
                <a:noFill/>
              </a:ln>
              <a:solidFill>
                <a:srgbClr val="A5A5A5"/>
              </a:solidFill>
              <a:effectLst/>
              <a:uLnTx/>
              <a:uFillTx/>
              <a:latin typeface="Calibri"/>
              <a:cs typeface="Calibri"/>
              <a:sym typeface="Calibri"/>
            </a:endParaRPr>
          </a:p>
        </p:txBody>
      </p:sp>
      <p:sp>
        <p:nvSpPr>
          <p:cNvPr id="12" name="Rounded Rectangle 11">
            <a:extLst>
              <a:ext uri="{FF2B5EF4-FFF2-40B4-BE49-F238E27FC236}">
                <a16:creationId xmlns:a16="http://schemas.microsoft.com/office/drawing/2014/main" xmlns="" id="{494DE77F-2145-474E-89C8-45FCB79BD675}"/>
              </a:ext>
            </a:extLst>
          </p:cNvPr>
          <p:cNvSpPr/>
          <p:nvPr/>
        </p:nvSpPr>
        <p:spPr>
          <a:xfrm>
            <a:off x="162512" y="4065694"/>
            <a:ext cx="7716414" cy="559837"/>
          </a:xfrm>
          <a:prstGeom prst="roundRect">
            <a:avLst/>
          </a:prstGeom>
          <a:solidFill>
            <a:schemeClr val="accent1"/>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SDN Control Plane: ONOS</a:t>
            </a:r>
          </a:p>
        </p:txBody>
      </p:sp>
      <p:sp>
        <p:nvSpPr>
          <p:cNvPr id="13" name="Rounded Rectangle 12">
            <a:extLst>
              <a:ext uri="{FF2B5EF4-FFF2-40B4-BE49-F238E27FC236}">
                <a16:creationId xmlns:a16="http://schemas.microsoft.com/office/drawing/2014/main" xmlns="" id="{0CA962C6-62CB-8045-9370-067B804766E9}"/>
              </a:ext>
            </a:extLst>
          </p:cNvPr>
          <p:cNvSpPr/>
          <p:nvPr/>
        </p:nvSpPr>
        <p:spPr>
          <a:xfrm>
            <a:off x="162512" y="4684629"/>
            <a:ext cx="7716414" cy="377987"/>
          </a:xfrm>
          <a:prstGeom prst="roundRect">
            <a:avLst/>
          </a:prstGeom>
          <a:solidFill>
            <a:schemeClr val="accent1"/>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White boxes: Servers, Switches, OLT, RAN</a:t>
            </a:r>
          </a:p>
        </p:txBody>
      </p:sp>
      <p:sp>
        <p:nvSpPr>
          <p:cNvPr id="5" name="Rounded Rectangle 4">
            <a:extLst>
              <a:ext uri="{FF2B5EF4-FFF2-40B4-BE49-F238E27FC236}">
                <a16:creationId xmlns:a16="http://schemas.microsoft.com/office/drawing/2014/main" xmlns="" id="{555DBD00-DDFA-C34B-BED0-2F5F9EF3DE67}"/>
              </a:ext>
            </a:extLst>
          </p:cNvPr>
          <p:cNvSpPr/>
          <p:nvPr/>
        </p:nvSpPr>
        <p:spPr>
          <a:xfrm>
            <a:off x="1866123" y="802435"/>
            <a:ext cx="5075854" cy="559837"/>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Access and Edge Network Substrate: Trellis Fabric</a:t>
            </a:r>
          </a:p>
        </p:txBody>
      </p:sp>
      <p:sp>
        <p:nvSpPr>
          <p:cNvPr id="6" name="Rounded Rectangle 5">
            <a:extLst>
              <a:ext uri="{FF2B5EF4-FFF2-40B4-BE49-F238E27FC236}">
                <a16:creationId xmlns:a16="http://schemas.microsoft.com/office/drawing/2014/main" xmlns="" id="{66F85DB8-99C6-6B40-9BB6-1A14E2096B59}"/>
              </a:ext>
            </a:extLst>
          </p:cNvPr>
          <p:cNvSpPr/>
          <p:nvPr/>
        </p:nvSpPr>
        <p:spPr>
          <a:xfrm>
            <a:off x="651589" y="1603313"/>
            <a:ext cx="2822511" cy="559837"/>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Wireline</a:t>
            </a:r>
          </a:p>
        </p:txBody>
      </p:sp>
      <p:sp>
        <p:nvSpPr>
          <p:cNvPr id="8" name="Rounded Rectangle 7">
            <a:extLst>
              <a:ext uri="{FF2B5EF4-FFF2-40B4-BE49-F238E27FC236}">
                <a16:creationId xmlns:a16="http://schemas.microsoft.com/office/drawing/2014/main" xmlns="" id="{4C53FFF7-8603-CF49-8C1C-DFA49C447EA6}"/>
              </a:ext>
            </a:extLst>
          </p:cNvPr>
          <p:cNvSpPr/>
          <p:nvPr/>
        </p:nvSpPr>
        <p:spPr>
          <a:xfrm>
            <a:off x="301691" y="2596571"/>
            <a:ext cx="1564432" cy="559837"/>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Access</a:t>
            </a:r>
          </a:p>
        </p:txBody>
      </p:sp>
      <p:sp>
        <p:nvSpPr>
          <p:cNvPr id="9" name="Rounded Rectangle 8">
            <a:extLst>
              <a:ext uri="{FF2B5EF4-FFF2-40B4-BE49-F238E27FC236}">
                <a16:creationId xmlns:a16="http://schemas.microsoft.com/office/drawing/2014/main" xmlns="" id="{19B18D5A-260A-CB44-A52B-AB2C230C19FC}"/>
              </a:ext>
            </a:extLst>
          </p:cNvPr>
          <p:cNvSpPr/>
          <p:nvPr/>
        </p:nvSpPr>
        <p:spPr>
          <a:xfrm>
            <a:off x="2259566" y="2596571"/>
            <a:ext cx="1564432" cy="559837"/>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Wireline Core: BNG</a:t>
            </a:r>
          </a:p>
        </p:txBody>
      </p:sp>
      <p:sp>
        <p:nvSpPr>
          <p:cNvPr id="14" name="TextBox 13">
            <a:extLst>
              <a:ext uri="{FF2B5EF4-FFF2-40B4-BE49-F238E27FC236}">
                <a16:creationId xmlns:a16="http://schemas.microsoft.com/office/drawing/2014/main" xmlns="" id="{BE5A05AD-C4C6-1B49-8CBF-FD1D835AE91C}"/>
              </a:ext>
            </a:extLst>
          </p:cNvPr>
          <p:cNvSpPr txBox="1"/>
          <p:nvPr/>
        </p:nvSpPr>
        <p:spPr>
          <a:xfrm>
            <a:off x="626002" y="3244414"/>
            <a:ext cx="915811"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VOLTHA</a:t>
            </a:r>
          </a:p>
        </p:txBody>
      </p:sp>
      <p:sp>
        <p:nvSpPr>
          <p:cNvPr id="15" name="TextBox 14">
            <a:extLst>
              <a:ext uri="{FF2B5EF4-FFF2-40B4-BE49-F238E27FC236}">
                <a16:creationId xmlns:a16="http://schemas.microsoft.com/office/drawing/2014/main" xmlns="" id="{9E5BFEA8-C966-E448-A03B-94ADF734F95E}"/>
              </a:ext>
            </a:extLst>
          </p:cNvPr>
          <p:cNvSpPr txBox="1"/>
          <p:nvPr/>
        </p:nvSpPr>
        <p:spPr>
          <a:xfrm>
            <a:off x="2539485" y="3244414"/>
            <a:ext cx="10045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SD-BNG</a:t>
            </a:r>
          </a:p>
        </p:txBody>
      </p:sp>
      <p:sp>
        <p:nvSpPr>
          <p:cNvPr id="18" name="Rounded Rectangle 17">
            <a:extLst>
              <a:ext uri="{FF2B5EF4-FFF2-40B4-BE49-F238E27FC236}">
                <a16:creationId xmlns:a16="http://schemas.microsoft.com/office/drawing/2014/main" xmlns="" id="{4E5419E0-196F-4B4C-8966-1BE74586B94C}"/>
              </a:ext>
            </a:extLst>
          </p:cNvPr>
          <p:cNvSpPr/>
          <p:nvPr/>
        </p:nvSpPr>
        <p:spPr>
          <a:xfrm>
            <a:off x="4567339" y="1603313"/>
            <a:ext cx="2822511" cy="559837"/>
          </a:xfrm>
          <a:prstGeom prst="roundRect">
            <a:avLst/>
          </a:prstGeom>
          <a:solidFill>
            <a:schemeClr val="accent4"/>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Mobile</a:t>
            </a:r>
          </a:p>
        </p:txBody>
      </p:sp>
      <p:sp>
        <p:nvSpPr>
          <p:cNvPr id="19" name="Rounded Rectangle 18">
            <a:extLst>
              <a:ext uri="{FF2B5EF4-FFF2-40B4-BE49-F238E27FC236}">
                <a16:creationId xmlns:a16="http://schemas.microsoft.com/office/drawing/2014/main" xmlns="" id="{2C8EFA92-CD00-904D-9E21-17C737C7BBC9}"/>
              </a:ext>
            </a:extLst>
          </p:cNvPr>
          <p:cNvSpPr/>
          <p:nvPr/>
        </p:nvSpPr>
        <p:spPr>
          <a:xfrm>
            <a:off x="4217441" y="2596571"/>
            <a:ext cx="1564432" cy="559837"/>
          </a:xfrm>
          <a:prstGeom prst="roundRect">
            <a:avLst/>
          </a:prstGeom>
          <a:solidFill>
            <a:schemeClr val="accent4"/>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RAN</a:t>
            </a:r>
          </a:p>
        </p:txBody>
      </p:sp>
      <p:sp>
        <p:nvSpPr>
          <p:cNvPr id="20" name="Rounded Rectangle 19">
            <a:extLst>
              <a:ext uri="{FF2B5EF4-FFF2-40B4-BE49-F238E27FC236}">
                <a16:creationId xmlns:a16="http://schemas.microsoft.com/office/drawing/2014/main" xmlns="" id="{F7B968AF-BD92-DA47-9B88-E5C2B5BA24BA}"/>
              </a:ext>
            </a:extLst>
          </p:cNvPr>
          <p:cNvSpPr/>
          <p:nvPr/>
        </p:nvSpPr>
        <p:spPr>
          <a:xfrm>
            <a:off x="6175316" y="2596571"/>
            <a:ext cx="1564432" cy="559837"/>
          </a:xfrm>
          <a:prstGeom prst="roundRect">
            <a:avLst/>
          </a:prstGeom>
          <a:solidFill>
            <a:schemeClr val="accent4"/>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Mobile Core: EPC</a:t>
            </a:r>
          </a:p>
        </p:txBody>
      </p:sp>
      <p:sp>
        <p:nvSpPr>
          <p:cNvPr id="21" name="TextBox 20">
            <a:extLst>
              <a:ext uri="{FF2B5EF4-FFF2-40B4-BE49-F238E27FC236}">
                <a16:creationId xmlns:a16="http://schemas.microsoft.com/office/drawing/2014/main" xmlns="" id="{0CAB4A12-7BB9-2242-8580-B6206D577FD7}"/>
              </a:ext>
            </a:extLst>
          </p:cNvPr>
          <p:cNvSpPr txBox="1"/>
          <p:nvPr/>
        </p:nvSpPr>
        <p:spPr>
          <a:xfrm>
            <a:off x="4562679" y="3260290"/>
            <a:ext cx="87395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SD-RAN</a:t>
            </a:r>
          </a:p>
        </p:txBody>
      </p:sp>
      <p:sp>
        <p:nvSpPr>
          <p:cNvPr id="22" name="TextBox 21">
            <a:extLst>
              <a:ext uri="{FF2B5EF4-FFF2-40B4-BE49-F238E27FC236}">
                <a16:creationId xmlns:a16="http://schemas.microsoft.com/office/drawing/2014/main" xmlns="" id="{D678A080-1323-AA4C-8EA4-30149BFD115D}"/>
              </a:ext>
            </a:extLst>
          </p:cNvPr>
          <p:cNvSpPr txBox="1"/>
          <p:nvPr/>
        </p:nvSpPr>
        <p:spPr>
          <a:xfrm>
            <a:off x="6455235" y="3260290"/>
            <a:ext cx="10045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OMEC</a:t>
            </a:r>
          </a:p>
        </p:txBody>
      </p:sp>
      <p:sp>
        <p:nvSpPr>
          <p:cNvPr id="24" name="Right Arrow 23">
            <a:extLst>
              <a:ext uri="{FF2B5EF4-FFF2-40B4-BE49-F238E27FC236}">
                <a16:creationId xmlns:a16="http://schemas.microsoft.com/office/drawing/2014/main" xmlns="" id="{05D391FE-3B01-B44E-BD6F-AA0668F217B1}"/>
              </a:ext>
            </a:extLst>
          </p:cNvPr>
          <p:cNvSpPr/>
          <p:nvPr/>
        </p:nvSpPr>
        <p:spPr>
          <a:xfrm>
            <a:off x="1416691" y="943420"/>
            <a:ext cx="349898" cy="32190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 name="Rounded Rectangle 24"/>
          <p:cNvSpPr/>
          <p:nvPr/>
        </p:nvSpPr>
        <p:spPr>
          <a:xfrm>
            <a:off x="158750" y="2492375"/>
            <a:ext cx="3746500" cy="1047750"/>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4B4B4B"/>
              </a:solidFill>
              <a:effectLst/>
              <a:uLnTx/>
              <a:uFillTx/>
              <a:latin typeface="Arial"/>
              <a:ea typeface="+mn-ea"/>
              <a:cs typeface="+mn-cs"/>
              <a:sym typeface="Arial"/>
            </a:endParaRPr>
          </a:p>
        </p:txBody>
      </p:sp>
      <p:sp>
        <p:nvSpPr>
          <p:cNvPr id="26" name="TextBox 25">
            <a:extLst>
              <a:ext uri="{FF2B5EF4-FFF2-40B4-BE49-F238E27FC236}">
                <a16:creationId xmlns:a16="http://schemas.microsoft.com/office/drawing/2014/main" xmlns="" id="{BE5A05AD-C4C6-1B49-8CBF-FD1D835AE91C}"/>
              </a:ext>
            </a:extLst>
          </p:cNvPr>
          <p:cNvSpPr txBox="1"/>
          <p:nvPr/>
        </p:nvSpPr>
        <p:spPr>
          <a:xfrm>
            <a:off x="1698228" y="2317315"/>
            <a:ext cx="663663" cy="307777"/>
          </a:xfrm>
          <a:prstGeom prst="rect">
            <a:avLst/>
          </a:prstGeom>
          <a:solidFill>
            <a:srgbClr val="FFFFFF"/>
          </a:solidFill>
          <a:ln>
            <a:solidFill>
              <a:srgbClr val="FFFFFF"/>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SEBA</a:t>
            </a:r>
          </a:p>
        </p:txBody>
      </p:sp>
    </p:spTree>
    <p:extLst>
      <p:ext uri="{BB962C8B-B14F-4D97-AF65-F5344CB8AC3E}">
        <p14:creationId xmlns:p14="http://schemas.microsoft.com/office/powerpoint/2010/main" val="14908835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538 0.00308 L -0.12396 0.15617 " pathEditMode="relative" rAng="0" ptsTypes="AA">
                                      <p:cBhvr>
                                        <p:cTn id="6" dur="2000" fill="hold"/>
                                        <p:tgtEl>
                                          <p:spTgt spid="24"/>
                                        </p:tgtEl>
                                        <p:attrNameLst>
                                          <p:attrName>ppt_x</p:attrName>
                                          <p:attrName>ppt_y</p:attrName>
                                        </p:attrNameLst>
                                      </p:cBhvr>
                                      <p:rCtr x="-5937" y="7654"/>
                                    </p:animMotion>
                                  </p:childTnLst>
                                </p:cTn>
                              </p:par>
                              <p:par>
                                <p:cTn id="7" presetID="9" presetClass="emph" presetSubtype="0" grpId="0" nodeType="withEffect">
                                  <p:stCondLst>
                                    <p:cond delay="0"/>
                                  </p:stCondLst>
                                  <p:childTnLst>
                                    <p:set>
                                      <p:cBhvr>
                                        <p:cTn id="8" dur="indefinite"/>
                                        <p:tgtEl>
                                          <p:spTgt spid="18"/>
                                        </p:tgtEl>
                                        <p:attrNameLst>
                                          <p:attrName>style.opacity</p:attrName>
                                        </p:attrNameLst>
                                      </p:cBhvr>
                                      <p:to>
                                        <p:strVal val="0.25"/>
                                      </p:to>
                                    </p:set>
                                    <p:animEffect filter="image" prLst="opacity: 0.25">
                                      <p:cBhvr rctx="IE">
                                        <p:cTn id="9" dur="indefinite"/>
                                        <p:tgtEl>
                                          <p:spTgt spid="18"/>
                                        </p:tgtEl>
                                      </p:cBhvr>
                                    </p:animEffect>
                                  </p:childTnLst>
                                </p:cTn>
                              </p:par>
                              <p:par>
                                <p:cTn id="10" presetID="9" presetClass="emph" presetSubtype="0" grpId="0" nodeType="withEffect">
                                  <p:stCondLst>
                                    <p:cond delay="0"/>
                                  </p:stCondLst>
                                  <p:childTnLst>
                                    <p:set>
                                      <p:cBhvr>
                                        <p:cTn id="11" dur="indefinite"/>
                                        <p:tgtEl>
                                          <p:spTgt spid="5"/>
                                        </p:tgtEl>
                                        <p:attrNameLst>
                                          <p:attrName>style.opacity</p:attrName>
                                        </p:attrNameLst>
                                      </p:cBhvr>
                                      <p:to>
                                        <p:strVal val="0.25"/>
                                      </p:to>
                                    </p:set>
                                    <p:animEffect filter="image" prLst="opacity: 0.25">
                                      <p:cBhvr rctx="IE">
                                        <p:cTn id="12" dur="indefinite"/>
                                        <p:tgtEl>
                                          <p:spTgt spid="5"/>
                                        </p:tgtEl>
                                      </p:cBhvr>
                                    </p:animEffect>
                                  </p:childTnLst>
                                </p:cTn>
                              </p:par>
                              <p:par>
                                <p:cTn id="13" presetID="9" presetClass="emph" presetSubtype="0" grpId="0" nodeType="withEffect">
                                  <p:stCondLst>
                                    <p:cond delay="0"/>
                                  </p:stCondLst>
                                  <p:childTnLst>
                                    <p:set>
                                      <p:cBhvr>
                                        <p:cTn id="14" dur="indefinite"/>
                                        <p:tgtEl>
                                          <p:spTgt spid="19"/>
                                        </p:tgtEl>
                                        <p:attrNameLst>
                                          <p:attrName>style.opacity</p:attrName>
                                        </p:attrNameLst>
                                      </p:cBhvr>
                                      <p:to>
                                        <p:strVal val="0.25"/>
                                      </p:to>
                                    </p:set>
                                    <p:animEffect filter="image" prLst="opacity: 0.25">
                                      <p:cBhvr rctx="IE">
                                        <p:cTn id="15" dur="indefinite"/>
                                        <p:tgtEl>
                                          <p:spTgt spid="19"/>
                                        </p:tgtEl>
                                      </p:cBhvr>
                                    </p:animEffect>
                                  </p:childTnLst>
                                </p:cTn>
                              </p:par>
                              <p:par>
                                <p:cTn id="16" presetID="9" presetClass="emph" presetSubtype="0" grpId="0" nodeType="withEffect">
                                  <p:stCondLst>
                                    <p:cond delay="0"/>
                                  </p:stCondLst>
                                  <p:childTnLst>
                                    <p:set>
                                      <p:cBhvr>
                                        <p:cTn id="17" dur="indefinite"/>
                                        <p:tgtEl>
                                          <p:spTgt spid="20"/>
                                        </p:tgtEl>
                                        <p:attrNameLst>
                                          <p:attrName>style.opacity</p:attrName>
                                        </p:attrNameLst>
                                      </p:cBhvr>
                                      <p:to>
                                        <p:strVal val="0.25"/>
                                      </p:to>
                                    </p:set>
                                    <p:animEffect filter="image" prLst="opacity: 0.25">
                                      <p:cBhvr rctx="IE">
                                        <p:cTn id="18" dur="indefinite"/>
                                        <p:tgtEl>
                                          <p:spTgt spid="20"/>
                                        </p:tgtEl>
                                      </p:cBhvr>
                                    </p:animEffect>
                                  </p:childTnLst>
                                </p:cTn>
                              </p:par>
                              <p:par>
                                <p:cTn id="19" presetID="9" presetClass="emph" presetSubtype="0" grpId="0" nodeType="withEffect">
                                  <p:stCondLst>
                                    <p:cond delay="0"/>
                                  </p:stCondLst>
                                  <p:childTnLst>
                                    <p:set>
                                      <p:cBhvr>
                                        <p:cTn id="20" dur="indefinite"/>
                                        <p:tgtEl>
                                          <p:spTgt spid="22"/>
                                        </p:tgtEl>
                                        <p:attrNameLst>
                                          <p:attrName>style.opacity</p:attrName>
                                        </p:attrNameLst>
                                      </p:cBhvr>
                                      <p:to>
                                        <p:strVal val="0.25"/>
                                      </p:to>
                                    </p:set>
                                    <p:animEffect filter="image" prLst="opacity: 0.25">
                                      <p:cBhvr rctx="IE">
                                        <p:cTn id="21" dur="indefinite"/>
                                        <p:tgtEl>
                                          <p:spTgt spid="22"/>
                                        </p:tgtEl>
                                      </p:cBhvr>
                                    </p:animEffect>
                                  </p:childTnLst>
                                </p:cTn>
                              </p:par>
                              <p:par>
                                <p:cTn id="22" presetID="9" presetClass="emph" presetSubtype="0" grpId="0" nodeType="withEffect">
                                  <p:stCondLst>
                                    <p:cond delay="0"/>
                                  </p:stCondLst>
                                  <p:childTnLst>
                                    <p:set>
                                      <p:cBhvr>
                                        <p:cTn id="23" dur="indefinite"/>
                                        <p:tgtEl>
                                          <p:spTgt spid="21"/>
                                        </p:tgtEl>
                                        <p:attrNameLst>
                                          <p:attrName>style.opacity</p:attrName>
                                        </p:attrNameLst>
                                      </p:cBhvr>
                                      <p:to>
                                        <p:strVal val="0.25"/>
                                      </p:to>
                                    </p:set>
                                    <p:animEffect filter="image" prLst="opacity: 0.25">
                                      <p:cBhvr rctx="IE">
                                        <p:cTn id="24" dur="indefinite"/>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8" grpId="0" animBg="1"/>
      <p:bldP spid="19" grpId="0" animBg="1"/>
      <p:bldP spid="20" grpId="0" animBg="1"/>
      <p:bldP spid="21" grpId="0"/>
      <p:bldP spid="22" grpId="0"/>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72836" y="0"/>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4F81BD"/>
                </a:solidFill>
                <a:effectLst/>
                <a:uLnTx/>
                <a:uFillTx/>
                <a:latin typeface="Calibri"/>
                <a:ea typeface="+mj-ea"/>
                <a:cs typeface="+mj-cs"/>
                <a:sym typeface="Arial"/>
              </a:rPr>
              <a:t>Traditional Wireline Access</a:t>
            </a:r>
          </a:p>
        </p:txBody>
      </p:sp>
      <p:sp>
        <p:nvSpPr>
          <p:cNvPr id="5" name="Rectangle 4"/>
          <p:cNvSpPr/>
          <p:nvPr/>
        </p:nvSpPr>
        <p:spPr>
          <a:xfrm>
            <a:off x="1303570" y="1612562"/>
            <a:ext cx="1699509" cy="1982859"/>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sym typeface="Arial"/>
              </a:rPr>
              <a:t>Residence</a:t>
            </a:r>
          </a:p>
        </p:txBody>
      </p:sp>
      <p:sp>
        <p:nvSpPr>
          <p:cNvPr id="6" name="Rectangle 5"/>
          <p:cNvSpPr/>
          <p:nvPr/>
        </p:nvSpPr>
        <p:spPr>
          <a:xfrm>
            <a:off x="3174114" y="1612524"/>
            <a:ext cx="3453031" cy="198286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sym typeface="Arial"/>
              </a:rPr>
              <a:t>Central Office</a:t>
            </a:r>
          </a:p>
        </p:txBody>
      </p:sp>
      <p:sp>
        <p:nvSpPr>
          <p:cNvPr id="7" name="Rounded Rectangle 6"/>
          <p:cNvSpPr/>
          <p:nvPr/>
        </p:nvSpPr>
        <p:spPr>
          <a:xfrm>
            <a:off x="1485809" y="2917157"/>
            <a:ext cx="570695"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RG</a:t>
            </a:r>
          </a:p>
        </p:txBody>
      </p:sp>
      <p:sp>
        <p:nvSpPr>
          <p:cNvPr id="8" name="Rounded Rectangle 7"/>
          <p:cNvSpPr/>
          <p:nvPr/>
        </p:nvSpPr>
        <p:spPr>
          <a:xfrm>
            <a:off x="2229223" y="2917157"/>
            <a:ext cx="57888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ONU</a:t>
            </a:r>
          </a:p>
        </p:txBody>
      </p:sp>
      <p:sp>
        <p:nvSpPr>
          <p:cNvPr id="9" name="Rounded Rectangle 8"/>
          <p:cNvSpPr/>
          <p:nvPr/>
        </p:nvSpPr>
        <p:spPr>
          <a:xfrm>
            <a:off x="3375129" y="2917157"/>
            <a:ext cx="585448"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OLT</a:t>
            </a:r>
          </a:p>
        </p:txBody>
      </p:sp>
      <p:sp>
        <p:nvSpPr>
          <p:cNvPr id="10" name="Rounded Rectangle 9"/>
          <p:cNvSpPr/>
          <p:nvPr/>
        </p:nvSpPr>
        <p:spPr>
          <a:xfrm>
            <a:off x="4453501" y="2917157"/>
            <a:ext cx="62732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ETH AGG</a:t>
            </a:r>
          </a:p>
        </p:txBody>
      </p:sp>
      <p:sp>
        <p:nvSpPr>
          <p:cNvPr id="11" name="Rounded Rectangle 10"/>
          <p:cNvSpPr/>
          <p:nvPr/>
        </p:nvSpPr>
        <p:spPr>
          <a:xfrm>
            <a:off x="5652069" y="2919505"/>
            <a:ext cx="574879"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BNG</a:t>
            </a:r>
          </a:p>
        </p:txBody>
      </p:sp>
      <p:cxnSp>
        <p:nvCxnSpPr>
          <p:cNvPr id="12" name="Straight Connector 11"/>
          <p:cNvCxnSpPr>
            <a:stCxn id="11" idx="3"/>
            <a:endCxn id="17" idx="2"/>
          </p:cNvCxnSpPr>
          <p:nvPr/>
        </p:nvCxnSpPr>
        <p:spPr>
          <a:xfrm flipV="1">
            <a:off x="6226931" y="3118428"/>
            <a:ext cx="707760" cy="569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10" idx="3"/>
            <a:endCxn id="11" idx="1"/>
          </p:cNvCxnSpPr>
          <p:nvPr/>
        </p:nvCxnSpPr>
        <p:spPr>
          <a:xfrm>
            <a:off x="5080846" y="3121778"/>
            <a:ext cx="571229" cy="234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9" idx="3"/>
            <a:endCxn id="10" idx="1"/>
          </p:cNvCxnSpPr>
          <p:nvPr/>
        </p:nvCxnSpPr>
        <p:spPr>
          <a:xfrm>
            <a:off x="3960577" y="3121778"/>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8" idx="3"/>
            <a:endCxn id="9" idx="1"/>
          </p:cNvCxnSpPr>
          <p:nvPr/>
        </p:nvCxnSpPr>
        <p:spPr>
          <a:xfrm>
            <a:off x="2808105" y="3121778"/>
            <a:ext cx="5670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3"/>
            <a:endCxn id="8" idx="1"/>
          </p:cNvCxnSpPr>
          <p:nvPr/>
        </p:nvCxnSpPr>
        <p:spPr>
          <a:xfrm>
            <a:off x="2056599" y="3121777"/>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17" name="Cloud 16"/>
          <p:cNvSpPr/>
          <p:nvPr/>
        </p:nvSpPr>
        <p:spPr>
          <a:xfrm>
            <a:off x="6929299" y="2419533"/>
            <a:ext cx="1739039" cy="139779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Calibri"/>
                <a:sym typeface="Arial"/>
              </a:rPr>
              <a:t>Backbone</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Calibri"/>
                <a:sym typeface="Arial"/>
              </a:rPr>
              <a:t>Network</a:t>
            </a:r>
          </a:p>
        </p:txBody>
      </p:sp>
      <p:sp>
        <p:nvSpPr>
          <p:cNvPr id="18" name="TextBox 17"/>
          <p:cNvSpPr txBox="1"/>
          <p:nvPr/>
        </p:nvSpPr>
        <p:spPr>
          <a:xfrm>
            <a:off x="5497960" y="661720"/>
            <a:ext cx="3651548" cy="92333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RG – Residential Gateway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OLT – Optical Line Termination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BNG – Broadband Network Gateway</a:t>
            </a:r>
          </a:p>
        </p:txBody>
      </p:sp>
      <p:sp>
        <p:nvSpPr>
          <p:cNvPr id="19" name="TextBox 18">
            <a:extLst>
              <a:ext uri="{FF2B5EF4-FFF2-40B4-BE49-F238E27FC236}">
                <a16:creationId xmlns:a16="http://schemas.microsoft.com/office/drawing/2014/main" xmlns="" id="{2F9B5658-BD13-A240-8113-34CD6022B686}"/>
              </a:ext>
            </a:extLst>
          </p:cNvPr>
          <p:cNvSpPr txBox="1"/>
          <p:nvPr/>
        </p:nvSpPr>
        <p:spPr>
          <a:xfrm>
            <a:off x="272836" y="3908972"/>
            <a:ext cx="7466513" cy="120032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Each device closed, proprietary, and not programmable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Source of high capex and </a:t>
            </a:r>
            <a:r>
              <a:rPr kumimoji="0" lang="en-US" sz="1800" b="0" i="0" u="none" strike="noStrike" kern="1200" cap="none" spc="0" normalizeH="0" baseline="0" noProof="0" dirty="0" err="1">
                <a:ln>
                  <a:noFill/>
                </a:ln>
                <a:solidFill>
                  <a:prstClr val="black"/>
                </a:solidFill>
                <a:effectLst/>
                <a:uLnTx/>
                <a:uFillTx/>
                <a:latin typeface="Calibri"/>
                <a:cs typeface="Arial"/>
                <a:sym typeface="Arial"/>
              </a:rPr>
              <a:t>opex</a:t>
            </a:r>
            <a:r>
              <a:rPr kumimoji="0" lang="en-US" sz="1800" b="0" i="0" u="none" strike="noStrike" kern="1200" cap="none" spc="0" normalizeH="0" baseline="0" noProof="0" dirty="0">
                <a:ln>
                  <a:noFill/>
                </a:ln>
                <a:solidFill>
                  <a:prstClr val="black"/>
                </a:solidFill>
                <a:effectLst/>
                <a:uLnTx/>
                <a:uFillTx/>
                <a:latin typeface="Calibri"/>
                <a:cs typeface="Arial"/>
                <a:sym typeface="Arial"/>
              </a:rPr>
              <a:t> for operators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Opportunity to bring SDN, disaggregation, and open source as operators deploy next gen broadband with GPON, XGS-PON, </a:t>
            </a:r>
            <a:r>
              <a:rPr kumimoji="0" lang="en-US" sz="1800" b="0" i="0" u="none" strike="noStrike" kern="1200" cap="none" spc="0" normalizeH="0" baseline="0" noProof="0" dirty="0" err="1">
                <a:ln>
                  <a:noFill/>
                </a:ln>
                <a:solidFill>
                  <a:prstClr val="black"/>
                </a:solidFill>
                <a:effectLst/>
                <a:uLnTx/>
                <a:uFillTx/>
                <a:latin typeface="Calibri"/>
                <a:cs typeface="Arial"/>
                <a:sym typeface="Arial"/>
              </a:rPr>
              <a:t>G.Fast</a:t>
            </a:r>
            <a:r>
              <a:rPr kumimoji="0" lang="en-US" sz="1800" b="0" i="0" u="none" strike="noStrike" kern="1200" cap="none" spc="0" normalizeH="0" baseline="0" noProof="0" dirty="0">
                <a:ln>
                  <a:noFill/>
                </a:ln>
                <a:solidFill>
                  <a:prstClr val="black"/>
                </a:solidFill>
                <a:effectLst/>
                <a:uLnTx/>
                <a:uFillTx/>
                <a:latin typeface="Calibri"/>
                <a:cs typeface="Arial"/>
                <a:sym typeface="Arial"/>
              </a:rPr>
              <a:t>, …  </a:t>
            </a:r>
          </a:p>
        </p:txBody>
      </p:sp>
      <p:pic>
        <p:nvPicPr>
          <p:cNvPr id="20" name="Google Shape;443;p55" descr="house.png"/>
          <p:cNvPicPr preferRelativeResize="0"/>
          <p:nvPr/>
        </p:nvPicPr>
        <p:blipFill rotWithShape="1">
          <a:blip r:embed="rId2">
            <a:alphaModFix/>
          </a:blip>
          <a:srcRect/>
          <a:stretch/>
        </p:blipFill>
        <p:spPr>
          <a:xfrm>
            <a:off x="1831672" y="2120242"/>
            <a:ext cx="565415" cy="405002"/>
          </a:xfrm>
          <a:prstGeom prst="rect">
            <a:avLst/>
          </a:prstGeom>
          <a:noFill/>
          <a:ln>
            <a:noFill/>
          </a:ln>
        </p:spPr>
      </p:pic>
    </p:spTree>
    <p:extLst>
      <p:ext uri="{BB962C8B-B14F-4D97-AF65-F5344CB8AC3E}">
        <p14:creationId xmlns:p14="http://schemas.microsoft.com/office/powerpoint/2010/main" val="14406744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03570" y="1612562"/>
            <a:ext cx="1699509" cy="1982859"/>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sym typeface="Arial"/>
              </a:rPr>
              <a:t>Residence</a:t>
            </a:r>
          </a:p>
        </p:txBody>
      </p:sp>
      <p:sp>
        <p:nvSpPr>
          <p:cNvPr id="6" name="Rectangle 5"/>
          <p:cNvSpPr/>
          <p:nvPr/>
        </p:nvSpPr>
        <p:spPr>
          <a:xfrm>
            <a:off x="3174114" y="1612524"/>
            <a:ext cx="3453031" cy="198286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sym typeface="Arial"/>
              </a:rPr>
              <a:t>Central Office</a:t>
            </a:r>
          </a:p>
        </p:txBody>
      </p:sp>
      <p:sp>
        <p:nvSpPr>
          <p:cNvPr id="7" name="Rounded Rectangle 6"/>
          <p:cNvSpPr/>
          <p:nvPr/>
        </p:nvSpPr>
        <p:spPr>
          <a:xfrm>
            <a:off x="1485809" y="2917157"/>
            <a:ext cx="570695"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RG</a:t>
            </a:r>
          </a:p>
        </p:txBody>
      </p:sp>
      <p:sp>
        <p:nvSpPr>
          <p:cNvPr id="8" name="Rounded Rectangle 7"/>
          <p:cNvSpPr/>
          <p:nvPr/>
        </p:nvSpPr>
        <p:spPr>
          <a:xfrm>
            <a:off x="2229223" y="2917157"/>
            <a:ext cx="57888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ONU</a:t>
            </a:r>
          </a:p>
        </p:txBody>
      </p:sp>
      <p:sp>
        <p:nvSpPr>
          <p:cNvPr id="9" name="Rounded Rectangle 8"/>
          <p:cNvSpPr/>
          <p:nvPr/>
        </p:nvSpPr>
        <p:spPr>
          <a:xfrm>
            <a:off x="3375129" y="2917157"/>
            <a:ext cx="585448"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OLT</a:t>
            </a:r>
          </a:p>
        </p:txBody>
      </p:sp>
      <p:sp>
        <p:nvSpPr>
          <p:cNvPr id="10" name="Rounded Rectangle 9"/>
          <p:cNvSpPr/>
          <p:nvPr/>
        </p:nvSpPr>
        <p:spPr>
          <a:xfrm>
            <a:off x="4453501" y="2917157"/>
            <a:ext cx="62732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ETH AGG</a:t>
            </a:r>
          </a:p>
        </p:txBody>
      </p:sp>
      <p:sp>
        <p:nvSpPr>
          <p:cNvPr id="11" name="Rounded Rectangle 10"/>
          <p:cNvSpPr/>
          <p:nvPr/>
        </p:nvSpPr>
        <p:spPr>
          <a:xfrm>
            <a:off x="5652069" y="2919505"/>
            <a:ext cx="574879"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BNG</a:t>
            </a:r>
          </a:p>
        </p:txBody>
      </p:sp>
      <p:cxnSp>
        <p:nvCxnSpPr>
          <p:cNvPr id="12" name="Straight Connector 11"/>
          <p:cNvCxnSpPr>
            <a:stCxn id="11" idx="3"/>
            <a:endCxn id="17" idx="2"/>
          </p:cNvCxnSpPr>
          <p:nvPr/>
        </p:nvCxnSpPr>
        <p:spPr>
          <a:xfrm flipV="1">
            <a:off x="6226931" y="3118428"/>
            <a:ext cx="707760" cy="569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10" idx="3"/>
            <a:endCxn id="11" idx="1"/>
          </p:cNvCxnSpPr>
          <p:nvPr/>
        </p:nvCxnSpPr>
        <p:spPr>
          <a:xfrm>
            <a:off x="5080846" y="3121778"/>
            <a:ext cx="571229" cy="234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9" idx="3"/>
            <a:endCxn id="10" idx="1"/>
          </p:cNvCxnSpPr>
          <p:nvPr/>
        </p:nvCxnSpPr>
        <p:spPr>
          <a:xfrm>
            <a:off x="3960577" y="3121778"/>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8" idx="3"/>
            <a:endCxn id="9" idx="1"/>
          </p:cNvCxnSpPr>
          <p:nvPr/>
        </p:nvCxnSpPr>
        <p:spPr>
          <a:xfrm>
            <a:off x="2808105" y="3121778"/>
            <a:ext cx="5670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3"/>
            <a:endCxn id="8" idx="1"/>
          </p:cNvCxnSpPr>
          <p:nvPr/>
        </p:nvCxnSpPr>
        <p:spPr>
          <a:xfrm>
            <a:off x="2056599" y="3121777"/>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17" name="Cloud 16"/>
          <p:cNvSpPr/>
          <p:nvPr/>
        </p:nvSpPr>
        <p:spPr>
          <a:xfrm>
            <a:off x="6929299" y="2419533"/>
            <a:ext cx="1739039" cy="139779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Calibri"/>
                <a:sym typeface="Arial"/>
              </a:rPr>
              <a:t>Backbone</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Calibri"/>
                <a:sym typeface="Arial"/>
              </a:rPr>
              <a:t>Network</a:t>
            </a:r>
          </a:p>
        </p:txBody>
      </p:sp>
      <p:sp>
        <p:nvSpPr>
          <p:cNvPr id="18" name="TextBox 17"/>
          <p:cNvSpPr txBox="1"/>
          <p:nvPr/>
        </p:nvSpPr>
        <p:spPr>
          <a:xfrm>
            <a:off x="2516859" y="4091001"/>
            <a:ext cx="3651548" cy="92333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RG – Residential Gateway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OLT – Optical Line Termination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BNG – Broadband Network Gateway</a:t>
            </a:r>
          </a:p>
        </p:txBody>
      </p:sp>
      <p:cxnSp>
        <p:nvCxnSpPr>
          <p:cNvPr id="19" name="Straight Arrow Connector 18"/>
          <p:cNvCxnSpPr/>
          <p:nvPr/>
        </p:nvCxnSpPr>
        <p:spPr>
          <a:xfrm flipH="1" flipV="1">
            <a:off x="3714738" y="2698750"/>
            <a:ext cx="23814" cy="436564"/>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3216442" y="2460709"/>
            <a:ext cx="1006307" cy="2667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ea typeface="+mn-ea"/>
                <a:cs typeface="+mn-cs"/>
                <a:sym typeface="Arial"/>
              </a:rPr>
              <a:t>VOLTHA</a:t>
            </a:r>
          </a:p>
        </p:txBody>
      </p:sp>
      <p:sp>
        <p:nvSpPr>
          <p:cNvPr id="21" name="TextBox 20"/>
          <p:cNvSpPr txBox="1"/>
          <p:nvPr/>
        </p:nvSpPr>
        <p:spPr>
          <a:xfrm>
            <a:off x="3197111" y="1838149"/>
            <a:ext cx="106532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prstClr val="black"/>
                </a:solidFill>
                <a:effectLst/>
                <a:uLnTx/>
                <a:uFillTx/>
                <a:latin typeface="Calibri"/>
                <a:cs typeface="Arial"/>
                <a:sym typeface="Arial"/>
              </a:rPr>
              <a:t>Virtual OLT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prstClr val="black"/>
                </a:solidFill>
                <a:effectLst/>
                <a:uLnTx/>
                <a:uFillTx/>
                <a:latin typeface="Calibri"/>
                <a:cs typeface="Arial"/>
                <a:sym typeface="Arial"/>
              </a:rPr>
              <a:t>manages and abstracts PON</a:t>
            </a:r>
          </a:p>
        </p:txBody>
      </p:sp>
      <p:grpSp>
        <p:nvGrpSpPr>
          <p:cNvPr id="52" name="Group 51"/>
          <p:cNvGrpSpPr/>
          <p:nvPr/>
        </p:nvGrpSpPr>
        <p:grpSpPr>
          <a:xfrm>
            <a:off x="3222630" y="3133919"/>
            <a:ext cx="968374" cy="366515"/>
            <a:chOff x="3222630" y="3133919"/>
            <a:chExt cx="968374" cy="366515"/>
          </a:xfrm>
        </p:grpSpPr>
        <p:grpSp>
          <p:nvGrpSpPr>
            <p:cNvPr id="31" name="Group 30"/>
            <p:cNvGrpSpPr/>
            <p:nvPr/>
          </p:nvGrpSpPr>
          <p:grpSpPr>
            <a:xfrm>
              <a:off x="3222630" y="3133919"/>
              <a:ext cx="968374" cy="366515"/>
              <a:chOff x="4298100" y="2997859"/>
              <a:chExt cx="2154583" cy="520337"/>
            </a:xfrm>
          </p:grpSpPr>
          <p:sp>
            <p:nvSpPr>
              <p:cNvPr id="32" name="Rectangle 31"/>
              <p:cNvSpPr/>
              <p:nvPr/>
            </p:nvSpPr>
            <p:spPr>
              <a:xfrm>
                <a:off x="4329176" y="3007193"/>
                <a:ext cx="1963894" cy="511003"/>
              </a:xfrm>
              <a:prstGeom prst="rect">
                <a:avLst/>
              </a:prstGeom>
              <a:solidFill>
                <a:srgbClr val="1F497D"/>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Arial"/>
                  <a:sym typeface="Arial"/>
                </a:endParaRPr>
              </a:p>
            </p:txBody>
          </p:sp>
          <p:cxnSp>
            <p:nvCxnSpPr>
              <p:cNvPr id="34" name="Straight Connector 33"/>
              <p:cNvCxnSpPr/>
              <p:nvPr/>
            </p:nvCxnSpPr>
            <p:spPr>
              <a:xfrm>
                <a:off x="4343500" y="3481032"/>
                <a:ext cx="1950230" cy="14628"/>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sp>
            <p:nvSpPr>
              <p:cNvPr id="36" name="TextBox 35"/>
              <p:cNvSpPr txBox="1"/>
              <p:nvPr/>
            </p:nvSpPr>
            <p:spPr>
              <a:xfrm>
                <a:off x="4298100" y="3004042"/>
                <a:ext cx="2154583" cy="3932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a:cs typeface="Arial"/>
                    <a:sym typeface="Arial"/>
                  </a:rPr>
                  <a:t>OLT MAC</a:t>
                </a:r>
              </a:p>
            </p:txBody>
          </p:sp>
          <p:cxnSp>
            <p:nvCxnSpPr>
              <p:cNvPr id="37" name="Straight Connector 36"/>
              <p:cNvCxnSpPr/>
              <p:nvPr/>
            </p:nvCxnSpPr>
            <p:spPr>
              <a:xfrm>
                <a:off x="5148911" y="2998049"/>
                <a:ext cx="1144167" cy="18099"/>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cxnSp>
            <p:nvCxnSpPr>
              <p:cNvPr id="38" name="Straight Connector 37"/>
              <p:cNvCxnSpPr/>
              <p:nvPr/>
            </p:nvCxnSpPr>
            <p:spPr>
              <a:xfrm flipH="1">
                <a:off x="4343500" y="2997859"/>
                <a:ext cx="805412" cy="18287"/>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grpSp>
        <p:cxnSp>
          <p:nvCxnSpPr>
            <p:cNvPr id="49" name="Straight Connector 48"/>
            <p:cNvCxnSpPr/>
            <p:nvPr/>
          </p:nvCxnSpPr>
          <p:spPr>
            <a:xfrm flipV="1">
              <a:off x="4103688" y="3159125"/>
              <a:ext cx="0" cy="317500"/>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grpSp>
      <p:grpSp>
        <p:nvGrpSpPr>
          <p:cNvPr id="2" name="Group 1"/>
          <p:cNvGrpSpPr/>
          <p:nvPr/>
        </p:nvGrpSpPr>
        <p:grpSpPr>
          <a:xfrm>
            <a:off x="4295780" y="3111700"/>
            <a:ext cx="968374" cy="466576"/>
            <a:chOff x="4295780" y="3111700"/>
            <a:chExt cx="968374" cy="466576"/>
          </a:xfrm>
        </p:grpSpPr>
        <p:grpSp>
          <p:nvGrpSpPr>
            <p:cNvPr id="41" name="Group 40"/>
            <p:cNvGrpSpPr/>
            <p:nvPr/>
          </p:nvGrpSpPr>
          <p:grpSpPr>
            <a:xfrm>
              <a:off x="4295780" y="3111700"/>
              <a:ext cx="968374" cy="466576"/>
              <a:chOff x="4298100" y="2997859"/>
              <a:chExt cx="2154583" cy="587372"/>
            </a:xfrm>
          </p:grpSpPr>
          <p:sp>
            <p:nvSpPr>
              <p:cNvPr id="42" name="Rectangle 41"/>
              <p:cNvSpPr/>
              <p:nvPr/>
            </p:nvSpPr>
            <p:spPr>
              <a:xfrm>
                <a:off x="4329176" y="3007193"/>
                <a:ext cx="1963894" cy="511003"/>
              </a:xfrm>
              <a:prstGeom prst="rect">
                <a:avLst/>
              </a:prstGeom>
              <a:solidFill>
                <a:srgbClr val="1F497D"/>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Arial"/>
                  <a:sym typeface="Arial"/>
                </a:endParaRPr>
              </a:p>
            </p:txBody>
          </p:sp>
          <p:cxnSp>
            <p:nvCxnSpPr>
              <p:cNvPr id="43" name="Straight Connector 42"/>
              <p:cNvCxnSpPr/>
              <p:nvPr/>
            </p:nvCxnSpPr>
            <p:spPr>
              <a:xfrm>
                <a:off x="4351072" y="3518197"/>
                <a:ext cx="1992111" cy="9014"/>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sp>
            <p:nvSpPr>
              <p:cNvPr id="44" name="TextBox 43"/>
              <p:cNvSpPr txBox="1"/>
              <p:nvPr/>
            </p:nvSpPr>
            <p:spPr>
              <a:xfrm>
                <a:off x="4298100" y="3004041"/>
                <a:ext cx="2154583" cy="5811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a:cs typeface="Arial"/>
                    <a:sym typeface="Arial"/>
                  </a:rPr>
                  <a:t>WhiteBox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a:cs typeface="Arial"/>
                    <a:sym typeface="Arial"/>
                  </a:rPr>
                  <a:t>Switch</a:t>
                </a:r>
              </a:p>
            </p:txBody>
          </p:sp>
          <p:cxnSp>
            <p:nvCxnSpPr>
              <p:cNvPr id="45" name="Straight Connector 44"/>
              <p:cNvCxnSpPr/>
              <p:nvPr/>
            </p:nvCxnSpPr>
            <p:spPr>
              <a:xfrm>
                <a:off x="5148911" y="2998049"/>
                <a:ext cx="1144167" cy="18099"/>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cxnSp>
            <p:nvCxnSpPr>
              <p:cNvPr id="46" name="Straight Connector 45"/>
              <p:cNvCxnSpPr/>
              <p:nvPr/>
            </p:nvCxnSpPr>
            <p:spPr>
              <a:xfrm flipH="1">
                <a:off x="4329183" y="2997859"/>
                <a:ext cx="819727" cy="0"/>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grpSp>
        <p:cxnSp>
          <p:nvCxnSpPr>
            <p:cNvPr id="54" name="Straight Connector 53"/>
            <p:cNvCxnSpPr/>
            <p:nvPr/>
          </p:nvCxnSpPr>
          <p:spPr>
            <a:xfrm flipV="1">
              <a:off x="5199064" y="3113087"/>
              <a:ext cx="9525" cy="411162"/>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grpSp>
      <p:sp>
        <p:nvSpPr>
          <p:cNvPr id="56" name="Oval 55"/>
          <p:cNvSpPr/>
          <p:nvPr/>
        </p:nvSpPr>
        <p:spPr>
          <a:xfrm>
            <a:off x="4305466" y="2446421"/>
            <a:ext cx="1006307" cy="2667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FFFFFF"/>
                </a:solidFill>
                <a:effectLst/>
                <a:uLnTx/>
                <a:uFillTx/>
                <a:latin typeface="Arial"/>
                <a:ea typeface="+mn-ea"/>
                <a:cs typeface="+mn-cs"/>
                <a:sym typeface="Arial"/>
              </a:rPr>
              <a:t>Trellis</a:t>
            </a:r>
          </a:p>
        </p:txBody>
      </p:sp>
      <p:cxnSp>
        <p:nvCxnSpPr>
          <p:cNvPr id="57" name="Straight Arrow Connector 56"/>
          <p:cNvCxnSpPr/>
          <p:nvPr/>
        </p:nvCxnSpPr>
        <p:spPr>
          <a:xfrm flipH="1" flipV="1">
            <a:off x="4818051" y="2690813"/>
            <a:ext cx="15875" cy="428625"/>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4262324" y="1942924"/>
            <a:ext cx="11986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prstClr val="black"/>
                </a:solidFill>
                <a:effectLst/>
                <a:uLnTx/>
                <a:uFillTx/>
                <a:latin typeface="Calibri"/>
                <a:cs typeface="Arial"/>
                <a:sym typeface="Arial"/>
              </a:rPr>
              <a:t>Manages 1 or more switches</a:t>
            </a:r>
          </a:p>
        </p:txBody>
      </p:sp>
      <p:sp>
        <p:nvSpPr>
          <p:cNvPr id="39" name="Google Shape;472;p55"/>
          <p:cNvSpPr txBox="1"/>
          <p:nvPr/>
        </p:nvSpPr>
        <p:spPr>
          <a:xfrm>
            <a:off x="122502" y="30166"/>
            <a:ext cx="8750910" cy="600600"/>
          </a:xfrm>
          <a:prstGeom prst="rect">
            <a:avLst/>
          </a:prstGeom>
          <a:noFill/>
          <a:ln>
            <a:noFill/>
          </a:ln>
        </p:spPr>
        <p:txBody>
          <a:bodyPr spcFirstLastPara="1" wrap="square" lIns="34275" tIns="17125" rIns="34275" bIns="17125" anchor="ctr" anchorCtr="0">
            <a:noAutofit/>
          </a:bodyPr>
          <a:lstStyle/>
          <a:p>
            <a:pPr marL="0" marR="0" lvl="0" indent="0" algn="ctr"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0" i="0" u="none" strike="noStrike" kern="0" cap="none" spc="0" normalizeH="0" baseline="0" noProof="0" dirty="0">
                <a:ln>
                  <a:noFill/>
                </a:ln>
                <a:solidFill>
                  <a:srgbClr val="4B87CC"/>
                </a:solidFill>
                <a:effectLst/>
                <a:uLnTx/>
                <a:uFillTx/>
                <a:latin typeface="Calibri"/>
                <a:ea typeface="Calibri"/>
                <a:cs typeface="Calibri"/>
                <a:sym typeface="Calibri"/>
              </a:rPr>
              <a:t>SEBA: SDN Enabled Broadband Access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47" name="Google Shape;443;p55" descr="house.png"/>
          <p:cNvPicPr preferRelativeResize="0"/>
          <p:nvPr/>
        </p:nvPicPr>
        <p:blipFill rotWithShape="1">
          <a:blip r:embed="rId2">
            <a:alphaModFix/>
          </a:blip>
          <a:srcRect/>
          <a:stretch/>
        </p:blipFill>
        <p:spPr>
          <a:xfrm>
            <a:off x="1831672" y="2120242"/>
            <a:ext cx="565415" cy="405002"/>
          </a:xfrm>
          <a:prstGeom prst="rect">
            <a:avLst/>
          </a:prstGeom>
          <a:noFill/>
          <a:ln>
            <a:noFill/>
          </a:ln>
        </p:spPr>
      </p:pic>
    </p:spTree>
    <p:extLst>
      <p:ext uri="{BB962C8B-B14F-4D97-AF65-F5344CB8AC3E}">
        <p14:creationId xmlns:p14="http://schemas.microsoft.com/office/powerpoint/2010/main" val="33395987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fade">
                                      <p:cBhvr>
                                        <p:cTn id="24" dur="500"/>
                                        <p:tgtEl>
                                          <p:spTgt spid="5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56" grpId="0" animBg="1"/>
      <p:bldP spid="6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5"/>
          <p:cNvSpPr/>
          <p:nvPr/>
        </p:nvSpPr>
        <p:spPr>
          <a:xfrm>
            <a:off x="1905099" y="1320860"/>
            <a:ext cx="5679600" cy="3764100"/>
          </a:xfrm>
          <a:prstGeom prst="roundRect">
            <a:avLst>
              <a:gd name="adj" fmla="val 1875"/>
            </a:avLst>
          </a:prstGeom>
          <a:noFill/>
          <a:ln w="19050" cap="flat" cmpd="sng">
            <a:solidFill>
              <a:srgbClr val="4B4B4B"/>
            </a:solidFill>
            <a:prstDash val="dot"/>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03" name="Google Shape;403;p55"/>
          <p:cNvSpPr/>
          <p:nvPr/>
        </p:nvSpPr>
        <p:spPr>
          <a:xfrm>
            <a:off x="2268065" y="2071687"/>
            <a:ext cx="2073748" cy="175029"/>
          </a:xfrm>
          <a:prstGeom prst="hexagon">
            <a:avLst>
              <a:gd name="adj" fmla="val 25000"/>
              <a:gd name="vf" fmla="val 115470"/>
            </a:avLst>
          </a:prstGeom>
          <a:solidFill>
            <a:schemeClr val="bg1"/>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4B4B4B"/>
                </a:solidFill>
                <a:effectLst/>
                <a:uLnTx/>
                <a:uFillTx/>
                <a:latin typeface="Calibri"/>
                <a:ea typeface="Calibri"/>
                <a:cs typeface="Calibri"/>
                <a:sym typeface="Calibri"/>
              </a:rPr>
              <a:t>VOLTHA apps</a:t>
            </a:r>
            <a:endParaRPr kumimoji="0" sz="1400" b="0" i="0" u="none" strike="noStrike" kern="0" cap="none" spc="0" normalizeH="0" baseline="0" noProof="0">
              <a:ln>
                <a:noFill/>
              </a:ln>
              <a:solidFill>
                <a:srgbClr val="4B4B4B"/>
              </a:solidFill>
              <a:effectLst/>
              <a:uLnTx/>
              <a:uFillTx/>
              <a:latin typeface="Arial"/>
              <a:cs typeface="Arial"/>
              <a:sym typeface="Arial"/>
            </a:endParaRPr>
          </a:p>
        </p:txBody>
      </p:sp>
      <p:sp>
        <p:nvSpPr>
          <p:cNvPr id="404" name="Google Shape;404;p55"/>
          <p:cNvSpPr/>
          <p:nvPr/>
        </p:nvSpPr>
        <p:spPr>
          <a:xfrm>
            <a:off x="2211773" y="2836369"/>
            <a:ext cx="1821300" cy="331200"/>
          </a:xfrm>
          <a:prstGeom prst="rect">
            <a:avLst/>
          </a:prstGeom>
          <a:solidFill>
            <a:srgbClr val="76B3F7"/>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Calibri"/>
                <a:ea typeface="Calibri"/>
                <a:cs typeface="Calibri"/>
                <a:sym typeface="Calibri"/>
              </a:rPr>
              <a:t>VOLTHA</a:t>
            </a:r>
            <a:endParaRPr kumimoji="0" sz="1400" b="0" i="0" u="none" strike="noStrike" kern="0" cap="none" spc="0" normalizeH="0" baseline="0" noProof="0">
              <a:ln>
                <a:noFill/>
              </a:ln>
              <a:solidFill>
                <a:srgbClr val="FFFFFF"/>
              </a:solidFill>
              <a:effectLst/>
              <a:uLnTx/>
              <a:uFillTx/>
              <a:latin typeface="Arial"/>
              <a:cs typeface="Arial"/>
              <a:sym typeface="Arial"/>
            </a:endParaRPr>
          </a:p>
        </p:txBody>
      </p:sp>
      <p:sp>
        <p:nvSpPr>
          <p:cNvPr id="405" name="Google Shape;405;p55"/>
          <p:cNvSpPr/>
          <p:nvPr/>
        </p:nvSpPr>
        <p:spPr>
          <a:xfrm>
            <a:off x="2211773" y="2246767"/>
            <a:ext cx="4539000" cy="447300"/>
          </a:xfrm>
          <a:prstGeom prst="roundRect">
            <a:avLst>
              <a:gd name="adj" fmla="val 16667"/>
            </a:avLst>
          </a:prstGeom>
          <a:solidFill>
            <a:srgbClr val="76B3F7"/>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Calibri"/>
                <a:ea typeface="Calibri"/>
                <a:cs typeface="Calibri"/>
                <a:sym typeface="Calibri"/>
              </a:rPr>
              <a:t>SDN Controller - ONOS</a:t>
            </a:r>
            <a:endParaRPr kumimoji="0" sz="1400" b="0" i="0" u="none" strike="noStrike" kern="0" cap="none" spc="0" normalizeH="0" baseline="0" noProof="0">
              <a:ln>
                <a:noFill/>
              </a:ln>
              <a:solidFill>
                <a:srgbClr val="FFFFFF"/>
              </a:solidFill>
              <a:effectLst/>
              <a:uLnTx/>
              <a:uFillTx/>
              <a:latin typeface="Arial"/>
              <a:cs typeface="Arial"/>
              <a:sym typeface="Arial"/>
            </a:endParaRPr>
          </a:p>
        </p:txBody>
      </p:sp>
      <p:sp>
        <p:nvSpPr>
          <p:cNvPr id="406" name="Google Shape;406;p55"/>
          <p:cNvSpPr/>
          <p:nvPr/>
        </p:nvSpPr>
        <p:spPr>
          <a:xfrm>
            <a:off x="2230729" y="1367166"/>
            <a:ext cx="4520100" cy="465300"/>
          </a:xfrm>
          <a:prstGeom prst="roundRect">
            <a:avLst>
              <a:gd name="adj" fmla="val 16667"/>
            </a:avLst>
          </a:prstGeom>
          <a:solidFill>
            <a:srgbClr val="76B3F7"/>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400" b="1" i="0" u="none" strike="noStrike" kern="0" cap="none" spc="0" normalizeH="0" baseline="0" noProof="0">
                <a:ln>
                  <a:noFill/>
                </a:ln>
                <a:solidFill>
                  <a:srgbClr val="FFFFFF"/>
                </a:solidFill>
                <a:effectLst/>
                <a:uLnTx/>
                <a:uFillTx/>
                <a:latin typeface="Calibri"/>
                <a:ea typeface="Calibri"/>
                <a:cs typeface="Calibri"/>
                <a:sym typeface="Calibri"/>
              </a:rPr>
              <a:t>Network Edge Mediator (NEM)</a:t>
            </a:r>
            <a:endParaRPr kumimoji="0" sz="1400" b="0" i="0" u="none" strike="noStrike" kern="0" cap="none" spc="0" normalizeH="0" baseline="0" noProof="0">
              <a:ln>
                <a:noFill/>
              </a:ln>
              <a:solidFill>
                <a:srgbClr val="FFFFFF"/>
              </a:solidFill>
              <a:effectLst/>
              <a:uLnTx/>
              <a:uFillTx/>
              <a:latin typeface="Arial"/>
              <a:cs typeface="Arial"/>
              <a:sym typeface="Arial"/>
            </a:endParaRPr>
          </a:p>
        </p:txBody>
      </p:sp>
      <p:sp>
        <p:nvSpPr>
          <p:cNvPr id="407" name="Google Shape;407;p55"/>
          <p:cNvSpPr txBox="1"/>
          <p:nvPr/>
        </p:nvSpPr>
        <p:spPr>
          <a:xfrm>
            <a:off x="6316032" y="1013083"/>
            <a:ext cx="1268700" cy="3387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a:ln>
                  <a:noFill/>
                </a:ln>
                <a:solidFill>
                  <a:srgbClr val="00385D"/>
                </a:solidFill>
                <a:effectLst/>
                <a:uLnTx/>
                <a:uFillTx/>
                <a:latin typeface="Calibri"/>
                <a:ea typeface="Calibri"/>
                <a:cs typeface="Calibri"/>
                <a:sym typeface="Calibri"/>
              </a:rPr>
              <a:t>SEBA POD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1" name="Google Shape;411;p55"/>
          <p:cNvSpPr/>
          <p:nvPr/>
        </p:nvSpPr>
        <p:spPr>
          <a:xfrm>
            <a:off x="4397375" y="2071687"/>
            <a:ext cx="2309813" cy="174625"/>
          </a:xfrm>
          <a:prstGeom prst="hexagon">
            <a:avLst>
              <a:gd name="adj" fmla="val 25000"/>
              <a:gd name="vf" fmla="val 115470"/>
            </a:avLst>
          </a:prstGeom>
          <a:solidFill>
            <a:schemeClr val="bg1"/>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4B4B4B"/>
                </a:solidFill>
                <a:effectLst/>
                <a:uLnTx/>
                <a:uFillTx/>
                <a:latin typeface="Calibri"/>
                <a:ea typeface="Calibri"/>
                <a:cs typeface="Calibri"/>
                <a:sym typeface="Calibri"/>
              </a:rPr>
              <a:t>Trellis apps</a:t>
            </a:r>
            <a:endParaRPr kumimoji="0" sz="1400" b="0" i="0" u="none" strike="noStrike" kern="0" cap="none" spc="0" normalizeH="0" baseline="0" noProof="0">
              <a:ln>
                <a:noFill/>
              </a:ln>
              <a:solidFill>
                <a:srgbClr val="4B4B4B"/>
              </a:solidFill>
              <a:effectLst/>
              <a:uLnTx/>
              <a:uFillTx/>
              <a:latin typeface="Arial"/>
              <a:cs typeface="Arial"/>
              <a:sym typeface="Arial"/>
            </a:endParaRPr>
          </a:p>
        </p:txBody>
      </p:sp>
      <p:cxnSp>
        <p:nvCxnSpPr>
          <p:cNvPr id="414" name="Google Shape;414;p55"/>
          <p:cNvCxnSpPr>
            <a:stCxn id="404" idx="0"/>
          </p:cNvCxnSpPr>
          <p:nvPr/>
        </p:nvCxnSpPr>
        <p:spPr>
          <a:xfrm rot="10800000">
            <a:off x="3120323" y="2700169"/>
            <a:ext cx="2100" cy="136200"/>
          </a:xfrm>
          <a:prstGeom prst="straightConnector1">
            <a:avLst/>
          </a:prstGeom>
          <a:noFill/>
          <a:ln w="12700" cap="flat" cmpd="sng">
            <a:solidFill>
              <a:srgbClr val="4B4B4B"/>
            </a:solidFill>
            <a:prstDash val="dot"/>
            <a:round/>
            <a:headEnd type="none" w="sm" len="sm"/>
            <a:tailEnd type="none" w="sm" len="sm"/>
          </a:ln>
          <a:effectLst>
            <a:outerShdw blurRad="40000" dist="20000" dir="5400000" rotWithShape="0">
              <a:srgbClr val="000000">
                <a:alpha val="37650"/>
              </a:srgbClr>
            </a:outerShdw>
          </a:effectLst>
        </p:spPr>
      </p:cxnSp>
      <p:grpSp>
        <p:nvGrpSpPr>
          <p:cNvPr id="416" name="Google Shape;416;p55"/>
          <p:cNvGrpSpPr/>
          <p:nvPr/>
        </p:nvGrpSpPr>
        <p:grpSpPr>
          <a:xfrm>
            <a:off x="3043890" y="626594"/>
            <a:ext cx="2595136" cy="659178"/>
            <a:chOff x="4691947" y="240650"/>
            <a:chExt cx="2692329" cy="854300"/>
          </a:xfrm>
        </p:grpSpPr>
        <p:sp>
          <p:nvSpPr>
            <p:cNvPr id="417" name="Google Shape;417;p55"/>
            <p:cNvSpPr/>
            <p:nvPr/>
          </p:nvSpPr>
          <p:spPr>
            <a:xfrm>
              <a:off x="4691947" y="240650"/>
              <a:ext cx="11757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ONAP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8" name="Google Shape;418;p55"/>
            <p:cNvSpPr/>
            <p:nvPr/>
          </p:nvSpPr>
          <p:spPr>
            <a:xfrm>
              <a:off x="5993476" y="240653"/>
              <a:ext cx="13908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 X OSS/BSS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9" name="Google Shape;419;p55"/>
            <p:cNvSpPr/>
            <p:nvPr/>
          </p:nvSpPr>
          <p:spPr>
            <a:xfrm>
              <a:off x="5188440" y="520865"/>
              <a:ext cx="192900" cy="3588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20" name="Google Shape;420;p55"/>
            <p:cNvSpPr/>
            <p:nvPr/>
          </p:nvSpPr>
          <p:spPr>
            <a:xfrm>
              <a:off x="6645655" y="520865"/>
              <a:ext cx="222600" cy="5451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21" name="Google Shape;421;p55"/>
            <p:cNvSpPr/>
            <p:nvPr/>
          </p:nvSpPr>
          <p:spPr>
            <a:xfrm>
              <a:off x="4786513" y="898450"/>
              <a:ext cx="986700" cy="196500"/>
            </a:xfrm>
            <a:prstGeom prst="roundRect">
              <a:avLst>
                <a:gd name="adj" fmla="val 16667"/>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4B4B4B"/>
                  </a:solidFill>
                  <a:effectLst/>
                  <a:uLnTx/>
                  <a:uFillTx/>
                  <a:latin typeface="Calibri"/>
                  <a:ea typeface="Calibri"/>
                  <a:cs typeface="Calibri"/>
                  <a:sym typeface="Calibri"/>
                </a:rPr>
                <a:t>Local</a:t>
              </a:r>
              <a:r>
                <a:rPr kumimoji="0" lang="en-US" sz="1000" b="0" i="0" u="none" strike="noStrike" kern="0" cap="none" spc="0" normalizeH="0" noProof="0">
                  <a:ln>
                    <a:noFill/>
                  </a:ln>
                  <a:solidFill>
                    <a:srgbClr val="4B4B4B"/>
                  </a:solidFill>
                  <a:effectLst/>
                  <a:uLnTx/>
                  <a:uFillTx/>
                  <a:latin typeface="Calibri"/>
                  <a:ea typeface="Calibri"/>
                  <a:cs typeface="Calibri"/>
                  <a:sym typeface="Calibri"/>
                </a:rPr>
                <a:t> Adaptor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422" name="Google Shape;422;p55"/>
          <p:cNvSpPr/>
          <p:nvPr/>
        </p:nvSpPr>
        <p:spPr>
          <a:xfrm>
            <a:off x="6807225" y="1340152"/>
            <a:ext cx="700500" cy="1775400"/>
          </a:xfrm>
          <a:prstGeom prst="roundRect">
            <a:avLst>
              <a:gd name="adj" fmla="val 16667"/>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B4B4B"/>
                </a:solidFill>
                <a:effectLst/>
                <a:uLnTx/>
                <a:uFillTx/>
                <a:latin typeface="Calibri"/>
                <a:ea typeface="Calibri"/>
                <a:cs typeface="Calibri"/>
                <a:sym typeface="Calibri"/>
              </a:rPr>
              <a:t>DockerK8s Helm</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423" name="Google Shape;423;p55"/>
          <p:cNvCxnSpPr/>
          <p:nvPr/>
        </p:nvCxnSpPr>
        <p:spPr>
          <a:xfrm rot="10800000" flipH="1">
            <a:off x="3120309" y="1850403"/>
            <a:ext cx="2100" cy="137100"/>
          </a:xfrm>
          <a:prstGeom prst="straightConnector1">
            <a:avLst/>
          </a:prstGeom>
          <a:noFill/>
          <a:ln w="12700" cap="flat" cmpd="sng">
            <a:solidFill>
              <a:srgbClr val="4B4B4B"/>
            </a:solidFill>
            <a:prstDash val="dot"/>
            <a:round/>
            <a:headEnd type="none" w="sm" len="sm"/>
            <a:tailEnd type="none" w="sm" len="sm"/>
          </a:ln>
          <a:effectLst>
            <a:outerShdw blurRad="40000" dist="20000" dir="5400000" rotWithShape="0">
              <a:srgbClr val="000000">
                <a:alpha val="37650"/>
              </a:srgbClr>
            </a:outerShdw>
          </a:effectLst>
        </p:spPr>
      </p:cxnSp>
      <p:cxnSp>
        <p:nvCxnSpPr>
          <p:cNvPr id="424" name="Google Shape;424;p55"/>
          <p:cNvCxnSpPr/>
          <p:nvPr/>
        </p:nvCxnSpPr>
        <p:spPr>
          <a:xfrm rot="10800000">
            <a:off x="5639990" y="1855250"/>
            <a:ext cx="3000" cy="138000"/>
          </a:xfrm>
          <a:prstGeom prst="straightConnector1">
            <a:avLst/>
          </a:prstGeom>
          <a:noFill/>
          <a:ln w="12700" cap="flat" cmpd="sng">
            <a:solidFill>
              <a:srgbClr val="4B4B4B"/>
            </a:solidFill>
            <a:prstDash val="dot"/>
            <a:round/>
            <a:headEnd type="none" w="sm" len="sm"/>
            <a:tailEnd type="none" w="sm" len="sm"/>
          </a:ln>
          <a:effectLst>
            <a:outerShdw blurRad="40000" dist="20000" dir="5400000" rotWithShape="0">
              <a:srgbClr val="000000">
                <a:alpha val="37650"/>
              </a:srgbClr>
            </a:outerShdw>
          </a:effectLst>
        </p:spPr>
      </p:cxnSp>
      <p:cxnSp>
        <p:nvCxnSpPr>
          <p:cNvPr id="425" name="Google Shape;425;p55"/>
          <p:cNvCxnSpPr/>
          <p:nvPr/>
        </p:nvCxnSpPr>
        <p:spPr>
          <a:xfrm rot="10800000">
            <a:off x="3213085" y="3173454"/>
            <a:ext cx="0" cy="740100"/>
          </a:xfrm>
          <a:prstGeom prst="straightConnector1">
            <a:avLst/>
          </a:prstGeom>
          <a:noFill/>
          <a:ln w="12700" cap="flat" cmpd="sng">
            <a:solidFill>
              <a:srgbClr val="4B4B4B"/>
            </a:solidFill>
            <a:prstDash val="dot"/>
            <a:round/>
            <a:headEnd type="none" w="sm" len="sm"/>
            <a:tailEnd type="none" w="sm" len="sm"/>
          </a:ln>
          <a:effectLst>
            <a:outerShdw blurRad="40000" dist="20000" dir="5400000" rotWithShape="0">
              <a:srgbClr val="000000">
                <a:alpha val="37650"/>
              </a:srgbClr>
            </a:outerShdw>
          </a:effectLst>
        </p:spPr>
      </p:cxnSp>
      <p:cxnSp>
        <p:nvCxnSpPr>
          <p:cNvPr id="426" name="Google Shape;426;p55"/>
          <p:cNvCxnSpPr>
            <a:stCxn id="427" idx="1"/>
            <a:endCxn id="428" idx="6"/>
          </p:cNvCxnSpPr>
          <p:nvPr/>
        </p:nvCxnSpPr>
        <p:spPr>
          <a:xfrm flipH="1">
            <a:off x="1356288" y="3685720"/>
            <a:ext cx="860100" cy="600"/>
          </a:xfrm>
          <a:prstGeom prst="straightConnector1">
            <a:avLst/>
          </a:prstGeom>
          <a:noFill/>
          <a:ln w="25400" cap="flat" cmpd="sng">
            <a:solidFill>
              <a:srgbClr val="BF8300"/>
            </a:solidFill>
            <a:prstDash val="solid"/>
            <a:round/>
            <a:headEnd type="none" w="sm" len="sm"/>
            <a:tailEnd type="none" w="sm" len="sm"/>
          </a:ln>
          <a:effectLst>
            <a:outerShdw blurRad="40000" dist="20000" dir="5400000" rotWithShape="0">
              <a:srgbClr val="000000">
                <a:alpha val="37650"/>
              </a:srgbClr>
            </a:outerShdw>
          </a:effectLst>
        </p:spPr>
      </p:cxnSp>
      <p:sp>
        <p:nvSpPr>
          <p:cNvPr id="428" name="Google Shape;428;p55"/>
          <p:cNvSpPr/>
          <p:nvPr/>
        </p:nvSpPr>
        <p:spPr>
          <a:xfrm>
            <a:off x="1280482" y="3622142"/>
            <a:ext cx="75900" cy="128400"/>
          </a:xfrm>
          <a:prstGeom prst="ellipse">
            <a:avLst/>
          </a:prstGeom>
          <a:solidFill>
            <a:srgbClr val="FFAF00"/>
          </a:solidFill>
          <a:ln w="25400" cap="flat" cmpd="sng">
            <a:solidFill>
              <a:srgbClr val="BA7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29" name="Google Shape;429;p55"/>
          <p:cNvSpPr/>
          <p:nvPr/>
        </p:nvSpPr>
        <p:spPr>
          <a:xfrm>
            <a:off x="3453731" y="3693473"/>
            <a:ext cx="45600" cy="456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cxnSp>
        <p:nvCxnSpPr>
          <p:cNvPr id="430" name="Google Shape;430;p55"/>
          <p:cNvCxnSpPr>
            <a:stCxn id="428" idx="2"/>
            <a:endCxn id="431" idx="3"/>
          </p:cNvCxnSpPr>
          <p:nvPr/>
        </p:nvCxnSpPr>
        <p:spPr>
          <a:xfrm rot="10800000">
            <a:off x="579982" y="3340142"/>
            <a:ext cx="700500" cy="346200"/>
          </a:xfrm>
          <a:prstGeom prst="straightConnector1">
            <a:avLst/>
          </a:prstGeom>
          <a:noFill/>
          <a:ln w="25400" cap="flat" cmpd="sng">
            <a:solidFill>
              <a:srgbClr val="BF8300"/>
            </a:solidFill>
            <a:prstDash val="solid"/>
            <a:round/>
            <a:headEnd type="none" w="sm" len="sm"/>
            <a:tailEnd type="none" w="sm" len="sm"/>
          </a:ln>
          <a:effectLst>
            <a:outerShdw blurRad="40000" dist="20000" dir="5400000" rotWithShape="0">
              <a:srgbClr val="000000">
                <a:alpha val="37650"/>
              </a:srgbClr>
            </a:outerShdw>
          </a:effectLst>
        </p:spPr>
      </p:cxnSp>
      <p:cxnSp>
        <p:nvCxnSpPr>
          <p:cNvPr id="432" name="Google Shape;432;p55"/>
          <p:cNvCxnSpPr>
            <a:stCxn id="428" idx="2"/>
            <a:endCxn id="433" idx="3"/>
          </p:cNvCxnSpPr>
          <p:nvPr/>
        </p:nvCxnSpPr>
        <p:spPr>
          <a:xfrm flipH="1">
            <a:off x="579982" y="3686342"/>
            <a:ext cx="700500" cy="343500"/>
          </a:xfrm>
          <a:prstGeom prst="straightConnector1">
            <a:avLst/>
          </a:prstGeom>
          <a:noFill/>
          <a:ln w="25400" cap="flat" cmpd="sng">
            <a:solidFill>
              <a:srgbClr val="BF8300"/>
            </a:solidFill>
            <a:prstDash val="solid"/>
            <a:round/>
            <a:headEnd type="none" w="sm" len="sm"/>
            <a:tailEnd type="none" w="sm" len="sm"/>
          </a:ln>
          <a:effectLst>
            <a:outerShdw blurRad="40000" dist="20000" dir="5400000" rotWithShape="0">
              <a:srgbClr val="000000">
                <a:alpha val="37650"/>
              </a:srgbClr>
            </a:outerShdw>
          </a:effectLst>
        </p:spPr>
      </p:cxnSp>
      <p:sp>
        <p:nvSpPr>
          <p:cNvPr id="431" name="Google Shape;431;p55"/>
          <p:cNvSpPr/>
          <p:nvPr/>
        </p:nvSpPr>
        <p:spPr>
          <a:xfrm>
            <a:off x="477352" y="3268394"/>
            <a:ext cx="102600" cy="143400"/>
          </a:xfrm>
          <a:prstGeom prst="roundRect">
            <a:avLst>
              <a:gd name="adj" fmla="val 16667"/>
            </a:avLst>
          </a:prstGeom>
          <a:solidFill>
            <a:srgbClr val="FFFFFF"/>
          </a:solidFill>
          <a:ln w="254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33" name="Google Shape;433;p55"/>
          <p:cNvSpPr/>
          <p:nvPr/>
        </p:nvSpPr>
        <p:spPr>
          <a:xfrm>
            <a:off x="477353" y="3954219"/>
            <a:ext cx="102600" cy="151200"/>
          </a:xfrm>
          <a:prstGeom prst="roundRect">
            <a:avLst>
              <a:gd name="adj" fmla="val 16667"/>
            </a:avLst>
          </a:prstGeom>
          <a:solidFill>
            <a:srgbClr val="FFFFFF"/>
          </a:solidFill>
          <a:ln w="254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34" name="Google Shape;434;p55"/>
          <p:cNvSpPr/>
          <p:nvPr/>
        </p:nvSpPr>
        <p:spPr>
          <a:xfrm>
            <a:off x="2336083" y="3674920"/>
            <a:ext cx="45600" cy="45600"/>
          </a:xfrm>
          <a:prstGeom prst="ellipse">
            <a:avLst/>
          </a:prstGeom>
          <a:gradFill>
            <a:gsLst>
              <a:gs pos="0">
                <a:srgbClr val="A90606"/>
              </a:gs>
              <a:gs pos="100000">
                <a:srgbClr val="F19D9D"/>
              </a:gs>
            </a:gsLst>
            <a:lin ang="16200038" scaled="0"/>
          </a:gra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35" name="Google Shape;435;p55"/>
          <p:cNvSpPr txBox="1"/>
          <p:nvPr/>
        </p:nvSpPr>
        <p:spPr>
          <a:xfrm>
            <a:off x="2216390" y="3351952"/>
            <a:ext cx="4299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OLT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6" name="Google Shape;436;p55"/>
          <p:cNvSpPr txBox="1"/>
          <p:nvPr/>
        </p:nvSpPr>
        <p:spPr>
          <a:xfrm>
            <a:off x="113171" y="3365026"/>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ONU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27" name="Google Shape;427;p55"/>
          <p:cNvPicPr preferRelativeResize="0"/>
          <p:nvPr/>
        </p:nvPicPr>
        <p:blipFill rotWithShape="1">
          <a:blip r:embed="rId3">
            <a:alphaModFix/>
          </a:blip>
          <a:srcRect/>
          <a:stretch/>
        </p:blipFill>
        <p:spPr>
          <a:xfrm rot="10800000" flipH="1">
            <a:off x="2216388" y="3573655"/>
            <a:ext cx="1821283" cy="224130"/>
          </a:xfrm>
          <a:prstGeom prst="rect">
            <a:avLst/>
          </a:prstGeom>
          <a:noFill/>
          <a:ln>
            <a:noFill/>
          </a:ln>
        </p:spPr>
      </p:pic>
      <p:pic>
        <p:nvPicPr>
          <p:cNvPr id="437" name="Google Shape;437;p55"/>
          <p:cNvPicPr preferRelativeResize="0"/>
          <p:nvPr/>
        </p:nvPicPr>
        <p:blipFill rotWithShape="1">
          <a:blip r:embed="rId3">
            <a:alphaModFix/>
          </a:blip>
          <a:srcRect/>
          <a:stretch/>
        </p:blipFill>
        <p:spPr>
          <a:xfrm rot="10800000" flipH="1">
            <a:off x="2216390" y="3864409"/>
            <a:ext cx="1821283" cy="237964"/>
          </a:xfrm>
          <a:prstGeom prst="rect">
            <a:avLst/>
          </a:prstGeom>
          <a:noFill/>
          <a:ln>
            <a:noFill/>
          </a:ln>
        </p:spPr>
      </p:pic>
      <p:pic>
        <p:nvPicPr>
          <p:cNvPr id="438" name="Google Shape;438;p55"/>
          <p:cNvPicPr preferRelativeResize="0"/>
          <p:nvPr/>
        </p:nvPicPr>
        <p:blipFill rotWithShape="1">
          <a:blip r:embed="rId3">
            <a:alphaModFix/>
          </a:blip>
          <a:srcRect/>
          <a:stretch/>
        </p:blipFill>
        <p:spPr>
          <a:xfrm rot="10800000" flipH="1">
            <a:off x="2216389" y="4652042"/>
            <a:ext cx="1821283" cy="254901"/>
          </a:xfrm>
          <a:prstGeom prst="rect">
            <a:avLst/>
          </a:prstGeom>
          <a:noFill/>
          <a:ln>
            <a:noFill/>
          </a:ln>
        </p:spPr>
      </p:pic>
      <p:sp>
        <p:nvSpPr>
          <p:cNvPr id="439" name="Google Shape;439;p55"/>
          <p:cNvSpPr/>
          <p:nvPr/>
        </p:nvSpPr>
        <p:spPr>
          <a:xfrm>
            <a:off x="2888475" y="4176765"/>
            <a:ext cx="45600" cy="59400"/>
          </a:xfrm>
          <a:prstGeom prst="ellipse">
            <a:avLst/>
          </a:prstGeom>
          <a:gradFill>
            <a:gsLst>
              <a:gs pos="0">
                <a:srgbClr val="F99E9F"/>
              </a:gs>
              <a:gs pos="35000">
                <a:srgbClr val="FABBBB"/>
              </a:gs>
              <a:gs pos="100000">
                <a:srgbClr val="FFE3E3"/>
              </a:gs>
            </a:gsLst>
            <a:lin ang="16200038" scaled="0"/>
          </a:gradFill>
          <a:ln w="9525" cap="flat" cmpd="sng">
            <a:solidFill>
              <a:srgbClr val="AD2D2D"/>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40" name="Google Shape;440;p55"/>
          <p:cNvSpPr/>
          <p:nvPr/>
        </p:nvSpPr>
        <p:spPr>
          <a:xfrm>
            <a:off x="2888475" y="4339748"/>
            <a:ext cx="45600" cy="59400"/>
          </a:xfrm>
          <a:prstGeom prst="ellipse">
            <a:avLst/>
          </a:prstGeom>
          <a:gradFill>
            <a:gsLst>
              <a:gs pos="0">
                <a:srgbClr val="F99E9F"/>
              </a:gs>
              <a:gs pos="35000">
                <a:srgbClr val="FABBBB"/>
              </a:gs>
              <a:gs pos="100000">
                <a:srgbClr val="FFE3E3"/>
              </a:gs>
            </a:gsLst>
            <a:lin ang="16200038" scaled="0"/>
          </a:gradFill>
          <a:ln w="9525" cap="flat" cmpd="sng">
            <a:solidFill>
              <a:srgbClr val="AD2D2D"/>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41" name="Google Shape;441;p55"/>
          <p:cNvSpPr/>
          <p:nvPr/>
        </p:nvSpPr>
        <p:spPr>
          <a:xfrm>
            <a:off x="2888475" y="4500389"/>
            <a:ext cx="45600" cy="59400"/>
          </a:xfrm>
          <a:prstGeom prst="ellipse">
            <a:avLst/>
          </a:prstGeom>
          <a:gradFill>
            <a:gsLst>
              <a:gs pos="0">
                <a:srgbClr val="F99E9F"/>
              </a:gs>
              <a:gs pos="35000">
                <a:srgbClr val="FABBBB"/>
              </a:gs>
              <a:gs pos="100000">
                <a:srgbClr val="FFE3E3"/>
              </a:gs>
            </a:gsLst>
            <a:lin ang="16200038" scaled="0"/>
          </a:gradFill>
          <a:ln w="9525" cap="flat" cmpd="sng">
            <a:solidFill>
              <a:srgbClr val="AD2D2D"/>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442" name="Google Shape;442;p55"/>
          <p:cNvCxnSpPr>
            <a:stCxn id="427" idx="2"/>
          </p:cNvCxnSpPr>
          <p:nvPr/>
        </p:nvCxnSpPr>
        <p:spPr>
          <a:xfrm rot="10800000">
            <a:off x="3122530" y="3173455"/>
            <a:ext cx="4500" cy="400200"/>
          </a:xfrm>
          <a:prstGeom prst="straightConnector1">
            <a:avLst/>
          </a:prstGeom>
          <a:noFill/>
          <a:ln w="12700" cap="flat" cmpd="sng">
            <a:solidFill>
              <a:srgbClr val="4B4B4B"/>
            </a:solidFill>
            <a:prstDash val="dot"/>
            <a:round/>
            <a:headEnd type="none" w="sm" len="sm"/>
            <a:tailEnd type="none" w="sm" len="sm"/>
          </a:ln>
          <a:effectLst>
            <a:outerShdw blurRad="40000" dist="20000" dir="5400000" rotWithShape="0">
              <a:srgbClr val="000000">
                <a:alpha val="37650"/>
              </a:srgbClr>
            </a:outerShdw>
          </a:effectLst>
        </p:spPr>
      </p:cxnSp>
      <p:pic>
        <p:nvPicPr>
          <p:cNvPr id="443" name="Google Shape;443;p55" descr="house.png"/>
          <p:cNvPicPr preferRelativeResize="0"/>
          <p:nvPr/>
        </p:nvPicPr>
        <p:blipFill rotWithShape="1">
          <a:blip r:embed="rId4">
            <a:alphaModFix/>
          </a:blip>
          <a:srcRect/>
          <a:stretch/>
        </p:blipFill>
        <p:spPr>
          <a:xfrm>
            <a:off x="0" y="2994509"/>
            <a:ext cx="565415" cy="405002"/>
          </a:xfrm>
          <a:prstGeom prst="rect">
            <a:avLst/>
          </a:prstGeom>
          <a:noFill/>
          <a:ln>
            <a:noFill/>
          </a:ln>
        </p:spPr>
      </p:pic>
      <p:pic>
        <p:nvPicPr>
          <p:cNvPr id="444" name="Google Shape;444;p55" descr="house.png"/>
          <p:cNvPicPr preferRelativeResize="0"/>
          <p:nvPr/>
        </p:nvPicPr>
        <p:blipFill rotWithShape="1">
          <a:blip r:embed="rId4">
            <a:alphaModFix/>
          </a:blip>
          <a:srcRect/>
          <a:stretch/>
        </p:blipFill>
        <p:spPr>
          <a:xfrm>
            <a:off x="0" y="3930842"/>
            <a:ext cx="565415" cy="405002"/>
          </a:xfrm>
          <a:prstGeom prst="rect">
            <a:avLst/>
          </a:prstGeom>
          <a:noFill/>
          <a:ln>
            <a:noFill/>
          </a:ln>
        </p:spPr>
      </p:pic>
      <p:grpSp>
        <p:nvGrpSpPr>
          <p:cNvPr id="445" name="Google Shape;445;p55"/>
          <p:cNvGrpSpPr/>
          <p:nvPr/>
        </p:nvGrpSpPr>
        <p:grpSpPr>
          <a:xfrm>
            <a:off x="6750797" y="3688593"/>
            <a:ext cx="1715847" cy="658752"/>
            <a:chOff x="6925825" y="3930774"/>
            <a:chExt cx="1715847" cy="658752"/>
          </a:xfrm>
        </p:grpSpPr>
        <p:pic>
          <p:nvPicPr>
            <p:cNvPr id="446" name="Google Shape;446;p55"/>
            <p:cNvPicPr preferRelativeResize="0"/>
            <p:nvPr/>
          </p:nvPicPr>
          <p:blipFill rotWithShape="1">
            <a:blip r:embed="rId5">
              <a:alphaModFix/>
            </a:blip>
            <a:srcRect/>
            <a:stretch/>
          </p:blipFill>
          <p:spPr>
            <a:xfrm>
              <a:off x="8147024" y="3930774"/>
              <a:ext cx="466864" cy="350562"/>
            </a:xfrm>
            <a:prstGeom prst="rect">
              <a:avLst/>
            </a:prstGeom>
            <a:noFill/>
            <a:ln>
              <a:noFill/>
            </a:ln>
          </p:spPr>
        </p:pic>
        <p:pic>
          <p:nvPicPr>
            <p:cNvPr id="447" name="Google Shape;447;p55"/>
            <p:cNvPicPr preferRelativeResize="0"/>
            <p:nvPr/>
          </p:nvPicPr>
          <p:blipFill rotWithShape="1">
            <a:blip r:embed="rId5">
              <a:alphaModFix/>
            </a:blip>
            <a:srcRect/>
            <a:stretch/>
          </p:blipFill>
          <p:spPr>
            <a:xfrm>
              <a:off x="8170007" y="4235359"/>
              <a:ext cx="471665" cy="354167"/>
            </a:xfrm>
            <a:prstGeom prst="rect">
              <a:avLst/>
            </a:prstGeom>
            <a:noFill/>
            <a:ln>
              <a:noFill/>
            </a:ln>
          </p:spPr>
        </p:pic>
        <p:cxnSp>
          <p:nvCxnSpPr>
            <p:cNvPr id="448" name="Google Shape;448;p55"/>
            <p:cNvCxnSpPr>
              <a:stCxn id="449" idx="3"/>
              <a:endCxn id="446" idx="1"/>
            </p:cNvCxnSpPr>
            <p:nvPr/>
          </p:nvCxnSpPr>
          <p:spPr>
            <a:xfrm>
              <a:off x="6925825" y="4097079"/>
              <a:ext cx="1221199" cy="8976"/>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50" name="Google Shape;450;p55"/>
            <p:cNvCxnSpPr>
              <a:stCxn id="451" idx="3"/>
              <a:endCxn id="447" idx="1"/>
            </p:cNvCxnSpPr>
            <p:nvPr/>
          </p:nvCxnSpPr>
          <p:spPr>
            <a:xfrm>
              <a:off x="6925825" y="4405592"/>
              <a:ext cx="1244182" cy="6851"/>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52" name="Google Shape;452;p55"/>
            <p:cNvCxnSpPr>
              <a:stCxn id="451" idx="3"/>
              <a:endCxn id="446" idx="1"/>
            </p:cNvCxnSpPr>
            <p:nvPr/>
          </p:nvCxnSpPr>
          <p:spPr>
            <a:xfrm flipV="1">
              <a:off x="6925825" y="4106055"/>
              <a:ext cx="1221199" cy="299537"/>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53" name="Google Shape;453;p55"/>
            <p:cNvCxnSpPr>
              <a:stCxn id="449" idx="3"/>
              <a:endCxn id="447" idx="1"/>
            </p:cNvCxnSpPr>
            <p:nvPr/>
          </p:nvCxnSpPr>
          <p:spPr>
            <a:xfrm>
              <a:off x="6925825" y="4097079"/>
              <a:ext cx="1244182" cy="315364"/>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grpSp>
      <p:sp>
        <p:nvSpPr>
          <p:cNvPr id="454" name="Google Shape;454;p55"/>
          <p:cNvSpPr txBox="1"/>
          <p:nvPr/>
        </p:nvSpPr>
        <p:spPr>
          <a:xfrm>
            <a:off x="7810871" y="3474516"/>
            <a:ext cx="1140600" cy="261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Arial"/>
                <a:cs typeface="Arial"/>
                <a:sym typeface="Arial"/>
              </a:rPr>
              <a:t>External BNG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49" name="Google Shape;449;p55"/>
          <p:cNvPicPr preferRelativeResize="0"/>
          <p:nvPr/>
        </p:nvPicPr>
        <p:blipFill rotWithShape="1">
          <a:blip r:embed="rId6">
            <a:alphaModFix/>
          </a:blip>
          <a:srcRect/>
          <a:stretch/>
        </p:blipFill>
        <p:spPr>
          <a:xfrm>
            <a:off x="4994638" y="3728823"/>
            <a:ext cx="1756159" cy="252150"/>
          </a:xfrm>
          <a:prstGeom prst="rect">
            <a:avLst/>
          </a:prstGeom>
          <a:noFill/>
          <a:ln>
            <a:noFill/>
          </a:ln>
        </p:spPr>
      </p:pic>
      <p:cxnSp>
        <p:nvCxnSpPr>
          <p:cNvPr id="455" name="Google Shape;455;p55"/>
          <p:cNvCxnSpPr>
            <a:stCxn id="427" idx="3"/>
            <a:endCxn id="449" idx="1"/>
          </p:cNvCxnSpPr>
          <p:nvPr/>
        </p:nvCxnSpPr>
        <p:spPr>
          <a:xfrm>
            <a:off x="4037671" y="3685720"/>
            <a:ext cx="957000" cy="1692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56" name="Google Shape;456;p55"/>
          <p:cNvCxnSpPr>
            <a:stCxn id="427" idx="3"/>
            <a:endCxn id="451" idx="1"/>
          </p:cNvCxnSpPr>
          <p:nvPr/>
        </p:nvCxnSpPr>
        <p:spPr>
          <a:xfrm>
            <a:off x="4037671" y="3685720"/>
            <a:ext cx="957000" cy="4776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57" name="Google Shape;457;p55"/>
          <p:cNvCxnSpPr>
            <a:stCxn id="437" idx="3"/>
            <a:endCxn id="449" idx="1"/>
          </p:cNvCxnSpPr>
          <p:nvPr/>
        </p:nvCxnSpPr>
        <p:spPr>
          <a:xfrm rot="10800000" flipH="1">
            <a:off x="4037673" y="3854991"/>
            <a:ext cx="957000" cy="1284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58" name="Google Shape;458;p55"/>
          <p:cNvCxnSpPr>
            <a:stCxn id="437" idx="3"/>
            <a:endCxn id="451" idx="1"/>
          </p:cNvCxnSpPr>
          <p:nvPr/>
        </p:nvCxnSpPr>
        <p:spPr>
          <a:xfrm>
            <a:off x="4037673" y="3983391"/>
            <a:ext cx="957000" cy="1800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59" name="Google Shape;459;p55"/>
          <p:cNvCxnSpPr>
            <a:stCxn id="438" idx="3"/>
            <a:endCxn id="449" idx="1"/>
          </p:cNvCxnSpPr>
          <p:nvPr/>
        </p:nvCxnSpPr>
        <p:spPr>
          <a:xfrm rot="10800000" flipH="1">
            <a:off x="4037672" y="3854893"/>
            <a:ext cx="957000" cy="9246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60" name="Google Shape;460;p55"/>
          <p:cNvCxnSpPr>
            <a:stCxn id="438" idx="3"/>
            <a:endCxn id="451" idx="1"/>
          </p:cNvCxnSpPr>
          <p:nvPr/>
        </p:nvCxnSpPr>
        <p:spPr>
          <a:xfrm rot="10800000" flipH="1">
            <a:off x="4037672" y="4163293"/>
            <a:ext cx="957000" cy="6162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pic>
        <p:nvPicPr>
          <p:cNvPr id="461" name="Google Shape;461;p55"/>
          <p:cNvPicPr preferRelativeResize="0"/>
          <p:nvPr/>
        </p:nvPicPr>
        <p:blipFill rotWithShape="1">
          <a:blip r:embed="rId7">
            <a:alphaModFix/>
          </a:blip>
          <a:srcRect/>
          <a:stretch/>
        </p:blipFill>
        <p:spPr>
          <a:xfrm>
            <a:off x="4890703" y="4615605"/>
            <a:ext cx="2116006" cy="193640"/>
          </a:xfrm>
          <a:prstGeom prst="rect">
            <a:avLst/>
          </a:prstGeom>
          <a:noFill/>
          <a:ln>
            <a:noFill/>
          </a:ln>
        </p:spPr>
      </p:pic>
      <p:pic>
        <p:nvPicPr>
          <p:cNvPr id="462" name="Google Shape;462;p55"/>
          <p:cNvPicPr preferRelativeResize="0"/>
          <p:nvPr/>
        </p:nvPicPr>
        <p:blipFill rotWithShape="1">
          <a:blip r:embed="rId7">
            <a:alphaModFix/>
          </a:blip>
          <a:srcRect/>
          <a:stretch/>
        </p:blipFill>
        <p:spPr>
          <a:xfrm>
            <a:off x="5043103" y="4768005"/>
            <a:ext cx="2116006" cy="179166"/>
          </a:xfrm>
          <a:prstGeom prst="rect">
            <a:avLst/>
          </a:prstGeom>
          <a:noFill/>
          <a:ln>
            <a:noFill/>
          </a:ln>
        </p:spPr>
      </p:pic>
      <p:pic>
        <p:nvPicPr>
          <p:cNvPr id="463" name="Google Shape;463;p55"/>
          <p:cNvPicPr preferRelativeResize="0"/>
          <p:nvPr/>
        </p:nvPicPr>
        <p:blipFill rotWithShape="1">
          <a:blip r:embed="rId7">
            <a:alphaModFix/>
          </a:blip>
          <a:srcRect/>
          <a:stretch/>
        </p:blipFill>
        <p:spPr>
          <a:xfrm>
            <a:off x="5195503" y="4920405"/>
            <a:ext cx="2116006" cy="170439"/>
          </a:xfrm>
          <a:prstGeom prst="rect">
            <a:avLst/>
          </a:prstGeom>
          <a:noFill/>
          <a:ln>
            <a:noFill/>
          </a:ln>
        </p:spPr>
      </p:pic>
      <p:cxnSp>
        <p:nvCxnSpPr>
          <p:cNvPr id="464" name="Google Shape;464;p55"/>
          <p:cNvCxnSpPr/>
          <p:nvPr/>
        </p:nvCxnSpPr>
        <p:spPr>
          <a:xfrm rot="10800000">
            <a:off x="5450058" y="4144903"/>
            <a:ext cx="3300" cy="4632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65" name="Google Shape;465;p55"/>
          <p:cNvCxnSpPr/>
          <p:nvPr/>
        </p:nvCxnSpPr>
        <p:spPr>
          <a:xfrm rot="10800000" flipH="1">
            <a:off x="5516569" y="4144763"/>
            <a:ext cx="300" cy="6300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66" name="Google Shape;466;p55"/>
          <p:cNvCxnSpPr/>
          <p:nvPr/>
        </p:nvCxnSpPr>
        <p:spPr>
          <a:xfrm rot="10800000" flipH="1">
            <a:off x="6119945" y="3964397"/>
            <a:ext cx="5700" cy="6552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67" name="Google Shape;467;p55"/>
          <p:cNvCxnSpPr/>
          <p:nvPr/>
        </p:nvCxnSpPr>
        <p:spPr>
          <a:xfrm rot="10800000">
            <a:off x="6183157" y="3981724"/>
            <a:ext cx="0" cy="7758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68" name="Google Shape;468;p55"/>
          <p:cNvCxnSpPr>
            <a:stCxn id="463" idx="0"/>
          </p:cNvCxnSpPr>
          <p:nvPr/>
        </p:nvCxnSpPr>
        <p:spPr>
          <a:xfrm rot="10800000">
            <a:off x="6252006" y="3993105"/>
            <a:ext cx="1500" cy="9273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cxnSp>
        <p:nvCxnSpPr>
          <p:cNvPr id="469" name="Google Shape;469;p55"/>
          <p:cNvCxnSpPr/>
          <p:nvPr/>
        </p:nvCxnSpPr>
        <p:spPr>
          <a:xfrm rot="10800000">
            <a:off x="5584026" y="4122837"/>
            <a:ext cx="1500" cy="7956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pic>
        <p:nvPicPr>
          <p:cNvPr id="451" name="Google Shape;451;p55"/>
          <p:cNvPicPr preferRelativeResize="0"/>
          <p:nvPr/>
        </p:nvPicPr>
        <p:blipFill rotWithShape="1">
          <a:blip r:embed="rId6">
            <a:alphaModFix/>
          </a:blip>
          <a:srcRect/>
          <a:stretch/>
        </p:blipFill>
        <p:spPr>
          <a:xfrm>
            <a:off x="4994638" y="4046293"/>
            <a:ext cx="1756159" cy="234236"/>
          </a:xfrm>
          <a:prstGeom prst="rect">
            <a:avLst/>
          </a:prstGeom>
          <a:noFill/>
          <a:ln>
            <a:noFill/>
          </a:ln>
        </p:spPr>
      </p:pic>
      <p:sp>
        <p:nvSpPr>
          <p:cNvPr id="470" name="Google Shape;470;p55"/>
          <p:cNvSpPr txBox="1"/>
          <p:nvPr/>
        </p:nvSpPr>
        <p:spPr>
          <a:xfrm>
            <a:off x="5004455" y="3513063"/>
            <a:ext cx="11403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SWITCH</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1" name="Google Shape;471;p55"/>
          <p:cNvSpPr txBox="1"/>
          <p:nvPr/>
        </p:nvSpPr>
        <p:spPr>
          <a:xfrm>
            <a:off x="4718598" y="4398637"/>
            <a:ext cx="6717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SERVER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2" name="Google Shape;472;p55"/>
          <p:cNvSpPr txBox="1"/>
          <p:nvPr/>
        </p:nvSpPr>
        <p:spPr>
          <a:xfrm>
            <a:off x="122502" y="30166"/>
            <a:ext cx="8750910" cy="600600"/>
          </a:xfrm>
          <a:prstGeom prst="rect">
            <a:avLst/>
          </a:prstGeom>
          <a:noFill/>
          <a:ln>
            <a:noFill/>
          </a:ln>
        </p:spPr>
        <p:txBody>
          <a:bodyPr spcFirstLastPara="1" wrap="square" lIns="34275" tIns="17125" rIns="34275" bIns="17125" anchor="ctr" anchorCtr="0">
            <a:noAutofit/>
          </a:bodyPr>
          <a:lstStyle/>
          <a:p>
            <a:pPr marL="0" marR="0" lvl="0" indent="0" algn="ctr"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0" i="0" u="none" strike="noStrike" kern="0" cap="none" spc="0" normalizeH="0" baseline="0" noProof="0" dirty="0">
                <a:ln>
                  <a:noFill/>
                </a:ln>
                <a:solidFill>
                  <a:srgbClr val="4B87CC"/>
                </a:solidFill>
                <a:effectLst/>
                <a:uLnTx/>
                <a:uFillTx/>
                <a:latin typeface="Calibri"/>
                <a:ea typeface="Calibri"/>
                <a:cs typeface="Calibri"/>
                <a:sym typeface="Calibri"/>
              </a:rPr>
              <a:t>SEBA: SDN Enabled Broadband Access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474" name="Google Shape;474;p55"/>
          <p:cNvCxnSpPr/>
          <p:nvPr/>
        </p:nvCxnSpPr>
        <p:spPr>
          <a:xfrm rot="10800000">
            <a:off x="5805826" y="2686660"/>
            <a:ext cx="4500" cy="1048500"/>
          </a:xfrm>
          <a:prstGeom prst="straightConnector1">
            <a:avLst/>
          </a:prstGeom>
          <a:noFill/>
          <a:ln w="12700" cap="flat" cmpd="sng">
            <a:solidFill>
              <a:srgbClr val="4B4B4B"/>
            </a:solidFill>
            <a:prstDash val="dot"/>
            <a:round/>
            <a:headEnd type="none" w="sm" len="sm"/>
            <a:tailEnd type="none" w="sm" len="sm"/>
          </a:ln>
          <a:effectLst>
            <a:outerShdw blurRad="40000" dist="20000" dir="5400000" rotWithShape="0">
              <a:srgbClr val="000000">
                <a:alpha val="37650"/>
              </a:srgbClr>
            </a:outerShdw>
          </a:effectLst>
        </p:spPr>
      </p:cxnSp>
    </p:spTree>
    <p:extLst>
      <p:ext uri="{BB962C8B-B14F-4D97-AF65-F5344CB8AC3E}">
        <p14:creationId xmlns:p14="http://schemas.microsoft.com/office/powerpoint/2010/main" val="34939204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5"/>
                                        </p:tgtEl>
                                        <p:attrNameLst>
                                          <p:attrName>style.visibility</p:attrName>
                                        </p:attrNameLst>
                                      </p:cBhvr>
                                      <p:to>
                                        <p:strVal val="visible"/>
                                      </p:to>
                                    </p:set>
                                    <p:animEffect transition="in" filter="fade">
                                      <p:cBhvr>
                                        <p:cTn id="7" dur="500"/>
                                        <p:tgtEl>
                                          <p:spTgt spid="455"/>
                                        </p:tgtEl>
                                      </p:cBhvr>
                                    </p:animEffect>
                                  </p:childTnLst>
                                </p:cTn>
                              </p:par>
                              <p:par>
                                <p:cTn id="8" presetID="10" presetClass="entr" presetSubtype="0" fill="hold" nodeType="withEffect">
                                  <p:stCondLst>
                                    <p:cond delay="0"/>
                                  </p:stCondLst>
                                  <p:childTnLst>
                                    <p:set>
                                      <p:cBhvr>
                                        <p:cTn id="9" dur="1" fill="hold">
                                          <p:stCondLst>
                                            <p:cond delay="0"/>
                                          </p:stCondLst>
                                        </p:cTn>
                                        <p:tgtEl>
                                          <p:spTgt spid="457"/>
                                        </p:tgtEl>
                                        <p:attrNameLst>
                                          <p:attrName>style.visibility</p:attrName>
                                        </p:attrNameLst>
                                      </p:cBhvr>
                                      <p:to>
                                        <p:strVal val="visible"/>
                                      </p:to>
                                    </p:set>
                                    <p:animEffect transition="in" filter="fade">
                                      <p:cBhvr>
                                        <p:cTn id="10" dur="500"/>
                                        <p:tgtEl>
                                          <p:spTgt spid="457"/>
                                        </p:tgtEl>
                                      </p:cBhvr>
                                    </p:animEffect>
                                  </p:childTnLst>
                                </p:cTn>
                              </p:par>
                              <p:par>
                                <p:cTn id="11" presetID="10" presetClass="entr" presetSubtype="0" fill="hold" nodeType="withEffect">
                                  <p:stCondLst>
                                    <p:cond delay="0"/>
                                  </p:stCondLst>
                                  <p:childTnLst>
                                    <p:set>
                                      <p:cBhvr>
                                        <p:cTn id="12" dur="1" fill="hold">
                                          <p:stCondLst>
                                            <p:cond delay="0"/>
                                          </p:stCondLst>
                                        </p:cTn>
                                        <p:tgtEl>
                                          <p:spTgt spid="458"/>
                                        </p:tgtEl>
                                        <p:attrNameLst>
                                          <p:attrName>style.visibility</p:attrName>
                                        </p:attrNameLst>
                                      </p:cBhvr>
                                      <p:to>
                                        <p:strVal val="visible"/>
                                      </p:to>
                                    </p:set>
                                    <p:animEffect transition="in" filter="fade">
                                      <p:cBhvr>
                                        <p:cTn id="13" dur="500"/>
                                        <p:tgtEl>
                                          <p:spTgt spid="458"/>
                                        </p:tgtEl>
                                      </p:cBhvr>
                                    </p:animEffect>
                                  </p:childTnLst>
                                </p:cTn>
                              </p:par>
                              <p:par>
                                <p:cTn id="14" presetID="10" presetClass="entr" presetSubtype="0" fill="hold" nodeType="withEffect">
                                  <p:stCondLst>
                                    <p:cond delay="0"/>
                                  </p:stCondLst>
                                  <p:childTnLst>
                                    <p:set>
                                      <p:cBhvr>
                                        <p:cTn id="15" dur="1" fill="hold">
                                          <p:stCondLst>
                                            <p:cond delay="0"/>
                                          </p:stCondLst>
                                        </p:cTn>
                                        <p:tgtEl>
                                          <p:spTgt spid="459"/>
                                        </p:tgtEl>
                                        <p:attrNameLst>
                                          <p:attrName>style.visibility</p:attrName>
                                        </p:attrNameLst>
                                      </p:cBhvr>
                                      <p:to>
                                        <p:strVal val="visible"/>
                                      </p:to>
                                    </p:set>
                                    <p:animEffect transition="in" filter="fade">
                                      <p:cBhvr>
                                        <p:cTn id="16" dur="500"/>
                                        <p:tgtEl>
                                          <p:spTgt spid="459"/>
                                        </p:tgtEl>
                                      </p:cBhvr>
                                    </p:animEffect>
                                  </p:childTnLst>
                                </p:cTn>
                              </p:par>
                              <p:par>
                                <p:cTn id="17" presetID="10" presetClass="entr" presetSubtype="0" fill="hold" nodeType="withEffect">
                                  <p:stCondLst>
                                    <p:cond delay="0"/>
                                  </p:stCondLst>
                                  <p:childTnLst>
                                    <p:set>
                                      <p:cBhvr>
                                        <p:cTn id="18" dur="1" fill="hold">
                                          <p:stCondLst>
                                            <p:cond delay="0"/>
                                          </p:stCondLst>
                                        </p:cTn>
                                        <p:tgtEl>
                                          <p:spTgt spid="460"/>
                                        </p:tgtEl>
                                        <p:attrNameLst>
                                          <p:attrName>style.visibility</p:attrName>
                                        </p:attrNameLst>
                                      </p:cBhvr>
                                      <p:to>
                                        <p:strVal val="visible"/>
                                      </p:to>
                                    </p:set>
                                    <p:animEffect transition="in" filter="fade">
                                      <p:cBhvr>
                                        <p:cTn id="19" dur="500"/>
                                        <p:tgtEl>
                                          <p:spTgt spid="460"/>
                                        </p:tgtEl>
                                      </p:cBhvr>
                                    </p:animEffect>
                                  </p:childTnLst>
                                </p:cTn>
                              </p:par>
                              <p:par>
                                <p:cTn id="20" presetID="10" presetClass="entr" presetSubtype="0" fill="hold" nodeType="withEffect">
                                  <p:stCondLst>
                                    <p:cond delay="0"/>
                                  </p:stCondLst>
                                  <p:childTnLst>
                                    <p:set>
                                      <p:cBhvr>
                                        <p:cTn id="21" dur="1" fill="hold">
                                          <p:stCondLst>
                                            <p:cond delay="0"/>
                                          </p:stCondLst>
                                        </p:cTn>
                                        <p:tgtEl>
                                          <p:spTgt spid="451"/>
                                        </p:tgtEl>
                                        <p:attrNameLst>
                                          <p:attrName>style.visibility</p:attrName>
                                        </p:attrNameLst>
                                      </p:cBhvr>
                                      <p:to>
                                        <p:strVal val="visible"/>
                                      </p:to>
                                    </p:set>
                                    <p:animEffect transition="in" filter="fade">
                                      <p:cBhvr>
                                        <p:cTn id="22" dur="500"/>
                                        <p:tgtEl>
                                          <p:spTgt spid="451"/>
                                        </p:tgtEl>
                                      </p:cBhvr>
                                    </p:animEffect>
                                  </p:childTnLst>
                                </p:cTn>
                              </p:par>
                              <p:par>
                                <p:cTn id="23" presetID="10" presetClass="entr" presetSubtype="0" fill="hold" nodeType="withEffect">
                                  <p:stCondLst>
                                    <p:cond delay="0"/>
                                  </p:stCondLst>
                                  <p:childTnLst>
                                    <p:set>
                                      <p:cBhvr>
                                        <p:cTn id="24" dur="1" fill="hold">
                                          <p:stCondLst>
                                            <p:cond delay="0"/>
                                          </p:stCondLst>
                                        </p:cTn>
                                        <p:tgtEl>
                                          <p:spTgt spid="449"/>
                                        </p:tgtEl>
                                        <p:attrNameLst>
                                          <p:attrName>style.visibility</p:attrName>
                                        </p:attrNameLst>
                                      </p:cBhvr>
                                      <p:to>
                                        <p:strVal val="visible"/>
                                      </p:to>
                                    </p:set>
                                    <p:animEffect transition="in" filter="fade">
                                      <p:cBhvr>
                                        <p:cTn id="25" dur="500"/>
                                        <p:tgtEl>
                                          <p:spTgt spid="449"/>
                                        </p:tgtEl>
                                      </p:cBhvr>
                                    </p:animEffect>
                                  </p:childTnLst>
                                </p:cTn>
                              </p:par>
                              <p:par>
                                <p:cTn id="26" presetID="10" presetClass="entr" presetSubtype="0" fill="hold" nodeType="withEffect">
                                  <p:stCondLst>
                                    <p:cond delay="0"/>
                                  </p:stCondLst>
                                  <p:childTnLst>
                                    <p:set>
                                      <p:cBhvr>
                                        <p:cTn id="27" dur="1" fill="hold">
                                          <p:stCondLst>
                                            <p:cond delay="0"/>
                                          </p:stCondLst>
                                        </p:cTn>
                                        <p:tgtEl>
                                          <p:spTgt spid="456"/>
                                        </p:tgtEl>
                                        <p:attrNameLst>
                                          <p:attrName>style.visibility</p:attrName>
                                        </p:attrNameLst>
                                      </p:cBhvr>
                                      <p:to>
                                        <p:strVal val="visible"/>
                                      </p:to>
                                    </p:set>
                                    <p:animEffect transition="in" filter="fade">
                                      <p:cBhvr>
                                        <p:cTn id="28" dur="500"/>
                                        <p:tgtEl>
                                          <p:spTgt spid="45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70"/>
                                        </p:tgtEl>
                                        <p:attrNameLst>
                                          <p:attrName>style.visibility</p:attrName>
                                        </p:attrNameLst>
                                      </p:cBhvr>
                                      <p:to>
                                        <p:strVal val="visible"/>
                                      </p:to>
                                    </p:set>
                                    <p:animEffect transition="in" filter="fade">
                                      <p:cBhvr>
                                        <p:cTn id="31" dur="500"/>
                                        <p:tgtEl>
                                          <p:spTgt spid="47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11"/>
                                        </p:tgtEl>
                                        <p:attrNameLst>
                                          <p:attrName>style.visibility</p:attrName>
                                        </p:attrNameLst>
                                      </p:cBhvr>
                                      <p:to>
                                        <p:strVal val="visible"/>
                                      </p:to>
                                    </p:set>
                                    <p:animEffect transition="in" filter="fade">
                                      <p:cBhvr>
                                        <p:cTn id="34" dur="500"/>
                                        <p:tgtEl>
                                          <p:spTgt spid="411"/>
                                        </p:tgtEl>
                                      </p:cBhvr>
                                    </p:animEffect>
                                  </p:childTnLst>
                                </p:cTn>
                              </p:par>
                              <p:par>
                                <p:cTn id="35" presetID="10" presetClass="entr" presetSubtype="0" fill="hold" nodeType="withEffect">
                                  <p:stCondLst>
                                    <p:cond delay="0"/>
                                  </p:stCondLst>
                                  <p:childTnLst>
                                    <p:set>
                                      <p:cBhvr>
                                        <p:cTn id="36" dur="1" fill="hold">
                                          <p:stCondLst>
                                            <p:cond delay="0"/>
                                          </p:stCondLst>
                                        </p:cTn>
                                        <p:tgtEl>
                                          <p:spTgt spid="474"/>
                                        </p:tgtEl>
                                        <p:attrNameLst>
                                          <p:attrName>style.visibility</p:attrName>
                                        </p:attrNameLst>
                                      </p:cBhvr>
                                      <p:to>
                                        <p:strVal val="visible"/>
                                      </p:to>
                                    </p:set>
                                    <p:animEffect transition="in" filter="fade">
                                      <p:cBhvr>
                                        <p:cTn id="37" dur="500"/>
                                        <p:tgtEl>
                                          <p:spTgt spid="47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45"/>
                                        </p:tgtEl>
                                        <p:attrNameLst>
                                          <p:attrName>style.visibility</p:attrName>
                                        </p:attrNameLst>
                                      </p:cBhvr>
                                      <p:to>
                                        <p:strVal val="visible"/>
                                      </p:to>
                                    </p:set>
                                    <p:animEffect transition="in" filter="fade">
                                      <p:cBhvr>
                                        <p:cTn id="42" dur="500"/>
                                        <p:tgtEl>
                                          <p:spTgt spid="4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54"/>
                                        </p:tgtEl>
                                        <p:attrNameLst>
                                          <p:attrName>style.visibility</p:attrName>
                                        </p:attrNameLst>
                                      </p:cBhvr>
                                      <p:to>
                                        <p:strVal val="visible"/>
                                      </p:to>
                                    </p:set>
                                    <p:animEffect transition="in" filter="fade">
                                      <p:cBhvr>
                                        <p:cTn id="45" dur="500"/>
                                        <p:tgtEl>
                                          <p:spTgt spid="45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64"/>
                                        </p:tgtEl>
                                        <p:attrNameLst>
                                          <p:attrName>style.visibility</p:attrName>
                                        </p:attrNameLst>
                                      </p:cBhvr>
                                      <p:to>
                                        <p:strVal val="visible"/>
                                      </p:to>
                                    </p:set>
                                    <p:animEffect transition="in" filter="fade">
                                      <p:cBhvr>
                                        <p:cTn id="50" dur="500"/>
                                        <p:tgtEl>
                                          <p:spTgt spid="464"/>
                                        </p:tgtEl>
                                      </p:cBhvr>
                                    </p:animEffect>
                                  </p:childTnLst>
                                </p:cTn>
                              </p:par>
                              <p:par>
                                <p:cTn id="51" presetID="10" presetClass="entr" presetSubtype="0" fill="hold" nodeType="withEffect">
                                  <p:stCondLst>
                                    <p:cond delay="0"/>
                                  </p:stCondLst>
                                  <p:childTnLst>
                                    <p:set>
                                      <p:cBhvr>
                                        <p:cTn id="52" dur="1" fill="hold">
                                          <p:stCondLst>
                                            <p:cond delay="0"/>
                                          </p:stCondLst>
                                        </p:cTn>
                                        <p:tgtEl>
                                          <p:spTgt spid="465"/>
                                        </p:tgtEl>
                                        <p:attrNameLst>
                                          <p:attrName>style.visibility</p:attrName>
                                        </p:attrNameLst>
                                      </p:cBhvr>
                                      <p:to>
                                        <p:strVal val="visible"/>
                                      </p:to>
                                    </p:set>
                                    <p:animEffect transition="in" filter="fade">
                                      <p:cBhvr>
                                        <p:cTn id="53" dur="500"/>
                                        <p:tgtEl>
                                          <p:spTgt spid="465"/>
                                        </p:tgtEl>
                                      </p:cBhvr>
                                    </p:animEffect>
                                  </p:childTnLst>
                                </p:cTn>
                              </p:par>
                              <p:par>
                                <p:cTn id="54" presetID="10" presetClass="entr" presetSubtype="0" fill="hold" nodeType="withEffect">
                                  <p:stCondLst>
                                    <p:cond delay="0"/>
                                  </p:stCondLst>
                                  <p:childTnLst>
                                    <p:set>
                                      <p:cBhvr>
                                        <p:cTn id="55" dur="1" fill="hold">
                                          <p:stCondLst>
                                            <p:cond delay="0"/>
                                          </p:stCondLst>
                                        </p:cTn>
                                        <p:tgtEl>
                                          <p:spTgt spid="469"/>
                                        </p:tgtEl>
                                        <p:attrNameLst>
                                          <p:attrName>style.visibility</p:attrName>
                                        </p:attrNameLst>
                                      </p:cBhvr>
                                      <p:to>
                                        <p:strVal val="visible"/>
                                      </p:to>
                                    </p:set>
                                    <p:animEffect transition="in" filter="fade">
                                      <p:cBhvr>
                                        <p:cTn id="56" dur="500"/>
                                        <p:tgtEl>
                                          <p:spTgt spid="469"/>
                                        </p:tgtEl>
                                      </p:cBhvr>
                                    </p:animEffect>
                                  </p:childTnLst>
                                </p:cTn>
                              </p:par>
                              <p:par>
                                <p:cTn id="57" presetID="10" presetClass="entr" presetSubtype="0" fill="hold" nodeType="withEffect">
                                  <p:stCondLst>
                                    <p:cond delay="0"/>
                                  </p:stCondLst>
                                  <p:childTnLst>
                                    <p:set>
                                      <p:cBhvr>
                                        <p:cTn id="58" dur="1" fill="hold">
                                          <p:stCondLst>
                                            <p:cond delay="0"/>
                                          </p:stCondLst>
                                        </p:cTn>
                                        <p:tgtEl>
                                          <p:spTgt spid="466"/>
                                        </p:tgtEl>
                                        <p:attrNameLst>
                                          <p:attrName>style.visibility</p:attrName>
                                        </p:attrNameLst>
                                      </p:cBhvr>
                                      <p:to>
                                        <p:strVal val="visible"/>
                                      </p:to>
                                    </p:set>
                                    <p:animEffect transition="in" filter="fade">
                                      <p:cBhvr>
                                        <p:cTn id="59" dur="500"/>
                                        <p:tgtEl>
                                          <p:spTgt spid="466"/>
                                        </p:tgtEl>
                                      </p:cBhvr>
                                    </p:animEffect>
                                  </p:childTnLst>
                                </p:cTn>
                              </p:par>
                              <p:par>
                                <p:cTn id="60" presetID="10" presetClass="entr" presetSubtype="0" fill="hold" nodeType="withEffect">
                                  <p:stCondLst>
                                    <p:cond delay="0"/>
                                  </p:stCondLst>
                                  <p:childTnLst>
                                    <p:set>
                                      <p:cBhvr>
                                        <p:cTn id="61" dur="1" fill="hold">
                                          <p:stCondLst>
                                            <p:cond delay="0"/>
                                          </p:stCondLst>
                                        </p:cTn>
                                        <p:tgtEl>
                                          <p:spTgt spid="467"/>
                                        </p:tgtEl>
                                        <p:attrNameLst>
                                          <p:attrName>style.visibility</p:attrName>
                                        </p:attrNameLst>
                                      </p:cBhvr>
                                      <p:to>
                                        <p:strVal val="visible"/>
                                      </p:to>
                                    </p:set>
                                    <p:animEffect transition="in" filter="fade">
                                      <p:cBhvr>
                                        <p:cTn id="62" dur="500"/>
                                        <p:tgtEl>
                                          <p:spTgt spid="467"/>
                                        </p:tgtEl>
                                      </p:cBhvr>
                                    </p:animEffect>
                                  </p:childTnLst>
                                </p:cTn>
                              </p:par>
                              <p:par>
                                <p:cTn id="63" presetID="10" presetClass="entr" presetSubtype="0" fill="hold" nodeType="withEffect">
                                  <p:stCondLst>
                                    <p:cond delay="0"/>
                                  </p:stCondLst>
                                  <p:childTnLst>
                                    <p:set>
                                      <p:cBhvr>
                                        <p:cTn id="64" dur="1" fill="hold">
                                          <p:stCondLst>
                                            <p:cond delay="0"/>
                                          </p:stCondLst>
                                        </p:cTn>
                                        <p:tgtEl>
                                          <p:spTgt spid="468"/>
                                        </p:tgtEl>
                                        <p:attrNameLst>
                                          <p:attrName>style.visibility</p:attrName>
                                        </p:attrNameLst>
                                      </p:cBhvr>
                                      <p:to>
                                        <p:strVal val="visible"/>
                                      </p:to>
                                    </p:set>
                                    <p:animEffect transition="in" filter="fade">
                                      <p:cBhvr>
                                        <p:cTn id="65" dur="500"/>
                                        <p:tgtEl>
                                          <p:spTgt spid="468"/>
                                        </p:tgtEl>
                                      </p:cBhvr>
                                    </p:animEffect>
                                  </p:childTnLst>
                                </p:cTn>
                              </p:par>
                              <p:par>
                                <p:cTn id="66" presetID="10" presetClass="entr" presetSubtype="0" fill="hold" nodeType="withEffect">
                                  <p:stCondLst>
                                    <p:cond delay="0"/>
                                  </p:stCondLst>
                                  <p:childTnLst>
                                    <p:set>
                                      <p:cBhvr>
                                        <p:cTn id="67" dur="1" fill="hold">
                                          <p:stCondLst>
                                            <p:cond delay="0"/>
                                          </p:stCondLst>
                                        </p:cTn>
                                        <p:tgtEl>
                                          <p:spTgt spid="461"/>
                                        </p:tgtEl>
                                        <p:attrNameLst>
                                          <p:attrName>style.visibility</p:attrName>
                                        </p:attrNameLst>
                                      </p:cBhvr>
                                      <p:to>
                                        <p:strVal val="visible"/>
                                      </p:to>
                                    </p:set>
                                    <p:animEffect transition="in" filter="fade">
                                      <p:cBhvr>
                                        <p:cTn id="68" dur="500"/>
                                        <p:tgtEl>
                                          <p:spTgt spid="461"/>
                                        </p:tgtEl>
                                      </p:cBhvr>
                                    </p:animEffect>
                                  </p:childTnLst>
                                </p:cTn>
                              </p:par>
                              <p:par>
                                <p:cTn id="69" presetID="10" presetClass="entr" presetSubtype="0" fill="hold" nodeType="withEffect">
                                  <p:stCondLst>
                                    <p:cond delay="0"/>
                                  </p:stCondLst>
                                  <p:childTnLst>
                                    <p:set>
                                      <p:cBhvr>
                                        <p:cTn id="70" dur="1" fill="hold">
                                          <p:stCondLst>
                                            <p:cond delay="0"/>
                                          </p:stCondLst>
                                        </p:cTn>
                                        <p:tgtEl>
                                          <p:spTgt spid="462"/>
                                        </p:tgtEl>
                                        <p:attrNameLst>
                                          <p:attrName>style.visibility</p:attrName>
                                        </p:attrNameLst>
                                      </p:cBhvr>
                                      <p:to>
                                        <p:strVal val="visible"/>
                                      </p:to>
                                    </p:set>
                                    <p:animEffect transition="in" filter="fade">
                                      <p:cBhvr>
                                        <p:cTn id="71" dur="500"/>
                                        <p:tgtEl>
                                          <p:spTgt spid="462"/>
                                        </p:tgtEl>
                                      </p:cBhvr>
                                    </p:animEffect>
                                  </p:childTnLst>
                                </p:cTn>
                              </p:par>
                              <p:par>
                                <p:cTn id="72" presetID="10" presetClass="entr" presetSubtype="0" fill="hold" nodeType="withEffect">
                                  <p:stCondLst>
                                    <p:cond delay="0"/>
                                  </p:stCondLst>
                                  <p:childTnLst>
                                    <p:set>
                                      <p:cBhvr>
                                        <p:cTn id="73" dur="1" fill="hold">
                                          <p:stCondLst>
                                            <p:cond delay="0"/>
                                          </p:stCondLst>
                                        </p:cTn>
                                        <p:tgtEl>
                                          <p:spTgt spid="463"/>
                                        </p:tgtEl>
                                        <p:attrNameLst>
                                          <p:attrName>style.visibility</p:attrName>
                                        </p:attrNameLst>
                                      </p:cBhvr>
                                      <p:to>
                                        <p:strVal val="visible"/>
                                      </p:to>
                                    </p:set>
                                    <p:animEffect transition="in" filter="fade">
                                      <p:cBhvr>
                                        <p:cTn id="74" dur="500"/>
                                        <p:tgtEl>
                                          <p:spTgt spid="46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71"/>
                                        </p:tgtEl>
                                        <p:attrNameLst>
                                          <p:attrName>style.visibility</p:attrName>
                                        </p:attrNameLst>
                                      </p:cBhvr>
                                      <p:to>
                                        <p:strVal val="visible"/>
                                      </p:to>
                                    </p:set>
                                    <p:animEffect transition="in" filter="fade">
                                      <p:cBhvr>
                                        <p:cTn id="77" dur="500"/>
                                        <p:tgtEl>
                                          <p:spTgt spid="47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06"/>
                                        </p:tgtEl>
                                        <p:attrNameLst>
                                          <p:attrName>style.visibility</p:attrName>
                                        </p:attrNameLst>
                                      </p:cBhvr>
                                      <p:to>
                                        <p:strVal val="visible"/>
                                      </p:to>
                                    </p:set>
                                    <p:animEffect transition="in" filter="fade">
                                      <p:cBhvr>
                                        <p:cTn id="82" dur="500"/>
                                        <p:tgtEl>
                                          <p:spTgt spid="406"/>
                                        </p:tgtEl>
                                      </p:cBhvr>
                                    </p:animEffect>
                                  </p:childTnLst>
                                </p:cTn>
                              </p:par>
                              <p:par>
                                <p:cTn id="83" presetID="10" presetClass="entr" presetSubtype="0" fill="hold" nodeType="withEffect">
                                  <p:stCondLst>
                                    <p:cond delay="0"/>
                                  </p:stCondLst>
                                  <p:childTnLst>
                                    <p:set>
                                      <p:cBhvr>
                                        <p:cTn id="84" dur="1" fill="hold">
                                          <p:stCondLst>
                                            <p:cond delay="0"/>
                                          </p:stCondLst>
                                        </p:cTn>
                                        <p:tgtEl>
                                          <p:spTgt spid="416"/>
                                        </p:tgtEl>
                                        <p:attrNameLst>
                                          <p:attrName>style.visibility</p:attrName>
                                        </p:attrNameLst>
                                      </p:cBhvr>
                                      <p:to>
                                        <p:strVal val="visible"/>
                                      </p:to>
                                    </p:set>
                                    <p:animEffect transition="in" filter="fade">
                                      <p:cBhvr>
                                        <p:cTn id="85" dur="500"/>
                                        <p:tgtEl>
                                          <p:spTgt spid="416"/>
                                        </p:tgtEl>
                                      </p:cBhvr>
                                    </p:animEffect>
                                  </p:childTnLst>
                                </p:cTn>
                              </p:par>
                              <p:par>
                                <p:cTn id="86" presetID="10" presetClass="entr" presetSubtype="0" fill="hold" nodeType="withEffect">
                                  <p:stCondLst>
                                    <p:cond delay="0"/>
                                  </p:stCondLst>
                                  <p:childTnLst>
                                    <p:set>
                                      <p:cBhvr>
                                        <p:cTn id="87" dur="1" fill="hold">
                                          <p:stCondLst>
                                            <p:cond delay="0"/>
                                          </p:stCondLst>
                                        </p:cTn>
                                        <p:tgtEl>
                                          <p:spTgt spid="423"/>
                                        </p:tgtEl>
                                        <p:attrNameLst>
                                          <p:attrName>style.visibility</p:attrName>
                                        </p:attrNameLst>
                                      </p:cBhvr>
                                      <p:to>
                                        <p:strVal val="visible"/>
                                      </p:to>
                                    </p:set>
                                    <p:animEffect transition="in" filter="fade">
                                      <p:cBhvr>
                                        <p:cTn id="88" dur="500"/>
                                        <p:tgtEl>
                                          <p:spTgt spid="423"/>
                                        </p:tgtEl>
                                      </p:cBhvr>
                                    </p:animEffect>
                                  </p:childTnLst>
                                </p:cTn>
                              </p:par>
                              <p:par>
                                <p:cTn id="89" presetID="10" presetClass="entr" presetSubtype="0" fill="hold" nodeType="withEffect">
                                  <p:stCondLst>
                                    <p:cond delay="0"/>
                                  </p:stCondLst>
                                  <p:childTnLst>
                                    <p:set>
                                      <p:cBhvr>
                                        <p:cTn id="90" dur="1" fill="hold">
                                          <p:stCondLst>
                                            <p:cond delay="0"/>
                                          </p:stCondLst>
                                        </p:cTn>
                                        <p:tgtEl>
                                          <p:spTgt spid="424"/>
                                        </p:tgtEl>
                                        <p:attrNameLst>
                                          <p:attrName>style.visibility</p:attrName>
                                        </p:attrNameLst>
                                      </p:cBhvr>
                                      <p:to>
                                        <p:strVal val="visible"/>
                                      </p:to>
                                    </p:set>
                                    <p:animEffect transition="in" filter="fade">
                                      <p:cBhvr>
                                        <p:cTn id="91" dur="500"/>
                                        <p:tgtEl>
                                          <p:spTgt spid="424"/>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422"/>
                                        </p:tgtEl>
                                        <p:attrNameLst>
                                          <p:attrName>style.visibility</p:attrName>
                                        </p:attrNameLst>
                                      </p:cBhvr>
                                      <p:to>
                                        <p:strVal val="visible"/>
                                      </p:to>
                                    </p:set>
                                    <p:animEffect transition="in" filter="fade">
                                      <p:cBhvr>
                                        <p:cTn id="96" dur="500"/>
                                        <p:tgtEl>
                                          <p:spTgt spid="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 grpId="0" animBg="1"/>
      <p:bldP spid="411" grpId="0" animBg="1"/>
      <p:bldP spid="422" grpId="0" animBg="1"/>
      <p:bldP spid="454" grpId="0"/>
      <p:bldP spid="470" grpId="0"/>
      <p:bldP spid="47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fld id="{00000000-1234-1234-1234-123412341234}" type="slidenum">
              <a:rPr lang="uk-UA"/>
              <a:pPr/>
              <a:t>14</a:t>
            </a:fld>
            <a:endParaRPr lang="uk-UA"/>
          </a:p>
        </p:txBody>
      </p:sp>
      <p:pic>
        <p:nvPicPr>
          <p:cNvPr id="2" name="Picture 1"/>
          <p:cNvPicPr>
            <a:picLocks noChangeAspect="1"/>
          </p:cNvPicPr>
          <p:nvPr/>
        </p:nvPicPr>
        <p:blipFill>
          <a:blip r:embed="rId2"/>
          <a:stretch>
            <a:fillRect/>
          </a:stretch>
        </p:blipFill>
        <p:spPr>
          <a:xfrm>
            <a:off x="3120441" y="62564"/>
            <a:ext cx="3403600" cy="5080936"/>
          </a:xfrm>
          <a:prstGeom prst="rect">
            <a:avLst/>
          </a:prstGeom>
        </p:spPr>
      </p:pic>
      <p:sp>
        <p:nvSpPr>
          <p:cNvPr id="6" name="TextBox 5"/>
          <p:cNvSpPr txBox="1"/>
          <p:nvPr/>
        </p:nvSpPr>
        <p:spPr>
          <a:xfrm>
            <a:off x="4618600" y="3956339"/>
            <a:ext cx="2313104" cy="892552"/>
          </a:xfrm>
          <a:prstGeom prst="rect">
            <a:avLst/>
          </a:prstGeom>
          <a:noFill/>
        </p:spPr>
        <p:txBody>
          <a:bodyPr wrap="square" rtlCol="0">
            <a:spAutoFit/>
          </a:bodyPr>
          <a:lstStyle/>
          <a:p>
            <a:r>
              <a:rPr lang="en-US" sz="1200" b="1"/>
              <a:t>SEBA 1.0 (Jan 7</a:t>
            </a:r>
            <a:r>
              <a:rPr lang="en-US" sz="1200" b="1" baseline="30000"/>
              <a:t>th</a:t>
            </a:r>
            <a:r>
              <a:rPr lang="en-US" sz="1200" b="1"/>
              <a:t> 2019)</a:t>
            </a:r>
          </a:p>
          <a:p>
            <a:pPr marL="171450" indent="-171450">
              <a:buFontTx/>
              <a:buChar char="-"/>
            </a:pPr>
            <a:r>
              <a:rPr lang="en-US" sz="1000"/>
              <a:t>HSIA service</a:t>
            </a:r>
          </a:p>
          <a:p>
            <a:pPr marL="171450" indent="-171450">
              <a:buFontTx/>
              <a:buChar char="-"/>
            </a:pPr>
            <a:r>
              <a:rPr lang="en-US" sz="1000"/>
              <a:t>AT&amp;T workflow</a:t>
            </a:r>
          </a:p>
          <a:p>
            <a:pPr marL="171450" indent="-171450">
              <a:buFontTx/>
              <a:buChar char="-"/>
            </a:pPr>
            <a:r>
              <a:rPr lang="en-US" sz="1000"/>
              <a:t>VOLTHA 1.6</a:t>
            </a:r>
          </a:p>
          <a:p>
            <a:pPr marL="171450" indent="-171450">
              <a:buFontTx/>
              <a:buChar char="-"/>
            </a:pPr>
            <a:r>
              <a:rPr lang="en-US" sz="1000" i="1"/>
              <a:t>New</a:t>
            </a:r>
            <a:r>
              <a:rPr lang="en-US" sz="1000"/>
              <a:t> CORD platform (6.1)</a:t>
            </a:r>
          </a:p>
        </p:txBody>
      </p:sp>
      <p:sp>
        <p:nvSpPr>
          <p:cNvPr id="7" name="TextBox 6"/>
          <p:cNvSpPr txBox="1"/>
          <p:nvPr/>
        </p:nvSpPr>
        <p:spPr>
          <a:xfrm>
            <a:off x="1518948" y="2724999"/>
            <a:ext cx="2307610" cy="923330"/>
          </a:xfrm>
          <a:prstGeom prst="rect">
            <a:avLst/>
          </a:prstGeom>
          <a:noFill/>
        </p:spPr>
        <p:txBody>
          <a:bodyPr wrap="square" rtlCol="0">
            <a:spAutoFit/>
          </a:bodyPr>
          <a:lstStyle/>
          <a:p>
            <a:r>
              <a:rPr lang="en-US" sz="1200" b="1"/>
              <a:t>SEBA 2.0 alpha (July 3</a:t>
            </a:r>
            <a:r>
              <a:rPr lang="en-US" sz="1200" b="1" baseline="30000"/>
              <a:t>rd</a:t>
            </a:r>
            <a:r>
              <a:rPr lang="en-US" sz="1200" b="1"/>
              <a:t> 2019)</a:t>
            </a:r>
          </a:p>
          <a:p>
            <a:pPr marL="171450" indent="-171450">
              <a:buFontTx/>
              <a:buChar char="-"/>
            </a:pPr>
            <a:r>
              <a:rPr lang="en-US" sz="1000"/>
              <a:t>Technology &amp; Speed Profile</a:t>
            </a:r>
          </a:p>
          <a:p>
            <a:pPr marL="171450" indent="-171450">
              <a:buFontTx/>
              <a:buChar char="-"/>
            </a:pPr>
            <a:r>
              <a:rPr lang="en-US" sz="1000"/>
              <a:t>AT&amp;T workflow, HSIA service</a:t>
            </a:r>
          </a:p>
          <a:p>
            <a:pPr marL="171450" indent="-171450">
              <a:buFontTx/>
              <a:buChar char="-"/>
            </a:pPr>
            <a:r>
              <a:rPr lang="en-US" sz="1000"/>
              <a:t>VOLTHA 1.7, BAL 2.6</a:t>
            </a:r>
          </a:p>
        </p:txBody>
      </p:sp>
      <p:sp>
        <p:nvSpPr>
          <p:cNvPr id="8" name="TextBox 7"/>
          <p:cNvSpPr txBox="1"/>
          <p:nvPr/>
        </p:nvSpPr>
        <p:spPr>
          <a:xfrm>
            <a:off x="2489033" y="1300073"/>
            <a:ext cx="2162446" cy="430887"/>
          </a:xfrm>
          <a:prstGeom prst="rect">
            <a:avLst/>
          </a:prstGeom>
          <a:noFill/>
        </p:spPr>
        <p:txBody>
          <a:bodyPr wrap="square" rtlCol="0">
            <a:spAutoFit/>
          </a:bodyPr>
          <a:lstStyle/>
          <a:p>
            <a:r>
              <a:rPr lang="en-US" sz="1200" b="1"/>
              <a:t>SEBA 2.1 (Sept/Oct 2019)</a:t>
            </a:r>
          </a:p>
          <a:p>
            <a:pPr marL="171450" indent="-171450">
              <a:buFontTx/>
              <a:buChar char="-"/>
            </a:pPr>
            <a:r>
              <a:rPr lang="en-US" sz="1000">
                <a:solidFill>
                  <a:schemeClr val="accent2"/>
                </a:solidFill>
              </a:rPr>
              <a:t>BAL 3.1</a:t>
            </a:r>
          </a:p>
        </p:txBody>
      </p:sp>
      <p:sp>
        <p:nvSpPr>
          <p:cNvPr id="9" name="TextBox 8"/>
          <p:cNvSpPr txBox="1"/>
          <p:nvPr/>
        </p:nvSpPr>
        <p:spPr>
          <a:xfrm>
            <a:off x="5536992" y="781098"/>
            <a:ext cx="1974097" cy="738664"/>
          </a:xfrm>
          <a:prstGeom prst="rect">
            <a:avLst/>
          </a:prstGeom>
          <a:noFill/>
        </p:spPr>
        <p:txBody>
          <a:bodyPr wrap="square" rtlCol="0">
            <a:spAutoFit/>
          </a:bodyPr>
          <a:lstStyle/>
          <a:p>
            <a:r>
              <a:rPr lang="en-US" sz="1200" b="1"/>
              <a:t>SEBA 3.0 &amp; Beyond</a:t>
            </a:r>
          </a:p>
          <a:p>
            <a:pPr marL="171450" indent="-171450">
              <a:buFontTx/>
              <a:buChar char="-"/>
            </a:pPr>
            <a:r>
              <a:rPr lang="en-US" sz="1000">
                <a:solidFill>
                  <a:srgbClr val="CC3333"/>
                </a:solidFill>
              </a:rPr>
              <a:t>VOLTHA 2.x</a:t>
            </a:r>
          </a:p>
          <a:p>
            <a:pPr marL="171450" indent="-171450">
              <a:buFontTx/>
              <a:buChar char="-"/>
            </a:pPr>
            <a:r>
              <a:rPr lang="en-US" sz="1000">
                <a:solidFill>
                  <a:srgbClr val="CC3333"/>
                </a:solidFill>
              </a:rPr>
              <a:t>Embedded BNG</a:t>
            </a:r>
          </a:p>
          <a:p>
            <a:pPr marL="171450" indent="-171450">
              <a:buFontTx/>
              <a:buChar char="-"/>
            </a:pPr>
            <a:r>
              <a:rPr lang="en-US" sz="1000">
                <a:solidFill>
                  <a:srgbClr val="CC3333"/>
                </a:solidFill>
              </a:rPr>
              <a:t>DT/TT Workflows</a:t>
            </a:r>
          </a:p>
        </p:txBody>
      </p:sp>
      <p:sp>
        <p:nvSpPr>
          <p:cNvPr id="10" name="Title 6">
            <a:extLst>
              <a:ext uri="{FF2B5EF4-FFF2-40B4-BE49-F238E27FC236}">
                <a16:creationId xmlns:a16="http://schemas.microsoft.com/office/drawing/2014/main" xmlns="" id="{D459C4C3-6F2F-2649-9E71-E4AD46A00715}"/>
              </a:ext>
            </a:extLst>
          </p:cNvPr>
          <p:cNvSpPr txBox="1">
            <a:spLocks/>
          </p:cNvSpPr>
          <p:nvPr/>
        </p:nvSpPr>
        <p:spPr>
          <a:xfrm>
            <a:off x="181997" y="135991"/>
            <a:ext cx="8229600" cy="532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dirty="0"/>
              <a:t>SEBA Update</a:t>
            </a:r>
          </a:p>
        </p:txBody>
      </p:sp>
      <p:sp>
        <p:nvSpPr>
          <p:cNvPr id="11" name="Rectangle 10"/>
          <p:cNvSpPr/>
          <p:nvPr/>
        </p:nvSpPr>
        <p:spPr>
          <a:xfrm>
            <a:off x="5713205" y="2201654"/>
            <a:ext cx="2909056" cy="860748"/>
          </a:xfrm>
          <a:prstGeom prst="rect">
            <a:avLst/>
          </a:prstGeom>
        </p:spPr>
        <p:txBody>
          <a:bodyPr wrap="square">
            <a:spAutoFit/>
          </a:bodyPr>
          <a:lstStyle/>
          <a:p>
            <a:pPr>
              <a:lnSpc>
                <a:spcPct val="120000"/>
              </a:lnSpc>
            </a:pPr>
            <a:r>
              <a:rPr lang="en-US" dirty="0">
                <a:solidFill>
                  <a:srgbClr val="CC3333"/>
                </a:solidFill>
              </a:rPr>
              <a:t>ONF operators AT&amp;T, DT, and TT are committed to taking SEBA to production</a:t>
            </a:r>
            <a:endParaRPr lang="en-US">
              <a:solidFill>
                <a:srgbClr val="CC3333"/>
              </a:solidFill>
            </a:endParaRPr>
          </a:p>
        </p:txBody>
      </p:sp>
    </p:spTree>
    <p:extLst>
      <p:ext uri="{BB962C8B-B14F-4D97-AF65-F5344CB8AC3E}">
        <p14:creationId xmlns:p14="http://schemas.microsoft.com/office/powerpoint/2010/main" val="14076849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03570" y="1612562"/>
            <a:ext cx="1699509" cy="1982859"/>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sym typeface="Arial"/>
              </a:rPr>
              <a:t>Residence</a:t>
            </a:r>
          </a:p>
        </p:txBody>
      </p:sp>
      <p:sp>
        <p:nvSpPr>
          <p:cNvPr id="6" name="Rectangle 5"/>
          <p:cNvSpPr/>
          <p:nvPr/>
        </p:nvSpPr>
        <p:spPr>
          <a:xfrm>
            <a:off x="3174114" y="1612524"/>
            <a:ext cx="3453031" cy="198286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sym typeface="Arial"/>
              </a:rPr>
              <a:t>Central Office</a:t>
            </a:r>
          </a:p>
        </p:txBody>
      </p:sp>
      <p:sp>
        <p:nvSpPr>
          <p:cNvPr id="7" name="Rounded Rectangle 6"/>
          <p:cNvSpPr/>
          <p:nvPr/>
        </p:nvSpPr>
        <p:spPr>
          <a:xfrm>
            <a:off x="1485809" y="2917157"/>
            <a:ext cx="570695"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RG</a:t>
            </a:r>
          </a:p>
        </p:txBody>
      </p:sp>
      <p:sp>
        <p:nvSpPr>
          <p:cNvPr id="8" name="Rounded Rectangle 7"/>
          <p:cNvSpPr/>
          <p:nvPr/>
        </p:nvSpPr>
        <p:spPr>
          <a:xfrm>
            <a:off x="2229223" y="2917157"/>
            <a:ext cx="57888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ONU</a:t>
            </a:r>
          </a:p>
        </p:txBody>
      </p:sp>
      <p:sp>
        <p:nvSpPr>
          <p:cNvPr id="9" name="Rounded Rectangle 8"/>
          <p:cNvSpPr/>
          <p:nvPr/>
        </p:nvSpPr>
        <p:spPr>
          <a:xfrm>
            <a:off x="3375129" y="2917157"/>
            <a:ext cx="585448"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OLT</a:t>
            </a:r>
          </a:p>
        </p:txBody>
      </p:sp>
      <p:sp>
        <p:nvSpPr>
          <p:cNvPr id="10" name="Rounded Rectangle 9"/>
          <p:cNvSpPr/>
          <p:nvPr/>
        </p:nvSpPr>
        <p:spPr>
          <a:xfrm>
            <a:off x="4453501" y="2917157"/>
            <a:ext cx="62732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ETH AGG</a:t>
            </a:r>
          </a:p>
        </p:txBody>
      </p:sp>
      <p:sp>
        <p:nvSpPr>
          <p:cNvPr id="11" name="Rounded Rectangle 10"/>
          <p:cNvSpPr/>
          <p:nvPr/>
        </p:nvSpPr>
        <p:spPr>
          <a:xfrm>
            <a:off x="5652069" y="2919505"/>
            <a:ext cx="574879"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BNG</a:t>
            </a:r>
          </a:p>
        </p:txBody>
      </p:sp>
      <p:cxnSp>
        <p:nvCxnSpPr>
          <p:cNvPr id="12" name="Straight Connector 11"/>
          <p:cNvCxnSpPr>
            <a:stCxn id="11" idx="3"/>
            <a:endCxn id="17" idx="2"/>
          </p:cNvCxnSpPr>
          <p:nvPr/>
        </p:nvCxnSpPr>
        <p:spPr>
          <a:xfrm flipV="1">
            <a:off x="6226931" y="3118428"/>
            <a:ext cx="707760" cy="569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10" idx="3"/>
            <a:endCxn id="11" idx="1"/>
          </p:cNvCxnSpPr>
          <p:nvPr/>
        </p:nvCxnSpPr>
        <p:spPr>
          <a:xfrm>
            <a:off x="5080846" y="3121778"/>
            <a:ext cx="571229" cy="234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9" idx="3"/>
            <a:endCxn id="10" idx="1"/>
          </p:cNvCxnSpPr>
          <p:nvPr/>
        </p:nvCxnSpPr>
        <p:spPr>
          <a:xfrm>
            <a:off x="3960577" y="3121778"/>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8" idx="3"/>
            <a:endCxn id="9" idx="1"/>
          </p:cNvCxnSpPr>
          <p:nvPr/>
        </p:nvCxnSpPr>
        <p:spPr>
          <a:xfrm>
            <a:off x="2808105" y="3121778"/>
            <a:ext cx="5670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3"/>
            <a:endCxn id="8" idx="1"/>
          </p:cNvCxnSpPr>
          <p:nvPr/>
        </p:nvCxnSpPr>
        <p:spPr>
          <a:xfrm>
            <a:off x="2056599" y="3121777"/>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17" name="Cloud 16"/>
          <p:cNvSpPr/>
          <p:nvPr/>
        </p:nvSpPr>
        <p:spPr>
          <a:xfrm>
            <a:off x="6929299" y="2419533"/>
            <a:ext cx="1739039" cy="139779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Calibri"/>
                <a:sym typeface="Arial"/>
              </a:rPr>
              <a:t>Backbone</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Calibri"/>
                <a:sym typeface="Arial"/>
              </a:rPr>
              <a:t>Network</a:t>
            </a:r>
          </a:p>
        </p:txBody>
      </p:sp>
      <p:sp>
        <p:nvSpPr>
          <p:cNvPr id="18" name="TextBox 17"/>
          <p:cNvSpPr txBox="1"/>
          <p:nvPr/>
        </p:nvSpPr>
        <p:spPr>
          <a:xfrm>
            <a:off x="2516859" y="4091001"/>
            <a:ext cx="3651548" cy="92333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RG – Residential Gateway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OLT – Optical Line Termination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BNG – Broadband Network Gateway</a:t>
            </a:r>
          </a:p>
        </p:txBody>
      </p:sp>
      <p:cxnSp>
        <p:nvCxnSpPr>
          <p:cNvPr id="19" name="Straight Arrow Connector 18"/>
          <p:cNvCxnSpPr/>
          <p:nvPr/>
        </p:nvCxnSpPr>
        <p:spPr>
          <a:xfrm flipH="1" flipV="1">
            <a:off x="3714738" y="2698750"/>
            <a:ext cx="23814" cy="436564"/>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3216442" y="2460709"/>
            <a:ext cx="1045882" cy="2667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Arial"/>
                <a:ea typeface="+mn-ea"/>
                <a:cs typeface="+mn-cs"/>
                <a:sym typeface="Arial"/>
              </a:rPr>
              <a:t>VOLTHA</a:t>
            </a:r>
          </a:p>
        </p:txBody>
      </p:sp>
      <p:sp>
        <p:nvSpPr>
          <p:cNvPr id="21" name="TextBox 20"/>
          <p:cNvSpPr txBox="1"/>
          <p:nvPr/>
        </p:nvSpPr>
        <p:spPr>
          <a:xfrm>
            <a:off x="3197111" y="1838149"/>
            <a:ext cx="106532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prstClr val="black"/>
                </a:solidFill>
                <a:effectLst/>
                <a:uLnTx/>
                <a:uFillTx/>
                <a:latin typeface="Calibri"/>
                <a:cs typeface="Arial"/>
                <a:sym typeface="Arial"/>
              </a:rPr>
              <a:t>Virtual OLT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prstClr val="black"/>
                </a:solidFill>
                <a:effectLst/>
                <a:uLnTx/>
                <a:uFillTx/>
                <a:latin typeface="Calibri"/>
                <a:cs typeface="Arial"/>
                <a:sym typeface="Arial"/>
              </a:rPr>
              <a:t>manages and abstracts PON</a:t>
            </a:r>
          </a:p>
        </p:txBody>
      </p:sp>
      <p:grpSp>
        <p:nvGrpSpPr>
          <p:cNvPr id="41" name="Group 40"/>
          <p:cNvGrpSpPr/>
          <p:nvPr/>
        </p:nvGrpSpPr>
        <p:grpSpPr>
          <a:xfrm>
            <a:off x="4295780" y="3111700"/>
            <a:ext cx="968374" cy="466576"/>
            <a:chOff x="4298100" y="2997859"/>
            <a:chExt cx="2154583" cy="587372"/>
          </a:xfrm>
        </p:grpSpPr>
        <p:sp>
          <p:nvSpPr>
            <p:cNvPr id="42" name="Rectangle 41"/>
            <p:cNvSpPr/>
            <p:nvPr/>
          </p:nvSpPr>
          <p:spPr>
            <a:xfrm>
              <a:off x="4329176" y="3007193"/>
              <a:ext cx="1963894" cy="511003"/>
            </a:xfrm>
            <a:prstGeom prst="rect">
              <a:avLst/>
            </a:prstGeom>
            <a:solidFill>
              <a:srgbClr val="1F497D"/>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Arial"/>
                <a:sym typeface="Arial"/>
              </a:endParaRPr>
            </a:p>
          </p:txBody>
        </p:sp>
        <p:cxnSp>
          <p:nvCxnSpPr>
            <p:cNvPr id="43" name="Straight Connector 42"/>
            <p:cNvCxnSpPr/>
            <p:nvPr/>
          </p:nvCxnSpPr>
          <p:spPr>
            <a:xfrm>
              <a:off x="4351072" y="3518197"/>
              <a:ext cx="1992111" cy="9014"/>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sp>
          <p:nvSpPr>
            <p:cNvPr id="44" name="TextBox 43"/>
            <p:cNvSpPr txBox="1"/>
            <p:nvPr/>
          </p:nvSpPr>
          <p:spPr>
            <a:xfrm>
              <a:off x="4298100" y="3004041"/>
              <a:ext cx="2154583" cy="5811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a:cs typeface="Arial"/>
                  <a:sym typeface="Arial"/>
                </a:rPr>
                <a:t>WhiteBox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a:cs typeface="Arial"/>
                  <a:sym typeface="Arial"/>
                </a:rPr>
                <a:t>Switch</a:t>
              </a:r>
            </a:p>
          </p:txBody>
        </p:sp>
        <p:cxnSp>
          <p:nvCxnSpPr>
            <p:cNvPr id="45" name="Straight Connector 44"/>
            <p:cNvCxnSpPr/>
            <p:nvPr/>
          </p:nvCxnSpPr>
          <p:spPr>
            <a:xfrm>
              <a:off x="5148911" y="2998049"/>
              <a:ext cx="1144167" cy="18099"/>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cxnSp>
          <p:nvCxnSpPr>
            <p:cNvPr id="46" name="Straight Connector 45"/>
            <p:cNvCxnSpPr/>
            <p:nvPr/>
          </p:nvCxnSpPr>
          <p:spPr>
            <a:xfrm flipH="1">
              <a:off x="4329183" y="2997859"/>
              <a:ext cx="819727" cy="0"/>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grpSp>
      <p:grpSp>
        <p:nvGrpSpPr>
          <p:cNvPr id="52" name="Group 51"/>
          <p:cNvGrpSpPr/>
          <p:nvPr/>
        </p:nvGrpSpPr>
        <p:grpSpPr>
          <a:xfrm>
            <a:off x="3222630" y="3133921"/>
            <a:ext cx="968374" cy="366516"/>
            <a:chOff x="3222630" y="3133921"/>
            <a:chExt cx="968374" cy="366516"/>
          </a:xfrm>
        </p:grpSpPr>
        <p:grpSp>
          <p:nvGrpSpPr>
            <p:cNvPr id="31" name="Group 30"/>
            <p:cNvGrpSpPr/>
            <p:nvPr/>
          </p:nvGrpSpPr>
          <p:grpSpPr>
            <a:xfrm>
              <a:off x="3222630" y="3133921"/>
              <a:ext cx="968374" cy="366516"/>
              <a:chOff x="4298100" y="2997859"/>
              <a:chExt cx="2154583" cy="520338"/>
            </a:xfrm>
          </p:grpSpPr>
          <p:sp>
            <p:nvSpPr>
              <p:cNvPr id="32" name="Rectangle 31"/>
              <p:cNvSpPr/>
              <p:nvPr/>
            </p:nvSpPr>
            <p:spPr>
              <a:xfrm>
                <a:off x="4329176" y="3007193"/>
                <a:ext cx="1963894" cy="511003"/>
              </a:xfrm>
              <a:prstGeom prst="rect">
                <a:avLst/>
              </a:prstGeom>
              <a:solidFill>
                <a:srgbClr val="1F497D"/>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Arial"/>
                  <a:sym typeface="Arial"/>
                </a:endParaRPr>
              </a:p>
            </p:txBody>
          </p:sp>
          <p:cxnSp>
            <p:nvCxnSpPr>
              <p:cNvPr id="34" name="Straight Connector 33"/>
              <p:cNvCxnSpPr/>
              <p:nvPr/>
            </p:nvCxnSpPr>
            <p:spPr>
              <a:xfrm flipV="1">
                <a:off x="4351072" y="3495661"/>
                <a:ext cx="1942659" cy="22536"/>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sp>
            <p:nvSpPr>
              <p:cNvPr id="36" name="TextBox 35"/>
              <p:cNvSpPr txBox="1"/>
              <p:nvPr/>
            </p:nvSpPr>
            <p:spPr>
              <a:xfrm>
                <a:off x="4298100" y="3004042"/>
                <a:ext cx="2154583" cy="3932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a:cs typeface="Arial"/>
                    <a:sym typeface="Arial"/>
                  </a:rPr>
                  <a:t>OLT MAC</a:t>
                </a:r>
              </a:p>
            </p:txBody>
          </p:sp>
          <p:cxnSp>
            <p:nvCxnSpPr>
              <p:cNvPr id="37" name="Straight Connector 36"/>
              <p:cNvCxnSpPr/>
              <p:nvPr/>
            </p:nvCxnSpPr>
            <p:spPr>
              <a:xfrm>
                <a:off x="5148911" y="2998049"/>
                <a:ext cx="1144167" cy="18099"/>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cxnSp>
            <p:nvCxnSpPr>
              <p:cNvPr id="38" name="Straight Connector 37"/>
              <p:cNvCxnSpPr/>
              <p:nvPr/>
            </p:nvCxnSpPr>
            <p:spPr>
              <a:xfrm flipH="1">
                <a:off x="4329183" y="2997859"/>
                <a:ext cx="819727" cy="0"/>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grpSp>
        <p:cxnSp>
          <p:nvCxnSpPr>
            <p:cNvPr id="49" name="Straight Connector 48"/>
            <p:cNvCxnSpPr/>
            <p:nvPr/>
          </p:nvCxnSpPr>
          <p:spPr>
            <a:xfrm flipV="1">
              <a:off x="4103688" y="3159125"/>
              <a:ext cx="0" cy="317500"/>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grpSp>
      <p:cxnSp>
        <p:nvCxnSpPr>
          <p:cNvPr id="54" name="Straight Connector 53"/>
          <p:cNvCxnSpPr/>
          <p:nvPr/>
        </p:nvCxnSpPr>
        <p:spPr>
          <a:xfrm flipV="1">
            <a:off x="5199064" y="3113087"/>
            <a:ext cx="9525" cy="411162"/>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sp>
        <p:nvSpPr>
          <p:cNvPr id="56" name="Oval 55"/>
          <p:cNvSpPr/>
          <p:nvPr/>
        </p:nvSpPr>
        <p:spPr>
          <a:xfrm>
            <a:off x="4305466" y="2446421"/>
            <a:ext cx="1006307" cy="2667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FFFFFF"/>
                </a:solidFill>
                <a:effectLst/>
                <a:uLnTx/>
                <a:uFillTx/>
                <a:latin typeface="Arial"/>
                <a:ea typeface="+mn-ea"/>
                <a:cs typeface="+mn-cs"/>
                <a:sym typeface="Arial"/>
              </a:rPr>
              <a:t>Trellis</a:t>
            </a:r>
          </a:p>
        </p:txBody>
      </p:sp>
      <p:cxnSp>
        <p:nvCxnSpPr>
          <p:cNvPr id="57" name="Straight Arrow Connector 56"/>
          <p:cNvCxnSpPr/>
          <p:nvPr/>
        </p:nvCxnSpPr>
        <p:spPr>
          <a:xfrm flipH="1" flipV="1">
            <a:off x="4818051" y="2690813"/>
            <a:ext cx="15875" cy="428625"/>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4262324" y="1942924"/>
            <a:ext cx="11986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prstClr val="black"/>
                </a:solidFill>
                <a:effectLst/>
                <a:uLnTx/>
                <a:uFillTx/>
                <a:latin typeface="Calibri"/>
                <a:cs typeface="Arial"/>
                <a:sym typeface="Arial"/>
              </a:rPr>
              <a:t>Manages 1 or more switches</a:t>
            </a:r>
          </a:p>
        </p:txBody>
      </p:sp>
      <p:sp>
        <p:nvSpPr>
          <p:cNvPr id="39" name="Google Shape;190;p35">
            <a:extLst>
              <a:ext uri="{FF2B5EF4-FFF2-40B4-BE49-F238E27FC236}">
                <a16:creationId xmlns:a16="http://schemas.microsoft.com/office/drawing/2014/main" xmlns="" id="{A26D07D9-04BF-F14E-AB03-AE1B14AF5D30}"/>
              </a:ext>
            </a:extLst>
          </p:cNvPr>
          <p:cNvSpPr/>
          <p:nvPr/>
        </p:nvSpPr>
        <p:spPr>
          <a:xfrm>
            <a:off x="5837400" y="656804"/>
            <a:ext cx="3230762" cy="1589100"/>
          </a:xfrm>
          <a:prstGeom prst="wedgeRoundRectCallout">
            <a:avLst>
              <a:gd name="adj1" fmla="val -46175"/>
              <a:gd name="adj2" fmla="val 91064"/>
              <a:gd name="adj3" fmla="val 0"/>
            </a:avLst>
          </a:prstGeom>
          <a:solidFill>
            <a:srgbClr val="FFF2CC"/>
          </a:solidFill>
          <a:ln w="9525" cap="flat" cmpd="sng">
            <a:solidFill>
              <a:srgbClr val="7F6000"/>
            </a:solidFill>
            <a:prstDash val="solid"/>
            <a:round/>
            <a:headEnd type="none" w="sm" len="sm"/>
            <a:tailEnd type="none" w="sm" len="sm"/>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Arial"/>
                <a:cs typeface="Arial"/>
                <a:sym typeface="Arial"/>
              </a:rPr>
              <a:t>Many functions (Closed Integrated Device):</a:t>
            </a:r>
            <a:endParaRPr kumimoji="0" sz="11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Arial"/>
                <a:cs typeface="Arial"/>
                <a:sym typeface="Arial"/>
              </a:rPr>
              <a:t>Subscriber tunnel termination (</a:t>
            </a:r>
            <a:r>
              <a:rPr kumimoji="0" lang="en-US" sz="1100" b="0" i="0" u="none" strike="noStrike" kern="0" cap="none" spc="0" normalizeH="0" baseline="0" noProof="0" dirty="0" err="1">
                <a:ln>
                  <a:noFill/>
                </a:ln>
                <a:solidFill>
                  <a:srgbClr val="000000"/>
                </a:solidFill>
                <a:effectLst/>
                <a:uLnTx/>
                <a:uFillTx/>
                <a:latin typeface="Arial"/>
                <a:cs typeface="Arial"/>
                <a:sym typeface="Arial"/>
              </a:rPr>
              <a:t>QinQ</a:t>
            </a:r>
            <a:r>
              <a:rPr kumimoji="0" lang="en-US" sz="1100" b="0" i="0" u="none" strike="noStrike" kern="0" cap="none" spc="0" normalizeH="0" baseline="0" noProof="0" dirty="0">
                <a:ln>
                  <a:noFill/>
                </a:ln>
                <a:solidFill>
                  <a:srgbClr val="000000"/>
                </a:solidFill>
                <a:effectLst/>
                <a:uLnTx/>
                <a:uFillTx/>
                <a:latin typeface="Arial"/>
                <a:cs typeface="Arial"/>
                <a:sym typeface="Arial"/>
              </a:rPr>
              <a:t>, </a:t>
            </a:r>
            <a:r>
              <a:rPr kumimoji="0" lang="en-US" sz="1100" b="0" i="0" u="none" strike="noStrike" kern="0" cap="none" spc="0" normalizeH="0" baseline="0" noProof="0" dirty="0" err="1">
                <a:ln>
                  <a:noFill/>
                </a:ln>
                <a:solidFill>
                  <a:srgbClr val="000000"/>
                </a:solidFill>
                <a:effectLst/>
                <a:uLnTx/>
                <a:uFillTx/>
                <a:latin typeface="Arial"/>
                <a:cs typeface="Arial"/>
                <a:sym typeface="Arial"/>
              </a:rPr>
              <a:t>PPPoe</a:t>
            </a:r>
            <a:r>
              <a:rPr kumimoji="0" lang="en-US" sz="1100" b="0" i="0" u="none" strike="noStrike" kern="0" cap="none" spc="0" normalizeH="0" baseline="0" noProof="0" dirty="0">
                <a:ln>
                  <a:noFill/>
                </a:ln>
                <a:solidFill>
                  <a:srgbClr val="000000"/>
                </a:solidFill>
                <a:effectLst/>
                <a:uLnTx/>
                <a:uFillTx/>
                <a:latin typeface="Arial"/>
                <a:cs typeface="Arial"/>
                <a:sym typeface="Arial"/>
              </a:rPr>
              <a:t>)</a:t>
            </a:r>
            <a:endParaRPr kumimoji="0"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Arial"/>
                <a:cs typeface="Arial"/>
                <a:sym typeface="Arial"/>
              </a:rPr>
              <a:t>Accounting</a:t>
            </a:r>
            <a:endParaRPr kumimoji="0"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Arial"/>
                <a:cs typeface="Arial"/>
                <a:sym typeface="Arial"/>
              </a:rPr>
              <a:t>Hierarchical QoS</a:t>
            </a:r>
            <a:endParaRPr kumimoji="0"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Arial"/>
                <a:cs typeface="Arial"/>
                <a:sym typeface="Arial"/>
              </a:rPr>
              <a:t>Lawful intercept (wiretap)</a:t>
            </a:r>
            <a:endParaRPr kumimoji="0"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Arial"/>
                <a:cs typeface="Arial"/>
                <a:sym typeface="Arial"/>
              </a:rPr>
              <a:t>Wholesale tunnel relay (e.g. L2TP)</a:t>
            </a:r>
            <a:endParaRPr kumimoji="0"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Arial"/>
                <a:cs typeface="Arial"/>
                <a:sym typeface="Arial"/>
              </a:rPr>
              <a:t>Multicast</a:t>
            </a:r>
            <a:endParaRPr kumimoji="0"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Arial"/>
                <a:cs typeface="Arial"/>
                <a:sym typeface="Arial"/>
              </a:rPr>
              <a:t>Routing</a:t>
            </a:r>
            <a:endParaRPr kumimoji="0"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40" name="Google Shape;472;p55"/>
          <p:cNvSpPr txBox="1"/>
          <p:nvPr/>
        </p:nvSpPr>
        <p:spPr>
          <a:xfrm>
            <a:off x="122502" y="30166"/>
            <a:ext cx="8750910" cy="600600"/>
          </a:xfrm>
          <a:prstGeom prst="rect">
            <a:avLst/>
          </a:prstGeom>
          <a:noFill/>
          <a:ln>
            <a:noFill/>
          </a:ln>
        </p:spPr>
        <p:txBody>
          <a:bodyPr spcFirstLastPara="1" wrap="square" lIns="34275" tIns="17125" rIns="34275" bIns="17125" anchor="ctr" anchorCtr="0">
            <a:noAutofit/>
          </a:bodyPr>
          <a:lstStyle/>
          <a:p>
            <a:pPr marL="0" marR="0" lvl="0" indent="0" algn="ctr"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0" i="0" u="none" strike="noStrike" kern="0" cap="none" spc="0" normalizeH="0" baseline="0" noProof="0" dirty="0">
                <a:ln>
                  <a:noFill/>
                </a:ln>
                <a:solidFill>
                  <a:srgbClr val="4B87CC"/>
                </a:solidFill>
                <a:effectLst/>
                <a:uLnTx/>
                <a:uFillTx/>
                <a:latin typeface="Calibri"/>
                <a:ea typeface="Calibri"/>
                <a:cs typeface="Calibri"/>
                <a:sym typeface="Calibri"/>
              </a:rPr>
              <a:t>SEBA: SDN Enabled Broadband Access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47" name="Google Shape;443;p55" descr="house.png"/>
          <p:cNvPicPr preferRelativeResize="0"/>
          <p:nvPr/>
        </p:nvPicPr>
        <p:blipFill rotWithShape="1">
          <a:blip r:embed="rId2">
            <a:alphaModFix/>
          </a:blip>
          <a:srcRect/>
          <a:stretch/>
        </p:blipFill>
        <p:spPr>
          <a:xfrm>
            <a:off x="1831672" y="2120242"/>
            <a:ext cx="565415" cy="405002"/>
          </a:xfrm>
          <a:prstGeom prst="rect">
            <a:avLst/>
          </a:prstGeom>
          <a:noFill/>
          <a:ln>
            <a:noFill/>
          </a:ln>
        </p:spPr>
      </p:pic>
    </p:spTree>
    <p:extLst>
      <p:ext uri="{BB962C8B-B14F-4D97-AF65-F5344CB8AC3E}">
        <p14:creationId xmlns:p14="http://schemas.microsoft.com/office/powerpoint/2010/main" val="36682971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03570" y="1612562"/>
            <a:ext cx="1699509" cy="1982859"/>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sym typeface="Arial"/>
              </a:rPr>
              <a:t>Residence</a:t>
            </a:r>
          </a:p>
        </p:txBody>
      </p:sp>
      <p:sp>
        <p:nvSpPr>
          <p:cNvPr id="6" name="Rectangle 5"/>
          <p:cNvSpPr/>
          <p:nvPr/>
        </p:nvSpPr>
        <p:spPr>
          <a:xfrm>
            <a:off x="3174114" y="1612524"/>
            <a:ext cx="3453031" cy="198286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sym typeface="Arial"/>
              </a:rPr>
              <a:t>Central Office</a:t>
            </a:r>
          </a:p>
        </p:txBody>
      </p:sp>
      <p:sp>
        <p:nvSpPr>
          <p:cNvPr id="7" name="Rounded Rectangle 6"/>
          <p:cNvSpPr/>
          <p:nvPr/>
        </p:nvSpPr>
        <p:spPr>
          <a:xfrm>
            <a:off x="1485809" y="2917157"/>
            <a:ext cx="570695"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RG</a:t>
            </a:r>
          </a:p>
        </p:txBody>
      </p:sp>
      <p:sp>
        <p:nvSpPr>
          <p:cNvPr id="8" name="Rounded Rectangle 7"/>
          <p:cNvSpPr/>
          <p:nvPr/>
        </p:nvSpPr>
        <p:spPr>
          <a:xfrm>
            <a:off x="2229223" y="2917157"/>
            <a:ext cx="57888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ONU</a:t>
            </a:r>
          </a:p>
        </p:txBody>
      </p:sp>
      <p:sp>
        <p:nvSpPr>
          <p:cNvPr id="9" name="Rounded Rectangle 8"/>
          <p:cNvSpPr/>
          <p:nvPr/>
        </p:nvSpPr>
        <p:spPr>
          <a:xfrm>
            <a:off x="3375129" y="2917157"/>
            <a:ext cx="585448"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OLT</a:t>
            </a:r>
          </a:p>
        </p:txBody>
      </p:sp>
      <p:sp>
        <p:nvSpPr>
          <p:cNvPr id="10" name="Rounded Rectangle 9"/>
          <p:cNvSpPr/>
          <p:nvPr/>
        </p:nvSpPr>
        <p:spPr>
          <a:xfrm>
            <a:off x="4453501" y="2917157"/>
            <a:ext cx="62732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ETH AGG</a:t>
            </a:r>
          </a:p>
        </p:txBody>
      </p:sp>
      <p:sp>
        <p:nvSpPr>
          <p:cNvPr id="11" name="Rounded Rectangle 10"/>
          <p:cNvSpPr/>
          <p:nvPr/>
        </p:nvSpPr>
        <p:spPr>
          <a:xfrm>
            <a:off x="5652069" y="2919505"/>
            <a:ext cx="574879"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Calibri"/>
                <a:sym typeface="Arial"/>
              </a:rPr>
              <a:t>BNG</a:t>
            </a:r>
          </a:p>
        </p:txBody>
      </p:sp>
      <p:cxnSp>
        <p:nvCxnSpPr>
          <p:cNvPr id="12" name="Straight Connector 11"/>
          <p:cNvCxnSpPr>
            <a:stCxn id="11" idx="3"/>
            <a:endCxn id="17" idx="2"/>
          </p:cNvCxnSpPr>
          <p:nvPr/>
        </p:nvCxnSpPr>
        <p:spPr>
          <a:xfrm flipV="1">
            <a:off x="6226931" y="3118428"/>
            <a:ext cx="707760" cy="569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10" idx="3"/>
            <a:endCxn id="11" idx="1"/>
          </p:cNvCxnSpPr>
          <p:nvPr/>
        </p:nvCxnSpPr>
        <p:spPr>
          <a:xfrm>
            <a:off x="5080846" y="3121778"/>
            <a:ext cx="571229" cy="234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9" idx="3"/>
            <a:endCxn id="10" idx="1"/>
          </p:cNvCxnSpPr>
          <p:nvPr/>
        </p:nvCxnSpPr>
        <p:spPr>
          <a:xfrm>
            <a:off x="3960577" y="3121778"/>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8" idx="3"/>
            <a:endCxn id="9" idx="1"/>
          </p:cNvCxnSpPr>
          <p:nvPr/>
        </p:nvCxnSpPr>
        <p:spPr>
          <a:xfrm>
            <a:off x="2808105" y="3121778"/>
            <a:ext cx="5670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3"/>
            <a:endCxn id="8" idx="1"/>
          </p:cNvCxnSpPr>
          <p:nvPr/>
        </p:nvCxnSpPr>
        <p:spPr>
          <a:xfrm>
            <a:off x="2056599" y="3121777"/>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17" name="Cloud 16"/>
          <p:cNvSpPr/>
          <p:nvPr/>
        </p:nvSpPr>
        <p:spPr>
          <a:xfrm>
            <a:off x="6929299" y="2419533"/>
            <a:ext cx="1739039" cy="139779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Calibri"/>
                <a:sym typeface="Arial"/>
              </a:rPr>
              <a:t>Backbone</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Calibri"/>
                <a:sym typeface="Arial"/>
              </a:rPr>
              <a:t>Network</a:t>
            </a:r>
          </a:p>
        </p:txBody>
      </p:sp>
      <p:sp>
        <p:nvSpPr>
          <p:cNvPr id="18" name="TextBox 17"/>
          <p:cNvSpPr txBox="1"/>
          <p:nvPr/>
        </p:nvSpPr>
        <p:spPr>
          <a:xfrm>
            <a:off x="2516859" y="4091001"/>
            <a:ext cx="3651548" cy="92333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RG – Residential Gateway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OLT – Optical Line Termination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cs typeface="Arial"/>
                <a:sym typeface="Arial"/>
              </a:rPr>
              <a:t>BNG – Broadband Network Gateway</a:t>
            </a:r>
          </a:p>
        </p:txBody>
      </p:sp>
      <p:cxnSp>
        <p:nvCxnSpPr>
          <p:cNvPr id="19" name="Straight Arrow Connector 18"/>
          <p:cNvCxnSpPr/>
          <p:nvPr/>
        </p:nvCxnSpPr>
        <p:spPr>
          <a:xfrm flipH="1" flipV="1">
            <a:off x="3714738" y="2698750"/>
            <a:ext cx="23814" cy="436564"/>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3216442" y="2460709"/>
            <a:ext cx="1006307" cy="2667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ea typeface="+mn-ea"/>
                <a:cs typeface="+mn-cs"/>
                <a:sym typeface="Arial"/>
              </a:rPr>
              <a:t>VOLTHA</a:t>
            </a:r>
          </a:p>
        </p:txBody>
      </p:sp>
      <p:sp>
        <p:nvSpPr>
          <p:cNvPr id="21" name="TextBox 20"/>
          <p:cNvSpPr txBox="1"/>
          <p:nvPr/>
        </p:nvSpPr>
        <p:spPr>
          <a:xfrm>
            <a:off x="3197111" y="1838149"/>
            <a:ext cx="106532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prstClr val="black"/>
                </a:solidFill>
                <a:effectLst/>
                <a:uLnTx/>
                <a:uFillTx/>
                <a:latin typeface="Calibri"/>
                <a:cs typeface="Arial"/>
                <a:sym typeface="Arial"/>
              </a:rPr>
              <a:t>Virtual OLT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prstClr val="black"/>
                </a:solidFill>
                <a:effectLst/>
                <a:uLnTx/>
                <a:uFillTx/>
                <a:latin typeface="Calibri"/>
                <a:cs typeface="Arial"/>
                <a:sym typeface="Arial"/>
              </a:rPr>
              <a:t>manages and abstracts PON</a:t>
            </a:r>
          </a:p>
        </p:txBody>
      </p:sp>
      <p:grpSp>
        <p:nvGrpSpPr>
          <p:cNvPr id="52" name="Group 51"/>
          <p:cNvGrpSpPr/>
          <p:nvPr/>
        </p:nvGrpSpPr>
        <p:grpSpPr>
          <a:xfrm>
            <a:off x="3222630" y="3133921"/>
            <a:ext cx="968374" cy="366516"/>
            <a:chOff x="3222630" y="3133921"/>
            <a:chExt cx="968374" cy="366516"/>
          </a:xfrm>
        </p:grpSpPr>
        <p:grpSp>
          <p:nvGrpSpPr>
            <p:cNvPr id="31" name="Group 30"/>
            <p:cNvGrpSpPr/>
            <p:nvPr/>
          </p:nvGrpSpPr>
          <p:grpSpPr>
            <a:xfrm>
              <a:off x="3222630" y="3133921"/>
              <a:ext cx="968374" cy="366516"/>
              <a:chOff x="4298100" y="2997859"/>
              <a:chExt cx="2154583" cy="520338"/>
            </a:xfrm>
          </p:grpSpPr>
          <p:sp>
            <p:nvSpPr>
              <p:cNvPr id="32" name="Rectangle 31"/>
              <p:cNvSpPr/>
              <p:nvPr/>
            </p:nvSpPr>
            <p:spPr>
              <a:xfrm>
                <a:off x="4329176" y="3007193"/>
                <a:ext cx="1963894" cy="511003"/>
              </a:xfrm>
              <a:prstGeom prst="rect">
                <a:avLst/>
              </a:prstGeom>
              <a:solidFill>
                <a:srgbClr val="1F497D"/>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Arial"/>
                  <a:sym typeface="Arial"/>
                </a:endParaRPr>
              </a:p>
            </p:txBody>
          </p:sp>
          <p:cxnSp>
            <p:nvCxnSpPr>
              <p:cNvPr id="34" name="Straight Connector 33"/>
              <p:cNvCxnSpPr/>
              <p:nvPr/>
            </p:nvCxnSpPr>
            <p:spPr>
              <a:xfrm flipV="1">
                <a:off x="4351072" y="3495661"/>
                <a:ext cx="1942659" cy="22536"/>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sp>
            <p:nvSpPr>
              <p:cNvPr id="36" name="TextBox 35"/>
              <p:cNvSpPr txBox="1"/>
              <p:nvPr/>
            </p:nvSpPr>
            <p:spPr>
              <a:xfrm>
                <a:off x="4298100" y="3004042"/>
                <a:ext cx="2154583" cy="3932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a:cs typeface="Arial"/>
                    <a:sym typeface="Arial"/>
                  </a:rPr>
                  <a:t>OLT MAC</a:t>
                </a:r>
              </a:p>
            </p:txBody>
          </p:sp>
          <p:cxnSp>
            <p:nvCxnSpPr>
              <p:cNvPr id="37" name="Straight Connector 36"/>
              <p:cNvCxnSpPr/>
              <p:nvPr/>
            </p:nvCxnSpPr>
            <p:spPr>
              <a:xfrm>
                <a:off x="5148911" y="2998049"/>
                <a:ext cx="1144167" cy="18099"/>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cxnSp>
            <p:nvCxnSpPr>
              <p:cNvPr id="38" name="Straight Connector 37"/>
              <p:cNvCxnSpPr/>
              <p:nvPr/>
            </p:nvCxnSpPr>
            <p:spPr>
              <a:xfrm flipH="1">
                <a:off x="4329183" y="2997859"/>
                <a:ext cx="819727" cy="0"/>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grpSp>
        <p:cxnSp>
          <p:nvCxnSpPr>
            <p:cNvPr id="49" name="Straight Connector 48"/>
            <p:cNvCxnSpPr/>
            <p:nvPr/>
          </p:nvCxnSpPr>
          <p:spPr>
            <a:xfrm flipV="1">
              <a:off x="4103688" y="3159125"/>
              <a:ext cx="0" cy="317500"/>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grpSp>
      <p:grpSp>
        <p:nvGrpSpPr>
          <p:cNvPr id="2" name="Group 1"/>
          <p:cNvGrpSpPr/>
          <p:nvPr/>
        </p:nvGrpSpPr>
        <p:grpSpPr>
          <a:xfrm>
            <a:off x="4295779" y="3111700"/>
            <a:ext cx="2078801" cy="466576"/>
            <a:chOff x="4295780" y="3111700"/>
            <a:chExt cx="968374" cy="466576"/>
          </a:xfrm>
        </p:grpSpPr>
        <p:grpSp>
          <p:nvGrpSpPr>
            <p:cNvPr id="41" name="Group 40"/>
            <p:cNvGrpSpPr/>
            <p:nvPr/>
          </p:nvGrpSpPr>
          <p:grpSpPr>
            <a:xfrm>
              <a:off x="4295780" y="3111700"/>
              <a:ext cx="968374" cy="466576"/>
              <a:chOff x="4298100" y="2997859"/>
              <a:chExt cx="2154583" cy="587372"/>
            </a:xfrm>
          </p:grpSpPr>
          <p:sp>
            <p:nvSpPr>
              <p:cNvPr id="42" name="Rectangle 41"/>
              <p:cNvSpPr/>
              <p:nvPr/>
            </p:nvSpPr>
            <p:spPr>
              <a:xfrm>
                <a:off x="4329176" y="3007193"/>
                <a:ext cx="1963894" cy="511003"/>
              </a:xfrm>
              <a:prstGeom prst="rect">
                <a:avLst/>
              </a:prstGeom>
              <a:solidFill>
                <a:srgbClr val="1F497D"/>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Arial"/>
                  <a:sym typeface="Arial"/>
                </a:endParaRPr>
              </a:p>
            </p:txBody>
          </p:sp>
          <p:cxnSp>
            <p:nvCxnSpPr>
              <p:cNvPr id="43" name="Straight Connector 42"/>
              <p:cNvCxnSpPr/>
              <p:nvPr/>
            </p:nvCxnSpPr>
            <p:spPr>
              <a:xfrm>
                <a:off x="4351072" y="3518197"/>
                <a:ext cx="1992111" cy="9014"/>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sp>
            <p:nvSpPr>
              <p:cNvPr id="44" name="TextBox 43"/>
              <p:cNvSpPr txBox="1"/>
              <p:nvPr/>
            </p:nvSpPr>
            <p:spPr>
              <a:xfrm>
                <a:off x="4298100" y="3004041"/>
                <a:ext cx="2154583" cy="5811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a:cs typeface="Arial"/>
                    <a:sym typeface="Arial"/>
                  </a:rPr>
                  <a:t>P4 based WhiteBox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a:cs typeface="Arial"/>
                    <a:sym typeface="Arial"/>
                  </a:rPr>
                  <a:t>Switch with BNG-user plane</a:t>
                </a:r>
              </a:p>
            </p:txBody>
          </p:sp>
          <p:cxnSp>
            <p:nvCxnSpPr>
              <p:cNvPr id="45" name="Straight Connector 44"/>
              <p:cNvCxnSpPr/>
              <p:nvPr/>
            </p:nvCxnSpPr>
            <p:spPr>
              <a:xfrm>
                <a:off x="5148911" y="2998049"/>
                <a:ext cx="1144167" cy="18099"/>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cxnSp>
            <p:nvCxnSpPr>
              <p:cNvPr id="46" name="Straight Connector 45"/>
              <p:cNvCxnSpPr/>
              <p:nvPr/>
            </p:nvCxnSpPr>
            <p:spPr>
              <a:xfrm flipH="1">
                <a:off x="4329183" y="2997859"/>
                <a:ext cx="819727" cy="0"/>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grpSp>
        <p:cxnSp>
          <p:nvCxnSpPr>
            <p:cNvPr id="54" name="Straight Connector 53"/>
            <p:cNvCxnSpPr/>
            <p:nvPr/>
          </p:nvCxnSpPr>
          <p:spPr>
            <a:xfrm flipV="1">
              <a:off x="5199064" y="3113087"/>
              <a:ext cx="9525" cy="411162"/>
            </a:xfrm>
            <a:prstGeom prst="line">
              <a:avLst/>
            </a:prstGeom>
            <a:noFill/>
            <a:ln w="25400" cap="flat" cmpd="sng" algn="ctr">
              <a:solidFill>
                <a:srgbClr val="008000"/>
              </a:solidFill>
              <a:prstDash val="solid"/>
            </a:ln>
            <a:effectLst>
              <a:outerShdw blurRad="40000" dist="20000" dir="5400000" rotWithShape="0">
                <a:srgbClr val="000000">
                  <a:alpha val="38000"/>
                </a:srgbClr>
              </a:outerShdw>
            </a:effectLst>
          </p:spPr>
        </p:cxnSp>
      </p:grpSp>
      <p:sp>
        <p:nvSpPr>
          <p:cNvPr id="56" name="Oval 55"/>
          <p:cNvSpPr/>
          <p:nvPr/>
        </p:nvSpPr>
        <p:spPr>
          <a:xfrm>
            <a:off x="4305466" y="2446421"/>
            <a:ext cx="1006307" cy="2667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FFFFFF"/>
                </a:solidFill>
                <a:effectLst/>
                <a:uLnTx/>
                <a:uFillTx/>
                <a:latin typeface="Arial"/>
                <a:ea typeface="+mn-ea"/>
                <a:cs typeface="+mn-cs"/>
                <a:sym typeface="Arial"/>
              </a:rPr>
              <a:t>Trellis</a:t>
            </a:r>
          </a:p>
        </p:txBody>
      </p:sp>
      <p:cxnSp>
        <p:nvCxnSpPr>
          <p:cNvPr id="57" name="Straight Arrow Connector 56"/>
          <p:cNvCxnSpPr/>
          <p:nvPr/>
        </p:nvCxnSpPr>
        <p:spPr>
          <a:xfrm flipH="1" flipV="1">
            <a:off x="4818051" y="2690813"/>
            <a:ext cx="15875" cy="428625"/>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4262324" y="1942924"/>
            <a:ext cx="11986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prstClr val="black"/>
                </a:solidFill>
                <a:effectLst/>
                <a:uLnTx/>
                <a:uFillTx/>
                <a:latin typeface="Calibri"/>
                <a:cs typeface="Arial"/>
                <a:sym typeface="Arial"/>
              </a:rPr>
              <a:t>Manages 1 or more switches</a:t>
            </a:r>
          </a:p>
        </p:txBody>
      </p:sp>
      <p:sp>
        <p:nvSpPr>
          <p:cNvPr id="40" name="Google Shape;472;p55"/>
          <p:cNvSpPr txBox="1"/>
          <p:nvPr/>
        </p:nvSpPr>
        <p:spPr>
          <a:xfrm>
            <a:off x="122502" y="30166"/>
            <a:ext cx="8750910" cy="600600"/>
          </a:xfrm>
          <a:prstGeom prst="rect">
            <a:avLst/>
          </a:prstGeom>
          <a:noFill/>
          <a:ln>
            <a:noFill/>
          </a:ln>
        </p:spPr>
        <p:txBody>
          <a:bodyPr spcFirstLastPara="1" wrap="square" lIns="34275" tIns="17125" rIns="34275" bIns="17125" anchor="ctr" anchorCtr="0">
            <a:noAutofit/>
          </a:bodyPr>
          <a:lstStyle/>
          <a:p>
            <a:pPr marL="0" marR="0" lvl="0" indent="0" algn="ctr"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0" i="0" u="none" strike="noStrike" kern="0" cap="none" spc="0" normalizeH="0" baseline="0" noProof="0" dirty="0">
                <a:ln>
                  <a:noFill/>
                </a:ln>
                <a:solidFill>
                  <a:srgbClr val="4B87CC"/>
                </a:solidFill>
                <a:effectLst/>
                <a:uLnTx/>
                <a:uFillTx/>
                <a:latin typeface="Calibri"/>
                <a:ea typeface="Calibri"/>
                <a:cs typeface="Calibri"/>
                <a:sym typeface="Calibri"/>
              </a:rPr>
              <a:t>SEBA with SD-BNG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9" name="Oval 68"/>
          <p:cNvSpPr/>
          <p:nvPr/>
        </p:nvSpPr>
        <p:spPr>
          <a:xfrm>
            <a:off x="5400124" y="2426756"/>
            <a:ext cx="1006307" cy="2667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FFFFFF"/>
                </a:solidFill>
                <a:effectLst/>
                <a:uLnTx/>
                <a:uFillTx/>
                <a:latin typeface="Arial"/>
                <a:ea typeface="+mn-ea"/>
                <a:cs typeface="+mn-cs"/>
                <a:sym typeface="Arial"/>
              </a:rPr>
              <a:t>BNG-c</a:t>
            </a:r>
          </a:p>
        </p:txBody>
      </p:sp>
      <p:cxnSp>
        <p:nvCxnSpPr>
          <p:cNvPr id="70" name="Straight Arrow Connector 69"/>
          <p:cNvCxnSpPr/>
          <p:nvPr/>
        </p:nvCxnSpPr>
        <p:spPr>
          <a:xfrm flipH="1" flipV="1">
            <a:off x="5912709" y="2671148"/>
            <a:ext cx="15875" cy="428625"/>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5571613" y="1972421"/>
            <a:ext cx="99223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prstClr val="black"/>
                </a:solidFill>
                <a:effectLst/>
                <a:uLnTx/>
                <a:uFillTx/>
                <a:latin typeface="Calibri"/>
                <a:cs typeface="Arial"/>
                <a:sym typeface="Arial"/>
              </a:rPr>
              <a:t>SD-BNG</a:t>
            </a:r>
          </a:p>
        </p:txBody>
      </p:sp>
      <p:pic>
        <p:nvPicPr>
          <p:cNvPr id="47" name="Google Shape;443;p55" descr="house.png"/>
          <p:cNvPicPr preferRelativeResize="0"/>
          <p:nvPr/>
        </p:nvPicPr>
        <p:blipFill rotWithShape="1">
          <a:blip r:embed="rId2">
            <a:alphaModFix/>
          </a:blip>
          <a:srcRect/>
          <a:stretch/>
        </p:blipFill>
        <p:spPr>
          <a:xfrm>
            <a:off x="1831672" y="2120242"/>
            <a:ext cx="565415" cy="405002"/>
          </a:xfrm>
          <a:prstGeom prst="rect">
            <a:avLst/>
          </a:prstGeom>
          <a:noFill/>
          <a:ln>
            <a:noFill/>
          </a:ln>
        </p:spPr>
      </p:pic>
    </p:spTree>
    <p:extLst>
      <p:ext uri="{BB962C8B-B14F-4D97-AF65-F5344CB8AC3E}">
        <p14:creationId xmlns:p14="http://schemas.microsoft.com/office/powerpoint/2010/main" val="190670358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 name="Rounded Rectangle 3"/>
          <p:cNvSpPr/>
          <p:nvPr/>
        </p:nvSpPr>
        <p:spPr>
          <a:xfrm>
            <a:off x="1905101" y="901008"/>
            <a:ext cx="5679611" cy="3764238"/>
          </a:xfrm>
          <a:prstGeom prst="roundRect">
            <a:avLst>
              <a:gd name="adj" fmla="val 1875"/>
            </a:avLst>
          </a:prstGeom>
          <a:noFill/>
          <a:ln w="19050" cap="flat" cmpd="sng" algn="ctr">
            <a:solidFill>
              <a:schemeClr val="tx1"/>
            </a:solidFill>
            <a:prstDash val="dot"/>
          </a:ln>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B4B4B"/>
              </a:solidFill>
              <a:effectLst/>
              <a:uLnTx/>
              <a:uFillTx/>
              <a:latin typeface="Calibri"/>
              <a:cs typeface="Arial"/>
              <a:sym typeface="Arial"/>
            </a:endParaRPr>
          </a:p>
        </p:txBody>
      </p:sp>
      <p:sp>
        <p:nvSpPr>
          <p:cNvPr id="5" name="Hexagon 4"/>
          <p:cNvSpPr/>
          <p:nvPr/>
        </p:nvSpPr>
        <p:spPr>
          <a:xfrm>
            <a:off x="2268066" y="1642665"/>
            <a:ext cx="2065368" cy="184250"/>
          </a:xfrm>
          <a:prstGeom prst="hexagon">
            <a:avLst/>
          </a:prstGeom>
          <a:solidFill>
            <a:srgbClr val="FFFFFF"/>
          </a:solidFill>
          <a:ln w="12700" cap="flat" cmpd="sng" algn="ctr">
            <a:solidFill>
              <a:srgbClr val="4B4B4B"/>
            </a:solidFill>
            <a:prstDash val="solid"/>
          </a:ln>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4B4B4B">
                    <a:lumMod val="60000"/>
                    <a:lumOff val="40000"/>
                  </a:srgbClr>
                </a:solidFill>
                <a:effectLst/>
                <a:uLnTx/>
                <a:uFillTx/>
                <a:latin typeface="Calibri"/>
                <a:cs typeface="Arial"/>
                <a:sym typeface="Arial"/>
              </a:rPr>
              <a:t>VOLTHA apps</a:t>
            </a:r>
          </a:p>
        </p:txBody>
      </p:sp>
      <p:sp>
        <p:nvSpPr>
          <p:cNvPr id="6" name="Rectangle 5"/>
          <p:cNvSpPr/>
          <p:nvPr/>
        </p:nvSpPr>
        <p:spPr>
          <a:xfrm>
            <a:off x="2211775" y="2416519"/>
            <a:ext cx="1821283" cy="331304"/>
          </a:xfrm>
          <a:prstGeom prst="rect">
            <a:avLst/>
          </a:prstGeom>
          <a:solidFill>
            <a:srgbClr val="76B3F7"/>
          </a:solidFill>
          <a:ln w="12700" cap="flat" cmpd="sng" algn="ctr">
            <a:solidFill>
              <a:srgbClr val="4B4B4B"/>
            </a:solidFill>
            <a:prstDash val="solid"/>
          </a:ln>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a:cs typeface="Arial"/>
                <a:sym typeface="Arial"/>
              </a:rPr>
              <a:t>VOLTHA</a:t>
            </a:r>
          </a:p>
        </p:txBody>
      </p:sp>
      <p:sp>
        <p:nvSpPr>
          <p:cNvPr id="7" name="Rounded Rectangle 6"/>
          <p:cNvSpPr/>
          <p:nvPr/>
        </p:nvSpPr>
        <p:spPr>
          <a:xfrm>
            <a:off x="2211775" y="1826916"/>
            <a:ext cx="4539023" cy="447178"/>
          </a:xfrm>
          <a:prstGeom prst="roundRect">
            <a:avLst/>
          </a:prstGeom>
          <a:solidFill>
            <a:srgbClr val="76B3F7"/>
          </a:solidFill>
          <a:ln w="12700" cap="flat" cmpd="sng" algn="ctr">
            <a:solidFill>
              <a:srgbClr val="4B4B4B"/>
            </a:solidFill>
            <a:prstDash val="solid"/>
          </a:ln>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Calibri"/>
                <a:cs typeface="Arial"/>
                <a:sym typeface="Arial"/>
              </a:rPr>
              <a:t>SDN Controller - ONOS</a:t>
            </a:r>
          </a:p>
        </p:txBody>
      </p:sp>
      <p:sp>
        <p:nvSpPr>
          <p:cNvPr id="8" name="Rounded Rectangle 7"/>
          <p:cNvSpPr/>
          <p:nvPr/>
        </p:nvSpPr>
        <p:spPr>
          <a:xfrm>
            <a:off x="2230730" y="947316"/>
            <a:ext cx="4520067" cy="465172"/>
          </a:xfrm>
          <a:prstGeom prst="roundRect">
            <a:avLst/>
          </a:prstGeom>
          <a:solidFill>
            <a:srgbClr val="76B3F7"/>
          </a:solidFill>
          <a:ln w="12700" cap="flat" cmpd="sng" algn="ctr">
            <a:solidFill>
              <a:srgbClr val="4B4B4B"/>
            </a:solidFill>
            <a:prstDash val="solid"/>
          </a:ln>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Calibri"/>
                <a:cs typeface="Arial"/>
                <a:sym typeface="Arial"/>
              </a:rPr>
              <a:t>Network Edge Mediator (NEM)</a:t>
            </a:r>
          </a:p>
        </p:txBody>
      </p:sp>
      <p:sp>
        <p:nvSpPr>
          <p:cNvPr id="9" name="TextBox 8"/>
          <p:cNvSpPr txBox="1"/>
          <p:nvPr/>
        </p:nvSpPr>
        <p:spPr>
          <a:xfrm>
            <a:off x="6316033" y="593232"/>
            <a:ext cx="1268678" cy="338554"/>
          </a:xfrm>
          <a:prstGeom prst="rect">
            <a:avLst/>
          </a:prstGeom>
          <a:noFill/>
        </p:spPr>
        <p:txBody>
          <a:bodyPr wrap="square" lIns="91436" tIns="45718" rIns="91436" bIns="45718" rtlCol="0">
            <a:spAutoFit/>
          </a:bodyPr>
          <a:lstStyle/>
          <a:p>
            <a:pPr marL="0" marR="0" lvl="0" indent="0" algn="l" defTabSz="914355"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FFFFFF">
                    <a:lumMod val="50000"/>
                  </a:srgbClr>
                </a:solidFill>
                <a:effectLst/>
                <a:uLnTx/>
                <a:uFillTx/>
                <a:latin typeface="Calibri"/>
                <a:cs typeface="Arial"/>
                <a:sym typeface="Arial"/>
              </a:rPr>
              <a:t>SEBA POD</a:t>
            </a:r>
          </a:p>
        </p:txBody>
      </p:sp>
      <p:sp>
        <p:nvSpPr>
          <p:cNvPr id="14" name="Hexagon 13"/>
          <p:cNvSpPr/>
          <p:nvPr/>
        </p:nvSpPr>
        <p:spPr>
          <a:xfrm>
            <a:off x="4389260" y="1642665"/>
            <a:ext cx="1542172" cy="184250"/>
          </a:xfrm>
          <a:prstGeom prst="hexagon">
            <a:avLst/>
          </a:prstGeom>
          <a:solidFill>
            <a:srgbClr val="FFFFFF"/>
          </a:solidFill>
          <a:ln w="12700" cap="flat" cmpd="sng" algn="ctr">
            <a:solidFill>
              <a:srgbClr val="4B4B4B"/>
            </a:solidFill>
            <a:prstDash val="solid"/>
          </a:ln>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0000"/>
                </a:solidFill>
                <a:effectLst/>
                <a:uLnTx/>
                <a:uFillTx/>
                <a:latin typeface="Calibri"/>
                <a:cs typeface="Arial"/>
                <a:sym typeface="Arial"/>
              </a:rPr>
              <a:t>Trellis apps</a:t>
            </a:r>
          </a:p>
        </p:txBody>
      </p:sp>
      <p:cxnSp>
        <p:nvCxnSpPr>
          <p:cNvPr id="16" name="Straight Connector 15"/>
          <p:cNvCxnSpPr>
            <a:stCxn id="6" idx="0"/>
          </p:cNvCxnSpPr>
          <p:nvPr/>
        </p:nvCxnSpPr>
        <p:spPr>
          <a:xfrm flipH="1" flipV="1">
            <a:off x="3120309" y="2280273"/>
            <a:ext cx="2106" cy="1362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sp>
        <p:nvSpPr>
          <p:cNvPr id="24" name="Rounded Rectangle 23"/>
          <p:cNvSpPr/>
          <p:nvPr/>
        </p:nvSpPr>
        <p:spPr>
          <a:xfrm>
            <a:off x="6818735" y="930072"/>
            <a:ext cx="714611" cy="1775472"/>
          </a:xfrm>
          <a:prstGeom prst="roundRect">
            <a:avLst/>
          </a:prstGeom>
          <a:solidFill>
            <a:srgbClr val="FFFFFF"/>
          </a:solidFill>
          <a:ln w="12700" cap="flat" cmpd="sng" algn="ctr">
            <a:solidFill>
              <a:srgbClr val="4B4B4B"/>
            </a:solidFill>
            <a:prstDash val="solid"/>
          </a:ln>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FFFFF">
                    <a:lumMod val="50000"/>
                  </a:srgbClr>
                </a:solidFill>
                <a:effectLst/>
                <a:uLnTx/>
                <a:uFillTx/>
                <a:latin typeface="Calibri"/>
                <a:cs typeface="Arial"/>
                <a:sym typeface="Arial"/>
              </a:rPr>
              <a:t>Docker K8s Helm</a:t>
            </a:r>
          </a:p>
        </p:txBody>
      </p:sp>
      <p:cxnSp>
        <p:nvCxnSpPr>
          <p:cNvPr id="25" name="Straight Connector 24"/>
          <p:cNvCxnSpPr/>
          <p:nvPr/>
        </p:nvCxnSpPr>
        <p:spPr>
          <a:xfrm flipV="1">
            <a:off x="3120311" y="1430691"/>
            <a:ext cx="2107" cy="136960"/>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6" name="Straight Connector 25"/>
          <p:cNvCxnSpPr/>
          <p:nvPr/>
        </p:nvCxnSpPr>
        <p:spPr>
          <a:xfrm flipH="1" flipV="1">
            <a:off x="5640078" y="1435353"/>
            <a:ext cx="2914" cy="1380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7" name="Straight Connector 26"/>
          <p:cNvCxnSpPr/>
          <p:nvPr/>
        </p:nvCxnSpPr>
        <p:spPr>
          <a:xfrm flipV="1">
            <a:off x="3213085" y="2753569"/>
            <a:ext cx="0" cy="74013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38" idx="1"/>
            <a:endCxn id="29" idx="6"/>
          </p:cNvCxnSpPr>
          <p:nvPr/>
        </p:nvCxnSpPr>
        <p:spPr>
          <a:xfrm flipH="1">
            <a:off x="1356411" y="3265869"/>
            <a:ext cx="859979" cy="69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1280483" y="3202290"/>
            <a:ext cx="75927" cy="128544"/>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30" name="Oval 29"/>
          <p:cNvSpPr/>
          <p:nvPr/>
        </p:nvSpPr>
        <p:spPr>
          <a:xfrm>
            <a:off x="3453733" y="3273623"/>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cxnSp>
        <p:nvCxnSpPr>
          <p:cNvPr id="31" name="Straight Connector 30"/>
          <p:cNvCxnSpPr>
            <a:stCxn id="29" idx="2"/>
            <a:endCxn id="33" idx="3"/>
          </p:cNvCxnSpPr>
          <p:nvPr/>
        </p:nvCxnSpPr>
        <p:spPr>
          <a:xfrm flipH="1" flipV="1">
            <a:off x="579809" y="2920228"/>
            <a:ext cx="700675" cy="34633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29" idx="2"/>
            <a:endCxn id="34" idx="3"/>
          </p:cNvCxnSpPr>
          <p:nvPr/>
        </p:nvCxnSpPr>
        <p:spPr>
          <a:xfrm flipH="1">
            <a:off x="579809" y="3266564"/>
            <a:ext cx="700675" cy="343413"/>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477354" y="2848543"/>
            <a:ext cx="102455" cy="143372"/>
          </a:xfrm>
          <a:prstGeom prst="roundRect">
            <a:avLst/>
          </a:prstGeom>
        </p:spPr>
        <p:style>
          <a:lnRef idx="2">
            <a:schemeClr val="dk1"/>
          </a:lnRef>
          <a:fillRef idx="1">
            <a:schemeClr val="lt1"/>
          </a:fillRef>
          <a:effectRef idx="0">
            <a:schemeClr val="dk1"/>
          </a:effectRef>
          <a:fontRef idx="minor">
            <a:schemeClr val="dk1"/>
          </a:fontRef>
        </p:style>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sym typeface="Arial"/>
            </a:endParaRPr>
          </a:p>
        </p:txBody>
      </p:sp>
      <p:sp>
        <p:nvSpPr>
          <p:cNvPr id="34" name="Rounded Rectangle 33"/>
          <p:cNvSpPr/>
          <p:nvPr/>
        </p:nvSpPr>
        <p:spPr>
          <a:xfrm>
            <a:off x="477354" y="3534368"/>
            <a:ext cx="102454" cy="151215"/>
          </a:xfrm>
          <a:prstGeom prst="roundRect">
            <a:avLst/>
          </a:prstGeom>
        </p:spPr>
        <p:style>
          <a:lnRef idx="2">
            <a:schemeClr val="dk1"/>
          </a:lnRef>
          <a:fillRef idx="1">
            <a:schemeClr val="lt1"/>
          </a:fillRef>
          <a:effectRef idx="0">
            <a:schemeClr val="dk1"/>
          </a:effectRef>
          <a:fontRef idx="minor">
            <a:schemeClr val="dk1"/>
          </a:fontRef>
        </p:style>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sym typeface="Arial"/>
            </a:endParaRPr>
          </a:p>
        </p:txBody>
      </p:sp>
      <p:sp>
        <p:nvSpPr>
          <p:cNvPr id="35" name="Oval 34"/>
          <p:cNvSpPr/>
          <p:nvPr/>
        </p:nvSpPr>
        <p:spPr>
          <a:xfrm>
            <a:off x="2336085" y="3255070"/>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36" name="TextBox 35"/>
          <p:cNvSpPr txBox="1"/>
          <p:nvPr/>
        </p:nvSpPr>
        <p:spPr>
          <a:xfrm>
            <a:off x="2216390" y="2932100"/>
            <a:ext cx="434730" cy="276996"/>
          </a:xfrm>
          <a:prstGeom prst="rect">
            <a:avLst/>
          </a:prstGeom>
          <a:noFill/>
        </p:spPr>
        <p:txBody>
          <a:bodyPr wrap="none" lIns="91436" tIns="45718" rIns="91436" bIns="45718" rtlCol="0">
            <a:spAutoFit/>
          </a:bodyPr>
          <a:lstStyle/>
          <a:p>
            <a:pPr marL="0" marR="0" lvl="0" indent="0" algn="l" defTabSz="914355"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dirty="0">
                <a:ln>
                  <a:noFill/>
                </a:ln>
                <a:solidFill>
                  <a:srgbClr val="FFFFFF">
                    <a:lumMod val="50000"/>
                  </a:srgbClr>
                </a:solidFill>
                <a:effectLst/>
                <a:uLnTx/>
                <a:uFillTx/>
                <a:latin typeface="Calibri"/>
                <a:cs typeface="Arial"/>
                <a:sym typeface="Arial"/>
              </a:rPr>
              <a:t>OLT</a:t>
            </a:r>
          </a:p>
        </p:txBody>
      </p:sp>
      <p:sp>
        <p:nvSpPr>
          <p:cNvPr id="37" name="TextBox 36"/>
          <p:cNvSpPr txBox="1"/>
          <p:nvPr/>
        </p:nvSpPr>
        <p:spPr>
          <a:xfrm>
            <a:off x="113172" y="2945174"/>
            <a:ext cx="490564" cy="276999"/>
          </a:xfrm>
          <a:prstGeom prst="rect">
            <a:avLst/>
          </a:prstGeom>
          <a:noFill/>
        </p:spPr>
        <p:txBody>
          <a:bodyPr wrap="none" lIns="91436" tIns="45718" rIns="91436" bIns="45718" rtlCol="0">
            <a:spAutoFit/>
          </a:bodyPr>
          <a:lstStyle/>
          <a:p>
            <a:pPr marL="0" marR="0" lvl="0" indent="0" algn="l" defTabSz="914355"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dirty="0">
                <a:ln>
                  <a:noFill/>
                </a:ln>
                <a:solidFill>
                  <a:srgbClr val="FFFFFF">
                    <a:lumMod val="50000"/>
                  </a:srgbClr>
                </a:solidFill>
                <a:effectLst/>
                <a:uLnTx/>
                <a:uFillTx/>
                <a:latin typeface="Calibri"/>
                <a:cs typeface="Arial"/>
                <a:sym typeface="Arial"/>
              </a:rPr>
              <a:t>ONU</a:t>
            </a:r>
          </a:p>
        </p:txBody>
      </p:sp>
      <p:pic>
        <p:nvPicPr>
          <p:cNvPr id="38" name="Picture 37"/>
          <p:cNvPicPr>
            <a:picLocks noChangeAspect="1"/>
          </p:cNvPicPr>
          <p:nvPr/>
        </p:nvPicPr>
        <p:blipFill>
          <a:blip r:embed="rId3"/>
          <a:stretch>
            <a:fillRect/>
          </a:stretch>
        </p:blipFill>
        <p:spPr>
          <a:xfrm flipV="1">
            <a:off x="2216390" y="3153803"/>
            <a:ext cx="1821283" cy="224130"/>
          </a:xfrm>
          <a:prstGeom prst="rect">
            <a:avLst/>
          </a:prstGeom>
        </p:spPr>
      </p:pic>
      <p:pic>
        <p:nvPicPr>
          <p:cNvPr id="39" name="Picture 38"/>
          <p:cNvPicPr>
            <a:picLocks noChangeAspect="1"/>
          </p:cNvPicPr>
          <p:nvPr/>
        </p:nvPicPr>
        <p:blipFill>
          <a:blip r:embed="rId3"/>
          <a:stretch>
            <a:fillRect/>
          </a:stretch>
        </p:blipFill>
        <p:spPr>
          <a:xfrm flipV="1">
            <a:off x="2216390" y="3444558"/>
            <a:ext cx="1821282" cy="237964"/>
          </a:xfrm>
          <a:prstGeom prst="rect">
            <a:avLst/>
          </a:prstGeom>
        </p:spPr>
      </p:pic>
      <p:pic>
        <p:nvPicPr>
          <p:cNvPr id="40" name="Picture 39"/>
          <p:cNvPicPr>
            <a:picLocks noChangeAspect="1"/>
          </p:cNvPicPr>
          <p:nvPr/>
        </p:nvPicPr>
        <p:blipFill>
          <a:blip r:embed="rId3"/>
          <a:stretch>
            <a:fillRect/>
          </a:stretch>
        </p:blipFill>
        <p:spPr>
          <a:xfrm flipV="1">
            <a:off x="2216391" y="4232192"/>
            <a:ext cx="1821283" cy="254901"/>
          </a:xfrm>
          <a:prstGeom prst="rect">
            <a:avLst/>
          </a:prstGeom>
        </p:spPr>
      </p:pic>
      <p:sp>
        <p:nvSpPr>
          <p:cNvPr id="41" name="Oval 40"/>
          <p:cNvSpPr/>
          <p:nvPr/>
        </p:nvSpPr>
        <p:spPr>
          <a:xfrm>
            <a:off x="2888477" y="3756915"/>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mn-cs"/>
              <a:sym typeface="Arial"/>
            </a:endParaRPr>
          </a:p>
        </p:txBody>
      </p:sp>
      <p:sp>
        <p:nvSpPr>
          <p:cNvPr id="42" name="Oval 41"/>
          <p:cNvSpPr/>
          <p:nvPr/>
        </p:nvSpPr>
        <p:spPr>
          <a:xfrm>
            <a:off x="2888477" y="3919898"/>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mn-cs"/>
              <a:sym typeface="Arial"/>
            </a:endParaRPr>
          </a:p>
        </p:txBody>
      </p:sp>
      <p:sp>
        <p:nvSpPr>
          <p:cNvPr id="43" name="Oval 42"/>
          <p:cNvSpPr/>
          <p:nvPr/>
        </p:nvSpPr>
        <p:spPr>
          <a:xfrm>
            <a:off x="2888477" y="4080539"/>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mn-cs"/>
              <a:sym typeface="Arial"/>
            </a:endParaRPr>
          </a:p>
        </p:txBody>
      </p:sp>
      <p:cxnSp>
        <p:nvCxnSpPr>
          <p:cNvPr id="44" name="Straight Connector 43"/>
          <p:cNvCxnSpPr>
            <a:stCxn id="38" idx="2"/>
          </p:cNvCxnSpPr>
          <p:nvPr/>
        </p:nvCxnSpPr>
        <p:spPr>
          <a:xfrm flipH="1" flipV="1">
            <a:off x="3122416" y="2753571"/>
            <a:ext cx="4614" cy="40023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grpSp>
        <p:nvGrpSpPr>
          <p:cNvPr id="49" name="Group 48"/>
          <p:cNvGrpSpPr/>
          <p:nvPr/>
        </p:nvGrpSpPr>
        <p:grpSpPr>
          <a:xfrm>
            <a:off x="6750798" y="3435048"/>
            <a:ext cx="1244183" cy="315364"/>
            <a:chOff x="6925824" y="4097079"/>
            <a:chExt cx="1244183" cy="315364"/>
          </a:xfrm>
        </p:grpSpPr>
        <p:cxnSp>
          <p:nvCxnSpPr>
            <p:cNvPr id="52" name="Straight Connector 51"/>
            <p:cNvCxnSpPr>
              <a:stCxn id="57" idx="3"/>
            </p:cNvCxnSpPr>
            <p:nvPr/>
          </p:nvCxnSpPr>
          <p:spPr>
            <a:xfrm>
              <a:off x="6925824" y="4097079"/>
              <a:ext cx="1221200" cy="8976"/>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3" name="Straight Connector 52"/>
            <p:cNvCxnSpPr>
              <a:stCxn id="73" idx="3"/>
            </p:cNvCxnSpPr>
            <p:nvPr/>
          </p:nvCxnSpPr>
          <p:spPr>
            <a:xfrm>
              <a:off x="6925824" y="4405592"/>
              <a:ext cx="1244183" cy="685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4" name="Straight Connector 53"/>
            <p:cNvCxnSpPr>
              <a:stCxn id="73" idx="3"/>
            </p:cNvCxnSpPr>
            <p:nvPr/>
          </p:nvCxnSpPr>
          <p:spPr>
            <a:xfrm flipV="1">
              <a:off x="6925824" y="4106055"/>
              <a:ext cx="1221200" cy="2995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5" name="Straight Connector 54"/>
            <p:cNvCxnSpPr>
              <a:stCxn id="57" idx="3"/>
            </p:cNvCxnSpPr>
            <p:nvPr/>
          </p:nvCxnSpPr>
          <p:spPr>
            <a:xfrm>
              <a:off x="6925824" y="4097079"/>
              <a:ext cx="1244183" cy="31536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grpSp>
      <p:sp>
        <p:nvSpPr>
          <p:cNvPr id="56" name="TextBox 55"/>
          <p:cNvSpPr txBox="1"/>
          <p:nvPr/>
        </p:nvSpPr>
        <p:spPr>
          <a:xfrm>
            <a:off x="5147417" y="2937220"/>
            <a:ext cx="1650571" cy="261606"/>
          </a:xfrm>
          <a:prstGeom prst="rect">
            <a:avLst/>
          </a:prstGeom>
          <a:noFill/>
        </p:spPr>
        <p:txBody>
          <a:bodyPr wrap="square" lIns="91436" tIns="45718" rIns="91436" bIns="45718" rtlCol="0">
            <a:spAutoFit/>
          </a:bodyPr>
          <a:lstStyle/>
          <a:p>
            <a:pPr marL="0" marR="0" lvl="0" indent="0" algn="l" defTabSz="914355"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dirty="0">
                <a:ln>
                  <a:noFill/>
                </a:ln>
                <a:solidFill>
                  <a:srgbClr val="FF0000"/>
                </a:solidFill>
                <a:effectLst/>
                <a:uLnTx/>
                <a:uFillTx/>
                <a:latin typeface="Arial"/>
                <a:cs typeface="Arial"/>
                <a:sym typeface="Arial"/>
              </a:rPr>
              <a:t>Embedded BNG</a:t>
            </a:r>
          </a:p>
        </p:txBody>
      </p:sp>
      <p:pic>
        <p:nvPicPr>
          <p:cNvPr id="57" name="Picture 56"/>
          <p:cNvPicPr>
            <a:picLocks noChangeAspect="1"/>
          </p:cNvPicPr>
          <p:nvPr/>
        </p:nvPicPr>
        <p:blipFill>
          <a:blip r:embed="rId4"/>
          <a:stretch>
            <a:fillRect/>
          </a:stretch>
        </p:blipFill>
        <p:spPr>
          <a:xfrm>
            <a:off x="4994638" y="3308971"/>
            <a:ext cx="1756158" cy="252150"/>
          </a:xfrm>
          <a:prstGeom prst="rect">
            <a:avLst/>
          </a:prstGeom>
        </p:spPr>
      </p:pic>
      <p:cxnSp>
        <p:nvCxnSpPr>
          <p:cNvPr id="58" name="Straight Connector 57"/>
          <p:cNvCxnSpPr>
            <a:stCxn id="38" idx="3"/>
            <a:endCxn id="57" idx="1"/>
          </p:cNvCxnSpPr>
          <p:nvPr/>
        </p:nvCxnSpPr>
        <p:spPr>
          <a:xfrm>
            <a:off x="4037672" y="3265870"/>
            <a:ext cx="956967" cy="16917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9" name="Straight Connector 58"/>
          <p:cNvCxnSpPr>
            <a:stCxn id="38" idx="3"/>
            <a:endCxn id="73" idx="1"/>
          </p:cNvCxnSpPr>
          <p:nvPr/>
        </p:nvCxnSpPr>
        <p:spPr>
          <a:xfrm>
            <a:off x="4037672" y="3265870"/>
            <a:ext cx="956967" cy="47769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0" name="Straight Connector 59"/>
          <p:cNvCxnSpPr>
            <a:stCxn id="39" idx="3"/>
            <a:endCxn id="57" idx="1"/>
          </p:cNvCxnSpPr>
          <p:nvPr/>
        </p:nvCxnSpPr>
        <p:spPr>
          <a:xfrm flipV="1">
            <a:off x="4037674" y="3435047"/>
            <a:ext cx="956966" cy="128493"/>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1" name="Straight Connector 60"/>
          <p:cNvCxnSpPr>
            <a:stCxn id="39" idx="3"/>
            <a:endCxn id="73" idx="1"/>
          </p:cNvCxnSpPr>
          <p:nvPr/>
        </p:nvCxnSpPr>
        <p:spPr>
          <a:xfrm>
            <a:off x="4037674" y="3563539"/>
            <a:ext cx="956966" cy="18002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2" name="Straight Connector 61"/>
          <p:cNvCxnSpPr>
            <a:stCxn id="40" idx="3"/>
            <a:endCxn id="57" idx="1"/>
          </p:cNvCxnSpPr>
          <p:nvPr/>
        </p:nvCxnSpPr>
        <p:spPr>
          <a:xfrm flipV="1">
            <a:off x="4037674" y="3435046"/>
            <a:ext cx="956966" cy="92459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3" name="Straight Connector 62"/>
          <p:cNvCxnSpPr>
            <a:stCxn id="40" idx="3"/>
            <a:endCxn id="73" idx="1"/>
          </p:cNvCxnSpPr>
          <p:nvPr/>
        </p:nvCxnSpPr>
        <p:spPr>
          <a:xfrm flipV="1">
            <a:off x="4037674" y="3743561"/>
            <a:ext cx="956966" cy="61608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64" name="Picture 63"/>
          <p:cNvPicPr>
            <a:picLocks noChangeAspect="1"/>
          </p:cNvPicPr>
          <p:nvPr/>
        </p:nvPicPr>
        <p:blipFill>
          <a:blip r:embed="rId5"/>
          <a:stretch>
            <a:fillRect/>
          </a:stretch>
        </p:blipFill>
        <p:spPr>
          <a:xfrm>
            <a:off x="4890703" y="4195753"/>
            <a:ext cx="2116004" cy="193640"/>
          </a:xfrm>
          <a:prstGeom prst="rect">
            <a:avLst/>
          </a:prstGeom>
        </p:spPr>
      </p:pic>
      <p:pic>
        <p:nvPicPr>
          <p:cNvPr id="65" name="Picture 64"/>
          <p:cNvPicPr>
            <a:picLocks noChangeAspect="1"/>
          </p:cNvPicPr>
          <p:nvPr/>
        </p:nvPicPr>
        <p:blipFill>
          <a:blip r:embed="rId5"/>
          <a:stretch>
            <a:fillRect/>
          </a:stretch>
        </p:blipFill>
        <p:spPr>
          <a:xfrm>
            <a:off x="5043103" y="4348153"/>
            <a:ext cx="2116004" cy="179166"/>
          </a:xfrm>
          <a:prstGeom prst="rect">
            <a:avLst/>
          </a:prstGeom>
        </p:spPr>
      </p:pic>
      <p:pic>
        <p:nvPicPr>
          <p:cNvPr id="66" name="Picture 65"/>
          <p:cNvPicPr>
            <a:picLocks noChangeAspect="1"/>
          </p:cNvPicPr>
          <p:nvPr/>
        </p:nvPicPr>
        <p:blipFill>
          <a:blip r:embed="rId5"/>
          <a:stretch>
            <a:fillRect/>
          </a:stretch>
        </p:blipFill>
        <p:spPr>
          <a:xfrm>
            <a:off x="5195503" y="4500554"/>
            <a:ext cx="2116004" cy="170439"/>
          </a:xfrm>
          <a:prstGeom prst="rect">
            <a:avLst/>
          </a:prstGeom>
        </p:spPr>
      </p:pic>
      <p:cxnSp>
        <p:nvCxnSpPr>
          <p:cNvPr id="67" name="Straight Connector 66"/>
          <p:cNvCxnSpPr/>
          <p:nvPr/>
        </p:nvCxnSpPr>
        <p:spPr>
          <a:xfrm flipH="1" flipV="1">
            <a:off x="5449910" y="3724982"/>
            <a:ext cx="3448" cy="463269"/>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8" name="Straight Connector 67"/>
          <p:cNvCxnSpPr/>
          <p:nvPr/>
        </p:nvCxnSpPr>
        <p:spPr>
          <a:xfrm flipV="1">
            <a:off x="5516569" y="3724983"/>
            <a:ext cx="438" cy="62992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9" name="Straight Connector 68"/>
          <p:cNvCxnSpPr/>
          <p:nvPr/>
        </p:nvCxnSpPr>
        <p:spPr>
          <a:xfrm flipV="1">
            <a:off x="6119946" y="3544596"/>
            <a:ext cx="5746" cy="65515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0" name="Straight Connector 69"/>
          <p:cNvCxnSpPr/>
          <p:nvPr/>
        </p:nvCxnSpPr>
        <p:spPr>
          <a:xfrm flipH="1" flipV="1">
            <a:off x="6183158" y="3561837"/>
            <a:ext cx="1" cy="7758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1" name="Straight Connector 70"/>
          <p:cNvCxnSpPr>
            <a:stCxn id="66" idx="0"/>
          </p:cNvCxnSpPr>
          <p:nvPr/>
        </p:nvCxnSpPr>
        <p:spPr>
          <a:xfrm flipH="1" flipV="1">
            <a:off x="6252112" y="3573331"/>
            <a:ext cx="1394" cy="92722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2" name="Straight Connector 71"/>
          <p:cNvCxnSpPr/>
          <p:nvPr/>
        </p:nvCxnSpPr>
        <p:spPr>
          <a:xfrm flipH="1" flipV="1">
            <a:off x="5584107" y="3703081"/>
            <a:ext cx="1421" cy="79550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73" name="Picture 72"/>
          <p:cNvPicPr>
            <a:picLocks noChangeAspect="1"/>
          </p:cNvPicPr>
          <p:nvPr/>
        </p:nvPicPr>
        <p:blipFill>
          <a:blip r:embed="rId4"/>
          <a:stretch>
            <a:fillRect/>
          </a:stretch>
        </p:blipFill>
        <p:spPr>
          <a:xfrm>
            <a:off x="4994638" y="3626443"/>
            <a:ext cx="1756158" cy="234236"/>
          </a:xfrm>
          <a:prstGeom prst="rect">
            <a:avLst/>
          </a:prstGeom>
        </p:spPr>
      </p:pic>
      <p:sp>
        <p:nvSpPr>
          <p:cNvPr id="74" name="TextBox 73"/>
          <p:cNvSpPr txBox="1"/>
          <p:nvPr/>
        </p:nvSpPr>
        <p:spPr>
          <a:xfrm>
            <a:off x="4947446" y="3116665"/>
            <a:ext cx="1140360" cy="215440"/>
          </a:xfrm>
          <a:prstGeom prst="rect">
            <a:avLst/>
          </a:prstGeom>
          <a:noFill/>
        </p:spPr>
        <p:txBody>
          <a:bodyPr wrap="square" lIns="91436" tIns="45718" rIns="91436" bIns="45718" rtlCol="0">
            <a:spAutoFit/>
          </a:bodyPr>
          <a:lstStyle>
            <a:defPPr>
              <a:defRPr lang="en-US"/>
            </a:defPPr>
            <a:lvl1pPr defTabSz="914355">
              <a:buClr>
                <a:srgbClr val="000000"/>
              </a:buClr>
              <a:defRPr sz="1100" kern="0">
                <a:solidFill>
                  <a:schemeClr val="accent6">
                    <a:lumMod val="60000"/>
                    <a:lumOff val="40000"/>
                  </a:schemeClr>
                </a:solidFill>
                <a:latin typeface="Arial"/>
                <a:ea typeface="Arial"/>
                <a:cs typeface="Arial"/>
              </a:defRPr>
            </a:lvl1pPr>
          </a:lstStyle>
          <a:p>
            <a:pPr marL="0" marR="0" lvl="0" indent="0" algn="l" defTabSz="914355"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dirty="0">
                <a:ln>
                  <a:noFill/>
                </a:ln>
                <a:solidFill>
                  <a:srgbClr val="971919">
                    <a:lumMod val="60000"/>
                    <a:lumOff val="40000"/>
                  </a:srgbClr>
                </a:solidFill>
                <a:effectLst/>
                <a:uLnTx/>
                <a:uFillTx/>
                <a:latin typeface="Arial"/>
                <a:cs typeface="Arial"/>
                <a:sym typeface="Arial"/>
              </a:rPr>
              <a:t>P4-SWITCH</a:t>
            </a:r>
          </a:p>
        </p:txBody>
      </p:sp>
      <p:sp>
        <p:nvSpPr>
          <p:cNvPr id="75" name="TextBox 74"/>
          <p:cNvSpPr txBox="1"/>
          <p:nvPr/>
        </p:nvSpPr>
        <p:spPr>
          <a:xfrm>
            <a:off x="4745813" y="3994680"/>
            <a:ext cx="684795" cy="261606"/>
          </a:xfrm>
          <a:prstGeom prst="rect">
            <a:avLst/>
          </a:prstGeom>
          <a:noFill/>
        </p:spPr>
        <p:txBody>
          <a:bodyPr wrap="none" lIns="91436" tIns="45718" rIns="91436" bIns="45718" rtlCol="0">
            <a:spAutoFit/>
          </a:bodyPr>
          <a:lstStyle>
            <a:defPPr>
              <a:defRPr lang="en-US"/>
            </a:defPPr>
            <a:lvl1pPr defTabSz="914355">
              <a:buClr>
                <a:srgbClr val="000000"/>
              </a:buClr>
              <a:defRPr sz="1200" b="1" kern="0">
                <a:solidFill>
                  <a:schemeClr val="bg1">
                    <a:lumMod val="50000"/>
                  </a:schemeClr>
                </a:solidFill>
                <a:latin typeface="Calibri"/>
                <a:ea typeface="Arial"/>
                <a:cs typeface="Arial"/>
              </a:defRPr>
            </a:lvl1pPr>
          </a:lstStyle>
          <a:p>
            <a:pPr marL="0" marR="0" lvl="0" indent="0" algn="l" defTabSz="914355"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0" cap="none" spc="0" normalizeH="0" baseline="0" noProof="0" dirty="0">
                <a:ln>
                  <a:noFill/>
                </a:ln>
                <a:solidFill>
                  <a:srgbClr val="FFFFFF">
                    <a:lumMod val="50000"/>
                  </a:srgbClr>
                </a:solidFill>
                <a:effectLst/>
                <a:uLnTx/>
                <a:uFillTx/>
                <a:latin typeface="Calibri"/>
                <a:cs typeface="Arial"/>
                <a:sym typeface="Arial"/>
              </a:rPr>
              <a:t>SERVERS</a:t>
            </a:r>
          </a:p>
        </p:txBody>
      </p:sp>
      <p:cxnSp>
        <p:nvCxnSpPr>
          <p:cNvPr id="80" name="Straight Connector 79"/>
          <p:cNvCxnSpPr/>
          <p:nvPr/>
        </p:nvCxnSpPr>
        <p:spPr>
          <a:xfrm flipH="1" flipV="1">
            <a:off x="5805824" y="2266793"/>
            <a:ext cx="4503" cy="1048515"/>
          </a:xfrm>
          <a:prstGeom prst="line">
            <a:avLst/>
          </a:prstGeom>
          <a:ln w="12700" cmpd="sng">
            <a:solidFill>
              <a:srgbClr val="FF0000"/>
            </a:solidFill>
            <a:prstDash val="dot"/>
          </a:ln>
        </p:spPr>
        <p:style>
          <a:lnRef idx="2">
            <a:schemeClr val="accent1"/>
          </a:lnRef>
          <a:fillRef idx="0">
            <a:schemeClr val="accent1"/>
          </a:fillRef>
          <a:effectRef idx="1">
            <a:schemeClr val="accent1"/>
          </a:effectRef>
          <a:fontRef idx="minor">
            <a:schemeClr val="tx1"/>
          </a:fontRef>
        </p:style>
      </p:cxnSp>
      <p:sp>
        <p:nvSpPr>
          <p:cNvPr id="13" name="Hexagon 12"/>
          <p:cNvSpPr/>
          <p:nvPr/>
        </p:nvSpPr>
        <p:spPr>
          <a:xfrm>
            <a:off x="5642992" y="1635472"/>
            <a:ext cx="1117565" cy="184250"/>
          </a:xfrm>
          <a:prstGeom prst="hexagon">
            <a:avLst/>
          </a:prstGeom>
          <a:solidFill>
            <a:srgbClr val="FF0000"/>
          </a:solidFill>
          <a:ln>
            <a:solidFill>
              <a:srgbClr val="FF0000"/>
            </a:solidFill>
          </a:ln>
        </p:spPr>
        <p:style>
          <a:lnRef idx="1">
            <a:schemeClr val="accent2"/>
          </a:lnRef>
          <a:fillRef idx="2">
            <a:schemeClr val="accent2"/>
          </a:fillRef>
          <a:effectRef idx="1">
            <a:schemeClr val="accent2"/>
          </a:effectRef>
          <a:fontRef idx="minor">
            <a:schemeClr val="dk1"/>
          </a:fontRef>
        </p:style>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FFFFFF"/>
                </a:solidFill>
                <a:effectLst/>
                <a:uLnTx/>
                <a:uFillTx/>
                <a:latin typeface="Calibri"/>
                <a:ea typeface="Arial"/>
                <a:cs typeface="Arial"/>
                <a:sym typeface="Arial"/>
              </a:rPr>
              <a:t>BNG-control</a:t>
            </a:r>
          </a:p>
        </p:txBody>
      </p:sp>
      <p:sp>
        <p:nvSpPr>
          <p:cNvPr id="85" name="TextBox 84"/>
          <p:cNvSpPr txBox="1"/>
          <p:nvPr/>
        </p:nvSpPr>
        <p:spPr>
          <a:xfrm>
            <a:off x="5739025" y="2371285"/>
            <a:ext cx="911158" cy="415494"/>
          </a:xfrm>
          <a:prstGeom prst="rect">
            <a:avLst/>
          </a:prstGeom>
          <a:noFill/>
        </p:spPr>
        <p:txBody>
          <a:bodyPr wrap="square" lIns="91436" tIns="45718" rIns="91436" bIns="45718" rtlCol="0">
            <a:spAutoFit/>
          </a:bodyPr>
          <a:lstStyle/>
          <a:p>
            <a:pPr marL="0" marR="0" lvl="0" indent="0" algn="l" defTabSz="914355"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0" cap="none" spc="0" normalizeH="0" baseline="0" noProof="0">
                <a:ln>
                  <a:noFill/>
                </a:ln>
                <a:solidFill>
                  <a:srgbClr val="FF0000"/>
                </a:solidFill>
                <a:effectLst/>
                <a:uLnTx/>
                <a:uFillTx/>
                <a:latin typeface="Arial"/>
                <a:cs typeface="Arial"/>
                <a:sym typeface="Arial"/>
              </a:rPr>
              <a:t>P4Runtime, gNMI, gNOI</a:t>
            </a:r>
          </a:p>
        </p:txBody>
      </p:sp>
      <p:sp>
        <p:nvSpPr>
          <p:cNvPr id="3" name="Rounded Rectangle 2"/>
          <p:cNvSpPr/>
          <p:nvPr/>
        </p:nvSpPr>
        <p:spPr>
          <a:xfrm>
            <a:off x="5797514" y="3208478"/>
            <a:ext cx="791935" cy="200989"/>
          </a:xfrm>
          <a:prstGeom prst="roundRect">
            <a:avLst/>
          </a:prstGeom>
          <a:solidFill>
            <a:srgbClr val="FF0000"/>
          </a:solidFill>
        </p:spPr>
        <p:style>
          <a:lnRef idx="1">
            <a:schemeClr val="accent1"/>
          </a:lnRef>
          <a:fillRef idx="3">
            <a:schemeClr val="accent1"/>
          </a:fillRef>
          <a:effectRef idx="2">
            <a:schemeClr val="accent1"/>
          </a:effectRef>
          <a:fontRef idx="minor">
            <a:schemeClr val="lt1"/>
          </a:fontRef>
        </p:style>
        <p:txBody>
          <a:bodyPr lIns="91436" tIns="45718" rIns="91436" bIns="45718" spcCol="0"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Calibri"/>
                <a:ea typeface="+mn-ea"/>
                <a:cs typeface="+mn-cs"/>
                <a:sym typeface="Arial"/>
              </a:rPr>
              <a:t>STRATUM</a:t>
            </a:r>
          </a:p>
        </p:txBody>
      </p:sp>
      <p:sp>
        <p:nvSpPr>
          <p:cNvPr id="86" name="Google Shape;561;p53"/>
          <p:cNvSpPr/>
          <p:nvPr/>
        </p:nvSpPr>
        <p:spPr>
          <a:xfrm>
            <a:off x="7867527" y="3347598"/>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87" name="Google Shape;561;p53"/>
          <p:cNvSpPr/>
          <p:nvPr/>
        </p:nvSpPr>
        <p:spPr>
          <a:xfrm>
            <a:off x="7867527" y="3636880"/>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88" name="TextBox 87"/>
          <p:cNvSpPr txBox="1"/>
          <p:nvPr/>
        </p:nvSpPr>
        <p:spPr>
          <a:xfrm>
            <a:off x="7719762" y="3915993"/>
            <a:ext cx="842878" cy="400108"/>
          </a:xfrm>
          <a:prstGeom prst="rect">
            <a:avLst/>
          </a:prstGeom>
          <a:noFill/>
        </p:spPr>
        <p:txBody>
          <a:bodyPr wrap="square" lIns="91436" tIns="45718" rIns="91436" bIns="45718" rtlCol="0">
            <a:spAutoFit/>
          </a:bodyPr>
          <a:lstStyle/>
          <a:p>
            <a:pPr marL="0" marR="0" lvl="0" indent="0" algn="r" defTabSz="914355"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ysClr val="windowText" lastClr="000000"/>
                </a:solidFill>
                <a:effectLst/>
                <a:uLnTx/>
                <a:uFillTx/>
                <a:latin typeface="Calibri"/>
                <a:ea typeface="+mn-ea"/>
                <a:cs typeface="Arial"/>
                <a:sym typeface="Arial"/>
              </a:rPr>
              <a:t>Upstream Routers</a:t>
            </a:r>
          </a:p>
        </p:txBody>
      </p:sp>
      <p:sp>
        <p:nvSpPr>
          <p:cNvPr id="78" name="TextBox 77">
            <a:extLst>
              <a:ext uri="{FF2B5EF4-FFF2-40B4-BE49-F238E27FC236}">
                <a16:creationId xmlns:a16="http://schemas.microsoft.com/office/drawing/2014/main" xmlns="" id="{793A72B0-DABD-8A42-8DF5-C2BD24828EA8}"/>
              </a:ext>
            </a:extLst>
          </p:cNvPr>
          <p:cNvSpPr txBox="1"/>
          <p:nvPr/>
        </p:nvSpPr>
        <p:spPr>
          <a:xfrm>
            <a:off x="131857" y="3283241"/>
            <a:ext cx="490564" cy="276999"/>
          </a:xfrm>
          <a:prstGeom prst="rect">
            <a:avLst/>
          </a:prstGeom>
          <a:noFill/>
        </p:spPr>
        <p:txBody>
          <a:bodyPr wrap="none" lIns="91436" tIns="45718" rIns="91436" bIns="45718" rtlCol="0">
            <a:spAutoFit/>
          </a:bodyPr>
          <a:lstStyle/>
          <a:p>
            <a:pPr marL="0" marR="0" lvl="0" indent="0" algn="l" defTabSz="914355"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dirty="0">
                <a:ln>
                  <a:noFill/>
                </a:ln>
                <a:solidFill>
                  <a:srgbClr val="FFFFFF">
                    <a:lumMod val="50000"/>
                  </a:srgbClr>
                </a:solidFill>
                <a:effectLst/>
                <a:uLnTx/>
                <a:uFillTx/>
                <a:latin typeface="Calibri"/>
                <a:cs typeface="Arial"/>
                <a:sym typeface="Arial"/>
              </a:rPr>
              <a:t>ONU</a:t>
            </a:r>
          </a:p>
        </p:txBody>
      </p:sp>
      <p:sp>
        <p:nvSpPr>
          <p:cNvPr id="76" name="Rounded Rectangle 75"/>
          <p:cNvSpPr/>
          <p:nvPr/>
        </p:nvSpPr>
        <p:spPr>
          <a:xfrm>
            <a:off x="4361347" y="1514178"/>
            <a:ext cx="2420145" cy="2465065"/>
          </a:xfrm>
          <a:prstGeom prst="roundRect">
            <a:avLst>
              <a:gd name="adj" fmla="val 1875"/>
            </a:avLst>
          </a:prstGeom>
          <a:noFill/>
          <a:ln w="19050" cap="flat" cmpd="sng" algn="ctr">
            <a:solidFill>
              <a:srgbClr val="FF0000"/>
            </a:solidFill>
            <a:prstDash val="sysDash"/>
          </a:ln>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B4B4B"/>
              </a:solidFill>
              <a:effectLst/>
              <a:uLnTx/>
              <a:uFillTx/>
              <a:latin typeface="Calibri"/>
              <a:cs typeface="Arial"/>
              <a:sym typeface="Arial"/>
            </a:endParaRPr>
          </a:p>
        </p:txBody>
      </p:sp>
      <p:sp>
        <p:nvSpPr>
          <p:cNvPr id="79" name="Rounded Rectangle 78"/>
          <p:cNvSpPr/>
          <p:nvPr/>
        </p:nvSpPr>
        <p:spPr>
          <a:xfrm>
            <a:off x="5787191" y="3574126"/>
            <a:ext cx="791935" cy="200989"/>
          </a:xfrm>
          <a:prstGeom prst="roundRect">
            <a:avLst/>
          </a:prstGeom>
          <a:solidFill>
            <a:srgbClr val="FF0000"/>
          </a:solidFill>
        </p:spPr>
        <p:style>
          <a:lnRef idx="1">
            <a:schemeClr val="accent1"/>
          </a:lnRef>
          <a:fillRef idx="3">
            <a:schemeClr val="accent1"/>
          </a:fillRef>
          <a:effectRef idx="2">
            <a:schemeClr val="accent1"/>
          </a:effectRef>
          <a:fontRef idx="minor">
            <a:schemeClr val="lt1"/>
          </a:fontRef>
        </p:style>
        <p:txBody>
          <a:bodyPr lIns="91436" tIns="45718" rIns="91436" bIns="45718" spcCol="0"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Calibri"/>
                <a:ea typeface="+mn-ea"/>
                <a:cs typeface="+mn-cs"/>
                <a:sym typeface="Arial"/>
              </a:rPr>
              <a:t>STRATUM</a:t>
            </a:r>
          </a:p>
        </p:txBody>
      </p:sp>
      <p:sp>
        <p:nvSpPr>
          <p:cNvPr id="81" name="Google Shape;472;p55"/>
          <p:cNvSpPr txBox="1"/>
          <p:nvPr/>
        </p:nvSpPr>
        <p:spPr>
          <a:xfrm>
            <a:off x="122502" y="30166"/>
            <a:ext cx="8750910" cy="600600"/>
          </a:xfrm>
          <a:prstGeom prst="rect">
            <a:avLst/>
          </a:prstGeom>
          <a:noFill/>
          <a:ln>
            <a:noFill/>
          </a:ln>
        </p:spPr>
        <p:txBody>
          <a:bodyPr spcFirstLastPara="1" wrap="square" lIns="34275" tIns="17125" rIns="34275" bIns="17125" anchor="ctr" anchorCtr="0">
            <a:noAutofit/>
          </a:bodyPr>
          <a:lstStyle/>
          <a:p>
            <a:pPr marL="0" marR="0" lvl="0" indent="0" algn="ctr"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0" i="0" u="none" strike="noStrike" kern="0" cap="none" spc="0" normalizeH="0" baseline="0" noProof="0" dirty="0">
                <a:ln>
                  <a:noFill/>
                </a:ln>
                <a:solidFill>
                  <a:srgbClr val="4B87CC"/>
                </a:solidFill>
                <a:effectLst/>
                <a:uLnTx/>
                <a:uFillTx/>
                <a:latin typeface="Calibri"/>
                <a:ea typeface="Calibri"/>
                <a:cs typeface="Calibri"/>
                <a:sym typeface="Calibri"/>
              </a:rPr>
              <a:t>SEBA with SD-BNG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2" name="Rounded Rectangle 81"/>
          <p:cNvSpPr/>
          <p:nvPr/>
        </p:nvSpPr>
        <p:spPr>
          <a:xfrm>
            <a:off x="3325682" y="3007033"/>
            <a:ext cx="1033285" cy="985320"/>
          </a:xfrm>
          <a:prstGeom prst="roundRect">
            <a:avLst>
              <a:gd name="adj" fmla="val 18750"/>
            </a:avLst>
          </a:prstGeom>
          <a:noFill/>
          <a:ln w="19050" cap="flat" cmpd="sng" algn="ctr">
            <a:solidFill>
              <a:srgbClr val="FF0000"/>
            </a:solidFill>
            <a:prstDash val="sysDash"/>
          </a:ln>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B4B4B"/>
              </a:solidFill>
              <a:effectLst/>
              <a:uLnTx/>
              <a:uFillTx/>
              <a:latin typeface="Calibri"/>
              <a:cs typeface="Arial"/>
              <a:sym typeface="Arial"/>
            </a:endParaRPr>
          </a:p>
        </p:txBody>
      </p:sp>
      <p:grpSp>
        <p:nvGrpSpPr>
          <p:cNvPr id="83" name="Group 82">
            <a:extLst>
              <a:ext uri="{FF2B5EF4-FFF2-40B4-BE49-F238E27FC236}">
                <a16:creationId xmlns:a16="http://schemas.microsoft.com/office/drawing/2014/main" xmlns="" id="{D57AC10E-5D91-A243-A410-E0716E795B63}"/>
              </a:ext>
            </a:extLst>
          </p:cNvPr>
          <p:cNvGrpSpPr/>
          <p:nvPr/>
        </p:nvGrpSpPr>
        <p:grpSpPr>
          <a:xfrm>
            <a:off x="5071808" y="1136937"/>
            <a:ext cx="321569" cy="369332"/>
            <a:chOff x="2313319" y="3769428"/>
            <a:chExt cx="321569" cy="369332"/>
          </a:xfrm>
        </p:grpSpPr>
        <p:sp>
          <p:nvSpPr>
            <p:cNvPr id="84" name="Oval 83">
              <a:extLst>
                <a:ext uri="{FF2B5EF4-FFF2-40B4-BE49-F238E27FC236}">
                  <a16:creationId xmlns:a16="http://schemas.microsoft.com/office/drawing/2014/main" xmlns=""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90" name="Rectangle 89">
              <a:extLst>
                <a:ext uri="{FF2B5EF4-FFF2-40B4-BE49-F238E27FC236}">
                  <a16:creationId xmlns:a16="http://schemas.microsoft.com/office/drawing/2014/main" xmlns=""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1</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91" name="Group 90">
            <a:extLst>
              <a:ext uri="{FF2B5EF4-FFF2-40B4-BE49-F238E27FC236}">
                <a16:creationId xmlns:a16="http://schemas.microsoft.com/office/drawing/2014/main" xmlns="" id="{38D59D78-F56F-7E4B-9D70-DE45686F34AB}"/>
              </a:ext>
            </a:extLst>
          </p:cNvPr>
          <p:cNvGrpSpPr/>
          <p:nvPr/>
        </p:nvGrpSpPr>
        <p:grpSpPr>
          <a:xfrm>
            <a:off x="5497041" y="1090900"/>
            <a:ext cx="967670" cy="465873"/>
            <a:chOff x="6482384" y="783080"/>
            <a:chExt cx="1929889" cy="504677"/>
          </a:xfrm>
        </p:grpSpPr>
        <p:sp>
          <p:nvSpPr>
            <p:cNvPr id="92" name="Rectangle 91">
              <a:extLst>
                <a:ext uri="{FF2B5EF4-FFF2-40B4-BE49-F238E27FC236}">
                  <a16:creationId xmlns:a16="http://schemas.microsoft.com/office/drawing/2014/main" xmlns="" id="{F2005EE6-09D7-C342-8020-3AA11A717E7F}"/>
                </a:ext>
              </a:extLst>
            </p:cNvPr>
            <p:cNvSpPr/>
            <p:nvPr/>
          </p:nvSpPr>
          <p:spPr>
            <a:xfrm>
              <a:off x="6482384" y="783080"/>
              <a:ext cx="1913547" cy="504677"/>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93" name="TextBox 92">
              <a:extLst>
                <a:ext uri="{FF2B5EF4-FFF2-40B4-BE49-F238E27FC236}">
                  <a16:creationId xmlns:a16="http://schemas.microsoft.com/office/drawing/2014/main" xmlns="" id="{A40656F3-705E-9B43-809B-D4308E473832}"/>
                </a:ext>
              </a:extLst>
            </p:cNvPr>
            <p:cNvSpPr txBox="1"/>
            <p:nvPr/>
          </p:nvSpPr>
          <p:spPr>
            <a:xfrm>
              <a:off x="6493716" y="783080"/>
              <a:ext cx="1918557" cy="50011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BNG-c app on ONOS</a:t>
              </a:r>
            </a:p>
          </p:txBody>
        </p:sp>
      </p:grpSp>
      <p:sp>
        <p:nvSpPr>
          <p:cNvPr id="94" name="Hexagon 93"/>
          <p:cNvSpPr/>
          <p:nvPr/>
        </p:nvSpPr>
        <p:spPr>
          <a:xfrm>
            <a:off x="5842000" y="4442582"/>
            <a:ext cx="1251215" cy="194966"/>
          </a:xfrm>
          <a:prstGeom prst="hexagon">
            <a:avLst/>
          </a:prstGeom>
          <a:solidFill>
            <a:srgbClr val="FF0000"/>
          </a:solidFill>
          <a:ln>
            <a:solidFill>
              <a:srgbClr val="FF0000"/>
            </a:solidFill>
          </a:ln>
        </p:spPr>
        <p:style>
          <a:lnRef idx="1">
            <a:schemeClr val="accent2"/>
          </a:lnRef>
          <a:fillRef idx="2">
            <a:schemeClr val="accent2"/>
          </a:fillRef>
          <a:effectRef idx="1">
            <a:schemeClr val="accent2"/>
          </a:effectRef>
          <a:fontRef idx="minor">
            <a:schemeClr val="dk1"/>
          </a:fontRef>
        </p:style>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FFFFFF"/>
                </a:solidFill>
                <a:effectLst/>
                <a:uLnTx/>
                <a:uFillTx/>
                <a:latin typeface="Calibri"/>
                <a:ea typeface="Arial"/>
                <a:cs typeface="Arial"/>
                <a:sym typeface="Arial"/>
              </a:rPr>
              <a:t>PPPoE server</a:t>
            </a:r>
          </a:p>
        </p:txBody>
      </p:sp>
      <p:grpSp>
        <p:nvGrpSpPr>
          <p:cNvPr id="95" name="Group 94">
            <a:extLst>
              <a:ext uri="{FF2B5EF4-FFF2-40B4-BE49-F238E27FC236}">
                <a16:creationId xmlns:a16="http://schemas.microsoft.com/office/drawing/2014/main" xmlns="" id="{D57AC10E-5D91-A243-A410-E0716E795B63}"/>
              </a:ext>
            </a:extLst>
          </p:cNvPr>
          <p:cNvGrpSpPr/>
          <p:nvPr/>
        </p:nvGrpSpPr>
        <p:grpSpPr>
          <a:xfrm>
            <a:off x="6461433" y="4648692"/>
            <a:ext cx="321569" cy="369332"/>
            <a:chOff x="2313319" y="3769428"/>
            <a:chExt cx="321569" cy="369332"/>
          </a:xfrm>
        </p:grpSpPr>
        <p:sp>
          <p:nvSpPr>
            <p:cNvPr id="96" name="Oval 95">
              <a:extLst>
                <a:ext uri="{FF2B5EF4-FFF2-40B4-BE49-F238E27FC236}">
                  <a16:creationId xmlns:a16="http://schemas.microsoft.com/office/drawing/2014/main" xmlns=""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97" name="Rectangle 96">
              <a:extLst>
                <a:ext uri="{FF2B5EF4-FFF2-40B4-BE49-F238E27FC236}">
                  <a16:creationId xmlns:a16="http://schemas.microsoft.com/office/drawing/2014/main" xmlns=""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1</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98" name="Group 97">
            <a:extLst>
              <a:ext uri="{FF2B5EF4-FFF2-40B4-BE49-F238E27FC236}">
                <a16:creationId xmlns:a16="http://schemas.microsoft.com/office/drawing/2014/main" xmlns="" id="{38D59D78-F56F-7E4B-9D70-DE45686F34AB}"/>
              </a:ext>
            </a:extLst>
          </p:cNvPr>
          <p:cNvGrpSpPr/>
          <p:nvPr/>
        </p:nvGrpSpPr>
        <p:grpSpPr>
          <a:xfrm>
            <a:off x="6886667" y="4596581"/>
            <a:ext cx="1331462" cy="471947"/>
            <a:chOff x="6482384" y="776500"/>
            <a:chExt cx="2655423" cy="511257"/>
          </a:xfrm>
        </p:grpSpPr>
        <p:sp>
          <p:nvSpPr>
            <p:cNvPr id="99" name="Rectangle 98">
              <a:extLst>
                <a:ext uri="{FF2B5EF4-FFF2-40B4-BE49-F238E27FC236}">
                  <a16:creationId xmlns:a16="http://schemas.microsoft.com/office/drawing/2014/main" xmlns="" id="{F2005EE6-09D7-C342-8020-3AA11A717E7F}"/>
                </a:ext>
              </a:extLst>
            </p:cNvPr>
            <p:cNvSpPr/>
            <p:nvPr/>
          </p:nvSpPr>
          <p:spPr>
            <a:xfrm>
              <a:off x="6482384" y="776500"/>
              <a:ext cx="2655423" cy="511257"/>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00" name="TextBox 99">
              <a:extLst>
                <a:ext uri="{FF2B5EF4-FFF2-40B4-BE49-F238E27FC236}">
                  <a16:creationId xmlns:a16="http://schemas.microsoft.com/office/drawing/2014/main" xmlns="" id="{A40656F3-705E-9B43-809B-D4308E473832}"/>
                </a:ext>
              </a:extLst>
            </p:cNvPr>
            <p:cNvSpPr txBox="1"/>
            <p:nvPr/>
          </p:nvSpPr>
          <p:spPr>
            <a:xfrm>
              <a:off x="6493714" y="783080"/>
              <a:ext cx="2562388" cy="500119"/>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Integrate existing control software</a:t>
              </a:r>
            </a:p>
          </p:txBody>
        </p:sp>
      </p:grpSp>
      <p:grpSp>
        <p:nvGrpSpPr>
          <p:cNvPr id="101" name="Group 100">
            <a:extLst>
              <a:ext uri="{FF2B5EF4-FFF2-40B4-BE49-F238E27FC236}">
                <a16:creationId xmlns:a16="http://schemas.microsoft.com/office/drawing/2014/main" xmlns="" id="{D57AC10E-5D91-A243-A410-E0716E795B63}"/>
              </a:ext>
            </a:extLst>
          </p:cNvPr>
          <p:cNvGrpSpPr/>
          <p:nvPr/>
        </p:nvGrpSpPr>
        <p:grpSpPr>
          <a:xfrm>
            <a:off x="3418330" y="2736317"/>
            <a:ext cx="321569" cy="369332"/>
            <a:chOff x="2313319" y="3769428"/>
            <a:chExt cx="321569" cy="369332"/>
          </a:xfrm>
        </p:grpSpPr>
        <p:sp>
          <p:nvSpPr>
            <p:cNvPr id="102" name="Oval 101">
              <a:extLst>
                <a:ext uri="{FF2B5EF4-FFF2-40B4-BE49-F238E27FC236}">
                  <a16:creationId xmlns:a16="http://schemas.microsoft.com/office/drawing/2014/main" xmlns=""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103" name="Rectangle 102">
              <a:extLst>
                <a:ext uri="{FF2B5EF4-FFF2-40B4-BE49-F238E27FC236}">
                  <a16:creationId xmlns:a16="http://schemas.microsoft.com/office/drawing/2014/main" xmlns=""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2</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104" name="Group 103">
            <a:extLst>
              <a:ext uri="{FF2B5EF4-FFF2-40B4-BE49-F238E27FC236}">
                <a16:creationId xmlns:a16="http://schemas.microsoft.com/office/drawing/2014/main" xmlns="" id="{38D59D78-F56F-7E4B-9D70-DE45686F34AB}"/>
              </a:ext>
            </a:extLst>
          </p:cNvPr>
          <p:cNvGrpSpPr/>
          <p:nvPr/>
        </p:nvGrpSpPr>
        <p:grpSpPr>
          <a:xfrm>
            <a:off x="3843564" y="2684206"/>
            <a:ext cx="1331462" cy="471947"/>
            <a:chOff x="6482384" y="776500"/>
            <a:chExt cx="2655423" cy="511257"/>
          </a:xfrm>
        </p:grpSpPr>
        <p:sp>
          <p:nvSpPr>
            <p:cNvPr id="105" name="Rectangle 104">
              <a:extLst>
                <a:ext uri="{FF2B5EF4-FFF2-40B4-BE49-F238E27FC236}">
                  <a16:creationId xmlns:a16="http://schemas.microsoft.com/office/drawing/2014/main" xmlns="" id="{F2005EE6-09D7-C342-8020-3AA11A717E7F}"/>
                </a:ext>
              </a:extLst>
            </p:cNvPr>
            <p:cNvSpPr/>
            <p:nvPr/>
          </p:nvSpPr>
          <p:spPr>
            <a:xfrm>
              <a:off x="6482384" y="776500"/>
              <a:ext cx="2655423" cy="511257"/>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06" name="TextBox 105">
              <a:extLst>
                <a:ext uri="{FF2B5EF4-FFF2-40B4-BE49-F238E27FC236}">
                  <a16:creationId xmlns:a16="http://schemas.microsoft.com/office/drawing/2014/main" xmlns="" id="{A40656F3-705E-9B43-809B-D4308E473832}"/>
                </a:ext>
              </a:extLst>
            </p:cNvPr>
            <p:cNvSpPr txBox="1"/>
            <p:nvPr/>
          </p:nvSpPr>
          <p:spPr>
            <a:xfrm>
              <a:off x="6493714" y="783080"/>
              <a:ext cx="2562388" cy="500119"/>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BNG-u</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Func distribution</a:t>
              </a:r>
            </a:p>
          </p:txBody>
        </p:sp>
      </p:grpSp>
      <p:pic>
        <p:nvPicPr>
          <p:cNvPr id="89" name="Google Shape;443;p55" descr="house.png"/>
          <p:cNvPicPr preferRelativeResize="0"/>
          <p:nvPr/>
        </p:nvPicPr>
        <p:blipFill rotWithShape="1">
          <a:blip r:embed="rId6">
            <a:alphaModFix/>
          </a:blip>
          <a:srcRect/>
          <a:stretch/>
        </p:blipFill>
        <p:spPr>
          <a:xfrm>
            <a:off x="0" y="2579711"/>
            <a:ext cx="565415" cy="405002"/>
          </a:xfrm>
          <a:prstGeom prst="rect">
            <a:avLst/>
          </a:prstGeom>
          <a:noFill/>
          <a:ln>
            <a:noFill/>
          </a:ln>
        </p:spPr>
      </p:pic>
      <p:pic>
        <p:nvPicPr>
          <p:cNvPr id="107" name="Google Shape;443;p55" descr="house.png"/>
          <p:cNvPicPr preferRelativeResize="0"/>
          <p:nvPr/>
        </p:nvPicPr>
        <p:blipFill rotWithShape="1">
          <a:blip r:embed="rId6">
            <a:alphaModFix/>
          </a:blip>
          <a:srcRect/>
          <a:stretch/>
        </p:blipFill>
        <p:spPr>
          <a:xfrm>
            <a:off x="0" y="3556083"/>
            <a:ext cx="565415" cy="405002"/>
          </a:xfrm>
          <a:prstGeom prst="rect">
            <a:avLst/>
          </a:prstGeom>
          <a:noFill/>
          <a:ln>
            <a:noFill/>
          </a:ln>
        </p:spPr>
      </p:pic>
    </p:spTree>
    <p:extLst>
      <p:ext uri="{BB962C8B-B14F-4D97-AF65-F5344CB8AC3E}">
        <p14:creationId xmlns:p14="http://schemas.microsoft.com/office/powerpoint/2010/main" val="8871839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par>
                                <p:cTn id="8" presetID="10" presetClass="entr" presetSubtype="0" fill="hold" nodeType="withEffect">
                                  <p:stCondLst>
                                    <p:cond delay="0"/>
                                  </p:stCondLst>
                                  <p:childTnLst>
                                    <p:set>
                                      <p:cBhvr>
                                        <p:cTn id="9" dur="1" fill="hold">
                                          <p:stCondLst>
                                            <p:cond delay="0"/>
                                          </p:stCondLst>
                                        </p:cTn>
                                        <p:tgtEl>
                                          <p:spTgt spid="91"/>
                                        </p:tgtEl>
                                        <p:attrNameLst>
                                          <p:attrName>style.visibility</p:attrName>
                                        </p:attrNameLst>
                                      </p:cBhvr>
                                      <p:to>
                                        <p:strVal val="visible"/>
                                      </p:to>
                                    </p:set>
                                    <p:animEffect transition="in" filter="fade">
                                      <p:cBhvr>
                                        <p:cTn id="10" dur="500"/>
                                        <p:tgtEl>
                                          <p:spTgt spid="91"/>
                                        </p:tgtEl>
                                      </p:cBhvr>
                                    </p:animEffect>
                                  </p:childTnLst>
                                </p:cTn>
                              </p:par>
                              <p:par>
                                <p:cTn id="11" presetID="10" presetClass="entr" presetSubtype="0" fill="hold" nodeType="with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fade">
                                      <p:cBhvr>
                                        <p:cTn id="13" dur="500"/>
                                        <p:tgtEl>
                                          <p:spTgt spid="95"/>
                                        </p:tgtEl>
                                      </p:cBhvr>
                                    </p:animEffect>
                                  </p:childTnLst>
                                </p:cTn>
                              </p:par>
                              <p:par>
                                <p:cTn id="14" presetID="10" presetClass="entr" presetSubtype="0" fill="hold" nodeType="withEffect">
                                  <p:stCondLst>
                                    <p:cond delay="0"/>
                                  </p:stCondLst>
                                  <p:childTnLst>
                                    <p:set>
                                      <p:cBhvr>
                                        <p:cTn id="15" dur="1" fill="hold">
                                          <p:stCondLst>
                                            <p:cond delay="0"/>
                                          </p:stCondLst>
                                        </p:cTn>
                                        <p:tgtEl>
                                          <p:spTgt spid="98"/>
                                        </p:tgtEl>
                                        <p:attrNameLst>
                                          <p:attrName>style.visibility</p:attrName>
                                        </p:attrNameLst>
                                      </p:cBhvr>
                                      <p:to>
                                        <p:strVal val="visible"/>
                                      </p:to>
                                    </p:set>
                                    <p:animEffect transition="in" filter="fade">
                                      <p:cBhvr>
                                        <p:cTn id="16" dur="500"/>
                                        <p:tgtEl>
                                          <p:spTgt spid="9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fade">
                                      <p:cBhvr>
                                        <p:cTn id="21" dur="500"/>
                                        <p:tgtEl>
                                          <p:spTgt spid="104"/>
                                        </p:tgtEl>
                                      </p:cBhvr>
                                    </p:animEffect>
                                  </p:childTnLst>
                                </p:cTn>
                              </p:par>
                              <p:par>
                                <p:cTn id="22" presetID="10" presetClass="entr" presetSubtype="0" fill="hold" nodeType="with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cxnSp>
        <p:nvCxnSpPr>
          <p:cNvPr id="425" name="Google Shape;425;p41"/>
          <p:cNvCxnSpPr>
            <a:stCxn id="426" idx="1"/>
            <a:endCxn id="427" idx="3"/>
          </p:cNvCxnSpPr>
          <p:nvPr/>
        </p:nvCxnSpPr>
        <p:spPr>
          <a:xfrm flipH="1">
            <a:off x="5542497" y="2291750"/>
            <a:ext cx="1061400" cy="1404900"/>
          </a:xfrm>
          <a:prstGeom prst="bentConnector3">
            <a:avLst>
              <a:gd name="adj1" fmla="val 38063"/>
            </a:avLst>
          </a:prstGeom>
          <a:noFill/>
          <a:ln w="9525" cap="flat" cmpd="sng">
            <a:solidFill>
              <a:srgbClr val="000000"/>
            </a:solidFill>
            <a:prstDash val="solid"/>
            <a:round/>
            <a:headEnd type="none" w="med" len="med"/>
            <a:tailEnd type="none" w="med" len="med"/>
          </a:ln>
        </p:spPr>
      </p:cxnSp>
      <p:sp>
        <p:nvSpPr>
          <p:cNvPr id="427" name="Google Shape;427;p41"/>
          <p:cNvSpPr/>
          <p:nvPr/>
        </p:nvSpPr>
        <p:spPr>
          <a:xfrm>
            <a:off x="5382797" y="3616875"/>
            <a:ext cx="159600" cy="159600"/>
          </a:xfrm>
          <a:prstGeom prst="rect">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8" name="Google Shape;428;p41"/>
          <p:cNvSpPr txBox="1">
            <a:spLocks noGrp="1"/>
          </p:cNvSpPr>
          <p:nvPr>
            <p:ph type="title"/>
          </p:nvPr>
        </p:nvSpPr>
        <p:spPr>
          <a:xfrm>
            <a:off x="447704" y="-99200"/>
            <a:ext cx="8220000" cy="5325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dirty="0">
                <a:solidFill>
                  <a:schemeClr val="accent1"/>
                </a:solidFill>
              </a:rPr>
              <a:t>SD-BNG Integration with SEBA</a:t>
            </a:r>
            <a:br>
              <a:rPr lang="en-US" dirty="0">
                <a:solidFill>
                  <a:schemeClr val="accent1"/>
                </a:solidFill>
              </a:rPr>
            </a:br>
            <a:r>
              <a:rPr lang="en-US" dirty="0">
                <a:solidFill>
                  <a:schemeClr val="accent1"/>
                </a:solidFill>
              </a:rPr>
              <a:t> Demo at ONF Connect </a:t>
            </a:r>
            <a:endParaRPr dirty="0">
              <a:solidFill>
                <a:schemeClr val="accent1"/>
              </a:solidFill>
            </a:endParaRPr>
          </a:p>
        </p:txBody>
      </p:sp>
      <p:sp>
        <p:nvSpPr>
          <p:cNvPr id="429" name="Google Shape;429;p41"/>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orbel"/>
                <a:sym typeface="Corbe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800" b="0" i="0" u="none" strike="noStrike" kern="0" cap="none" spc="0" normalizeH="0" baseline="0" noProof="0">
              <a:ln>
                <a:noFill/>
              </a:ln>
              <a:solidFill>
                <a:srgbClr val="A5A5A5"/>
              </a:solidFill>
              <a:effectLst/>
              <a:uLnTx/>
              <a:uFillTx/>
              <a:latin typeface="Corbel"/>
              <a:sym typeface="Corbel"/>
            </a:endParaRPr>
          </a:p>
        </p:txBody>
      </p:sp>
      <p:sp>
        <p:nvSpPr>
          <p:cNvPr id="430" name="Google Shape;430;p41"/>
          <p:cNvSpPr/>
          <p:nvPr/>
        </p:nvSpPr>
        <p:spPr>
          <a:xfrm>
            <a:off x="2328475" y="1687100"/>
            <a:ext cx="3570300" cy="14802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1" name="Google Shape;431;p41"/>
          <p:cNvSpPr/>
          <p:nvPr/>
        </p:nvSpPr>
        <p:spPr>
          <a:xfrm>
            <a:off x="2711775" y="3597866"/>
            <a:ext cx="953100" cy="438900"/>
          </a:xfrm>
          <a:prstGeom prst="rect">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OLT</a:t>
            </a:r>
            <a:endParaRPr kumimoji="0" sz="1200" b="1" i="0" u="none" strike="noStrike" kern="0" cap="none" spc="0" normalizeH="0" baseline="0" noProof="0">
              <a:ln>
                <a:noFill/>
              </a:ln>
              <a:solidFill>
                <a:srgbClr val="000000"/>
              </a:solidFill>
              <a:effectLst/>
              <a:uLnTx/>
              <a:uFillTx/>
              <a:latin typeface="Arial"/>
              <a:cs typeface="Arial"/>
              <a:sym typeface="Arial"/>
            </a:endParaRPr>
          </a:p>
        </p:txBody>
      </p:sp>
      <p:sp>
        <p:nvSpPr>
          <p:cNvPr id="432" name="Google Shape;432;p41"/>
          <p:cNvSpPr/>
          <p:nvPr/>
        </p:nvSpPr>
        <p:spPr>
          <a:xfrm>
            <a:off x="4124650" y="3594500"/>
            <a:ext cx="1440300" cy="438900"/>
          </a:xfrm>
          <a:prstGeom prst="rect">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Switch (P4)</a:t>
            </a:r>
            <a:endParaRPr kumimoji="0" sz="1200" b="1" i="0" u="none" strike="noStrike" kern="0" cap="none" spc="0" normalizeH="0" baseline="0" noProof="0">
              <a:ln>
                <a:noFill/>
              </a:ln>
              <a:solidFill>
                <a:srgbClr val="000000"/>
              </a:solidFill>
              <a:effectLst/>
              <a:uLnTx/>
              <a:uFillTx/>
              <a:latin typeface="Arial"/>
              <a:cs typeface="Arial"/>
              <a:sym typeface="Arial"/>
            </a:endParaRPr>
          </a:p>
        </p:txBody>
      </p:sp>
      <p:sp>
        <p:nvSpPr>
          <p:cNvPr id="433" name="Google Shape;433;p41"/>
          <p:cNvSpPr/>
          <p:nvPr/>
        </p:nvSpPr>
        <p:spPr>
          <a:xfrm>
            <a:off x="6598795" y="3589425"/>
            <a:ext cx="1191000" cy="438900"/>
          </a:xfrm>
          <a:prstGeom prst="rect">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Upstream router</a:t>
            </a:r>
            <a:endParaRPr kumimoji="0" sz="1200" b="1" i="0" u="none" strike="noStrike" kern="0" cap="none" spc="0" normalizeH="0" baseline="0" noProof="0">
              <a:ln>
                <a:noFill/>
              </a:ln>
              <a:solidFill>
                <a:srgbClr val="000000"/>
              </a:solidFill>
              <a:effectLst/>
              <a:uLnTx/>
              <a:uFillTx/>
              <a:latin typeface="Arial"/>
              <a:cs typeface="Arial"/>
              <a:sym typeface="Arial"/>
            </a:endParaRPr>
          </a:p>
        </p:txBody>
      </p:sp>
      <p:cxnSp>
        <p:nvCxnSpPr>
          <p:cNvPr id="434" name="Google Shape;434;p41"/>
          <p:cNvCxnSpPr>
            <a:stCxn id="431" idx="3"/>
            <a:endCxn id="432" idx="1"/>
          </p:cNvCxnSpPr>
          <p:nvPr/>
        </p:nvCxnSpPr>
        <p:spPr>
          <a:xfrm rot="10800000" flipH="1">
            <a:off x="3664875" y="3814016"/>
            <a:ext cx="459900" cy="3300"/>
          </a:xfrm>
          <a:prstGeom prst="straightConnector1">
            <a:avLst/>
          </a:prstGeom>
          <a:noFill/>
          <a:ln w="9525" cap="flat" cmpd="sng">
            <a:solidFill>
              <a:srgbClr val="000000"/>
            </a:solidFill>
            <a:prstDash val="solid"/>
            <a:round/>
            <a:headEnd type="none" w="med" len="med"/>
            <a:tailEnd type="none" w="med" len="med"/>
          </a:ln>
        </p:spPr>
      </p:cxnSp>
      <p:cxnSp>
        <p:nvCxnSpPr>
          <p:cNvPr id="435" name="Google Shape;435;p41"/>
          <p:cNvCxnSpPr>
            <a:stCxn id="432" idx="3"/>
            <a:endCxn id="433" idx="1"/>
          </p:cNvCxnSpPr>
          <p:nvPr/>
        </p:nvCxnSpPr>
        <p:spPr>
          <a:xfrm rot="10800000" flipH="1">
            <a:off x="5564950" y="3808850"/>
            <a:ext cx="1033800" cy="5100"/>
          </a:xfrm>
          <a:prstGeom prst="straightConnector1">
            <a:avLst/>
          </a:prstGeom>
          <a:noFill/>
          <a:ln w="9525" cap="flat" cmpd="sng">
            <a:solidFill>
              <a:srgbClr val="000000"/>
            </a:solidFill>
            <a:prstDash val="solid"/>
            <a:round/>
            <a:headEnd type="none" w="med" len="med"/>
            <a:tailEnd type="none" w="med" len="med"/>
          </a:ln>
        </p:spPr>
      </p:cxnSp>
      <p:cxnSp>
        <p:nvCxnSpPr>
          <p:cNvPr id="436" name="Google Shape;436;p41"/>
          <p:cNvCxnSpPr>
            <a:stCxn id="433" idx="3"/>
          </p:cNvCxnSpPr>
          <p:nvPr/>
        </p:nvCxnSpPr>
        <p:spPr>
          <a:xfrm>
            <a:off x="7789795" y="3808875"/>
            <a:ext cx="498300" cy="0"/>
          </a:xfrm>
          <a:prstGeom prst="straightConnector1">
            <a:avLst/>
          </a:prstGeom>
          <a:noFill/>
          <a:ln w="9525" cap="flat" cmpd="sng">
            <a:solidFill>
              <a:srgbClr val="000000"/>
            </a:solidFill>
            <a:prstDash val="solid"/>
            <a:round/>
            <a:headEnd type="none" w="med" len="med"/>
            <a:tailEnd type="none" w="med" len="med"/>
          </a:ln>
        </p:spPr>
      </p:cxnSp>
      <p:sp>
        <p:nvSpPr>
          <p:cNvPr id="437" name="Google Shape;437;p41"/>
          <p:cNvSpPr/>
          <p:nvPr/>
        </p:nvSpPr>
        <p:spPr>
          <a:xfrm>
            <a:off x="2524400" y="2313175"/>
            <a:ext cx="3201000" cy="282900"/>
          </a:xfrm>
          <a:prstGeom prst="roundRect">
            <a:avLst>
              <a:gd name="adj" fmla="val 16667"/>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ONOS</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438" name="Google Shape;438;p41"/>
          <p:cNvSpPr/>
          <p:nvPr/>
        </p:nvSpPr>
        <p:spPr>
          <a:xfrm>
            <a:off x="3589380" y="2165557"/>
            <a:ext cx="829200" cy="234900"/>
          </a:xfrm>
          <a:prstGeom prst="roundRect">
            <a:avLst>
              <a:gd name="adj" fmla="val 16667"/>
            </a:avLst>
          </a:prstGeom>
          <a:solidFill>
            <a:srgbClr val="FCE5C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Trellis</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439" name="Google Shape;439;p41"/>
          <p:cNvSpPr/>
          <p:nvPr/>
        </p:nvSpPr>
        <p:spPr>
          <a:xfrm>
            <a:off x="4495525" y="2166057"/>
            <a:ext cx="1143000" cy="234900"/>
          </a:xfrm>
          <a:prstGeom prst="roundRect">
            <a:avLst>
              <a:gd name="adj" fmla="val 16667"/>
            </a:avLst>
          </a:prstGeom>
          <a:solidFill>
            <a:srgbClr val="FCE5CD"/>
          </a:solidFill>
          <a:ln w="9525" cap="flat" cmpd="sng">
            <a:solidFill>
              <a:srgbClr val="FF0000"/>
            </a:solidFill>
            <a:prstDash val="solid"/>
            <a:round/>
            <a:headEnd type="none" w="sm" len="sm"/>
            <a:tailEnd type="none" w="sm" len="sm"/>
          </a:ln>
          <a:effectLst>
            <a:outerShdw blurRad="114300" dist="9525" dir="5400000" algn="bl" rotWithShape="0">
              <a:srgbClr val="FF0000">
                <a:alpha val="70000"/>
              </a:srgbClr>
            </a:outerShdw>
          </a:effectLst>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BNG-c Relay</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cxnSp>
        <p:nvCxnSpPr>
          <p:cNvPr id="440" name="Google Shape;440;p41"/>
          <p:cNvCxnSpPr>
            <a:endCxn id="441" idx="0"/>
          </p:cNvCxnSpPr>
          <p:nvPr/>
        </p:nvCxnSpPr>
        <p:spPr>
          <a:xfrm>
            <a:off x="4844825" y="2607600"/>
            <a:ext cx="0" cy="803400"/>
          </a:xfrm>
          <a:prstGeom prst="straightConnector1">
            <a:avLst/>
          </a:prstGeom>
          <a:noFill/>
          <a:ln w="9525" cap="flat" cmpd="sng">
            <a:solidFill>
              <a:srgbClr val="000000"/>
            </a:solidFill>
            <a:prstDash val="dash"/>
            <a:round/>
            <a:headEnd type="none" w="med" len="med"/>
            <a:tailEnd type="triangle" w="med" len="med"/>
          </a:ln>
        </p:spPr>
      </p:cxnSp>
      <p:sp>
        <p:nvSpPr>
          <p:cNvPr id="441" name="Google Shape;441;p41"/>
          <p:cNvSpPr/>
          <p:nvPr/>
        </p:nvSpPr>
        <p:spPr>
          <a:xfrm>
            <a:off x="4401875" y="3411000"/>
            <a:ext cx="885900" cy="234900"/>
          </a:xfrm>
          <a:prstGeom prst="roundRect">
            <a:avLst>
              <a:gd name="adj" fmla="val 16667"/>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Stratum</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442" name="Google Shape;442;p41"/>
          <p:cNvSpPr/>
          <p:nvPr/>
        </p:nvSpPr>
        <p:spPr>
          <a:xfrm>
            <a:off x="1571555" y="3710893"/>
            <a:ext cx="592800" cy="217500"/>
          </a:xfrm>
          <a:prstGeom prst="rect">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000000"/>
                </a:solidFill>
                <a:effectLst/>
                <a:uLnTx/>
                <a:uFillTx/>
                <a:latin typeface="Arial"/>
                <a:cs typeface="Arial"/>
                <a:sym typeface="Arial"/>
              </a:rPr>
              <a:t>ONU</a:t>
            </a:r>
            <a:endParaRPr kumimoji="0" sz="1000" b="1" i="0" u="none" strike="noStrike" kern="0" cap="none" spc="0" normalizeH="0" baseline="0" noProof="0">
              <a:ln>
                <a:noFill/>
              </a:ln>
              <a:solidFill>
                <a:srgbClr val="000000"/>
              </a:solidFill>
              <a:effectLst/>
              <a:uLnTx/>
              <a:uFillTx/>
              <a:latin typeface="Arial"/>
              <a:cs typeface="Arial"/>
              <a:sym typeface="Arial"/>
            </a:endParaRPr>
          </a:p>
        </p:txBody>
      </p:sp>
      <p:cxnSp>
        <p:nvCxnSpPr>
          <p:cNvPr id="443" name="Google Shape;443;p41"/>
          <p:cNvCxnSpPr>
            <a:endCxn id="442" idx="1"/>
          </p:cNvCxnSpPr>
          <p:nvPr/>
        </p:nvCxnSpPr>
        <p:spPr>
          <a:xfrm>
            <a:off x="1090355" y="3819643"/>
            <a:ext cx="481200" cy="0"/>
          </a:xfrm>
          <a:prstGeom prst="straightConnector1">
            <a:avLst/>
          </a:prstGeom>
          <a:noFill/>
          <a:ln w="9525" cap="flat" cmpd="sng">
            <a:solidFill>
              <a:srgbClr val="000000"/>
            </a:solidFill>
            <a:prstDash val="solid"/>
            <a:round/>
            <a:headEnd type="none" w="med" len="med"/>
            <a:tailEnd type="none" w="med" len="med"/>
          </a:ln>
        </p:spPr>
      </p:cxnSp>
      <p:sp>
        <p:nvSpPr>
          <p:cNvPr id="444" name="Google Shape;444;p41"/>
          <p:cNvSpPr/>
          <p:nvPr/>
        </p:nvSpPr>
        <p:spPr>
          <a:xfrm>
            <a:off x="2611175" y="2165557"/>
            <a:ext cx="885900" cy="234900"/>
          </a:xfrm>
          <a:prstGeom prst="roundRect">
            <a:avLst>
              <a:gd name="adj" fmla="val 16667"/>
            </a:avLst>
          </a:prstGeom>
          <a:solidFill>
            <a:srgbClr val="FCE5C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SEBA Apps</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cxnSp>
        <p:nvCxnSpPr>
          <p:cNvPr id="445" name="Google Shape;445;p41"/>
          <p:cNvCxnSpPr>
            <a:endCxn id="431" idx="0"/>
          </p:cNvCxnSpPr>
          <p:nvPr/>
        </p:nvCxnSpPr>
        <p:spPr>
          <a:xfrm>
            <a:off x="3188325" y="2600366"/>
            <a:ext cx="0" cy="997500"/>
          </a:xfrm>
          <a:prstGeom prst="straightConnector1">
            <a:avLst/>
          </a:prstGeom>
          <a:noFill/>
          <a:ln w="9525" cap="flat" cmpd="sng">
            <a:solidFill>
              <a:srgbClr val="000000"/>
            </a:solidFill>
            <a:prstDash val="dash"/>
            <a:round/>
            <a:headEnd type="none" w="med" len="med"/>
            <a:tailEnd type="triangle" w="med" len="med"/>
          </a:ln>
        </p:spPr>
      </p:cxnSp>
      <p:sp>
        <p:nvSpPr>
          <p:cNvPr id="446" name="Google Shape;446;p41"/>
          <p:cNvSpPr/>
          <p:nvPr/>
        </p:nvSpPr>
        <p:spPr>
          <a:xfrm>
            <a:off x="2740911" y="2843115"/>
            <a:ext cx="885900" cy="234900"/>
          </a:xfrm>
          <a:prstGeom prst="roundRect">
            <a:avLst>
              <a:gd name="adj" fmla="val 16667"/>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VOLTHA</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cxnSp>
        <p:nvCxnSpPr>
          <p:cNvPr id="447" name="Google Shape;447;p41"/>
          <p:cNvCxnSpPr>
            <a:stCxn id="442" idx="3"/>
            <a:endCxn id="431" idx="1"/>
          </p:cNvCxnSpPr>
          <p:nvPr/>
        </p:nvCxnSpPr>
        <p:spPr>
          <a:xfrm rot="10800000" flipH="1">
            <a:off x="2164355" y="3817243"/>
            <a:ext cx="547500" cy="2400"/>
          </a:xfrm>
          <a:prstGeom prst="straightConnector1">
            <a:avLst/>
          </a:prstGeom>
          <a:noFill/>
          <a:ln w="9525" cap="flat" cmpd="sng">
            <a:solidFill>
              <a:srgbClr val="000000"/>
            </a:solidFill>
            <a:prstDash val="solid"/>
            <a:round/>
            <a:headEnd type="none" w="med" len="med"/>
            <a:tailEnd type="none" w="med" len="med"/>
          </a:ln>
        </p:spPr>
      </p:cxnSp>
      <p:sp>
        <p:nvSpPr>
          <p:cNvPr id="448" name="Google Shape;448;p41"/>
          <p:cNvSpPr/>
          <p:nvPr/>
        </p:nvSpPr>
        <p:spPr>
          <a:xfrm>
            <a:off x="2524450" y="1839825"/>
            <a:ext cx="3201000" cy="234900"/>
          </a:xfrm>
          <a:prstGeom prst="roundRect">
            <a:avLst>
              <a:gd name="adj" fmla="val 16667"/>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NEM</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449" name="Google Shape;449;p41"/>
          <p:cNvSpPr txBox="1"/>
          <p:nvPr/>
        </p:nvSpPr>
        <p:spPr>
          <a:xfrm>
            <a:off x="2239325" y="1415575"/>
            <a:ext cx="2370900" cy="282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Kubernetes cluster (compute node)</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426" name="Google Shape;426;p41"/>
          <p:cNvSpPr/>
          <p:nvPr/>
        </p:nvSpPr>
        <p:spPr>
          <a:xfrm>
            <a:off x="6603897" y="2025500"/>
            <a:ext cx="1248600" cy="532500"/>
          </a:xfrm>
          <a:prstGeom prst="rect">
            <a:avLst/>
          </a:prstGeom>
          <a:solidFill>
            <a:srgbClr val="D9D9D9"/>
          </a:solidFill>
          <a:ln w="9525" cap="flat" cmpd="sng">
            <a:solidFill>
              <a:srgbClr val="FF0000"/>
            </a:solidFill>
            <a:prstDash val="solid"/>
            <a:round/>
            <a:headEnd type="none" w="sm" len="sm"/>
            <a:tailEnd type="none" w="sm" len="sm"/>
          </a:ln>
          <a:effectLst>
            <a:outerShdw blurRad="157163" dist="9525" dir="5400000" algn="bl" rotWithShape="0">
              <a:srgbClr val="FF0000">
                <a:alpha val="75000"/>
              </a:srgbClr>
            </a:outerShdw>
          </a:effectLst>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PPPoE Server</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450" name="Google Shape;450;p41"/>
          <p:cNvSpPr txBox="1"/>
          <p:nvPr/>
        </p:nvSpPr>
        <p:spPr>
          <a:xfrm>
            <a:off x="31975" y="2994600"/>
            <a:ext cx="1440300" cy="4863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Subscriber with PPPoE client</a:t>
            </a:r>
            <a:endParaRPr kumimoji="0" sz="1200" b="1" i="0" u="none" strike="noStrike" kern="0" cap="none" spc="0" normalizeH="0" baseline="0" noProof="0">
              <a:ln>
                <a:noFill/>
              </a:ln>
              <a:solidFill>
                <a:srgbClr val="000000"/>
              </a:solidFill>
              <a:effectLst/>
              <a:uLnTx/>
              <a:uFillTx/>
              <a:latin typeface="Arial"/>
              <a:cs typeface="Arial"/>
              <a:sym typeface="Arial"/>
            </a:endParaRPr>
          </a:p>
        </p:txBody>
      </p:sp>
      <p:pic>
        <p:nvPicPr>
          <p:cNvPr id="451" name="Google Shape;451;p41"/>
          <p:cNvPicPr preferRelativeResize="0"/>
          <p:nvPr/>
        </p:nvPicPr>
        <p:blipFill>
          <a:blip r:embed="rId3">
            <a:alphaModFix/>
          </a:blip>
          <a:stretch>
            <a:fillRect/>
          </a:stretch>
        </p:blipFill>
        <p:spPr>
          <a:xfrm>
            <a:off x="314825" y="3399682"/>
            <a:ext cx="829201" cy="829199"/>
          </a:xfrm>
          <a:prstGeom prst="rect">
            <a:avLst/>
          </a:prstGeom>
          <a:noFill/>
          <a:ln>
            <a:noFill/>
          </a:ln>
          <a:effectLst>
            <a:outerShdw blurRad="171450" dist="9525" dir="5400000" algn="bl" rotWithShape="0">
              <a:srgbClr val="FF0000">
                <a:alpha val="75000"/>
              </a:srgbClr>
            </a:outerShdw>
          </a:effectLst>
        </p:spPr>
      </p:pic>
      <p:sp>
        <p:nvSpPr>
          <p:cNvPr id="452" name="Google Shape;452;p41"/>
          <p:cNvSpPr/>
          <p:nvPr/>
        </p:nvSpPr>
        <p:spPr>
          <a:xfrm>
            <a:off x="7983550" y="3471975"/>
            <a:ext cx="1071036" cy="673812"/>
          </a:xfrm>
          <a:prstGeom prst="cloud">
            <a:avLst/>
          </a:prstGeom>
          <a:solidFill>
            <a:srgbClr val="A4A4A4"/>
          </a:soli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FFFFFF"/>
                </a:solidFill>
                <a:effectLst/>
                <a:uLnTx/>
                <a:uFillTx/>
                <a:latin typeface="Calibri"/>
                <a:ea typeface="Calibri"/>
                <a:cs typeface="Calibri"/>
                <a:sym typeface="Calibri"/>
              </a:rPr>
              <a:t>Internet</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53" name="Google Shape;453;p41"/>
          <p:cNvSpPr txBox="1"/>
          <p:nvPr/>
        </p:nvSpPr>
        <p:spPr>
          <a:xfrm>
            <a:off x="6313807" y="2513001"/>
            <a:ext cx="1828800" cy="7416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Handles authentication, address assignment (IPCP), keep-alive, etc.</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pic>
        <p:nvPicPr>
          <p:cNvPr id="455" name="Google Shape;455;p41"/>
          <p:cNvPicPr preferRelativeResize="0"/>
          <p:nvPr/>
        </p:nvPicPr>
        <p:blipFill rotWithShape="1">
          <a:blip r:embed="rId4">
            <a:alphaModFix/>
          </a:blip>
          <a:srcRect b="52841"/>
          <a:stretch/>
        </p:blipFill>
        <p:spPr>
          <a:xfrm>
            <a:off x="4167100" y="4077837"/>
            <a:ext cx="1033800" cy="161589"/>
          </a:xfrm>
          <a:prstGeom prst="rect">
            <a:avLst/>
          </a:prstGeom>
          <a:noFill/>
          <a:ln>
            <a:noFill/>
          </a:ln>
        </p:spPr>
      </p:pic>
      <p:pic>
        <p:nvPicPr>
          <p:cNvPr id="456" name="Google Shape;456;p41"/>
          <p:cNvPicPr preferRelativeResize="0"/>
          <p:nvPr/>
        </p:nvPicPr>
        <p:blipFill rotWithShape="1">
          <a:blip r:embed="rId5">
            <a:alphaModFix/>
          </a:blip>
          <a:srcRect l="4647" t="9529" r="3860" b="54671"/>
          <a:stretch/>
        </p:blipFill>
        <p:spPr>
          <a:xfrm>
            <a:off x="4724125" y="4283848"/>
            <a:ext cx="829201" cy="156358"/>
          </a:xfrm>
          <a:prstGeom prst="rect">
            <a:avLst/>
          </a:prstGeom>
          <a:noFill/>
          <a:ln>
            <a:noFill/>
          </a:ln>
        </p:spPr>
      </p:pic>
      <p:pic>
        <p:nvPicPr>
          <p:cNvPr id="457" name="Google Shape;457;p41"/>
          <p:cNvPicPr preferRelativeResize="0"/>
          <p:nvPr/>
        </p:nvPicPr>
        <p:blipFill rotWithShape="1">
          <a:blip r:embed="rId4">
            <a:alphaModFix/>
          </a:blip>
          <a:srcRect b="52841"/>
          <a:stretch/>
        </p:blipFill>
        <p:spPr>
          <a:xfrm>
            <a:off x="2671675" y="4065362"/>
            <a:ext cx="1033800" cy="161589"/>
          </a:xfrm>
          <a:prstGeom prst="rect">
            <a:avLst/>
          </a:prstGeom>
          <a:noFill/>
          <a:ln>
            <a:noFill/>
          </a:ln>
        </p:spPr>
      </p:pic>
      <p:pic>
        <p:nvPicPr>
          <p:cNvPr id="34" name="Google Shape;443;p55" descr="house.png"/>
          <p:cNvPicPr preferRelativeResize="0"/>
          <p:nvPr/>
        </p:nvPicPr>
        <p:blipFill rotWithShape="1">
          <a:blip r:embed="rId6">
            <a:alphaModFix/>
          </a:blip>
          <a:srcRect/>
          <a:stretch/>
        </p:blipFill>
        <p:spPr>
          <a:xfrm>
            <a:off x="1129638" y="4041078"/>
            <a:ext cx="565415" cy="405002"/>
          </a:xfrm>
          <a:prstGeom prst="rect">
            <a:avLst/>
          </a:prstGeom>
          <a:noFill/>
          <a:ln>
            <a:noFill/>
          </a:ln>
        </p:spPr>
      </p:pic>
    </p:spTree>
    <p:extLst>
      <p:ext uri="{BB962C8B-B14F-4D97-AF65-F5344CB8AC3E}">
        <p14:creationId xmlns:p14="http://schemas.microsoft.com/office/powerpoint/2010/main" val="149593088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4492F8-77B5-EF4C-8AF5-A0040F29F905}"/>
              </a:ext>
            </a:extLst>
          </p:cNvPr>
          <p:cNvSpPr>
            <a:spLocks noGrp="1"/>
          </p:cNvSpPr>
          <p:nvPr>
            <p:ph type="title"/>
          </p:nvPr>
        </p:nvSpPr>
        <p:spPr/>
        <p:txBody>
          <a:bodyPr/>
          <a:lstStyle/>
          <a:p>
            <a:r>
              <a:rPr lang="en-US" dirty="0"/>
              <a:t>Transforming Wireline and Mobile Access and Edge </a:t>
            </a:r>
          </a:p>
        </p:txBody>
      </p:sp>
      <p:sp>
        <p:nvSpPr>
          <p:cNvPr id="4" name="Slide Number Placeholder 3">
            <a:extLst>
              <a:ext uri="{FF2B5EF4-FFF2-40B4-BE49-F238E27FC236}">
                <a16:creationId xmlns:a16="http://schemas.microsoft.com/office/drawing/2014/main" xmlns="" id="{7B0B47B2-F0D7-DE46-9A7F-B06EC92864B6}"/>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smtClean="0">
                <a:ln>
                  <a:noFill/>
                </a:ln>
                <a:solidFill>
                  <a:srgbClr val="A5A5A5"/>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19</a:t>
            </a:fld>
            <a:endParaRPr kumimoji="0" lang="en-US" sz="800" b="0" i="0" u="none" strike="noStrike" kern="0" cap="none" spc="0" normalizeH="0" baseline="0" noProof="0">
              <a:ln>
                <a:noFill/>
              </a:ln>
              <a:solidFill>
                <a:srgbClr val="A5A5A5"/>
              </a:solidFill>
              <a:effectLst/>
              <a:uLnTx/>
              <a:uFillTx/>
              <a:latin typeface="Calibri"/>
              <a:cs typeface="Calibri"/>
              <a:sym typeface="Calibri"/>
            </a:endParaRPr>
          </a:p>
        </p:txBody>
      </p:sp>
      <p:sp>
        <p:nvSpPr>
          <p:cNvPr id="12" name="Rounded Rectangle 11">
            <a:extLst>
              <a:ext uri="{FF2B5EF4-FFF2-40B4-BE49-F238E27FC236}">
                <a16:creationId xmlns:a16="http://schemas.microsoft.com/office/drawing/2014/main" xmlns="" id="{494DE77F-2145-474E-89C8-45FCB79BD675}"/>
              </a:ext>
            </a:extLst>
          </p:cNvPr>
          <p:cNvSpPr/>
          <p:nvPr/>
        </p:nvSpPr>
        <p:spPr>
          <a:xfrm>
            <a:off x="162512" y="4065694"/>
            <a:ext cx="7716414" cy="559837"/>
          </a:xfrm>
          <a:prstGeom prst="roundRect">
            <a:avLst/>
          </a:prstGeom>
          <a:solidFill>
            <a:schemeClr val="accent1"/>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SDN Control Plane: ONOS</a:t>
            </a:r>
          </a:p>
        </p:txBody>
      </p:sp>
      <p:sp>
        <p:nvSpPr>
          <p:cNvPr id="13" name="Rounded Rectangle 12">
            <a:extLst>
              <a:ext uri="{FF2B5EF4-FFF2-40B4-BE49-F238E27FC236}">
                <a16:creationId xmlns:a16="http://schemas.microsoft.com/office/drawing/2014/main" xmlns="" id="{0CA962C6-62CB-8045-9370-067B804766E9}"/>
              </a:ext>
            </a:extLst>
          </p:cNvPr>
          <p:cNvSpPr/>
          <p:nvPr/>
        </p:nvSpPr>
        <p:spPr>
          <a:xfrm>
            <a:off x="162512" y="4684629"/>
            <a:ext cx="7716414" cy="377987"/>
          </a:xfrm>
          <a:prstGeom prst="roundRect">
            <a:avLst/>
          </a:prstGeom>
          <a:solidFill>
            <a:schemeClr val="accent1"/>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White boxes: Servers, Switches, OLT, RAN </a:t>
            </a:r>
          </a:p>
        </p:txBody>
      </p:sp>
      <p:sp>
        <p:nvSpPr>
          <p:cNvPr id="5" name="Rounded Rectangle 4">
            <a:extLst>
              <a:ext uri="{FF2B5EF4-FFF2-40B4-BE49-F238E27FC236}">
                <a16:creationId xmlns:a16="http://schemas.microsoft.com/office/drawing/2014/main" xmlns="" id="{555DBD00-DDFA-C34B-BED0-2F5F9EF3DE67}"/>
              </a:ext>
            </a:extLst>
          </p:cNvPr>
          <p:cNvSpPr/>
          <p:nvPr/>
        </p:nvSpPr>
        <p:spPr>
          <a:xfrm>
            <a:off x="1866123" y="802435"/>
            <a:ext cx="5075854" cy="559837"/>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Access and Edge Network Substrate: Trellis Fabric</a:t>
            </a:r>
          </a:p>
        </p:txBody>
      </p:sp>
      <p:sp>
        <p:nvSpPr>
          <p:cNvPr id="6" name="Rounded Rectangle 5">
            <a:extLst>
              <a:ext uri="{FF2B5EF4-FFF2-40B4-BE49-F238E27FC236}">
                <a16:creationId xmlns:a16="http://schemas.microsoft.com/office/drawing/2014/main" xmlns="" id="{66F85DB8-99C6-6B40-9BB6-1A14E2096B59}"/>
              </a:ext>
            </a:extLst>
          </p:cNvPr>
          <p:cNvSpPr/>
          <p:nvPr/>
        </p:nvSpPr>
        <p:spPr>
          <a:xfrm>
            <a:off x="651589" y="1603313"/>
            <a:ext cx="2822511" cy="559837"/>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Wireline</a:t>
            </a:r>
          </a:p>
        </p:txBody>
      </p:sp>
      <p:sp>
        <p:nvSpPr>
          <p:cNvPr id="8" name="Rounded Rectangle 7">
            <a:extLst>
              <a:ext uri="{FF2B5EF4-FFF2-40B4-BE49-F238E27FC236}">
                <a16:creationId xmlns:a16="http://schemas.microsoft.com/office/drawing/2014/main" xmlns="" id="{4C53FFF7-8603-CF49-8C1C-DFA49C447EA6}"/>
              </a:ext>
            </a:extLst>
          </p:cNvPr>
          <p:cNvSpPr/>
          <p:nvPr/>
        </p:nvSpPr>
        <p:spPr>
          <a:xfrm>
            <a:off x="301691" y="2596571"/>
            <a:ext cx="1564432" cy="559837"/>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Access</a:t>
            </a:r>
          </a:p>
        </p:txBody>
      </p:sp>
      <p:sp>
        <p:nvSpPr>
          <p:cNvPr id="9" name="Rounded Rectangle 8">
            <a:extLst>
              <a:ext uri="{FF2B5EF4-FFF2-40B4-BE49-F238E27FC236}">
                <a16:creationId xmlns:a16="http://schemas.microsoft.com/office/drawing/2014/main" xmlns="" id="{19B18D5A-260A-CB44-A52B-AB2C230C19FC}"/>
              </a:ext>
            </a:extLst>
          </p:cNvPr>
          <p:cNvSpPr/>
          <p:nvPr/>
        </p:nvSpPr>
        <p:spPr>
          <a:xfrm>
            <a:off x="2259566" y="2596571"/>
            <a:ext cx="1564432" cy="559837"/>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Wireline Core: BNG</a:t>
            </a:r>
          </a:p>
        </p:txBody>
      </p:sp>
      <p:sp>
        <p:nvSpPr>
          <p:cNvPr id="14" name="TextBox 13">
            <a:extLst>
              <a:ext uri="{FF2B5EF4-FFF2-40B4-BE49-F238E27FC236}">
                <a16:creationId xmlns:a16="http://schemas.microsoft.com/office/drawing/2014/main" xmlns="" id="{BE5A05AD-C4C6-1B49-8CBF-FD1D835AE91C}"/>
              </a:ext>
            </a:extLst>
          </p:cNvPr>
          <p:cNvSpPr txBox="1"/>
          <p:nvPr/>
        </p:nvSpPr>
        <p:spPr>
          <a:xfrm>
            <a:off x="626002" y="3260290"/>
            <a:ext cx="915811"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VOLTHA</a:t>
            </a:r>
          </a:p>
        </p:txBody>
      </p:sp>
      <p:sp>
        <p:nvSpPr>
          <p:cNvPr id="15" name="TextBox 14">
            <a:extLst>
              <a:ext uri="{FF2B5EF4-FFF2-40B4-BE49-F238E27FC236}">
                <a16:creationId xmlns:a16="http://schemas.microsoft.com/office/drawing/2014/main" xmlns="" id="{9E5BFEA8-C966-E448-A03B-94ADF734F95E}"/>
              </a:ext>
            </a:extLst>
          </p:cNvPr>
          <p:cNvSpPr txBox="1"/>
          <p:nvPr/>
        </p:nvSpPr>
        <p:spPr>
          <a:xfrm>
            <a:off x="2539485" y="3260290"/>
            <a:ext cx="10045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SD-BNG</a:t>
            </a:r>
          </a:p>
        </p:txBody>
      </p:sp>
      <p:sp>
        <p:nvSpPr>
          <p:cNvPr id="18" name="Rounded Rectangle 17">
            <a:extLst>
              <a:ext uri="{FF2B5EF4-FFF2-40B4-BE49-F238E27FC236}">
                <a16:creationId xmlns:a16="http://schemas.microsoft.com/office/drawing/2014/main" xmlns="" id="{4E5419E0-196F-4B4C-8966-1BE74586B94C}"/>
              </a:ext>
            </a:extLst>
          </p:cNvPr>
          <p:cNvSpPr/>
          <p:nvPr/>
        </p:nvSpPr>
        <p:spPr>
          <a:xfrm>
            <a:off x="4567339" y="1603313"/>
            <a:ext cx="2822511" cy="559837"/>
          </a:xfrm>
          <a:prstGeom prst="roundRect">
            <a:avLst/>
          </a:prstGeom>
          <a:solidFill>
            <a:schemeClr val="accent4"/>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Mobile</a:t>
            </a:r>
          </a:p>
        </p:txBody>
      </p:sp>
      <p:sp>
        <p:nvSpPr>
          <p:cNvPr id="19" name="Rounded Rectangle 18">
            <a:extLst>
              <a:ext uri="{FF2B5EF4-FFF2-40B4-BE49-F238E27FC236}">
                <a16:creationId xmlns:a16="http://schemas.microsoft.com/office/drawing/2014/main" xmlns="" id="{2C8EFA92-CD00-904D-9E21-17C737C7BBC9}"/>
              </a:ext>
            </a:extLst>
          </p:cNvPr>
          <p:cNvSpPr/>
          <p:nvPr/>
        </p:nvSpPr>
        <p:spPr>
          <a:xfrm>
            <a:off x="4217441" y="2596571"/>
            <a:ext cx="1564432" cy="559837"/>
          </a:xfrm>
          <a:prstGeom prst="roundRect">
            <a:avLst/>
          </a:prstGeom>
          <a:solidFill>
            <a:schemeClr val="accent4"/>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RAN</a:t>
            </a:r>
          </a:p>
        </p:txBody>
      </p:sp>
      <p:sp>
        <p:nvSpPr>
          <p:cNvPr id="20" name="Rounded Rectangle 19">
            <a:extLst>
              <a:ext uri="{FF2B5EF4-FFF2-40B4-BE49-F238E27FC236}">
                <a16:creationId xmlns:a16="http://schemas.microsoft.com/office/drawing/2014/main" xmlns="" id="{F7B968AF-BD92-DA47-9B88-E5C2B5BA24BA}"/>
              </a:ext>
            </a:extLst>
          </p:cNvPr>
          <p:cNvSpPr/>
          <p:nvPr/>
        </p:nvSpPr>
        <p:spPr>
          <a:xfrm>
            <a:off x="6175316" y="2596571"/>
            <a:ext cx="1564432" cy="559837"/>
          </a:xfrm>
          <a:prstGeom prst="roundRect">
            <a:avLst/>
          </a:prstGeom>
          <a:solidFill>
            <a:schemeClr val="accent4"/>
          </a:solidFill>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Mobile Core: EPC</a:t>
            </a:r>
          </a:p>
        </p:txBody>
      </p:sp>
      <p:sp>
        <p:nvSpPr>
          <p:cNvPr id="21" name="TextBox 20">
            <a:extLst>
              <a:ext uri="{FF2B5EF4-FFF2-40B4-BE49-F238E27FC236}">
                <a16:creationId xmlns:a16="http://schemas.microsoft.com/office/drawing/2014/main" xmlns="" id="{0CAB4A12-7BB9-2242-8580-B6206D577FD7}"/>
              </a:ext>
            </a:extLst>
          </p:cNvPr>
          <p:cNvSpPr txBox="1"/>
          <p:nvPr/>
        </p:nvSpPr>
        <p:spPr>
          <a:xfrm>
            <a:off x="4562679" y="3260290"/>
            <a:ext cx="87395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SD-RAN</a:t>
            </a:r>
          </a:p>
        </p:txBody>
      </p:sp>
      <p:sp>
        <p:nvSpPr>
          <p:cNvPr id="22" name="TextBox 21">
            <a:extLst>
              <a:ext uri="{FF2B5EF4-FFF2-40B4-BE49-F238E27FC236}">
                <a16:creationId xmlns:a16="http://schemas.microsoft.com/office/drawing/2014/main" xmlns="" id="{D678A080-1323-AA4C-8EA4-30149BFD115D}"/>
              </a:ext>
            </a:extLst>
          </p:cNvPr>
          <p:cNvSpPr txBox="1"/>
          <p:nvPr/>
        </p:nvSpPr>
        <p:spPr>
          <a:xfrm>
            <a:off x="6455235" y="3260290"/>
            <a:ext cx="10045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OMEC</a:t>
            </a:r>
          </a:p>
        </p:txBody>
      </p:sp>
      <p:sp>
        <p:nvSpPr>
          <p:cNvPr id="24" name="Right Arrow 23">
            <a:extLst>
              <a:ext uri="{FF2B5EF4-FFF2-40B4-BE49-F238E27FC236}">
                <a16:creationId xmlns:a16="http://schemas.microsoft.com/office/drawing/2014/main" xmlns="" id="{05D391FE-3B01-B44E-BD6F-AA0668F217B1}"/>
              </a:ext>
            </a:extLst>
          </p:cNvPr>
          <p:cNvSpPr/>
          <p:nvPr/>
        </p:nvSpPr>
        <p:spPr>
          <a:xfrm>
            <a:off x="225060" y="1766537"/>
            <a:ext cx="349898" cy="32190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 name="Rounded Rectangle 24"/>
          <p:cNvSpPr/>
          <p:nvPr/>
        </p:nvSpPr>
        <p:spPr>
          <a:xfrm>
            <a:off x="158750" y="2492375"/>
            <a:ext cx="3746500" cy="1047750"/>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4B4B4B"/>
              </a:solidFill>
              <a:effectLst/>
              <a:uLnTx/>
              <a:uFillTx/>
              <a:latin typeface="Arial"/>
              <a:ea typeface="+mn-ea"/>
              <a:cs typeface="+mn-cs"/>
              <a:sym typeface="Arial"/>
            </a:endParaRPr>
          </a:p>
        </p:txBody>
      </p:sp>
      <p:sp>
        <p:nvSpPr>
          <p:cNvPr id="26" name="TextBox 25">
            <a:extLst>
              <a:ext uri="{FF2B5EF4-FFF2-40B4-BE49-F238E27FC236}">
                <a16:creationId xmlns:a16="http://schemas.microsoft.com/office/drawing/2014/main" xmlns="" id="{BE5A05AD-C4C6-1B49-8CBF-FD1D835AE91C}"/>
              </a:ext>
            </a:extLst>
          </p:cNvPr>
          <p:cNvSpPr txBox="1"/>
          <p:nvPr/>
        </p:nvSpPr>
        <p:spPr>
          <a:xfrm>
            <a:off x="1698228" y="2317315"/>
            <a:ext cx="663663" cy="307777"/>
          </a:xfrm>
          <a:prstGeom prst="rect">
            <a:avLst/>
          </a:prstGeom>
          <a:solidFill>
            <a:srgbClr val="FFFFFF"/>
          </a:solidFill>
          <a:ln>
            <a:solidFill>
              <a:srgbClr val="FFFFFF"/>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SEBA</a:t>
            </a:r>
          </a:p>
        </p:txBody>
      </p:sp>
    </p:spTree>
    <p:extLst>
      <p:ext uri="{BB962C8B-B14F-4D97-AF65-F5344CB8AC3E}">
        <p14:creationId xmlns:p14="http://schemas.microsoft.com/office/powerpoint/2010/main" val="3792755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5.03647E-7 1.79994E-6 L 0.42115 1.79994E-6 " pathEditMode="relative" rAng="0" ptsTypes="AA">
                                      <p:cBhvr>
                                        <p:cTn id="6" dur="2000" fill="hold"/>
                                        <p:tgtEl>
                                          <p:spTgt spid="24"/>
                                        </p:tgtEl>
                                        <p:attrNameLst>
                                          <p:attrName>ppt_x</p:attrName>
                                          <p:attrName>ppt_y</p:attrName>
                                        </p:attrNameLst>
                                      </p:cBhvr>
                                      <p:rCtr x="21049" y="0"/>
                                    </p:animMotion>
                                  </p:childTnLst>
                                </p:cTn>
                              </p:par>
                              <p:par>
                                <p:cTn id="7" presetID="9" presetClass="emph" presetSubtype="0" grpId="0" nodeType="withEffect">
                                  <p:stCondLst>
                                    <p:cond delay="0"/>
                                  </p:stCondLst>
                                  <p:childTnLst>
                                    <p:set>
                                      <p:cBhvr>
                                        <p:cTn id="8" dur="indefinite"/>
                                        <p:tgtEl>
                                          <p:spTgt spid="5"/>
                                        </p:tgtEl>
                                        <p:attrNameLst>
                                          <p:attrName>style.opacity</p:attrName>
                                        </p:attrNameLst>
                                      </p:cBhvr>
                                      <p:to>
                                        <p:strVal val="0.25"/>
                                      </p:to>
                                    </p:set>
                                    <p:animEffect filter="image" prLst="opacity: 0.25">
                                      <p:cBhvr rctx="IE">
                                        <p:cTn id="9" dur="indefinite"/>
                                        <p:tgtEl>
                                          <p:spTgt spid="5"/>
                                        </p:tgtEl>
                                      </p:cBhvr>
                                    </p:animEffect>
                                  </p:childTnLst>
                                </p:cTn>
                              </p:par>
                              <p:par>
                                <p:cTn id="10" presetID="9" presetClass="emph" presetSubtype="0" grpId="0" nodeType="withEffect">
                                  <p:stCondLst>
                                    <p:cond delay="0"/>
                                  </p:stCondLst>
                                  <p:childTnLst>
                                    <p:set>
                                      <p:cBhvr>
                                        <p:cTn id="11" dur="indefinite"/>
                                        <p:tgtEl>
                                          <p:spTgt spid="6"/>
                                        </p:tgtEl>
                                        <p:attrNameLst>
                                          <p:attrName>style.opacity</p:attrName>
                                        </p:attrNameLst>
                                      </p:cBhvr>
                                      <p:to>
                                        <p:strVal val="0.25"/>
                                      </p:to>
                                    </p:set>
                                    <p:animEffect filter="image" prLst="opacity: 0.25">
                                      <p:cBhvr rctx="IE">
                                        <p:cTn id="12" dur="indefinite"/>
                                        <p:tgtEl>
                                          <p:spTgt spid="6"/>
                                        </p:tgtEl>
                                      </p:cBhvr>
                                    </p:animEffect>
                                  </p:childTnLst>
                                </p:cTn>
                              </p:par>
                              <p:par>
                                <p:cTn id="13" presetID="9" presetClass="emph" presetSubtype="0" grpId="0" nodeType="withEffect">
                                  <p:stCondLst>
                                    <p:cond delay="0"/>
                                  </p:stCondLst>
                                  <p:childTnLst>
                                    <p:set>
                                      <p:cBhvr>
                                        <p:cTn id="14" dur="indefinite"/>
                                        <p:tgtEl>
                                          <p:spTgt spid="8"/>
                                        </p:tgtEl>
                                        <p:attrNameLst>
                                          <p:attrName>style.opacity</p:attrName>
                                        </p:attrNameLst>
                                      </p:cBhvr>
                                      <p:to>
                                        <p:strVal val="0.25"/>
                                      </p:to>
                                    </p:set>
                                    <p:animEffect filter="image" prLst="opacity: 0.25">
                                      <p:cBhvr rctx="IE">
                                        <p:cTn id="15" dur="indefinite"/>
                                        <p:tgtEl>
                                          <p:spTgt spid="8"/>
                                        </p:tgtEl>
                                      </p:cBhvr>
                                    </p:animEffect>
                                  </p:childTnLst>
                                </p:cTn>
                              </p:par>
                              <p:par>
                                <p:cTn id="16" presetID="9" presetClass="emph" presetSubtype="0" grpId="0" nodeType="withEffect">
                                  <p:stCondLst>
                                    <p:cond delay="0"/>
                                  </p:stCondLst>
                                  <p:childTnLst>
                                    <p:set>
                                      <p:cBhvr>
                                        <p:cTn id="17" dur="indefinite"/>
                                        <p:tgtEl>
                                          <p:spTgt spid="9"/>
                                        </p:tgtEl>
                                        <p:attrNameLst>
                                          <p:attrName>style.opacity</p:attrName>
                                        </p:attrNameLst>
                                      </p:cBhvr>
                                      <p:to>
                                        <p:strVal val="0.25"/>
                                      </p:to>
                                    </p:set>
                                    <p:animEffect filter="image" prLst="opacity: 0.25">
                                      <p:cBhvr rctx="IE">
                                        <p:cTn id="18" dur="indefinite"/>
                                        <p:tgtEl>
                                          <p:spTgt spid="9"/>
                                        </p:tgtEl>
                                      </p:cBhvr>
                                    </p:animEffect>
                                  </p:childTnLst>
                                </p:cTn>
                              </p:par>
                              <p:par>
                                <p:cTn id="19" presetID="9" presetClass="emph" presetSubtype="0" grpId="0" nodeType="withEffect">
                                  <p:stCondLst>
                                    <p:cond delay="0"/>
                                  </p:stCondLst>
                                  <p:childTnLst>
                                    <p:set>
                                      <p:cBhvr>
                                        <p:cTn id="20" dur="indefinite"/>
                                        <p:tgtEl>
                                          <p:spTgt spid="26"/>
                                        </p:tgtEl>
                                        <p:attrNameLst>
                                          <p:attrName>style.opacity</p:attrName>
                                        </p:attrNameLst>
                                      </p:cBhvr>
                                      <p:to>
                                        <p:strVal val="0.25"/>
                                      </p:to>
                                    </p:set>
                                    <p:animEffect filter="image" prLst="opacity: 0.25">
                                      <p:cBhvr rctx="IE">
                                        <p:cTn id="21" dur="indefinite"/>
                                        <p:tgtEl>
                                          <p:spTgt spid="26"/>
                                        </p:tgtEl>
                                      </p:cBhvr>
                                    </p:animEffect>
                                  </p:childTnLst>
                                </p:cTn>
                              </p:par>
                              <p:par>
                                <p:cTn id="22" presetID="9" presetClass="emph" presetSubtype="0" grpId="0" nodeType="withEffect">
                                  <p:stCondLst>
                                    <p:cond delay="0"/>
                                  </p:stCondLst>
                                  <p:childTnLst>
                                    <p:set>
                                      <p:cBhvr>
                                        <p:cTn id="23" dur="indefinite"/>
                                        <p:tgtEl>
                                          <p:spTgt spid="25"/>
                                        </p:tgtEl>
                                        <p:attrNameLst>
                                          <p:attrName>style.opacity</p:attrName>
                                        </p:attrNameLst>
                                      </p:cBhvr>
                                      <p:to>
                                        <p:strVal val="0.25"/>
                                      </p:to>
                                    </p:set>
                                    <p:animEffect filter="image" prLst="opacity: 0.25">
                                      <p:cBhvr rctx="IE">
                                        <p:cTn id="24" dur="indefinite"/>
                                        <p:tgtEl>
                                          <p:spTgt spid="25"/>
                                        </p:tgtEl>
                                      </p:cBhvr>
                                    </p:animEffect>
                                  </p:childTnLst>
                                </p:cTn>
                              </p:par>
                              <p:par>
                                <p:cTn id="25" presetID="9" presetClass="emph" presetSubtype="0" grpId="0" nodeType="withEffect">
                                  <p:stCondLst>
                                    <p:cond delay="0"/>
                                  </p:stCondLst>
                                  <p:childTnLst>
                                    <p:set>
                                      <p:cBhvr>
                                        <p:cTn id="26" dur="indefinite"/>
                                        <p:tgtEl>
                                          <p:spTgt spid="15"/>
                                        </p:tgtEl>
                                        <p:attrNameLst>
                                          <p:attrName>style.opacity</p:attrName>
                                        </p:attrNameLst>
                                      </p:cBhvr>
                                      <p:to>
                                        <p:strVal val="0.25"/>
                                      </p:to>
                                    </p:set>
                                    <p:animEffect filter="image" prLst="opacity: 0.25">
                                      <p:cBhvr rctx="IE">
                                        <p:cTn id="27" dur="indefinite"/>
                                        <p:tgtEl>
                                          <p:spTgt spid="15"/>
                                        </p:tgtEl>
                                      </p:cBhvr>
                                    </p:animEffect>
                                  </p:childTnLst>
                                </p:cTn>
                              </p:par>
                              <p:par>
                                <p:cTn id="28" presetID="9" presetClass="emph" presetSubtype="0" grpId="0" nodeType="withEffect">
                                  <p:stCondLst>
                                    <p:cond delay="0"/>
                                  </p:stCondLst>
                                  <p:childTnLst>
                                    <p:set>
                                      <p:cBhvr>
                                        <p:cTn id="29" dur="indefinite"/>
                                        <p:tgtEl>
                                          <p:spTgt spid="14"/>
                                        </p:tgtEl>
                                        <p:attrNameLst>
                                          <p:attrName>style.opacity</p:attrName>
                                        </p:attrNameLst>
                                      </p:cBhvr>
                                      <p:to>
                                        <p:strVal val="0.25"/>
                                      </p:to>
                                    </p:set>
                                    <p:animEffect filter="image" prLst="opacity: 0.25">
                                      <p:cBhvr rctx="IE">
                                        <p:cTn id="30" dur="indefinite"/>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4" grpId="0"/>
      <p:bldP spid="15" grpId="0"/>
      <p:bldP spid="24"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riangle 91">
            <a:extLst>
              <a:ext uri="{FF2B5EF4-FFF2-40B4-BE49-F238E27FC236}">
                <a16:creationId xmlns:a16="http://schemas.microsoft.com/office/drawing/2014/main" xmlns="" id="{6F4615CC-E27A-5E46-9D70-BF0436582928}"/>
              </a:ext>
            </a:extLst>
          </p:cNvPr>
          <p:cNvSpPr>
            <a:spLocks noChangeAspect="1"/>
          </p:cNvSpPr>
          <p:nvPr/>
        </p:nvSpPr>
        <p:spPr>
          <a:xfrm rot="16200000" flipH="1">
            <a:off x="2197371" y="1880123"/>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sp>
        <p:nvSpPr>
          <p:cNvPr id="93" name="Triangle 92">
            <a:extLst>
              <a:ext uri="{FF2B5EF4-FFF2-40B4-BE49-F238E27FC236}">
                <a16:creationId xmlns:a16="http://schemas.microsoft.com/office/drawing/2014/main" xmlns="" id="{C183B17E-F479-3E41-8C72-395D05B46761}"/>
              </a:ext>
            </a:extLst>
          </p:cNvPr>
          <p:cNvSpPr>
            <a:spLocks noChangeAspect="1"/>
          </p:cNvSpPr>
          <p:nvPr/>
        </p:nvSpPr>
        <p:spPr>
          <a:xfrm rot="16200000" flipH="1">
            <a:off x="2219171" y="2049409"/>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sp>
        <p:nvSpPr>
          <p:cNvPr id="94" name="Triangle 93">
            <a:extLst>
              <a:ext uri="{FF2B5EF4-FFF2-40B4-BE49-F238E27FC236}">
                <a16:creationId xmlns:a16="http://schemas.microsoft.com/office/drawing/2014/main" xmlns="" id="{88A04599-BC4B-0A43-89DF-526AFE4D18E3}"/>
              </a:ext>
            </a:extLst>
          </p:cNvPr>
          <p:cNvSpPr>
            <a:spLocks noChangeAspect="1"/>
          </p:cNvSpPr>
          <p:nvPr/>
        </p:nvSpPr>
        <p:spPr>
          <a:xfrm rot="16200000" flipH="1">
            <a:off x="1388476" y="2899960"/>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sp>
        <p:nvSpPr>
          <p:cNvPr id="95" name="Triangle 94">
            <a:extLst>
              <a:ext uri="{FF2B5EF4-FFF2-40B4-BE49-F238E27FC236}">
                <a16:creationId xmlns:a16="http://schemas.microsoft.com/office/drawing/2014/main" xmlns="" id="{10D3BF2A-DCC2-B747-AEBE-1D0308CAEFDA}"/>
              </a:ext>
            </a:extLst>
          </p:cNvPr>
          <p:cNvSpPr>
            <a:spLocks noChangeAspect="1"/>
          </p:cNvSpPr>
          <p:nvPr/>
        </p:nvSpPr>
        <p:spPr>
          <a:xfrm rot="16200000" flipH="1">
            <a:off x="1410276" y="3069246"/>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sp>
        <p:nvSpPr>
          <p:cNvPr id="96" name="Triangle 95">
            <a:extLst>
              <a:ext uri="{FF2B5EF4-FFF2-40B4-BE49-F238E27FC236}">
                <a16:creationId xmlns:a16="http://schemas.microsoft.com/office/drawing/2014/main" xmlns="" id="{829B9001-0790-4E4B-9DF0-61FCA234E7A9}"/>
              </a:ext>
            </a:extLst>
          </p:cNvPr>
          <p:cNvSpPr>
            <a:spLocks noChangeAspect="1"/>
          </p:cNvSpPr>
          <p:nvPr/>
        </p:nvSpPr>
        <p:spPr>
          <a:xfrm rot="16200000" flipH="1">
            <a:off x="5014473" y="1085431"/>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sp>
        <p:nvSpPr>
          <p:cNvPr id="97" name="Triangle 96">
            <a:extLst>
              <a:ext uri="{FF2B5EF4-FFF2-40B4-BE49-F238E27FC236}">
                <a16:creationId xmlns:a16="http://schemas.microsoft.com/office/drawing/2014/main" xmlns="" id="{5046CFB9-C270-784C-BB9F-16C0FE4174B7}"/>
              </a:ext>
            </a:extLst>
          </p:cNvPr>
          <p:cNvSpPr>
            <a:spLocks noChangeAspect="1"/>
          </p:cNvSpPr>
          <p:nvPr/>
        </p:nvSpPr>
        <p:spPr>
          <a:xfrm rot="16200000" flipH="1">
            <a:off x="5036273" y="1254717"/>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sp>
        <p:nvSpPr>
          <p:cNvPr id="16" name="Line">
            <a:extLst>
              <a:ext uri="{FF2B5EF4-FFF2-40B4-BE49-F238E27FC236}">
                <a16:creationId xmlns:a16="http://schemas.microsoft.com/office/drawing/2014/main" xmlns="" id="{6FEBA4EB-39C6-184B-B647-F0E86D504964}"/>
              </a:ext>
            </a:extLst>
          </p:cNvPr>
          <p:cNvSpPr/>
          <p:nvPr/>
        </p:nvSpPr>
        <p:spPr>
          <a:xfrm flipV="1">
            <a:off x="4146157" y="2432801"/>
            <a:ext cx="445169" cy="4175"/>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7" name="Line">
            <a:extLst>
              <a:ext uri="{FF2B5EF4-FFF2-40B4-BE49-F238E27FC236}">
                <a16:creationId xmlns:a16="http://schemas.microsoft.com/office/drawing/2014/main" xmlns="" id="{F3F263FA-99DB-1146-AB18-43D45764F315}"/>
              </a:ext>
            </a:extLst>
          </p:cNvPr>
          <p:cNvSpPr/>
          <p:nvPr/>
        </p:nvSpPr>
        <p:spPr>
          <a:xfrm flipV="1">
            <a:off x="2187752" y="3237485"/>
            <a:ext cx="445169" cy="4175"/>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grpSp>
        <p:nvGrpSpPr>
          <p:cNvPr id="81" name="Group 80">
            <a:extLst>
              <a:ext uri="{FF2B5EF4-FFF2-40B4-BE49-F238E27FC236}">
                <a16:creationId xmlns:a16="http://schemas.microsoft.com/office/drawing/2014/main" xmlns="" id="{A51925F9-DFB6-AF41-802F-40C3E8E431A4}"/>
              </a:ext>
            </a:extLst>
          </p:cNvPr>
          <p:cNvGrpSpPr/>
          <p:nvPr/>
        </p:nvGrpSpPr>
        <p:grpSpPr>
          <a:xfrm>
            <a:off x="2630571" y="2290361"/>
            <a:ext cx="2152653" cy="1077072"/>
            <a:chOff x="1915472" y="2289678"/>
            <a:chExt cx="2152653" cy="1077072"/>
          </a:xfrm>
        </p:grpSpPr>
        <p:grpSp>
          <p:nvGrpSpPr>
            <p:cNvPr id="11" name="Group 10">
              <a:extLst>
                <a:ext uri="{FF2B5EF4-FFF2-40B4-BE49-F238E27FC236}">
                  <a16:creationId xmlns:a16="http://schemas.microsoft.com/office/drawing/2014/main" xmlns="" id="{D8E8D7DA-E841-0945-B8CA-4C668CCAA0D6}"/>
                </a:ext>
              </a:extLst>
            </p:cNvPr>
            <p:cNvGrpSpPr/>
            <p:nvPr/>
          </p:nvGrpSpPr>
          <p:grpSpPr>
            <a:xfrm>
              <a:off x="1915472" y="2289678"/>
              <a:ext cx="1515586" cy="1077072"/>
              <a:chOff x="4102536" y="1908782"/>
              <a:chExt cx="1515586" cy="1077072"/>
            </a:xfrm>
          </p:grpSpPr>
          <p:sp>
            <p:nvSpPr>
              <p:cNvPr id="12" name="Oval 11">
                <a:extLst>
                  <a:ext uri="{FF2B5EF4-FFF2-40B4-BE49-F238E27FC236}">
                    <a16:creationId xmlns:a16="http://schemas.microsoft.com/office/drawing/2014/main" xmlns="" id="{19A501C9-7CF3-C74C-903F-65C347B3A8B8}"/>
                  </a:ext>
                </a:extLst>
              </p:cNvPr>
              <p:cNvSpPr/>
              <p:nvPr/>
            </p:nvSpPr>
            <p:spPr>
              <a:xfrm rot="20985107">
                <a:off x="4269585" y="2251628"/>
                <a:ext cx="1158742" cy="400546"/>
              </a:xfrm>
              <a:prstGeom prst="ellipse">
                <a:avLst/>
              </a:prstGeom>
              <a:noFill/>
              <a:ln w="28575">
                <a:solidFill>
                  <a:schemeClr val="bg2">
                    <a:lumMod val="10000"/>
                  </a:schemeClr>
                </a:solidFill>
              </a:ln>
              <a:effectLst>
                <a:outerShdw blurRad="50800" dist="38100" dir="2700000" algn="tl" rotWithShape="0">
                  <a:prstClr val="black">
                    <a:alpha val="40000"/>
                  </a:prstClr>
                </a:outerShdw>
              </a:effectLst>
              <a:scene3d>
                <a:camera prst="orthographicFront">
                  <a:rot lat="0" lon="0" rev="12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13" name="Image" descr="Image">
                <a:extLst>
                  <a:ext uri="{FF2B5EF4-FFF2-40B4-BE49-F238E27FC236}">
                    <a16:creationId xmlns:a16="http://schemas.microsoft.com/office/drawing/2014/main" xmlns="" id="{2A010D80-B239-8340-9D2D-E013C31C5496}"/>
                  </a:ext>
                </a:extLst>
              </p:cNvPr>
              <p:cNvPicPr>
                <a:picLocks noChangeAspect="1"/>
              </p:cNvPicPr>
              <p:nvPr/>
            </p:nvPicPr>
            <p:blipFill>
              <a:blip r:embed="rId3"/>
              <a:stretch>
                <a:fillRect/>
              </a:stretch>
            </p:blipFill>
            <p:spPr>
              <a:xfrm>
                <a:off x="4102536" y="2692623"/>
                <a:ext cx="293231" cy="293231"/>
              </a:xfrm>
              <a:prstGeom prst="rect">
                <a:avLst/>
              </a:prstGeom>
              <a:ln w="12700">
                <a:miter lim="400000"/>
              </a:ln>
              <a:effectLst>
                <a:outerShdw blurRad="50800" dist="38100" dir="2700000" algn="tl" rotWithShape="0">
                  <a:prstClr val="black">
                    <a:alpha val="40000"/>
                  </a:prstClr>
                </a:outerShdw>
              </a:effectLst>
            </p:spPr>
          </p:pic>
          <p:pic>
            <p:nvPicPr>
              <p:cNvPr id="14" name="Image" descr="Image">
                <a:extLst>
                  <a:ext uri="{FF2B5EF4-FFF2-40B4-BE49-F238E27FC236}">
                    <a16:creationId xmlns:a16="http://schemas.microsoft.com/office/drawing/2014/main" xmlns="" id="{C411757F-6CF0-0C4C-B625-A83C5BA35632}"/>
                  </a:ext>
                </a:extLst>
              </p:cNvPr>
              <p:cNvPicPr>
                <a:picLocks noChangeAspect="1"/>
              </p:cNvPicPr>
              <p:nvPr/>
            </p:nvPicPr>
            <p:blipFill>
              <a:blip r:embed="rId3"/>
              <a:stretch>
                <a:fillRect/>
              </a:stretch>
            </p:blipFill>
            <p:spPr>
              <a:xfrm>
                <a:off x="5324891" y="1908782"/>
                <a:ext cx="293231" cy="293231"/>
              </a:xfrm>
              <a:prstGeom prst="rect">
                <a:avLst/>
              </a:prstGeom>
              <a:ln w="12700">
                <a:miter lim="400000"/>
              </a:ln>
              <a:effectLst>
                <a:outerShdw blurRad="50800" dist="38100" dir="2700000" algn="tl" rotWithShape="0">
                  <a:prstClr val="black">
                    <a:alpha val="40000"/>
                  </a:prstClr>
                </a:outerShdw>
              </a:effectLst>
            </p:spPr>
          </p:pic>
        </p:grpSp>
        <p:sp>
          <p:nvSpPr>
            <p:cNvPr id="18" name="Line">
              <a:extLst>
                <a:ext uri="{FF2B5EF4-FFF2-40B4-BE49-F238E27FC236}">
                  <a16:creationId xmlns:a16="http://schemas.microsoft.com/office/drawing/2014/main" xmlns="" id="{5662E38C-07B0-424A-9CFE-89ADDA6EE6B1}"/>
                </a:ext>
              </a:extLst>
            </p:cNvPr>
            <p:cNvSpPr/>
            <p:nvPr/>
          </p:nvSpPr>
          <p:spPr>
            <a:xfrm>
              <a:off x="2615463" y="3085429"/>
              <a:ext cx="1452662" cy="0"/>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grpSp>
      <p:sp>
        <p:nvSpPr>
          <p:cNvPr id="57" name="Title 56">
            <a:extLst>
              <a:ext uri="{FF2B5EF4-FFF2-40B4-BE49-F238E27FC236}">
                <a16:creationId xmlns:a16="http://schemas.microsoft.com/office/drawing/2014/main" xmlns="" id="{EAAD0DDC-0E37-6C4F-B2C5-2B39979EBD76}"/>
              </a:ext>
            </a:extLst>
          </p:cNvPr>
          <p:cNvSpPr>
            <a:spLocks noGrp="1"/>
          </p:cNvSpPr>
          <p:nvPr>
            <p:ph type="title"/>
          </p:nvPr>
        </p:nvSpPr>
        <p:spPr/>
        <p:txBody>
          <a:bodyPr/>
          <a:lstStyle/>
          <a:p>
            <a:r>
              <a:rPr lang="en-US" dirty="0"/>
              <a:t>Mobile Network Evolution Towards 5G</a:t>
            </a:r>
            <a:endParaRPr lang="en-US" b="1" dirty="0"/>
          </a:p>
        </p:txBody>
      </p:sp>
      <p:grpSp>
        <p:nvGrpSpPr>
          <p:cNvPr id="83" name="Group 82">
            <a:extLst>
              <a:ext uri="{FF2B5EF4-FFF2-40B4-BE49-F238E27FC236}">
                <a16:creationId xmlns:a16="http://schemas.microsoft.com/office/drawing/2014/main" xmlns="" id="{EAC7082B-CB2C-6841-B118-8B658C70DD4A}"/>
              </a:ext>
            </a:extLst>
          </p:cNvPr>
          <p:cNvGrpSpPr/>
          <p:nvPr/>
        </p:nvGrpSpPr>
        <p:grpSpPr>
          <a:xfrm>
            <a:off x="4636348" y="2510135"/>
            <a:ext cx="1894455" cy="1209300"/>
            <a:chOff x="3982020" y="2447962"/>
            <a:chExt cx="1894455" cy="1209300"/>
          </a:xfrm>
        </p:grpSpPr>
        <p:pic>
          <p:nvPicPr>
            <p:cNvPr id="87" name="Picture 86">
              <a:extLst>
                <a:ext uri="{FF2B5EF4-FFF2-40B4-BE49-F238E27FC236}">
                  <a16:creationId xmlns:a16="http://schemas.microsoft.com/office/drawing/2014/main" xmlns="" id="{5E6721E2-92DF-9944-AF8B-70CC090B96D3}"/>
                </a:ext>
              </a:extLst>
            </p:cNvPr>
            <p:cNvPicPr>
              <a:picLocks noChangeAspect="1"/>
            </p:cNvPicPr>
            <p:nvPr/>
          </p:nvPicPr>
          <p:blipFill>
            <a:blip r:embed="rId4"/>
            <a:stretch>
              <a:fillRect/>
            </a:stretch>
          </p:blipFill>
          <p:spPr>
            <a:xfrm>
              <a:off x="3982020" y="2447962"/>
              <a:ext cx="1894455" cy="1209300"/>
            </a:xfrm>
            <a:prstGeom prst="rect">
              <a:avLst/>
            </a:prstGeom>
            <a:effectLst>
              <a:outerShdw blurRad="50800" dist="38100" dir="2700000" algn="tl" rotWithShape="0">
                <a:prstClr val="black">
                  <a:alpha val="40000"/>
                </a:prstClr>
              </a:outerShdw>
            </a:effectLst>
          </p:spPr>
        </p:pic>
        <p:sp>
          <p:nvSpPr>
            <p:cNvPr id="89" name="TextBox 88">
              <a:extLst>
                <a:ext uri="{FF2B5EF4-FFF2-40B4-BE49-F238E27FC236}">
                  <a16:creationId xmlns:a16="http://schemas.microsoft.com/office/drawing/2014/main" xmlns="" id="{A596A601-9490-C945-95D6-1A45919DBC75}"/>
                </a:ext>
              </a:extLst>
            </p:cNvPr>
            <p:cNvSpPr txBox="1"/>
            <p:nvPr/>
          </p:nvSpPr>
          <p:spPr>
            <a:xfrm>
              <a:off x="4443795" y="3336037"/>
              <a:ext cx="101309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Light" panose="020F0302020204030204" pitchFamily="34" charset="0"/>
                  <a:ea typeface="Lato" panose="020F0502020204030203" pitchFamily="34" charset="0"/>
                  <a:cs typeface="Calibri Light" panose="020F0302020204030204" pitchFamily="34" charset="0"/>
                  <a:sym typeface="Arial"/>
                </a:rPr>
                <a:t>Telco</a:t>
              </a:r>
              <a:r>
                <a:rPr kumimoji="0" lang="en-US" sz="14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sym typeface="Arial"/>
                </a:rPr>
                <a:t> </a:t>
              </a:r>
              <a:r>
                <a:rPr kumimoji="0" lang="en-US" sz="1400" b="0" i="0" u="none" strike="noStrike" kern="1200" cap="none" spc="0" normalizeH="0" baseline="0" noProof="0" dirty="0">
                  <a:ln>
                    <a:noFill/>
                  </a:ln>
                  <a:solidFill>
                    <a:srgbClr val="FFFFFF"/>
                  </a:solidFill>
                  <a:effectLst/>
                  <a:uLnTx/>
                  <a:uFillTx/>
                  <a:latin typeface="Calibri Light" panose="020F0302020204030204" pitchFamily="34" charset="0"/>
                  <a:ea typeface="Lato" panose="020F0502020204030203" pitchFamily="34" charset="0"/>
                  <a:cs typeface="Calibri Light" panose="020F0302020204030204" pitchFamily="34" charset="0"/>
                  <a:sym typeface="Arial"/>
                </a:rPr>
                <a:t>Cloud</a:t>
              </a:r>
            </a:p>
          </p:txBody>
        </p:sp>
      </p:grpSp>
      <p:sp>
        <p:nvSpPr>
          <p:cNvPr id="117" name="Cube 116">
            <a:extLst>
              <a:ext uri="{FF2B5EF4-FFF2-40B4-BE49-F238E27FC236}">
                <a16:creationId xmlns:a16="http://schemas.microsoft.com/office/drawing/2014/main" xmlns="" id="{0A9FC2D2-B4D6-CA41-AADD-85A8979A447C}"/>
              </a:ext>
            </a:extLst>
          </p:cNvPr>
          <p:cNvSpPr>
            <a:spLocks noChangeAspect="1"/>
          </p:cNvSpPr>
          <p:nvPr/>
        </p:nvSpPr>
        <p:spPr>
          <a:xfrm>
            <a:off x="5047591" y="2566068"/>
            <a:ext cx="274320" cy="274320"/>
          </a:xfrm>
          <a:prstGeom prst="cube">
            <a:avLst/>
          </a:prstGeom>
          <a:solidFill>
            <a:srgbClr val="EEAD2A"/>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21" name="Cube 120">
            <a:extLst>
              <a:ext uri="{FF2B5EF4-FFF2-40B4-BE49-F238E27FC236}">
                <a16:creationId xmlns:a16="http://schemas.microsoft.com/office/drawing/2014/main" xmlns="" id="{C8DB24B3-35E4-7A48-A6DA-0DC3D55DD7EB}"/>
              </a:ext>
            </a:extLst>
          </p:cNvPr>
          <p:cNvSpPr>
            <a:spLocks noChangeAspect="1"/>
          </p:cNvSpPr>
          <p:nvPr/>
        </p:nvSpPr>
        <p:spPr>
          <a:xfrm>
            <a:off x="5043107" y="3011086"/>
            <a:ext cx="274320" cy="274320"/>
          </a:xfrm>
          <a:prstGeom prst="cube">
            <a:avLst/>
          </a:prstGeom>
          <a:solidFill>
            <a:srgbClr val="1F668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22" name="Cube 121">
            <a:extLst>
              <a:ext uri="{FF2B5EF4-FFF2-40B4-BE49-F238E27FC236}">
                <a16:creationId xmlns:a16="http://schemas.microsoft.com/office/drawing/2014/main" xmlns="" id="{AFD7ABDD-410F-5949-9B34-203D1AC6D67E}"/>
              </a:ext>
            </a:extLst>
          </p:cNvPr>
          <p:cNvSpPr>
            <a:spLocks noChangeAspect="1"/>
          </p:cNvSpPr>
          <p:nvPr/>
        </p:nvSpPr>
        <p:spPr>
          <a:xfrm>
            <a:off x="5964066" y="3015102"/>
            <a:ext cx="274320" cy="274320"/>
          </a:xfrm>
          <a:prstGeom prst="cube">
            <a:avLst/>
          </a:prstGeom>
          <a:solidFill>
            <a:srgbClr val="825A0A"/>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23" name="TextBox 122">
            <a:extLst>
              <a:ext uri="{FF2B5EF4-FFF2-40B4-BE49-F238E27FC236}">
                <a16:creationId xmlns:a16="http://schemas.microsoft.com/office/drawing/2014/main" xmlns="" id="{AE873787-1C02-414D-9B97-CC1FD68872CB}"/>
              </a:ext>
            </a:extLst>
          </p:cNvPr>
          <p:cNvSpPr txBox="1"/>
          <p:nvPr/>
        </p:nvSpPr>
        <p:spPr>
          <a:xfrm>
            <a:off x="5259779" y="2074738"/>
            <a:ext cx="1165704"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DISAGGREGATED, CUPS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3GPP CORE VNFS</a:t>
            </a:r>
          </a:p>
        </p:txBody>
      </p:sp>
      <p:sp>
        <p:nvSpPr>
          <p:cNvPr id="124" name="TextBox 123">
            <a:extLst>
              <a:ext uri="{FF2B5EF4-FFF2-40B4-BE49-F238E27FC236}">
                <a16:creationId xmlns:a16="http://schemas.microsoft.com/office/drawing/2014/main" xmlns="" id="{70E51413-338F-0146-BC7C-BB981554106B}"/>
              </a:ext>
            </a:extLst>
          </p:cNvPr>
          <p:cNvSpPr txBox="1"/>
          <p:nvPr/>
        </p:nvSpPr>
        <p:spPr>
          <a:xfrm>
            <a:off x="4709937" y="3092193"/>
            <a:ext cx="344966"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IMS</a:t>
            </a:r>
          </a:p>
        </p:txBody>
      </p:sp>
      <p:sp>
        <p:nvSpPr>
          <p:cNvPr id="126" name="TextBox 125">
            <a:extLst>
              <a:ext uri="{FF2B5EF4-FFF2-40B4-BE49-F238E27FC236}">
                <a16:creationId xmlns:a16="http://schemas.microsoft.com/office/drawing/2014/main" xmlns="" id="{7438B239-B092-A748-8311-F819C3EC5777}"/>
              </a:ext>
            </a:extLst>
          </p:cNvPr>
          <p:cNvSpPr txBox="1"/>
          <p:nvPr/>
        </p:nvSpPr>
        <p:spPr>
          <a:xfrm>
            <a:off x="5559430" y="3095694"/>
            <a:ext cx="396262"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APPS</a:t>
            </a:r>
          </a:p>
        </p:txBody>
      </p:sp>
      <p:pic>
        <p:nvPicPr>
          <p:cNvPr id="128" name="Picture 127">
            <a:extLst>
              <a:ext uri="{FF2B5EF4-FFF2-40B4-BE49-F238E27FC236}">
                <a16:creationId xmlns:a16="http://schemas.microsoft.com/office/drawing/2014/main" xmlns="" id="{B2E7175D-6A75-1742-AA0B-D1E1BA73D367}"/>
              </a:ext>
            </a:extLst>
          </p:cNvPr>
          <p:cNvPicPr>
            <a:picLocks noChangeAspect="1"/>
          </p:cNvPicPr>
          <p:nvPr/>
        </p:nvPicPr>
        <p:blipFill>
          <a:blip r:embed="rId5"/>
          <a:stretch>
            <a:fillRect/>
          </a:stretch>
        </p:blipFill>
        <p:spPr>
          <a:xfrm flipH="1">
            <a:off x="5403117" y="1445732"/>
            <a:ext cx="135524" cy="246221"/>
          </a:xfrm>
          <a:prstGeom prst="rect">
            <a:avLst/>
          </a:prstGeom>
          <a:effectLst>
            <a:outerShdw blurRad="50800" dist="38100" dir="2700000" algn="tl" rotWithShape="0">
              <a:prstClr val="black">
                <a:alpha val="40000"/>
              </a:prstClr>
            </a:outerShdw>
          </a:effectLst>
        </p:spPr>
      </p:pic>
      <p:pic>
        <p:nvPicPr>
          <p:cNvPr id="129" name="Picture 128">
            <a:extLst>
              <a:ext uri="{FF2B5EF4-FFF2-40B4-BE49-F238E27FC236}">
                <a16:creationId xmlns:a16="http://schemas.microsoft.com/office/drawing/2014/main" xmlns="" id="{B5816DE4-D3D7-D947-A579-A2C3A5E5CA05}"/>
              </a:ext>
            </a:extLst>
          </p:cNvPr>
          <p:cNvPicPr>
            <a:picLocks noChangeAspect="1"/>
          </p:cNvPicPr>
          <p:nvPr/>
        </p:nvPicPr>
        <p:blipFill>
          <a:blip r:embed="rId5"/>
          <a:stretch>
            <a:fillRect/>
          </a:stretch>
        </p:blipFill>
        <p:spPr>
          <a:xfrm flipH="1">
            <a:off x="5606200" y="1579818"/>
            <a:ext cx="135524" cy="246221"/>
          </a:xfrm>
          <a:prstGeom prst="rect">
            <a:avLst/>
          </a:prstGeom>
          <a:effectLst>
            <a:outerShdw blurRad="50800" dist="38100" dir="2700000" algn="tl" rotWithShape="0">
              <a:prstClr val="black">
                <a:alpha val="40000"/>
              </a:prstClr>
            </a:outerShdw>
          </a:effectLst>
        </p:spPr>
      </p:pic>
      <p:pic>
        <p:nvPicPr>
          <p:cNvPr id="131" name="Picture 130">
            <a:extLst>
              <a:ext uri="{FF2B5EF4-FFF2-40B4-BE49-F238E27FC236}">
                <a16:creationId xmlns:a16="http://schemas.microsoft.com/office/drawing/2014/main" xmlns="" id="{1DA078A0-4B10-1247-B5BE-EA84D4D254B7}"/>
              </a:ext>
            </a:extLst>
          </p:cNvPr>
          <p:cNvPicPr>
            <a:picLocks noChangeAspect="1"/>
          </p:cNvPicPr>
          <p:nvPr/>
        </p:nvPicPr>
        <p:blipFill>
          <a:blip r:embed="rId5"/>
          <a:stretch>
            <a:fillRect/>
          </a:stretch>
        </p:blipFill>
        <p:spPr>
          <a:xfrm flipH="1">
            <a:off x="5173727" y="1551643"/>
            <a:ext cx="135524" cy="246221"/>
          </a:xfrm>
          <a:prstGeom prst="rect">
            <a:avLst/>
          </a:prstGeom>
          <a:effectLst>
            <a:outerShdw blurRad="50800" dist="38100" dir="2700000" algn="tl" rotWithShape="0">
              <a:prstClr val="black">
                <a:alpha val="40000"/>
              </a:prstClr>
            </a:outerShdw>
          </a:effectLst>
        </p:spPr>
      </p:pic>
      <p:sp>
        <p:nvSpPr>
          <p:cNvPr id="132" name="TextBox 131">
            <a:extLst>
              <a:ext uri="{FF2B5EF4-FFF2-40B4-BE49-F238E27FC236}">
                <a16:creationId xmlns:a16="http://schemas.microsoft.com/office/drawing/2014/main" xmlns="" id="{2AE01B93-BE5A-D14F-BBA6-8420917F24EE}"/>
              </a:ext>
            </a:extLst>
          </p:cNvPr>
          <p:cNvSpPr txBox="1"/>
          <p:nvPr/>
        </p:nvSpPr>
        <p:spPr>
          <a:xfrm>
            <a:off x="5289579" y="1728379"/>
            <a:ext cx="340158"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UEs</a:t>
            </a:r>
          </a:p>
        </p:txBody>
      </p:sp>
      <p:pic>
        <p:nvPicPr>
          <p:cNvPr id="175" name="Picture 174">
            <a:extLst>
              <a:ext uri="{FF2B5EF4-FFF2-40B4-BE49-F238E27FC236}">
                <a16:creationId xmlns:a16="http://schemas.microsoft.com/office/drawing/2014/main" xmlns="" id="{AD05713A-FAC5-F64C-9AE9-C573B38254B9}"/>
              </a:ext>
            </a:extLst>
          </p:cNvPr>
          <p:cNvPicPr>
            <a:picLocks noChangeAspect="1"/>
          </p:cNvPicPr>
          <p:nvPr/>
        </p:nvPicPr>
        <p:blipFill>
          <a:blip r:embed="rId4"/>
          <a:stretch>
            <a:fillRect/>
          </a:stretch>
        </p:blipFill>
        <p:spPr>
          <a:xfrm>
            <a:off x="7686962" y="2738073"/>
            <a:ext cx="1135470" cy="724812"/>
          </a:xfrm>
          <a:prstGeom prst="rect">
            <a:avLst/>
          </a:prstGeom>
          <a:effectLst>
            <a:outerShdw blurRad="50800" dist="38100" dir="2700000" algn="tl" rotWithShape="0">
              <a:prstClr val="black">
                <a:alpha val="40000"/>
              </a:prstClr>
            </a:outerShdw>
          </a:effectLst>
        </p:spPr>
      </p:pic>
      <p:sp>
        <p:nvSpPr>
          <p:cNvPr id="176" name="TextBox 175">
            <a:extLst>
              <a:ext uri="{FF2B5EF4-FFF2-40B4-BE49-F238E27FC236}">
                <a16:creationId xmlns:a16="http://schemas.microsoft.com/office/drawing/2014/main" xmlns="" id="{89CA9CAF-56A0-BE4E-B21E-540F1AF4AAF3}"/>
              </a:ext>
            </a:extLst>
          </p:cNvPr>
          <p:cNvSpPr txBox="1"/>
          <p:nvPr/>
        </p:nvSpPr>
        <p:spPr>
          <a:xfrm>
            <a:off x="7983594" y="2973740"/>
            <a:ext cx="65742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Light" panose="020F0302020204030204" pitchFamily="34" charset="0"/>
                <a:ea typeface="Lato" panose="020F0502020204030203" pitchFamily="34" charset="0"/>
                <a:cs typeface="Calibri Light" panose="020F0302020204030204" pitchFamily="34" charset="0"/>
                <a:sym typeface="Arial"/>
              </a:rPr>
              <a:t>Public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Light" panose="020F0302020204030204" pitchFamily="34" charset="0"/>
                <a:ea typeface="Lato" panose="020F0502020204030203" pitchFamily="34" charset="0"/>
                <a:cs typeface="Calibri Light" panose="020F0302020204030204" pitchFamily="34" charset="0"/>
                <a:sym typeface="Arial"/>
              </a:rPr>
              <a:t>Cloud</a:t>
            </a:r>
          </a:p>
        </p:txBody>
      </p:sp>
      <p:sp>
        <p:nvSpPr>
          <p:cNvPr id="178" name="Cube 177">
            <a:extLst>
              <a:ext uri="{FF2B5EF4-FFF2-40B4-BE49-F238E27FC236}">
                <a16:creationId xmlns:a16="http://schemas.microsoft.com/office/drawing/2014/main" xmlns="" id="{1772C5EA-D95E-A947-8158-CEC3A4D5D68C}"/>
              </a:ext>
            </a:extLst>
          </p:cNvPr>
          <p:cNvSpPr>
            <a:spLocks noChangeAspect="1"/>
          </p:cNvSpPr>
          <p:nvPr/>
        </p:nvSpPr>
        <p:spPr>
          <a:xfrm>
            <a:off x="7889135" y="2629904"/>
            <a:ext cx="274320" cy="274320"/>
          </a:xfrm>
          <a:prstGeom prst="cube">
            <a:avLst/>
          </a:prstGeom>
          <a:solidFill>
            <a:srgbClr val="388F5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80" name="Line">
            <a:extLst>
              <a:ext uri="{FF2B5EF4-FFF2-40B4-BE49-F238E27FC236}">
                <a16:creationId xmlns:a16="http://schemas.microsoft.com/office/drawing/2014/main" xmlns="" id="{1D1030D8-E175-A045-8154-96CBCDA444C8}"/>
              </a:ext>
            </a:extLst>
          </p:cNvPr>
          <p:cNvSpPr/>
          <p:nvPr/>
        </p:nvSpPr>
        <p:spPr>
          <a:xfrm>
            <a:off x="6368025" y="3213150"/>
            <a:ext cx="1398935" cy="0"/>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dirty="0">
              <a:ln>
                <a:noFill/>
              </a:ln>
              <a:solidFill>
                <a:srgbClr val="000000"/>
              </a:solidFill>
              <a:effectLst/>
              <a:uLnTx/>
              <a:uFillTx/>
              <a:latin typeface="Helvetica Light"/>
              <a:sym typeface="Helvetica Light"/>
            </a:endParaRPr>
          </a:p>
        </p:txBody>
      </p:sp>
      <p:sp>
        <p:nvSpPr>
          <p:cNvPr id="181" name="Rectangle 180">
            <a:extLst>
              <a:ext uri="{FF2B5EF4-FFF2-40B4-BE49-F238E27FC236}">
                <a16:creationId xmlns:a16="http://schemas.microsoft.com/office/drawing/2014/main" xmlns="" id="{E59E93BD-D017-CA46-9551-3540C60C8C1E}"/>
              </a:ext>
            </a:extLst>
          </p:cNvPr>
          <p:cNvSpPr/>
          <p:nvPr/>
        </p:nvSpPr>
        <p:spPr>
          <a:xfrm>
            <a:off x="556418" y="1136156"/>
            <a:ext cx="6592527" cy="3592987"/>
          </a:xfrm>
          <a:prstGeom prst="rect">
            <a:avLst/>
          </a:prstGeom>
          <a:noFill/>
          <a:ln w="28575">
            <a:solidFill>
              <a:schemeClr val="bg2">
                <a:lumMod val="1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82" name="Cube 181">
            <a:extLst>
              <a:ext uri="{FF2B5EF4-FFF2-40B4-BE49-F238E27FC236}">
                <a16:creationId xmlns:a16="http://schemas.microsoft.com/office/drawing/2014/main" xmlns="" id="{4FEBB99D-76FB-764E-9FCD-3AE279DC181C}"/>
              </a:ext>
            </a:extLst>
          </p:cNvPr>
          <p:cNvSpPr>
            <a:spLocks noChangeAspect="1"/>
          </p:cNvSpPr>
          <p:nvPr/>
        </p:nvSpPr>
        <p:spPr>
          <a:xfrm>
            <a:off x="8211633" y="2624392"/>
            <a:ext cx="274320" cy="274320"/>
          </a:xfrm>
          <a:prstGeom prst="cube">
            <a:avLst/>
          </a:prstGeom>
          <a:solidFill>
            <a:srgbClr val="388F5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84" name="Cube 183">
            <a:extLst>
              <a:ext uri="{FF2B5EF4-FFF2-40B4-BE49-F238E27FC236}">
                <a16:creationId xmlns:a16="http://schemas.microsoft.com/office/drawing/2014/main" xmlns="" id="{53385922-99AA-E243-B5B5-7C620DB30965}"/>
              </a:ext>
            </a:extLst>
          </p:cNvPr>
          <p:cNvSpPr>
            <a:spLocks noChangeAspect="1"/>
          </p:cNvSpPr>
          <p:nvPr/>
        </p:nvSpPr>
        <p:spPr>
          <a:xfrm>
            <a:off x="8497477" y="2789517"/>
            <a:ext cx="274320" cy="274320"/>
          </a:xfrm>
          <a:prstGeom prst="cube">
            <a:avLst/>
          </a:prstGeom>
          <a:solidFill>
            <a:srgbClr val="388F5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85" name="Cube 184">
            <a:extLst>
              <a:ext uri="{FF2B5EF4-FFF2-40B4-BE49-F238E27FC236}">
                <a16:creationId xmlns:a16="http://schemas.microsoft.com/office/drawing/2014/main" xmlns="" id="{661C2279-770C-F04A-8A77-300FE70984E1}"/>
              </a:ext>
            </a:extLst>
          </p:cNvPr>
          <p:cNvSpPr>
            <a:spLocks noChangeAspect="1"/>
          </p:cNvSpPr>
          <p:nvPr/>
        </p:nvSpPr>
        <p:spPr>
          <a:xfrm>
            <a:off x="5368973" y="2449342"/>
            <a:ext cx="274320" cy="274320"/>
          </a:xfrm>
          <a:prstGeom prst="cube">
            <a:avLst/>
          </a:prstGeom>
          <a:solidFill>
            <a:srgbClr val="EEAD2A"/>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86" name="Cube 185">
            <a:extLst>
              <a:ext uri="{FF2B5EF4-FFF2-40B4-BE49-F238E27FC236}">
                <a16:creationId xmlns:a16="http://schemas.microsoft.com/office/drawing/2014/main" xmlns="" id="{FE1D952B-CCDC-A541-886C-8794E20E2062}"/>
              </a:ext>
            </a:extLst>
          </p:cNvPr>
          <p:cNvSpPr>
            <a:spLocks noChangeAspect="1"/>
          </p:cNvSpPr>
          <p:nvPr/>
        </p:nvSpPr>
        <p:spPr>
          <a:xfrm>
            <a:off x="5942659" y="2577358"/>
            <a:ext cx="274320" cy="274320"/>
          </a:xfrm>
          <a:prstGeom prst="cube">
            <a:avLst/>
          </a:prstGeom>
          <a:solidFill>
            <a:srgbClr val="EEAD2A"/>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87" name="Cube 186">
            <a:extLst>
              <a:ext uri="{FF2B5EF4-FFF2-40B4-BE49-F238E27FC236}">
                <a16:creationId xmlns:a16="http://schemas.microsoft.com/office/drawing/2014/main" xmlns="" id="{4AE4AC8B-B72F-1740-961B-C991B54FB94C}"/>
              </a:ext>
            </a:extLst>
          </p:cNvPr>
          <p:cNvSpPr>
            <a:spLocks noChangeAspect="1"/>
          </p:cNvSpPr>
          <p:nvPr/>
        </p:nvSpPr>
        <p:spPr>
          <a:xfrm>
            <a:off x="5671753" y="2424274"/>
            <a:ext cx="274320" cy="274320"/>
          </a:xfrm>
          <a:prstGeom prst="cube">
            <a:avLst/>
          </a:prstGeom>
          <a:solidFill>
            <a:srgbClr val="EEAD2A"/>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68" name="Line">
            <a:extLst>
              <a:ext uri="{FF2B5EF4-FFF2-40B4-BE49-F238E27FC236}">
                <a16:creationId xmlns:a16="http://schemas.microsoft.com/office/drawing/2014/main" xmlns="" id="{B168E5FD-2CEF-B94C-A031-312883E99C80}"/>
              </a:ext>
            </a:extLst>
          </p:cNvPr>
          <p:cNvSpPr/>
          <p:nvPr/>
        </p:nvSpPr>
        <p:spPr>
          <a:xfrm flipV="1">
            <a:off x="4146157" y="2432801"/>
            <a:ext cx="445169" cy="4175"/>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pic>
        <p:nvPicPr>
          <p:cNvPr id="69" name="Picture 68" descr="A close up of a logo&#10;&#10;Description automatically generated">
            <a:extLst>
              <a:ext uri="{FF2B5EF4-FFF2-40B4-BE49-F238E27FC236}">
                <a16:creationId xmlns:a16="http://schemas.microsoft.com/office/drawing/2014/main" xmlns="" id="{A3425D27-6E87-A040-82D5-C06E29785AED}"/>
              </a:ext>
            </a:extLst>
          </p:cNvPr>
          <p:cNvPicPr>
            <a:picLocks noChangeAspect="1"/>
          </p:cNvPicPr>
          <p:nvPr/>
        </p:nvPicPr>
        <p:blipFill>
          <a:blip r:embed="rId6"/>
          <a:stretch>
            <a:fillRect/>
          </a:stretch>
        </p:blipFill>
        <p:spPr>
          <a:xfrm>
            <a:off x="4535299" y="1174498"/>
            <a:ext cx="494354" cy="1295181"/>
          </a:xfrm>
          <a:prstGeom prst="rect">
            <a:avLst/>
          </a:prstGeom>
          <a:effectLst>
            <a:outerShdw blurRad="50800" dist="38100" dir="2700000" algn="tl" rotWithShape="0">
              <a:prstClr val="black">
                <a:alpha val="40000"/>
              </a:prstClr>
            </a:outerShdw>
          </a:effectLst>
        </p:spPr>
      </p:pic>
      <p:sp>
        <p:nvSpPr>
          <p:cNvPr id="70" name="Rounded Rectangle 69">
            <a:extLst>
              <a:ext uri="{FF2B5EF4-FFF2-40B4-BE49-F238E27FC236}">
                <a16:creationId xmlns:a16="http://schemas.microsoft.com/office/drawing/2014/main" xmlns="" id="{680FBDBD-296D-BA4A-8C2A-4060D4600514}"/>
              </a:ext>
            </a:extLst>
          </p:cNvPr>
          <p:cNvSpPr/>
          <p:nvPr/>
        </p:nvSpPr>
        <p:spPr>
          <a:xfrm>
            <a:off x="4853181" y="1437867"/>
            <a:ext cx="45719" cy="263396"/>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71" name="Rounded Rectangle 70">
            <a:extLst>
              <a:ext uri="{FF2B5EF4-FFF2-40B4-BE49-F238E27FC236}">
                <a16:creationId xmlns:a16="http://schemas.microsoft.com/office/drawing/2014/main" xmlns="" id="{A7A3EB3C-D9AD-B146-8E85-96668AA256E6}"/>
              </a:ext>
            </a:extLst>
          </p:cNvPr>
          <p:cNvSpPr/>
          <p:nvPr/>
        </p:nvSpPr>
        <p:spPr>
          <a:xfrm>
            <a:off x="4590648" y="2290335"/>
            <a:ext cx="62700" cy="130588"/>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72" name="Picture 71" descr="A close up of a logo&#10;&#10;Description automatically generated">
            <a:extLst>
              <a:ext uri="{FF2B5EF4-FFF2-40B4-BE49-F238E27FC236}">
                <a16:creationId xmlns:a16="http://schemas.microsoft.com/office/drawing/2014/main" xmlns="" id="{59336B32-4B65-BC47-BE32-A27C4B3FDA42}"/>
              </a:ext>
            </a:extLst>
          </p:cNvPr>
          <p:cNvPicPr>
            <a:picLocks noChangeAspect="1"/>
          </p:cNvPicPr>
          <p:nvPr/>
        </p:nvPicPr>
        <p:blipFill>
          <a:blip r:embed="rId6"/>
          <a:stretch>
            <a:fillRect/>
          </a:stretch>
        </p:blipFill>
        <p:spPr>
          <a:xfrm>
            <a:off x="1741953" y="1977065"/>
            <a:ext cx="494354" cy="1295181"/>
          </a:xfrm>
          <a:prstGeom prst="rect">
            <a:avLst/>
          </a:prstGeom>
          <a:effectLst>
            <a:outerShdw blurRad="50800" dist="38100" dir="2700000" algn="tl" rotWithShape="0">
              <a:prstClr val="black">
                <a:alpha val="40000"/>
              </a:prstClr>
            </a:outerShdw>
          </a:effectLst>
        </p:spPr>
      </p:pic>
      <p:sp>
        <p:nvSpPr>
          <p:cNvPr id="73" name="Rounded Rectangle 72">
            <a:extLst>
              <a:ext uri="{FF2B5EF4-FFF2-40B4-BE49-F238E27FC236}">
                <a16:creationId xmlns:a16="http://schemas.microsoft.com/office/drawing/2014/main" xmlns="" id="{E672F7A5-54B3-1F49-8AF9-6424FCE55501}"/>
              </a:ext>
            </a:extLst>
          </p:cNvPr>
          <p:cNvSpPr/>
          <p:nvPr/>
        </p:nvSpPr>
        <p:spPr>
          <a:xfrm>
            <a:off x="2059835" y="2240434"/>
            <a:ext cx="45719" cy="263396"/>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74" name="Rounded Rectangle 73">
            <a:extLst>
              <a:ext uri="{FF2B5EF4-FFF2-40B4-BE49-F238E27FC236}">
                <a16:creationId xmlns:a16="http://schemas.microsoft.com/office/drawing/2014/main" xmlns="" id="{CB11FD71-D95E-974E-8C45-1F5E324A77E3}"/>
              </a:ext>
            </a:extLst>
          </p:cNvPr>
          <p:cNvSpPr/>
          <p:nvPr/>
        </p:nvSpPr>
        <p:spPr>
          <a:xfrm>
            <a:off x="1797302" y="3092902"/>
            <a:ext cx="62700" cy="130588"/>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75" name="Line">
            <a:extLst>
              <a:ext uri="{FF2B5EF4-FFF2-40B4-BE49-F238E27FC236}">
                <a16:creationId xmlns:a16="http://schemas.microsoft.com/office/drawing/2014/main" xmlns="" id="{093353A6-DA6D-2642-9A42-BA5F2C135638}"/>
              </a:ext>
            </a:extLst>
          </p:cNvPr>
          <p:cNvSpPr/>
          <p:nvPr/>
        </p:nvSpPr>
        <p:spPr>
          <a:xfrm flipV="1">
            <a:off x="1368139" y="3356109"/>
            <a:ext cx="1429109" cy="909149"/>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55"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pic>
        <p:nvPicPr>
          <p:cNvPr id="76" name="Picture 75" descr="A close up of a logo&#10;&#10;Description automatically generated">
            <a:extLst>
              <a:ext uri="{FF2B5EF4-FFF2-40B4-BE49-F238E27FC236}">
                <a16:creationId xmlns:a16="http://schemas.microsoft.com/office/drawing/2014/main" xmlns="" id="{2FDF330A-C173-024C-9CB2-3DAA5A2F36AF}"/>
              </a:ext>
            </a:extLst>
          </p:cNvPr>
          <p:cNvPicPr>
            <a:picLocks noChangeAspect="1"/>
          </p:cNvPicPr>
          <p:nvPr/>
        </p:nvPicPr>
        <p:blipFill>
          <a:blip r:embed="rId6"/>
          <a:stretch>
            <a:fillRect/>
          </a:stretch>
        </p:blipFill>
        <p:spPr>
          <a:xfrm>
            <a:off x="906134" y="2993405"/>
            <a:ext cx="494354" cy="1295181"/>
          </a:xfrm>
          <a:prstGeom prst="rect">
            <a:avLst/>
          </a:prstGeom>
          <a:effectLst>
            <a:outerShdw blurRad="50800" dist="38100" dir="2700000" algn="tl" rotWithShape="0">
              <a:prstClr val="black">
                <a:alpha val="40000"/>
              </a:prstClr>
            </a:outerShdw>
          </a:effectLst>
        </p:spPr>
      </p:pic>
      <p:sp>
        <p:nvSpPr>
          <p:cNvPr id="77" name="Rounded Rectangle 76">
            <a:extLst>
              <a:ext uri="{FF2B5EF4-FFF2-40B4-BE49-F238E27FC236}">
                <a16:creationId xmlns:a16="http://schemas.microsoft.com/office/drawing/2014/main" xmlns="" id="{07E95DFE-BD7E-E84C-86C4-DDCFC9EE1A56}"/>
              </a:ext>
            </a:extLst>
          </p:cNvPr>
          <p:cNvSpPr/>
          <p:nvPr/>
        </p:nvSpPr>
        <p:spPr>
          <a:xfrm>
            <a:off x="1224016" y="3256774"/>
            <a:ext cx="45719" cy="263396"/>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78" name="Rounded Rectangle 77">
            <a:extLst>
              <a:ext uri="{FF2B5EF4-FFF2-40B4-BE49-F238E27FC236}">
                <a16:creationId xmlns:a16="http://schemas.microsoft.com/office/drawing/2014/main" xmlns="" id="{E9E14404-BEDA-794D-B680-6F05A1A447D9}"/>
              </a:ext>
            </a:extLst>
          </p:cNvPr>
          <p:cNvSpPr/>
          <p:nvPr/>
        </p:nvSpPr>
        <p:spPr>
          <a:xfrm>
            <a:off x="961483" y="4109242"/>
            <a:ext cx="62700" cy="130588"/>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79" name="TextBox 78">
            <a:extLst>
              <a:ext uri="{FF2B5EF4-FFF2-40B4-BE49-F238E27FC236}">
                <a16:creationId xmlns:a16="http://schemas.microsoft.com/office/drawing/2014/main" xmlns="" id="{87695178-F3BA-784F-ADF5-2F98AAE035CE}"/>
              </a:ext>
            </a:extLst>
          </p:cNvPr>
          <p:cNvSpPr txBox="1"/>
          <p:nvPr/>
        </p:nvSpPr>
        <p:spPr>
          <a:xfrm>
            <a:off x="4421224" y="2451161"/>
            <a:ext cx="567784"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eNB</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gNB</a:t>
            </a:r>
            <a:endPar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endParaRPr>
          </a:p>
        </p:txBody>
      </p:sp>
      <p:pic>
        <p:nvPicPr>
          <p:cNvPr id="80" name="Picture 79">
            <a:extLst>
              <a:ext uri="{FF2B5EF4-FFF2-40B4-BE49-F238E27FC236}">
                <a16:creationId xmlns:a16="http://schemas.microsoft.com/office/drawing/2014/main" xmlns="" id="{98F79ACE-5A9D-0744-A070-78B131A862A8}"/>
              </a:ext>
            </a:extLst>
          </p:cNvPr>
          <p:cNvPicPr>
            <a:picLocks noChangeAspect="1"/>
          </p:cNvPicPr>
          <p:nvPr/>
        </p:nvPicPr>
        <p:blipFill>
          <a:blip r:embed="rId5"/>
          <a:stretch>
            <a:fillRect/>
          </a:stretch>
        </p:blipFill>
        <p:spPr>
          <a:xfrm flipH="1">
            <a:off x="2502456" y="1926695"/>
            <a:ext cx="135524" cy="246221"/>
          </a:xfrm>
          <a:prstGeom prst="rect">
            <a:avLst/>
          </a:prstGeom>
          <a:effectLst>
            <a:outerShdw blurRad="50800" dist="38100" dir="2700000" algn="tl" rotWithShape="0">
              <a:prstClr val="black">
                <a:alpha val="40000"/>
              </a:prstClr>
            </a:outerShdw>
          </a:effectLst>
        </p:spPr>
      </p:pic>
      <p:sp>
        <p:nvSpPr>
          <p:cNvPr id="82" name="TextBox 81">
            <a:extLst>
              <a:ext uri="{FF2B5EF4-FFF2-40B4-BE49-F238E27FC236}">
                <a16:creationId xmlns:a16="http://schemas.microsoft.com/office/drawing/2014/main" xmlns="" id="{1F20C0B5-F5B8-E543-BF25-BE371AE8664D}"/>
              </a:ext>
            </a:extLst>
          </p:cNvPr>
          <p:cNvSpPr txBox="1"/>
          <p:nvPr/>
        </p:nvSpPr>
        <p:spPr>
          <a:xfrm>
            <a:off x="1669966" y="3245547"/>
            <a:ext cx="567784"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eNB</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gNB</a:t>
            </a:r>
            <a:endPar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endParaRPr>
          </a:p>
        </p:txBody>
      </p:sp>
      <p:pic>
        <p:nvPicPr>
          <p:cNvPr id="84" name="Picture 83">
            <a:extLst>
              <a:ext uri="{FF2B5EF4-FFF2-40B4-BE49-F238E27FC236}">
                <a16:creationId xmlns:a16="http://schemas.microsoft.com/office/drawing/2014/main" xmlns="" id="{CC41DBE2-892F-434D-9D42-CD3331803BA0}"/>
              </a:ext>
            </a:extLst>
          </p:cNvPr>
          <p:cNvPicPr>
            <a:picLocks noChangeAspect="1"/>
          </p:cNvPicPr>
          <p:nvPr/>
        </p:nvPicPr>
        <p:blipFill>
          <a:blip r:embed="rId5"/>
          <a:stretch>
            <a:fillRect/>
          </a:stretch>
        </p:blipFill>
        <p:spPr>
          <a:xfrm flipH="1">
            <a:off x="1486369" y="3471930"/>
            <a:ext cx="135524" cy="246221"/>
          </a:xfrm>
          <a:prstGeom prst="rect">
            <a:avLst/>
          </a:prstGeom>
          <a:effectLst>
            <a:outerShdw blurRad="50800" dist="38100" dir="2700000" algn="tl" rotWithShape="0">
              <a:prstClr val="black">
                <a:alpha val="40000"/>
              </a:prstClr>
            </a:outerShdw>
          </a:effectLst>
        </p:spPr>
      </p:pic>
      <p:sp>
        <p:nvSpPr>
          <p:cNvPr id="86" name="TextBox 85">
            <a:extLst>
              <a:ext uri="{FF2B5EF4-FFF2-40B4-BE49-F238E27FC236}">
                <a16:creationId xmlns:a16="http://schemas.microsoft.com/office/drawing/2014/main" xmlns="" id="{787CC1C8-5834-F443-B9F0-E9E815408898}"/>
              </a:ext>
            </a:extLst>
          </p:cNvPr>
          <p:cNvSpPr txBox="1"/>
          <p:nvPr/>
        </p:nvSpPr>
        <p:spPr>
          <a:xfrm>
            <a:off x="2636890" y="2128517"/>
            <a:ext cx="340158"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UEs</a:t>
            </a:r>
          </a:p>
        </p:txBody>
      </p:sp>
      <p:pic>
        <p:nvPicPr>
          <p:cNvPr id="88" name="Picture 87">
            <a:extLst>
              <a:ext uri="{FF2B5EF4-FFF2-40B4-BE49-F238E27FC236}">
                <a16:creationId xmlns:a16="http://schemas.microsoft.com/office/drawing/2014/main" xmlns="" id="{7736F635-5D7F-9C4F-8967-979BA93BE006}"/>
              </a:ext>
            </a:extLst>
          </p:cNvPr>
          <p:cNvPicPr>
            <a:picLocks noChangeAspect="1"/>
          </p:cNvPicPr>
          <p:nvPr/>
        </p:nvPicPr>
        <p:blipFill>
          <a:blip r:embed="rId5"/>
          <a:stretch>
            <a:fillRect/>
          </a:stretch>
        </p:blipFill>
        <p:spPr>
          <a:xfrm flipH="1">
            <a:off x="2500501" y="2292578"/>
            <a:ext cx="135524" cy="246221"/>
          </a:xfrm>
          <a:prstGeom prst="rect">
            <a:avLst/>
          </a:prstGeom>
          <a:effectLst>
            <a:outerShdw blurRad="50800" dist="38100" dir="2700000" algn="tl" rotWithShape="0">
              <a:prstClr val="black">
                <a:alpha val="40000"/>
              </a:prstClr>
            </a:outerShdw>
          </a:effectLst>
        </p:spPr>
      </p:pic>
      <p:sp>
        <p:nvSpPr>
          <p:cNvPr id="91" name="TextBox 90">
            <a:extLst>
              <a:ext uri="{FF2B5EF4-FFF2-40B4-BE49-F238E27FC236}">
                <a16:creationId xmlns:a16="http://schemas.microsoft.com/office/drawing/2014/main" xmlns="" id="{E842FE35-8E3C-DF44-88A2-3D307113C56E}"/>
              </a:ext>
            </a:extLst>
          </p:cNvPr>
          <p:cNvSpPr txBox="1"/>
          <p:nvPr/>
        </p:nvSpPr>
        <p:spPr>
          <a:xfrm>
            <a:off x="779580" y="4269611"/>
            <a:ext cx="567784"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eNB</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gNB</a:t>
            </a:r>
            <a:endPar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endParaRPr>
          </a:p>
        </p:txBody>
      </p:sp>
      <p:sp>
        <p:nvSpPr>
          <p:cNvPr id="98" name="TextBox 97">
            <a:extLst>
              <a:ext uri="{FF2B5EF4-FFF2-40B4-BE49-F238E27FC236}">
                <a16:creationId xmlns:a16="http://schemas.microsoft.com/office/drawing/2014/main" xmlns="" id="{15AB8066-B7D8-9A46-9E74-E1662B1041AA}"/>
              </a:ext>
            </a:extLst>
          </p:cNvPr>
          <p:cNvSpPr txBox="1"/>
          <p:nvPr/>
        </p:nvSpPr>
        <p:spPr>
          <a:xfrm>
            <a:off x="3820587" y="1646862"/>
            <a:ext cx="651140"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3GPP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RAN STACK</a:t>
            </a:r>
          </a:p>
        </p:txBody>
      </p:sp>
      <p:cxnSp>
        <p:nvCxnSpPr>
          <p:cNvPr id="99" name="Straight Arrow Connector 98">
            <a:extLst>
              <a:ext uri="{FF2B5EF4-FFF2-40B4-BE49-F238E27FC236}">
                <a16:creationId xmlns:a16="http://schemas.microsoft.com/office/drawing/2014/main" xmlns="" id="{A77E3CA1-5A37-8449-9115-3E2993706CC0}"/>
              </a:ext>
            </a:extLst>
          </p:cNvPr>
          <p:cNvCxnSpPr/>
          <p:nvPr/>
        </p:nvCxnSpPr>
        <p:spPr>
          <a:xfrm flipV="1">
            <a:off x="4410442" y="1571360"/>
            <a:ext cx="401143" cy="22102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00" name="Straight Arrow Connector 99">
            <a:extLst>
              <a:ext uri="{FF2B5EF4-FFF2-40B4-BE49-F238E27FC236}">
                <a16:creationId xmlns:a16="http://schemas.microsoft.com/office/drawing/2014/main" xmlns="" id="{994A5AB4-C25A-A54A-A772-83EAD7B098D4}"/>
              </a:ext>
            </a:extLst>
          </p:cNvPr>
          <p:cNvCxnSpPr>
            <a:cxnSpLocks/>
          </p:cNvCxnSpPr>
          <p:nvPr/>
        </p:nvCxnSpPr>
        <p:spPr>
          <a:xfrm>
            <a:off x="4414746" y="1786232"/>
            <a:ext cx="196267" cy="445299"/>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101" name="Picture 100">
            <a:extLst>
              <a:ext uri="{FF2B5EF4-FFF2-40B4-BE49-F238E27FC236}">
                <a16:creationId xmlns:a16="http://schemas.microsoft.com/office/drawing/2014/main" xmlns="" id="{BAFA9DF5-85B7-E040-A42D-13405EF79322}"/>
              </a:ext>
            </a:extLst>
          </p:cNvPr>
          <p:cNvPicPr>
            <a:picLocks noChangeAspect="1"/>
          </p:cNvPicPr>
          <p:nvPr/>
        </p:nvPicPr>
        <p:blipFill>
          <a:blip r:embed="rId5"/>
          <a:stretch>
            <a:fillRect/>
          </a:stretch>
        </p:blipFill>
        <p:spPr>
          <a:xfrm flipH="1">
            <a:off x="1832986" y="3531229"/>
            <a:ext cx="135524" cy="246221"/>
          </a:xfrm>
          <a:prstGeom prst="rect">
            <a:avLst/>
          </a:prstGeom>
          <a:effectLst>
            <a:outerShdw blurRad="50800" dist="38100" dir="2700000" algn="tl" rotWithShape="0">
              <a:prstClr val="black">
                <a:alpha val="40000"/>
              </a:prstClr>
            </a:outerShdw>
          </a:effectLst>
        </p:spPr>
      </p:pic>
      <p:sp>
        <p:nvSpPr>
          <p:cNvPr id="102" name="TextBox 101">
            <a:extLst>
              <a:ext uri="{FF2B5EF4-FFF2-40B4-BE49-F238E27FC236}">
                <a16:creationId xmlns:a16="http://schemas.microsoft.com/office/drawing/2014/main" xmlns="" id="{2A81DF73-980F-5C42-B680-5A47AD475208}"/>
              </a:ext>
            </a:extLst>
          </p:cNvPr>
          <p:cNvSpPr txBox="1"/>
          <p:nvPr/>
        </p:nvSpPr>
        <p:spPr>
          <a:xfrm>
            <a:off x="1554131" y="3602758"/>
            <a:ext cx="340158"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UEs</a:t>
            </a:r>
          </a:p>
        </p:txBody>
      </p:sp>
      <p:sp>
        <p:nvSpPr>
          <p:cNvPr id="66" name="TextBox 65">
            <a:extLst>
              <a:ext uri="{FF2B5EF4-FFF2-40B4-BE49-F238E27FC236}">
                <a16:creationId xmlns:a16="http://schemas.microsoft.com/office/drawing/2014/main" xmlns="" id="{CA5EFFD9-90AB-FC45-AE35-2F513F9110B9}"/>
              </a:ext>
            </a:extLst>
          </p:cNvPr>
          <p:cNvSpPr txBox="1"/>
          <p:nvPr/>
        </p:nvSpPr>
        <p:spPr>
          <a:xfrm>
            <a:off x="8171105" y="2447601"/>
            <a:ext cx="585417"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OTT APPS</a:t>
            </a:r>
          </a:p>
        </p:txBody>
      </p:sp>
    </p:spTree>
    <p:extLst>
      <p:ext uri="{BB962C8B-B14F-4D97-AF65-F5344CB8AC3E}">
        <p14:creationId xmlns:p14="http://schemas.microsoft.com/office/powerpoint/2010/main" val="69385539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Triangle 218">
            <a:extLst>
              <a:ext uri="{FF2B5EF4-FFF2-40B4-BE49-F238E27FC236}">
                <a16:creationId xmlns:a16="http://schemas.microsoft.com/office/drawing/2014/main" xmlns="" id="{2C5A1A7B-F642-0041-930C-30C023271867}"/>
              </a:ext>
            </a:extLst>
          </p:cNvPr>
          <p:cNvSpPr>
            <a:spLocks noChangeAspect="1"/>
          </p:cNvSpPr>
          <p:nvPr/>
        </p:nvSpPr>
        <p:spPr>
          <a:xfrm rot="16200000" flipH="1">
            <a:off x="1388476" y="2899960"/>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sp>
        <p:nvSpPr>
          <p:cNvPr id="106" name="Triangle 105">
            <a:extLst>
              <a:ext uri="{FF2B5EF4-FFF2-40B4-BE49-F238E27FC236}">
                <a16:creationId xmlns:a16="http://schemas.microsoft.com/office/drawing/2014/main" xmlns="" id="{C0160698-6BC9-D144-8477-55FF9216F440}"/>
              </a:ext>
            </a:extLst>
          </p:cNvPr>
          <p:cNvSpPr>
            <a:spLocks noChangeAspect="1"/>
          </p:cNvSpPr>
          <p:nvPr/>
        </p:nvSpPr>
        <p:spPr>
          <a:xfrm rot="16200000" flipH="1">
            <a:off x="1410276" y="3069246"/>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sp>
        <p:nvSpPr>
          <p:cNvPr id="103" name="Triangle 102">
            <a:extLst>
              <a:ext uri="{FF2B5EF4-FFF2-40B4-BE49-F238E27FC236}">
                <a16:creationId xmlns:a16="http://schemas.microsoft.com/office/drawing/2014/main" xmlns="" id="{0584C0F8-7D43-134C-9C6E-D6D5D5A2DAE9}"/>
              </a:ext>
            </a:extLst>
          </p:cNvPr>
          <p:cNvSpPr>
            <a:spLocks noChangeAspect="1"/>
          </p:cNvSpPr>
          <p:nvPr/>
        </p:nvSpPr>
        <p:spPr>
          <a:xfrm rot="16200000" flipH="1">
            <a:off x="2197371" y="1880123"/>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sp>
        <p:nvSpPr>
          <p:cNvPr id="105" name="Triangle 104">
            <a:extLst>
              <a:ext uri="{FF2B5EF4-FFF2-40B4-BE49-F238E27FC236}">
                <a16:creationId xmlns:a16="http://schemas.microsoft.com/office/drawing/2014/main" xmlns="" id="{8DBBF56A-5514-D74C-87FF-A982C5EF7700}"/>
              </a:ext>
            </a:extLst>
          </p:cNvPr>
          <p:cNvSpPr>
            <a:spLocks noChangeAspect="1"/>
          </p:cNvSpPr>
          <p:nvPr/>
        </p:nvSpPr>
        <p:spPr>
          <a:xfrm rot="16200000" flipH="1">
            <a:off x="2219171" y="2049409"/>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pic>
        <p:nvPicPr>
          <p:cNvPr id="134" name="Picture 133">
            <a:extLst>
              <a:ext uri="{FF2B5EF4-FFF2-40B4-BE49-F238E27FC236}">
                <a16:creationId xmlns:a16="http://schemas.microsoft.com/office/drawing/2014/main" xmlns="" id="{87F3D18E-CCB0-0A40-8A36-E63B2973C287}"/>
              </a:ext>
            </a:extLst>
          </p:cNvPr>
          <p:cNvPicPr>
            <a:picLocks noChangeAspect="1"/>
          </p:cNvPicPr>
          <p:nvPr/>
        </p:nvPicPr>
        <p:blipFill>
          <a:blip r:embed="rId3"/>
          <a:stretch>
            <a:fillRect/>
          </a:stretch>
        </p:blipFill>
        <p:spPr>
          <a:xfrm>
            <a:off x="2532284" y="1736946"/>
            <a:ext cx="1135470" cy="724812"/>
          </a:xfrm>
          <a:prstGeom prst="rect">
            <a:avLst/>
          </a:prstGeom>
          <a:effectLst>
            <a:outerShdw blurRad="50800" dist="38100" dir="2700000" algn="tl" rotWithShape="0">
              <a:prstClr val="black">
                <a:alpha val="40000"/>
              </a:prstClr>
            </a:outerShdw>
          </a:effectLst>
        </p:spPr>
      </p:pic>
      <p:pic>
        <p:nvPicPr>
          <p:cNvPr id="128" name="Picture 127">
            <a:extLst>
              <a:ext uri="{FF2B5EF4-FFF2-40B4-BE49-F238E27FC236}">
                <a16:creationId xmlns:a16="http://schemas.microsoft.com/office/drawing/2014/main" xmlns="" id="{37C14E0E-64CA-544F-88C8-E1D5ECECBD9E}"/>
              </a:ext>
            </a:extLst>
          </p:cNvPr>
          <p:cNvPicPr>
            <a:picLocks noChangeAspect="1"/>
          </p:cNvPicPr>
          <p:nvPr/>
        </p:nvPicPr>
        <p:blipFill>
          <a:blip r:embed="rId3"/>
          <a:stretch>
            <a:fillRect/>
          </a:stretch>
        </p:blipFill>
        <p:spPr>
          <a:xfrm>
            <a:off x="2830040" y="2542072"/>
            <a:ext cx="1135470" cy="724812"/>
          </a:xfrm>
          <a:prstGeom prst="rect">
            <a:avLst/>
          </a:prstGeom>
          <a:effectLst>
            <a:outerShdw blurRad="50800" dist="38100" dir="2700000" algn="tl" rotWithShape="0">
              <a:prstClr val="black">
                <a:alpha val="40000"/>
              </a:prstClr>
            </a:outerShdw>
          </a:effectLst>
        </p:spPr>
      </p:pic>
      <p:grpSp>
        <p:nvGrpSpPr>
          <p:cNvPr id="83" name="Group 82">
            <a:extLst>
              <a:ext uri="{FF2B5EF4-FFF2-40B4-BE49-F238E27FC236}">
                <a16:creationId xmlns:a16="http://schemas.microsoft.com/office/drawing/2014/main" xmlns="" id="{EAC7082B-CB2C-6841-B118-8B658C70DD4A}"/>
              </a:ext>
            </a:extLst>
          </p:cNvPr>
          <p:cNvGrpSpPr/>
          <p:nvPr/>
        </p:nvGrpSpPr>
        <p:grpSpPr>
          <a:xfrm>
            <a:off x="4636348" y="2510135"/>
            <a:ext cx="1894455" cy="1209300"/>
            <a:chOff x="3982020" y="2447962"/>
            <a:chExt cx="1894455" cy="1209300"/>
          </a:xfrm>
        </p:grpSpPr>
        <p:pic>
          <p:nvPicPr>
            <p:cNvPr id="87" name="Picture 86">
              <a:extLst>
                <a:ext uri="{FF2B5EF4-FFF2-40B4-BE49-F238E27FC236}">
                  <a16:creationId xmlns:a16="http://schemas.microsoft.com/office/drawing/2014/main" xmlns="" id="{5E6721E2-92DF-9944-AF8B-70CC090B96D3}"/>
                </a:ext>
              </a:extLst>
            </p:cNvPr>
            <p:cNvPicPr>
              <a:picLocks noChangeAspect="1"/>
            </p:cNvPicPr>
            <p:nvPr/>
          </p:nvPicPr>
          <p:blipFill>
            <a:blip r:embed="rId3"/>
            <a:stretch>
              <a:fillRect/>
            </a:stretch>
          </p:blipFill>
          <p:spPr>
            <a:xfrm>
              <a:off x="3982020" y="2447962"/>
              <a:ext cx="1894455" cy="1209300"/>
            </a:xfrm>
            <a:prstGeom prst="rect">
              <a:avLst/>
            </a:prstGeom>
            <a:effectLst>
              <a:outerShdw blurRad="50800" dist="38100" dir="2700000" algn="tl" rotWithShape="0">
                <a:prstClr val="black">
                  <a:alpha val="40000"/>
                </a:prstClr>
              </a:outerShdw>
            </a:effectLst>
          </p:spPr>
        </p:pic>
        <p:sp>
          <p:nvSpPr>
            <p:cNvPr id="89" name="TextBox 88">
              <a:extLst>
                <a:ext uri="{FF2B5EF4-FFF2-40B4-BE49-F238E27FC236}">
                  <a16:creationId xmlns:a16="http://schemas.microsoft.com/office/drawing/2014/main" xmlns="" id="{A596A601-9490-C945-95D6-1A45919DBC75}"/>
                </a:ext>
              </a:extLst>
            </p:cNvPr>
            <p:cNvSpPr txBox="1"/>
            <p:nvPr/>
          </p:nvSpPr>
          <p:spPr>
            <a:xfrm>
              <a:off x="4443795" y="3336037"/>
              <a:ext cx="1006686"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Light" panose="020F0302020204030204" pitchFamily="34" charset="0"/>
                  <a:ea typeface="Lato" panose="020F0502020204030203" pitchFamily="34" charset="0"/>
                  <a:cs typeface="Calibri Light" panose="020F0302020204030204" pitchFamily="34" charset="0"/>
                  <a:sym typeface="Arial"/>
                </a:rPr>
                <a:t>Telco Cloud</a:t>
              </a:r>
            </a:p>
          </p:txBody>
        </p:sp>
      </p:grpSp>
      <p:pic>
        <p:nvPicPr>
          <p:cNvPr id="235" name="Picture 234">
            <a:extLst>
              <a:ext uri="{FF2B5EF4-FFF2-40B4-BE49-F238E27FC236}">
                <a16:creationId xmlns:a16="http://schemas.microsoft.com/office/drawing/2014/main" xmlns="" id="{F5BC5AC7-45A3-5F41-AA5B-D30C462BC1F9}"/>
              </a:ext>
            </a:extLst>
          </p:cNvPr>
          <p:cNvPicPr>
            <a:picLocks noChangeAspect="1"/>
          </p:cNvPicPr>
          <p:nvPr/>
        </p:nvPicPr>
        <p:blipFill>
          <a:blip r:embed="rId4"/>
          <a:stretch>
            <a:fillRect/>
          </a:stretch>
        </p:blipFill>
        <p:spPr>
          <a:xfrm>
            <a:off x="903956" y="2988906"/>
            <a:ext cx="495601" cy="1298448"/>
          </a:xfrm>
          <a:prstGeom prst="rect">
            <a:avLst/>
          </a:prstGeom>
          <a:effectLst>
            <a:outerShdw blurRad="50800" dist="38100" dir="2700000" algn="tl" rotWithShape="0">
              <a:prstClr val="black">
                <a:alpha val="40000"/>
              </a:prstClr>
            </a:outerShdw>
          </a:effectLst>
        </p:spPr>
      </p:pic>
      <p:pic>
        <p:nvPicPr>
          <p:cNvPr id="233" name="Picture 232">
            <a:extLst>
              <a:ext uri="{FF2B5EF4-FFF2-40B4-BE49-F238E27FC236}">
                <a16:creationId xmlns:a16="http://schemas.microsoft.com/office/drawing/2014/main" xmlns="" id="{B667C3A9-B802-4440-BBCA-10DC7736F52F}"/>
              </a:ext>
            </a:extLst>
          </p:cNvPr>
          <p:cNvPicPr>
            <a:picLocks noChangeAspect="1"/>
          </p:cNvPicPr>
          <p:nvPr/>
        </p:nvPicPr>
        <p:blipFill>
          <a:blip r:embed="rId4"/>
          <a:stretch>
            <a:fillRect/>
          </a:stretch>
        </p:blipFill>
        <p:spPr>
          <a:xfrm>
            <a:off x="1739285" y="1972438"/>
            <a:ext cx="495601" cy="1298448"/>
          </a:xfrm>
          <a:prstGeom prst="rect">
            <a:avLst/>
          </a:prstGeom>
          <a:effectLst>
            <a:outerShdw blurRad="50800" dist="38100" dir="2700000" algn="tl" rotWithShape="0">
              <a:prstClr val="black">
                <a:alpha val="40000"/>
              </a:prstClr>
            </a:outerShdw>
          </a:effectLst>
        </p:spPr>
      </p:pic>
      <p:pic>
        <p:nvPicPr>
          <p:cNvPr id="224" name="Picture 223">
            <a:extLst>
              <a:ext uri="{FF2B5EF4-FFF2-40B4-BE49-F238E27FC236}">
                <a16:creationId xmlns:a16="http://schemas.microsoft.com/office/drawing/2014/main" xmlns="" id="{ACC82B1F-83E3-4446-8775-E567D61EB6A5}"/>
              </a:ext>
            </a:extLst>
          </p:cNvPr>
          <p:cNvPicPr>
            <a:picLocks noChangeAspect="1"/>
          </p:cNvPicPr>
          <p:nvPr/>
        </p:nvPicPr>
        <p:blipFill>
          <a:blip r:embed="rId4"/>
          <a:stretch>
            <a:fillRect/>
          </a:stretch>
        </p:blipFill>
        <p:spPr>
          <a:xfrm>
            <a:off x="4535420" y="1173332"/>
            <a:ext cx="495601" cy="1298448"/>
          </a:xfrm>
          <a:prstGeom prst="rect">
            <a:avLst/>
          </a:prstGeom>
          <a:effectLst>
            <a:outerShdw blurRad="50800" dist="38100" dir="2700000" algn="tl" rotWithShape="0">
              <a:prstClr val="black">
                <a:alpha val="40000"/>
              </a:prstClr>
            </a:outerShdw>
          </a:effectLst>
        </p:spPr>
      </p:pic>
      <p:pic>
        <p:nvPicPr>
          <p:cNvPr id="127" name="Picture 126" descr="A close up of a logo&#10;&#10;Description automatically generated">
            <a:extLst>
              <a:ext uri="{FF2B5EF4-FFF2-40B4-BE49-F238E27FC236}">
                <a16:creationId xmlns:a16="http://schemas.microsoft.com/office/drawing/2014/main" xmlns="" id="{7E4C5D19-AE7A-7545-8374-71A47D4FEE84}"/>
              </a:ext>
            </a:extLst>
          </p:cNvPr>
          <p:cNvPicPr>
            <a:picLocks noChangeAspect="1"/>
          </p:cNvPicPr>
          <p:nvPr/>
        </p:nvPicPr>
        <p:blipFill>
          <a:blip r:embed="rId5"/>
          <a:stretch>
            <a:fillRect/>
          </a:stretch>
        </p:blipFill>
        <p:spPr>
          <a:xfrm>
            <a:off x="4535299" y="1174498"/>
            <a:ext cx="494354" cy="1295181"/>
          </a:xfrm>
          <a:prstGeom prst="rect">
            <a:avLst/>
          </a:prstGeom>
          <a:effectLst>
            <a:outerShdw blurRad="50800" dist="38100" dir="2700000" algn="tl" rotWithShape="0">
              <a:prstClr val="black">
                <a:alpha val="40000"/>
              </a:prstClr>
            </a:outerShdw>
          </a:effectLst>
        </p:spPr>
      </p:pic>
      <p:sp>
        <p:nvSpPr>
          <p:cNvPr id="201" name="Line">
            <a:extLst>
              <a:ext uri="{FF2B5EF4-FFF2-40B4-BE49-F238E27FC236}">
                <a16:creationId xmlns:a16="http://schemas.microsoft.com/office/drawing/2014/main" xmlns="" id="{877ED4B1-DB64-A84B-BFE0-753FB4CD52BB}"/>
              </a:ext>
            </a:extLst>
          </p:cNvPr>
          <p:cNvSpPr/>
          <p:nvPr/>
        </p:nvSpPr>
        <p:spPr>
          <a:xfrm flipV="1">
            <a:off x="3754744" y="3233734"/>
            <a:ext cx="8434" cy="958783"/>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98" name="Line">
            <a:extLst>
              <a:ext uri="{FF2B5EF4-FFF2-40B4-BE49-F238E27FC236}">
                <a16:creationId xmlns:a16="http://schemas.microsoft.com/office/drawing/2014/main" xmlns="" id="{ADDF66D5-A6FC-5841-A8E4-11F8BED24AA6}"/>
              </a:ext>
            </a:extLst>
          </p:cNvPr>
          <p:cNvSpPr/>
          <p:nvPr/>
        </p:nvSpPr>
        <p:spPr>
          <a:xfrm flipV="1">
            <a:off x="3488136" y="1232229"/>
            <a:ext cx="0" cy="862709"/>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31" name="Line">
            <a:extLst>
              <a:ext uri="{FF2B5EF4-FFF2-40B4-BE49-F238E27FC236}">
                <a16:creationId xmlns:a16="http://schemas.microsoft.com/office/drawing/2014/main" xmlns="" id="{FD0DFAA6-B81E-0F4D-9ED4-DEE5C06D7399}"/>
              </a:ext>
            </a:extLst>
          </p:cNvPr>
          <p:cNvSpPr/>
          <p:nvPr/>
        </p:nvSpPr>
        <p:spPr>
          <a:xfrm flipV="1">
            <a:off x="2304198" y="3114731"/>
            <a:ext cx="588821" cy="0"/>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41" name="Line">
            <a:extLst>
              <a:ext uri="{FF2B5EF4-FFF2-40B4-BE49-F238E27FC236}">
                <a16:creationId xmlns:a16="http://schemas.microsoft.com/office/drawing/2014/main" xmlns="" id="{57274E1F-4A63-D245-A8AA-D8E3795EDB73}"/>
              </a:ext>
            </a:extLst>
          </p:cNvPr>
          <p:cNvSpPr/>
          <p:nvPr/>
        </p:nvSpPr>
        <p:spPr>
          <a:xfrm flipH="1" flipV="1">
            <a:off x="3248204" y="2386985"/>
            <a:ext cx="0" cy="352627"/>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6" name="Line">
            <a:extLst>
              <a:ext uri="{FF2B5EF4-FFF2-40B4-BE49-F238E27FC236}">
                <a16:creationId xmlns:a16="http://schemas.microsoft.com/office/drawing/2014/main" xmlns="" id="{6FEBA4EB-39C6-184B-B647-F0E86D504964}"/>
              </a:ext>
            </a:extLst>
          </p:cNvPr>
          <p:cNvSpPr/>
          <p:nvPr/>
        </p:nvSpPr>
        <p:spPr>
          <a:xfrm flipV="1">
            <a:off x="4146157" y="2432801"/>
            <a:ext cx="445169" cy="4175"/>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7" name="Line">
            <a:extLst>
              <a:ext uri="{FF2B5EF4-FFF2-40B4-BE49-F238E27FC236}">
                <a16:creationId xmlns:a16="http://schemas.microsoft.com/office/drawing/2014/main" xmlns="" id="{F3F263FA-99DB-1146-AB18-43D45764F315}"/>
              </a:ext>
            </a:extLst>
          </p:cNvPr>
          <p:cNvSpPr/>
          <p:nvPr/>
        </p:nvSpPr>
        <p:spPr>
          <a:xfrm flipV="1">
            <a:off x="1868150" y="3248378"/>
            <a:ext cx="445169" cy="4175"/>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52" name="Rectangle 51">
            <a:extLst>
              <a:ext uri="{FF2B5EF4-FFF2-40B4-BE49-F238E27FC236}">
                <a16:creationId xmlns:a16="http://schemas.microsoft.com/office/drawing/2014/main" xmlns="" id="{3D211313-E73B-7640-AAF2-BE7B31AF58A5}"/>
              </a:ext>
            </a:extLst>
          </p:cNvPr>
          <p:cNvSpPr/>
          <p:nvPr/>
        </p:nvSpPr>
        <p:spPr>
          <a:xfrm>
            <a:off x="556418" y="1136156"/>
            <a:ext cx="6592527" cy="3592987"/>
          </a:xfrm>
          <a:prstGeom prst="rect">
            <a:avLst/>
          </a:prstGeom>
          <a:noFill/>
          <a:ln w="28575">
            <a:solidFill>
              <a:schemeClr val="bg2">
                <a:lumMod val="1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57" name="Title 56">
            <a:extLst>
              <a:ext uri="{FF2B5EF4-FFF2-40B4-BE49-F238E27FC236}">
                <a16:creationId xmlns:a16="http://schemas.microsoft.com/office/drawing/2014/main" xmlns="" id="{EAAD0DDC-0E37-6C4F-B2C5-2B39979EBD76}"/>
              </a:ext>
            </a:extLst>
          </p:cNvPr>
          <p:cNvSpPr>
            <a:spLocks noGrp="1"/>
          </p:cNvSpPr>
          <p:nvPr>
            <p:ph type="title"/>
          </p:nvPr>
        </p:nvSpPr>
        <p:spPr/>
        <p:txBody>
          <a:bodyPr/>
          <a:lstStyle/>
          <a:p>
            <a:r>
              <a:rPr lang="en-US" dirty="0"/>
              <a:t>Mobile Network Evolution Towards 5G</a:t>
            </a:r>
            <a:endParaRPr lang="en-US" b="1" dirty="0"/>
          </a:p>
        </p:txBody>
      </p:sp>
      <p:sp>
        <p:nvSpPr>
          <p:cNvPr id="28" name="Text Placeholder 27">
            <a:extLst>
              <a:ext uri="{FF2B5EF4-FFF2-40B4-BE49-F238E27FC236}">
                <a16:creationId xmlns:a16="http://schemas.microsoft.com/office/drawing/2014/main" xmlns="" id="{0E2D4652-DF0B-824C-9592-54E134DC9DB7}"/>
              </a:ext>
            </a:extLst>
          </p:cNvPr>
          <p:cNvSpPr>
            <a:spLocks noGrp="1"/>
          </p:cNvSpPr>
          <p:nvPr>
            <p:ph type="body" idx="1"/>
          </p:nvPr>
        </p:nvSpPr>
        <p:spPr/>
        <p:txBody>
          <a:bodyPr/>
          <a:lstStyle/>
          <a:p>
            <a:r>
              <a:rPr lang="en-US" dirty="0"/>
              <a:t>Pieces Coming Together</a:t>
            </a:r>
          </a:p>
        </p:txBody>
      </p:sp>
      <p:sp>
        <p:nvSpPr>
          <p:cNvPr id="140" name="TextBox 139">
            <a:extLst>
              <a:ext uri="{FF2B5EF4-FFF2-40B4-BE49-F238E27FC236}">
                <a16:creationId xmlns:a16="http://schemas.microsoft.com/office/drawing/2014/main" xmlns="" id="{E46493FA-C310-7247-9208-75B0187200A2}"/>
              </a:ext>
            </a:extLst>
          </p:cNvPr>
          <p:cNvSpPr txBox="1"/>
          <p:nvPr/>
        </p:nvSpPr>
        <p:spPr>
          <a:xfrm>
            <a:off x="4425696" y="2453492"/>
            <a:ext cx="567784"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eNB</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gNB</a:t>
            </a:r>
            <a:endPar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endParaRPr>
          </a:p>
        </p:txBody>
      </p:sp>
      <p:sp>
        <p:nvSpPr>
          <p:cNvPr id="118" name="Cube 117">
            <a:extLst>
              <a:ext uri="{FF2B5EF4-FFF2-40B4-BE49-F238E27FC236}">
                <a16:creationId xmlns:a16="http://schemas.microsoft.com/office/drawing/2014/main" xmlns="" id="{0CB3FA5F-DAD8-5B43-8EB4-C8438F55BA45}"/>
              </a:ext>
            </a:extLst>
          </p:cNvPr>
          <p:cNvSpPr>
            <a:spLocks noChangeAspect="1"/>
          </p:cNvSpPr>
          <p:nvPr/>
        </p:nvSpPr>
        <p:spPr>
          <a:xfrm>
            <a:off x="5368973" y="2449342"/>
            <a:ext cx="274320" cy="274320"/>
          </a:xfrm>
          <a:prstGeom prst="cube">
            <a:avLst/>
          </a:prstGeom>
          <a:solidFill>
            <a:srgbClr val="E4AE4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20" name="Cube 119">
            <a:extLst>
              <a:ext uri="{FF2B5EF4-FFF2-40B4-BE49-F238E27FC236}">
                <a16:creationId xmlns:a16="http://schemas.microsoft.com/office/drawing/2014/main" xmlns="" id="{B435C62E-3CDE-264F-AB5A-83E811239761}"/>
              </a:ext>
            </a:extLst>
          </p:cNvPr>
          <p:cNvSpPr>
            <a:spLocks noChangeAspect="1"/>
          </p:cNvSpPr>
          <p:nvPr/>
        </p:nvSpPr>
        <p:spPr>
          <a:xfrm>
            <a:off x="5942659" y="2577358"/>
            <a:ext cx="274320" cy="274320"/>
          </a:xfrm>
          <a:prstGeom prst="cube">
            <a:avLst/>
          </a:prstGeom>
          <a:solidFill>
            <a:srgbClr val="E4AE4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21" name="Cube 120">
            <a:extLst>
              <a:ext uri="{FF2B5EF4-FFF2-40B4-BE49-F238E27FC236}">
                <a16:creationId xmlns:a16="http://schemas.microsoft.com/office/drawing/2014/main" xmlns="" id="{C8DB24B3-35E4-7A48-A6DA-0DC3D55DD7EB}"/>
              </a:ext>
            </a:extLst>
          </p:cNvPr>
          <p:cNvSpPr>
            <a:spLocks noChangeAspect="1"/>
          </p:cNvSpPr>
          <p:nvPr/>
        </p:nvSpPr>
        <p:spPr>
          <a:xfrm>
            <a:off x="5042827" y="3011086"/>
            <a:ext cx="274320" cy="274320"/>
          </a:xfrm>
          <a:prstGeom prst="cube">
            <a:avLst/>
          </a:prstGeom>
          <a:solidFill>
            <a:srgbClr val="1F668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123" name="TextBox 122">
            <a:extLst>
              <a:ext uri="{FF2B5EF4-FFF2-40B4-BE49-F238E27FC236}">
                <a16:creationId xmlns:a16="http://schemas.microsoft.com/office/drawing/2014/main" xmlns="" id="{AE873787-1C02-414D-9B97-CC1FD68872CB}"/>
              </a:ext>
            </a:extLst>
          </p:cNvPr>
          <p:cNvSpPr txBox="1"/>
          <p:nvPr/>
        </p:nvSpPr>
        <p:spPr>
          <a:xfrm>
            <a:off x="5259779" y="2074738"/>
            <a:ext cx="1165704"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DISAGGREGATED, CUPS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3GPP CORE VNFS</a:t>
            </a:r>
          </a:p>
        </p:txBody>
      </p:sp>
      <p:sp>
        <p:nvSpPr>
          <p:cNvPr id="129" name="Line">
            <a:extLst>
              <a:ext uri="{FF2B5EF4-FFF2-40B4-BE49-F238E27FC236}">
                <a16:creationId xmlns:a16="http://schemas.microsoft.com/office/drawing/2014/main" xmlns="" id="{70834873-DE77-0A47-97AC-D4C0971E8B83}"/>
              </a:ext>
            </a:extLst>
          </p:cNvPr>
          <p:cNvSpPr/>
          <p:nvPr/>
        </p:nvSpPr>
        <p:spPr>
          <a:xfrm flipH="1" flipV="1">
            <a:off x="2309571" y="3102062"/>
            <a:ext cx="0" cy="155448"/>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35" name="Line">
            <a:extLst>
              <a:ext uri="{FF2B5EF4-FFF2-40B4-BE49-F238E27FC236}">
                <a16:creationId xmlns:a16="http://schemas.microsoft.com/office/drawing/2014/main" xmlns="" id="{7780F860-C23D-DC41-9C53-B815362BE7E4}"/>
              </a:ext>
            </a:extLst>
          </p:cNvPr>
          <p:cNvSpPr/>
          <p:nvPr/>
        </p:nvSpPr>
        <p:spPr>
          <a:xfrm flipH="1" flipV="1">
            <a:off x="4148644" y="2096715"/>
            <a:ext cx="0" cy="352627"/>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36" name="Line">
            <a:extLst>
              <a:ext uri="{FF2B5EF4-FFF2-40B4-BE49-F238E27FC236}">
                <a16:creationId xmlns:a16="http://schemas.microsoft.com/office/drawing/2014/main" xmlns="" id="{DE79EF92-A400-F74A-A108-EBC6F2671711}"/>
              </a:ext>
            </a:extLst>
          </p:cNvPr>
          <p:cNvSpPr/>
          <p:nvPr/>
        </p:nvSpPr>
        <p:spPr>
          <a:xfrm flipV="1">
            <a:off x="3563985" y="2108145"/>
            <a:ext cx="588821" cy="0"/>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42" name="Line">
            <a:extLst>
              <a:ext uri="{FF2B5EF4-FFF2-40B4-BE49-F238E27FC236}">
                <a16:creationId xmlns:a16="http://schemas.microsoft.com/office/drawing/2014/main" xmlns="" id="{2502CF0F-76EF-7348-A84F-7F3336C96604}"/>
              </a:ext>
            </a:extLst>
          </p:cNvPr>
          <p:cNvSpPr/>
          <p:nvPr/>
        </p:nvSpPr>
        <p:spPr>
          <a:xfrm>
            <a:off x="3915390" y="3114785"/>
            <a:ext cx="867280" cy="9378"/>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45" name="Line">
            <a:extLst>
              <a:ext uri="{FF2B5EF4-FFF2-40B4-BE49-F238E27FC236}">
                <a16:creationId xmlns:a16="http://schemas.microsoft.com/office/drawing/2014/main" xmlns="" id="{E825D7F5-2E00-1C42-A184-7E06A838D0F0}"/>
              </a:ext>
            </a:extLst>
          </p:cNvPr>
          <p:cNvSpPr/>
          <p:nvPr/>
        </p:nvSpPr>
        <p:spPr>
          <a:xfrm flipV="1">
            <a:off x="3550053" y="2335019"/>
            <a:ext cx="381726" cy="0"/>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46" name="Line">
            <a:extLst>
              <a:ext uri="{FF2B5EF4-FFF2-40B4-BE49-F238E27FC236}">
                <a16:creationId xmlns:a16="http://schemas.microsoft.com/office/drawing/2014/main" xmlns="" id="{BC0DB23F-CD07-A14E-97E1-434DB37F8294}"/>
              </a:ext>
            </a:extLst>
          </p:cNvPr>
          <p:cNvSpPr/>
          <p:nvPr/>
        </p:nvSpPr>
        <p:spPr>
          <a:xfrm flipH="1" flipV="1">
            <a:off x="3921105" y="2322204"/>
            <a:ext cx="0" cy="471653"/>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64" name="Line">
            <a:extLst>
              <a:ext uri="{FF2B5EF4-FFF2-40B4-BE49-F238E27FC236}">
                <a16:creationId xmlns:a16="http://schemas.microsoft.com/office/drawing/2014/main" xmlns="" id="{163AC3AD-9292-0E40-AFB1-ABA5E12656C9}"/>
              </a:ext>
            </a:extLst>
          </p:cNvPr>
          <p:cNvSpPr/>
          <p:nvPr/>
        </p:nvSpPr>
        <p:spPr>
          <a:xfrm flipV="1">
            <a:off x="3905065" y="2785427"/>
            <a:ext cx="1142526" cy="4176"/>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165" name="TextBox 164">
            <a:extLst>
              <a:ext uri="{FF2B5EF4-FFF2-40B4-BE49-F238E27FC236}">
                <a16:creationId xmlns:a16="http://schemas.microsoft.com/office/drawing/2014/main" xmlns="" id="{3C69AFCB-1FF4-6345-8C92-314DFC24C16E}"/>
              </a:ext>
            </a:extLst>
          </p:cNvPr>
          <p:cNvSpPr txBox="1"/>
          <p:nvPr/>
        </p:nvSpPr>
        <p:spPr>
          <a:xfrm>
            <a:off x="3134609" y="2958343"/>
            <a:ext cx="538032"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Light" panose="020F0302020204030204" pitchFamily="34" charset="0"/>
                <a:ea typeface="Lato" panose="020F0502020204030203" pitchFamily="34" charset="0"/>
                <a:cs typeface="Calibri Light" panose="020F0302020204030204" pitchFamily="34" charset="0"/>
                <a:sym typeface="Arial"/>
              </a:rPr>
              <a:t>Edge</a:t>
            </a:r>
          </a:p>
        </p:txBody>
      </p:sp>
      <p:sp>
        <p:nvSpPr>
          <p:cNvPr id="166" name="TextBox 165">
            <a:extLst>
              <a:ext uri="{FF2B5EF4-FFF2-40B4-BE49-F238E27FC236}">
                <a16:creationId xmlns:a16="http://schemas.microsoft.com/office/drawing/2014/main" xmlns="" id="{F85E1D40-5F28-9A4A-B8FF-A28F4765FF62}"/>
              </a:ext>
            </a:extLst>
          </p:cNvPr>
          <p:cNvSpPr txBox="1"/>
          <p:nvPr/>
        </p:nvSpPr>
        <p:spPr>
          <a:xfrm>
            <a:off x="2824335" y="2149842"/>
            <a:ext cx="538032"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Light" panose="020F0302020204030204" pitchFamily="34" charset="0"/>
                <a:ea typeface="Lato" panose="020F0502020204030203" pitchFamily="34" charset="0"/>
                <a:cs typeface="Calibri Light" panose="020F0302020204030204" pitchFamily="34" charset="0"/>
                <a:sym typeface="Arial"/>
              </a:rPr>
              <a:t>Edge</a:t>
            </a:r>
          </a:p>
        </p:txBody>
      </p:sp>
      <p:sp>
        <p:nvSpPr>
          <p:cNvPr id="171" name="Cube 170">
            <a:extLst>
              <a:ext uri="{FF2B5EF4-FFF2-40B4-BE49-F238E27FC236}">
                <a16:creationId xmlns:a16="http://schemas.microsoft.com/office/drawing/2014/main" xmlns="" id="{DB23040D-DF07-E64B-B1D1-01F0A82F71D0}"/>
              </a:ext>
            </a:extLst>
          </p:cNvPr>
          <p:cNvSpPr>
            <a:spLocks noChangeAspect="1"/>
          </p:cNvSpPr>
          <p:nvPr/>
        </p:nvSpPr>
        <p:spPr>
          <a:xfrm>
            <a:off x="2627921" y="1744592"/>
            <a:ext cx="274320" cy="274320"/>
          </a:xfrm>
          <a:prstGeom prst="cube">
            <a:avLst/>
          </a:prstGeom>
          <a:solidFill>
            <a:srgbClr val="C0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72" name="Cube 171">
            <a:extLst>
              <a:ext uri="{FF2B5EF4-FFF2-40B4-BE49-F238E27FC236}">
                <a16:creationId xmlns:a16="http://schemas.microsoft.com/office/drawing/2014/main" xmlns="" id="{F0D87387-A8C6-9242-93FB-1A8793B61DE5}"/>
              </a:ext>
            </a:extLst>
          </p:cNvPr>
          <p:cNvSpPr>
            <a:spLocks noChangeAspect="1"/>
          </p:cNvSpPr>
          <p:nvPr/>
        </p:nvSpPr>
        <p:spPr>
          <a:xfrm>
            <a:off x="2823867" y="2634357"/>
            <a:ext cx="274320" cy="274320"/>
          </a:xfrm>
          <a:prstGeom prst="cube">
            <a:avLst/>
          </a:prstGeom>
          <a:solidFill>
            <a:srgbClr val="C0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73" name="TextBox 172">
            <a:extLst>
              <a:ext uri="{FF2B5EF4-FFF2-40B4-BE49-F238E27FC236}">
                <a16:creationId xmlns:a16="http://schemas.microsoft.com/office/drawing/2014/main" xmlns="" id="{66057767-594C-7349-A432-9F40FE3DE2CB}"/>
              </a:ext>
            </a:extLst>
          </p:cNvPr>
          <p:cNvSpPr txBox="1"/>
          <p:nvPr/>
        </p:nvSpPr>
        <p:spPr>
          <a:xfrm>
            <a:off x="2374633" y="1859294"/>
            <a:ext cx="304892"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CU</a:t>
            </a:r>
          </a:p>
        </p:txBody>
      </p:sp>
      <p:sp>
        <p:nvSpPr>
          <p:cNvPr id="174" name="TextBox 173">
            <a:extLst>
              <a:ext uri="{FF2B5EF4-FFF2-40B4-BE49-F238E27FC236}">
                <a16:creationId xmlns:a16="http://schemas.microsoft.com/office/drawing/2014/main" xmlns="" id="{86FC0C74-3ADC-354A-8926-5CE49B32852F}"/>
              </a:ext>
            </a:extLst>
          </p:cNvPr>
          <p:cNvSpPr txBox="1"/>
          <p:nvPr/>
        </p:nvSpPr>
        <p:spPr>
          <a:xfrm>
            <a:off x="2569093" y="2743956"/>
            <a:ext cx="304892"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CU</a:t>
            </a:r>
          </a:p>
        </p:txBody>
      </p:sp>
      <p:sp>
        <p:nvSpPr>
          <p:cNvPr id="180" name="TextBox 179">
            <a:extLst>
              <a:ext uri="{FF2B5EF4-FFF2-40B4-BE49-F238E27FC236}">
                <a16:creationId xmlns:a16="http://schemas.microsoft.com/office/drawing/2014/main" xmlns="" id="{8F4118AD-9512-3A47-A1CF-F3CBFFF3C530}"/>
              </a:ext>
            </a:extLst>
          </p:cNvPr>
          <p:cNvSpPr txBox="1"/>
          <p:nvPr/>
        </p:nvSpPr>
        <p:spPr>
          <a:xfrm>
            <a:off x="2802463" y="1485216"/>
            <a:ext cx="655949"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3GPP CORE</a:t>
            </a:r>
          </a:p>
        </p:txBody>
      </p:sp>
      <p:sp>
        <p:nvSpPr>
          <p:cNvPr id="182" name="TextBox 181">
            <a:extLst>
              <a:ext uri="{FF2B5EF4-FFF2-40B4-BE49-F238E27FC236}">
                <a16:creationId xmlns:a16="http://schemas.microsoft.com/office/drawing/2014/main" xmlns="" id="{B922CE80-DC9A-3043-B953-BABE95B58804}"/>
              </a:ext>
            </a:extLst>
          </p:cNvPr>
          <p:cNvSpPr txBox="1"/>
          <p:nvPr/>
        </p:nvSpPr>
        <p:spPr>
          <a:xfrm>
            <a:off x="3535094" y="2398034"/>
            <a:ext cx="396262"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APPS</a:t>
            </a:r>
          </a:p>
        </p:txBody>
      </p:sp>
      <p:sp>
        <p:nvSpPr>
          <p:cNvPr id="183" name="TextBox 182">
            <a:extLst>
              <a:ext uri="{FF2B5EF4-FFF2-40B4-BE49-F238E27FC236}">
                <a16:creationId xmlns:a16="http://schemas.microsoft.com/office/drawing/2014/main" xmlns="" id="{933D29CF-F01D-8A49-B288-BB09D459F0FD}"/>
              </a:ext>
            </a:extLst>
          </p:cNvPr>
          <p:cNvSpPr txBox="1"/>
          <p:nvPr/>
        </p:nvSpPr>
        <p:spPr>
          <a:xfrm>
            <a:off x="3933585" y="2856098"/>
            <a:ext cx="585417"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OTT APPS</a:t>
            </a:r>
          </a:p>
        </p:txBody>
      </p:sp>
      <p:sp>
        <p:nvSpPr>
          <p:cNvPr id="184" name="Cube 183">
            <a:extLst>
              <a:ext uri="{FF2B5EF4-FFF2-40B4-BE49-F238E27FC236}">
                <a16:creationId xmlns:a16="http://schemas.microsoft.com/office/drawing/2014/main" xmlns="" id="{47DB1F3A-77E3-ED43-A26C-A62A8E9AA515}"/>
              </a:ext>
            </a:extLst>
          </p:cNvPr>
          <p:cNvSpPr>
            <a:spLocks noChangeAspect="1"/>
          </p:cNvSpPr>
          <p:nvPr/>
        </p:nvSpPr>
        <p:spPr>
          <a:xfrm>
            <a:off x="2921157" y="2130679"/>
            <a:ext cx="274320" cy="274320"/>
          </a:xfrm>
          <a:prstGeom prst="cube">
            <a:avLst/>
          </a:prstGeom>
          <a:solidFill>
            <a:schemeClr val="tx1">
              <a:lumMod val="60000"/>
              <a:lumOff val="4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85" name="Cube 184">
            <a:extLst>
              <a:ext uri="{FF2B5EF4-FFF2-40B4-BE49-F238E27FC236}">
                <a16:creationId xmlns:a16="http://schemas.microsoft.com/office/drawing/2014/main" xmlns="" id="{DED4ECD7-A705-9F41-9657-D0394B5E4963}"/>
              </a:ext>
            </a:extLst>
          </p:cNvPr>
          <p:cNvSpPr>
            <a:spLocks noChangeAspect="1"/>
          </p:cNvSpPr>
          <p:nvPr/>
        </p:nvSpPr>
        <p:spPr>
          <a:xfrm>
            <a:off x="3230324" y="2997813"/>
            <a:ext cx="274320" cy="274320"/>
          </a:xfrm>
          <a:prstGeom prst="cube">
            <a:avLst/>
          </a:prstGeom>
          <a:solidFill>
            <a:schemeClr val="tx1">
              <a:lumMod val="60000"/>
              <a:lumOff val="4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86" name="TextBox 185">
            <a:extLst>
              <a:ext uri="{FF2B5EF4-FFF2-40B4-BE49-F238E27FC236}">
                <a16:creationId xmlns:a16="http://schemas.microsoft.com/office/drawing/2014/main" xmlns="" id="{AA9C42D5-DB8A-EB47-8F11-50352EA2173B}"/>
              </a:ext>
            </a:extLst>
          </p:cNvPr>
          <p:cNvSpPr txBox="1"/>
          <p:nvPr/>
        </p:nvSpPr>
        <p:spPr>
          <a:xfrm>
            <a:off x="2574657" y="3280328"/>
            <a:ext cx="1502334" cy="21544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SDN CONTROL</a:t>
            </a:r>
          </a:p>
        </p:txBody>
      </p:sp>
      <p:sp>
        <p:nvSpPr>
          <p:cNvPr id="202" name="Line">
            <a:extLst>
              <a:ext uri="{FF2B5EF4-FFF2-40B4-BE49-F238E27FC236}">
                <a16:creationId xmlns:a16="http://schemas.microsoft.com/office/drawing/2014/main" xmlns="" id="{3BB6BA7C-61FB-DF49-9346-D58D8716F775}"/>
              </a:ext>
            </a:extLst>
          </p:cNvPr>
          <p:cNvSpPr/>
          <p:nvPr/>
        </p:nvSpPr>
        <p:spPr>
          <a:xfrm flipH="1" flipV="1">
            <a:off x="3750056" y="4190824"/>
            <a:ext cx="4394724" cy="4406"/>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204" name="Line">
            <a:extLst>
              <a:ext uri="{FF2B5EF4-FFF2-40B4-BE49-F238E27FC236}">
                <a16:creationId xmlns:a16="http://schemas.microsoft.com/office/drawing/2014/main" xmlns="" id="{BE5D1362-9C87-9D46-9CD1-C7CC91C00C6C}"/>
              </a:ext>
            </a:extLst>
          </p:cNvPr>
          <p:cNvSpPr/>
          <p:nvPr/>
        </p:nvSpPr>
        <p:spPr>
          <a:xfrm>
            <a:off x="6368025" y="3213150"/>
            <a:ext cx="1398935" cy="0"/>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dirty="0">
              <a:ln>
                <a:noFill/>
              </a:ln>
              <a:solidFill>
                <a:srgbClr val="000000"/>
              </a:solidFill>
              <a:effectLst/>
              <a:uLnTx/>
              <a:uFillTx/>
              <a:latin typeface="Helvetica Light"/>
              <a:sym typeface="Helvetica Light"/>
            </a:endParaRPr>
          </a:p>
        </p:txBody>
      </p:sp>
      <p:pic>
        <p:nvPicPr>
          <p:cNvPr id="205" name="Picture 204">
            <a:extLst>
              <a:ext uri="{FF2B5EF4-FFF2-40B4-BE49-F238E27FC236}">
                <a16:creationId xmlns:a16="http://schemas.microsoft.com/office/drawing/2014/main" xmlns="" id="{BB0206EE-7EBD-484E-A591-64387279ABAE}"/>
              </a:ext>
            </a:extLst>
          </p:cNvPr>
          <p:cNvPicPr>
            <a:picLocks noChangeAspect="1"/>
          </p:cNvPicPr>
          <p:nvPr/>
        </p:nvPicPr>
        <p:blipFill>
          <a:blip r:embed="rId3"/>
          <a:stretch>
            <a:fillRect/>
          </a:stretch>
        </p:blipFill>
        <p:spPr>
          <a:xfrm>
            <a:off x="7686962" y="2738073"/>
            <a:ext cx="1135470" cy="724812"/>
          </a:xfrm>
          <a:prstGeom prst="rect">
            <a:avLst/>
          </a:prstGeom>
          <a:effectLst>
            <a:outerShdw blurRad="50800" dist="38100" dir="2700000" algn="tl" rotWithShape="0">
              <a:prstClr val="black">
                <a:alpha val="40000"/>
              </a:prstClr>
            </a:outerShdw>
          </a:effectLst>
        </p:spPr>
      </p:pic>
      <p:sp>
        <p:nvSpPr>
          <p:cNvPr id="206" name="TextBox 205">
            <a:extLst>
              <a:ext uri="{FF2B5EF4-FFF2-40B4-BE49-F238E27FC236}">
                <a16:creationId xmlns:a16="http://schemas.microsoft.com/office/drawing/2014/main" xmlns="" id="{48301301-A8CF-DF4B-9EAD-2BA9EAD6A14A}"/>
              </a:ext>
            </a:extLst>
          </p:cNvPr>
          <p:cNvSpPr txBox="1"/>
          <p:nvPr/>
        </p:nvSpPr>
        <p:spPr>
          <a:xfrm>
            <a:off x="7983594" y="2973740"/>
            <a:ext cx="65742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Light" panose="020F0302020204030204" pitchFamily="34" charset="0"/>
                <a:ea typeface="Lato" panose="020F0502020204030203" pitchFamily="34" charset="0"/>
                <a:cs typeface="Calibri Light" panose="020F0302020204030204" pitchFamily="34" charset="0"/>
                <a:sym typeface="Arial"/>
              </a:rPr>
              <a:t>Public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Light" panose="020F0302020204030204" pitchFamily="34" charset="0"/>
                <a:ea typeface="Lato" panose="020F0502020204030203" pitchFamily="34" charset="0"/>
                <a:cs typeface="Calibri Light" panose="020F0302020204030204" pitchFamily="34" charset="0"/>
                <a:sym typeface="Arial"/>
              </a:rPr>
              <a:t>Cloud</a:t>
            </a:r>
          </a:p>
        </p:txBody>
      </p:sp>
      <p:sp>
        <p:nvSpPr>
          <p:cNvPr id="207" name="Cube 206">
            <a:extLst>
              <a:ext uri="{FF2B5EF4-FFF2-40B4-BE49-F238E27FC236}">
                <a16:creationId xmlns:a16="http://schemas.microsoft.com/office/drawing/2014/main" xmlns="" id="{87493630-22A0-4446-91DF-EE24DECF019D}"/>
              </a:ext>
            </a:extLst>
          </p:cNvPr>
          <p:cNvSpPr>
            <a:spLocks noChangeAspect="1"/>
          </p:cNvSpPr>
          <p:nvPr/>
        </p:nvSpPr>
        <p:spPr>
          <a:xfrm>
            <a:off x="8211633" y="2624392"/>
            <a:ext cx="274320" cy="274320"/>
          </a:xfrm>
          <a:prstGeom prst="cube">
            <a:avLst/>
          </a:prstGeom>
          <a:solidFill>
            <a:srgbClr val="388F5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09" name="TextBox 208">
            <a:extLst>
              <a:ext uri="{FF2B5EF4-FFF2-40B4-BE49-F238E27FC236}">
                <a16:creationId xmlns:a16="http://schemas.microsoft.com/office/drawing/2014/main" xmlns="" id="{91B6E3A4-C038-F341-AD47-E4D60BD4DFA8}"/>
              </a:ext>
            </a:extLst>
          </p:cNvPr>
          <p:cNvSpPr txBox="1"/>
          <p:nvPr/>
        </p:nvSpPr>
        <p:spPr>
          <a:xfrm>
            <a:off x="8171105" y="2447601"/>
            <a:ext cx="585417"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OTT APPS</a:t>
            </a:r>
          </a:p>
        </p:txBody>
      </p:sp>
      <p:sp>
        <p:nvSpPr>
          <p:cNvPr id="210" name="Line">
            <a:extLst>
              <a:ext uri="{FF2B5EF4-FFF2-40B4-BE49-F238E27FC236}">
                <a16:creationId xmlns:a16="http://schemas.microsoft.com/office/drawing/2014/main" xmlns="" id="{52FDCFD7-EBED-C14A-A9C9-C27D5544D7B2}"/>
              </a:ext>
            </a:extLst>
          </p:cNvPr>
          <p:cNvSpPr/>
          <p:nvPr/>
        </p:nvSpPr>
        <p:spPr>
          <a:xfrm flipH="1" flipV="1">
            <a:off x="8124715" y="3434793"/>
            <a:ext cx="4577" cy="772163"/>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211" name="Line">
            <a:extLst>
              <a:ext uri="{FF2B5EF4-FFF2-40B4-BE49-F238E27FC236}">
                <a16:creationId xmlns:a16="http://schemas.microsoft.com/office/drawing/2014/main" xmlns="" id="{2F61BD3B-789E-734F-957B-651F47AEB7A6}"/>
              </a:ext>
            </a:extLst>
          </p:cNvPr>
          <p:cNvSpPr/>
          <p:nvPr/>
        </p:nvSpPr>
        <p:spPr>
          <a:xfrm flipH="1" flipV="1">
            <a:off x="8104796" y="1232230"/>
            <a:ext cx="0" cy="1719584"/>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208" name="Cube 207">
            <a:extLst>
              <a:ext uri="{FF2B5EF4-FFF2-40B4-BE49-F238E27FC236}">
                <a16:creationId xmlns:a16="http://schemas.microsoft.com/office/drawing/2014/main" xmlns="" id="{268EA3DA-1AB0-DA41-93F8-EBFC918E4640}"/>
              </a:ext>
            </a:extLst>
          </p:cNvPr>
          <p:cNvSpPr>
            <a:spLocks noChangeAspect="1"/>
          </p:cNvSpPr>
          <p:nvPr/>
        </p:nvSpPr>
        <p:spPr>
          <a:xfrm>
            <a:off x="7883801" y="2629904"/>
            <a:ext cx="274320" cy="274320"/>
          </a:xfrm>
          <a:prstGeom prst="cube">
            <a:avLst/>
          </a:prstGeom>
          <a:solidFill>
            <a:srgbClr val="388F5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12" name="Cube 211">
            <a:extLst>
              <a:ext uri="{FF2B5EF4-FFF2-40B4-BE49-F238E27FC236}">
                <a16:creationId xmlns:a16="http://schemas.microsoft.com/office/drawing/2014/main" xmlns="" id="{74E3A97D-5BB1-2448-AFDB-7894E89F63BB}"/>
              </a:ext>
            </a:extLst>
          </p:cNvPr>
          <p:cNvSpPr>
            <a:spLocks noChangeAspect="1"/>
          </p:cNvSpPr>
          <p:nvPr/>
        </p:nvSpPr>
        <p:spPr>
          <a:xfrm>
            <a:off x="7883801" y="2633199"/>
            <a:ext cx="274320" cy="274320"/>
          </a:xfrm>
          <a:prstGeom prst="cube">
            <a:avLst/>
          </a:prstGeom>
          <a:solidFill>
            <a:srgbClr val="388F5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13" name="Cube 212">
            <a:extLst>
              <a:ext uri="{FF2B5EF4-FFF2-40B4-BE49-F238E27FC236}">
                <a16:creationId xmlns:a16="http://schemas.microsoft.com/office/drawing/2014/main" xmlns="" id="{B8A5D7DF-AA2C-0E4A-8C56-FCBA2BD03215}"/>
              </a:ext>
            </a:extLst>
          </p:cNvPr>
          <p:cNvSpPr>
            <a:spLocks noChangeAspect="1"/>
          </p:cNvSpPr>
          <p:nvPr/>
        </p:nvSpPr>
        <p:spPr>
          <a:xfrm>
            <a:off x="8497477" y="2789517"/>
            <a:ext cx="274320" cy="274320"/>
          </a:xfrm>
          <a:prstGeom prst="cube">
            <a:avLst/>
          </a:prstGeom>
          <a:solidFill>
            <a:srgbClr val="388F5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14" name="Cube 213">
            <a:extLst>
              <a:ext uri="{FF2B5EF4-FFF2-40B4-BE49-F238E27FC236}">
                <a16:creationId xmlns:a16="http://schemas.microsoft.com/office/drawing/2014/main" xmlns="" id="{AFF6A5F3-2671-5B49-A16E-B08D8A7F5383}"/>
              </a:ext>
            </a:extLst>
          </p:cNvPr>
          <p:cNvSpPr>
            <a:spLocks noChangeAspect="1"/>
          </p:cNvSpPr>
          <p:nvPr/>
        </p:nvSpPr>
        <p:spPr>
          <a:xfrm>
            <a:off x="5671753" y="2424274"/>
            <a:ext cx="274320" cy="274320"/>
          </a:xfrm>
          <a:prstGeom prst="cube">
            <a:avLst/>
          </a:prstGeom>
          <a:solidFill>
            <a:srgbClr val="E4AE4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07" name="Triangle 106">
            <a:extLst>
              <a:ext uri="{FF2B5EF4-FFF2-40B4-BE49-F238E27FC236}">
                <a16:creationId xmlns:a16="http://schemas.microsoft.com/office/drawing/2014/main" xmlns="" id="{3CA4F432-A8B4-4245-B334-B4E1BD15516B}"/>
              </a:ext>
            </a:extLst>
          </p:cNvPr>
          <p:cNvSpPr>
            <a:spLocks noChangeAspect="1"/>
          </p:cNvSpPr>
          <p:nvPr/>
        </p:nvSpPr>
        <p:spPr>
          <a:xfrm rot="16200000" flipH="1">
            <a:off x="5014473" y="1085431"/>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sp>
        <p:nvSpPr>
          <p:cNvPr id="108" name="Triangle 107">
            <a:extLst>
              <a:ext uri="{FF2B5EF4-FFF2-40B4-BE49-F238E27FC236}">
                <a16:creationId xmlns:a16="http://schemas.microsoft.com/office/drawing/2014/main" xmlns="" id="{F8824617-E87E-ED44-B896-F63B3A3DBDEA}"/>
              </a:ext>
            </a:extLst>
          </p:cNvPr>
          <p:cNvSpPr>
            <a:spLocks noChangeAspect="1"/>
          </p:cNvSpPr>
          <p:nvPr/>
        </p:nvSpPr>
        <p:spPr>
          <a:xfrm rot="16200000" flipH="1">
            <a:off x="5036273" y="1254717"/>
            <a:ext cx="633036" cy="731520"/>
          </a:xfrm>
          <a:prstGeom prst="triangle">
            <a:avLst/>
          </a:prstGeom>
          <a:gradFill flip="none" rotWithShape="1">
            <a:gsLst>
              <a:gs pos="23000">
                <a:srgbClr val="FFFFFF"/>
              </a:gs>
              <a:gs pos="48000">
                <a:srgbClr val="D8D8D8"/>
              </a:gs>
              <a:gs pos="77000">
                <a:srgbClr val="D8D8D8">
                  <a:lumMod val="75000"/>
                </a:srgbClr>
              </a:gs>
              <a:gs pos="99000">
                <a:srgbClr val="D8D8D8">
                  <a:lumMod val="50000"/>
                </a:srgbClr>
              </a:gs>
            </a:gsLst>
            <a:lin ang="16200000" scaled="1"/>
            <a:tileRect/>
          </a:gradFill>
          <a:ln w="9525" cap="flat" cmpd="sng" algn="ctr">
            <a:noFill/>
            <a:prstDash val="solid"/>
          </a:ln>
          <a:effectLst/>
        </p:spPr>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626262"/>
              </a:solidFill>
              <a:effectLst/>
              <a:uLnTx/>
              <a:uFillTx/>
              <a:latin typeface="Calibri" panose="020F0502020204030204"/>
              <a:ea typeface="+mn-ea"/>
              <a:cs typeface="Arial"/>
              <a:sym typeface="Arial"/>
            </a:endParaRPr>
          </a:p>
        </p:txBody>
      </p:sp>
      <p:pic>
        <p:nvPicPr>
          <p:cNvPr id="111" name="Picture 110">
            <a:extLst>
              <a:ext uri="{FF2B5EF4-FFF2-40B4-BE49-F238E27FC236}">
                <a16:creationId xmlns:a16="http://schemas.microsoft.com/office/drawing/2014/main" xmlns="" id="{97672833-A421-BD4E-9586-813E9DC9ED18}"/>
              </a:ext>
            </a:extLst>
          </p:cNvPr>
          <p:cNvPicPr>
            <a:picLocks noChangeAspect="1"/>
          </p:cNvPicPr>
          <p:nvPr/>
        </p:nvPicPr>
        <p:blipFill>
          <a:blip r:embed="rId6"/>
          <a:stretch>
            <a:fillRect/>
          </a:stretch>
        </p:blipFill>
        <p:spPr>
          <a:xfrm flipH="1">
            <a:off x="5403117" y="1445732"/>
            <a:ext cx="135524" cy="246221"/>
          </a:xfrm>
          <a:prstGeom prst="rect">
            <a:avLst/>
          </a:prstGeom>
          <a:effectLst>
            <a:outerShdw blurRad="50800" dist="38100" dir="2700000" algn="tl" rotWithShape="0">
              <a:prstClr val="black">
                <a:alpha val="40000"/>
              </a:prstClr>
            </a:outerShdw>
          </a:effectLst>
        </p:spPr>
      </p:pic>
      <p:pic>
        <p:nvPicPr>
          <p:cNvPr id="113" name="Picture 112">
            <a:extLst>
              <a:ext uri="{FF2B5EF4-FFF2-40B4-BE49-F238E27FC236}">
                <a16:creationId xmlns:a16="http://schemas.microsoft.com/office/drawing/2014/main" xmlns="" id="{24258D67-901F-9B4B-B726-7ED925FED339}"/>
              </a:ext>
            </a:extLst>
          </p:cNvPr>
          <p:cNvPicPr>
            <a:picLocks noChangeAspect="1"/>
          </p:cNvPicPr>
          <p:nvPr/>
        </p:nvPicPr>
        <p:blipFill>
          <a:blip r:embed="rId6"/>
          <a:stretch>
            <a:fillRect/>
          </a:stretch>
        </p:blipFill>
        <p:spPr>
          <a:xfrm flipH="1">
            <a:off x="5606200" y="1579818"/>
            <a:ext cx="135524" cy="246221"/>
          </a:xfrm>
          <a:prstGeom prst="rect">
            <a:avLst/>
          </a:prstGeom>
          <a:effectLst>
            <a:outerShdw blurRad="50800" dist="38100" dir="2700000" algn="tl" rotWithShape="0">
              <a:prstClr val="black">
                <a:alpha val="40000"/>
              </a:prstClr>
            </a:outerShdw>
          </a:effectLst>
        </p:spPr>
      </p:pic>
      <p:pic>
        <p:nvPicPr>
          <p:cNvPr id="115" name="Picture 114">
            <a:extLst>
              <a:ext uri="{FF2B5EF4-FFF2-40B4-BE49-F238E27FC236}">
                <a16:creationId xmlns:a16="http://schemas.microsoft.com/office/drawing/2014/main" xmlns="" id="{69CE9E89-7E22-AF49-AB38-9A28A7B1E16A}"/>
              </a:ext>
            </a:extLst>
          </p:cNvPr>
          <p:cNvPicPr>
            <a:picLocks noChangeAspect="1"/>
          </p:cNvPicPr>
          <p:nvPr/>
        </p:nvPicPr>
        <p:blipFill>
          <a:blip r:embed="rId6"/>
          <a:stretch>
            <a:fillRect/>
          </a:stretch>
        </p:blipFill>
        <p:spPr>
          <a:xfrm flipH="1">
            <a:off x="5173727" y="1551643"/>
            <a:ext cx="135524" cy="246221"/>
          </a:xfrm>
          <a:prstGeom prst="rect">
            <a:avLst/>
          </a:prstGeom>
          <a:effectLst>
            <a:outerShdw blurRad="50800" dist="38100" dir="2700000" algn="tl" rotWithShape="0">
              <a:prstClr val="black">
                <a:alpha val="40000"/>
              </a:prstClr>
            </a:outerShdw>
          </a:effectLst>
        </p:spPr>
      </p:pic>
      <p:sp>
        <p:nvSpPr>
          <p:cNvPr id="125" name="TextBox 124">
            <a:extLst>
              <a:ext uri="{FF2B5EF4-FFF2-40B4-BE49-F238E27FC236}">
                <a16:creationId xmlns:a16="http://schemas.microsoft.com/office/drawing/2014/main" xmlns="" id="{0428AE6B-E8EF-414E-BB3E-77DCD4CA0285}"/>
              </a:ext>
            </a:extLst>
          </p:cNvPr>
          <p:cNvSpPr txBox="1"/>
          <p:nvPr/>
        </p:nvSpPr>
        <p:spPr>
          <a:xfrm>
            <a:off x="5289579" y="1728379"/>
            <a:ext cx="340158"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UEs</a:t>
            </a:r>
          </a:p>
        </p:txBody>
      </p:sp>
      <p:sp>
        <p:nvSpPr>
          <p:cNvPr id="155" name="Rounded Rectangle 154">
            <a:extLst>
              <a:ext uri="{FF2B5EF4-FFF2-40B4-BE49-F238E27FC236}">
                <a16:creationId xmlns:a16="http://schemas.microsoft.com/office/drawing/2014/main" xmlns="" id="{F8FF0B96-8609-7D41-9BCA-23AE5E6DB1AE}"/>
              </a:ext>
            </a:extLst>
          </p:cNvPr>
          <p:cNvSpPr/>
          <p:nvPr/>
        </p:nvSpPr>
        <p:spPr>
          <a:xfrm>
            <a:off x="4853181" y="1437867"/>
            <a:ext cx="45719" cy="263396"/>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56" name="Rounded Rectangle 155">
            <a:extLst>
              <a:ext uri="{FF2B5EF4-FFF2-40B4-BE49-F238E27FC236}">
                <a16:creationId xmlns:a16="http://schemas.microsoft.com/office/drawing/2014/main" xmlns="" id="{9E8E4B95-B6A9-744C-970D-20873E4BA54F}"/>
              </a:ext>
            </a:extLst>
          </p:cNvPr>
          <p:cNvSpPr/>
          <p:nvPr/>
        </p:nvSpPr>
        <p:spPr>
          <a:xfrm>
            <a:off x="4590648" y="2290335"/>
            <a:ext cx="62700" cy="130588"/>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157" name="Picture 156" descr="A close up of a logo&#10;&#10;Description automatically generated">
            <a:extLst>
              <a:ext uri="{FF2B5EF4-FFF2-40B4-BE49-F238E27FC236}">
                <a16:creationId xmlns:a16="http://schemas.microsoft.com/office/drawing/2014/main" xmlns="" id="{9163A5C7-4830-9E4E-A3B2-8C9A825D30B1}"/>
              </a:ext>
            </a:extLst>
          </p:cNvPr>
          <p:cNvPicPr>
            <a:picLocks noChangeAspect="1"/>
          </p:cNvPicPr>
          <p:nvPr/>
        </p:nvPicPr>
        <p:blipFill>
          <a:blip r:embed="rId5"/>
          <a:stretch>
            <a:fillRect/>
          </a:stretch>
        </p:blipFill>
        <p:spPr>
          <a:xfrm>
            <a:off x="1741953" y="1977065"/>
            <a:ext cx="494354" cy="1295181"/>
          </a:xfrm>
          <a:prstGeom prst="rect">
            <a:avLst/>
          </a:prstGeom>
          <a:effectLst>
            <a:outerShdw blurRad="50800" dist="38100" dir="2700000" algn="tl" rotWithShape="0">
              <a:prstClr val="black">
                <a:alpha val="40000"/>
              </a:prstClr>
            </a:outerShdw>
          </a:effectLst>
        </p:spPr>
      </p:pic>
      <p:sp>
        <p:nvSpPr>
          <p:cNvPr id="158" name="Rounded Rectangle 157">
            <a:extLst>
              <a:ext uri="{FF2B5EF4-FFF2-40B4-BE49-F238E27FC236}">
                <a16:creationId xmlns:a16="http://schemas.microsoft.com/office/drawing/2014/main" xmlns="" id="{003C85F1-A134-9148-9196-76B726BAB12B}"/>
              </a:ext>
            </a:extLst>
          </p:cNvPr>
          <p:cNvSpPr/>
          <p:nvPr/>
        </p:nvSpPr>
        <p:spPr>
          <a:xfrm>
            <a:off x="2059835" y="2240434"/>
            <a:ext cx="45719" cy="263396"/>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61" name="Rounded Rectangle 160">
            <a:extLst>
              <a:ext uri="{FF2B5EF4-FFF2-40B4-BE49-F238E27FC236}">
                <a16:creationId xmlns:a16="http://schemas.microsoft.com/office/drawing/2014/main" xmlns="" id="{75C9D3A6-453F-5D4E-A0D4-71F76B81F014}"/>
              </a:ext>
            </a:extLst>
          </p:cNvPr>
          <p:cNvSpPr/>
          <p:nvPr/>
        </p:nvSpPr>
        <p:spPr>
          <a:xfrm>
            <a:off x="1797302" y="3092902"/>
            <a:ext cx="62700" cy="130588"/>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79" name="Line">
            <a:extLst>
              <a:ext uri="{FF2B5EF4-FFF2-40B4-BE49-F238E27FC236}">
                <a16:creationId xmlns:a16="http://schemas.microsoft.com/office/drawing/2014/main" xmlns="" id="{B8D38682-CE41-804C-9A66-E14E73B56807}"/>
              </a:ext>
            </a:extLst>
          </p:cNvPr>
          <p:cNvSpPr/>
          <p:nvPr/>
        </p:nvSpPr>
        <p:spPr>
          <a:xfrm flipV="1">
            <a:off x="1368139" y="3223490"/>
            <a:ext cx="1638626" cy="1041768"/>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55"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pic>
        <p:nvPicPr>
          <p:cNvPr id="191" name="Picture 190" descr="A close up of a logo&#10;&#10;Description automatically generated">
            <a:extLst>
              <a:ext uri="{FF2B5EF4-FFF2-40B4-BE49-F238E27FC236}">
                <a16:creationId xmlns:a16="http://schemas.microsoft.com/office/drawing/2014/main" xmlns="" id="{85D94A75-C7FA-804F-8210-787238B92391}"/>
              </a:ext>
            </a:extLst>
          </p:cNvPr>
          <p:cNvPicPr>
            <a:picLocks noChangeAspect="1"/>
          </p:cNvPicPr>
          <p:nvPr/>
        </p:nvPicPr>
        <p:blipFill>
          <a:blip r:embed="rId5"/>
          <a:stretch>
            <a:fillRect/>
          </a:stretch>
        </p:blipFill>
        <p:spPr>
          <a:xfrm>
            <a:off x="906134" y="2993405"/>
            <a:ext cx="494354" cy="1295181"/>
          </a:xfrm>
          <a:prstGeom prst="rect">
            <a:avLst/>
          </a:prstGeom>
          <a:effectLst>
            <a:outerShdw blurRad="50800" dist="38100" dir="2700000" algn="tl" rotWithShape="0">
              <a:prstClr val="black">
                <a:alpha val="40000"/>
              </a:prstClr>
            </a:outerShdw>
          </a:effectLst>
        </p:spPr>
      </p:pic>
      <p:sp>
        <p:nvSpPr>
          <p:cNvPr id="192" name="Rounded Rectangle 191">
            <a:extLst>
              <a:ext uri="{FF2B5EF4-FFF2-40B4-BE49-F238E27FC236}">
                <a16:creationId xmlns:a16="http://schemas.microsoft.com/office/drawing/2014/main" xmlns="" id="{F8526E32-BB71-0844-ACDA-AC3DE6039129}"/>
              </a:ext>
            </a:extLst>
          </p:cNvPr>
          <p:cNvSpPr/>
          <p:nvPr/>
        </p:nvSpPr>
        <p:spPr>
          <a:xfrm>
            <a:off x="1224016" y="3256774"/>
            <a:ext cx="45719" cy="263396"/>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93" name="Rounded Rectangle 192">
            <a:extLst>
              <a:ext uri="{FF2B5EF4-FFF2-40B4-BE49-F238E27FC236}">
                <a16:creationId xmlns:a16="http://schemas.microsoft.com/office/drawing/2014/main" xmlns="" id="{A2576C48-650C-7649-8ACA-2C2D36EFB00E}"/>
              </a:ext>
            </a:extLst>
          </p:cNvPr>
          <p:cNvSpPr/>
          <p:nvPr/>
        </p:nvSpPr>
        <p:spPr>
          <a:xfrm>
            <a:off x="961483" y="4109242"/>
            <a:ext cx="62700" cy="130588"/>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195" name="Picture 194">
            <a:extLst>
              <a:ext uri="{FF2B5EF4-FFF2-40B4-BE49-F238E27FC236}">
                <a16:creationId xmlns:a16="http://schemas.microsoft.com/office/drawing/2014/main" xmlns="" id="{25A8D84F-61FE-D047-8101-898D624C16DA}"/>
              </a:ext>
            </a:extLst>
          </p:cNvPr>
          <p:cNvPicPr>
            <a:picLocks noChangeAspect="1"/>
          </p:cNvPicPr>
          <p:nvPr/>
        </p:nvPicPr>
        <p:blipFill>
          <a:blip r:embed="rId6"/>
          <a:stretch>
            <a:fillRect/>
          </a:stretch>
        </p:blipFill>
        <p:spPr>
          <a:xfrm flipH="1">
            <a:off x="1650849" y="1983273"/>
            <a:ext cx="135524" cy="246221"/>
          </a:xfrm>
          <a:prstGeom prst="rect">
            <a:avLst/>
          </a:prstGeom>
          <a:effectLst>
            <a:outerShdw blurRad="50800" dist="38100" dir="2700000" algn="tl" rotWithShape="0">
              <a:prstClr val="black">
                <a:alpha val="40000"/>
              </a:prstClr>
            </a:outerShdw>
          </a:effectLst>
        </p:spPr>
      </p:pic>
      <p:sp>
        <p:nvSpPr>
          <p:cNvPr id="196" name="TextBox 195">
            <a:extLst>
              <a:ext uri="{FF2B5EF4-FFF2-40B4-BE49-F238E27FC236}">
                <a16:creationId xmlns:a16="http://schemas.microsoft.com/office/drawing/2014/main" xmlns="" id="{C3C37828-704E-1442-B706-0A235277B554}"/>
              </a:ext>
            </a:extLst>
          </p:cNvPr>
          <p:cNvSpPr txBox="1"/>
          <p:nvPr/>
        </p:nvSpPr>
        <p:spPr>
          <a:xfrm>
            <a:off x="1669966" y="3245547"/>
            <a:ext cx="567784"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eNB</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gNB</a:t>
            </a:r>
            <a:endPar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endParaRPr>
          </a:p>
        </p:txBody>
      </p:sp>
      <p:pic>
        <p:nvPicPr>
          <p:cNvPr id="197" name="Picture 196">
            <a:extLst>
              <a:ext uri="{FF2B5EF4-FFF2-40B4-BE49-F238E27FC236}">
                <a16:creationId xmlns:a16="http://schemas.microsoft.com/office/drawing/2014/main" xmlns="" id="{4918CD51-EAF0-8045-93DC-63587834FFF2}"/>
              </a:ext>
            </a:extLst>
          </p:cNvPr>
          <p:cNvPicPr>
            <a:picLocks noChangeAspect="1"/>
          </p:cNvPicPr>
          <p:nvPr/>
        </p:nvPicPr>
        <p:blipFill>
          <a:blip r:embed="rId6"/>
          <a:stretch>
            <a:fillRect/>
          </a:stretch>
        </p:blipFill>
        <p:spPr>
          <a:xfrm flipH="1">
            <a:off x="1486369" y="3471930"/>
            <a:ext cx="135524" cy="246221"/>
          </a:xfrm>
          <a:prstGeom prst="rect">
            <a:avLst/>
          </a:prstGeom>
          <a:effectLst>
            <a:outerShdw blurRad="50800" dist="38100" dir="2700000" algn="tl" rotWithShape="0">
              <a:prstClr val="black">
                <a:alpha val="40000"/>
              </a:prstClr>
            </a:outerShdw>
          </a:effectLst>
        </p:spPr>
      </p:pic>
      <p:pic>
        <p:nvPicPr>
          <p:cNvPr id="200" name="Picture 199">
            <a:extLst>
              <a:ext uri="{FF2B5EF4-FFF2-40B4-BE49-F238E27FC236}">
                <a16:creationId xmlns:a16="http://schemas.microsoft.com/office/drawing/2014/main" xmlns="" id="{C168C53E-7869-3D43-BCD1-BF7748DB045E}"/>
              </a:ext>
            </a:extLst>
          </p:cNvPr>
          <p:cNvPicPr>
            <a:picLocks noChangeAspect="1"/>
          </p:cNvPicPr>
          <p:nvPr/>
        </p:nvPicPr>
        <p:blipFill>
          <a:blip r:embed="rId6"/>
          <a:stretch>
            <a:fillRect/>
          </a:stretch>
        </p:blipFill>
        <p:spPr>
          <a:xfrm flipH="1">
            <a:off x="1832986" y="3531229"/>
            <a:ext cx="135524" cy="246221"/>
          </a:xfrm>
          <a:prstGeom prst="rect">
            <a:avLst/>
          </a:prstGeom>
          <a:effectLst>
            <a:outerShdw blurRad="50800" dist="38100" dir="2700000" algn="tl" rotWithShape="0">
              <a:prstClr val="black">
                <a:alpha val="40000"/>
              </a:prstClr>
            </a:outerShdw>
          </a:effectLst>
        </p:spPr>
      </p:pic>
      <p:pic>
        <p:nvPicPr>
          <p:cNvPr id="215" name="Picture 214">
            <a:extLst>
              <a:ext uri="{FF2B5EF4-FFF2-40B4-BE49-F238E27FC236}">
                <a16:creationId xmlns:a16="http://schemas.microsoft.com/office/drawing/2014/main" xmlns="" id="{98EBD260-345E-484B-8B9D-32CBB5B4160B}"/>
              </a:ext>
            </a:extLst>
          </p:cNvPr>
          <p:cNvPicPr>
            <a:picLocks noChangeAspect="1"/>
          </p:cNvPicPr>
          <p:nvPr/>
        </p:nvPicPr>
        <p:blipFill>
          <a:blip r:embed="rId6"/>
          <a:stretch>
            <a:fillRect/>
          </a:stretch>
        </p:blipFill>
        <p:spPr>
          <a:xfrm flipH="1">
            <a:off x="1450441" y="2256791"/>
            <a:ext cx="135524" cy="246221"/>
          </a:xfrm>
          <a:prstGeom prst="rect">
            <a:avLst/>
          </a:prstGeom>
          <a:effectLst>
            <a:outerShdw blurRad="50800" dist="38100" dir="2700000" algn="tl" rotWithShape="0">
              <a:prstClr val="black">
                <a:alpha val="40000"/>
              </a:prstClr>
            </a:outerShdw>
          </a:effectLst>
        </p:spPr>
      </p:pic>
      <p:sp>
        <p:nvSpPr>
          <p:cNvPr id="216" name="TextBox 215">
            <a:extLst>
              <a:ext uri="{FF2B5EF4-FFF2-40B4-BE49-F238E27FC236}">
                <a16:creationId xmlns:a16="http://schemas.microsoft.com/office/drawing/2014/main" xmlns="" id="{9314388A-91A4-EF48-978B-3FCE3D8452B8}"/>
              </a:ext>
            </a:extLst>
          </p:cNvPr>
          <p:cNvSpPr txBox="1"/>
          <p:nvPr/>
        </p:nvSpPr>
        <p:spPr>
          <a:xfrm>
            <a:off x="1554131" y="3602758"/>
            <a:ext cx="340158"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UEs</a:t>
            </a:r>
          </a:p>
        </p:txBody>
      </p:sp>
      <p:sp>
        <p:nvSpPr>
          <p:cNvPr id="217" name="TextBox 216">
            <a:extLst>
              <a:ext uri="{FF2B5EF4-FFF2-40B4-BE49-F238E27FC236}">
                <a16:creationId xmlns:a16="http://schemas.microsoft.com/office/drawing/2014/main" xmlns="" id="{F65116DF-98AA-F84D-B8AE-D5B3858B73A2}"/>
              </a:ext>
            </a:extLst>
          </p:cNvPr>
          <p:cNvSpPr txBox="1"/>
          <p:nvPr/>
        </p:nvSpPr>
        <p:spPr>
          <a:xfrm>
            <a:off x="779580" y="4269611"/>
            <a:ext cx="567784"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eNB</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gNB</a:t>
            </a:r>
            <a:endPar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endParaRPr>
          </a:p>
        </p:txBody>
      </p:sp>
      <p:sp>
        <p:nvSpPr>
          <p:cNvPr id="199" name="Line">
            <a:extLst>
              <a:ext uri="{FF2B5EF4-FFF2-40B4-BE49-F238E27FC236}">
                <a16:creationId xmlns:a16="http://schemas.microsoft.com/office/drawing/2014/main" xmlns="" id="{E997BE8F-45B3-3D40-8E8C-FB1FF99DB7A7}"/>
              </a:ext>
            </a:extLst>
          </p:cNvPr>
          <p:cNvSpPr/>
          <p:nvPr/>
        </p:nvSpPr>
        <p:spPr>
          <a:xfrm flipH="1">
            <a:off x="3488136" y="1242909"/>
            <a:ext cx="4627629" cy="0"/>
          </a:xfrm>
          <a:prstGeom prst="line">
            <a:avLst/>
          </a:prstGeom>
          <a:ln w="28575">
            <a:solidFill>
              <a:srgbClr val="000000"/>
            </a:solidFill>
            <a:miter lim="400000"/>
          </a:ln>
          <a:effectLst>
            <a:outerShdw blurRad="50800" dist="38100" dir="2700000" algn="tl" rotWithShape="0">
              <a:prstClr val="black">
                <a:alpha val="40000"/>
              </a:prstClr>
            </a:outerShdw>
          </a:effectLst>
        </p:spPr>
        <p:txBody>
          <a:bodyPr lIns="19030" tIns="19030" rIns="19030" bIns="19030" anchor="ctr"/>
          <a:lstStyle/>
          <a:p>
            <a:pPr marL="0" marR="0" lvl="0" indent="0" algn="ctr" defTabSz="309563"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200" b="0" i="0" u="none" strike="noStrike" kern="1200" cap="none" spc="0" normalizeH="0" baseline="0" noProof="0">
              <a:ln>
                <a:noFill/>
              </a:ln>
              <a:solidFill>
                <a:srgbClr val="000000"/>
              </a:solidFill>
              <a:effectLst/>
              <a:uLnTx/>
              <a:uFillTx/>
              <a:latin typeface="Helvetica Light"/>
              <a:sym typeface="Helvetica Light"/>
            </a:endParaRPr>
          </a:p>
        </p:txBody>
      </p:sp>
      <p:sp>
        <p:nvSpPr>
          <p:cNvPr id="218" name="TextBox 217">
            <a:extLst>
              <a:ext uri="{FF2B5EF4-FFF2-40B4-BE49-F238E27FC236}">
                <a16:creationId xmlns:a16="http://schemas.microsoft.com/office/drawing/2014/main" xmlns="" id="{ACEAAC43-E649-F04D-804F-CA8D0ED016C3}"/>
              </a:ext>
            </a:extLst>
          </p:cNvPr>
          <p:cNvSpPr txBox="1"/>
          <p:nvPr/>
        </p:nvSpPr>
        <p:spPr>
          <a:xfrm>
            <a:off x="1530062" y="2261120"/>
            <a:ext cx="340158"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UEs</a:t>
            </a:r>
          </a:p>
        </p:txBody>
      </p:sp>
      <p:sp>
        <p:nvSpPr>
          <p:cNvPr id="220" name="TextBox 219">
            <a:extLst>
              <a:ext uri="{FF2B5EF4-FFF2-40B4-BE49-F238E27FC236}">
                <a16:creationId xmlns:a16="http://schemas.microsoft.com/office/drawing/2014/main" xmlns="" id="{C60B325F-2729-244D-9412-98891DEEB4D4}"/>
              </a:ext>
            </a:extLst>
          </p:cNvPr>
          <p:cNvSpPr txBox="1"/>
          <p:nvPr/>
        </p:nvSpPr>
        <p:spPr>
          <a:xfrm>
            <a:off x="3820587" y="1646862"/>
            <a:ext cx="651140"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3GPP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RAN STACK</a:t>
            </a:r>
          </a:p>
        </p:txBody>
      </p:sp>
      <p:cxnSp>
        <p:nvCxnSpPr>
          <p:cNvPr id="221" name="Straight Arrow Connector 220">
            <a:extLst>
              <a:ext uri="{FF2B5EF4-FFF2-40B4-BE49-F238E27FC236}">
                <a16:creationId xmlns:a16="http://schemas.microsoft.com/office/drawing/2014/main" xmlns="" id="{D9166E96-2FBD-B946-A445-3BA7AC2683E8}"/>
              </a:ext>
            </a:extLst>
          </p:cNvPr>
          <p:cNvCxnSpPr/>
          <p:nvPr/>
        </p:nvCxnSpPr>
        <p:spPr>
          <a:xfrm flipV="1">
            <a:off x="4410442" y="1571360"/>
            <a:ext cx="401143" cy="22102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22" name="Straight Arrow Connector 221">
            <a:extLst>
              <a:ext uri="{FF2B5EF4-FFF2-40B4-BE49-F238E27FC236}">
                <a16:creationId xmlns:a16="http://schemas.microsoft.com/office/drawing/2014/main" xmlns="" id="{F9825FA9-5F83-7A4F-9D8C-3DD54C868635}"/>
              </a:ext>
            </a:extLst>
          </p:cNvPr>
          <p:cNvCxnSpPr>
            <a:cxnSpLocks/>
          </p:cNvCxnSpPr>
          <p:nvPr/>
        </p:nvCxnSpPr>
        <p:spPr>
          <a:xfrm>
            <a:off x="4414746" y="1786232"/>
            <a:ext cx="196267" cy="445299"/>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225" name="Rounded Rectangle 224">
            <a:extLst>
              <a:ext uri="{FF2B5EF4-FFF2-40B4-BE49-F238E27FC236}">
                <a16:creationId xmlns:a16="http://schemas.microsoft.com/office/drawing/2014/main" xmlns="" id="{FF453419-37F8-2347-A35C-9977A8FED4D4}"/>
              </a:ext>
            </a:extLst>
          </p:cNvPr>
          <p:cNvSpPr/>
          <p:nvPr/>
        </p:nvSpPr>
        <p:spPr>
          <a:xfrm>
            <a:off x="4853050" y="1439146"/>
            <a:ext cx="45719" cy="13716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226" name="Picture 225">
            <a:extLst>
              <a:ext uri="{FF2B5EF4-FFF2-40B4-BE49-F238E27FC236}">
                <a16:creationId xmlns:a16="http://schemas.microsoft.com/office/drawing/2014/main" xmlns="" id="{5DB30797-46BE-1D4D-B9C1-B392E037B990}"/>
              </a:ext>
            </a:extLst>
          </p:cNvPr>
          <p:cNvPicPr>
            <a:picLocks noChangeAspect="1"/>
          </p:cNvPicPr>
          <p:nvPr/>
        </p:nvPicPr>
        <p:blipFill>
          <a:blip r:embed="rId7"/>
          <a:stretch>
            <a:fillRect/>
          </a:stretch>
        </p:blipFill>
        <p:spPr>
          <a:xfrm>
            <a:off x="4206701" y="2203922"/>
            <a:ext cx="197180" cy="245379"/>
          </a:xfrm>
          <a:prstGeom prst="rect">
            <a:avLst/>
          </a:prstGeom>
          <a:effectLst>
            <a:outerShdw blurRad="50800" dist="38100" dir="2700000" algn="tl" rotWithShape="0">
              <a:prstClr val="black">
                <a:alpha val="40000"/>
              </a:prstClr>
            </a:outerShdw>
          </a:effectLst>
        </p:spPr>
      </p:pic>
      <p:pic>
        <p:nvPicPr>
          <p:cNvPr id="227" name="Picture 226">
            <a:extLst>
              <a:ext uri="{FF2B5EF4-FFF2-40B4-BE49-F238E27FC236}">
                <a16:creationId xmlns:a16="http://schemas.microsoft.com/office/drawing/2014/main" xmlns="" id="{5F51A337-5C4D-814F-875F-CE1CDF836D94}"/>
              </a:ext>
            </a:extLst>
          </p:cNvPr>
          <p:cNvPicPr>
            <a:picLocks noChangeAspect="1"/>
          </p:cNvPicPr>
          <p:nvPr/>
        </p:nvPicPr>
        <p:blipFill>
          <a:blip r:embed="rId7"/>
          <a:stretch>
            <a:fillRect/>
          </a:stretch>
        </p:blipFill>
        <p:spPr>
          <a:xfrm>
            <a:off x="2307334" y="2869735"/>
            <a:ext cx="197180" cy="245379"/>
          </a:xfrm>
          <a:prstGeom prst="rect">
            <a:avLst/>
          </a:prstGeom>
          <a:effectLst>
            <a:outerShdw blurRad="50800" dist="38100" dir="2700000" algn="tl" rotWithShape="0">
              <a:prstClr val="black">
                <a:alpha val="40000"/>
              </a:prstClr>
            </a:outerShdw>
          </a:effectLst>
        </p:spPr>
      </p:pic>
      <p:pic>
        <p:nvPicPr>
          <p:cNvPr id="228" name="Picture 227">
            <a:extLst>
              <a:ext uri="{FF2B5EF4-FFF2-40B4-BE49-F238E27FC236}">
                <a16:creationId xmlns:a16="http://schemas.microsoft.com/office/drawing/2014/main" xmlns="" id="{E934C368-DE27-D342-B79E-C7BE2991504A}"/>
              </a:ext>
            </a:extLst>
          </p:cNvPr>
          <p:cNvPicPr>
            <a:picLocks noChangeAspect="1"/>
          </p:cNvPicPr>
          <p:nvPr/>
        </p:nvPicPr>
        <p:blipFill>
          <a:blip r:embed="rId7"/>
          <a:stretch>
            <a:fillRect/>
          </a:stretch>
        </p:blipFill>
        <p:spPr>
          <a:xfrm>
            <a:off x="1455541" y="3899366"/>
            <a:ext cx="197180" cy="245379"/>
          </a:xfrm>
          <a:prstGeom prst="rect">
            <a:avLst/>
          </a:prstGeom>
          <a:effectLst>
            <a:outerShdw blurRad="50800" dist="38100" dir="2700000" algn="tl" rotWithShape="0">
              <a:prstClr val="black">
                <a:alpha val="40000"/>
              </a:prstClr>
            </a:outerShdw>
          </a:effectLst>
        </p:spPr>
      </p:pic>
      <p:sp>
        <p:nvSpPr>
          <p:cNvPr id="230" name="Cube 229">
            <a:extLst>
              <a:ext uri="{FF2B5EF4-FFF2-40B4-BE49-F238E27FC236}">
                <a16:creationId xmlns:a16="http://schemas.microsoft.com/office/drawing/2014/main" xmlns="" id="{9F699B6C-5115-F745-968B-F591DEF157D7}"/>
              </a:ext>
            </a:extLst>
          </p:cNvPr>
          <p:cNvSpPr>
            <a:spLocks noChangeAspect="1"/>
          </p:cNvSpPr>
          <p:nvPr/>
        </p:nvSpPr>
        <p:spPr>
          <a:xfrm>
            <a:off x="1499340" y="3976007"/>
            <a:ext cx="91440" cy="91440"/>
          </a:xfrm>
          <a:prstGeom prst="cube">
            <a:avLst/>
          </a:prstGeom>
          <a:solidFill>
            <a:srgbClr val="C00000"/>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31" name="Cube 230">
            <a:extLst>
              <a:ext uri="{FF2B5EF4-FFF2-40B4-BE49-F238E27FC236}">
                <a16:creationId xmlns:a16="http://schemas.microsoft.com/office/drawing/2014/main" xmlns="" id="{C7058279-FE70-C247-9B21-104D6466AC62}"/>
              </a:ext>
            </a:extLst>
          </p:cNvPr>
          <p:cNvSpPr>
            <a:spLocks noChangeAspect="1"/>
          </p:cNvSpPr>
          <p:nvPr/>
        </p:nvSpPr>
        <p:spPr>
          <a:xfrm>
            <a:off x="2354033" y="2943103"/>
            <a:ext cx="91440" cy="91440"/>
          </a:xfrm>
          <a:prstGeom prst="cube">
            <a:avLst/>
          </a:prstGeom>
          <a:solidFill>
            <a:srgbClr val="C00000"/>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32" name="Cube 231">
            <a:extLst>
              <a:ext uri="{FF2B5EF4-FFF2-40B4-BE49-F238E27FC236}">
                <a16:creationId xmlns:a16="http://schemas.microsoft.com/office/drawing/2014/main" xmlns="" id="{70576EA3-72ED-EA4D-8562-FC1B0A78EA70}"/>
              </a:ext>
            </a:extLst>
          </p:cNvPr>
          <p:cNvSpPr>
            <a:spLocks noChangeAspect="1"/>
          </p:cNvSpPr>
          <p:nvPr/>
        </p:nvSpPr>
        <p:spPr>
          <a:xfrm>
            <a:off x="4255347" y="2256791"/>
            <a:ext cx="91440" cy="91440"/>
          </a:xfrm>
          <a:prstGeom prst="cube">
            <a:avLst/>
          </a:prstGeom>
          <a:solidFill>
            <a:srgbClr val="C00000"/>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34" name="Rounded Rectangle 233">
            <a:extLst>
              <a:ext uri="{FF2B5EF4-FFF2-40B4-BE49-F238E27FC236}">
                <a16:creationId xmlns:a16="http://schemas.microsoft.com/office/drawing/2014/main" xmlns="" id="{B63B4F61-D635-9643-BAF7-50DDE1869E4A}"/>
              </a:ext>
            </a:extLst>
          </p:cNvPr>
          <p:cNvSpPr/>
          <p:nvPr/>
        </p:nvSpPr>
        <p:spPr>
          <a:xfrm>
            <a:off x="2056915" y="2238252"/>
            <a:ext cx="45719" cy="13716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36" name="Rounded Rectangle 235">
            <a:extLst>
              <a:ext uri="{FF2B5EF4-FFF2-40B4-BE49-F238E27FC236}">
                <a16:creationId xmlns:a16="http://schemas.microsoft.com/office/drawing/2014/main" xmlns="" id="{A7DDAAB4-E0E9-0949-81D9-1B1206AFD084}"/>
              </a:ext>
            </a:extLst>
          </p:cNvPr>
          <p:cNvSpPr/>
          <p:nvPr/>
        </p:nvSpPr>
        <p:spPr>
          <a:xfrm>
            <a:off x="1221586" y="3254720"/>
            <a:ext cx="45719" cy="13716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37" name="TextBox 236">
            <a:extLst>
              <a:ext uri="{FF2B5EF4-FFF2-40B4-BE49-F238E27FC236}">
                <a16:creationId xmlns:a16="http://schemas.microsoft.com/office/drawing/2014/main" xmlns="" id="{734E872A-B4AD-124B-8549-FEFE8A59C986}"/>
              </a:ext>
            </a:extLst>
          </p:cNvPr>
          <p:cNvSpPr txBox="1"/>
          <p:nvPr/>
        </p:nvSpPr>
        <p:spPr>
          <a:xfrm>
            <a:off x="4933889" y="1265604"/>
            <a:ext cx="306494"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RU</a:t>
            </a:r>
          </a:p>
        </p:txBody>
      </p:sp>
      <p:sp>
        <p:nvSpPr>
          <p:cNvPr id="238" name="TextBox 237">
            <a:extLst>
              <a:ext uri="{FF2B5EF4-FFF2-40B4-BE49-F238E27FC236}">
                <a16:creationId xmlns:a16="http://schemas.microsoft.com/office/drawing/2014/main" xmlns="" id="{EDD3EF1B-405F-694D-85C4-120E72D2140F}"/>
              </a:ext>
            </a:extLst>
          </p:cNvPr>
          <p:cNvSpPr txBox="1"/>
          <p:nvPr/>
        </p:nvSpPr>
        <p:spPr>
          <a:xfrm>
            <a:off x="4154925" y="2436474"/>
            <a:ext cx="312906"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DU</a:t>
            </a:r>
          </a:p>
        </p:txBody>
      </p:sp>
      <p:sp>
        <p:nvSpPr>
          <p:cNvPr id="239" name="TextBox 238">
            <a:extLst>
              <a:ext uri="{FF2B5EF4-FFF2-40B4-BE49-F238E27FC236}">
                <a16:creationId xmlns:a16="http://schemas.microsoft.com/office/drawing/2014/main" xmlns="" id="{8AA84F29-2D77-A347-8EB9-C8B3CF4D7CB6}"/>
              </a:ext>
            </a:extLst>
          </p:cNvPr>
          <p:cNvSpPr txBox="1"/>
          <p:nvPr/>
        </p:nvSpPr>
        <p:spPr>
          <a:xfrm>
            <a:off x="1405408" y="4138477"/>
            <a:ext cx="312906"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DU</a:t>
            </a:r>
          </a:p>
        </p:txBody>
      </p:sp>
      <p:sp>
        <p:nvSpPr>
          <p:cNvPr id="240" name="TextBox 239">
            <a:extLst>
              <a:ext uri="{FF2B5EF4-FFF2-40B4-BE49-F238E27FC236}">
                <a16:creationId xmlns:a16="http://schemas.microsoft.com/office/drawing/2014/main" xmlns="" id="{5ADD9298-B59E-4749-8881-B4AB65820FFF}"/>
              </a:ext>
            </a:extLst>
          </p:cNvPr>
          <p:cNvSpPr txBox="1"/>
          <p:nvPr/>
        </p:nvSpPr>
        <p:spPr>
          <a:xfrm>
            <a:off x="2240995" y="3094063"/>
            <a:ext cx="338554" cy="21544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DU</a:t>
            </a:r>
          </a:p>
        </p:txBody>
      </p:sp>
      <p:sp>
        <p:nvSpPr>
          <p:cNvPr id="241" name="TextBox 240">
            <a:extLst>
              <a:ext uri="{FF2B5EF4-FFF2-40B4-BE49-F238E27FC236}">
                <a16:creationId xmlns:a16="http://schemas.microsoft.com/office/drawing/2014/main" xmlns="" id="{DB3F3744-F0A2-6948-BBF8-4CD895E58472}"/>
              </a:ext>
            </a:extLst>
          </p:cNvPr>
          <p:cNvSpPr txBox="1"/>
          <p:nvPr/>
        </p:nvSpPr>
        <p:spPr>
          <a:xfrm>
            <a:off x="2132449" y="2061389"/>
            <a:ext cx="306494"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RU</a:t>
            </a:r>
          </a:p>
        </p:txBody>
      </p:sp>
      <p:sp>
        <p:nvSpPr>
          <p:cNvPr id="242" name="TextBox 241">
            <a:extLst>
              <a:ext uri="{FF2B5EF4-FFF2-40B4-BE49-F238E27FC236}">
                <a16:creationId xmlns:a16="http://schemas.microsoft.com/office/drawing/2014/main" xmlns="" id="{DECF650A-9E4C-BE44-841E-120CBA09CEDC}"/>
              </a:ext>
            </a:extLst>
          </p:cNvPr>
          <p:cNvSpPr txBox="1"/>
          <p:nvPr/>
        </p:nvSpPr>
        <p:spPr>
          <a:xfrm>
            <a:off x="1306621" y="3071542"/>
            <a:ext cx="306494"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sym typeface="Arial"/>
              </a:rPr>
              <a:t>RU</a:t>
            </a:r>
          </a:p>
        </p:txBody>
      </p:sp>
      <p:sp>
        <p:nvSpPr>
          <p:cNvPr id="243" name="Cube 242">
            <a:extLst>
              <a:ext uri="{FF2B5EF4-FFF2-40B4-BE49-F238E27FC236}">
                <a16:creationId xmlns:a16="http://schemas.microsoft.com/office/drawing/2014/main" xmlns="" id="{47F87D86-C6CE-FB4E-9113-AD8671767C03}"/>
              </a:ext>
            </a:extLst>
          </p:cNvPr>
          <p:cNvSpPr>
            <a:spLocks noChangeAspect="1"/>
          </p:cNvSpPr>
          <p:nvPr/>
        </p:nvSpPr>
        <p:spPr>
          <a:xfrm>
            <a:off x="5961888" y="3011276"/>
            <a:ext cx="274320" cy="274320"/>
          </a:xfrm>
          <a:prstGeom prst="cube">
            <a:avLst/>
          </a:prstGeom>
          <a:solidFill>
            <a:srgbClr val="825A0A"/>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17" name="Cube 116">
            <a:extLst>
              <a:ext uri="{FF2B5EF4-FFF2-40B4-BE49-F238E27FC236}">
                <a16:creationId xmlns:a16="http://schemas.microsoft.com/office/drawing/2014/main" xmlns="" id="{0A9FC2D2-B4D6-CA41-AADD-85A8979A447C}"/>
              </a:ext>
            </a:extLst>
          </p:cNvPr>
          <p:cNvSpPr>
            <a:spLocks noChangeAspect="1"/>
          </p:cNvSpPr>
          <p:nvPr/>
        </p:nvSpPr>
        <p:spPr>
          <a:xfrm>
            <a:off x="5046708" y="2566068"/>
            <a:ext cx="274320" cy="274320"/>
          </a:xfrm>
          <a:prstGeom prst="cube">
            <a:avLst/>
          </a:prstGeom>
          <a:solidFill>
            <a:srgbClr val="E4AE4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75" name="Cube 174">
            <a:extLst>
              <a:ext uri="{FF2B5EF4-FFF2-40B4-BE49-F238E27FC236}">
                <a16:creationId xmlns:a16="http://schemas.microsoft.com/office/drawing/2014/main" xmlns="" id="{9BDF7B2E-7361-4F4B-89C1-D134E4F8EEA2}"/>
              </a:ext>
            </a:extLst>
          </p:cNvPr>
          <p:cNvSpPr>
            <a:spLocks noChangeAspect="1"/>
          </p:cNvSpPr>
          <p:nvPr/>
        </p:nvSpPr>
        <p:spPr>
          <a:xfrm>
            <a:off x="5046708" y="2570378"/>
            <a:ext cx="274320" cy="274320"/>
          </a:xfrm>
          <a:prstGeom prst="cube">
            <a:avLst/>
          </a:prstGeom>
          <a:solidFill>
            <a:srgbClr val="E4AE4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22" name="Cube 121">
            <a:extLst>
              <a:ext uri="{FF2B5EF4-FFF2-40B4-BE49-F238E27FC236}">
                <a16:creationId xmlns:a16="http://schemas.microsoft.com/office/drawing/2014/main" xmlns="" id="{AFD7ABDD-410F-5949-9B34-203D1AC6D67E}"/>
              </a:ext>
            </a:extLst>
          </p:cNvPr>
          <p:cNvSpPr>
            <a:spLocks noChangeAspect="1"/>
          </p:cNvSpPr>
          <p:nvPr/>
        </p:nvSpPr>
        <p:spPr>
          <a:xfrm>
            <a:off x="5961287" y="3015102"/>
            <a:ext cx="274320" cy="274320"/>
          </a:xfrm>
          <a:prstGeom prst="cube">
            <a:avLst/>
          </a:prstGeom>
          <a:solidFill>
            <a:srgbClr val="825A0A"/>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nvGrpSpPr>
          <p:cNvPr id="10" name="Group 9">
            <a:extLst>
              <a:ext uri="{FF2B5EF4-FFF2-40B4-BE49-F238E27FC236}">
                <a16:creationId xmlns:a16="http://schemas.microsoft.com/office/drawing/2014/main" xmlns="" id="{D57AC10E-5D91-A243-A410-E0716E795B63}"/>
              </a:ext>
            </a:extLst>
          </p:cNvPr>
          <p:cNvGrpSpPr/>
          <p:nvPr/>
        </p:nvGrpSpPr>
        <p:grpSpPr>
          <a:xfrm>
            <a:off x="2278338" y="3868980"/>
            <a:ext cx="321569" cy="369332"/>
            <a:chOff x="2313319" y="3769428"/>
            <a:chExt cx="321569" cy="369332"/>
          </a:xfrm>
        </p:grpSpPr>
        <p:sp>
          <p:nvSpPr>
            <p:cNvPr id="8" name="Oval 7">
              <a:extLst>
                <a:ext uri="{FF2B5EF4-FFF2-40B4-BE49-F238E27FC236}">
                  <a16:creationId xmlns:a16="http://schemas.microsoft.com/office/drawing/2014/main" xmlns=""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9" name="Rectangle 8">
              <a:extLst>
                <a:ext uri="{FF2B5EF4-FFF2-40B4-BE49-F238E27FC236}">
                  <a16:creationId xmlns:a16="http://schemas.microsoft.com/office/drawing/2014/main" xmlns=""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1</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11" name="Group 10">
            <a:extLst>
              <a:ext uri="{FF2B5EF4-FFF2-40B4-BE49-F238E27FC236}">
                <a16:creationId xmlns:a16="http://schemas.microsoft.com/office/drawing/2014/main" xmlns="" id="{50DAE0E6-26E7-0941-9DBD-1F47E526103B}"/>
              </a:ext>
            </a:extLst>
          </p:cNvPr>
          <p:cNvGrpSpPr/>
          <p:nvPr/>
        </p:nvGrpSpPr>
        <p:grpSpPr>
          <a:xfrm>
            <a:off x="3667754" y="1339705"/>
            <a:ext cx="320040" cy="369332"/>
            <a:chOff x="1856130" y="3877742"/>
            <a:chExt cx="320040" cy="369332"/>
          </a:xfrm>
        </p:grpSpPr>
        <p:sp>
          <p:nvSpPr>
            <p:cNvPr id="133" name="Oval 132">
              <a:extLst>
                <a:ext uri="{FF2B5EF4-FFF2-40B4-BE49-F238E27FC236}">
                  <a16:creationId xmlns:a16="http://schemas.microsoft.com/office/drawing/2014/main" xmlns="" id="{A6B9FC6C-E14A-F643-939E-6B947F2C3278}"/>
                </a:ext>
              </a:extLst>
            </p:cNvPr>
            <p:cNvSpPr/>
            <p:nvPr/>
          </p:nvSpPr>
          <p:spPr>
            <a:xfrm>
              <a:off x="1856130" y="3898541"/>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137" name="Rectangle 136">
              <a:extLst>
                <a:ext uri="{FF2B5EF4-FFF2-40B4-BE49-F238E27FC236}">
                  <a16:creationId xmlns:a16="http://schemas.microsoft.com/office/drawing/2014/main" xmlns="" id="{593CAC2B-6854-154B-A20F-C6C86DCA2E41}"/>
                </a:ext>
              </a:extLst>
            </p:cNvPr>
            <p:cNvSpPr/>
            <p:nvPr/>
          </p:nvSpPr>
          <p:spPr>
            <a:xfrm>
              <a:off x="1872838" y="3877742"/>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2</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143" name="Group 142">
            <a:extLst>
              <a:ext uri="{FF2B5EF4-FFF2-40B4-BE49-F238E27FC236}">
                <a16:creationId xmlns:a16="http://schemas.microsoft.com/office/drawing/2014/main" xmlns="" id="{EB78C8B8-8FC2-AF4E-89B3-3525AF779AF4}"/>
              </a:ext>
            </a:extLst>
          </p:cNvPr>
          <p:cNvGrpSpPr/>
          <p:nvPr/>
        </p:nvGrpSpPr>
        <p:grpSpPr>
          <a:xfrm>
            <a:off x="3437659" y="4296298"/>
            <a:ext cx="321569" cy="369332"/>
            <a:chOff x="2313319" y="3769428"/>
            <a:chExt cx="321569" cy="369332"/>
          </a:xfrm>
        </p:grpSpPr>
        <p:sp>
          <p:nvSpPr>
            <p:cNvPr id="144" name="Oval 143">
              <a:extLst>
                <a:ext uri="{FF2B5EF4-FFF2-40B4-BE49-F238E27FC236}">
                  <a16:creationId xmlns:a16="http://schemas.microsoft.com/office/drawing/2014/main" xmlns="" id="{0A865B54-F184-EE41-8C18-B55605D708A1}"/>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147" name="Rectangle 146">
              <a:extLst>
                <a:ext uri="{FF2B5EF4-FFF2-40B4-BE49-F238E27FC236}">
                  <a16:creationId xmlns:a16="http://schemas.microsoft.com/office/drawing/2014/main" xmlns="" id="{7AF2E788-3E6E-6C40-85FF-994A0A02644D}"/>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3</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13" name="Group 12">
            <a:extLst>
              <a:ext uri="{FF2B5EF4-FFF2-40B4-BE49-F238E27FC236}">
                <a16:creationId xmlns:a16="http://schemas.microsoft.com/office/drawing/2014/main" xmlns="" id="{99D020D6-ACB2-EF4A-B6D3-10673A4305FA}"/>
              </a:ext>
            </a:extLst>
          </p:cNvPr>
          <p:cNvGrpSpPr/>
          <p:nvPr/>
        </p:nvGrpSpPr>
        <p:grpSpPr>
          <a:xfrm>
            <a:off x="4074968" y="1285040"/>
            <a:ext cx="1939094" cy="461665"/>
            <a:chOff x="6482384" y="783080"/>
            <a:chExt cx="1939094" cy="461665"/>
          </a:xfrm>
        </p:grpSpPr>
        <p:sp>
          <p:nvSpPr>
            <p:cNvPr id="12" name="Rectangle 11">
              <a:extLst>
                <a:ext uri="{FF2B5EF4-FFF2-40B4-BE49-F238E27FC236}">
                  <a16:creationId xmlns:a16="http://schemas.microsoft.com/office/drawing/2014/main" xmlns="" id="{3A6BF0C0-8EF9-6842-AD3D-AEF89B53E264}"/>
                </a:ext>
              </a:extLst>
            </p:cNvPr>
            <p:cNvSpPr/>
            <p:nvPr/>
          </p:nvSpPr>
          <p:spPr>
            <a:xfrm>
              <a:off x="6482384" y="783080"/>
              <a:ext cx="1938062"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38" name="TextBox 137">
              <a:extLst>
                <a:ext uri="{FF2B5EF4-FFF2-40B4-BE49-F238E27FC236}">
                  <a16:creationId xmlns:a16="http://schemas.microsoft.com/office/drawing/2014/main" xmlns="" id="{6AF5B397-942D-B042-A55A-B70AFD8C408A}"/>
                </a:ext>
              </a:extLst>
            </p:cNvPr>
            <p:cNvSpPr txBox="1"/>
            <p:nvPr/>
          </p:nvSpPr>
          <p:spPr>
            <a:xfrm>
              <a:off x="6508839" y="783080"/>
              <a:ext cx="1912639" cy="461665"/>
            </a:xfrm>
            <a:prstGeom prst="rect">
              <a:avLst/>
            </a:prstGeom>
            <a:noFill/>
            <a:ln>
              <a:noFill/>
            </a:ln>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OMEC: Open Source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Disaggregated Mobile Core</a:t>
              </a:r>
            </a:p>
          </p:txBody>
        </p:sp>
      </p:grpSp>
      <p:grpSp>
        <p:nvGrpSpPr>
          <p:cNvPr id="148" name="Group 147">
            <a:extLst>
              <a:ext uri="{FF2B5EF4-FFF2-40B4-BE49-F238E27FC236}">
                <a16:creationId xmlns:a16="http://schemas.microsoft.com/office/drawing/2014/main" xmlns="" id="{EE9AC379-BB52-6543-AC18-D0B31AC51DA7}"/>
              </a:ext>
            </a:extLst>
          </p:cNvPr>
          <p:cNvGrpSpPr/>
          <p:nvPr/>
        </p:nvGrpSpPr>
        <p:grpSpPr>
          <a:xfrm>
            <a:off x="3852681" y="4253348"/>
            <a:ext cx="2215670" cy="461665"/>
            <a:chOff x="6453286" y="783080"/>
            <a:chExt cx="2215670" cy="461665"/>
          </a:xfrm>
        </p:grpSpPr>
        <p:sp>
          <p:nvSpPr>
            <p:cNvPr id="149" name="Rectangle 148">
              <a:extLst>
                <a:ext uri="{FF2B5EF4-FFF2-40B4-BE49-F238E27FC236}">
                  <a16:creationId xmlns:a16="http://schemas.microsoft.com/office/drawing/2014/main" xmlns="" id="{F4A97F8E-A86B-D840-8649-AA76DC4984B5}"/>
                </a:ext>
              </a:extLst>
            </p:cNvPr>
            <p:cNvSpPr/>
            <p:nvPr/>
          </p:nvSpPr>
          <p:spPr>
            <a:xfrm>
              <a:off x="6482383" y="783080"/>
              <a:ext cx="2144389"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50" name="TextBox 149">
              <a:extLst>
                <a:ext uri="{FF2B5EF4-FFF2-40B4-BE49-F238E27FC236}">
                  <a16:creationId xmlns:a16="http://schemas.microsoft.com/office/drawing/2014/main" xmlns="" id="{5CDCDA36-765E-4F4B-B5FB-459977A7B53B}"/>
                </a:ext>
              </a:extLst>
            </p:cNvPr>
            <p:cNvSpPr txBox="1"/>
            <p:nvPr/>
          </p:nvSpPr>
          <p:spPr>
            <a:xfrm>
              <a:off x="6453286" y="783080"/>
              <a:ext cx="2215670" cy="461665"/>
            </a:xfrm>
            <a:prstGeom prst="rect">
              <a:avLst/>
            </a:prstGeom>
            <a:noFill/>
            <a:ln>
              <a:solidFill>
                <a:schemeClr val="bg1"/>
              </a:solidFill>
            </a:ln>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Mobile Edge Cloud Platform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 with Hybrid Cloud Connectivity</a:t>
              </a:r>
            </a:p>
          </p:txBody>
        </p:sp>
      </p:grpSp>
      <p:grpSp>
        <p:nvGrpSpPr>
          <p:cNvPr id="151" name="Group 150">
            <a:extLst>
              <a:ext uri="{FF2B5EF4-FFF2-40B4-BE49-F238E27FC236}">
                <a16:creationId xmlns:a16="http://schemas.microsoft.com/office/drawing/2014/main" xmlns="" id="{38D59D78-F56F-7E4B-9D70-DE45686F34AB}"/>
              </a:ext>
            </a:extLst>
          </p:cNvPr>
          <p:cNvGrpSpPr/>
          <p:nvPr/>
        </p:nvGrpSpPr>
        <p:grpSpPr>
          <a:xfrm>
            <a:off x="2703569" y="3814999"/>
            <a:ext cx="1938062" cy="461665"/>
            <a:chOff x="6482384" y="783080"/>
            <a:chExt cx="1938062" cy="461665"/>
          </a:xfrm>
        </p:grpSpPr>
        <p:sp>
          <p:nvSpPr>
            <p:cNvPr id="152" name="Rectangle 151">
              <a:extLst>
                <a:ext uri="{FF2B5EF4-FFF2-40B4-BE49-F238E27FC236}">
                  <a16:creationId xmlns:a16="http://schemas.microsoft.com/office/drawing/2014/main" xmlns="" id="{F2005EE6-09D7-C342-8020-3AA11A717E7F}"/>
                </a:ext>
              </a:extLst>
            </p:cNvPr>
            <p:cNvSpPr/>
            <p:nvPr/>
          </p:nvSpPr>
          <p:spPr>
            <a:xfrm>
              <a:off x="6482384" y="783080"/>
              <a:ext cx="1938062"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53" name="TextBox 152">
              <a:extLst>
                <a:ext uri="{FF2B5EF4-FFF2-40B4-BE49-F238E27FC236}">
                  <a16:creationId xmlns:a16="http://schemas.microsoft.com/office/drawing/2014/main" xmlns="" id="{A40656F3-705E-9B43-809B-D4308E473832}"/>
                </a:ext>
              </a:extLst>
            </p:cNvPr>
            <p:cNvSpPr txBox="1"/>
            <p:nvPr/>
          </p:nvSpPr>
          <p:spPr>
            <a:xfrm>
              <a:off x="6523269" y="783080"/>
              <a:ext cx="1883785" cy="461665"/>
            </a:xfrm>
            <a:prstGeom prst="rect">
              <a:avLst/>
            </a:prstGeom>
            <a:noFill/>
            <a:ln>
              <a:noFill/>
            </a:ln>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SD-RAN: Near Real-Time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Control of RAN with ONOS</a:t>
              </a:r>
            </a:p>
          </p:txBody>
        </p:sp>
      </p:grpSp>
      <p:cxnSp>
        <p:nvCxnSpPr>
          <p:cNvPr id="15" name="Straight Arrow Connector 14">
            <a:extLst>
              <a:ext uri="{FF2B5EF4-FFF2-40B4-BE49-F238E27FC236}">
                <a16:creationId xmlns:a16="http://schemas.microsoft.com/office/drawing/2014/main" xmlns="" id="{5C9B9428-09E0-3746-9C46-5CCD09E0A8F0}"/>
              </a:ext>
            </a:extLst>
          </p:cNvPr>
          <p:cNvCxnSpPr>
            <a:cxnSpLocks/>
          </p:cNvCxnSpPr>
          <p:nvPr/>
        </p:nvCxnSpPr>
        <p:spPr>
          <a:xfrm>
            <a:off x="5431849" y="1795068"/>
            <a:ext cx="253420" cy="573774"/>
          </a:xfrm>
          <a:prstGeom prst="straightConnector1">
            <a:avLst/>
          </a:prstGeom>
          <a:ln w="25400">
            <a:solidFill>
              <a:srgbClr val="912686"/>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xmlns="" id="{E0B908E1-9029-E44D-9C05-89A129E50C86}"/>
              </a:ext>
            </a:extLst>
          </p:cNvPr>
          <p:cNvCxnSpPr>
            <a:cxnSpLocks/>
          </p:cNvCxnSpPr>
          <p:nvPr/>
        </p:nvCxnSpPr>
        <p:spPr>
          <a:xfrm flipH="1">
            <a:off x="3448491" y="1714875"/>
            <a:ext cx="577228" cy="107681"/>
          </a:xfrm>
          <a:prstGeom prst="straightConnector1">
            <a:avLst/>
          </a:prstGeom>
          <a:ln w="25400">
            <a:solidFill>
              <a:srgbClr val="912686"/>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xmlns="" id="{1F21E833-AF99-E648-BEA3-6BE45383953F}"/>
              </a:ext>
            </a:extLst>
          </p:cNvPr>
          <p:cNvCxnSpPr>
            <a:cxnSpLocks/>
          </p:cNvCxnSpPr>
          <p:nvPr/>
        </p:nvCxnSpPr>
        <p:spPr>
          <a:xfrm flipH="1" flipV="1">
            <a:off x="3352082" y="3458177"/>
            <a:ext cx="85577" cy="316389"/>
          </a:xfrm>
          <a:prstGeom prst="straightConnector1">
            <a:avLst/>
          </a:prstGeom>
          <a:ln w="25400">
            <a:solidFill>
              <a:srgbClr val="912686"/>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xmlns="" id="{9360207A-099E-A84B-BE8C-5F75A8B30DD8}"/>
              </a:ext>
            </a:extLst>
          </p:cNvPr>
          <p:cNvCxnSpPr>
            <a:cxnSpLocks/>
          </p:cNvCxnSpPr>
          <p:nvPr/>
        </p:nvCxnSpPr>
        <p:spPr>
          <a:xfrm flipH="1" flipV="1">
            <a:off x="3915390" y="3254720"/>
            <a:ext cx="960520" cy="938433"/>
          </a:xfrm>
          <a:prstGeom prst="straightConnector1">
            <a:avLst/>
          </a:prstGeom>
          <a:ln w="25400">
            <a:solidFill>
              <a:srgbClr val="912686"/>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62" name="TextBox 161">
            <a:extLst>
              <a:ext uri="{FF2B5EF4-FFF2-40B4-BE49-F238E27FC236}">
                <a16:creationId xmlns:a16="http://schemas.microsoft.com/office/drawing/2014/main" xmlns="" id="{D061F0AA-14FC-F846-A3BE-1E33D2D1CF11}"/>
              </a:ext>
            </a:extLst>
          </p:cNvPr>
          <p:cNvSpPr txBox="1"/>
          <p:nvPr/>
        </p:nvSpPr>
        <p:spPr>
          <a:xfrm>
            <a:off x="4709937" y="3092193"/>
            <a:ext cx="344966"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IMS</a:t>
            </a:r>
          </a:p>
        </p:txBody>
      </p:sp>
      <p:sp>
        <p:nvSpPr>
          <p:cNvPr id="163" name="TextBox 162">
            <a:extLst>
              <a:ext uri="{FF2B5EF4-FFF2-40B4-BE49-F238E27FC236}">
                <a16:creationId xmlns:a16="http://schemas.microsoft.com/office/drawing/2014/main" xmlns="" id="{207B1F15-2792-4248-B67D-4B1FFEB206CC}"/>
              </a:ext>
            </a:extLst>
          </p:cNvPr>
          <p:cNvSpPr txBox="1"/>
          <p:nvPr/>
        </p:nvSpPr>
        <p:spPr>
          <a:xfrm>
            <a:off x="5559430" y="3095694"/>
            <a:ext cx="396262"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APPS</a:t>
            </a:r>
          </a:p>
        </p:txBody>
      </p:sp>
    </p:spTree>
    <p:extLst>
      <p:ext uri="{BB962C8B-B14F-4D97-AF65-F5344CB8AC3E}">
        <p14:creationId xmlns:p14="http://schemas.microsoft.com/office/powerpoint/2010/main" val="22778133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56"/>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55"/>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20"/>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21"/>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2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6"/>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57"/>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161"/>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58"/>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91"/>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92"/>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193"/>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22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3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6"/>
                                        </p:tgtEl>
                                        <p:attrNameLst>
                                          <p:attrName>style.visibility</p:attrName>
                                        </p:attrNameLst>
                                      </p:cBhvr>
                                      <p:to>
                                        <p:strVal val="visible"/>
                                      </p:to>
                                    </p:set>
                                  </p:childTnLst>
                                </p:cTn>
                              </p:par>
                              <p:par>
                                <p:cTn id="47" presetID="53" presetClass="entr" presetSubtype="16" fill="hold" grpId="0" nodeType="withEffect">
                                  <p:stCondLst>
                                    <p:cond delay="0"/>
                                  </p:stCondLst>
                                  <p:childTnLst>
                                    <p:set>
                                      <p:cBhvr>
                                        <p:cTn id="48" dur="1" fill="hold">
                                          <p:stCondLst>
                                            <p:cond delay="0"/>
                                          </p:stCondLst>
                                        </p:cTn>
                                        <p:tgtEl>
                                          <p:spTgt spid="232"/>
                                        </p:tgtEl>
                                        <p:attrNameLst>
                                          <p:attrName>style.visibility</p:attrName>
                                        </p:attrNameLst>
                                      </p:cBhvr>
                                      <p:to>
                                        <p:strVal val="visible"/>
                                      </p:to>
                                    </p:set>
                                    <p:anim calcmode="lin" valueType="num">
                                      <p:cBhvr>
                                        <p:cTn id="49" dur="500" fill="hold"/>
                                        <p:tgtEl>
                                          <p:spTgt spid="232"/>
                                        </p:tgtEl>
                                        <p:attrNameLst>
                                          <p:attrName>ppt_w</p:attrName>
                                        </p:attrNameLst>
                                      </p:cBhvr>
                                      <p:tavLst>
                                        <p:tav tm="0">
                                          <p:val>
                                            <p:fltVal val="0"/>
                                          </p:val>
                                        </p:tav>
                                        <p:tav tm="100000">
                                          <p:val>
                                            <p:strVal val="#ppt_w"/>
                                          </p:val>
                                        </p:tav>
                                      </p:tavLst>
                                    </p:anim>
                                    <p:anim calcmode="lin" valueType="num">
                                      <p:cBhvr>
                                        <p:cTn id="50" dur="500" fill="hold"/>
                                        <p:tgtEl>
                                          <p:spTgt spid="232"/>
                                        </p:tgtEl>
                                        <p:attrNameLst>
                                          <p:attrName>ppt_h</p:attrName>
                                        </p:attrNameLst>
                                      </p:cBhvr>
                                      <p:tavLst>
                                        <p:tav tm="0">
                                          <p:val>
                                            <p:fltVal val="0"/>
                                          </p:val>
                                        </p:tav>
                                        <p:tav tm="100000">
                                          <p:val>
                                            <p:strVal val="#ppt_h"/>
                                          </p:val>
                                        </p:tav>
                                      </p:tavLst>
                                    </p:anim>
                                    <p:animEffect transition="in" filter="fade">
                                      <p:cBhvr>
                                        <p:cTn id="51" dur="500"/>
                                        <p:tgtEl>
                                          <p:spTgt spid="23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31"/>
                                        </p:tgtEl>
                                        <p:attrNameLst>
                                          <p:attrName>style.visibility</p:attrName>
                                        </p:attrNameLst>
                                      </p:cBhvr>
                                      <p:to>
                                        <p:strVal val="visible"/>
                                      </p:to>
                                    </p:set>
                                    <p:anim calcmode="lin" valueType="num">
                                      <p:cBhvr>
                                        <p:cTn id="54" dur="500" fill="hold"/>
                                        <p:tgtEl>
                                          <p:spTgt spid="231"/>
                                        </p:tgtEl>
                                        <p:attrNameLst>
                                          <p:attrName>ppt_w</p:attrName>
                                        </p:attrNameLst>
                                      </p:cBhvr>
                                      <p:tavLst>
                                        <p:tav tm="0">
                                          <p:val>
                                            <p:fltVal val="0"/>
                                          </p:val>
                                        </p:tav>
                                        <p:tav tm="100000">
                                          <p:val>
                                            <p:strVal val="#ppt_w"/>
                                          </p:val>
                                        </p:tav>
                                      </p:tavLst>
                                    </p:anim>
                                    <p:anim calcmode="lin" valueType="num">
                                      <p:cBhvr>
                                        <p:cTn id="55" dur="500" fill="hold"/>
                                        <p:tgtEl>
                                          <p:spTgt spid="231"/>
                                        </p:tgtEl>
                                        <p:attrNameLst>
                                          <p:attrName>ppt_h</p:attrName>
                                        </p:attrNameLst>
                                      </p:cBhvr>
                                      <p:tavLst>
                                        <p:tav tm="0">
                                          <p:val>
                                            <p:fltVal val="0"/>
                                          </p:val>
                                        </p:tav>
                                        <p:tav tm="100000">
                                          <p:val>
                                            <p:strVal val="#ppt_h"/>
                                          </p:val>
                                        </p:tav>
                                      </p:tavLst>
                                    </p:anim>
                                    <p:animEffect transition="in" filter="fade">
                                      <p:cBhvr>
                                        <p:cTn id="56" dur="500"/>
                                        <p:tgtEl>
                                          <p:spTgt spid="231"/>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30"/>
                                        </p:tgtEl>
                                        <p:attrNameLst>
                                          <p:attrName>style.visibility</p:attrName>
                                        </p:attrNameLst>
                                      </p:cBhvr>
                                      <p:to>
                                        <p:strVal val="visible"/>
                                      </p:to>
                                    </p:set>
                                    <p:anim calcmode="lin" valueType="num">
                                      <p:cBhvr>
                                        <p:cTn id="59" dur="500" fill="hold"/>
                                        <p:tgtEl>
                                          <p:spTgt spid="230"/>
                                        </p:tgtEl>
                                        <p:attrNameLst>
                                          <p:attrName>ppt_w</p:attrName>
                                        </p:attrNameLst>
                                      </p:cBhvr>
                                      <p:tavLst>
                                        <p:tav tm="0">
                                          <p:val>
                                            <p:fltVal val="0"/>
                                          </p:val>
                                        </p:tav>
                                        <p:tav tm="100000">
                                          <p:val>
                                            <p:strVal val="#ppt_w"/>
                                          </p:val>
                                        </p:tav>
                                      </p:tavLst>
                                    </p:anim>
                                    <p:anim calcmode="lin" valueType="num">
                                      <p:cBhvr>
                                        <p:cTn id="60" dur="500" fill="hold"/>
                                        <p:tgtEl>
                                          <p:spTgt spid="230"/>
                                        </p:tgtEl>
                                        <p:attrNameLst>
                                          <p:attrName>ppt_h</p:attrName>
                                        </p:attrNameLst>
                                      </p:cBhvr>
                                      <p:tavLst>
                                        <p:tav tm="0">
                                          <p:val>
                                            <p:fltVal val="0"/>
                                          </p:val>
                                        </p:tav>
                                        <p:tav tm="100000">
                                          <p:val>
                                            <p:strVal val="#ppt_h"/>
                                          </p:val>
                                        </p:tav>
                                      </p:tavLst>
                                    </p:anim>
                                    <p:animEffect transition="in" filter="fade">
                                      <p:cBhvr>
                                        <p:cTn id="61" dur="500"/>
                                        <p:tgtEl>
                                          <p:spTgt spid="230"/>
                                        </p:tgtEl>
                                      </p:cBhvr>
                                    </p:animEffect>
                                  </p:childTnLst>
                                </p:cTn>
                              </p:par>
                              <p:par>
                                <p:cTn id="62" presetID="1" presetClass="exit" presetSubtype="0" fill="hold" grpId="0" nodeType="withEffect">
                                  <p:stCondLst>
                                    <p:cond delay="0"/>
                                  </p:stCondLst>
                                  <p:childTnLst>
                                    <p:set>
                                      <p:cBhvr>
                                        <p:cTn id="63" dur="1" fill="hold">
                                          <p:stCondLst>
                                            <p:cond delay="0"/>
                                          </p:stCondLst>
                                        </p:cTn>
                                        <p:tgtEl>
                                          <p:spTgt spid="140"/>
                                        </p:tgtEl>
                                        <p:attrNameLst>
                                          <p:attrName>style.visibility</p:attrName>
                                        </p:attrNameLst>
                                      </p:cBhvr>
                                      <p:to>
                                        <p:strVal val="hidden"/>
                                      </p:to>
                                    </p:set>
                                  </p:childTnLst>
                                </p:cTn>
                              </p:par>
                              <p:par>
                                <p:cTn id="64" presetID="1" presetClass="exit" presetSubtype="0" fill="hold" grpId="0" nodeType="withEffect">
                                  <p:stCondLst>
                                    <p:cond delay="0"/>
                                  </p:stCondLst>
                                  <p:childTnLst>
                                    <p:set>
                                      <p:cBhvr>
                                        <p:cTn id="65" dur="1" fill="hold">
                                          <p:stCondLst>
                                            <p:cond delay="0"/>
                                          </p:stCondLst>
                                        </p:cTn>
                                        <p:tgtEl>
                                          <p:spTgt spid="196"/>
                                        </p:tgtEl>
                                        <p:attrNameLst>
                                          <p:attrName>style.visibility</p:attrName>
                                        </p:attrNameLst>
                                      </p:cBhvr>
                                      <p:to>
                                        <p:strVal val="hidden"/>
                                      </p:to>
                                    </p:set>
                                  </p:childTnLst>
                                </p:cTn>
                              </p:par>
                              <p:par>
                                <p:cTn id="66" presetID="1" presetClass="exit" presetSubtype="0" fill="hold" grpId="0" nodeType="withEffect">
                                  <p:stCondLst>
                                    <p:cond delay="0"/>
                                  </p:stCondLst>
                                  <p:childTnLst>
                                    <p:set>
                                      <p:cBhvr>
                                        <p:cTn id="67" dur="1" fill="hold">
                                          <p:stCondLst>
                                            <p:cond delay="0"/>
                                          </p:stCondLst>
                                        </p:cTn>
                                        <p:tgtEl>
                                          <p:spTgt spid="217"/>
                                        </p:tgtEl>
                                        <p:attrNameLst>
                                          <p:attrName>style.visibility</p:attrName>
                                        </p:attrNameLst>
                                      </p:cBhvr>
                                      <p:to>
                                        <p:strVal val="hidden"/>
                                      </p:to>
                                    </p:set>
                                  </p:childTnLst>
                                </p:cTn>
                              </p:par>
                              <p:par>
                                <p:cTn id="68" presetID="9" presetClass="entr" presetSubtype="0" fill="hold" grpId="0" nodeType="withEffect">
                                  <p:stCondLst>
                                    <p:cond delay="0"/>
                                  </p:stCondLst>
                                  <p:childTnLst>
                                    <p:set>
                                      <p:cBhvr>
                                        <p:cTn id="69" dur="1" fill="hold">
                                          <p:stCondLst>
                                            <p:cond delay="0"/>
                                          </p:stCondLst>
                                        </p:cTn>
                                        <p:tgtEl>
                                          <p:spTgt spid="171"/>
                                        </p:tgtEl>
                                        <p:attrNameLst>
                                          <p:attrName>style.visibility</p:attrName>
                                        </p:attrNameLst>
                                      </p:cBhvr>
                                      <p:to>
                                        <p:strVal val="visible"/>
                                      </p:to>
                                    </p:set>
                                    <p:animEffect transition="in" filter="dissolve">
                                      <p:cBhvr>
                                        <p:cTn id="70" dur="500"/>
                                        <p:tgtEl>
                                          <p:spTgt spid="171"/>
                                        </p:tgtEl>
                                      </p:cBhvr>
                                    </p:animEffect>
                                  </p:childTnLst>
                                </p:cTn>
                              </p:par>
                              <p:par>
                                <p:cTn id="71" presetID="1" presetClass="entr" presetSubtype="0" fill="hold" grpId="0" nodeType="withEffect">
                                  <p:stCondLst>
                                    <p:cond delay="500"/>
                                  </p:stCondLst>
                                  <p:childTnLst>
                                    <p:set>
                                      <p:cBhvr>
                                        <p:cTn id="72" dur="1" fill="hold">
                                          <p:stCondLst>
                                            <p:cond delay="0"/>
                                          </p:stCondLst>
                                        </p:cTn>
                                        <p:tgtEl>
                                          <p:spTgt spid="17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7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3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3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4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4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4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39"/>
                                        </p:tgtEl>
                                        <p:attrNameLst>
                                          <p:attrName>style.visibility</p:attrName>
                                        </p:attrNameLst>
                                      </p:cBhvr>
                                      <p:to>
                                        <p:strVal val="visible"/>
                                      </p:to>
                                    </p:set>
                                  </p:childTnLst>
                                </p:cTn>
                              </p:par>
                              <p:par>
                                <p:cTn id="87" presetID="9" presetClass="entr" presetSubtype="0" fill="hold" grpId="0" nodeType="withEffect">
                                  <p:stCondLst>
                                    <p:cond delay="0"/>
                                  </p:stCondLst>
                                  <p:childTnLst>
                                    <p:set>
                                      <p:cBhvr>
                                        <p:cTn id="88" dur="1" fill="hold">
                                          <p:stCondLst>
                                            <p:cond delay="0"/>
                                          </p:stCondLst>
                                        </p:cTn>
                                        <p:tgtEl>
                                          <p:spTgt spid="172"/>
                                        </p:tgtEl>
                                        <p:attrNameLst>
                                          <p:attrName>style.visibility</p:attrName>
                                        </p:attrNameLst>
                                      </p:cBhvr>
                                      <p:to>
                                        <p:strVal val="visible"/>
                                      </p:to>
                                    </p:set>
                                    <p:animEffect transition="in" filter="dissolve">
                                      <p:cBhvr>
                                        <p:cTn id="89" dur="500"/>
                                        <p:tgtEl>
                                          <p:spTgt spid="172"/>
                                        </p:tgtEl>
                                      </p:cBhvr>
                                    </p:animEffect>
                                  </p:childTnLst>
                                </p:cTn>
                              </p:par>
                            </p:childTnLst>
                          </p:cTn>
                        </p:par>
                      </p:childTnLst>
                    </p:cTn>
                  </p:par>
                  <p:par>
                    <p:cTn id="90" fill="hold">
                      <p:stCondLst>
                        <p:cond delay="indefinite"/>
                      </p:stCondLst>
                      <p:childTnLst>
                        <p:par>
                          <p:cTn id="91" fill="hold">
                            <p:stCondLst>
                              <p:cond delay="0"/>
                            </p:stCondLst>
                            <p:childTnLst>
                              <p:par>
                                <p:cTn id="92" presetID="0" presetClass="path" presetSubtype="0" accel="50000" decel="50000" fill="hold" grpId="0" nodeType="clickEffect">
                                  <p:stCondLst>
                                    <p:cond delay="0"/>
                                  </p:stCondLst>
                                  <p:childTnLst>
                                    <p:animMotion origin="layout" path="M -2.77778E-7 4.44444E-6 L -0.21267 -0.1713 " pathEditMode="relative" rAng="0" ptsTypes="AA">
                                      <p:cBhvr>
                                        <p:cTn id="93" dur="2000" fill="hold"/>
                                        <p:tgtEl>
                                          <p:spTgt spid="117"/>
                                        </p:tgtEl>
                                        <p:attrNameLst>
                                          <p:attrName>ppt_x</p:attrName>
                                          <p:attrName>ppt_y</p:attrName>
                                        </p:attrNameLst>
                                      </p:cBhvr>
                                      <p:rCtr x="-10642" y="-8580"/>
                                    </p:animMotion>
                                  </p:childTnLst>
                                </p:cTn>
                              </p:par>
                              <p:par>
                                <p:cTn id="94" presetID="0" presetClass="path" presetSubtype="0" accel="50000" decel="50000" fill="hold" grpId="0" nodeType="withEffect">
                                  <p:stCondLst>
                                    <p:cond delay="0"/>
                                  </p:stCondLst>
                                  <p:childTnLst>
                                    <p:animMotion origin="layout" path="M -2.77778E-7 -4.5679E-6 L -0.17274 0.01266 " pathEditMode="relative" rAng="0" ptsTypes="AA">
                                      <p:cBhvr>
                                        <p:cTn id="95" dur="2000" fill="hold"/>
                                        <p:tgtEl>
                                          <p:spTgt spid="175"/>
                                        </p:tgtEl>
                                        <p:attrNameLst>
                                          <p:attrName>ppt_x</p:attrName>
                                          <p:attrName>ppt_y</p:attrName>
                                        </p:attrNameLst>
                                      </p:cBhvr>
                                      <p:rCtr x="-8646" y="617"/>
                                    </p:animMotion>
                                  </p:childTnLst>
                                </p:cTn>
                              </p:par>
                            </p:childTnLst>
                          </p:cTn>
                        </p:par>
                        <p:par>
                          <p:cTn id="96" fill="hold">
                            <p:stCondLst>
                              <p:cond delay="2000"/>
                            </p:stCondLst>
                            <p:childTnLst>
                              <p:par>
                                <p:cTn id="97" presetID="1" presetClass="entr" presetSubtype="0" fill="hold" grpId="0" nodeType="afterEffect">
                                  <p:stCondLst>
                                    <p:cond delay="200"/>
                                  </p:stCondLst>
                                  <p:childTnLst>
                                    <p:set>
                                      <p:cBhvr>
                                        <p:cTn id="98" dur="1" fill="hold">
                                          <p:stCondLst>
                                            <p:cond delay="0"/>
                                          </p:stCondLst>
                                        </p:cTn>
                                        <p:tgtEl>
                                          <p:spTgt spid="18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grpId="0" nodeType="clickEffect">
                                  <p:stCondLst>
                                    <p:cond delay="0"/>
                                  </p:stCondLst>
                                  <p:childTnLst>
                                    <p:animMotion origin="layout" path="M -2.77778E-7 -4.32099E-6 L -0.29496 -0.10895 " pathEditMode="relative" rAng="0" ptsTypes="AA">
                                      <p:cBhvr>
                                        <p:cTn id="102" dur="2000" fill="hold"/>
                                        <p:tgtEl>
                                          <p:spTgt spid="122"/>
                                        </p:tgtEl>
                                        <p:attrNameLst>
                                          <p:attrName>ppt_x</p:attrName>
                                          <p:attrName>ppt_y</p:attrName>
                                        </p:attrNameLst>
                                      </p:cBhvr>
                                      <p:rCtr x="-14757" y="-5463"/>
                                    </p:animMotion>
                                  </p:childTnLst>
                                </p:cTn>
                              </p:par>
                            </p:childTnLst>
                          </p:cTn>
                        </p:par>
                        <p:par>
                          <p:cTn id="103" fill="hold">
                            <p:stCondLst>
                              <p:cond delay="2000"/>
                            </p:stCondLst>
                            <p:childTnLst>
                              <p:par>
                                <p:cTn id="104" presetID="1" presetClass="entr" presetSubtype="0" fill="hold" grpId="0" nodeType="afterEffect">
                                  <p:stCondLst>
                                    <p:cond delay="200"/>
                                  </p:stCondLst>
                                  <p:childTnLst>
                                    <p:set>
                                      <p:cBhvr>
                                        <p:cTn id="105" dur="1" fill="hold">
                                          <p:stCondLst>
                                            <p:cond delay="0"/>
                                          </p:stCondLst>
                                        </p:cTn>
                                        <p:tgtEl>
                                          <p:spTgt spid="182"/>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0" presetClass="path" presetSubtype="0" accel="50000" decel="50000" fill="hold" grpId="0" nodeType="clickEffect">
                                  <p:stCondLst>
                                    <p:cond delay="0"/>
                                  </p:stCondLst>
                                  <p:childTnLst>
                                    <p:animMotion origin="layout" path="M -3.33333E-6 -2.46914E-7 L -0.46406 0.03765 " pathEditMode="relative" rAng="0" ptsTypes="AA">
                                      <p:cBhvr>
                                        <p:cTn id="109" dur="2000" fill="hold"/>
                                        <p:tgtEl>
                                          <p:spTgt spid="212"/>
                                        </p:tgtEl>
                                        <p:attrNameLst>
                                          <p:attrName>ppt_x</p:attrName>
                                          <p:attrName>ppt_y</p:attrName>
                                        </p:attrNameLst>
                                      </p:cBhvr>
                                      <p:rCtr x="-23212" y="1883"/>
                                    </p:animMotion>
                                  </p:childTnLst>
                                </p:cTn>
                              </p:par>
                            </p:childTnLst>
                          </p:cTn>
                        </p:par>
                        <p:par>
                          <p:cTn id="110" fill="hold">
                            <p:stCondLst>
                              <p:cond delay="2000"/>
                            </p:stCondLst>
                            <p:childTnLst>
                              <p:par>
                                <p:cTn id="111" presetID="1" presetClass="entr" presetSubtype="0" fill="hold" grpId="0" nodeType="afterEffect">
                                  <p:stCondLst>
                                    <p:cond delay="200"/>
                                  </p:stCondLst>
                                  <p:childTnLst>
                                    <p:set>
                                      <p:cBhvr>
                                        <p:cTn id="112" dur="1" fill="hold">
                                          <p:stCondLst>
                                            <p:cond delay="0"/>
                                          </p:stCondLst>
                                        </p:cTn>
                                        <p:tgtEl>
                                          <p:spTgt spid="183"/>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xit" presetSubtype="0" fill="hold" grpId="0" nodeType="clickEffect">
                                  <p:stCondLst>
                                    <p:cond delay="0"/>
                                  </p:stCondLst>
                                  <p:childTnLst>
                                    <p:set>
                                      <p:cBhvr>
                                        <p:cTn id="116" dur="1" fill="hold">
                                          <p:stCondLst>
                                            <p:cond delay="0"/>
                                          </p:stCondLst>
                                        </p:cTn>
                                        <p:tgtEl>
                                          <p:spTgt spid="166"/>
                                        </p:tgtEl>
                                        <p:attrNameLst>
                                          <p:attrName>style.visibility</p:attrName>
                                        </p:attrNameLst>
                                      </p:cBhvr>
                                      <p:to>
                                        <p:strVal val="hidden"/>
                                      </p:to>
                                    </p:set>
                                  </p:childTnLst>
                                </p:cTn>
                              </p:par>
                              <p:par>
                                <p:cTn id="117" presetID="1" presetClass="exit" presetSubtype="0" fill="hold" grpId="0" nodeType="withEffect">
                                  <p:stCondLst>
                                    <p:cond delay="0"/>
                                  </p:stCondLst>
                                  <p:childTnLst>
                                    <p:set>
                                      <p:cBhvr>
                                        <p:cTn id="118" dur="1" fill="hold">
                                          <p:stCondLst>
                                            <p:cond delay="0"/>
                                          </p:stCondLst>
                                        </p:cTn>
                                        <p:tgtEl>
                                          <p:spTgt spid="165"/>
                                        </p:tgtEl>
                                        <p:attrNameLst>
                                          <p:attrName>style.visibility</p:attrName>
                                        </p:attrNameLst>
                                      </p:cBhvr>
                                      <p:to>
                                        <p:strVal val="hidden"/>
                                      </p:to>
                                    </p:set>
                                  </p:childTnLst>
                                </p:cTn>
                              </p:par>
                              <p:par>
                                <p:cTn id="119" presetID="1" presetClass="entr" presetSubtype="0" fill="hold" grpId="0" nodeType="withEffect">
                                  <p:stCondLst>
                                    <p:cond delay="0"/>
                                  </p:stCondLst>
                                  <p:childTnLst>
                                    <p:set>
                                      <p:cBhvr>
                                        <p:cTn id="120" dur="1" fill="hold">
                                          <p:stCondLst>
                                            <p:cond delay="0"/>
                                          </p:stCondLst>
                                        </p:cTn>
                                        <p:tgtEl>
                                          <p:spTgt spid="184"/>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85"/>
                                        </p:tgtEl>
                                        <p:attrNameLst>
                                          <p:attrName>style.visibility</p:attrName>
                                        </p:attrNameLst>
                                      </p:cBhvr>
                                      <p:to>
                                        <p:strVal val="visible"/>
                                      </p:to>
                                    </p:set>
                                  </p:childTnLst>
                                </p:cTn>
                              </p:par>
                            </p:childTnLst>
                          </p:cTn>
                        </p:par>
                        <p:par>
                          <p:cTn id="123" fill="hold">
                            <p:stCondLst>
                              <p:cond delay="0"/>
                            </p:stCondLst>
                            <p:childTnLst>
                              <p:par>
                                <p:cTn id="124" presetID="1" presetClass="entr" presetSubtype="0" fill="hold" grpId="0" nodeType="afterEffect">
                                  <p:stCondLst>
                                    <p:cond delay="200"/>
                                  </p:stCondLst>
                                  <p:childTnLst>
                                    <p:set>
                                      <p:cBhvr>
                                        <p:cTn id="125" dur="1" fill="hold">
                                          <p:stCondLst>
                                            <p:cond delay="0"/>
                                          </p:stCondLst>
                                        </p:cTn>
                                        <p:tgtEl>
                                          <p:spTgt spid="186"/>
                                        </p:tgtEl>
                                        <p:attrNameLst>
                                          <p:attrName>style.visibility</p:attrName>
                                        </p:attrNameLst>
                                      </p:cBhvr>
                                      <p:to>
                                        <p:strVal val="visible"/>
                                      </p:to>
                                    </p:set>
                                  </p:childTnLst>
                                </p:cTn>
                              </p:par>
                            </p:childTnLst>
                          </p:cTn>
                        </p:par>
                      </p:childTnLst>
                    </p:cTn>
                  </p:par>
                  <p:par>
                    <p:cTn id="126" fill="hold">
                      <p:stCondLst>
                        <p:cond delay="indefinite"/>
                      </p:stCondLst>
                      <p:childTnLst>
                        <p:par>
                          <p:cTn id="127" fill="hold">
                            <p:stCondLst>
                              <p:cond delay="0"/>
                            </p:stCondLst>
                            <p:childTnLst>
                              <p:par>
                                <p:cTn id="128" presetID="1" presetClass="entr" presetSubtype="0" fill="hold" grpId="0" nodeType="clickEffect">
                                  <p:stCondLst>
                                    <p:cond delay="0"/>
                                  </p:stCondLst>
                                  <p:childTnLst>
                                    <p:set>
                                      <p:cBhvr>
                                        <p:cTn id="129" dur="1" fill="hold">
                                          <p:stCondLst>
                                            <p:cond delay="0"/>
                                          </p:stCondLst>
                                        </p:cTn>
                                        <p:tgtEl>
                                          <p:spTgt spid="28">
                                            <p:txEl>
                                              <p:pRg st="0" end="0"/>
                                            </p:txEl>
                                          </p:spTgt>
                                        </p:tgtEl>
                                        <p:attrNameLst>
                                          <p:attrName>style.visibility</p:attrName>
                                        </p:attrNameLst>
                                      </p:cBhvr>
                                      <p:to>
                                        <p:strVal val="visible"/>
                                      </p:to>
                                    </p:set>
                                  </p:childTnLst>
                                </p:cTn>
                              </p:par>
                            </p:childTnLst>
                          </p:cTn>
                        </p:par>
                        <p:par>
                          <p:cTn id="130" fill="hold">
                            <p:stCondLst>
                              <p:cond delay="0"/>
                            </p:stCondLst>
                            <p:childTnLst>
                              <p:par>
                                <p:cTn id="131" presetID="53" presetClass="entr" presetSubtype="16" fill="hold" nodeType="afterEffect">
                                  <p:stCondLst>
                                    <p:cond delay="500"/>
                                  </p:stCondLst>
                                  <p:childTnLst>
                                    <p:set>
                                      <p:cBhvr>
                                        <p:cTn id="132" dur="1" fill="hold">
                                          <p:stCondLst>
                                            <p:cond delay="0"/>
                                          </p:stCondLst>
                                        </p:cTn>
                                        <p:tgtEl>
                                          <p:spTgt spid="10"/>
                                        </p:tgtEl>
                                        <p:attrNameLst>
                                          <p:attrName>style.visibility</p:attrName>
                                        </p:attrNameLst>
                                      </p:cBhvr>
                                      <p:to>
                                        <p:strVal val="visible"/>
                                      </p:to>
                                    </p:set>
                                    <p:anim calcmode="lin" valueType="num">
                                      <p:cBhvr>
                                        <p:cTn id="133" dur="500" fill="hold"/>
                                        <p:tgtEl>
                                          <p:spTgt spid="10"/>
                                        </p:tgtEl>
                                        <p:attrNameLst>
                                          <p:attrName>ppt_w</p:attrName>
                                        </p:attrNameLst>
                                      </p:cBhvr>
                                      <p:tavLst>
                                        <p:tav tm="0">
                                          <p:val>
                                            <p:fltVal val="0"/>
                                          </p:val>
                                        </p:tav>
                                        <p:tav tm="100000">
                                          <p:val>
                                            <p:strVal val="#ppt_w"/>
                                          </p:val>
                                        </p:tav>
                                      </p:tavLst>
                                    </p:anim>
                                    <p:anim calcmode="lin" valueType="num">
                                      <p:cBhvr>
                                        <p:cTn id="134" dur="500" fill="hold"/>
                                        <p:tgtEl>
                                          <p:spTgt spid="10"/>
                                        </p:tgtEl>
                                        <p:attrNameLst>
                                          <p:attrName>ppt_h</p:attrName>
                                        </p:attrNameLst>
                                      </p:cBhvr>
                                      <p:tavLst>
                                        <p:tav tm="0">
                                          <p:val>
                                            <p:fltVal val="0"/>
                                          </p:val>
                                        </p:tav>
                                        <p:tav tm="100000">
                                          <p:val>
                                            <p:strVal val="#ppt_h"/>
                                          </p:val>
                                        </p:tav>
                                      </p:tavLst>
                                    </p:anim>
                                    <p:animEffect transition="in" filter="fade">
                                      <p:cBhvr>
                                        <p:cTn id="135" dur="500"/>
                                        <p:tgtEl>
                                          <p:spTgt spid="10"/>
                                        </p:tgtEl>
                                      </p:cBhvr>
                                    </p:animEffect>
                                  </p:childTnLst>
                                </p:cTn>
                              </p:par>
                            </p:childTnLst>
                          </p:cTn>
                        </p:par>
                        <p:par>
                          <p:cTn id="136" fill="hold">
                            <p:stCondLst>
                              <p:cond delay="1000"/>
                            </p:stCondLst>
                            <p:childTnLst>
                              <p:par>
                                <p:cTn id="137" presetID="53" presetClass="entr" presetSubtype="16" fill="hold" nodeType="afterEffect">
                                  <p:stCondLst>
                                    <p:cond delay="0"/>
                                  </p:stCondLst>
                                  <p:childTnLst>
                                    <p:set>
                                      <p:cBhvr>
                                        <p:cTn id="138" dur="1" fill="hold">
                                          <p:stCondLst>
                                            <p:cond delay="0"/>
                                          </p:stCondLst>
                                        </p:cTn>
                                        <p:tgtEl>
                                          <p:spTgt spid="151"/>
                                        </p:tgtEl>
                                        <p:attrNameLst>
                                          <p:attrName>style.visibility</p:attrName>
                                        </p:attrNameLst>
                                      </p:cBhvr>
                                      <p:to>
                                        <p:strVal val="visible"/>
                                      </p:to>
                                    </p:set>
                                    <p:anim calcmode="lin" valueType="num">
                                      <p:cBhvr>
                                        <p:cTn id="139" dur="500" fill="hold"/>
                                        <p:tgtEl>
                                          <p:spTgt spid="151"/>
                                        </p:tgtEl>
                                        <p:attrNameLst>
                                          <p:attrName>ppt_w</p:attrName>
                                        </p:attrNameLst>
                                      </p:cBhvr>
                                      <p:tavLst>
                                        <p:tav tm="0">
                                          <p:val>
                                            <p:fltVal val="0"/>
                                          </p:val>
                                        </p:tav>
                                        <p:tav tm="100000">
                                          <p:val>
                                            <p:strVal val="#ppt_w"/>
                                          </p:val>
                                        </p:tav>
                                      </p:tavLst>
                                    </p:anim>
                                    <p:anim calcmode="lin" valueType="num">
                                      <p:cBhvr>
                                        <p:cTn id="140" dur="500" fill="hold"/>
                                        <p:tgtEl>
                                          <p:spTgt spid="151"/>
                                        </p:tgtEl>
                                        <p:attrNameLst>
                                          <p:attrName>ppt_h</p:attrName>
                                        </p:attrNameLst>
                                      </p:cBhvr>
                                      <p:tavLst>
                                        <p:tav tm="0">
                                          <p:val>
                                            <p:fltVal val="0"/>
                                          </p:val>
                                        </p:tav>
                                        <p:tav tm="100000">
                                          <p:val>
                                            <p:strVal val="#ppt_h"/>
                                          </p:val>
                                        </p:tav>
                                      </p:tavLst>
                                    </p:anim>
                                    <p:animEffect transition="in" filter="fade">
                                      <p:cBhvr>
                                        <p:cTn id="141" dur="500"/>
                                        <p:tgtEl>
                                          <p:spTgt spid="151"/>
                                        </p:tgtEl>
                                      </p:cBhvr>
                                    </p:animEffect>
                                  </p:childTnLst>
                                </p:cTn>
                              </p:par>
                            </p:childTnLst>
                          </p:cTn>
                        </p:par>
                        <p:par>
                          <p:cTn id="142" fill="hold">
                            <p:stCondLst>
                              <p:cond delay="1500"/>
                            </p:stCondLst>
                            <p:childTnLst>
                              <p:par>
                                <p:cTn id="143" presetID="22" presetClass="entr" presetSubtype="4" fill="hold" nodeType="afterEffect">
                                  <p:stCondLst>
                                    <p:cond delay="0"/>
                                  </p:stCondLst>
                                  <p:childTnLst>
                                    <p:set>
                                      <p:cBhvr>
                                        <p:cTn id="144" dur="1" fill="hold">
                                          <p:stCondLst>
                                            <p:cond delay="0"/>
                                          </p:stCondLst>
                                        </p:cTn>
                                        <p:tgtEl>
                                          <p:spTgt spid="159"/>
                                        </p:tgtEl>
                                        <p:attrNameLst>
                                          <p:attrName>style.visibility</p:attrName>
                                        </p:attrNameLst>
                                      </p:cBhvr>
                                      <p:to>
                                        <p:strVal val="visible"/>
                                      </p:to>
                                    </p:set>
                                    <p:animEffect transition="in" filter="wipe(down)">
                                      <p:cBhvr>
                                        <p:cTn id="145" dur="500"/>
                                        <p:tgtEl>
                                          <p:spTgt spid="159"/>
                                        </p:tgtEl>
                                      </p:cBhvr>
                                    </p:animEffect>
                                  </p:childTnLst>
                                </p:cTn>
                              </p:par>
                            </p:childTnLst>
                          </p:cTn>
                        </p:par>
                      </p:childTnLst>
                    </p:cTn>
                  </p:par>
                  <p:par>
                    <p:cTn id="146" fill="hold">
                      <p:stCondLst>
                        <p:cond delay="indefinite"/>
                      </p:stCondLst>
                      <p:childTnLst>
                        <p:par>
                          <p:cTn id="147" fill="hold">
                            <p:stCondLst>
                              <p:cond delay="0"/>
                            </p:stCondLst>
                            <p:childTnLst>
                              <p:par>
                                <p:cTn id="148" presetID="1" presetClass="exit" presetSubtype="0" fill="hold" nodeType="clickEffect">
                                  <p:stCondLst>
                                    <p:cond delay="0"/>
                                  </p:stCondLst>
                                  <p:childTnLst>
                                    <p:set>
                                      <p:cBhvr>
                                        <p:cTn id="149" dur="1" fill="hold">
                                          <p:stCondLst>
                                            <p:cond delay="0"/>
                                          </p:stCondLst>
                                        </p:cTn>
                                        <p:tgtEl>
                                          <p:spTgt spid="151"/>
                                        </p:tgtEl>
                                        <p:attrNameLst>
                                          <p:attrName>style.visibility</p:attrName>
                                        </p:attrNameLst>
                                      </p:cBhvr>
                                      <p:to>
                                        <p:strVal val="hidden"/>
                                      </p:to>
                                    </p:set>
                                  </p:childTnLst>
                                </p:cTn>
                              </p:par>
                              <p:par>
                                <p:cTn id="150" presetID="1" presetClass="exit" presetSubtype="0" fill="hold" nodeType="withEffect">
                                  <p:stCondLst>
                                    <p:cond delay="0"/>
                                  </p:stCondLst>
                                  <p:childTnLst>
                                    <p:set>
                                      <p:cBhvr>
                                        <p:cTn id="151" dur="1" fill="hold">
                                          <p:stCondLst>
                                            <p:cond delay="0"/>
                                          </p:stCondLst>
                                        </p:cTn>
                                        <p:tgtEl>
                                          <p:spTgt spid="10"/>
                                        </p:tgtEl>
                                        <p:attrNameLst>
                                          <p:attrName>style.visibility</p:attrName>
                                        </p:attrNameLst>
                                      </p:cBhvr>
                                      <p:to>
                                        <p:strVal val="hidden"/>
                                      </p:to>
                                    </p:set>
                                  </p:childTnLst>
                                </p:cTn>
                              </p:par>
                              <p:par>
                                <p:cTn id="152" presetID="1" presetClass="exit" presetSubtype="0" fill="hold" nodeType="withEffect">
                                  <p:stCondLst>
                                    <p:cond delay="0"/>
                                  </p:stCondLst>
                                  <p:childTnLst>
                                    <p:set>
                                      <p:cBhvr>
                                        <p:cTn id="153" dur="1" fill="hold">
                                          <p:stCondLst>
                                            <p:cond delay="0"/>
                                          </p:stCondLst>
                                        </p:cTn>
                                        <p:tgtEl>
                                          <p:spTgt spid="159"/>
                                        </p:tgtEl>
                                        <p:attrNameLst>
                                          <p:attrName>style.visibility</p:attrName>
                                        </p:attrNameLst>
                                      </p:cBhvr>
                                      <p:to>
                                        <p:strVal val="hidden"/>
                                      </p:to>
                                    </p:set>
                                  </p:childTnLst>
                                </p:cTn>
                              </p:par>
                              <p:par>
                                <p:cTn id="154" presetID="53" presetClass="entr" presetSubtype="16" fill="hold" nodeType="withEffect">
                                  <p:stCondLst>
                                    <p:cond delay="0"/>
                                  </p:stCondLst>
                                  <p:childTnLst>
                                    <p:set>
                                      <p:cBhvr>
                                        <p:cTn id="155" dur="1" fill="hold">
                                          <p:stCondLst>
                                            <p:cond delay="0"/>
                                          </p:stCondLst>
                                        </p:cTn>
                                        <p:tgtEl>
                                          <p:spTgt spid="11"/>
                                        </p:tgtEl>
                                        <p:attrNameLst>
                                          <p:attrName>style.visibility</p:attrName>
                                        </p:attrNameLst>
                                      </p:cBhvr>
                                      <p:to>
                                        <p:strVal val="visible"/>
                                      </p:to>
                                    </p:set>
                                    <p:anim calcmode="lin" valueType="num">
                                      <p:cBhvr>
                                        <p:cTn id="156" dur="500" fill="hold"/>
                                        <p:tgtEl>
                                          <p:spTgt spid="11"/>
                                        </p:tgtEl>
                                        <p:attrNameLst>
                                          <p:attrName>ppt_w</p:attrName>
                                        </p:attrNameLst>
                                      </p:cBhvr>
                                      <p:tavLst>
                                        <p:tav tm="0">
                                          <p:val>
                                            <p:fltVal val="0"/>
                                          </p:val>
                                        </p:tav>
                                        <p:tav tm="100000">
                                          <p:val>
                                            <p:strVal val="#ppt_w"/>
                                          </p:val>
                                        </p:tav>
                                      </p:tavLst>
                                    </p:anim>
                                    <p:anim calcmode="lin" valueType="num">
                                      <p:cBhvr>
                                        <p:cTn id="157" dur="500" fill="hold"/>
                                        <p:tgtEl>
                                          <p:spTgt spid="11"/>
                                        </p:tgtEl>
                                        <p:attrNameLst>
                                          <p:attrName>ppt_h</p:attrName>
                                        </p:attrNameLst>
                                      </p:cBhvr>
                                      <p:tavLst>
                                        <p:tav tm="0">
                                          <p:val>
                                            <p:fltVal val="0"/>
                                          </p:val>
                                        </p:tav>
                                        <p:tav tm="100000">
                                          <p:val>
                                            <p:strVal val="#ppt_h"/>
                                          </p:val>
                                        </p:tav>
                                      </p:tavLst>
                                    </p:anim>
                                    <p:animEffect transition="in" filter="fade">
                                      <p:cBhvr>
                                        <p:cTn id="158" dur="500"/>
                                        <p:tgtEl>
                                          <p:spTgt spid="11"/>
                                        </p:tgtEl>
                                      </p:cBhvr>
                                    </p:animEffect>
                                  </p:childTnLst>
                                </p:cTn>
                              </p:par>
                            </p:childTnLst>
                          </p:cTn>
                        </p:par>
                        <p:par>
                          <p:cTn id="159" fill="hold">
                            <p:stCondLst>
                              <p:cond delay="500"/>
                            </p:stCondLst>
                            <p:childTnLst>
                              <p:par>
                                <p:cTn id="160" presetID="53" presetClass="entr" presetSubtype="16" fill="hold" nodeType="afterEffect">
                                  <p:stCondLst>
                                    <p:cond delay="0"/>
                                  </p:stCondLst>
                                  <p:childTnLst>
                                    <p:set>
                                      <p:cBhvr>
                                        <p:cTn id="161" dur="1" fill="hold">
                                          <p:stCondLst>
                                            <p:cond delay="0"/>
                                          </p:stCondLst>
                                        </p:cTn>
                                        <p:tgtEl>
                                          <p:spTgt spid="13"/>
                                        </p:tgtEl>
                                        <p:attrNameLst>
                                          <p:attrName>style.visibility</p:attrName>
                                        </p:attrNameLst>
                                      </p:cBhvr>
                                      <p:to>
                                        <p:strVal val="visible"/>
                                      </p:to>
                                    </p:set>
                                    <p:anim calcmode="lin" valueType="num">
                                      <p:cBhvr>
                                        <p:cTn id="162" dur="500" fill="hold"/>
                                        <p:tgtEl>
                                          <p:spTgt spid="13"/>
                                        </p:tgtEl>
                                        <p:attrNameLst>
                                          <p:attrName>ppt_w</p:attrName>
                                        </p:attrNameLst>
                                      </p:cBhvr>
                                      <p:tavLst>
                                        <p:tav tm="0">
                                          <p:val>
                                            <p:fltVal val="0"/>
                                          </p:val>
                                        </p:tav>
                                        <p:tav tm="100000">
                                          <p:val>
                                            <p:strVal val="#ppt_w"/>
                                          </p:val>
                                        </p:tav>
                                      </p:tavLst>
                                    </p:anim>
                                    <p:anim calcmode="lin" valueType="num">
                                      <p:cBhvr>
                                        <p:cTn id="163" dur="500" fill="hold"/>
                                        <p:tgtEl>
                                          <p:spTgt spid="13"/>
                                        </p:tgtEl>
                                        <p:attrNameLst>
                                          <p:attrName>ppt_h</p:attrName>
                                        </p:attrNameLst>
                                      </p:cBhvr>
                                      <p:tavLst>
                                        <p:tav tm="0">
                                          <p:val>
                                            <p:fltVal val="0"/>
                                          </p:val>
                                        </p:tav>
                                        <p:tav tm="100000">
                                          <p:val>
                                            <p:strVal val="#ppt_h"/>
                                          </p:val>
                                        </p:tav>
                                      </p:tavLst>
                                    </p:anim>
                                    <p:animEffect transition="in" filter="fade">
                                      <p:cBhvr>
                                        <p:cTn id="164" dur="500"/>
                                        <p:tgtEl>
                                          <p:spTgt spid="13"/>
                                        </p:tgtEl>
                                      </p:cBhvr>
                                    </p:animEffect>
                                  </p:childTnLst>
                                </p:cTn>
                              </p:par>
                            </p:childTnLst>
                          </p:cTn>
                        </p:par>
                        <p:par>
                          <p:cTn id="165" fill="hold">
                            <p:stCondLst>
                              <p:cond delay="1000"/>
                            </p:stCondLst>
                            <p:childTnLst>
                              <p:par>
                                <p:cTn id="166" presetID="22" presetClass="entr" presetSubtype="1" fill="hold" nodeType="afterEffect">
                                  <p:stCondLst>
                                    <p:cond delay="0"/>
                                  </p:stCondLst>
                                  <p:childTnLst>
                                    <p:set>
                                      <p:cBhvr>
                                        <p:cTn id="167" dur="1" fill="hold">
                                          <p:stCondLst>
                                            <p:cond delay="0"/>
                                          </p:stCondLst>
                                        </p:cTn>
                                        <p:tgtEl>
                                          <p:spTgt spid="15"/>
                                        </p:tgtEl>
                                        <p:attrNameLst>
                                          <p:attrName>style.visibility</p:attrName>
                                        </p:attrNameLst>
                                      </p:cBhvr>
                                      <p:to>
                                        <p:strVal val="visible"/>
                                      </p:to>
                                    </p:set>
                                    <p:animEffect transition="in" filter="wipe(up)">
                                      <p:cBhvr>
                                        <p:cTn id="168" dur="500"/>
                                        <p:tgtEl>
                                          <p:spTgt spid="15"/>
                                        </p:tgtEl>
                                      </p:cBhvr>
                                    </p:animEffect>
                                  </p:childTnLst>
                                </p:cTn>
                              </p:par>
                            </p:childTnLst>
                          </p:cTn>
                        </p:par>
                        <p:par>
                          <p:cTn id="169" fill="hold">
                            <p:stCondLst>
                              <p:cond delay="1500"/>
                            </p:stCondLst>
                            <p:childTnLst>
                              <p:par>
                                <p:cTn id="170" presetID="22" presetClass="entr" presetSubtype="1" fill="hold" nodeType="afterEffect">
                                  <p:stCondLst>
                                    <p:cond delay="0"/>
                                  </p:stCondLst>
                                  <p:childTnLst>
                                    <p:set>
                                      <p:cBhvr>
                                        <p:cTn id="171" dur="1" fill="hold">
                                          <p:stCondLst>
                                            <p:cond delay="0"/>
                                          </p:stCondLst>
                                        </p:cTn>
                                        <p:tgtEl>
                                          <p:spTgt spid="154"/>
                                        </p:tgtEl>
                                        <p:attrNameLst>
                                          <p:attrName>style.visibility</p:attrName>
                                        </p:attrNameLst>
                                      </p:cBhvr>
                                      <p:to>
                                        <p:strVal val="visible"/>
                                      </p:to>
                                    </p:set>
                                    <p:animEffect transition="in" filter="wipe(up)">
                                      <p:cBhvr>
                                        <p:cTn id="172" dur="500"/>
                                        <p:tgtEl>
                                          <p:spTgt spid="154"/>
                                        </p:tgtEl>
                                      </p:cBhvr>
                                    </p:animEffect>
                                  </p:childTnLst>
                                </p:cTn>
                              </p:par>
                            </p:childTnLst>
                          </p:cTn>
                        </p:par>
                      </p:childTnLst>
                    </p:cTn>
                  </p:par>
                  <p:par>
                    <p:cTn id="173" fill="hold">
                      <p:stCondLst>
                        <p:cond delay="indefinite"/>
                      </p:stCondLst>
                      <p:childTnLst>
                        <p:par>
                          <p:cTn id="174" fill="hold">
                            <p:stCondLst>
                              <p:cond delay="0"/>
                            </p:stCondLst>
                            <p:childTnLst>
                              <p:par>
                                <p:cTn id="175" presetID="1" presetClass="exit" presetSubtype="0" fill="hold" nodeType="clickEffect">
                                  <p:stCondLst>
                                    <p:cond delay="0"/>
                                  </p:stCondLst>
                                  <p:childTnLst>
                                    <p:set>
                                      <p:cBhvr>
                                        <p:cTn id="176" dur="1" fill="hold">
                                          <p:stCondLst>
                                            <p:cond delay="0"/>
                                          </p:stCondLst>
                                        </p:cTn>
                                        <p:tgtEl>
                                          <p:spTgt spid="11"/>
                                        </p:tgtEl>
                                        <p:attrNameLst>
                                          <p:attrName>style.visibility</p:attrName>
                                        </p:attrNameLst>
                                      </p:cBhvr>
                                      <p:to>
                                        <p:strVal val="hidden"/>
                                      </p:to>
                                    </p:set>
                                  </p:childTnLst>
                                </p:cTn>
                              </p:par>
                              <p:par>
                                <p:cTn id="177" presetID="1" presetClass="exit" presetSubtype="0" fill="hold" nodeType="withEffect">
                                  <p:stCondLst>
                                    <p:cond delay="0"/>
                                  </p:stCondLst>
                                  <p:childTnLst>
                                    <p:set>
                                      <p:cBhvr>
                                        <p:cTn id="178" dur="1" fill="hold">
                                          <p:stCondLst>
                                            <p:cond delay="0"/>
                                          </p:stCondLst>
                                        </p:cTn>
                                        <p:tgtEl>
                                          <p:spTgt spid="13"/>
                                        </p:tgtEl>
                                        <p:attrNameLst>
                                          <p:attrName>style.visibility</p:attrName>
                                        </p:attrNameLst>
                                      </p:cBhvr>
                                      <p:to>
                                        <p:strVal val="hidden"/>
                                      </p:to>
                                    </p:set>
                                  </p:childTnLst>
                                </p:cTn>
                              </p:par>
                              <p:par>
                                <p:cTn id="179" presetID="1" presetClass="exit" presetSubtype="0" fill="hold" nodeType="withEffect">
                                  <p:stCondLst>
                                    <p:cond delay="0"/>
                                  </p:stCondLst>
                                  <p:childTnLst>
                                    <p:set>
                                      <p:cBhvr>
                                        <p:cTn id="180" dur="1" fill="hold">
                                          <p:stCondLst>
                                            <p:cond delay="0"/>
                                          </p:stCondLst>
                                        </p:cTn>
                                        <p:tgtEl>
                                          <p:spTgt spid="15"/>
                                        </p:tgtEl>
                                        <p:attrNameLst>
                                          <p:attrName>style.visibility</p:attrName>
                                        </p:attrNameLst>
                                      </p:cBhvr>
                                      <p:to>
                                        <p:strVal val="hidden"/>
                                      </p:to>
                                    </p:set>
                                  </p:childTnLst>
                                </p:cTn>
                              </p:par>
                              <p:par>
                                <p:cTn id="181" presetID="1" presetClass="exit" presetSubtype="0" fill="hold" nodeType="withEffect">
                                  <p:stCondLst>
                                    <p:cond delay="0"/>
                                  </p:stCondLst>
                                  <p:childTnLst>
                                    <p:set>
                                      <p:cBhvr>
                                        <p:cTn id="182" dur="1" fill="hold">
                                          <p:stCondLst>
                                            <p:cond delay="0"/>
                                          </p:stCondLst>
                                        </p:cTn>
                                        <p:tgtEl>
                                          <p:spTgt spid="154"/>
                                        </p:tgtEl>
                                        <p:attrNameLst>
                                          <p:attrName>style.visibility</p:attrName>
                                        </p:attrNameLst>
                                      </p:cBhvr>
                                      <p:to>
                                        <p:strVal val="hidden"/>
                                      </p:to>
                                    </p:set>
                                  </p:childTnLst>
                                </p:cTn>
                              </p:par>
                              <p:par>
                                <p:cTn id="183" presetID="53" presetClass="entr" presetSubtype="16" fill="hold" nodeType="withEffect">
                                  <p:stCondLst>
                                    <p:cond delay="0"/>
                                  </p:stCondLst>
                                  <p:childTnLst>
                                    <p:set>
                                      <p:cBhvr>
                                        <p:cTn id="184" dur="1" fill="hold">
                                          <p:stCondLst>
                                            <p:cond delay="0"/>
                                          </p:stCondLst>
                                        </p:cTn>
                                        <p:tgtEl>
                                          <p:spTgt spid="143"/>
                                        </p:tgtEl>
                                        <p:attrNameLst>
                                          <p:attrName>style.visibility</p:attrName>
                                        </p:attrNameLst>
                                      </p:cBhvr>
                                      <p:to>
                                        <p:strVal val="visible"/>
                                      </p:to>
                                    </p:set>
                                    <p:anim calcmode="lin" valueType="num">
                                      <p:cBhvr>
                                        <p:cTn id="185" dur="500" fill="hold"/>
                                        <p:tgtEl>
                                          <p:spTgt spid="143"/>
                                        </p:tgtEl>
                                        <p:attrNameLst>
                                          <p:attrName>ppt_w</p:attrName>
                                        </p:attrNameLst>
                                      </p:cBhvr>
                                      <p:tavLst>
                                        <p:tav tm="0">
                                          <p:val>
                                            <p:fltVal val="0"/>
                                          </p:val>
                                        </p:tav>
                                        <p:tav tm="100000">
                                          <p:val>
                                            <p:strVal val="#ppt_w"/>
                                          </p:val>
                                        </p:tav>
                                      </p:tavLst>
                                    </p:anim>
                                    <p:anim calcmode="lin" valueType="num">
                                      <p:cBhvr>
                                        <p:cTn id="186" dur="500" fill="hold"/>
                                        <p:tgtEl>
                                          <p:spTgt spid="143"/>
                                        </p:tgtEl>
                                        <p:attrNameLst>
                                          <p:attrName>ppt_h</p:attrName>
                                        </p:attrNameLst>
                                      </p:cBhvr>
                                      <p:tavLst>
                                        <p:tav tm="0">
                                          <p:val>
                                            <p:fltVal val="0"/>
                                          </p:val>
                                        </p:tav>
                                        <p:tav tm="100000">
                                          <p:val>
                                            <p:strVal val="#ppt_h"/>
                                          </p:val>
                                        </p:tav>
                                      </p:tavLst>
                                    </p:anim>
                                    <p:animEffect transition="in" filter="fade">
                                      <p:cBhvr>
                                        <p:cTn id="187" dur="500"/>
                                        <p:tgtEl>
                                          <p:spTgt spid="143"/>
                                        </p:tgtEl>
                                      </p:cBhvr>
                                    </p:animEffect>
                                  </p:childTnLst>
                                </p:cTn>
                              </p:par>
                            </p:childTnLst>
                          </p:cTn>
                        </p:par>
                        <p:par>
                          <p:cTn id="188" fill="hold">
                            <p:stCondLst>
                              <p:cond delay="500"/>
                            </p:stCondLst>
                            <p:childTnLst>
                              <p:par>
                                <p:cTn id="189" presetID="53" presetClass="entr" presetSubtype="16" fill="hold" nodeType="afterEffect">
                                  <p:stCondLst>
                                    <p:cond delay="0"/>
                                  </p:stCondLst>
                                  <p:childTnLst>
                                    <p:set>
                                      <p:cBhvr>
                                        <p:cTn id="190" dur="1" fill="hold">
                                          <p:stCondLst>
                                            <p:cond delay="0"/>
                                          </p:stCondLst>
                                        </p:cTn>
                                        <p:tgtEl>
                                          <p:spTgt spid="148"/>
                                        </p:tgtEl>
                                        <p:attrNameLst>
                                          <p:attrName>style.visibility</p:attrName>
                                        </p:attrNameLst>
                                      </p:cBhvr>
                                      <p:to>
                                        <p:strVal val="visible"/>
                                      </p:to>
                                    </p:set>
                                    <p:anim calcmode="lin" valueType="num">
                                      <p:cBhvr>
                                        <p:cTn id="191" dur="500" fill="hold"/>
                                        <p:tgtEl>
                                          <p:spTgt spid="148"/>
                                        </p:tgtEl>
                                        <p:attrNameLst>
                                          <p:attrName>ppt_w</p:attrName>
                                        </p:attrNameLst>
                                      </p:cBhvr>
                                      <p:tavLst>
                                        <p:tav tm="0">
                                          <p:val>
                                            <p:fltVal val="0"/>
                                          </p:val>
                                        </p:tav>
                                        <p:tav tm="100000">
                                          <p:val>
                                            <p:strVal val="#ppt_w"/>
                                          </p:val>
                                        </p:tav>
                                      </p:tavLst>
                                    </p:anim>
                                    <p:anim calcmode="lin" valueType="num">
                                      <p:cBhvr>
                                        <p:cTn id="192" dur="500" fill="hold"/>
                                        <p:tgtEl>
                                          <p:spTgt spid="148"/>
                                        </p:tgtEl>
                                        <p:attrNameLst>
                                          <p:attrName>ppt_h</p:attrName>
                                        </p:attrNameLst>
                                      </p:cBhvr>
                                      <p:tavLst>
                                        <p:tav tm="0">
                                          <p:val>
                                            <p:fltVal val="0"/>
                                          </p:val>
                                        </p:tav>
                                        <p:tav tm="100000">
                                          <p:val>
                                            <p:strVal val="#ppt_h"/>
                                          </p:val>
                                        </p:tav>
                                      </p:tavLst>
                                    </p:anim>
                                    <p:animEffect transition="in" filter="fade">
                                      <p:cBhvr>
                                        <p:cTn id="193" dur="500"/>
                                        <p:tgtEl>
                                          <p:spTgt spid="148"/>
                                        </p:tgtEl>
                                      </p:cBhvr>
                                    </p:animEffect>
                                  </p:childTnLst>
                                </p:cTn>
                              </p:par>
                            </p:childTnLst>
                          </p:cTn>
                        </p:par>
                        <p:par>
                          <p:cTn id="194" fill="hold">
                            <p:stCondLst>
                              <p:cond delay="1000"/>
                            </p:stCondLst>
                            <p:childTnLst>
                              <p:par>
                                <p:cTn id="195" presetID="22" presetClass="entr" presetSubtype="4" fill="hold" nodeType="afterEffect">
                                  <p:stCondLst>
                                    <p:cond delay="0"/>
                                  </p:stCondLst>
                                  <p:childTnLst>
                                    <p:set>
                                      <p:cBhvr>
                                        <p:cTn id="196" dur="1" fill="hold">
                                          <p:stCondLst>
                                            <p:cond delay="0"/>
                                          </p:stCondLst>
                                        </p:cTn>
                                        <p:tgtEl>
                                          <p:spTgt spid="160"/>
                                        </p:tgtEl>
                                        <p:attrNameLst>
                                          <p:attrName>style.visibility</p:attrName>
                                        </p:attrNameLst>
                                      </p:cBhvr>
                                      <p:to>
                                        <p:strVal val="visible"/>
                                      </p:to>
                                    </p:set>
                                    <p:animEffect transition="in" filter="wipe(down)">
                                      <p:cBhvr>
                                        <p:cTn id="19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140" grpId="0"/>
      <p:bldP spid="165" grpId="0"/>
      <p:bldP spid="166" grpId="0"/>
      <p:bldP spid="171" grpId="0" animBg="1"/>
      <p:bldP spid="172" grpId="0" animBg="1"/>
      <p:bldP spid="173" grpId="0"/>
      <p:bldP spid="174" grpId="0"/>
      <p:bldP spid="180" grpId="0"/>
      <p:bldP spid="182" grpId="0"/>
      <p:bldP spid="183" grpId="0"/>
      <p:bldP spid="184" grpId="0" animBg="1"/>
      <p:bldP spid="185" grpId="0" animBg="1"/>
      <p:bldP spid="186" grpId="0"/>
      <p:bldP spid="212" grpId="0" animBg="1"/>
      <p:bldP spid="155" grpId="0" animBg="1"/>
      <p:bldP spid="156" grpId="0" animBg="1"/>
      <p:bldP spid="158" grpId="0" animBg="1"/>
      <p:bldP spid="161" grpId="0" animBg="1"/>
      <p:bldP spid="192" grpId="0" animBg="1"/>
      <p:bldP spid="193" grpId="0" animBg="1"/>
      <p:bldP spid="196" grpId="0"/>
      <p:bldP spid="217" grpId="0"/>
      <p:bldP spid="220" grpId="0"/>
      <p:bldP spid="225" grpId="0" animBg="1"/>
      <p:bldP spid="230" grpId="0" animBg="1"/>
      <p:bldP spid="231" grpId="0" animBg="1"/>
      <p:bldP spid="232" grpId="0" animBg="1"/>
      <p:bldP spid="234" grpId="0" animBg="1"/>
      <p:bldP spid="236" grpId="0" animBg="1"/>
      <p:bldP spid="237" grpId="0"/>
      <p:bldP spid="238" grpId="0"/>
      <p:bldP spid="239" grpId="0"/>
      <p:bldP spid="240" grpId="0"/>
      <p:bldP spid="241" grpId="0"/>
      <p:bldP spid="242" grpId="0"/>
      <p:bldP spid="117" grpId="0" animBg="1"/>
      <p:bldP spid="175" grpId="0" animBg="1"/>
      <p:bldP spid="1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56">
            <a:extLst>
              <a:ext uri="{FF2B5EF4-FFF2-40B4-BE49-F238E27FC236}">
                <a16:creationId xmlns:a16="http://schemas.microsoft.com/office/drawing/2014/main" xmlns="" id="{EAAD0DDC-0E37-6C4F-B2C5-2B39979EBD76}"/>
              </a:ext>
            </a:extLst>
          </p:cNvPr>
          <p:cNvSpPr>
            <a:spLocks noGrp="1"/>
          </p:cNvSpPr>
          <p:nvPr>
            <p:ph type="title"/>
          </p:nvPr>
        </p:nvSpPr>
        <p:spPr/>
        <p:txBody>
          <a:bodyPr/>
          <a:lstStyle/>
          <a:p>
            <a:r>
              <a:rPr lang="en-US" dirty="0"/>
              <a:t>RAN Evolution: Towards SD-RAN</a:t>
            </a:r>
            <a:endParaRPr lang="en-US" b="1" dirty="0"/>
          </a:p>
        </p:txBody>
      </p:sp>
      <p:sp>
        <p:nvSpPr>
          <p:cNvPr id="87" name="Text Placeholder 4">
            <a:extLst>
              <a:ext uri="{FF2B5EF4-FFF2-40B4-BE49-F238E27FC236}">
                <a16:creationId xmlns:a16="http://schemas.microsoft.com/office/drawing/2014/main" xmlns="" id="{8B3D8F72-2E3E-CA41-A057-A69117BD2394}"/>
              </a:ext>
            </a:extLst>
          </p:cNvPr>
          <p:cNvSpPr>
            <a:spLocks noGrp="1"/>
          </p:cNvSpPr>
          <p:nvPr>
            <p:ph type="body" idx="1"/>
          </p:nvPr>
        </p:nvSpPr>
        <p:spPr/>
        <p:txBody>
          <a:bodyPr/>
          <a:lstStyle/>
          <a:p>
            <a:r>
              <a:rPr lang="en-US" dirty="0"/>
              <a:t>SD-RAN Controller can also control non-disaggregated </a:t>
            </a:r>
            <a:r>
              <a:rPr lang="en-US" dirty="0" err="1"/>
              <a:t>eNBs</a:t>
            </a:r>
            <a:r>
              <a:rPr lang="en-US" dirty="0"/>
              <a:t>/</a:t>
            </a:r>
            <a:r>
              <a:rPr lang="en-US" dirty="0" err="1"/>
              <a:t>gNBs</a:t>
            </a:r>
            <a:endParaRPr lang="en-US" dirty="0"/>
          </a:p>
        </p:txBody>
      </p:sp>
      <p:sp>
        <p:nvSpPr>
          <p:cNvPr id="243" name="TextBox 242">
            <a:extLst>
              <a:ext uri="{FF2B5EF4-FFF2-40B4-BE49-F238E27FC236}">
                <a16:creationId xmlns:a16="http://schemas.microsoft.com/office/drawing/2014/main" xmlns="" id="{F822A0E6-AD83-E445-AC32-0AA2260C6A85}"/>
              </a:ext>
            </a:extLst>
          </p:cNvPr>
          <p:cNvSpPr txBox="1"/>
          <p:nvPr/>
        </p:nvSpPr>
        <p:spPr>
          <a:xfrm>
            <a:off x="3843558" y="2608081"/>
            <a:ext cx="1324402" cy="5539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DISAGGREGATION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SD-CONTROL</a:t>
            </a:r>
          </a:p>
        </p:txBody>
      </p:sp>
      <p:pic>
        <p:nvPicPr>
          <p:cNvPr id="144" name="Picture 143">
            <a:extLst>
              <a:ext uri="{FF2B5EF4-FFF2-40B4-BE49-F238E27FC236}">
                <a16:creationId xmlns:a16="http://schemas.microsoft.com/office/drawing/2014/main" xmlns="" id="{038F1077-1BED-D741-8971-B46F3D306F73}"/>
              </a:ext>
            </a:extLst>
          </p:cNvPr>
          <p:cNvPicPr>
            <a:picLocks noChangeAspect="1"/>
          </p:cNvPicPr>
          <p:nvPr/>
        </p:nvPicPr>
        <p:blipFill>
          <a:blip r:embed="rId3"/>
          <a:stretch>
            <a:fillRect/>
          </a:stretch>
        </p:blipFill>
        <p:spPr>
          <a:xfrm>
            <a:off x="5602498" y="1285799"/>
            <a:ext cx="417449" cy="1093693"/>
          </a:xfrm>
          <a:prstGeom prst="rect">
            <a:avLst/>
          </a:prstGeom>
          <a:effectLst>
            <a:outerShdw blurRad="50800" dist="38100" dir="2700000" algn="tl" rotWithShape="0">
              <a:prstClr val="black">
                <a:alpha val="40000"/>
              </a:prstClr>
            </a:outerShdw>
          </a:effectLst>
        </p:spPr>
      </p:pic>
      <p:pic>
        <p:nvPicPr>
          <p:cNvPr id="74" name="Picture 73" descr="A close up of a logo&#10;&#10;Description automatically generated">
            <a:extLst>
              <a:ext uri="{FF2B5EF4-FFF2-40B4-BE49-F238E27FC236}">
                <a16:creationId xmlns:a16="http://schemas.microsoft.com/office/drawing/2014/main" xmlns="" id="{A76CE9F9-0B66-BE46-AD6A-775A4C98D4AA}"/>
              </a:ext>
            </a:extLst>
          </p:cNvPr>
          <p:cNvPicPr>
            <a:picLocks noChangeAspect="1"/>
          </p:cNvPicPr>
          <p:nvPr/>
        </p:nvPicPr>
        <p:blipFill>
          <a:blip r:embed="rId4"/>
          <a:stretch>
            <a:fillRect/>
          </a:stretch>
        </p:blipFill>
        <p:spPr>
          <a:xfrm>
            <a:off x="1088326" y="1176322"/>
            <a:ext cx="1270536" cy="3328736"/>
          </a:xfrm>
          <a:prstGeom prst="rect">
            <a:avLst/>
          </a:prstGeom>
          <a:effectLst>
            <a:outerShdw blurRad="50800" dist="38100" dir="2700000" algn="tl" rotWithShape="0">
              <a:prstClr val="black">
                <a:alpha val="40000"/>
              </a:prstClr>
            </a:outerShdw>
          </a:effectLst>
        </p:spPr>
      </p:pic>
      <p:sp>
        <p:nvSpPr>
          <p:cNvPr id="3" name="Rectangle 2">
            <a:extLst>
              <a:ext uri="{FF2B5EF4-FFF2-40B4-BE49-F238E27FC236}">
                <a16:creationId xmlns:a16="http://schemas.microsoft.com/office/drawing/2014/main" xmlns="" id="{04AEB8AF-0465-4642-BEB7-A6FC9CAF1209}"/>
              </a:ext>
            </a:extLst>
          </p:cNvPr>
          <p:cNvSpPr/>
          <p:nvPr/>
        </p:nvSpPr>
        <p:spPr>
          <a:xfrm>
            <a:off x="2871933" y="2867735"/>
            <a:ext cx="708660" cy="259080"/>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xmlns="" id="{ED3C5DA1-872B-334A-A2F8-29DA46815DC2}"/>
              </a:ext>
            </a:extLst>
          </p:cNvPr>
          <p:cNvSpPr txBox="1"/>
          <p:nvPr/>
        </p:nvSpPr>
        <p:spPr>
          <a:xfrm>
            <a:off x="2994469" y="2874164"/>
            <a:ext cx="463588"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cs typeface="Arial"/>
                <a:sym typeface="Arial"/>
              </a:rPr>
              <a:t>RRC</a:t>
            </a:r>
          </a:p>
        </p:txBody>
      </p:sp>
      <p:sp>
        <p:nvSpPr>
          <p:cNvPr id="79" name="Rectangle 78">
            <a:extLst>
              <a:ext uri="{FF2B5EF4-FFF2-40B4-BE49-F238E27FC236}">
                <a16:creationId xmlns:a16="http://schemas.microsoft.com/office/drawing/2014/main" xmlns="" id="{0158F7E7-61CC-074D-84F8-E983B65DB201}"/>
              </a:ext>
            </a:extLst>
          </p:cNvPr>
          <p:cNvSpPr/>
          <p:nvPr/>
        </p:nvSpPr>
        <p:spPr>
          <a:xfrm>
            <a:off x="2871212" y="2558556"/>
            <a:ext cx="708660" cy="259080"/>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0" name="TextBox 79">
            <a:extLst>
              <a:ext uri="{FF2B5EF4-FFF2-40B4-BE49-F238E27FC236}">
                <a16:creationId xmlns:a16="http://schemas.microsoft.com/office/drawing/2014/main" xmlns="" id="{04ECB090-A856-4D4F-8A8C-B22D0B2A9AEF}"/>
              </a:ext>
            </a:extLst>
          </p:cNvPr>
          <p:cNvSpPr txBox="1"/>
          <p:nvPr/>
        </p:nvSpPr>
        <p:spPr>
          <a:xfrm>
            <a:off x="2955276" y="2564985"/>
            <a:ext cx="540533"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cs typeface="Arial"/>
                <a:sym typeface="Arial"/>
              </a:rPr>
              <a:t>PDCP</a:t>
            </a:r>
          </a:p>
        </p:txBody>
      </p:sp>
      <p:sp>
        <p:nvSpPr>
          <p:cNvPr id="81" name="Rectangle 80">
            <a:extLst>
              <a:ext uri="{FF2B5EF4-FFF2-40B4-BE49-F238E27FC236}">
                <a16:creationId xmlns:a16="http://schemas.microsoft.com/office/drawing/2014/main" xmlns="" id="{2DDFD12F-81C8-944D-AD3C-1563D06766F5}"/>
              </a:ext>
            </a:extLst>
          </p:cNvPr>
          <p:cNvSpPr/>
          <p:nvPr/>
        </p:nvSpPr>
        <p:spPr>
          <a:xfrm>
            <a:off x="2869784" y="2244334"/>
            <a:ext cx="708660" cy="259080"/>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6" name="TextBox 105">
            <a:extLst>
              <a:ext uri="{FF2B5EF4-FFF2-40B4-BE49-F238E27FC236}">
                <a16:creationId xmlns:a16="http://schemas.microsoft.com/office/drawing/2014/main" xmlns="" id="{6FE8B722-EFBC-4E4B-8529-6C348938E68F}"/>
              </a:ext>
            </a:extLst>
          </p:cNvPr>
          <p:cNvSpPr txBox="1"/>
          <p:nvPr/>
        </p:nvSpPr>
        <p:spPr>
          <a:xfrm>
            <a:off x="2999380" y="2250763"/>
            <a:ext cx="441146"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cs typeface="Arial"/>
                <a:sym typeface="Arial"/>
              </a:rPr>
              <a:t>RLC</a:t>
            </a:r>
          </a:p>
        </p:txBody>
      </p:sp>
      <p:sp>
        <p:nvSpPr>
          <p:cNvPr id="110" name="Rectangle 109">
            <a:extLst>
              <a:ext uri="{FF2B5EF4-FFF2-40B4-BE49-F238E27FC236}">
                <a16:creationId xmlns:a16="http://schemas.microsoft.com/office/drawing/2014/main" xmlns="" id="{2E5E2BD1-38AB-034B-9D7A-B21EEBBF177E}"/>
              </a:ext>
            </a:extLst>
          </p:cNvPr>
          <p:cNvSpPr/>
          <p:nvPr/>
        </p:nvSpPr>
        <p:spPr>
          <a:xfrm>
            <a:off x="2868324" y="1934686"/>
            <a:ext cx="708660" cy="259080"/>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1" name="TextBox 110">
            <a:extLst>
              <a:ext uri="{FF2B5EF4-FFF2-40B4-BE49-F238E27FC236}">
                <a16:creationId xmlns:a16="http://schemas.microsoft.com/office/drawing/2014/main" xmlns="" id="{212DF922-750B-5248-8535-AB595EBF12A2}"/>
              </a:ext>
            </a:extLst>
          </p:cNvPr>
          <p:cNvSpPr txBox="1"/>
          <p:nvPr/>
        </p:nvSpPr>
        <p:spPr>
          <a:xfrm>
            <a:off x="2982044" y="1991683"/>
            <a:ext cx="481222"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cs typeface="Arial"/>
                <a:sym typeface="Arial"/>
              </a:rPr>
              <a:t>MAC</a:t>
            </a:r>
          </a:p>
        </p:txBody>
      </p:sp>
      <p:sp>
        <p:nvSpPr>
          <p:cNvPr id="112" name="Rectangle 111">
            <a:extLst>
              <a:ext uri="{FF2B5EF4-FFF2-40B4-BE49-F238E27FC236}">
                <a16:creationId xmlns:a16="http://schemas.microsoft.com/office/drawing/2014/main" xmlns="" id="{AC6CDDC9-4C49-7043-A40B-2B0CA4D7BE42}"/>
              </a:ext>
            </a:extLst>
          </p:cNvPr>
          <p:cNvSpPr/>
          <p:nvPr/>
        </p:nvSpPr>
        <p:spPr>
          <a:xfrm>
            <a:off x="2868324" y="1642901"/>
            <a:ext cx="708660" cy="259080"/>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4" name="TextBox 113">
            <a:extLst>
              <a:ext uri="{FF2B5EF4-FFF2-40B4-BE49-F238E27FC236}">
                <a16:creationId xmlns:a16="http://schemas.microsoft.com/office/drawing/2014/main" xmlns="" id="{B4A39363-CF96-1A48-BB3A-8ACF38033D18}"/>
              </a:ext>
            </a:extLst>
          </p:cNvPr>
          <p:cNvSpPr txBox="1"/>
          <p:nvPr/>
        </p:nvSpPr>
        <p:spPr>
          <a:xfrm>
            <a:off x="2998876" y="1649330"/>
            <a:ext cx="447559"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cs typeface="Arial"/>
                <a:sym typeface="Arial"/>
              </a:rPr>
              <a:t>PHY</a:t>
            </a:r>
          </a:p>
        </p:txBody>
      </p:sp>
      <p:sp>
        <p:nvSpPr>
          <p:cNvPr id="116" name="Rectangle 115">
            <a:extLst>
              <a:ext uri="{FF2B5EF4-FFF2-40B4-BE49-F238E27FC236}">
                <a16:creationId xmlns:a16="http://schemas.microsoft.com/office/drawing/2014/main" xmlns="" id="{B626D0C1-1E68-2749-ABF5-E55449BFE490}"/>
              </a:ext>
            </a:extLst>
          </p:cNvPr>
          <p:cNvSpPr/>
          <p:nvPr/>
        </p:nvSpPr>
        <p:spPr>
          <a:xfrm>
            <a:off x="2868324" y="1941115"/>
            <a:ext cx="708660" cy="99427"/>
          </a:xfrm>
          <a:prstGeom prst="rect">
            <a:avLst/>
          </a:prstGeom>
          <a:solidFill>
            <a:srgbClr val="C0000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19" name="TextBox 118">
            <a:extLst>
              <a:ext uri="{FF2B5EF4-FFF2-40B4-BE49-F238E27FC236}">
                <a16:creationId xmlns:a16="http://schemas.microsoft.com/office/drawing/2014/main" xmlns="" id="{E00B6EA1-6D7D-CF4C-A80D-5722C024B6B9}"/>
              </a:ext>
            </a:extLst>
          </p:cNvPr>
          <p:cNvSpPr txBox="1"/>
          <p:nvPr/>
        </p:nvSpPr>
        <p:spPr>
          <a:xfrm>
            <a:off x="2974028" y="1906875"/>
            <a:ext cx="497252"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00" b="0" i="0" u="none" strike="noStrike" kern="0" cap="none" spc="0" normalizeH="0" baseline="0" noProof="0" dirty="0">
                <a:ln>
                  <a:noFill/>
                </a:ln>
                <a:solidFill>
                  <a:srgbClr val="FFFFFF"/>
                </a:solidFill>
                <a:effectLst/>
                <a:uLnTx/>
                <a:uFillTx/>
                <a:latin typeface="Arial"/>
                <a:cs typeface="Arial"/>
                <a:sym typeface="Arial"/>
              </a:rPr>
              <a:t>Scheduling</a:t>
            </a:r>
          </a:p>
        </p:txBody>
      </p:sp>
      <p:cxnSp>
        <p:nvCxnSpPr>
          <p:cNvPr id="7" name="Straight Connector 6">
            <a:extLst>
              <a:ext uri="{FF2B5EF4-FFF2-40B4-BE49-F238E27FC236}">
                <a16:creationId xmlns:a16="http://schemas.microsoft.com/office/drawing/2014/main" xmlns="" id="{F80D945F-3E14-7140-8FD9-1A4005235F2E}"/>
              </a:ext>
            </a:extLst>
          </p:cNvPr>
          <p:cNvCxnSpPr>
            <a:cxnSpLocks/>
          </p:cNvCxnSpPr>
          <p:nvPr/>
        </p:nvCxnSpPr>
        <p:spPr>
          <a:xfrm flipV="1">
            <a:off x="2032716" y="1642901"/>
            <a:ext cx="835608" cy="183315"/>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xmlns="" id="{F76E2855-6981-944D-BD0D-B19DCDE5BC42}"/>
              </a:ext>
            </a:extLst>
          </p:cNvPr>
          <p:cNvCxnSpPr>
            <a:cxnSpLocks/>
          </p:cNvCxnSpPr>
          <p:nvPr/>
        </p:nvCxnSpPr>
        <p:spPr>
          <a:xfrm>
            <a:off x="2019705" y="2669860"/>
            <a:ext cx="828288" cy="444432"/>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9" name="Right Arrow 8">
            <a:extLst>
              <a:ext uri="{FF2B5EF4-FFF2-40B4-BE49-F238E27FC236}">
                <a16:creationId xmlns:a16="http://schemas.microsoft.com/office/drawing/2014/main" xmlns="" id="{30F72C71-AF95-9F42-AD74-F54E32DDB300}"/>
              </a:ext>
            </a:extLst>
          </p:cNvPr>
          <p:cNvSpPr/>
          <p:nvPr/>
        </p:nvSpPr>
        <p:spPr>
          <a:xfrm>
            <a:off x="4173691" y="2150658"/>
            <a:ext cx="670560" cy="439017"/>
          </a:xfrm>
          <a:prstGeom prst="rightArrow">
            <a:avLst/>
          </a:prstGeom>
          <a:solidFill>
            <a:srgbClr val="4D4D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34" name="Picture 133">
            <a:extLst>
              <a:ext uri="{FF2B5EF4-FFF2-40B4-BE49-F238E27FC236}">
                <a16:creationId xmlns:a16="http://schemas.microsoft.com/office/drawing/2014/main" xmlns="" id="{13034ABD-DBC8-0543-B180-F4A71645E745}"/>
              </a:ext>
            </a:extLst>
          </p:cNvPr>
          <p:cNvPicPr>
            <a:picLocks noChangeAspect="1"/>
          </p:cNvPicPr>
          <p:nvPr/>
        </p:nvPicPr>
        <p:blipFill>
          <a:blip r:embed="rId5"/>
          <a:stretch>
            <a:fillRect/>
          </a:stretch>
        </p:blipFill>
        <p:spPr>
          <a:xfrm>
            <a:off x="5641947" y="2704410"/>
            <a:ext cx="303801" cy="378062"/>
          </a:xfrm>
          <a:prstGeom prst="rect">
            <a:avLst/>
          </a:prstGeom>
          <a:effectLst>
            <a:outerShdw blurRad="50800" dist="38100" dir="2700000" algn="tl" rotWithShape="0">
              <a:prstClr val="black">
                <a:alpha val="40000"/>
              </a:prstClr>
            </a:outerShdw>
          </a:effectLst>
        </p:spPr>
      </p:pic>
      <p:sp>
        <p:nvSpPr>
          <p:cNvPr id="138" name="TextBox 137">
            <a:extLst>
              <a:ext uri="{FF2B5EF4-FFF2-40B4-BE49-F238E27FC236}">
                <a16:creationId xmlns:a16="http://schemas.microsoft.com/office/drawing/2014/main" xmlns="" id="{157C3FE5-3F40-724C-BF76-739302A27D8B}"/>
              </a:ext>
            </a:extLst>
          </p:cNvPr>
          <p:cNvSpPr txBox="1"/>
          <p:nvPr/>
        </p:nvSpPr>
        <p:spPr>
          <a:xfrm>
            <a:off x="3846770" y="2608081"/>
            <a:ext cx="1324402"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DISAGGREGATION</a:t>
            </a:r>
          </a:p>
        </p:txBody>
      </p:sp>
      <p:sp>
        <p:nvSpPr>
          <p:cNvPr id="141" name="TextBox 140">
            <a:extLst>
              <a:ext uri="{FF2B5EF4-FFF2-40B4-BE49-F238E27FC236}">
                <a16:creationId xmlns:a16="http://schemas.microsoft.com/office/drawing/2014/main" xmlns="" id="{71DEBA66-BAC7-614D-AC4F-0100654281F3}"/>
              </a:ext>
            </a:extLst>
          </p:cNvPr>
          <p:cNvSpPr txBox="1"/>
          <p:nvPr/>
        </p:nvSpPr>
        <p:spPr>
          <a:xfrm>
            <a:off x="5512023" y="2127001"/>
            <a:ext cx="360997"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RU</a:t>
            </a:r>
          </a:p>
        </p:txBody>
      </p:sp>
      <p:sp>
        <p:nvSpPr>
          <p:cNvPr id="145" name="TextBox 144">
            <a:extLst>
              <a:ext uri="{FF2B5EF4-FFF2-40B4-BE49-F238E27FC236}">
                <a16:creationId xmlns:a16="http://schemas.microsoft.com/office/drawing/2014/main" xmlns="" id="{9D2E9613-507D-174F-A5DB-F2670E233939}"/>
              </a:ext>
            </a:extLst>
          </p:cNvPr>
          <p:cNvSpPr txBox="1"/>
          <p:nvPr/>
        </p:nvSpPr>
        <p:spPr>
          <a:xfrm>
            <a:off x="5302366" y="2770330"/>
            <a:ext cx="377027"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DU</a:t>
            </a:r>
          </a:p>
        </p:txBody>
      </p:sp>
      <p:grpSp>
        <p:nvGrpSpPr>
          <p:cNvPr id="14" name="Group 13">
            <a:extLst>
              <a:ext uri="{FF2B5EF4-FFF2-40B4-BE49-F238E27FC236}">
                <a16:creationId xmlns:a16="http://schemas.microsoft.com/office/drawing/2014/main" xmlns="" id="{46C3A11B-DE00-FC45-8448-0F2DD20EE556}"/>
              </a:ext>
            </a:extLst>
          </p:cNvPr>
          <p:cNvGrpSpPr/>
          <p:nvPr/>
        </p:nvGrpSpPr>
        <p:grpSpPr>
          <a:xfrm>
            <a:off x="6038128" y="2185221"/>
            <a:ext cx="518092" cy="200055"/>
            <a:chOff x="5506221" y="1916281"/>
            <a:chExt cx="518092" cy="200055"/>
          </a:xfrm>
        </p:grpSpPr>
        <p:sp>
          <p:nvSpPr>
            <p:cNvPr id="147" name="Rectangle 146">
              <a:extLst>
                <a:ext uri="{FF2B5EF4-FFF2-40B4-BE49-F238E27FC236}">
                  <a16:creationId xmlns:a16="http://schemas.microsoft.com/office/drawing/2014/main" xmlns="" id="{63726B5A-5303-E540-B63E-1B899C76FA14}"/>
                </a:ext>
              </a:extLst>
            </p:cNvPr>
            <p:cNvSpPr/>
            <p:nvPr/>
          </p:nvSpPr>
          <p:spPr>
            <a:xfrm>
              <a:off x="5528505" y="1924797"/>
              <a:ext cx="473522" cy="173192"/>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8" name="TextBox 147">
              <a:extLst>
                <a:ext uri="{FF2B5EF4-FFF2-40B4-BE49-F238E27FC236}">
                  <a16:creationId xmlns:a16="http://schemas.microsoft.com/office/drawing/2014/main" xmlns="" id="{023233B8-9AB1-B347-9C17-308585F1E434}"/>
                </a:ext>
              </a:extLst>
            </p:cNvPr>
            <p:cNvSpPr txBox="1"/>
            <p:nvPr/>
          </p:nvSpPr>
          <p:spPr>
            <a:xfrm>
              <a:off x="5506221" y="1916281"/>
              <a:ext cx="518092"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FFFFFF"/>
                  </a:solidFill>
                  <a:effectLst/>
                  <a:uLnTx/>
                  <a:uFillTx/>
                  <a:latin typeface="Arial"/>
                  <a:cs typeface="Arial"/>
                  <a:sym typeface="Arial"/>
                </a:rPr>
                <a:t>PHY-LO</a:t>
              </a:r>
            </a:p>
          </p:txBody>
        </p:sp>
      </p:grpSp>
      <p:grpSp>
        <p:nvGrpSpPr>
          <p:cNvPr id="15" name="Group 14">
            <a:extLst>
              <a:ext uri="{FF2B5EF4-FFF2-40B4-BE49-F238E27FC236}">
                <a16:creationId xmlns:a16="http://schemas.microsoft.com/office/drawing/2014/main" xmlns="" id="{F9830665-0E93-F24D-BB6F-467707C2082E}"/>
              </a:ext>
            </a:extLst>
          </p:cNvPr>
          <p:cNvGrpSpPr/>
          <p:nvPr/>
        </p:nvGrpSpPr>
        <p:grpSpPr>
          <a:xfrm>
            <a:off x="6055093" y="2613659"/>
            <a:ext cx="487634" cy="200055"/>
            <a:chOff x="5523186" y="2404353"/>
            <a:chExt cx="487634" cy="200055"/>
          </a:xfrm>
        </p:grpSpPr>
        <p:sp>
          <p:nvSpPr>
            <p:cNvPr id="149" name="Rectangle 148">
              <a:extLst>
                <a:ext uri="{FF2B5EF4-FFF2-40B4-BE49-F238E27FC236}">
                  <a16:creationId xmlns:a16="http://schemas.microsoft.com/office/drawing/2014/main" xmlns="" id="{24A3DC96-E52F-C04A-8DF8-46A57523FFED}"/>
                </a:ext>
              </a:extLst>
            </p:cNvPr>
            <p:cNvSpPr/>
            <p:nvPr/>
          </p:nvSpPr>
          <p:spPr>
            <a:xfrm>
              <a:off x="5530242" y="2412869"/>
              <a:ext cx="473522" cy="173192"/>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0" name="TextBox 149">
              <a:extLst>
                <a:ext uri="{FF2B5EF4-FFF2-40B4-BE49-F238E27FC236}">
                  <a16:creationId xmlns:a16="http://schemas.microsoft.com/office/drawing/2014/main" xmlns="" id="{86D9E3C5-BF14-054A-93C8-7F10B643D086}"/>
                </a:ext>
              </a:extLst>
            </p:cNvPr>
            <p:cNvSpPr txBox="1"/>
            <p:nvPr/>
          </p:nvSpPr>
          <p:spPr>
            <a:xfrm>
              <a:off x="5523186" y="2404353"/>
              <a:ext cx="487634"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FFFFFF"/>
                  </a:solidFill>
                  <a:effectLst/>
                  <a:uLnTx/>
                  <a:uFillTx/>
                  <a:latin typeface="Arial"/>
                  <a:cs typeface="Arial"/>
                  <a:sym typeface="Arial"/>
                </a:rPr>
                <a:t>PHY-HI</a:t>
              </a:r>
            </a:p>
          </p:txBody>
        </p:sp>
      </p:grpSp>
      <p:grpSp>
        <p:nvGrpSpPr>
          <p:cNvPr id="17" name="Group 16">
            <a:extLst>
              <a:ext uri="{FF2B5EF4-FFF2-40B4-BE49-F238E27FC236}">
                <a16:creationId xmlns:a16="http://schemas.microsoft.com/office/drawing/2014/main" xmlns="" id="{A519D72D-497D-7F42-8E25-176628F7EF12}"/>
              </a:ext>
            </a:extLst>
          </p:cNvPr>
          <p:cNvGrpSpPr/>
          <p:nvPr/>
        </p:nvGrpSpPr>
        <p:grpSpPr>
          <a:xfrm>
            <a:off x="6062800" y="2819124"/>
            <a:ext cx="473522" cy="224939"/>
            <a:chOff x="5530893" y="2609818"/>
            <a:chExt cx="473522" cy="224939"/>
          </a:xfrm>
        </p:grpSpPr>
        <p:sp>
          <p:nvSpPr>
            <p:cNvPr id="151" name="Rectangle 150">
              <a:extLst>
                <a:ext uri="{FF2B5EF4-FFF2-40B4-BE49-F238E27FC236}">
                  <a16:creationId xmlns:a16="http://schemas.microsoft.com/office/drawing/2014/main" xmlns="" id="{40B8E3EE-141D-5E4B-9F7A-EED71084593A}"/>
                </a:ext>
              </a:extLst>
            </p:cNvPr>
            <p:cNvSpPr/>
            <p:nvPr/>
          </p:nvSpPr>
          <p:spPr>
            <a:xfrm>
              <a:off x="5530893" y="2609818"/>
              <a:ext cx="473522" cy="173192"/>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2" name="TextBox 151">
              <a:extLst>
                <a:ext uri="{FF2B5EF4-FFF2-40B4-BE49-F238E27FC236}">
                  <a16:creationId xmlns:a16="http://schemas.microsoft.com/office/drawing/2014/main" xmlns="" id="{187636AD-62AD-3943-8C99-A47FACB5785C}"/>
                </a:ext>
              </a:extLst>
            </p:cNvPr>
            <p:cNvSpPr txBox="1"/>
            <p:nvPr/>
          </p:nvSpPr>
          <p:spPr>
            <a:xfrm>
              <a:off x="5571928" y="2634702"/>
              <a:ext cx="391454"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FFFFFF"/>
                  </a:solidFill>
                  <a:effectLst/>
                  <a:uLnTx/>
                  <a:uFillTx/>
                  <a:latin typeface="Arial"/>
                  <a:cs typeface="Arial"/>
                  <a:sym typeface="Arial"/>
                </a:rPr>
                <a:t>MAC</a:t>
              </a:r>
            </a:p>
          </p:txBody>
        </p:sp>
      </p:grpSp>
      <p:grpSp>
        <p:nvGrpSpPr>
          <p:cNvPr id="19" name="Group 18">
            <a:extLst>
              <a:ext uri="{FF2B5EF4-FFF2-40B4-BE49-F238E27FC236}">
                <a16:creationId xmlns:a16="http://schemas.microsoft.com/office/drawing/2014/main" xmlns="" id="{7D5EB492-D825-4E49-9E96-677B4FA241B4}"/>
              </a:ext>
            </a:extLst>
          </p:cNvPr>
          <p:cNvGrpSpPr/>
          <p:nvPr/>
        </p:nvGrpSpPr>
        <p:grpSpPr>
          <a:xfrm>
            <a:off x="6060636" y="3012807"/>
            <a:ext cx="473522" cy="200055"/>
            <a:chOff x="5528729" y="2803501"/>
            <a:chExt cx="473522" cy="200055"/>
          </a:xfrm>
        </p:grpSpPr>
        <p:sp>
          <p:nvSpPr>
            <p:cNvPr id="153" name="Rectangle 152">
              <a:extLst>
                <a:ext uri="{FF2B5EF4-FFF2-40B4-BE49-F238E27FC236}">
                  <a16:creationId xmlns:a16="http://schemas.microsoft.com/office/drawing/2014/main" xmlns="" id="{288BFD98-9887-CA40-8E77-CF204D46311D}"/>
                </a:ext>
              </a:extLst>
            </p:cNvPr>
            <p:cNvSpPr/>
            <p:nvPr/>
          </p:nvSpPr>
          <p:spPr>
            <a:xfrm>
              <a:off x="5528729" y="2812017"/>
              <a:ext cx="473522" cy="173192"/>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4" name="TextBox 153">
              <a:extLst>
                <a:ext uri="{FF2B5EF4-FFF2-40B4-BE49-F238E27FC236}">
                  <a16:creationId xmlns:a16="http://schemas.microsoft.com/office/drawing/2014/main" xmlns="" id="{4A7D7DA0-8E78-444B-8BD4-7C76CD6E84D2}"/>
                </a:ext>
              </a:extLst>
            </p:cNvPr>
            <p:cNvSpPr txBox="1"/>
            <p:nvPr/>
          </p:nvSpPr>
          <p:spPr>
            <a:xfrm>
              <a:off x="5584191" y="2803501"/>
              <a:ext cx="362600"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FFFFFF"/>
                  </a:solidFill>
                  <a:effectLst/>
                  <a:uLnTx/>
                  <a:uFillTx/>
                  <a:latin typeface="Arial"/>
                  <a:cs typeface="Arial"/>
                  <a:sym typeface="Arial"/>
                </a:rPr>
                <a:t>RLC</a:t>
              </a:r>
            </a:p>
          </p:txBody>
        </p:sp>
      </p:grpSp>
      <p:grpSp>
        <p:nvGrpSpPr>
          <p:cNvPr id="22" name="Group 21">
            <a:extLst>
              <a:ext uri="{FF2B5EF4-FFF2-40B4-BE49-F238E27FC236}">
                <a16:creationId xmlns:a16="http://schemas.microsoft.com/office/drawing/2014/main" xmlns="" id="{A25DD4C4-110C-C147-B6C8-3B043EF39B0F}"/>
              </a:ext>
            </a:extLst>
          </p:cNvPr>
          <p:cNvGrpSpPr/>
          <p:nvPr/>
        </p:nvGrpSpPr>
        <p:grpSpPr>
          <a:xfrm>
            <a:off x="5290521" y="3545248"/>
            <a:ext cx="1006652" cy="642583"/>
            <a:chOff x="4758614" y="3173605"/>
            <a:chExt cx="1006652" cy="642583"/>
          </a:xfrm>
        </p:grpSpPr>
        <p:pic>
          <p:nvPicPr>
            <p:cNvPr id="136" name="Picture 135">
              <a:extLst>
                <a:ext uri="{FF2B5EF4-FFF2-40B4-BE49-F238E27FC236}">
                  <a16:creationId xmlns:a16="http://schemas.microsoft.com/office/drawing/2014/main" xmlns="" id="{F394284A-F8AE-5A4B-A5E3-CBC40611E454}"/>
                </a:ext>
              </a:extLst>
            </p:cNvPr>
            <p:cNvPicPr>
              <a:picLocks noChangeAspect="1"/>
            </p:cNvPicPr>
            <p:nvPr/>
          </p:nvPicPr>
          <p:blipFill>
            <a:blip r:embed="rId6">
              <a:lum bright="70000" contrast="-70000"/>
            </a:blip>
            <a:stretch>
              <a:fillRect/>
            </a:stretch>
          </p:blipFill>
          <p:spPr>
            <a:xfrm>
              <a:off x="4758614" y="3173605"/>
              <a:ext cx="1006652" cy="642583"/>
            </a:xfrm>
            <a:prstGeom prst="rect">
              <a:avLst/>
            </a:prstGeom>
            <a:effectLst>
              <a:outerShdw blurRad="50800" dist="38100" dir="2700000" algn="tl" rotWithShape="0">
                <a:prstClr val="black">
                  <a:alpha val="40000"/>
                </a:prstClr>
              </a:outerShdw>
            </a:effectLst>
          </p:spPr>
        </p:pic>
        <p:sp>
          <p:nvSpPr>
            <p:cNvPr id="139" name="Cube 138">
              <a:extLst>
                <a:ext uri="{FF2B5EF4-FFF2-40B4-BE49-F238E27FC236}">
                  <a16:creationId xmlns:a16="http://schemas.microsoft.com/office/drawing/2014/main" xmlns="" id="{DF244CE5-E883-3E49-9A81-34B39E2ABBE5}"/>
                </a:ext>
              </a:extLst>
            </p:cNvPr>
            <p:cNvSpPr>
              <a:spLocks noChangeAspect="1"/>
            </p:cNvSpPr>
            <p:nvPr/>
          </p:nvSpPr>
          <p:spPr>
            <a:xfrm>
              <a:off x="5124780" y="3416075"/>
              <a:ext cx="274320" cy="274320"/>
            </a:xfrm>
            <a:prstGeom prst="cube">
              <a:avLst/>
            </a:prstGeom>
            <a:solidFill>
              <a:srgbClr val="4D4D46"/>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6" name="TextBox 145">
              <a:extLst>
                <a:ext uri="{FF2B5EF4-FFF2-40B4-BE49-F238E27FC236}">
                  <a16:creationId xmlns:a16="http://schemas.microsoft.com/office/drawing/2014/main" xmlns="" id="{48AB3183-C603-8D41-88E9-D3697E5C1A16}"/>
                </a:ext>
              </a:extLst>
            </p:cNvPr>
            <p:cNvSpPr txBox="1"/>
            <p:nvPr/>
          </p:nvSpPr>
          <p:spPr>
            <a:xfrm>
              <a:off x="4794808" y="3452777"/>
              <a:ext cx="370615"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cs typeface="Arial"/>
                  <a:sym typeface="Arial"/>
                </a:rPr>
                <a:t>CU</a:t>
              </a:r>
            </a:p>
          </p:txBody>
        </p:sp>
      </p:grpSp>
      <p:grpSp>
        <p:nvGrpSpPr>
          <p:cNvPr id="20" name="Group 19">
            <a:extLst>
              <a:ext uri="{FF2B5EF4-FFF2-40B4-BE49-F238E27FC236}">
                <a16:creationId xmlns:a16="http://schemas.microsoft.com/office/drawing/2014/main" xmlns="" id="{54CD1B03-DC35-FC4D-9920-05FE9D9B010D}"/>
              </a:ext>
            </a:extLst>
          </p:cNvPr>
          <p:cNvGrpSpPr/>
          <p:nvPr/>
        </p:nvGrpSpPr>
        <p:grpSpPr>
          <a:xfrm>
            <a:off x="6059588" y="3763531"/>
            <a:ext cx="473522" cy="200055"/>
            <a:chOff x="5527681" y="3391888"/>
            <a:chExt cx="473522" cy="200055"/>
          </a:xfrm>
        </p:grpSpPr>
        <p:sp>
          <p:nvSpPr>
            <p:cNvPr id="159" name="Rectangle 158">
              <a:extLst>
                <a:ext uri="{FF2B5EF4-FFF2-40B4-BE49-F238E27FC236}">
                  <a16:creationId xmlns:a16="http://schemas.microsoft.com/office/drawing/2014/main" xmlns="" id="{3830DCE6-64BD-6F49-9716-DD7F743DE155}"/>
                </a:ext>
              </a:extLst>
            </p:cNvPr>
            <p:cNvSpPr/>
            <p:nvPr/>
          </p:nvSpPr>
          <p:spPr>
            <a:xfrm>
              <a:off x="5527681" y="3400404"/>
              <a:ext cx="473522" cy="173192"/>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0" name="TextBox 159">
              <a:extLst>
                <a:ext uri="{FF2B5EF4-FFF2-40B4-BE49-F238E27FC236}">
                  <a16:creationId xmlns:a16="http://schemas.microsoft.com/office/drawing/2014/main" xmlns="" id="{8C1AB76E-040B-B84B-AB6C-A491A64BDAB2}"/>
                </a:ext>
              </a:extLst>
            </p:cNvPr>
            <p:cNvSpPr txBox="1"/>
            <p:nvPr/>
          </p:nvSpPr>
          <p:spPr>
            <a:xfrm>
              <a:off x="5548680" y="3391888"/>
              <a:ext cx="431529"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FFFFFF"/>
                  </a:solidFill>
                  <a:effectLst/>
                  <a:uLnTx/>
                  <a:uFillTx/>
                  <a:latin typeface="Arial"/>
                  <a:cs typeface="Arial"/>
                  <a:sym typeface="Arial"/>
                </a:rPr>
                <a:t>PDCP</a:t>
              </a:r>
            </a:p>
          </p:txBody>
        </p:sp>
      </p:grpSp>
      <p:grpSp>
        <p:nvGrpSpPr>
          <p:cNvPr id="21" name="Group 20">
            <a:extLst>
              <a:ext uri="{FF2B5EF4-FFF2-40B4-BE49-F238E27FC236}">
                <a16:creationId xmlns:a16="http://schemas.microsoft.com/office/drawing/2014/main" xmlns="" id="{F7D2562B-18A0-8F43-8FBF-4261A14BB601}"/>
              </a:ext>
            </a:extLst>
          </p:cNvPr>
          <p:cNvGrpSpPr/>
          <p:nvPr/>
        </p:nvGrpSpPr>
        <p:grpSpPr>
          <a:xfrm>
            <a:off x="6059588" y="3970325"/>
            <a:ext cx="473522" cy="200055"/>
            <a:chOff x="5527681" y="3598682"/>
            <a:chExt cx="473522" cy="200055"/>
          </a:xfrm>
        </p:grpSpPr>
        <p:sp>
          <p:nvSpPr>
            <p:cNvPr id="161" name="Rectangle 160">
              <a:extLst>
                <a:ext uri="{FF2B5EF4-FFF2-40B4-BE49-F238E27FC236}">
                  <a16:creationId xmlns:a16="http://schemas.microsoft.com/office/drawing/2014/main" xmlns="" id="{F26EAC58-B84E-A448-85BF-54304EF6C27F}"/>
                </a:ext>
              </a:extLst>
            </p:cNvPr>
            <p:cNvSpPr/>
            <p:nvPr/>
          </p:nvSpPr>
          <p:spPr>
            <a:xfrm>
              <a:off x="5527681" y="3607198"/>
              <a:ext cx="473522" cy="173192"/>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2" name="TextBox 161">
              <a:extLst>
                <a:ext uri="{FF2B5EF4-FFF2-40B4-BE49-F238E27FC236}">
                  <a16:creationId xmlns:a16="http://schemas.microsoft.com/office/drawing/2014/main" xmlns="" id="{29610DC8-CBF0-C040-B32B-4C69D954A615}"/>
                </a:ext>
              </a:extLst>
            </p:cNvPr>
            <p:cNvSpPr txBox="1"/>
            <p:nvPr/>
          </p:nvSpPr>
          <p:spPr>
            <a:xfrm>
              <a:off x="5575930" y="3598682"/>
              <a:ext cx="377026"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FFFFFF"/>
                  </a:solidFill>
                  <a:effectLst/>
                  <a:uLnTx/>
                  <a:uFillTx/>
                  <a:latin typeface="Arial"/>
                  <a:cs typeface="Arial"/>
                  <a:sym typeface="Arial"/>
                </a:rPr>
                <a:t>RRC</a:t>
              </a:r>
            </a:p>
          </p:txBody>
        </p:sp>
      </p:grpSp>
      <p:grpSp>
        <p:nvGrpSpPr>
          <p:cNvPr id="18" name="Group 17">
            <a:extLst>
              <a:ext uri="{FF2B5EF4-FFF2-40B4-BE49-F238E27FC236}">
                <a16:creationId xmlns:a16="http://schemas.microsoft.com/office/drawing/2014/main" xmlns="" id="{221E1ECA-39EB-2247-87AE-E6C375841DD6}"/>
              </a:ext>
            </a:extLst>
          </p:cNvPr>
          <p:cNvGrpSpPr/>
          <p:nvPr/>
        </p:nvGrpSpPr>
        <p:grpSpPr>
          <a:xfrm>
            <a:off x="6062763" y="2783326"/>
            <a:ext cx="473522" cy="146194"/>
            <a:chOff x="5530856" y="2574020"/>
            <a:chExt cx="473522" cy="146194"/>
          </a:xfrm>
        </p:grpSpPr>
        <p:sp>
          <p:nvSpPr>
            <p:cNvPr id="163" name="Rectangle 162">
              <a:extLst>
                <a:ext uri="{FF2B5EF4-FFF2-40B4-BE49-F238E27FC236}">
                  <a16:creationId xmlns:a16="http://schemas.microsoft.com/office/drawing/2014/main" xmlns="" id="{87688DF0-FA9D-2D41-AFE4-18C2E143BB63}"/>
                </a:ext>
              </a:extLst>
            </p:cNvPr>
            <p:cNvSpPr/>
            <p:nvPr/>
          </p:nvSpPr>
          <p:spPr>
            <a:xfrm>
              <a:off x="5530856" y="2608774"/>
              <a:ext cx="473522" cy="71200"/>
            </a:xfrm>
            <a:prstGeom prst="rect">
              <a:avLst/>
            </a:prstGeom>
            <a:solidFill>
              <a:srgbClr val="C0000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4" name="TextBox 163">
              <a:extLst>
                <a:ext uri="{FF2B5EF4-FFF2-40B4-BE49-F238E27FC236}">
                  <a16:creationId xmlns:a16="http://schemas.microsoft.com/office/drawing/2014/main" xmlns="" id="{505B757A-A07E-3747-9D09-2CEAABE43A86}"/>
                </a:ext>
              </a:extLst>
            </p:cNvPr>
            <p:cNvSpPr txBox="1"/>
            <p:nvPr/>
          </p:nvSpPr>
          <p:spPr>
            <a:xfrm>
              <a:off x="5567920" y="2574020"/>
              <a:ext cx="410690" cy="14619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50" b="0" i="0" u="none" strike="noStrike" kern="0" cap="none" spc="0" normalizeH="0" baseline="0" noProof="0" dirty="0">
                  <a:ln>
                    <a:noFill/>
                  </a:ln>
                  <a:solidFill>
                    <a:srgbClr val="FFFFFF"/>
                  </a:solidFill>
                  <a:effectLst/>
                  <a:uLnTx/>
                  <a:uFillTx/>
                  <a:latin typeface="Arial"/>
                  <a:cs typeface="Arial"/>
                  <a:sym typeface="Arial"/>
                </a:rPr>
                <a:t>Scheduling</a:t>
              </a:r>
            </a:p>
          </p:txBody>
        </p:sp>
      </p:grpSp>
      <p:grpSp>
        <p:nvGrpSpPr>
          <p:cNvPr id="24" name="Group 23">
            <a:extLst>
              <a:ext uri="{FF2B5EF4-FFF2-40B4-BE49-F238E27FC236}">
                <a16:creationId xmlns:a16="http://schemas.microsoft.com/office/drawing/2014/main" xmlns="" id="{1D6161F2-18D9-6B4B-B901-3D05116DD1C5}"/>
              </a:ext>
            </a:extLst>
          </p:cNvPr>
          <p:cNvGrpSpPr/>
          <p:nvPr/>
        </p:nvGrpSpPr>
        <p:grpSpPr>
          <a:xfrm>
            <a:off x="5277169" y="3223747"/>
            <a:ext cx="1006652" cy="1215744"/>
            <a:chOff x="4754880" y="2869184"/>
            <a:chExt cx="1006652" cy="1215744"/>
          </a:xfrm>
        </p:grpSpPr>
        <p:pic>
          <p:nvPicPr>
            <p:cNvPr id="165" name="Picture 164">
              <a:extLst>
                <a:ext uri="{FF2B5EF4-FFF2-40B4-BE49-F238E27FC236}">
                  <a16:creationId xmlns:a16="http://schemas.microsoft.com/office/drawing/2014/main" xmlns="" id="{F94F98BD-96EF-DA4C-84C0-18D91397BF8F}"/>
                </a:ext>
              </a:extLst>
            </p:cNvPr>
            <p:cNvPicPr>
              <a:picLocks noChangeAspect="1"/>
            </p:cNvPicPr>
            <p:nvPr/>
          </p:nvPicPr>
          <p:blipFill>
            <a:blip r:embed="rId6">
              <a:lum bright="70000" contrast="-70000"/>
            </a:blip>
            <a:stretch>
              <a:fillRect/>
            </a:stretch>
          </p:blipFill>
          <p:spPr>
            <a:xfrm>
              <a:off x="4754880" y="3185668"/>
              <a:ext cx="1006652" cy="642583"/>
            </a:xfrm>
            <a:prstGeom prst="rect">
              <a:avLst/>
            </a:prstGeom>
            <a:effectLst>
              <a:outerShdw blurRad="50800" dist="38100" dir="2700000" algn="tl" rotWithShape="0">
                <a:prstClr val="black">
                  <a:alpha val="40000"/>
                </a:prstClr>
              </a:outerShdw>
            </a:effectLst>
          </p:spPr>
        </p:pic>
        <p:sp>
          <p:nvSpPr>
            <p:cNvPr id="166" name="Cube 165">
              <a:extLst>
                <a:ext uri="{FF2B5EF4-FFF2-40B4-BE49-F238E27FC236}">
                  <a16:creationId xmlns:a16="http://schemas.microsoft.com/office/drawing/2014/main" xmlns="" id="{8DD31A2D-5C1F-D349-949F-BDE6271A4764}"/>
                </a:ext>
              </a:extLst>
            </p:cNvPr>
            <p:cNvSpPr>
              <a:spLocks noChangeAspect="1"/>
            </p:cNvSpPr>
            <p:nvPr/>
          </p:nvSpPr>
          <p:spPr>
            <a:xfrm>
              <a:off x="5111496" y="3571624"/>
              <a:ext cx="274320" cy="274320"/>
            </a:xfrm>
            <a:prstGeom prst="cube">
              <a:avLst/>
            </a:prstGeom>
            <a:solidFill>
              <a:srgbClr val="4D4D46"/>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8" name="TextBox 167">
              <a:extLst>
                <a:ext uri="{FF2B5EF4-FFF2-40B4-BE49-F238E27FC236}">
                  <a16:creationId xmlns:a16="http://schemas.microsoft.com/office/drawing/2014/main" xmlns="" id="{FFBABBDC-127A-3F43-B290-7EF73D15FA82}"/>
                </a:ext>
              </a:extLst>
            </p:cNvPr>
            <p:cNvSpPr txBox="1"/>
            <p:nvPr/>
          </p:nvSpPr>
          <p:spPr>
            <a:xfrm>
              <a:off x="5003888" y="3838707"/>
              <a:ext cx="497252"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CU-C</a:t>
              </a:r>
            </a:p>
          </p:txBody>
        </p:sp>
        <p:sp>
          <p:nvSpPr>
            <p:cNvPr id="173" name="Cube 172">
              <a:extLst>
                <a:ext uri="{FF2B5EF4-FFF2-40B4-BE49-F238E27FC236}">
                  <a16:creationId xmlns:a16="http://schemas.microsoft.com/office/drawing/2014/main" xmlns="" id="{B05404B9-4658-854C-A3EF-48C2A75C58A0}"/>
                </a:ext>
              </a:extLst>
            </p:cNvPr>
            <p:cNvSpPr>
              <a:spLocks noChangeAspect="1"/>
            </p:cNvSpPr>
            <p:nvPr/>
          </p:nvSpPr>
          <p:spPr>
            <a:xfrm>
              <a:off x="5110776" y="3084765"/>
              <a:ext cx="274320" cy="274320"/>
            </a:xfrm>
            <a:prstGeom prst="cube">
              <a:avLst/>
            </a:prstGeom>
            <a:solidFill>
              <a:srgbClr val="4D4D46"/>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1" name="TextBox 180">
              <a:extLst>
                <a:ext uri="{FF2B5EF4-FFF2-40B4-BE49-F238E27FC236}">
                  <a16:creationId xmlns:a16="http://schemas.microsoft.com/office/drawing/2014/main" xmlns="" id="{F4F346AB-0285-2048-9BA2-73232FAD4CE2}"/>
                </a:ext>
              </a:extLst>
            </p:cNvPr>
            <p:cNvSpPr txBox="1"/>
            <p:nvPr/>
          </p:nvSpPr>
          <p:spPr>
            <a:xfrm>
              <a:off x="4996487" y="2869184"/>
              <a:ext cx="506870"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CU-U</a:t>
              </a:r>
            </a:p>
          </p:txBody>
        </p:sp>
      </p:grpSp>
      <p:grpSp>
        <p:nvGrpSpPr>
          <p:cNvPr id="25" name="Group 24">
            <a:extLst>
              <a:ext uri="{FF2B5EF4-FFF2-40B4-BE49-F238E27FC236}">
                <a16:creationId xmlns:a16="http://schemas.microsoft.com/office/drawing/2014/main" xmlns="" id="{BFD78DA1-1463-F145-80DC-040D29602E66}"/>
              </a:ext>
            </a:extLst>
          </p:cNvPr>
          <p:cNvGrpSpPr/>
          <p:nvPr/>
        </p:nvGrpSpPr>
        <p:grpSpPr>
          <a:xfrm>
            <a:off x="4203976" y="3694502"/>
            <a:ext cx="1318085" cy="400110"/>
            <a:chOff x="3309000" y="3694502"/>
            <a:chExt cx="1318085" cy="400110"/>
          </a:xfrm>
        </p:grpSpPr>
        <p:sp>
          <p:nvSpPr>
            <p:cNvPr id="209" name="Cube 208">
              <a:extLst>
                <a:ext uri="{FF2B5EF4-FFF2-40B4-BE49-F238E27FC236}">
                  <a16:creationId xmlns:a16="http://schemas.microsoft.com/office/drawing/2014/main" xmlns="" id="{6B351628-7EA8-A74D-8ADB-4A72935FA695}"/>
                </a:ext>
              </a:extLst>
            </p:cNvPr>
            <p:cNvSpPr>
              <a:spLocks noChangeAspect="1"/>
            </p:cNvSpPr>
            <p:nvPr/>
          </p:nvSpPr>
          <p:spPr>
            <a:xfrm>
              <a:off x="4352765" y="3707867"/>
              <a:ext cx="274320" cy="274320"/>
            </a:xfrm>
            <a:prstGeom prst="cube">
              <a:avLst/>
            </a:prstGeom>
            <a:solidFill>
              <a:srgbClr val="C0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0" name="TextBox 209">
              <a:extLst>
                <a:ext uri="{FF2B5EF4-FFF2-40B4-BE49-F238E27FC236}">
                  <a16:creationId xmlns:a16="http://schemas.microsoft.com/office/drawing/2014/main" xmlns="" id="{E3E81FA5-B0EC-2045-BAA6-EC3AC3F16300}"/>
                </a:ext>
              </a:extLst>
            </p:cNvPr>
            <p:cNvSpPr txBox="1"/>
            <p:nvPr/>
          </p:nvSpPr>
          <p:spPr>
            <a:xfrm>
              <a:off x="3309000" y="3694502"/>
              <a:ext cx="108074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ONOS SD-RAN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(O-RAN RIC)</a:t>
              </a:r>
            </a:p>
          </p:txBody>
        </p:sp>
      </p:grpSp>
      <p:grpSp>
        <p:nvGrpSpPr>
          <p:cNvPr id="211" name="Group 210">
            <a:extLst>
              <a:ext uri="{FF2B5EF4-FFF2-40B4-BE49-F238E27FC236}">
                <a16:creationId xmlns:a16="http://schemas.microsoft.com/office/drawing/2014/main" xmlns="" id="{0D30F78A-DF68-4041-AD05-F6D55A539E60}"/>
              </a:ext>
            </a:extLst>
          </p:cNvPr>
          <p:cNvGrpSpPr/>
          <p:nvPr/>
        </p:nvGrpSpPr>
        <p:grpSpPr>
          <a:xfrm>
            <a:off x="6041281" y="3407333"/>
            <a:ext cx="526106" cy="200055"/>
            <a:chOff x="5501390" y="3391888"/>
            <a:chExt cx="526106" cy="200055"/>
          </a:xfrm>
        </p:grpSpPr>
        <p:sp>
          <p:nvSpPr>
            <p:cNvPr id="212" name="Rectangle 211">
              <a:extLst>
                <a:ext uri="{FF2B5EF4-FFF2-40B4-BE49-F238E27FC236}">
                  <a16:creationId xmlns:a16="http://schemas.microsoft.com/office/drawing/2014/main" xmlns="" id="{17A82B8C-D066-BB4B-A3C3-B733252B17B6}"/>
                </a:ext>
              </a:extLst>
            </p:cNvPr>
            <p:cNvSpPr/>
            <p:nvPr/>
          </p:nvSpPr>
          <p:spPr>
            <a:xfrm>
              <a:off x="5527681" y="3400404"/>
              <a:ext cx="473522" cy="173192"/>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3" name="TextBox 212">
              <a:extLst>
                <a:ext uri="{FF2B5EF4-FFF2-40B4-BE49-F238E27FC236}">
                  <a16:creationId xmlns:a16="http://schemas.microsoft.com/office/drawing/2014/main" xmlns="" id="{FDA41C59-086E-8647-85CC-2B0824B1AA48}"/>
                </a:ext>
              </a:extLst>
            </p:cNvPr>
            <p:cNvSpPr txBox="1"/>
            <p:nvPr/>
          </p:nvSpPr>
          <p:spPr>
            <a:xfrm>
              <a:off x="5501390" y="3391888"/>
              <a:ext cx="526106"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FFFFFF"/>
                  </a:solidFill>
                  <a:effectLst/>
                  <a:uLnTx/>
                  <a:uFillTx/>
                  <a:latin typeface="Arial"/>
                  <a:cs typeface="Arial"/>
                  <a:sym typeface="Arial"/>
                </a:rPr>
                <a:t>PDCP-U</a:t>
              </a:r>
            </a:p>
          </p:txBody>
        </p:sp>
      </p:grpSp>
      <p:grpSp>
        <p:nvGrpSpPr>
          <p:cNvPr id="214" name="Group 213">
            <a:extLst>
              <a:ext uri="{FF2B5EF4-FFF2-40B4-BE49-F238E27FC236}">
                <a16:creationId xmlns:a16="http://schemas.microsoft.com/office/drawing/2014/main" xmlns="" id="{D04E50F1-0DDD-6344-A999-4E4CC64E965A}"/>
              </a:ext>
            </a:extLst>
          </p:cNvPr>
          <p:cNvGrpSpPr/>
          <p:nvPr/>
        </p:nvGrpSpPr>
        <p:grpSpPr>
          <a:xfrm>
            <a:off x="6067572" y="3614127"/>
            <a:ext cx="473522" cy="200055"/>
            <a:chOff x="5527681" y="3598682"/>
            <a:chExt cx="473522" cy="200055"/>
          </a:xfrm>
        </p:grpSpPr>
        <p:sp>
          <p:nvSpPr>
            <p:cNvPr id="215" name="Rectangle 214">
              <a:extLst>
                <a:ext uri="{FF2B5EF4-FFF2-40B4-BE49-F238E27FC236}">
                  <a16:creationId xmlns:a16="http://schemas.microsoft.com/office/drawing/2014/main" xmlns="" id="{3E8643C2-1B10-594B-9E93-CBDAB814A273}"/>
                </a:ext>
              </a:extLst>
            </p:cNvPr>
            <p:cNvSpPr/>
            <p:nvPr/>
          </p:nvSpPr>
          <p:spPr>
            <a:xfrm>
              <a:off x="5527681" y="3607198"/>
              <a:ext cx="473522" cy="173192"/>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6" name="TextBox 215">
              <a:extLst>
                <a:ext uri="{FF2B5EF4-FFF2-40B4-BE49-F238E27FC236}">
                  <a16:creationId xmlns:a16="http://schemas.microsoft.com/office/drawing/2014/main" xmlns="" id="{60403F22-7785-8845-B4D4-C1B373565CBC}"/>
                </a:ext>
              </a:extLst>
            </p:cNvPr>
            <p:cNvSpPr txBox="1"/>
            <p:nvPr/>
          </p:nvSpPr>
          <p:spPr>
            <a:xfrm>
              <a:off x="5551084" y="3598682"/>
              <a:ext cx="426720"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FFFFFF"/>
                  </a:solidFill>
                  <a:effectLst/>
                  <a:uLnTx/>
                  <a:uFillTx/>
                  <a:latin typeface="Arial"/>
                  <a:cs typeface="Arial"/>
                  <a:sym typeface="Arial"/>
                </a:rPr>
                <a:t>SDAP</a:t>
              </a:r>
            </a:p>
          </p:txBody>
        </p:sp>
      </p:grpSp>
      <p:grpSp>
        <p:nvGrpSpPr>
          <p:cNvPr id="217" name="Group 216">
            <a:extLst>
              <a:ext uri="{FF2B5EF4-FFF2-40B4-BE49-F238E27FC236}">
                <a16:creationId xmlns:a16="http://schemas.microsoft.com/office/drawing/2014/main" xmlns="" id="{EC76BD81-7344-5D45-B8C7-66ECC1FE8AA7}"/>
              </a:ext>
            </a:extLst>
          </p:cNvPr>
          <p:cNvGrpSpPr/>
          <p:nvPr/>
        </p:nvGrpSpPr>
        <p:grpSpPr>
          <a:xfrm>
            <a:off x="6039042" y="3884060"/>
            <a:ext cx="526106" cy="200055"/>
            <a:chOff x="5501390" y="3391888"/>
            <a:chExt cx="526106" cy="200055"/>
          </a:xfrm>
        </p:grpSpPr>
        <p:sp>
          <p:nvSpPr>
            <p:cNvPr id="218" name="Rectangle 217">
              <a:extLst>
                <a:ext uri="{FF2B5EF4-FFF2-40B4-BE49-F238E27FC236}">
                  <a16:creationId xmlns:a16="http://schemas.microsoft.com/office/drawing/2014/main" xmlns="" id="{D046F2E9-517A-6C4C-8796-97B437E0FCFF}"/>
                </a:ext>
              </a:extLst>
            </p:cNvPr>
            <p:cNvSpPr/>
            <p:nvPr/>
          </p:nvSpPr>
          <p:spPr>
            <a:xfrm>
              <a:off x="5527681" y="3400404"/>
              <a:ext cx="473522" cy="173192"/>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9" name="TextBox 218">
              <a:extLst>
                <a:ext uri="{FF2B5EF4-FFF2-40B4-BE49-F238E27FC236}">
                  <a16:creationId xmlns:a16="http://schemas.microsoft.com/office/drawing/2014/main" xmlns="" id="{0321EA90-7F24-C24C-8E75-39F760E6A830}"/>
                </a:ext>
              </a:extLst>
            </p:cNvPr>
            <p:cNvSpPr txBox="1"/>
            <p:nvPr/>
          </p:nvSpPr>
          <p:spPr>
            <a:xfrm>
              <a:off x="5501390" y="3391888"/>
              <a:ext cx="526106"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FFFFFF"/>
                  </a:solidFill>
                  <a:effectLst/>
                  <a:uLnTx/>
                  <a:uFillTx/>
                  <a:latin typeface="Arial"/>
                  <a:cs typeface="Arial"/>
                  <a:sym typeface="Arial"/>
                </a:rPr>
                <a:t>PDCP-U</a:t>
              </a:r>
            </a:p>
          </p:txBody>
        </p:sp>
      </p:grpSp>
      <p:grpSp>
        <p:nvGrpSpPr>
          <p:cNvPr id="220" name="Group 219">
            <a:extLst>
              <a:ext uri="{FF2B5EF4-FFF2-40B4-BE49-F238E27FC236}">
                <a16:creationId xmlns:a16="http://schemas.microsoft.com/office/drawing/2014/main" xmlns="" id="{4E58942F-C4E8-DB49-888C-635FEF391DAF}"/>
              </a:ext>
            </a:extLst>
          </p:cNvPr>
          <p:cNvGrpSpPr/>
          <p:nvPr/>
        </p:nvGrpSpPr>
        <p:grpSpPr>
          <a:xfrm>
            <a:off x="6065333" y="4106729"/>
            <a:ext cx="473522" cy="200055"/>
            <a:chOff x="5527681" y="3598682"/>
            <a:chExt cx="473522" cy="200055"/>
          </a:xfrm>
        </p:grpSpPr>
        <p:sp>
          <p:nvSpPr>
            <p:cNvPr id="221" name="Rectangle 220">
              <a:extLst>
                <a:ext uri="{FF2B5EF4-FFF2-40B4-BE49-F238E27FC236}">
                  <a16:creationId xmlns:a16="http://schemas.microsoft.com/office/drawing/2014/main" xmlns="" id="{337B477D-D470-FC46-8856-090732F6DBBB}"/>
                </a:ext>
              </a:extLst>
            </p:cNvPr>
            <p:cNvSpPr/>
            <p:nvPr/>
          </p:nvSpPr>
          <p:spPr>
            <a:xfrm>
              <a:off x="5527681" y="3607198"/>
              <a:ext cx="473522" cy="173192"/>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2" name="TextBox 221">
              <a:extLst>
                <a:ext uri="{FF2B5EF4-FFF2-40B4-BE49-F238E27FC236}">
                  <a16:creationId xmlns:a16="http://schemas.microsoft.com/office/drawing/2014/main" xmlns="" id="{038E1FFC-F375-C540-969C-DC4910B19897}"/>
                </a:ext>
              </a:extLst>
            </p:cNvPr>
            <p:cNvSpPr txBox="1"/>
            <p:nvPr/>
          </p:nvSpPr>
          <p:spPr>
            <a:xfrm>
              <a:off x="5575932" y="3598682"/>
              <a:ext cx="377026" cy="20005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FFFFFF"/>
                  </a:solidFill>
                  <a:effectLst/>
                  <a:uLnTx/>
                  <a:uFillTx/>
                  <a:latin typeface="Arial"/>
                  <a:cs typeface="Arial"/>
                  <a:sym typeface="Arial"/>
                </a:rPr>
                <a:t>RRC</a:t>
              </a:r>
            </a:p>
          </p:txBody>
        </p:sp>
      </p:grpSp>
      <p:cxnSp>
        <p:nvCxnSpPr>
          <p:cNvPr id="27" name="Straight Connector 26">
            <a:extLst>
              <a:ext uri="{FF2B5EF4-FFF2-40B4-BE49-F238E27FC236}">
                <a16:creationId xmlns:a16="http://schemas.microsoft.com/office/drawing/2014/main" xmlns="" id="{C651D160-61B6-E241-B546-169CB8CC7F1B}"/>
              </a:ext>
            </a:extLst>
          </p:cNvPr>
          <p:cNvCxnSpPr>
            <a:cxnSpLocks/>
            <a:stCxn id="209" idx="0"/>
            <a:endCxn id="173" idx="2"/>
          </p:cNvCxnSpPr>
          <p:nvPr/>
        </p:nvCxnSpPr>
        <p:spPr>
          <a:xfrm flipV="1">
            <a:off x="5419191" y="3610778"/>
            <a:ext cx="213874" cy="97089"/>
          </a:xfrm>
          <a:prstGeom prst="line">
            <a:avLst/>
          </a:prstGeom>
          <a:ln w="15875">
            <a:solidFill>
              <a:srgbClr val="C00000"/>
            </a:solidFill>
            <a:prstDash val="sysDot"/>
          </a:ln>
        </p:spPr>
        <p:style>
          <a:lnRef idx="2">
            <a:schemeClr val="accent1"/>
          </a:lnRef>
          <a:fillRef idx="0">
            <a:schemeClr val="accent1"/>
          </a:fillRef>
          <a:effectRef idx="1">
            <a:schemeClr val="accent1"/>
          </a:effectRef>
          <a:fontRef idx="minor">
            <a:schemeClr val="tx1"/>
          </a:fontRef>
        </p:style>
      </p:cxnSp>
      <p:cxnSp>
        <p:nvCxnSpPr>
          <p:cNvPr id="244" name="Straight Connector 243">
            <a:extLst>
              <a:ext uri="{FF2B5EF4-FFF2-40B4-BE49-F238E27FC236}">
                <a16:creationId xmlns:a16="http://schemas.microsoft.com/office/drawing/2014/main" xmlns="" id="{1576F012-D040-D64F-B25C-C97C163830AF}"/>
              </a:ext>
            </a:extLst>
          </p:cNvPr>
          <p:cNvCxnSpPr>
            <a:cxnSpLocks/>
            <a:stCxn id="166" idx="2"/>
            <a:endCxn id="209" idx="3"/>
          </p:cNvCxnSpPr>
          <p:nvPr/>
        </p:nvCxnSpPr>
        <p:spPr>
          <a:xfrm flipH="1" flipV="1">
            <a:off x="5350611" y="3982187"/>
            <a:ext cx="283174" cy="115450"/>
          </a:xfrm>
          <a:prstGeom prst="line">
            <a:avLst/>
          </a:prstGeom>
          <a:ln w="15875">
            <a:solidFill>
              <a:srgbClr val="C00000"/>
            </a:solidFill>
            <a:prstDash val="sysDot"/>
          </a:ln>
        </p:spPr>
        <p:style>
          <a:lnRef idx="2">
            <a:schemeClr val="accent1"/>
          </a:lnRef>
          <a:fillRef idx="0">
            <a:schemeClr val="accent1"/>
          </a:fillRef>
          <a:effectRef idx="1">
            <a:schemeClr val="accent1"/>
          </a:effectRef>
          <a:fontRef idx="minor">
            <a:schemeClr val="tx1"/>
          </a:fontRef>
        </p:style>
      </p:cxnSp>
      <p:cxnSp>
        <p:nvCxnSpPr>
          <p:cNvPr id="245" name="Straight Connector 244">
            <a:extLst>
              <a:ext uri="{FF2B5EF4-FFF2-40B4-BE49-F238E27FC236}">
                <a16:creationId xmlns:a16="http://schemas.microsoft.com/office/drawing/2014/main" xmlns="" id="{AB7EF209-11F2-AB4D-9A77-0A2479DB05BA}"/>
              </a:ext>
            </a:extLst>
          </p:cNvPr>
          <p:cNvCxnSpPr>
            <a:cxnSpLocks/>
            <a:stCxn id="209" idx="0"/>
            <a:endCxn id="134" idx="2"/>
          </p:cNvCxnSpPr>
          <p:nvPr/>
        </p:nvCxnSpPr>
        <p:spPr>
          <a:xfrm flipV="1">
            <a:off x="5419191" y="3082472"/>
            <a:ext cx="374657" cy="625395"/>
          </a:xfrm>
          <a:prstGeom prst="line">
            <a:avLst/>
          </a:prstGeom>
          <a:ln w="15875">
            <a:solidFill>
              <a:srgbClr val="C00000"/>
            </a:solidFill>
            <a:prstDash val="sysDot"/>
          </a:ln>
        </p:spPr>
        <p:style>
          <a:lnRef idx="2">
            <a:schemeClr val="accent1"/>
          </a:lnRef>
          <a:fillRef idx="0">
            <a:schemeClr val="accent1"/>
          </a:fillRef>
          <a:effectRef idx="1">
            <a:schemeClr val="accent1"/>
          </a:effectRef>
          <a:fontRef idx="minor">
            <a:schemeClr val="tx1"/>
          </a:fontRef>
        </p:style>
      </p:cxnSp>
      <p:cxnSp>
        <p:nvCxnSpPr>
          <p:cNvPr id="246" name="Straight Connector 245">
            <a:extLst>
              <a:ext uri="{FF2B5EF4-FFF2-40B4-BE49-F238E27FC236}">
                <a16:creationId xmlns:a16="http://schemas.microsoft.com/office/drawing/2014/main" xmlns="" id="{79FE59CD-377C-744E-84E1-F6109C6490CA}"/>
              </a:ext>
            </a:extLst>
          </p:cNvPr>
          <p:cNvCxnSpPr>
            <a:cxnSpLocks/>
            <a:stCxn id="166" idx="0"/>
            <a:endCxn id="173" idx="3"/>
          </p:cNvCxnSpPr>
          <p:nvPr/>
        </p:nvCxnSpPr>
        <p:spPr>
          <a:xfrm flipH="1" flipV="1">
            <a:off x="5735935" y="3713648"/>
            <a:ext cx="69300" cy="212539"/>
          </a:xfrm>
          <a:prstGeom prst="line">
            <a:avLst/>
          </a:prstGeom>
          <a:ln w="15875">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247" name="TextBox 246">
            <a:extLst>
              <a:ext uri="{FF2B5EF4-FFF2-40B4-BE49-F238E27FC236}">
                <a16:creationId xmlns:a16="http://schemas.microsoft.com/office/drawing/2014/main" xmlns="" id="{29D32802-0158-0342-8F65-6A43E5AE43CA}"/>
              </a:ext>
            </a:extLst>
          </p:cNvPr>
          <p:cNvSpPr txBox="1"/>
          <p:nvPr/>
        </p:nvSpPr>
        <p:spPr>
          <a:xfrm>
            <a:off x="6776851" y="3627187"/>
            <a:ext cx="293671"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FFFFFF"/>
                </a:solidFill>
                <a:effectLst/>
                <a:uLnTx/>
                <a:uFillTx/>
                <a:latin typeface="Arial"/>
                <a:cs typeface="Arial"/>
                <a:sym typeface="Arial"/>
              </a:rPr>
              <a:t>E1</a:t>
            </a:r>
          </a:p>
        </p:txBody>
      </p:sp>
      <p:sp>
        <p:nvSpPr>
          <p:cNvPr id="248" name="TextBox 247">
            <a:extLst>
              <a:ext uri="{FF2B5EF4-FFF2-40B4-BE49-F238E27FC236}">
                <a16:creationId xmlns:a16="http://schemas.microsoft.com/office/drawing/2014/main" xmlns="" id="{B769E64B-BB95-8E46-81FF-739B8DEBC906}"/>
              </a:ext>
            </a:extLst>
          </p:cNvPr>
          <p:cNvSpPr txBox="1"/>
          <p:nvPr/>
        </p:nvSpPr>
        <p:spPr>
          <a:xfrm>
            <a:off x="5483668" y="3091696"/>
            <a:ext cx="287259"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C00000"/>
                </a:solidFill>
                <a:effectLst/>
                <a:uLnTx/>
                <a:uFillTx/>
                <a:latin typeface="Arial"/>
                <a:cs typeface="Arial"/>
                <a:sym typeface="Arial"/>
              </a:rPr>
              <a:t>E2</a:t>
            </a:r>
          </a:p>
        </p:txBody>
      </p:sp>
      <p:sp>
        <p:nvSpPr>
          <p:cNvPr id="249" name="TextBox 248">
            <a:extLst>
              <a:ext uri="{FF2B5EF4-FFF2-40B4-BE49-F238E27FC236}">
                <a16:creationId xmlns:a16="http://schemas.microsoft.com/office/drawing/2014/main" xmlns="" id="{EF770FAA-F205-A34E-96FB-720580678F9B}"/>
              </a:ext>
            </a:extLst>
          </p:cNvPr>
          <p:cNvSpPr txBox="1"/>
          <p:nvPr/>
        </p:nvSpPr>
        <p:spPr>
          <a:xfrm>
            <a:off x="5319260" y="4009658"/>
            <a:ext cx="287259"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C00000"/>
                </a:solidFill>
                <a:effectLst/>
                <a:uLnTx/>
                <a:uFillTx/>
                <a:latin typeface="Arial"/>
                <a:cs typeface="Arial"/>
                <a:sym typeface="Arial"/>
              </a:rPr>
              <a:t>E2</a:t>
            </a:r>
          </a:p>
        </p:txBody>
      </p:sp>
      <p:sp>
        <p:nvSpPr>
          <p:cNvPr id="250" name="TextBox 249">
            <a:extLst>
              <a:ext uri="{FF2B5EF4-FFF2-40B4-BE49-F238E27FC236}">
                <a16:creationId xmlns:a16="http://schemas.microsoft.com/office/drawing/2014/main" xmlns="" id="{4ABDE03F-61D8-2C45-A942-1701D2F4B96A}"/>
              </a:ext>
            </a:extLst>
          </p:cNvPr>
          <p:cNvSpPr txBox="1"/>
          <p:nvPr/>
        </p:nvSpPr>
        <p:spPr>
          <a:xfrm>
            <a:off x="5421678" y="3477756"/>
            <a:ext cx="287259"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C00000"/>
                </a:solidFill>
                <a:effectLst/>
                <a:uLnTx/>
                <a:uFillTx/>
                <a:latin typeface="Arial"/>
                <a:cs typeface="Arial"/>
                <a:sym typeface="Arial"/>
              </a:rPr>
              <a:t>E2</a:t>
            </a:r>
          </a:p>
        </p:txBody>
      </p:sp>
      <p:sp>
        <p:nvSpPr>
          <p:cNvPr id="251" name="TextBox 250">
            <a:extLst>
              <a:ext uri="{FF2B5EF4-FFF2-40B4-BE49-F238E27FC236}">
                <a16:creationId xmlns:a16="http://schemas.microsoft.com/office/drawing/2014/main" xmlns="" id="{D4C6DE8F-F3CF-184A-AF28-9DAA159F0AFC}"/>
              </a:ext>
            </a:extLst>
          </p:cNvPr>
          <p:cNvSpPr txBox="1"/>
          <p:nvPr/>
        </p:nvSpPr>
        <p:spPr>
          <a:xfrm>
            <a:off x="4718494" y="4401642"/>
            <a:ext cx="2122697"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E1 &amp; E2 to be specified by O-RAN</a:t>
            </a:r>
          </a:p>
        </p:txBody>
      </p:sp>
      <p:sp>
        <p:nvSpPr>
          <p:cNvPr id="252" name="TextBox 251">
            <a:extLst>
              <a:ext uri="{FF2B5EF4-FFF2-40B4-BE49-F238E27FC236}">
                <a16:creationId xmlns:a16="http://schemas.microsoft.com/office/drawing/2014/main" xmlns="" id="{EF301DFB-9078-6244-9B5C-FE7C60846FCB}"/>
              </a:ext>
            </a:extLst>
          </p:cNvPr>
          <p:cNvSpPr txBox="1"/>
          <p:nvPr/>
        </p:nvSpPr>
        <p:spPr>
          <a:xfrm>
            <a:off x="4227277" y="4594105"/>
            <a:ext cx="3379451"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Demo to use an interim E2 interface inspired by O-RAN </a:t>
            </a:r>
          </a:p>
        </p:txBody>
      </p:sp>
      <p:sp>
        <p:nvSpPr>
          <p:cNvPr id="253" name="Rectangle 252">
            <a:extLst>
              <a:ext uri="{FF2B5EF4-FFF2-40B4-BE49-F238E27FC236}">
                <a16:creationId xmlns:a16="http://schemas.microsoft.com/office/drawing/2014/main" xmlns="" id="{25799B64-C670-C345-A1BA-7E0A95C9293F}"/>
              </a:ext>
            </a:extLst>
          </p:cNvPr>
          <p:cNvSpPr/>
          <p:nvPr/>
        </p:nvSpPr>
        <p:spPr>
          <a:xfrm>
            <a:off x="1088326" y="4846264"/>
            <a:ext cx="380161" cy="229441"/>
          </a:xfrm>
          <a:prstGeom prst="rect">
            <a:avLst/>
          </a:prstGeom>
          <a:solidFill>
            <a:srgbClr val="1F668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4" name="Rectangle 253">
            <a:extLst>
              <a:ext uri="{FF2B5EF4-FFF2-40B4-BE49-F238E27FC236}">
                <a16:creationId xmlns:a16="http://schemas.microsoft.com/office/drawing/2014/main" xmlns="" id="{E31BB117-849F-C643-A7BB-43ABC988AC48}"/>
              </a:ext>
            </a:extLst>
          </p:cNvPr>
          <p:cNvSpPr/>
          <p:nvPr/>
        </p:nvSpPr>
        <p:spPr>
          <a:xfrm>
            <a:off x="3281199" y="4846264"/>
            <a:ext cx="380161" cy="229441"/>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5" name="TextBox 254">
            <a:extLst>
              <a:ext uri="{FF2B5EF4-FFF2-40B4-BE49-F238E27FC236}">
                <a16:creationId xmlns:a16="http://schemas.microsoft.com/office/drawing/2014/main" xmlns="" id="{C195E8B6-6021-EE45-A702-C9C14A74BCC6}"/>
              </a:ext>
            </a:extLst>
          </p:cNvPr>
          <p:cNvSpPr txBox="1"/>
          <p:nvPr/>
        </p:nvSpPr>
        <p:spPr>
          <a:xfrm>
            <a:off x="1468487" y="4841555"/>
            <a:ext cx="1720343"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Packet &amp; Signal Processing</a:t>
            </a:r>
          </a:p>
        </p:txBody>
      </p:sp>
      <p:sp>
        <p:nvSpPr>
          <p:cNvPr id="256" name="TextBox 255">
            <a:extLst>
              <a:ext uri="{FF2B5EF4-FFF2-40B4-BE49-F238E27FC236}">
                <a16:creationId xmlns:a16="http://schemas.microsoft.com/office/drawing/2014/main" xmlns="" id="{DAC124C3-1F55-6F4E-9ADE-556D38AA188C}"/>
              </a:ext>
            </a:extLst>
          </p:cNvPr>
          <p:cNvSpPr txBox="1"/>
          <p:nvPr/>
        </p:nvSpPr>
        <p:spPr>
          <a:xfrm>
            <a:off x="3703435" y="4841555"/>
            <a:ext cx="2355132"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Radio Resource Management Control </a:t>
            </a:r>
          </a:p>
        </p:txBody>
      </p:sp>
      <p:grpSp>
        <p:nvGrpSpPr>
          <p:cNvPr id="88" name="Group 87">
            <a:extLst>
              <a:ext uri="{FF2B5EF4-FFF2-40B4-BE49-F238E27FC236}">
                <a16:creationId xmlns:a16="http://schemas.microsoft.com/office/drawing/2014/main" xmlns="" id="{B820B441-4741-0445-8EBD-52F91EB54135}"/>
              </a:ext>
            </a:extLst>
          </p:cNvPr>
          <p:cNvGrpSpPr/>
          <p:nvPr/>
        </p:nvGrpSpPr>
        <p:grpSpPr>
          <a:xfrm>
            <a:off x="7102163" y="1631875"/>
            <a:ext cx="940234" cy="1097280"/>
            <a:chOff x="6875977" y="1285799"/>
            <a:chExt cx="940234" cy="1097280"/>
          </a:xfrm>
        </p:grpSpPr>
        <p:pic>
          <p:nvPicPr>
            <p:cNvPr id="89" name="Picture 88" descr="A close up of a logo&#10;&#10;Description automatically generated">
              <a:extLst>
                <a:ext uri="{FF2B5EF4-FFF2-40B4-BE49-F238E27FC236}">
                  <a16:creationId xmlns:a16="http://schemas.microsoft.com/office/drawing/2014/main" xmlns="" id="{82540365-A39D-7A41-9583-DA52910211F1}"/>
                </a:ext>
              </a:extLst>
            </p:cNvPr>
            <p:cNvPicPr>
              <a:picLocks noChangeAspect="1"/>
            </p:cNvPicPr>
            <p:nvPr/>
          </p:nvPicPr>
          <p:blipFill>
            <a:blip r:embed="rId4"/>
            <a:stretch>
              <a:fillRect/>
            </a:stretch>
          </p:blipFill>
          <p:spPr>
            <a:xfrm>
              <a:off x="7397393" y="1285799"/>
              <a:ext cx="418818" cy="1097280"/>
            </a:xfrm>
            <a:prstGeom prst="rect">
              <a:avLst/>
            </a:prstGeom>
            <a:effectLst>
              <a:outerShdw blurRad="50800" dist="38100" dir="2700000" algn="tl" rotWithShape="0">
                <a:prstClr val="black">
                  <a:alpha val="40000"/>
                </a:prstClr>
              </a:outerShdw>
            </a:effectLst>
          </p:spPr>
        </p:pic>
        <p:sp>
          <p:nvSpPr>
            <p:cNvPr id="90" name="Rounded Rectangle 89">
              <a:extLst>
                <a:ext uri="{FF2B5EF4-FFF2-40B4-BE49-F238E27FC236}">
                  <a16:creationId xmlns:a16="http://schemas.microsoft.com/office/drawing/2014/main" xmlns="" id="{90FCA249-A1CF-BE44-B15F-5158533C3DA3}"/>
                </a:ext>
              </a:extLst>
            </p:cNvPr>
            <p:cNvSpPr>
              <a:spLocks/>
            </p:cNvSpPr>
            <p:nvPr/>
          </p:nvSpPr>
          <p:spPr>
            <a:xfrm>
              <a:off x="7633285" y="1520732"/>
              <a:ext cx="73152" cy="256032"/>
            </a:xfrm>
            <a:prstGeom prst="roundRect">
              <a:avLst/>
            </a:prstGeom>
            <a:gradFill>
              <a:gsLst>
                <a:gs pos="0">
                  <a:srgbClr val="C00000"/>
                </a:gs>
                <a:gs pos="66000">
                  <a:srgbClr val="116393"/>
                </a:gs>
                <a:gs pos="13000">
                  <a:srgbClr val="1F6685"/>
                </a:gs>
                <a:gs pos="71000">
                  <a:srgbClr val="C00000"/>
                </a:gs>
                <a:gs pos="75000">
                  <a:srgbClr val="1F6685"/>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3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1" name="TextBox 90">
              <a:extLst>
                <a:ext uri="{FF2B5EF4-FFF2-40B4-BE49-F238E27FC236}">
                  <a16:creationId xmlns:a16="http://schemas.microsoft.com/office/drawing/2014/main" xmlns="" id="{06EB6524-DDF1-9941-BEB8-6557FCAD8155}"/>
                </a:ext>
              </a:extLst>
            </p:cNvPr>
            <p:cNvSpPr txBox="1"/>
            <p:nvPr/>
          </p:nvSpPr>
          <p:spPr>
            <a:xfrm>
              <a:off x="6875977" y="1812370"/>
              <a:ext cx="79060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All-In-One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err="1">
                  <a:ln>
                    <a:noFill/>
                  </a:ln>
                  <a:solidFill>
                    <a:srgbClr val="4D4D46"/>
                  </a:solidFill>
                  <a:effectLst/>
                  <a:uLnTx/>
                  <a:uFillTx/>
                  <a:latin typeface="Arial"/>
                  <a:cs typeface="Arial"/>
                  <a:sym typeface="Arial"/>
                </a:rPr>
                <a:t>eNB</a:t>
              </a:r>
              <a:r>
                <a:rPr kumimoji="0" lang="en-US" sz="1000" b="0" i="0" u="none" strike="noStrike" kern="0" cap="none" spc="0" normalizeH="0" baseline="0" noProof="0" dirty="0">
                  <a:ln>
                    <a:noFill/>
                  </a:ln>
                  <a:solidFill>
                    <a:srgbClr val="4D4D46"/>
                  </a:solidFill>
                  <a:effectLst/>
                  <a:uLnTx/>
                  <a:uFillTx/>
                  <a:latin typeface="Arial"/>
                  <a:cs typeface="Arial"/>
                  <a:sym typeface="Arial"/>
                </a:rPr>
                <a:t>/</a:t>
              </a:r>
              <a:r>
                <a:rPr kumimoji="0" lang="en-US" sz="1000" b="0" i="0" u="none" strike="noStrike" kern="0" cap="none" spc="0" normalizeH="0" baseline="0" noProof="0" dirty="0" err="1">
                  <a:ln>
                    <a:noFill/>
                  </a:ln>
                  <a:solidFill>
                    <a:srgbClr val="4D4D46"/>
                  </a:solidFill>
                  <a:effectLst/>
                  <a:uLnTx/>
                  <a:uFillTx/>
                  <a:latin typeface="Arial"/>
                  <a:cs typeface="Arial"/>
                  <a:sym typeface="Arial"/>
                </a:rPr>
                <a:t>gNB</a:t>
              </a:r>
              <a:endParaRPr kumimoji="0" lang="en-US" sz="1000" b="0" i="0" u="none" strike="noStrike" kern="0" cap="none" spc="0" normalizeH="0" baseline="0" noProof="0" dirty="0">
                <a:ln>
                  <a:noFill/>
                </a:ln>
                <a:solidFill>
                  <a:srgbClr val="4D4D46"/>
                </a:solidFill>
                <a:effectLst/>
                <a:uLnTx/>
                <a:uFillTx/>
                <a:latin typeface="Arial"/>
                <a:cs typeface="Arial"/>
                <a:sym typeface="Arial"/>
              </a:endParaRPr>
            </a:p>
          </p:txBody>
        </p:sp>
      </p:grpSp>
      <p:sp>
        <p:nvSpPr>
          <p:cNvPr id="92" name="Freeform 91">
            <a:extLst>
              <a:ext uri="{FF2B5EF4-FFF2-40B4-BE49-F238E27FC236}">
                <a16:creationId xmlns:a16="http://schemas.microsoft.com/office/drawing/2014/main" xmlns="" id="{C33D607A-1055-4341-A3FF-83DE410F5E6B}"/>
              </a:ext>
            </a:extLst>
          </p:cNvPr>
          <p:cNvSpPr/>
          <p:nvPr/>
        </p:nvSpPr>
        <p:spPr>
          <a:xfrm>
            <a:off x="5349834" y="2719449"/>
            <a:ext cx="2392878" cy="2023111"/>
          </a:xfrm>
          <a:custGeom>
            <a:avLst/>
            <a:gdLst>
              <a:gd name="connsiteX0" fmla="*/ 0 w 2392878"/>
              <a:gd name="connsiteY0" fmla="*/ 1264722 h 2023111"/>
              <a:gd name="connsiteX1" fmla="*/ 754083 w 2392878"/>
              <a:gd name="connsiteY1" fmla="*/ 2018806 h 2023111"/>
              <a:gd name="connsiteX2" fmla="*/ 1638795 w 2392878"/>
              <a:gd name="connsiteY2" fmla="*/ 1496291 h 2023111"/>
              <a:gd name="connsiteX3" fmla="*/ 2392878 w 2392878"/>
              <a:gd name="connsiteY3" fmla="*/ 0 h 2023111"/>
            </a:gdLst>
            <a:ahLst/>
            <a:cxnLst>
              <a:cxn ang="0">
                <a:pos x="connsiteX0" y="connsiteY0"/>
              </a:cxn>
              <a:cxn ang="0">
                <a:pos x="connsiteX1" y="connsiteY1"/>
              </a:cxn>
              <a:cxn ang="0">
                <a:pos x="connsiteX2" y="connsiteY2"/>
              </a:cxn>
              <a:cxn ang="0">
                <a:pos x="connsiteX3" y="connsiteY3"/>
              </a:cxn>
            </a:cxnLst>
            <a:rect l="l" t="t" r="r" b="b"/>
            <a:pathLst>
              <a:path w="2392878" h="2023111">
                <a:moveTo>
                  <a:pt x="0" y="1264722"/>
                </a:moveTo>
                <a:cubicBezTo>
                  <a:pt x="240475" y="1622466"/>
                  <a:pt x="480951" y="1980211"/>
                  <a:pt x="754083" y="2018806"/>
                </a:cubicBezTo>
                <a:cubicBezTo>
                  <a:pt x="1027215" y="2057401"/>
                  <a:pt x="1365662" y="1832759"/>
                  <a:pt x="1638795" y="1496291"/>
                </a:cubicBezTo>
                <a:cubicBezTo>
                  <a:pt x="1911928" y="1159823"/>
                  <a:pt x="2152403" y="579911"/>
                  <a:pt x="2392878" y="0"/>
                </a:cubicBezTo>
              </a:path>
            </a:pathLst>
          </a:custGeom>
          <a:noFill/>
          <a:ln w="15875">
            <a:solidFill>
              <a:srgbClr val="C000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3" name="TextBox 92">
            <a:extLst>
              <a:ext uri="{FF2B5EF4-FFF2-40B4-BE49-F238E27FC236}">
                <a16:creationId xmlns:a16="http://schemas.microsoft.com/office/drawing/2014/main" xmlns="" id="{D463C1CE-836E-3148-B06A-30A8BDDB9CC0}"/>
              </a:ext>
            </a:extLst>
          </p:cNvPr>
          <p:cNvSpPr txBox="1"/>
          <p:nvPr/>
        </p:nvSpPr>
        <p:spPr>
          <a:xfrm>
            <a:off x="7191662" y="3795835"/>
            <a:ext cx="287259"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0" cap="none" spc="0" normalizeH="0" baseline="0" noProof="0" dirty="0">
                <a:ln>
                  <a:noFill/>
                </a:ln>
                <a:solidFill>
                  <a:srgbClr val="C00000"/>
                </a:solidFill>
                <a:effectLst/>
                <a:uLnTx/>
                <a:uFillTx/>
                <a:latin typeface="Arial"/>
                <a:cs typeface="Arial"/>
                <a:sym typeface="Arial"/>
              </a:rPr>
              <a:t>E2</a:t>
            </a:r>
          </a:p>
        </p:txBody>
      </p:sp>
      <p:sp>
        <p:nvSpPr>
          <p:cNvPr id="97" name="Rounded Rectangle 96">
            <a:extLst>
              <a:ext uri="{FF2B5EF4-FFF2-40B4-BE49-F238E27FC236}">
                <a16:creationId xmlns:a16="http://schemas.microsoft.com/office/drawing/2014/main" xmlns="" id="{1B1A630B-F089-3044-9017-ED89826F2B01}"/>
              </a:ext>
            </a:extLst>
          </p:cNvPr>
          <p:cNvSpPr>
            <a:spLocks/>
          </p:cNvSpPr>
          <p:nvPr/>
        </p:nvSpPr>
        <p:spPr>
          <a:xfrm>
            <a:off x="1802884" y="1815747"/>
            <a:ext cx="228600" cy="841248"/>
          </a:xfrm>
          <a:prstGeom prst="roundRect">
            <a:avLst/>
          </a:prstGeom>
          <a:gradFill flip="none" rotWithShape="1">
            <a:gsLst>
              <a:gs pos="0">
                <a:srgbClr val="C00000"/>
              </a:gs>
              <a:gs pos="67000">
                <a:srgbClr val="116393"/>
              </a:gs>
              <a:gs pos="9000">
                <a:srgbClr val="18658C"/>
              </a:gs>
              <a:gs pos="6000">
                <a:srgbClr val="C00000"/>
              </a:gs>
              <a:gs pos="71000">
                <a:srgbClr val="C00000"/>
              </a:gs>
              <a:gs pos="73000">
                <a:srgbClr val="1F6685"/>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35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5980430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1" fill="hold" nodeType="withEffect">
                                  <p:stCondLst>
                                    <p:cond delay="0"/>
                                  </p:stCondLst>
                                  <p:childTnLst>
                                    <p:set>
                                      <p:cBhvr>
                                        <p:cTn id="9" dur="1" fill="hold">
                                          <p:stCondLst>
                                            <p:cond delay="0"/>
                                          </p:stCondLst>
                                        </p:cTn>
                                        <p:tgtEl>
                                          <p:spTgt spid="125"/>
                                        </p:tgtEl>
                                        <p:attrNameLst>
                                          <p:attrName>style.visibility</p:attrName>
                                        </p:attrNameLst>
                                      </p:cBhvr>
                                      <p:to>
                                        <p:strVal val="visible"/>
                                      </p:to>
                                    </p:set>
                                    <p:animEffect transition="in" filter="wipe(up)">
                                      <p:cBhvr>
                                        <p:cTn id="10" dur="500"/>
                                        <p:tgtEl>
                                          <p:spTgt spid="125"/>
                                        </p:tgtEl>
                                      </p:cBhvr>
                                    </p:animEffect>
                                  </p:childTnLst>
                                </p:cTn>
                              </p:par>
                            </p:childTnLst>
                          </p:cTn>
                        </p:par>
                        <p:par>
                          <p:cTn id="11" fill="hold">
                            <p:stCondLst>
                              <p:cond delay="500"/>
                            </p:stCondLst>
                            <p:childTnLst>
                              <p:par>
                                <p:cTn id="12" presetID="1" presetClass="entr" presetSubtype="0" fill="hold" grpId="0" nodeType="afterEffect">
                                  <p:stCondLst>
                                    <p:cond delay="100"/>
                                  </p:stCondLst>
                                  <p:childTnLst>
                                    <p:set>
                                      <p:cBhvr>
                                        <p:cTn id="13" dur="1" fill="hold">
                                          <p:stCondLst>
                                            <p:cond delay="0"/>
                                          </p:stCondLst>
                                        </p:cTn>
                                        <p:tgtEl>
                                          <p:spTgt spid="112"/>
                                        </p:tgtEl>
                                        <p:attrNameLst>
                                          <p:attrName>style.visibility</p:attrName>
                                        </p:attrNameLst>
                                      </p:cBhvr>
                                      <p:to>
                                        <p:strVal val="visible"/>
                                      </p:to>
                                    </p:set>
                                  </p:childTnLst>
                                </p:cTn>
                              </p:par>
                            </p:childTnLst>
                          </p:cTn>
                        </p:par>
                        <p:par>
                          <p:cTn id="14" fill="hold">
                            <p:stCondLst>
                              <p:cond delay="600"/>
                            </p:stCondLst>
                            <p:childTnLst>
                              <p:par>
                                <p:cTn id="15" presetID="1" presetClass="entr" presetSubtype="0" fill="hold" grpId="0" nodeType="afterEffect">
                                  <p:stCondLst>
                                    <p:cond delay="100"/>
                                  </p:stCondLst>
                                  <p:childTnLst>
                                    <p:set>
                                      <p:cBhvr>
                                        <p:cTn id="16" dur="1" fill="hold">
                                          <p:stCondLst>
                                            <p:cond delay="0"/>
                                          </p:stCondLst>
                                        </p:cTn>
                                        <p:tgtEl>
                                          <p:spTgt spid="110"/>
                                        </p:tgtEl>
                                        <p:attrNameLst>
                                          <p:attrName>style.visibility</p:attrName>
                                        </p:attrNameLst>
                                      </p:cBhvr>
                                      <p:to>
                                        <p:strVal val="visible"/>
                                      </p:to>
                                    </p:set>
                                  </p:childTnLst>
                                </p:cTn>
                              </p:par>
                            </p:childTnLst>
                          </p:cTn>
                        </p:par>
                        <p:par>
                          <p:cTn id="17" fill="hold">
                            <p:stCondLst>
                              <p:cond delay="700"/>
                            </p:stCondLst>
                            <p:childTnLst>
                              <p:par>
                                <p:cTn id="18" presetID="1" presetClass="entr" presetSubtype="0" fill="hold" grpId="0" nodeType="afterEffect">
                                  <p:stCondLst>
                                    <p:cond delay="100"/>
                                  </p:stCondLst>
                                  <p:childTnLst>
                                    <p:set>
                                      <p:cBhvr>
                                        <p:cTn id="19" dur="1" fill="hold">
                                          <p:stCondLst>
                                            <p:cond delay="0"/>
                                          </p:stCondLst>
                                        </p:cTn>
                                        <p:tgtEl>
                                          <p:spTgt spid="116"/>
                                        </p:tgtEl>
                                        <p:attrNameLst>
                                          <p:attrName>style.visibility</p:attrName>
                                        </p:attrNameLst>
                                      </p:cBhvr>
                                      <p:to>
                                        <p:strVal val="visible"/>
                                      </p:to>
                                    </p:set>
                                  </p:childTnLst>
                                </p:cTn>
                              </p:par>
                            </p:childTnLst>
                          </p:cTn>
                        </p:par>
                        <p:par>
                          <p:cTn id="20" fill="hold">
                            <p:stCondLst>
                              <p:cond delay="800"/>
                            </p:stCondLst>
                            <p:childTnLst>
                              <p:par>
                                <p:cTn id="21" presetID="1" presetClass="entr" presetSubtype="0" fill="hold" grpId="0" nodeType="afterEffect">
                                  <p:stCondLst>
                                    <p:cond delay="100"/>
                                  </p:stCondLst>
                                  <p:childTnLst>
                                    <p:set>
                                      <p:cBhvr>
                                        <p:cTn id="22" dur="1" fill="hold">
                                          <p:stCondLst>
                                            <p:cond delay="0"/>
                                          </p:stCondLst>
                                        </p:cTn>
                                        <p:tgtEl>
                                          <p:spTgt spid="81"/>
                                        </p:tgtEl>
                                        <p:attrNameLst>
                                          <p:attrName>style.visibility</p:attrName>
                                        </p:attrNameLst>
                                      </p:cBhvr>
                                      <p:to>
                                        <p:strVal val="visible"/>
                                      </p:to>
                                    </p:set>
                                  </p:childTnLst>
                                </p:cTn>
                              </p:par>
                            </p:childTnLst>
                          </p:cTn>
                        </p:par>
                        <p:par>
                          <p:cTn id="23" fill="hold">
                            <p:stCondLst>
                              <p:cond delay="900"/>
                            </p:stCondLst>
                            <p:childTnLst>
                              <p:par>
                                <p:cTn id="24" presetID="1" presetClass="entr" presetSubtype="0" fill="hold" grpId="0" nodeType="afterEffect">
                                  <p:stCondLst>
                                    <p:cond delay="100"/>
                                  </p:stCondLst>
                                  <p:childTnLst>
                                    <p:set>
                                      <p:cBhvr>
                                        <p:cTn id="25" dur="1" fill="hold">
                                          <p:stCondLst>
                                            <p:cond delay="0"/>
                                          </p:stCondLst>
                                        </p:cTn>
                                        <p:tgtEl>
                                          <p:spTgt spid="79"/>
                                        </p:tgtEl>
                                        <p:attrNameLst>
                                          <p:attrName>style.visibility</p:attrName>
                                        </p:attrNameLst>
                                      </p:cBhvr>
                                      <p:to>
                                        <p:strVal val="visible"/>
                                      </p:to>
                                    </p:set>
                                  </p:childTnLst>
                                </p:cTn>
                              </p:par>
                            </p:childTnLst>
                          </p:cTn>
                        </p:par>
                        <p:par>
                          <p:cTn id="26" fill="hold">
                            <p:stCondLst>
                              <p:cond delay="1000"/>
                            </p:stCondLst>
                            <p:childTnLst>
                              <p:par>
                                <p:cTn id="27" presetID="1" presetClass="entr" presetSubtype="0" fill="hold" grpId="0" nodeType="afterEffect">
                                  <p:stCondLst>
                                    <p:cond delay="100"/>
                                  </p:stCondLst>
                                  <p:childTnLst>
                                    <p:set>
                                      <p:cBhvr>
                                        <p:cTn id="28" dur="1" fill="hold">
                                          <p:stCondLst>
                                            <p:cond delay="0"/>
                                          </p:stCondLst>
                                        </p:cTn>
                                        <p:tgtEl>
                                          <p:spTgt spid="3"/>
                                        </p:tgtEl>
                                        <p:attrNameLst>
                                          <p:attrName>style.visibility</p:attrName>
                                        </p:attrNameLst>
                                      </p:cBhvr>
                                      <p:to>
                                        <p:strVal val="visible"/>
                                      </p:to>
                                    </p:set>
                                  </p:childTnLst>
                                </p:cTn>
                              </p:par>
                            </p:childTnLst>
                          </p:cTn>
                        </p:par>
                        <p:par>
                          <p:cTn id="29" fill="hold">
                            <p:stCondLst>
                              <p:cond delay="1100"/>
                            </p:stCondLst>
                            <p:childTnLst>
                              <p:par>
                                <p:cTn id="30" presetID="1" presetClass="entr" presetSubtype="0" fill="hold" grpId="0" nodeType="afterEffect">
                                  <p:stCondLst>
                                    <p:cond delay="0"/>
                                  </p:stCondLst>
                                  <p:childTnLst>
                                    <p:set>
                                      <p:cBhvr>
                                        <p:cTn id="31" dur="1" fill="hold">
                                          <p:stCondLst>
                                            <p:cond delay="0"/>
                                          </p:stCondLst>
                                        </p:cTn>
                                        <p:tgtEl>
                                          <p:spTgt spid="25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5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55"/>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5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38"/>
                                        </p:tgtEl>
                                        <p:attrNameLst>
                                          <p:attrName>style.visibility</p:attrName>
                                        </p:attrNameLst>
                                      </p:cBhvr>
                                      <p:to>
                                        <p:strVal val="visible"/>
                                      </p:to>
                                    </p:set>
                                  </p:childTnLst>
                                </p:cTn>
                              </p:par>
                            </p:childTnLst>
                          </p:cTn>
                        </p:par>
                        <p:par>
                          <p:cTn id="45" fill="hold">
                            <p:stCondLst>
                              <p:cond delay="500"/>
                            </p:stCondLst>
                            <p:childTnLst>
                              <p:par>
                                <p:cTn id="46" presetID="1" presetClass="entr" presetSubtype="0" fill="hold" nodeType="afterEffect">
                                  <p:stCondLst>
                                    <p:cond delay="100"/>
                                  </p:stCondLst>
                                  <p:childTnLst>
                                    <p:set>
                                      <p:cBhvr>
                                        <p:cTn id="47" dur="1" fill="hold">
                                          <p:stCondLst>
                                            <p:cond delay="0"/>
                                          </p:stCondLst>
                                        </p:cTn>
                                        <p:tgtEl>
                                          <p:spTgt spid="144"/>
                                        </p:tgtEl>
                                        <p:attrNameLst>
                                          <p:attrName>style.visibility</p:attrName>
                                        </p:attrNameLst>
                                      </p:cBhvr>
                                      <p:to>
                                        <p:strVal val="visible"/>
                                      </p:to>
                                    </p:set>
                                  </p:childTnLst>
                                </p:cTn>
                              </p:par>
                            </p:childTnLst>
                          </p:cTn>
                        </p:par>
                        <p:par>
                          <p:cTn id="48" fill="hold">
                            <p:stCondLst>
                              <p:cond delay="600"/>
                            </p:stCondLst>
                            <p:childTnLst>
                              <p:par>
                                <p:cTn id="49" presetID="1" presetClass="entr" presetSubtype="0" fill="hold" grpId="0" nodeType="afterEffect">
                                  <p:stCondLst>
                                    <p:cond delay="100"/>
                                  </p:stCondLst>
                                  <p:childTnLst>
                                    <p:set>
                                      <p:cBhvr>
                                        <p:cTn id="50" dur="1" fill="hold">
                                          <p:stCondLst>
                                            <p:cond delay="0"/>
                                          </p:stCondLst>
                                        </p:cTn>
                                        <p:tgtEl>
                                          <p:spTgt spid="141"/>
                                        </p:tgtEl>
                                        <p:attrNameLst>
                                          <p:attrName>style.visibility</p:attrName>
                                        </p:attrNameLst>
                                      </p:cBhvr>
                                      <p:to>
                                        <p:strVal val="visible"/>
                                      </p:to>
                                    </p:set>
                                  </p:childTnLst>
                                </p:cTn>
                              </p:par>
                            </p:childTnLst>
                          </p:cTn>
                        </p:par>
                        <p:par>
                          <p:cTn id="51" fill="hold">
                            <p:stCondLst>
                              <p:cond delay="700"/>
                            </p:stCondLst>
                            <p:childTnLst>
                              <p:par>
                                <p:cTn id="52" presetID="1" presetClass="entr" presetSubtype="0" fill="hold" nodeType="afterEffect">
                                  <p:stCondLst>
                                    <p:cond delay="100"/>
                                  </p:stCondLst>
                                  <p:childTnLst>
                                    <p:set>
                                      <p:cBhvr>
                                        <p:cTn id="53" dur="1" fill="hold">
                                          <p:stCondLst>
                                            <p:cond delay="0"/>
                                          </p:stCondLst>
                                        </p:cTn>
                                        <p:tgtEl>
                                          <p:spTgt spid="134"/>
                                        </p:tgtEl>
                                        <p:attrNameLst>
                                          <p:attrName>style.visibility</p:attrName>
                                        </p:attrNameLst>
                                      </p:cBhvr>
                                      <p:to>
                                        <p:strVal val="visible"/>
                                      </p:to>
                                    </p:set>
                                  </p:childTnLst>
                                </p:cTn>
                              </p:par>
                            </p:childTnLst>
                          </p:cTn>
                        </p:par>
                        <p:par>
                          <p:cTn id="54" fill="hold">
                            <p:stCondLst>
                              <p:cond delay="800"/>
                            </p:stCondLst>
                            <p:childTnLst>
                              <p:par>
                                <p:cTn id="55" presetID="1" presetClass="entr" presetSubtype="0" fill="hold" grpId="0" nodeType="afterEffect">
                                  <p:stCondLst>
                                    <p:cond delay="100"/>
                                  </p:stCondLst>
                                  <p:childTnLst>
                                    <p:set>
                                      <p:cBhvr>
                                        <p:cTn id="56" dur="1" fill="hold">
                                          <p:stCondLst>
                                            <p:cond delay="0"/>
                                          </p:stCondLst>
                                        </p:cTn>
                                        <p:tgtEl>
                                          <p:spTgt spid="145"/>
                                        </p:tgtEl>
                                        <p:attrNameLst>
                                          <p:attrName>style.visibility</p:attrName>
                                        </p:attrNameLst>
                                      </p:cBhvr>
                                      <p:to>
                                        <p:strVal val="visible"/>
                                      </p:to>
                                    </p:set>
                                  </p:childTnLst>
                                </p:cTn>
                              </p:par>
                            </p:childTnLst>
                          </p:cTn>
                        </p:par>
                        <p:par>
                          <p:cTn id="57" fill="hold">
                            <p:stCondLst>
                              <p:cond delay="900"/>
                            </p:stCondLst>
                            <p:childTnLst>
                              <p:par>
                                <p:cTn id="58" presetID="1" presetClass="entr" presetSubtype="0" fill="hold" nodeType="afterEffect">
                                  <p:stCondLst>
                                    <p:cond delay="100"/>
                                  </p:stCondLst>
                                  <p:childTnLst>
                                    <p:set>
                                      <p:cBhvr>
                                        <p:cTn id="59" dur="1" fill="hold">
                                          <p:stCondLst>
                                            <p:cond delay="0"/>
                                          </p:stCondLst>
                                        </p:cTn>
                                        <p:tgtEl>
                                          <p:spTgt spid="22"/>
                                        </p:tgtEl>
                                        <p:attrNameLst>
                                          <p:attrName>style.visibility</p:attrName>
                                        </p:attrNameLst>
                                      </p:cBhvr>
                                      <p:to>
                                        <p:strVal val="visible"/>
                                      </p:to>
                                    </p:set>
                                  </p:childTnLst>
                                </p:cTn>
                              </p:par>
                            </p:childTnLst>
                          </p:cTn>
                        </p:par>
                        <p:par>
                          <p:cTn id="60" fill="hold">
                            <p:stCondLst>
                              <p:cond delay="1000"/>
                            </p:stCondLst>
                            <p:childTnLst>
                              <p:par>
                                <p:cTn id="61" presetID="1" presetClass="entr" presetSubtype="0" fill="hold" nodeType="afterEffect">
                                  <p:stCondLst>
                                    <p:cond delay="200"/>
                                  </p:stCondLst>
                                  <p:childTnLst>
                                    <p:set>
                                      <p:cBhvr>
                                        <p:cTn id="62" dur="1" fill="hold">
                                          <p:stCondLst>
                                            <p:cond delay="0"/>
                                          </p:stCondLst>
                                        </p:cTn>
                                        <p:tgtEl>
                                          <p:spTgt spid="14"/>
                                        </p:tgtEl>
                                        <p:attrNameLst>
                                          <p:attrName>style.visibility</p:attrName>
                                        </p:attrNameLst>
                                      </p:cBhvr>
                                      <p:to>
                                        <p:strVal val="visible"/>
                                      </p:to>
                                    </p:set>
                                  </p:childTnLst>
                                </p:cTn>
                              </p:par>
                            </p:childTnLst>
                          </p:cTn>
                        </p:par>
                        <p:par>
                          <p:cTn id="63" fill="hold">
                            <p:stCondLst>
                              <p:cond delay="1200"/>
                            </p:stCondLst>
                            <p:childTnLst>
                              <p:par>
                                <p:cTn id="64" presetID="1" presetClass="entr" presetSubtype="0" fill="hold" nodeType="afterEffect">
                                  <p:stCondLst>
                                    <p:cond delay="200"/>
                                  </p:stCondLst>
                                  <p:childTnLst>
                                    <p:set>
                                      <p:cBhvr>
                                        <p:cTn id="65" dur="1" fill="hold">
                                          <p:stCondLst>
                                            <p:cond delay="0"/>
                                          </p:stCondLst>
                                        </p:cTn>
                                        <p:tgtEl>
                                          <p:spTgt spid="15"/>
                                        </p:tgtEl>
                                        <p:attrNameLst>
                                          <p:attrName>style.visibility</p:attrName>
                                        </p:attrNameLst>
                                      </p:cBhvr>
                                      <p:to>
                                        <p:strVal val="visible"/>
                                      </p:to>
                                    </p:set>
                                  </p:childTnLst>
                                </p:cTn>
                              </p:par>
                            </p:childTnLst>
                          </p:cTn>
                        </p:par>
                        <p:par>
                          <p:cTn id="66" fill="hold">
                            <p:stCondLst>
                              <p:cond delay="1400"/>
                            </p:stCondLst>
                            <p:childTnLst>
                              <p:par>
                                <p:cTn id="67" presetID="1" presetClass="entr" presetSubtype="0" fill="hold" nodeType="afterEffect">
                                  <p:stCondLst>
                                    <p:cond delay="200"/>
                                  </p:stCondLst>
                                  <p:childTnLst>
                                    <p:set>
                                      <p:cBhvr>
                                        <p:cTn id="68" dur="1" fill="hold">
                                          <p:stCondLst>
                                            <p:cond delay="0"/>
                                          </p:stCondLst>
                                        </p:cTn>
                                        <p:tgtEl>
                                          <p:spTgt spid="17"/>
                                        </p:tgtEl>
                                        <p:attrNameLst>
                                          <p:attrName>style.visibility</p:attrName>
                                        </p:attrNameLst>
                                      </p:cBhvr>
                                      <p:to>
                                        <p:strVal val="visible"/>
                                      </p:to>
                                    </p:set>
                                  </p:childTnLst>
                                </p:cTn>
                              </p:par>
                            </p:childTnLst>
                          </p:cTn>
                        </p:par>
                        <p:par>
                          <p:cTn id="69" fill="hold">
                            <p:stCondLst>
                              <p:cond delay="1600"/>
                            </p:stCondLst>
                            <p:childTnLst>
                              <p:par>
                                <p:cTn id="70" presetID="1" presetClass="entr" presetSubtype="0" fill="hold" nodeType="afterEffect">
                                  <p:stCondLst>
                                    <p:cond delay="200"/>
                                  </p:stCondLst>
                                  <p:childTnLst>
                                    <p:set>
                                      <p:cBhvr>
                                        <p:cTn id="71" dur="1" fill="hold">
                                          <p:stCondLst>
                                            <p:cond delay="0"/>
                                          </p:stCondLst>
                                        </p:cTn>
                                        <p:tgtEl>
                                          <p:spTgt spid="18"/>
                                        </p:tgtEl>
                                        <p:attrNameLst>
                                          <p:attrName>style.visibility</p:attrName>
                                        </p:attrNameLst>
                                      </p:cBhvr>
                                      <p:to>
                                        <p:strVal val="visible"/>
                                      </p:to>
                                    </p:set>
                                  </p:childTnLst>
                                </p:cTn>
                              </p:par>
                            </p:childTnLst>
                          </p:cTn>
                        </p:par>
                        <p:par>
                          <p:cTn id="72" fill="hold">
                            <p:stCondLst>
                              <p:cond delay="1800"/>
                            </p:stCondLst>
                            <p:childTnLst>
                              <p:par>
                                <p:cTn id="73" presetID="1" presetClass="entr" presetSubtype="0" fill="hold" nodeType="afterEffect">
                                  <p:stCondLst>
                                    <p:cond delay="200"/>
                                  </p:stCondLst>
                                  <p:childTnLst>
                                    <p:set>
                                      <p:cBhvr>
                                        <p:cTn id="74" dur="1" fill="hold">
                                          <p:stCondLst>
                                            <p:cond delay="0"/>
                                          </p:stCondLst>
                                        </p:cTn>
                                        <p:tgtEl>
                                          <p:spTgt spid="19"/>
                                        </p:tgtEl>
                                        <p:attrNameLst>
                                          <p:attrName>style.visibility</p:attrName>
                                        </p:attrNameLst>
                                      </p:cBhvr>
                                      <p:to>
                                        <p:strVal val="visible"/>
                                      </p:to>
                                    </p:set>
                                  </p:childTnLst>
                                </p:cTn>
                              </p:par>
                            </p:childTnLst>
                          </p:cTn>
                        </p:par>
                        <p:par>
                          <p:cTn id="75" fill="hold">
                            <p:stCondLst>
                              <p:cond delay="2000"/>
                            </p:stCondLst>
                            <p:childTnLst>
                              <p:par>
                                <p:cTn id="76" presetID="1" presetClass="entr" presetSubtype="0" fill="hold" nodeType="afterEffect">
                                  <p:stCondLst>
                                    <p:cond delay="200"/>
                                  </p:stCondLst>
                                  <p:childTnLst>
                                    <p:set>
                                      <p:cBhvr>
                                        <p:cTn id="77" dur="1" fill="hold">
                                          <p:stCondLst>
                                            <p:cond delay="0"/>
                                          </p:stCondLst>
                                        </p:cTn>
                                        <p:tgtEl>
                                          <p:spTgt spid="20"/>
                                        </p:tgtEl>
                                        <p:attrNameLst>
                                          <p:attrName>style.visibility</p:attrName>
                                        </p:attrNameLst>
                                      </p:cBhvr>
                                      <p:to>
                                        <p:strVal val="visible"/>
                                      </p:to>
                                    </p:set>
                                  </p:childTnLst>
                                </p:cTn>
                              </p:par>
                            </p:childTnLst>
                          </p:cTn>
                        </p:par>
                        <p:par>
                          <p:cTn id="78" fill="hold">
                            <p:stCondLst>
                              <p:cond delay="2200"/>
                            </p:stCondLst>
                            <p:childTnLst>
                              <p:par>
                                <p:cTn id="79" presetID="1" presetClass="entr" presetSubtype="0" fill="hold" nodeType="afterEffect">
                                  <p:stCondLst>
                                    <p:cond delay="200"/>
                                  </p:stCondLst>
                                  <p:childTnLst>
                                    <p:set>
                                      <p:cBhvr>
                                        <p:cTn id="80" dur="1" fill="hold">
                                          <p:stCondLst>
                                            <p:cond delay="0"/>
                                          </p:stCondLst>
                                        </p:cTn>
                                        <p:tgtEl>
                                          <p:spTgt spid="21"/>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nodeType="clickEffect">
                                  <p:stCondLst>
                                    <p:cond delay="0"/>
                                  </p:stCondLst>
                                  <p:childTnLst>
                                    <p:set>
                                      <p:cBhvr>
                                        <p:cTn id="84" dur="1" fill="hold">
                                          <p:stCondLst>
                                            <p:cond delay="0"/>
                                          </p:stCondLst>
                                        </p:cTn>
                                        <p:tgtEl>
                                          <p:spTgt spid="22"/>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20"/>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21"/>
                                        </p:tgtEl>
                                        <p:attrNameLst>
                                          <p:attrName>style.visibility</p:attrName>
                                        </p:attrNameLst>
                                      </p:cBhvr>
                                      <p:to>
                                        <p:strVal val="hidden"/>
                                      </p:to>
                                    </p:set>
                                  </p:childTnLst>
                                </p:cTn>
                              </p:par>
                            </p:childTnLst>
                          </p:cTn>
                        </p:par>
                        <p:par>
                          <p:cTn id="89" fill="hold">
                            <p:stCondLst>
                              <p:cond delay="0"/>
                            </p:stCondLst>
                            <p:childTnLst>
                              <p:par>
                                <p:cTn id="90" presetID="1" presetClass="entr" presetSubtype="0" fill="hold" nodeType="afterEffect">
                                  <p:stCondLst>
                                    <p:cond delay="0"/>
                                  </p:stCondLst>
                                  <p:childTnLst>
                                    <p:set>
                                      <p:cBhvr>
                                        <p:cTn id="91" dur="1" fill="hold">
                                          <p:stCondLst>
                                            <p:cond delay="0"/>
                                          </p:stCondLst>
                                        </p:cTn>
                                        <p:tgtEl>
                                          <p:spTgt spid="24"/>
                                        </p:tgtEl>
                                        <p:attrNameLst>
                                          <p:attrName>style.visibility</p:attrName>
                                        </p:attrNameLst>
                                      </p:cBhvr>
                                      <p:to>
                                        <p:strVal val="visible"/>
                                      </p:to>
                                    </p:set>
                                  </p:childTnLst>
                                </p:cTn>
                              </p:par>
                            </p:childTnLst>
                          </p:cTn>
                        </p:par>
                        <p:par>
                          <p:cTn id="92" fill="hold">
                            <p:stCondLst>
                              <p:cond delay="0"/>
                            </p:stCondLst>
                            <p:childTnLst>
                              <p:par>
                                <p:cTn id="93" presetID="1" presetClass="entr" presetSubtype="0" fill="hold" nodeType="afterEffect">
                                  <p:stCondLst>
                                    <p:cond delay="200"/>
                                  </p:stCondLst>
                                  <p:childTnLst>
                                    <p:set>
                                      <p:cBhvr>
                                        <p:cTn id="94" dur="1" fill="hold">
                                          <p:stCondLst>
                                            <p:cond delay="0"/>
                                          </p:stCondLst>
                                        </p:cTn>
                                        <p:tgtEl>
                                          <p:spTgt spid="211"/>
                                        </p:tgtEl>
                                        <p:attrNameLst>
                                          <p:attrName>style.visibility</p:attrName>
                                        </p:attrNameLst>
                                      </p:cBhvr>
                                      <p:to>
                                        <p:strVal val="visible"/>
                                      </p:to>
                                    </p:set>
                                  </p:childTnLst>
                                </p:cTn>
                              </p:par>
                            </p:childTnLst>
                          </p:cTn>
                        </p:par>
                        <p:par>
                          <p:cTn id="95" fill="hold">
                            <p:stCondLst>
                              <p:cond delay="200"/>
                            </p:stCondLst>
                            <p:childTnLst>
                              <p:par>
                                <p:cTn id="96" presetID="1" presetClass="entr" presetSubtype="0" fill="hold" nodeType="afterEffect">
                                  <p:stCondLst>
                                    <p:cond delay="200"/>
                                  </p:stCondLst>
                                  <p:childTnLst>
                                    <p:set>
                                      <p:cBhvr>
                                        <p:cTn id="97" dur="1" fill="hold">
                                          <p:stCondLst>
                                            <p:cond delay="0"/>
                                          </p:stCondLst>
                                        </p:cTn>
                                        <p:tgtEl>
                                          <p:spTgt spid="214"/>
                                        </p:tgtEl>
                                        <p:attrNameLst>
                                          <p:attrName>style.visibility</p:attrName>
                                        </p:attrNameLst>
                                      </p:cBhvr>
                                      <p:to>
                                        <p:strVal val="visible"/>
                                      </p:to>
                                    </p:set>
                                  </p:childTnLst>
                                </p:cTn>
                              </p:par>
                            </p:childTnLst>
                          </p:cTn>
                        </p:par>
                        <p:par>
                          <p:cTn id="98" fill="hold">
                            <p:stCondLst>
                              <p:cond delay="1100"/>
                            </p:stCondLst>
                            <p:childTnLst>
                              <p:par>
                                <p:cTn id="99" presetID="1" presetClass="entr" presetSubtype="0" fill="hold" nodeType="afterEffect">
                                  <p:stCondLst>
                                    <p:cond delay="200"/>
                                  </p:stCondLst>
                                  <p:childTnLst>
                                    <p:set>
                                      <p:cBhvr>
                                        <p:cTn id="100" dur="1" fill="hold">
                                          <p:stCondLst>
                                            <p:cond delay="0"/>
                                          </p:stCondLst>
                                        </p:cTn>
                                        <p:tgtEl>
                                          <p:spTgt spid="217"/>
                                        </p:tgtEl>
                                        <p:attrNameLst>
                                          <p:attrName>style.visibility</p:attrName>
                                        </p:attrNameLst>
                                      </p:cBhvr>
                                      <p:to>
                                        <p:strVal val="visible"/>
                                      </p:to>
                                    </p:set>
                                  </p:childTnLst>
                                </p:cTn>
                              </p:par>
                            </p:childTnLst>
                          </p:cTn>
                        </p:par>
                        <p:par>
                          <p:cTn id="101" fill="hold">
                            <p:stCondLst>
                              <p:cond delay="1300"/>
                            </p:stCondLst>
                            <p:childTnLst>
                              <p:par>
                                <p:cTn id="102" presetID="1" presetClass="entr" presetSubtype="0" fill="hold" nodeType="afterEffect">
                                  <p:stCondLst>
                                    <p:cond delay="200"/>
                                  </p:stCondLst>
                                  <p:childTnLst>
                                    <p:set>
                                      <p:cBhvr>
                                        <p:cTn id="103" dur="1" fill="hold">
                                          <p:stCondLst>
                                            <p:cond delay="0"/>
                                          </p:stCondLst>
                                        </p:cTn>
                                        <p:tgtEl>
                                          <p:spTgt spid="220"/>
                                        </p:tgtEl>
                                        <p:attrNameLst>
                                          <p:attrName>style.visibility</p:attrName>
                                        </p:attrNameLst>
                                      </p:cBhvr>
                                      <p:to>
                                        <p:strVal val="visible"/>
                                      </p:to>
                                    </p:set>
                                  </p:childTnLst>
                                </p:cTn>
                              </p:par>
                            </p:childTnLst>
                          </p:cTn>
                        </p:par>
                        <p:par>
                          <p:cTn id="104" fill="hold">
                            <p:stCondLst>
                              <p:cond delay="1500"/>
                            </p:stCondLst>
                            <p:childTnLst>
                              <p:par>
                                <p:cTn id="105" presetID="22" presetClass="entr" presetSubtype="4" fill="hold" nodeType="afterEffect">
                                  <p:stCondLst>
                                    <p:cond delay="0"/>
                                  </p:stCondLst>
                                  <p:childTnLst>
                                    <p:set>
                                      <p:cBhvr>
                                        <p:cTn id="106" dur="1" fill="hold">
                                          <p:stCondLst>
                                            <p:cond delay="0"/>
                                          </p:stCondLst>
                                        </p:cTn>
                                        <p:tgtEl>
                                          <p:spTgt spid="246"/>
                                        </p:tgtEl>
                                        <p:attrNameLst>
                                          <p:attrName>style.visibility</p:attrName>
                                        </p:attrNameLst>
                                      </p:cBhvr>
                                      <p:to>
                                        <p:strVal val="visible"/>
                                      </p:to>
                                    </p:set>
                                    <p:animEffect transition="in" filter="wipe(down)">
                                      <p:cBhvr>
                                        <p:cTn id="107" dur="500"/>
                                        <p:tgtEl>
                                          <p:spTgt spid="246"/>
                                        </p:tgtEl>
                                      </p:cBhvr>
                                    </p:animEffect>
                                  </p:childTnLst>
                                </p:cTn>
                              </p:par>
                            </p:childTnLst>
                          </p:cTn>
                        </p:par>
                      </p:childTnLst>
                    </p:cTn>
                  </p:par>
                  <p:par>
                    <p:cTn id="108" fill="hold">
                      <p:stCondLst>
                        <p:cond delay="indefinite"/>
                      </p:stCondLst>
                      <p:childTnLst>
                        <p:par>
                          <p:cTn id="109" fill="hold">
                            <p:stCondLst>
                              <p:cond delay="0"/>
                            </p:stCondLst>
                            <p:childTnLst>
                              <p:par>
                                <p:cTn id="110" presetID="1" presetClass="exit" presetSubtype="0" fill="hold" grpId="1" nodeType="clickEffect">
                                  <p:stCondLst>
                                    <p:cond delay="0"/>
                                  </p:stCondLst>
                                  <p:childTnLst>
                                    <p:set>
                                      <p:cBhvr>
                                        <p:cTn id="111" dur="1" fill="hold">
                                          <p:stCondLst>
                                            <p:cond delay="0"/>
                                          </p:stCondLst>
                                        </p:cTn>
                                        <p:tgtEl>
                                          <p:spTgt spid="138"/>
                                        </p:tgtEl>
                                        <p:attrNameLst>
                                          <p:attrName>style.visibility</p:attrName>
                                        </p:attrNameLst>
                                      </p:cBhvr>
                                      <p:to>
                                        <p:strVal val="hidden"/>
                                      </p:to>
                                    </p:set>
                                  </p:childTnLst>
                                </p:cTn>
                              </p:par>
                              <p:par>
                                <p:cTn id="112" presetID="1" presetClass="entr" presetSubtype="0" fill="hold" grpId="0" nodeType="withEffect">
                                  <p:stCondLst>
                                    <p:cond delay="0"/>
                                  </p:stCondLst>
                                  <p:childTnLst>
                                    <p:set>
                                      <p:cBhvr>
                                        <p:cTn id="113" dur="1" fill="hold">
                                          <p:stCondLst>
                                            <p:cond delay="0"/>
                                          </p:stCondLst>
                                        </p:cTn>
                                        <p:tgtEl>
                                          <p:spTgt spid="243"/>
                                        </p:tgtEl>
                                        <p:attrNameLst>
                                          <p:attrName>style.visibility</p:attrName>
                                        </p:attrNameLst>
                                      </p:cBhvr>
                                      <p:to>
                                        <p:strVal val="visible"/>
                                      </p:to>
                                    </p:set>
                                  </p:childTnLst>
                                </p:cTn>
                              </p:par>
                            </p:childTnLst>
                          </p:cTn>
                        </p:par>
                        <p:par>
                          <p:cTn id="114" fill="hold">
                            <p:stCondLst>
                              <p:cond delay="0"/>
                            </p:stCondLst>
                            <p:childTnLst>
                              <p:par>
                                <p:cTn id="115" presetID="1" presetClass="entr" presetSubtype="0" fill="hold" nodeType="afterEffect">
                                  <p:stCondLst>
                                    <p:cond delay="200"/>
                                  </p:stCondLst>
                                  <p:childTnLst>
                                    <p:set>
                                      <p:cBhvr>
                                        <p:cTn id="116" dur="1" fill="hold">
                                          <p:stCondLst>
                                            <p:cond delay="0"/>
                                          </p:stCondLst>
                                        </p:cTn>
                                        <p:tgtEl>
                                          <p:spTgt spid="25"/>
                                        </p:tgtEl>
                                        <p:attrNameLst>
                                          <p:attrName>style.visibility</p:attrName>
                                        </p:attrNameLst>
                                      </p:cBhvr>
                                      <p:to>
                                        <p:strVal val="visible"/>
                                      </p:to>
                                    </p:set>
                                  </p:childTnLst>
                                </p:cTn>
                              </p:par>
                              <p:par>
                                <p:cTn id="117" presetID="22" presetClass="entr" presetSubtype="1" fill="hold" nodeType="withEffect">
                                  <p:stCondLst>
                                    <p:cond delay="200"/>
                                  </p:stCondLst>
                                  <p:childTnLst>
                                    <p:set>
                                      <p:cBhvr>
                                        <p:cTn id="118" dur="1" fill="hold">
                                          <p:stCondLst>
                                            <p:cond delay="0"/>
                                          </p:stCondLst>
                                        </p:cTn>
                                        <p:tgtEl>
                                          <p:spTgt spid="244"/>
                                        </p:tgtEl>
                                        <p:attrNameLst>
                                          <p:attrName>style.visibility</p:attrName>
                                        </p:attrNameLst>
                                      </p:cBhvr>
                                      <p:to>
                                        <p:strVal val="visible"/>
                                      </p:to>
                                    </p:set>
                                    <p:animEffect transition="in" filter="wipe(up)">
                                      <p:cBhvr>
                                        <p:cTn id="119" dur="500"/>
                                        <p:tgtEl>
                                          <p:spTgt spid="244"/>
                                        </p:tgtEl>
                                      </p:cBhvr>
                                    </p:animEffect>
                                  </p:childTnLst>
                                </p:cTn>
                              </p:par>
                              <p:par>
                                <p:cTn id="120" presetID="22" presetClass="entr" presetSubtype="4" fill="hold" nodeType="with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wipe(down)">
                                      <p:cBhvr>
                                        <p:cTn id="122" dur="500"/>
                                        <p:tgtEl>
                                          <p:spTgt spid="27"/>
                                        </p:tgtEl>
                                      </p:cBhvr>
                                    </p:animEffect>
                                  </p:childTnLst>
                                </p:cTn>
                              </p:par>
                              <p:par>
                                <p:cTn id="123" presetID="22" presetClass="entr" presetSubtype="4" fill="hold" nodeType="withEffect">
                                  <p:stCondLst>
                                    <p:cond delay="0"/>
                                  </p:stCondLst>
                                  <p:childTnLst>
                                    <p:set>
                                      <p:cBhvr>
                                        <p:cTn id="124" dur="1" fill="hold">
                                          <p:stCondLst>
                                            <p:cond delay="0"/>
                                          </p:stCondLst>
                                        </p:cTn>
                                        <p:tgtEl>
                                          <p:spTgt spid="245"/>
                                        </p:tgtEl>
                                        <p:attrNameLst>
                                          <p:attrName>style.visibility</p:attrName>
                                        </p:attrNameLst>
                                      </p:cBhvr>
                                      <p:to>
                                        <p:strVal val="visible"/>
                                      </p:to>
                                    </p:set>
                                    <p:animEffect transition="in" filter="wipe(down)">
                                      <p:cBhvr>
                                        <p:cTn id="125" dur="500"/>
                                        <p:tgtEl>
                                          <p:spTgt spid="245"/>
                                        </p:tgtEl>
                                      </p:cBhvr>
                                    </p:animEffect>
                                  </p:childTnLst>
                                </p:cTn>
                              </p:par>
                            </p:childTnLst>
                          </p:cTn>
                        </p:par>
                      </p:childTnLst>
                    </p:cTn>
                  </p:par>
                  <p:par>
                    <p:cTn id="126" fill="hold">
                      <p:stCondLst>
                        <p:cond delay="indefinite"/>
                      </p:stCondLst>
                      <p:childTnLst>
                        <p:par>
                          <p:cTn id="127" fill="hold">
                            <p:stCondLst>
                              <p:cond delay="0"/>
                            </p:stCondLst>
                            <p:childTnLst>
                              <p:par>
                                <p:cTn id="128" presetID="1" presetClass="entr" presetSubtype="0" fill="hold" grpId="0" nodeType="clickEffect">
                                  <p:stCondLst>
                                    <p:cond delay="0"/>
                                  </p:stCondLst>
                                  <p:childTnLst>
                                    <p:set>
                                      <p:cBhvr>
                                        <p:cTn id="129" dur="1" fill="hold">
                                          <p:stCondLst>
                                            <p:cond delay="0"/>
                                          </p:stCondLst>
                                        </p:cTn>
                                        <p:tgtEl>
                                          <p:spTgt spid="247"/>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250"/>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248"/>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249"/>
                                        </p:tgtEl>
                                        <p:attrNameLst>
                                          <p:attrName>style.visibility</p:attrName>
                                        </p:attrNameLst>
                                      </p:cBhvr>
                                      <p:to>
                                        <p:strVal val="visible"/>
                                      </p:to>
                                    </p:set>
                                  </p:childTnLst>
                                </p:cTn>
                              </p:par>
                            </p:childTnLst>
                          </p:cTn>
                        </p:par>
                        <p:par>
                          <p:cTn id="136" fill="hold">
                            <p:stCondLst>
                              <p:cond delay="0"/>
                            </p:stCondLst>
                            <p:childTnLst>
                              <p:par>
                                <p:cTn id="137" presetID="1" presetClass="entr" presetSubtype="0" fill="hold" grpId="0" nodeType="afterEffect">
                                  <p:stCondLst>
                                    <p:cond delay="200"/>
                                  </p:stCondLst>
                                  <p:childTnLst>
                                    <p:set>
                                      <p:cBhvr>
                                        <p:cTn id="138" dur="1" fill="hold">
                                          <p:stCondLst>
                                            <p:cond delay="0"/>
                                          </p:stCondLst>
                                        </p:cTn>
                                        <p:tgtEl>
                                          <p:spTgt spid="251"/>
                                        </p:tgtEl>
                                        <p:attrNameLst>
                                          <p:attrName>style.visibility</p:attrName>
                                        </p:attrNameLst>
                                      </p:cBhvr>
                                      <p:to>
                                        <p:strVal val="visible"/>
                                      </p:to>
                                    </p:set>
                                  </p:childTnLst>
                                </p:cTn>
                              </p:par>
                            </p:childTnLst>
                          </p:cTn>
                        </p:par>
                        <p:par>
                          <p:cTn id="139" fill="hold">
                            <p:stCondLst>
                              <p:cond delay="200"/>
                            </p:stCondLst>
                            <p:childTnLst>
                              <p:par>
                                <p:cTn id="140" presetID="1" presetClass="entr" presetSubtype="0" fill="hold" grpId="0" nodeType="afterEffect">
                                  <p:stCondLst>
                                    <p:cond delay="200"/>
                                  </p:stCondLst>
                                  <p:childTnLst>
                                    <p:set>
                                      <p:cBhvr>
                                        <p:cTn id="141" dur="1" fill="hold">
                                          <p:stCondLst>
                                            <p:cond delay="0"/>
                                          </p:stCondLst>
                                        </p:cTn>
                                        <p:tgtEl>
                                          <p:spTgt spid="252"/>
                                        </p:tgtEl>
                                        <p:attrNameLst>
                                          <p:attrName>style.visibility</p:attrName>
                                        </p:attrNameLst>
                                      </p:cBhvr>
                                      <p:to>
                                        <p:strVal val="visible"/>
                                      </p:to>
                                    </p:set>
                                  </p:childTnLst>
                                </p:cTn>
                              </p:par>
                            </p:childTnLst>
                          </p:cTn>
                        </p:par>
                      </p:childTnLst>
                    </p:cTn>
                  </p:par>
                  <p:par>
                    <p:cTn id="142" fill="hold">
                      <p:stCondLst>
                        <p:cond delay="indefinite"/>
                      </p:stCondLst>
                      <p:childTnLst>
                        <p:par>
                          <p:cTn id="143" fill="hold">
                            <p:stCondLst>
                              <p:cond delay="0"/>
                            </p:stCondLst>
                            <p:childTnLst>
                              <p:par>
                                <p:cTn id="144" presetID="1" presetClass="entr" presetSubtype="0" fill="hold" grpId="0" nodeType="clickEffect">
                                  <p:stCondLst>
                                    <p:cond delay="0"/>
                                  </p:stCondLst>
                                  <p:childTnLst>
                                    <p:set>
                                      <p:cBhvr>
                                        <p:cTn id="145" dur="1" fill="hold">
                                          <p:stCondLst>
                                            <p:cond delay="0"/>
                                          </p:stCondLst>
                                        </p:cTn>
                                        <p:tgtEl>
                                          <p:spTgt spid="87">
                                            <p:txEl>
                                              <p:pRg st="0" end="0"/>
                                            </p:txEl>
                                          </p:spTgt>
                                        </p:tgtEl>
                                        <p:attrNameLst>
                                          <p:attrName>style.visibility</p:attrName>
                                        </p:attrNameLst>
                                      </p:cBhvr>
                                      <p:to>
                                        <p:strVal val="visible"/>
                                      </p:to>
                                    </p:set>
                                  </p:childTnLst>
                                </p:cTn>
                              </p:par>
                              <p:par>
                                <p:cTn id="146" presetID="1" presetClass="entr" presetSubtype="0" fill="hold" nodeType="withEffect">
                                  <p:stCondLst>
                                    <p:cond delay="0"/>
                                  </p:stCondLst>
                                  <p:childTnLst>
                                    <p:set>
                                      <p:cBhvr>
                                        <p:cTn id="147" dur="1" fill="hold">
                                          <p:stCondLst>
                                            <p:cond delay="0"/>
                                          </p:stCondLst>
                                        </p:cTn>
                                        <p:tgtEl>
                                          <p:spTgt spid="88"/>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92"/>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93"/>
                                        </p:tgtEl>
                                        <p:attrNameLst>
                                          <p:attrName>style.visibility</p:attrName>
                                        </p:attrNameLst>
                                      </p:cBhvr>
                                      <p:to>
                                        <p:strVal val="visible"/>
                                      </p:to>
                                    </p:set>
                                  </p:childTnLst>
                                </p:cTn>
                              </p:par>
                              <p:par>
                                <p:cTn id="152" presetID="1" presetClass="exit" presetSubtype="0" fill="hold" grpId="1" nodeType="withEffect">
                                  <p:stCondLst>
                                    <p:cond delay="0"/>
                                  </p:stCondLst>
                                  <p:childTnLst>
                                    <p:set>
                                      <p:cBhvr>
                                        <p:cTn id="153" dur="1" fill="hold">
                                          <p:stCondLst>
                                            <p:cond delay="0"/>
                                          </p:stCondLst>
                                        </p:cTn>
                                        <p:tgtEl>
                                          <p:spTgt spid="251"/>
                                        </p:tgtEl>
                                        <p:attrNameLst>
                                          <p:attrName>style.visibility</p:attrName>
                                        </p:attrNameLst>
                                      </p:cBhvr>
                                      <p:to>
                                        <p:strVal val="hidden"/>
                                      </p:to>
                                    </p:set>
                                  </p:childTnLst>
                                </p:cTn>
                              </p:par>
                              <p:par>
                                <p:cTn id="154" presetID="1" presetClass="exit" presetSubtype="0" fill="hold" grpId="1" nodeType="withEffect">
                                  <p:stCondLst>
                                    <p:cond delay="0"/>
                                  </p:stCondLst>
                                  <p:childTnLst>
                                    <p:set>
                                      <p:cBhvr>
                                        <p:cTn id="155" dur="1" fill="hold">
                                          <p:stCondLst>
                                            <p:cond delay="0"/>
                                          </p:stCondLst>
                                        </p:cTn>
                                        <p:tgtEl>
                                          <p:spTgt spid="2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build="p"/>
      <p:bldP spid="243" grpId="0"/>
      <p:bldP spid="3" grpId="0" animBg="1"/>
      <p:bldP spid="79" grpId="0" animBg="1"/>
      <p:bldP spid="81" grpId="0" animBg="1"/>
      <p:bldP spid="110" grpId="0" animBg="1"/>
      <p:bldP spid="112" grpId="0" animBg="1"/>
      <p:bldP spid="116" grpId="0" animBg="1"/>
      <p:bldP spid="9" grpId="0" animBg="1"/>
      <p:bldP spid="138" grpId="0"/>
      <p:bldP spid="138" grpId="1"/>
      <p:bldP spid="141" grpId="0"/>
      <p:bldP spid="145" grpId="0"/>
      <p:bldP spid="247" grpId="0"/>
      <p:bldP spid="248" grpId="0"/>
      <p:bldP spid="249" grpId="0"/>
      <p:bldP spid="250" grpId="0"/>
      <p:bldP spid="251" grpId="0"/>
      <p:bldP spid="251" grpId="1"/>
      <p:bldP spid="252" grpId="0"/>
      <p:bldP spid="252" grpId="1"/>
      <p:bldP spid="253" grpId="0" animBg="1"/>
      <p:bldP spid="254" grpId="0" animBg="1"/>
      <p:bldP spid="255" grpId="0"/>
      <p:bldP spid="256" grpId="0"/>
      <p:bldP spid="92" grpId="0" animBg="1"/>
      <p:bldP spid="9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oogle Shape;1121;p123">
            <a:extLst>
              <a:ext uri="{FF2B5EF4-FFF2-40B4-BE49-F238E27FC236}">
                <a16:creationId xmlns:a16="http://schemas.microsoft.com/office/drawing/2014/main" xmlns="" id="{6E3A7D8C-BB47-F840-BB89-941884F15D73}"/>
              </a:ext>
            </a:extLst>
          </p:cNvPr>
          <p:cNvGrpSpPr/>
          <p:nvPr/>
        </p:nvGrpSpPr>
        <p:grpSpPr>
          <a:xfrm>
            <a:off x="416700" y="1165493"/>
            <a:ext cx="8270100" cy="2736900"/>
            <a:chOff x="421925" y="992800"/>
            <a:chExt cx="8270100" cy="2736900"/>
          </a:xfrm>
        </p:grpSpPr>
        <p:sp>
          <p:nvSpPr>
            <p:cNvPr id="66" name="Google Shape;1122;p123">
              <a:extLst>
                <a:ext uri="{FF2B5EF4-FFF2-40B4-BE49-F238E27FC236}">
                  <a16:creationId xmlns:a16="http://schemas.microsoft.com/office/drawing/2014/main" xmlns="" id="{EE2A7925-C896-0849-8497-A8A2109FA60B}"/>
                </a:ext>
              </a:extLst>
            </p:cNvPr>
            <p:cNvSpPr/>
            <p:nvPr/>
          </p:nvSpPr>
          <p:spPr>
            <a:xfrm>
              <a:off x="421925" y="992800"/>
              <a:ext cx="1869300" cy="2736900"/>
            </a:xfrm>
            <a:prstGeom prst="rect">
              <a:avLst/>
            </a:prstGeom>
            <a:solidFill>
              <a:srgbClr val="CCCCCC"/>
            </a:solid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1123;p123">
              <a:extLst>
                <a:ext uri="{FF2B5EF4-FFF2-40B4-BE49-F238E27FC236}">
                  <a16:creationId xmlns:a16="http://schemas.microsoft.com/office/drawing/2014/main" xmlns="" id="{B17B0846-E192-A842-B873-CD7A34821235}"/>
                </a:ext>
              </a:extLst>
            </p:cNvPr>
            <p:cNvSpPr/>
            <p:nvPr/>
          </p:nvSpPr>
          <p:spPr>
            <a:xfrm>
              <a:off x="2555525" y="992800"/>
              <a:ext cx="1869300" cy="2736900"/>
            </a:xfrm>
            <a:prstGeom prst="rect">
              <a:avLst/>
            </a:prstGeom>
            <a:solidFill>
              <a:srgbClr val="CCCCCC"/>
            </a:solid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1124;p123">
              <a:extLst>
                <a:ext uri="{FF2B5EF4-FFF2-40B4-BE49-F238E27FC236}">
                  <a16:creationId xmlns:a16="http://schemas.microsoft.com/office/drawing/2014/main" xmlns="" id="{2513AA60-866A-7249-8D04-C6D1F79FC635}"/>
                </a:ext>
              </a:extLst>
            </p:cNvPr>
            <p:cNvSpPr/>
            <p:nvPr/>
          </p:nvSpPr>
          <p:spPr>
            <a:xfrm>
              <a:off x="4689125" y="992800"/>
              <a:ext cx="1869300" cy="2736900"/>
            </a:xfrm>
            <a:prstGeom prst="rect">
              <a:avLst/>
            </a:prstGeom>
            <a:solidFill>
              <a:srgbClr val="CCCCCC"/>
            </a:solid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1125;p123">
              <a:extLst>
                <a:ext uri="{FF2B5EF4-FFF2-40B4-BE49-F238E27FC236}">
                  <a16:creationId xmlns:a16="http://schemas.microsoft.com/office/drawing/2014/main" xmlns="" id="{6EA06896-AD21-C349-8F62-B207D118F0CE}"/>
                </a:ext>
              </a:extLst>
            </p:cNvPr>
            <p:cNvSpPr/>
            <p:nvPr/>
          </p:nvSpPr>
          <p:spPr>
            <a:xfrm>
              <a:off x="6822725" y="992800"/>
              <a:ext cx="1869300" cy="2736900"/>
            </a:xfrm>
            <a:prstGeom prst="rect">
              <a:avLst/>
            </a:prstGeom>
            <a:solidFill>
              <a:srgbClr val="CCCCCC"/>
            </a:solid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04" name="Google Shape;1143;p123">
            <a:extLst>
              <a:ext uri="{FF2B5EF4-FFF2-40B4-BE49-F238E27FC236}">
                <a16:creationId xmlns:a16="http://schemas.microsoft.com/office/drawing/2014/main" xmlns="" id="{93B40A06-669D-F744-B330-E24C1781A819}"/>
              </a:ext>
            </a:extLst>
          </p:cNvPr>
          <p:cNvSpPr/>
          <p:nvPr/>
        </p:nvSpPr>
        <p:spPr>
          <a:xfrm>
            <a:off x="457200" y="2833500"/>
            <a:ext cx="8165700" cy="6330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dirty="0">
                <a:ln>
                  <a:noFill/>
                </a:ln>
                <a:solidFill>
                  <a:srgbClr val="EFEFEF"/>
                </a:solidFill>
                <a:effectLst/>
                <a:uLnTx/>
                <a:uFillTx/>
                <a:latin typeface="Arial"/>
                <a:cs typeface="Arial"/>
                <a:sym typeface="Arial"/>
              </a:rPr>
              <a:t>DISTRIBUTED RIC NEAR-RT CORE</a:t>
            </a:r>
            <a:endParaRPr kumimoji="0" sz="1400" b="1" i="0" u="none" strike="noStrike" kern="0" cap="none" spc="0" normalizeH="0" baseline="0" noProof="0" dirty="0">
              <a:ln>
                <a:noFill/>
              </a:ln>
              <a:solidFill>
                <a:srgbClr val="EFEFE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EFEFEF"/>
                </a:solidFill>
                <a:effectLst/>
                <a:uLnTx/>
                <a:uFillTx/>
                <a:latin typeface="Arial"/>
                <a:cs typeface="Arial"/>
                <a:sym typeface="Arial"/>
              </a:rPr>
              <a:t>(R-NIB management, Notifications, High-availability &amp; Scale-out)</a:t>
            </a:r>
            <a:endParaRPr kumimoji="0" sz="1200" b="0" i="0" u="none" strike="noStrike" kern="0" cap="none" spc="0" normalizeH="0" baseline="0" noProof="0" dirty="0">
              <a:ln>
                <a:noFill/>
              </a:ln>
              <a:solidFill>
                <a:srgbClr val="EFEFEF"/>
              </a:solidFill>
              <a:effectLst/>
              <a:uLnTx/>
              <a:uFillTx/>
              <a:latin typeface="Arial"/>
              <a:cs typeface="Arial"/>
              <a:sym typeface="Arial"/>
            </a:endParaRPr>
          </a:p>
        </p:txBody>
      </p:sp>
      <p:sp>
        <p:nvSpPr>
          <p:cNvPr id="105" name="Google Shape;1144;p123">
            <a:extLst>
              <a:ext uri="{FF2B5EF4-FFF2-40B4-BE49-F238E27FC236}">
                <a16:creationId xmlns:a16="http://schemas.microsoft.com/office/drawing/2014/main" xmlns="" id="{8D3F41B6-4391-5C4A-B879-B20225B6CDA0}"/>
              </a:ext>
            </a:extLst>
          </p:cNvPr>
          <p:cNvSpPr/>
          <p:nvPr/>
        </p:nvSpPr>
        <p:spPr>
          <a:xfrm>
            <a:off x="457350" y="3564701"/>
            <a:ext cx="8165700" cy="240300"/>
          </a:xfrm>
          <a:prstGeom prst="rect">
            <a:avLst/>
          </a:prstGeom>
          <a:solidFill>
            <a:srgbClr val="38761D"/>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dirty="0">
                <a:ln>
                  <a:noFill/>
                </a:ln>
                <a:solidFill>
                  <a:srgbClr val="EFEFEF"/>
                </a:solidFill>
                <a:effectLst/>
                <a:uLnTx/>
                <a:uFillTx/>
                <a:latin typeface="Arial"/>
                <a:cs typeface="Arial"/>
                <a:sym typeface="Arial"/>
              </a:rPr>
              <a:t>O-RAN COMPLIANT SB  - E2</a:t>
            </a:r>
            <a:endParaRPr kumimoji="0" sz="1400" b="1" i="0" u="none" strike="noStrike" kern="0" cap="none" spc="0" normalizeH="0" baseline="0" noProof="0" dirty="0">
              <a:ln>
                <a:noFill/>
              </a:ln>
              <a:solidFill>
                <a:srgbClr val="EFEFEF"/>
              </a:solidFill>
              <a:effectLst/>
              <a:uLnTx/>
              <a:uFillTx/>
              <a:latin typeface="Arial"/>
              <a:cs typeface="Arial"/>
              <a:sym typeface="Arial"/>
            </a:endParaRPr>
          </a:p>
        </p:txBody>
      </p:sp>
      <p:sp>
        <p:nvSpPr>
          <p:cNvPr id="106" name="Google Shape;1161;p123">
            <a:extLst>
              <a:ext uri="{FF2B5EF4-FFF2-40B4-BE49-F238E27FC236}">
                <a16:creationId xmlns:a16="http://schemas.microsoft.com/office/drawing/2014/main" xmlns="" id="{44D40B00-2AFC-1F47-BDC7-8883AD8E9C04}"/>
              </a:ext>
            </a:extLst>
          </p:cNvPr>
          <p:cNvSpPr/>
          <p:nvPr/>
        </p:nvSpPr>
        <p:spPr>
          <a:xfrm>
            <a:off x="457200" y="1616459"/>
            <a:ext cx="8165700" cy="568847"/>
          </a:xfrm>
          <a:prstGeom prst="rect">
            <a:avLst/>
          </a:prstGeom>
          <a:solidFill>
            <a:srgbClr val="1155CC"/>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dirty="0">
                <a:ln>
                  <a:noFill/>
                </a:ln>
                <a:solidFill>
                  <a:srgbClr val="FFFFFF"/>
                </a:solidFill>
                <a:effectLst/>
                <a:uLnTx/>
                <a:uFillTx/>
                <a:latin typeface="Arial"/>
                <a:cs typeface="Arial"/>
                <a:sym typeface="Arial"/>
              </a:rPr>
              <a:t>RAN APPS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FFFFFF"/>
                </a:solidFill>
                <a:effectLst/>
                <a:uLnTx/>
                <a:uFillTx/>
                <a:latin typeface="Arial"/>
                <a:cs typeface="Arial"/>
                <a:sym typeface="Arial"/>
              </a:rPr>
              <a:t>(Radio Connection </a:t>
            </a:r>
            <a:r>
              <a:rPr kumimoji="0" lang="en" sz="1200" b="0" i="0" u="none" strike="noStrike" kern="0" cap="none" spc="0" normalizeH="0" baseline="0" noProof="0" dirty="0" err="1">
                <a:ln>
                  <a:noFill/>
                </a:ln>
                <a:solidFill>
                  <a:srgbClr val="FFFFFF"/>
                </a:solidFill>
                <a:effectLst/>
                <a:uLnTx/>
                <a:uFillTx/>
                <a:latin typeface="Arial"/>
                <a:cs typeface="Arial"/>
                <a:sym typeface="Arial"/>
              </a:rPr>
              <a:t>Mgmt</a:t>
            </a:r>
            <a:r>
              <a:rPr kumimoji="0" lang="en" sz="1200" b="0" i="0" u="none" strike="noStrike" kern="0" cap="none" spc="0" normalizeH="0" baseline="0" noProof="0" dirty="0">
                <a:ln>
                  <a:noFill/>
                </a:ln>
                <a:solidFill>
                  <a:srgbClr val="FFFFFF"/>
                </a:solidFill>
                <a:effectLst/>
                <a:uLnTx/>
                <a:uFillTx/>
                <a:latin typeface="Arial"/>
                <a:cs typeface="Arial"/>
                <a:sym typeface="Arial"/>
              </a:rPr>
              <a:t>, Mobility </a:t>
            </a:r>
            <a:r>
              <a:rPr kumimoji="0" lang="en" sz="1200" b="0" i="0" u="none" strike="noStrike" kern="0" cap="none" spc="0" normalizeH="0" baseline="0" noProof="0" dirty="0" err="1">
                <a:ln>
                  <a:noFill/>
                </a:ln>
                <a:solidFill>
                  <a:srgbClr val="FFFFFF"/>
                </a:solidFill>
                <a:effectLst/>
                <a:uLnTx/>
                <a:uFillTx/>
                <a:latin typeface="Arial"/>
                <a:cs typeface="Arial"/>
                <a:sym typeface="Arial"/>
              </a:rPr>
              <a:t>Mgmt</a:t>
            </a:r>
            <a:r>
              <a:rPr kumimoji="0" lang="en" sz="1200" b="0" i="0" u="none" strike="noStrike" kern="0" cap="none" spc="0" normalizeH="0" baseline="0" noProof="0" dirty="0">
                <a:ln>
                  <a:noFill/>
                </a:ln>
                <a:solidFill>
                  <a:srgbClr val="FFFFFF"/>
                </a:solidFill>
                <a:effectLst/>
                <a:uLnTx/>
                <a:uFillTx/>
                <a:latin typeface="Arial"/>
                <a:cs typeface="Arial"/>
                <a:sym typeface="Arial"/>
              </a:rPr>
              <a:t>, QoS </a:t>
            </a:r>
            <a:r>
              <a:rPr kumimoji="0" lang="en" sz="1200" b="0" i="0" u="none" strike="noStrike" kern="0" cap="none" spc="0" normalizeH="0" baseline="0" noProof="0" dirty="0" err="1">
                <a:ln>
                  <a:noFill/>
                </a:ln>
                <a:solidFill>
                  <a:srgbClr val="FFFFFF"/>
                </a:solidFill>
                <a:effectLst/>
                <a:uLnTx/>
                <a:uFillTx/>
                <a:latin typeface="Arial"/>
                <a:cs typeface="Arial"/>
                <a:sym typeface="Arial"/>
              </a:rPr>
              <a:t>Mgmt</a:t>
            </a:r>
            <a:r>
              <a:rPr kumimoji="0" lang="en" sz="1200" b="0" i="0" u="none" strike="noStrike" kern="0" cap="none" spc="0" normalizeH="0" baseline="0" noProof="0" dirty="0">
                <a:ln>
                  <a:noFill/>
                </a:ln>
                <a:solidFill>
                  <a:srgbClr val="FFFFFF"/>
                </a:solidFill>
                <a:effectLst/>
                <a:uLnTx/>
                <a:uFillTx/>
                <a:latin typeface="Arial"/>
                <a:cs typeface="Arial"/>
                <a:sym typeface="Arial"/>
              </a:rPr>
              <a:t>, Interference </a:t>
            </a:r>
            <a:r>
              <a:rPr kumimoji="0" lang="en" sz="1200" b="0" i="0" u="none" strike="noStrike" kern="0" cap="none" spc="0" normalizeH="0" baseline="0" noProof="0" dirty="0" err="1">
                <a:ln>
                  <a:noFill/>
                </a:ln>
                <a:solidFill>
                  <a:srgbClr val="FFFFFF"/>
                </a:solidFill>
                <a:effectLst/>
                <a:uLnTx/>
                <a:uFillTx/>
                <a:latin typeface="Arial"/>
                <a:cs typeface="Arial"/>
                <a:sym typeface="Arial"/>
              </a:rPr>
              <a:t>Mgmt</a:t>
            </a:r>
            <a:r>
              <a:rPr kumimoji="0" lang="en" sz="1200" b="0" i="0" u="none" strike="noStrike" kern="0" cap="none" spc="0" normalizeH="0" baseline="0" noProof="0" dirty="0">
                <a:ln>
                  <a:noFill/>
                </a:ln>
                <a:solidFill>
                  <a:srgbClr val="FFFFFF"/>
                </a:solidFill>
                <a:effectLst/>
                <a:uLnTx/>
                <a:uFillTx/>
                <a:latin typeface="Arial"/>
                <a:cs typeface="Arial"/>
                <a:sym typeface="Arial"/>
              </a:rPr>
              <a:t>, 3</a:t>
            </a:r>
            <a:r>
              <a:rPr kumimoji="0" lang="en" sz="1200" b="0" i="0" u="none" strike="noStrike" kern="0" cap="none" spc="0" normalizeH="0" baseline="30000" noProof="0" dirty="0">
                <a:ln>
                  <a:noFill/>
                </a:ln>
                <a:solidFill>
                  <a:srgbClr val="FFFFFF"/>
                </a:solidFill>
                <a:effectLst/>
                <a:uLnTx/>
                <a:uFillTx/>
                <a:latin typeface="Arial"/>
                <a:cs typeface="Arial"/>
                <a:sym typeface="Arial"/>
              </a:rPr>
              <a:t>rd</a:t>
            </a:r>
            <a:r>
              <a:rPr kumimoji="0" lang="en" sz="1200" b="0" i="0" u="none" strike="noStrike" kern="0" cap="none" spc="0" normalizeH="0" baseline="0" noProof="0" dirty="0">
                <a:ln>
                  <a:noFill/>
                </a:ln>
                <a:solidFill>
                  <a:srgbClr val="FFFFFF"/>
                </a:solidFill>
                <a:effectLst/>
                <a:uLnTx/>
                <a:uFillTx/>
                <a:latin typeface="Arial"/>
                <a:cs typeface="Arial"/>
                <a:sym typeface="Arial"/>
              </a:rPr>
              <a:t> Party Apps, Trained Model)</a:t>
            </a:r>
            <a:endParaRPr kumimoji="0" sz="1200" b="0" i="0" u="none" strike="noStrike" kern="0" cap="none" spc="0" normalizeH="0" baseline="0" noProof="0" dirty="0">
              <a:ln>
                <a:noFill/>
              </a:ln>
              <a:solidFill>
                <a:srgbClr val="FFFFFF"/>
              </a:solidFill>
              <a:effectLst/>
              <a:uLnTx/>
              <a:uFillTx/>
              <a:latin typeface="Arial"/>
              <a:cs typeface="Arial"/>
              <a:sym typeface="Arial"/>
            </a:endParaRPr>
          </a:p>
        </p:txBody>
      </p:sp>
      <p:sp>
        <p:nvSpPr>
          <p:cNvPr id="107" name="Google Shape;1144;p123">
            <a:extLst>
              <a:ext uri="{FF2B5EF4-FFF2-40B4-BE49-F238E27FC236}">
                <a16:creationId xmlns:a16="http://schemas.microsoft.com/office/drawing/2014/main" xmlns="" id="{BD8B250D-4958-5A48-A905-032ED294C2B8}"/>
              </a:ext>
            </a:extLst>
          </p:cNvPr>
          <p:cNvSpPr/>
          <p:nvPr/>
        </p:nvSpPr>
        <p:spPr>
          <a:xfrm>
            <a:off x="457200" y="1267501"/>
            <a:ext cx="8165700" cy="240300"/>
          </a:xfrm>
          <a:prstGeom prst="rect">
            <a:avLst/>
          </a:prstGeom>
          <a:solidFill>
            <a:srgbClr val="8B6FAC"/>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dirty="0">
                <a:ln>
                  <a:noFill/>
                </a:ln>
                <a:solidFill>
                  <a:srgbClr val="EFEFEF"/>
                </a:solidFill>
                <a:effectLst/>
                <a:uLnTx/>
                <a:uFillTx/>
                <a:latin typeface="Arial"/>
                <a:cs typeface="Arial"/>
                <a:sym typeface="Arial"/>
              </a:rPr>
              <a:t>O-RAN COMPLIANT NB - A1</a:t>
            </a:r>
            <a:endParaRPr kumimoji="0" sz="1400" b="1" i="0" u="none" strike="noStrike" kern="0" cap="none" spc="0" normalizeH="0" baseline="0" noProof="0" dirty="0">
              <a:ln>
                <a:noFill/>
              </a:ln>
              <a:solidFill>
                <a:srgbClr val="EFEFEF"/>
              </a:solidFill>
              <a:effectLst/>
              <a:uLnTx/>
              <a:uFillTx/>
              <a:latin typeface="Arial"/>
              <a:cs typeface="Arial"/>
              <a:sym typeface="Arial"/>
            </a:endParaRPr>
          </a:p>
        </p:txBody>
      </p:sp>
      <p:pic>
        <p:nvPicPr>
          <p:cNvPr id="108" name="Picture 107">
            <a:extLst>
              <a:ext uri="{FF2B5EF4-FFF2-40B4-BE49-F238E27FC236}">
                <a16:creationId xmlns:a16="http://schemas.microsoft.com/office/drawing/2014/main" xmlns="" id="{C93E4BD7-E60E-7349-8D1D-9E111CD0250B}"/>
              </a:ext>
            </a:extLst>
          </p:cNvPr>
          <p:cNvPicPr>
            <a:picLocks noChangeAspect="1"/>
          </p:cNvPicPr>
          <p:nvPr/>
        </p:nvPicPr>
        <p:blipFill>
          <a:blip r:embed="rId3"/>
          <a:stretch>
            <a:fillRect/>
          </a:stretch>
        </p:blipFill>
        <p:spPr>
          <a:xfrm>
            <a:off x="1575749" y="4177575"/>
            <a:ext cx="488721" cy="834122"/>
          </a:xfrm>
          <a:prstGeom prst="rect">
            <a:avLst/>
          </a:prstGeom>
          <a:effectLst>
            <a:outerShdw blurRad="50800" dist="38100" dir="2700000" algn="tl" rotWithShape="0">
              <a:prstClr val="black">
                <a:alpha val="40000"/>
              </a:prstClr>
            </a:outerShdw>
          </a:effectLst>
        </p:spPr>
      </p:pic>
      <p:pic>
        <p:nvPicPr>
          <p:cNvPr id="109" name="Picture 108">
            <a:extLst>
              <a:ext uri="{FF2B5EF4-FFF2-40B4-BE49-F238E27FC236}">
                <a16:creationId xmlns:a16="http://schemas.microsoft.com/office/drawing/2014/main" xmlns="" id="{3E9D9E3B-0477-8B41-B325-6A0E33DBBCC0}"/>
              </a:ext>
            </a:extLst>
          </p:cNvPr>
          <p:cNvPicPr>
            <a:picLocks noChangeAspect="1"/>
          </p:cNvPicPr>
          <p:nvPr/>
        </p:nvPicPr>
        <p:blipFill>
          <a:blip r:embed="rId3"/>
          <a:stretch>
            <a:fillRect/>
          </a:stretch>
        </p:blipFill>
        <p:spPr>
          <a:xfrm>
            <a:off x="2996229" y="4177575"/>
            <a:ext cx="488721" cy="834122"/>
          </a:xfrm>
          <a:prstGeom prst="rect">
            <a:avLst/>
          </a:prstGeom>
          <a:effectLst>
            <a:outerShdw blurRad="50800" dist="38100" dir="2700000" algn="tl" rotWithShape="0">
              <a:prstClr val="black">
                <a:alpha val="40000"/>
              </a:prstClr>
            </a:outerShdw>
          </a:effectLst>
        </p:spPr>
      </p:pic>
      <p:pic>
        <p:nvPicPr>
          <p:cNvPr id="110" name="Picture 109">
            <a:extLst>
              <a:ext uri="{FF2B5EF4-FFF2-40B4-BE49-F238E27FC236}">
                <a16:creationId xmlns:a16="http://schemas.microsoft.com/office/drawing/2014/main" xmlns="" id="{232A4913-0837-C444-BCA0-602269126E53}"/>
              </a:ext>
            </a:extLst>
          </p:cNvPr>
          <p:cNvPicPr>
            <a:picLocks noChangeAspect="1"/>
          </p:cNvPicPr>
          <p:nvPr/>
        </p:nvPicPr>
        <p:blipFill>
          <a:blip r:embed="rId3"/>
          <a:stretch>
            <a:fillRect/>
          </a:stretch>
        </p:blipFill>
        <p:spPr>
          <a:xfrm>
            <a:off x="4610619" y="4187005"/>
            <a:ext cx="488721" cy="834122"/>
          </a:xfrm>
          <a:prstGeom prst="rect">
            <a:avLst/>
          </a:prstGeom>
          <a:effectLst>
            <a:outerShdw blurRad="50800" dist="38100" dir="2700000" algn="tl" rotWithShape="0">
              <a:prstClr val="black">
                <a:alpha val="40000"/>
              </a:prstClr>
            </a:outerShdw>
          </a:effectLst>
        </p:spPr>
      </p:pic>
      <p:pic>
        <p:nvPicPr>
          <p:cNvPr id="111" name="Picture 110">
            <a:extLst>
              <a:ext uri="{FF2B5EF4-FFF2-40B4-BE49-F238E27FC236}">
                <a16:creationId xmlns:a16="http://schemas.microsoft.com/office/drawing/2014/main" xmlns="" id="{717AD917-71FA-A94A-812A-EB4CDA5B8A42}"/>
              </a:ext>
            </a:extLst>
          </p:cNvPr>
          <p:cNvPicPr>
            <a:picLocks noChangeAspect="1"/>
          </p:cNvPicPr>
          <p:nvPr/>
        </p:nvPicPr>
        <p:blipFill>
          <a:blip r:embed="rId3"/>
          <a:stretch>
            <a:fillRect/>
          </a:stretch>
        </p:blipFill>
        <p:spPr>
          <a:xfrm>
            <a:off x="6328779" y="4102876"/>
            <a:ext cx="488721" cy="834122"/>
          </a:xfrm>
          <a:prstGeom prst="rect">
            <a:avLst/>
          </a:prstGeom>
          <a:effectLst>
            <a:outerShdw blurRad="50800" dist="38100" dir="2700000" algn="tl" rotWithShape="0">
              <a:prstClr val="black">
                <a:alpha val="40000"/>
              </a:prstClr>
            </a:outerShdw>
          </a:effectLst>
        </p:spPr>
      </p:pic>
      <p:sp>
        <p:nvSpPr>
          <p:cNvPr id="112" name="Cube 111">
            <a:extLst>
              <a:ext uri="{FF2B5EF4-FFF2-40B4-BE49-F238E27FC236}">
                <a16:creationId xmlns:a16="http://schemas.microsoft.com/office/drawing/2014/main" xmlns="" id="{D29A9530-AEA2-E543-BFEF-52EF3FB6C236}"/>
              </a:ext>
            </a:extLst>
          </p:cNvPr>
          <p:cNvSpPr/>
          <p:nvPr/>
        </p:nvSpPr>
        <p:spPr>
          <a:xfrm>
            <a:off x="2363634" y="4594636"/>
            <a:ext cx="379566" cy="297875"/>
          </a:xfrm>
          <a:prstGeom prst="cube">
            <a:avLst/>
          </a:prstGeom>
          <a:solidFill>
            <a:schemeClr val="bg1"/>
          </a:solidFill>
          <a:ln w="158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13" name="Cube 112">
            <a:extLst>
              <a:ext uri="{FF2B5EF4-FFF2-40B4-BE49-F238E27FC236}">
                <a16:creationId xmlns:a16="http://schemas.microsoft.com/office/drawing/2014/main" xmlns="" id="{D816824C-5187-D948-90B5-A141AECF2CFC}"/>
              </a:ext>
            </a:extLst>
          </p:cNvPr>
          <p:cNvSpPr/>
          <p:nvPr/>
        </p:nvSpPr>
        <p:spPr>
          <a:xfrm>
            <a:off x="3903635" y="4591989"/>
            <a:ext cx="379566" cy="297875"/>
          </a:xfrm>
          <a:prstGeom prst="cube">
            <a:avLst/>
          </a:prstGeom>
          <a:solidFill>
            <a:schemeClr val="bg1"/>
          </a:solidFill>
          <a:ln w="158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4" name="Cube 113">
            <a:extLst>
              <a:ext uri="{FF2B5EF4-FFF2-40B4-BE49-F238E27FC236}">
                <a16:creationId xmlns:a16="http://schemas.microsoft.com/office/drawing/2014/main" xmlns="" id="{729F9CEE-4194-BC48-B8F6-B1764A71461D}"/>
              </a:ext>
            </a:extLst>
          </p:cNvPr>
          <p:cNvSpPr/>
          <p:nvPr/>
        </p:nvSpPr>
        <p:spPr>
          <a:xfrm>
            <a:off x="5507557" y="4579915"/>
            <a:ext cx="379566" cy="297875"/>
          </a:xfrm>
          <a:prstGeom prst="cube">
            <a:avLst/>
          </a:prstGeom>
          <a:solidFill>
            <a:schemeClr val="bg1"/>
          </a:solidFill>
          <a:ln w="158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cxnSp>
        <p:nvCxnSpPr>
          <p:cNvPr id="115" name="Straight Connector 114">
            <a:extLst>
              <a:ext uri="{FF2B5EF4-FFF2-40B4-BE49-F238E27FC236}">
                <a16:creationId xmlns:a16="http://schemas.microsoft.com/office/drawing/2014/main" xmlns="" id="{1104DA07-E084-F44A-B683-139B4B1A2F95}"/>
              </a:ext>
            </a:extLst>
          </p:cNvPr>
          <p:cNvCxnSpPr>
            <a:cxnSpLocks/>
            <a:endCxn id="108" idx="0"/>
          </p:cNvCxnSpPr>
          <p:nvPr/>
        </p:nvCxnSpPr>
        <p:spPr>
          <a:xfrm>
            <a:off x="1820109" y="3805001"/>
            <a:ext cx="1" cy="372574"/>
          </a:xfrm>
          <a:prstGeom prst="line">
            <a:avLst/>
          </a:prstGeom>
          <a:ln w="25400" cap="rnd" cmpd="sng">
            <a:solidFill>
              <a:srgbClr val="C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xmlns="" id="{6EC4586E-197A-2D42-8D39-50D731705ACC}"/>
              </a:ext>
            </a:extLst>
          </p:cNvPr>
          <p:cNvCxnSpPr>
            <a:cxnSpLocks/>
          </p:cNvCxnSpPr>
          <p:nvPr/>
        </p:nvCxnSpPr>
        <p:spPr>
          <a:xfrm>
            <a:off x="3262897" y="3812862"/>
            <a:ext cx="0" cy="364713"/>
          </a:xfrm>
          <a:prstGeom prst="line">
            <a:avLst/>
          </a:prstGeom>
          <a:ln w="25400" cap="rnd" cmpd="sng">
            <a:solidFill>
              <a:srgbClr val="C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xmlns="" id="{493B35E1-A30B-B447-BE56-9FE7B3F4D9B3}"/>
              </a:ext>
            </a:extLst>
          </p:cNvPr>
          <p:cNvCxnSpPr>
            <a:cxnSpLocks/>
          </p:cNvCxnSpPr>
          <p:nvPr/>
        </p:nvCxnSpPr>
        <p:spPr>
          <a:xfrm>
            <a:off x="2139885" y="3812862"/>
            <a:ext cx="410415" cy="707075"/>
          </a:xfrm>
          <a:prstGeom prst="line">
            <a:avLst/>
          </a:prstGeom>
          <a:ln w="25400" cap="rnd" cmpd="sng">
            <a:solidFill>
              <a:srgbClr val="C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xmlns="" id="{F4D598CD-66E6-4940-88CA-A6E0D976B69D}"/>
              </a:ext>
            </a:extLst>
          </p:cNvPr>
          <p:cNvCxnSpPr>
            <a:cxnSpLocks/>
            <a:endCxn id="113" idx="0"/>
          </p:cNvCxnSpPr>
          <p:nvPr/>
        </p:nvCxnSpPr>
        <p:spPr>
          <a:xfrm>
            <a:off x="3667027" y="3805001"/>
            <a:ext cx="463625" cy="786988"/>
          </a:xfrm>
          <a:prstGeom prst="line">
            <a:avLst/>
          </a:prstGeom>
          <a:ln w="25400" cap="rnd" cmpd="sng">
            <a:solidFill>
              <a:srgbClr val="C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xmlns="" id="{61242FEB-00C1-0E4B-A2A3-638E9C0A680D}"/>
              </a:ext>
            </a:extLst>
          </p:cNvPr>
          <p:cNvCxnSpPr>
            <a:cxnSpLocks/>
          </p:cNvCxnSpPr>
          <p:nvPr/>
        </p:nvCxnSpPr>
        <p:spPr>
          <a:xfrm>
            <a:off x="5763024" y="3805001"/>
            <a:ext cx="0" cy="714936"/>
          </a:xfrm>
          <a:prstGeom prst="line">
            <a:avLst/>
          </a:prstGeom>
          <a:ln w="25400" cap="rnd" cmpd="sng">
            <a:solidFill>
              <a:srgbClr val="C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xmlns="" id="{AEEF3221-6F5F-5B40-BC59-549CE34F3DBF}"/>
              </a:ext>
            </a:extLst>
          </p:cNvPr>
          <p:cNvCxnSpPr>
            <a:cxnSpLocks/>
          </p:cNvCxnSpPr>
          <p:nvPr/>
        </p:nvCxnSpPr>
        <p:spPr>
          <a:xfrm flipH="1">
            <a:off x="4855816" y="3805001"/>
            <a:ext cx="447632" cy="382004"/>
          </a:xfrm>
          <a:prstGeom prst="line">
            <a:avLst/>
          </a:prstGeom>
          <a:ln w="25400" cap="rnd" cmpd="sng">
            <a:solidFill>
              <a:srgbClr val="C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xmlns="" id="{E11060CC-2567-6D4D-A1D4-EFF571EB21AF}"/>
              </a:ext>
            </a:extLst>
          </p:cNvPr>
          <p:cNvCxnSpPr>
            <a:cxnSpLocks/>
          </p:cNvCxnSpPr>
          <p:nvPr/>
        </p:nvCxnSpPr>
        <p:spPr>
          <a:xfrm flipH="1">
            <a:off x="6909847" y="3812862"/>
            <a:ext cx="826819" cy="429344"/>
          </a:xfrm>
          <a:prstGeom prst="line">
            <a:avLst/>
          </a:prstGeom>
          <a:ln w="25400" cap="rnd" cmpd="sng">
            <a:solidFill>
              <a:srgbClr val="C00000"/>
            </a:solidFill>
            <a:prstDash val="dash"/>
          </a:ln>
          <a:effectLst/>
        </p:spPr>
        <p:style>
          <a:lnRef idx="2">
            <a:schemeClr val="accent1"/>
          </a:lnRef>
          <a:fillRef idx="0">
            <a:schemeClr val="accent1"/>
          </a:fillRef>
          <a:effectRef idx="1">
            <a:schemeClr val="accent1"/>
          </a:effectRef>
          <a:fontRef idx="minor">
            <a:schemeClr val="tx1"/>
          </a:fontRef>
        </p:style>
      </p:cxnSp>
      <p:sp>
        <p:nvSpPr>
          <p:cNvPr id="134" name="TextBox 133">
            <a:extLst>
              <a:ext uri="{FF2B5EF4-FFF2-40B4-BE49-F238E27FC236}">
                <a16:creationId xmlns:a16="http://schemas.microsoft.com/office/drawing/2014/main" xmlns="" id="{A88D8236-4E51-134D-A391-DBBD9CE61F63}"/>
              </a:ext>
            </a:extLst>
          </p:cNvPr>
          <p:cNvSpPr txBox="1"/>
          <p:nvPr/>
        </p:nvSpPr>
        <p:spPr>
          <a:xfrm>
            <a:off x="7113936" y="4008492"/>
            <a:ext cx="127150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INTERIM E2:</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D4D46"/>
                </a:solidFill>
                <a:effectLst/>
                <a:uLnTx/>
                <a:uFillTx/>
                <a:latin typeface="Arial"/>
                <a:cs typeface="Arial"/>
                <a:sym typeface="Arial"/>
              </a:rPr>
              <a:t>ASN.1 OVER SCTP</a:t>
            </a:r>
          </a:p>
        </p:txBody>
      </p:sp>
      <p:sp>
        <p:nvSpPr>
          <p:cNvPr id="33" name="Title 56">
            <a:extLst>
              <a:ext uri="{FF2B5EF4-FFF2-40B4-BE49-F238E27FC236}">
                <a16:creationId xmlns:a16="http://schemas.microsoft.com/office/drawing/2014/main" xmlns="" id="{2F824597-C112-BE48-815E-33117B50CFF3}"/>
              </a:ext>
            </a:extLst>
          </p:cNvPr>
          <p:cNvSpPr>
            <a:spLocks noGrp="1"/>
          </p:cNvSpPr>
          <p:nvPr>
            <p:ph type="title"/>
          </p:nvPr>
        </p:nvSpPr>
        <p:spPr/>
        <p:txBody>
          <a:bodyPr/>
          <a:lstStyle/>
          <a:p>
            <a:r>
              <a:rPr lang="en-US" dirty="0"/>
              <a:t>ONOS-Based SD-RAN Controller</a:t>
            </a:r>
            <a:endParaRPr lang="en-US" b="1" dirty="0"/>
          </a:p>
        </p:txBody>
      </p:sp>
      <p:grpSp>
        <p:nvGrpSpPr>
          <p:cNvPr id="6" name="Group 5">
            <a:extLst>
              <a:ext uri="{FF2B5EF4-FFF2-40B4-BE49-F238E27FC236}">
                <a16:creationId xmlns:a16="http://schemas.microsoft.com/office/drawing/2014/main" xmlns="" id="{F204D472-7048-9D4E-BB7D-C0FD52C7F1D5}"/>
              </a:ext>
            </a:extLst>
          </p:cNvPr>
          <p:cNvGrpSpPr/>
          <p:nvPr/>
        </p:nvGrpSpPr>
        <p:grpSpPr>
          <a:xfrm>
            <a:off x="889802" y="2230220"/>
            <a:ext cx="930307" cy="569046"/>
            <a:chOff x="7323256" y="332248"/>
            <a:chExt cx="930307" cy="569046"/>
          </a:xfrm>
        </p:grpSpPr>
        <p:pic>
          <p:nvPicPr>
            <p:cNvPr id="3" name="Picture 2">
              <a:extLst>
                <a:ext uri="{FF2B5EF4-FFF2-40B4-BE49-F238E27FC236}">
                  <a16:creationId xmlns:a16="http://schemas.microsoft.com/office/drawing/2014/main" xmlns="" id="{19635CFF-D8A1-3649-9281-B8E5E6358E99}"/>
                </a:ext>
              </a:extLst>
            </p:cNvPr>
            <p:cNvPicPr>
              <a:picLocks noChangeAspect="1"/>
            </p:cNvPicPr>
            <p:nvPr/>
          </p:nvPicPr>
          <p:blipFill>
            <a:blip r:embed="rId4"/>
            <a:stretch>
              <a:fillRect/>
            </a:stretch>
          </p:blipFill>
          <p:spPr>
            <a:xfrm>
              <a:off x="7323256" y="786930"/>
              <a:ext cx="930307" cy="114364"/>
            </a:xfrm>
            <a:prstGeom prst="rect">
              <a:avLst/>
            </a:prstGeom>
          </p:spPr>
        </p:pic>
        <p:pic>
          <p:nvPicPr>
            <p:cNvPr id="5" name="Picture 4">
              <a:extLst>
                <a:ext uri="{FF2B5EF4-FFF2-40B4-BE49-F238E27FC236}">
                  <a16:creationId xmlns:a16="http://schemas.microsoft.com/office/drawing/2014/main" xmlns="" id="{3096149B-FA7F-434B-91F8-CBB1CB94B690}"/>
                </a:ext>
              </a:extLst>
            </p:cNvPr>
            <p:cNvPicPr>
              <a:picLocks noChangeAspect="1"/>
            </p:cNvPicPr>
            <p:nvPr/>
          </p:nvPicPr>
          <p:blipFill>
            <a:blip r:embed="rId5"/>
            <a:stretch>
              <a:fillRect/>
            </a:stretch>
          </p:blipFill>
          <p:spPr>
            <a:xfrm>
              <a:off x="7591851" y="332248"/>
              <a:ext cx="393115" cy="391998"/>
            </a:xfrm>
            <a:prstGeom prst="rect">
              <a:avLst/>
            </a:prstGeom>
          </p:spPr>
        </p:pic>
      </p:grpSp>
      <p:grpSp>
        <p:nvGrpSpPr>
          <p:cNvPr id="34" name="Group 33">
            <a:extLst>
              <a:ext uri="{FF2B5EF4-FFF2-40B4-BE49-F238E27FC236}">
                <a16:creationId xmlns:a16="http://schemas.microsoft.com/office/drawing/2014/main" xmlns="" id="{56E76D21-5D98-F145-B294-F7ACB471F05F}"/>
              </a:ext>
            </a:extLst>
          </p:cNvPr>
          <p:cNvGrpSpPr/>
          <p:nvPr/>
        </p:nvGrpSpPr>
        <p:grpSpPr>
          <a:xfrm>
            <a:off x="3013036" y="2217686"/>
            <a:ext cx="930307" cy="569046"/>
            <a:chOff x="7323256" y="332248"/>
            <a:chExt cx="930307" cy="569046"/>
          </a:xfrm>
        </p:grpSpPr>
        <p:pic>
          <p:nvPicPr>
            <p:cNvPr id="35" name="Picture 34">
              <a:extLst>
                <a:ext uri="{FF2B5EF4-FFF2-40B4-BE49-F238E27FC236}">
                  <a16:creationId xmlns:a16="http://schemas.microsoft.com/office/drawing/2014/main" xmlns="" id="{DE96EA40-890C-1B40-9572-0CFD97018A0A}"/>
                </a:ext>
              </a:extLst>
            </p:cNvPr>
            <p:cNvPicPr>
              <a:picLocks noChangeAspect="1"/>
            </p:cNvPicPr>
            <p:nvPr/>
          </p:nvPicPr>
          <p:blipFill>
            <a:blip r:embed="rId4"/>
            <a:stretch>
              <a:fillRect/>
            </a:stretch>
          </p:blipFill>
          <p:spPr>
            <a:xfrm>
              <a:off x="7323256" y="786930"/>
              <a:ext cx="930307" cy="114364"/>
            </a:xfrm>
            <a:prstGeom prst="rect">
              <a:avLst/>
            </a:prstGeom>
          </p:spPr>
        </p:pic>
        <p:pic>
          <p:nvPicPr>
            <p:cNvPr id="36" name="Picture 35">
              <a:extLst>
                <a:ext uri="{FF2B5EF4-FFF2-40B4-BE49-F238E27FC236}">
                  <a16:creationId xmlns:a16="http://schemas.microsoft.com/office/drawing/2014/main" xmlns="" id="{1B9BD25F-1976-764A-B974-1F2E19975405}"/>
                </a:ext>
              </a:extLst>
            </p:cNvPr>
            <p:cNvPicPr>
              <a:picLocks noChangeAspect="1"/>
            </p:cNvPicPr>
            <p:nvPr/>
          </p:nvPicPr>
          <p:blipFill>
            <a:blip r:embed="rId5"/>
            <a:stretch>
              <a:fillRect/>
            </a:stretch>
          </p:blipFill>
          <p:spPr>
            <a:xfrm>
              <a:off x="7591851" y="332248"/>
              <a:ext cx="393115" cy="391998"/>
            </a:xfrm>
            <a:prstGeom prst="rect">
              <a:avLst/>
            </a:prstGeom>
          </p:spPr>
        </p:pic>
      </p:grpSp>
      <p:grpSp>
        <p:nvGrpSpPr>
          <p:cNvPr id="37" name="Group 36">
            <a:extLst>
              <a:ext uri="{FF2B5EF4-FFF2-40B4-BE49-F238E27FC236}">
                <a16:creationId xmlns:a16="http://schemas.microsoft.com/office/drawing/2014/main" xmlns="" id="{1B6143FB-E7A6-FF41-AEA7-8F61879E871B}"/>
              </a:ext>
            </a:extLst>
          </p:cNvPr>
          <p:cNvGrpSpPr/>
          <p:nvPr/>
        </p:nvGrpSpPr>
        <p:grpSpPr>
          <a:xfrm>
            <a:off x="5153396" y="2215956"/>
            <a:ext cx="930307" cy="569046"/>
            <a:chOff x="7323256" y="332248"/>
            <a:chExt cx="930307" cy="569046"/>
          </a:xfrm>
        </p:grpSpPr>
        <p:pic>
          <p:nvPicPr>
            <p:cNvPr id="38" name="Picture 37">
              <a:extLst>
                <a:ext uri="{FF2B5EF4-FFF2-40B4-BE49-F238E27FC236}">
                  <a16:creationId xmlns:a16="http://schemas.microsoft.com/office/drawing/2014/main" xmlns="" id="{8F045E4B-1985-2549-B025-2398834EF868}"/>
                </a:ext>
              </a:extLst>
            </p:cNvPr>
            <p:cNvPicPr>
              <a:picLocks noChangeAspect="1"/>
            </p:cNvPicPr>
            <p:nvPr/>
          </p:nvPicPr>
          <p:blipFill>
            <a:blip r:embed="rId4"/>
            <a:stretch>
              <a:fillRect/>
            </a:stretch>
          </p:blipFill>
          <p:spPr>
            <a:xfrm>
              <a:off x="7323256" y="786930"/>
              <a:ext cx="930307" cy="114364"/>
            </a:xfrm>
            <a:prstGeom prst="rect">
              <a:avLst/>
            </a:prstGeom>
          </p:spPr>
        </p:pic>
        <p:pic>
          <p:nvPicPr>
            <p:cNvPr id="39" name="Picture 38">
              <a:extLst>
                <a:ext uri="{FF2B5EF4-FFF2-40B4-BE49-F238E27FC236}">
                  <a16:creationId xmlns:a16="http://schemas.microsoft.com/office/drawing/2014/main" xmlns="" id="{292C5142-543D-6645-9F4C-D3413D3A6B8C}"/>
                </a:ext>
              </a:extLst>
            </p:cNvPr>
            <p:cNvPicPr>
              <a:picLocks noChangeAspect="1"/>
            </p:cNvPicPr>
            <p:nvPr/>
          </p:nvPicPr>
          <p:blipFill>
            <a:blip r:embed="rId5"/>
            <a:stretch>
              <a:fillRect/>
            </a:stretch>
          </p:blipFill>
          <p:spPr>
            <a:xfrm>
              <a:off x="7591851" y="332248"/>
              <a:ext cx="393115" cy="391998"/>
            </a:xfrm>
            <a:prstGeom prst="rect">
              <a:avLst/>
            </a:prstGeom>
          </p:spPr>
        </p:pic>
      </p:grpSp>
      <p:grpSp>
        <p:nvGrpSpPr>
          <p:cNvPr id="40" name="Group 39">
            <a:extLst>
              <a:ext uri="{FF2B5EF4-FFF2-40B4-BE49-F238E27FC236}">
                <a16:creationId xmlns:a16="http://schemas.microsoft.com/office/drawing/2014/main" xmlns="" id="{B5446FA0-9AB9-A145-AC37-AA36E625EB13}"/>
              </a:ext>
            </a:extLst>
          </p:cNvPr>
          <p:cNvGrpSpPr/>
          <p:nvPr/>
        </p:nvGrpSpPr>
        <p:grpSpPr>
          <a:xfrm>
            <a:off x="7271512" y="2230220"/>
            <a:ext cx="930307" cy="569046"/>
            <a:chOff x="7323256" y="332248"/>
            <a:chExt cx="930307" cy="569046"/>
          </a:xfrm>
        </p:grpSpPr>
        <p:pic>
          <p:nvPicPr>
            <p:cNvPr id="41" name="Picture 40">
              <a:extLst>
                <a:ext uri="{FF2B5EF4-FFF2-40B4-BE49-F238E27FC236}">
                  <a16:creationId xmlns:a16="http://schemas.microsoft.com/office/drawing/2014/main" xmlns="" id="{B0F9F70B-8D7C-5846-B035-A268DC658B9C}"/>
                </a:ext>
              </a:extLst>
            </p:cNvPr>
            <p:cNvPicPr>
              <a:picLocks noChangeAspect="1"/>
            </p:cNvPicPr>
            <p:nvPr/>
          </p:nvPicPr>
          <p:blipFill>
            <a:blip r:embed="rId4"/>
            <a:stretch>
              <a:fillRect/>
            </a:stretch>
          </p:blipFill>
          <p:spPr>
            <a:xfrm>
              <a:off x="7323256" y="786930"/>
              <a:ext cx="930307" cy="114364"/>
            </a:xfrm>
            <a:prstGeom prst="rect">
              <a:avLst/>
            </a:prstGeom>
          </p:spPr>
        </p:pic>
        <p:pic>
          <p:nvPicPr>
            <p:cNvPr id="42" name="Picture 41">
              <a:extLst>
                <a:ext uri="{FF2B5EF4-FFF2-40B4-BE49-F238E27FC236}">
                  <a16:creationId xmlns:a16="http://schemas.microsoft.com/office/drawing/2014/main" xmlns="" id="{E2E5C279-5DED-AD46-8A71-7D7F48EC5EFA}"/>
                </a:ext>
              </a:extLst>
            </p:cNvPr>
            <p:cNvPicPr>
              <a:picLocks noChangeAspect="1"/>
            </p:cNvPicPr>
            <p:nvPr/>
          </p:nvPicPr>
          <p:blipFill>
            <a:blip r:embed="rId5"/>
            <a:stretch>
              <a:fillRect/>
            </a:stretch>
          </p:blipFill>
          <p:spPr>
            <a:xfrm>
              <a:off x="7591851" y="332248"/>
              <a:ext cx="393115" cy="391998"/>
            </a:xfrm>
            <a:prstGeom prst="rect">
              <a:avLst/>
            </a:prstGeom>
          </p:spPr>
        </p:pic>
      </p:grpSp>
      <p:sp>
        <p:nvSpPr>
          <p:cNvPr id="103" name="Google Shape;1141;p123">
            <a:extLst>
              <a:ext uri="{FF2B5EF4-FFF2-40B4-BE49-F238E27FC236}">
                <a16:creationId xmlns:a16="http://schemas.microsoft.com/office/drawing/2014/main" xmlns="" id="{315E52B2-7ABF-7545-B554-F5A27B326972}"/>
              </a:ext>
            </a:extLst>
          </p:cNvPr>
          <p:cNvSpPr/>
          <p:nvPr/>
        </p:nvSpPr>
        <p:spPr>
          <a:xfrm>
            <a:off x="457200" y="2304119"/>
            <a:ext cx="8165700" cy="426460"/>
          </a:xfrm>
          <a:prstGeom prst="rect">
            <a:avLst/>
          </a:prstGeom>
          <a:solidFill>
            <a:srgbClr val="FF99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dirty="0">
                <a:ln>
                  <a:noFill/>
                </a:ln>
                <a:solidFill>
                  <a:srgbClr val="FFFFFF"/>
                </a:solidFill>
                <a:effectLst/>
                <a:uLnTx/>
                <a:uFillTx/>
                <a:latin typeface="Arial"/>
                <a:cs typeface="Arial"/>
                <a:sym typeface="Arial"/>
              </a:rPr>
              <a:t>NB CORE API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FFFFFF"/>
                </a:solidFill>
                <a:effectLst/>
                <a:uLnTx/>
                <a:uFillTx/>
                <a:latin typeface="Arial"/>
                <a:cs typeface="Arial"/>
                <a:sym typeface="Arial"/>
              </a:rPr>
              <a:t>(R-NIB, Flow Objectives, Intents)</a:t>
            </a:r>
            <a:endParaRPr kumimoji="0" sz="1200" b="0" i="0" u="none" strike="noStrike" kern="0" cap="none" spc="0" normalizeH="0" baseline="0" noProof="0" dirty="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42871092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p:cTn id="7" dur="500" fill="hold"/>
                                        <p:tgtEl>
                                          <p:spTgt spid="111"/>
                                        </p:tgtEl>
                                        <p:attrNameLst>
                                          <p:attrName>ppt_w</p:attrName>
                                        </p:attrNameLst>
                                      </p:cBhvr>
                                      <p:tavLst>
                                        <p:tav tm="0">
                                          <p:val>
                                            <p:fltVal val="0"/>
                                          </p:val>
                                        </p:tav>
                                        <p:tav tm="100000">
                                          <p:val>
                                            <p:strVal val="#ppt_w"/>
                                          </p:val>
                                        </p:tav>
                                      </p:tavLst>
                                    </p:anim>
                                    <p:anim calcmode="lin" valueType="num">
                                      <p:cBhvr>
                                        <p:cTn id="8" dur="500" fill="hold"/>
                                        <p:tgtEl>
                                          <p:spTgt spid="111"/>
                                        </p:tgtEl>
                                        <p:attrNameLst>
                                          <p:attrName>ppt_h</p:attrName>
                                        </p:attrNameLst>
                                      </p:cBhvr>
                                      <p:tavLst>
                                        <p:tav tm="0">
                                          <p:val>
                                            <p:fltVal val="0"/>
                                          </p:val>
                                        </p:tav>
                                        <p:tav tm="100000">
                                          <p:val>
                                            <p:strVal val="#ppt_h"/>
                                          </p:val>
                                        </p:tav>
                                      </p:tavLst>
                                    </p:anim>
                                    <p:animEffect transition="in" filter="fade">
                                      <p:cBhvr>
                                        <p:cTn id="9" dur="500"/>
                                        <p:tgtEl>
                                          <p:spTgt spid="1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p:cTn id="12" dur="500" fill="hold"/>
                                        <p:tgtEl>
                                          <p:spTgt spid="114"/>
                                        </p:tgtEl>
                                        <p:attrNameLst>
                                          <p:attrName>ppt_w</p:attrName>
                                        </p:attrNameLst>
                                      </p:cBhvr>
                                      <p:tavLst>
                                        <p:tav tm="0">
                                          <p:val>
                                            <p:fltVal val="0"/>
                                          </p:val>
                                        </p:tav>
                                        <p:tav tm="100000">
                                          <p:val>
                                            <p:strVal val="#ppt_w"/>
                                          </p:val>
                                        </p:tav>
                                      </p:tavLst>
                                    </p:anim>
                                    <p:anim calcmode="lin" valueType="num">
                                      <p:cBhvr>
                                        <p:cTn id="13" dur="500" fill="hold"/>
                                        <p:tgtEl>
                                          <p:spTgt spid="114"/>
                                        </p:tgtEl>
                                        <p:attrNameLst>
                                          <p:attrName>ppt_h</p:attrName>
                                        </p:attrNameLst>
                                      </p:cBhvr>
                                      <p:tavLst>
                                        <p:tav tm="0">
                                          <p:val>
                                            <p:fltVal val="0"/>
                                          </p:val>
                                        </p:tav>
                                        <p:tav tm="100000">
                                          <p:val>
                                            <p:strVal val="#ppt_h"/>
                                          </p:val>
                                        </p:tav>
                                      </p:tavLst>
                                    </p:anim>
                                    <p:animEffect transition="in" filter="fade">
                                      <p:cBhvr>
                                        <p:cTn id="14" dur="500"/>
                                        <p:tgtEl>
                                          <p:spTgt spid="114"/>
                                        </p:tgtEl>
                                      </p:cBhvr>
                                    </p:animEffect>
                                  </p:childTnLst>
                                </p:cTn>
                              </p:par>
                              <p:par>
                                <p:cTn id="15" presetID="53" presetClass="entr" presetSubtype="16" fill="hold" nodeType="withEffect">
                                  <p:stCondLst>
                                    <p:cond delay="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Effect transition="in" filter="fade">
                                      <p:cBhvr>
                                        <p:cTn id="19" dur="500"/>
                                        <p:tgtEl>
                                          <p:spTgt spid="1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3"/>
                                        </p:tgtEl>
                                        <p:attrNameLst>
                                          <p:attrName>style.visibility</p:attrName>
                                        </p:attrNameLst>
                                      </p:cBhvr>
                                      <p:to>
                                        <p:strVal val="visible"/>
                                      </p:to>
                                    </p:set>
                                    <p:anim calcmode="lin" valueType="num">
                                      <p:cBhvr>
                                        <p:cTn id="22" dur="500" fill="hold"/>
                                        <p:tgtEl>
                                          <p:spTgt spid="113"/>
                                        </p:tgtEl>
                                        <p:attrNameLst>
                                          <p:attrName>ppt_w</p:attrName>
                                        </p:attrNameLst>
                                      </p:cBhvr>
                                      <p:tavLst>
                                        <p:tav tm="0">
                                          <p:val>
                                            <p:fltVal val="0"/>
                                          </p:val>
                                        </p:tav>
                                        <p:tav tm="100000">
                                          <p:val>
                                            <p:strVal val="#ppt_w"/>
                                          </p:val>
                                        </p:tav>
                                      </p:tavLst>
                                    </p:anim>
                                    <p:anim calcmode="lin" valueType="num">
                                      <p:cBhvr>
                                        <p:cTn id="23" dur="500" fill="hold"/>
                                        <p:tgtEl>
                                          <p:spTgt spid="113"/>
                                        </p:tgtEl>
                                        <p:attrNameLst>
                                          <p:attrName>ppt_h</p:attrName>
                                        </p:attrNameLst>
                                      </p:cBhvr>
                                      <p:tavLst>
                                        <p:tav tm="0">
                                          <p:val>
                                            <p:fltVal val="0"/>
                                          </p:val>
                                        </p:tav>
                                        <p:tav tm="100000">
                                          <p:val>
                                            <p:strVal val="#ppt_h"/>
                                          </p:val>
                                        </p:tav>
                                      </p:tavLst>
                                    </p:anim>
                                    <p:animEffect transition="in" filter="fade">
                                      <p:cBhvr>
                                        <p:cTn id="24" dur="500"/>
                                        <p:tgtEl>
                                          <p:spTgt spid="113"/>
                                        </p:tgtEl>
                                      </p:cBhvr>
                                    </p:animEffect>
                                  </p:childTnLst>
                                </p:cTn>
                              </p:par>
                              <p:par>
                                <p:cTn id="25" presetID="53" presetClass="entr" presetSubtype="16" fill="hold" nodeType="with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2"/>
                                        </p:tgtEl>
                                        <p:attrNameLst>
                                          <p:attrName>style.visibility</p:attrName>
                                        </p:attrNameLst>
                                      </p:cBhvr>
                                      <p:to>
                                        <p:strVal val="visible"/>
                                      </p:to>
                                    </p:set>
                                    <p:anim calcmode="lin" valueType="num">
                                      <p:cBhvr>
                                        <p:cTn id="32" dur="500" fill="hold"/>
                                        <p:tgtEl>
                                          <p:spTgt spid="112"/>
                                        </p:tgtEl>
                                        <p:attrNameLst>
                                          <p:attrName>ppt_w</p:attrName>
                                        </p:attrNameLst>
                                      </p:cBhvr>
                                      <p:tavLst>
                                        <p:tav tm="0">
                                          <p:val>
                                            <p:fltVal val="0"/>
                                          </p:val>
                                        </p:tav>
                                        <p:tav tm="100000">
                                          <p:val>
                                            <p:strVal val="#ppt_w"/>
                                          </p:val>
                                        </p:tav>
                                      </p:tavLst>
                                    </p:anim>
                                    <p:anim calcmode="lin" valueType="num">
                                      <p:cBhvr>
                                        <p:cTn id="33" dur="500" fill="hold"/>
                                        <p:tgtEl>
                                          <p:spTgt spid="112"/>
                                        </p:tgtEl>
                                        <p:attrNameLst>
                                          <p:attrName>ppt_h</p:attrName>
                                        </p:attrNameLst>
                                      </p:cBhvr>
                                      <p:tavLst>
                                        <p:tav tm="0">
                                          <p:val>
                                            <p:fltVal val="0"/>
                                          </p:val>
                                        </p:tav>
                                        <p:tav tm="100000">
                                          <p:val>
                                            <p:strVal val="#ppt_h"/>
                                          </p:val>
                                        </p:tav>
                                      </p:tavLst>
                                    </p:anim>
                                    <p:animEffect transition="in" filter="fade">
                                      <p:cBhvr>
                                        <p:cTn id="34" dur="500"/>
                                        <p:tgtEl>
                                          <p:spTgt spid="112"/>
                                        </p:tgtEl>
                                      </p:cBhvr>
                                    </p:animEffect>
                                  </p:childTnLst>
                                </p:cTn>
                              </p:par>
                              <p:par>
                                <p:cTn id="35" presetID="53" presetClass="entr" presetSubtype="16" fill="hold" nodeType="withEffect">
                                  <p:stCondLst>
                                    <p:cond delay="0"/>
                                  </p:stCondLst>
                                  <p:childTnLst>
                                    <p:set>
                                      <p:cBhvr>
                                        <p:cTn id="36" dur="1" fill="hold">
                                          <p:stCondLst>
                                            <p:cond delay="0"/>
                                          </p:stCondLst>
                                        </p:cTn>
                                        <p:tgtEl>
                                          <p:spTgt spid="108"/>
                                        </p:tgtEl>
                                        <p:attrNameLst>
                                          <p:attrName>style.visibility</p:attrName>
                                        </p:attrNameLst>
                                      </p:cBhvr>
                                      <p:to>
                                        <p:strVal val="visible"/>
                                      </p:to>
                                    </p:set>
                                    <p:anim calcmode="lin" valueType="num">
                                      <p:cBhvr>
                                        <p:cTn id="37" dur="500" fill="hold"/>
                                        <p:tgtEl>
                                          <p:spTgt spid="108"/>
                                        </p:tgtEl>
                                        <p:attrNameLst>
                                          <p:attrName>ppt_w</p:attrName>
                                        </p:attrNameLst>
                                      </p:cBhvr>
                                      <p:tavLst>
                                        <p:tav tm="0">
                                          <p:val>
                                            <p:fltVal val="0"/>
                                          </p:val>
                                        </p:tav>
                                        <p:tav tm="100000">
                                          <p:val>
                                            <p:strVal val="#ppt_w"/>
                                          </p:val>
                                        </p:tav>
                                      </p:tavLst>
                                    </p:anim>
                                    <p:anim calcmode="lin" valueType="num">
                                      <p:cBhvr>
                                        <p:cTn id="38" dur="500" fill="hold"/>
                                        <p:tgtEl>
                                          <p:spTgt spid="108"/>
                                        </p:tgtEl>
                                        <p:attrNameLst>
                                          <p:attrName>ppt_h</p:attrName>
                                        </p:attrNameLst>
                                      </p:cBhvr>
                                      <p:tavLst>
                                        <p:tav tm="0">
                                          <p:val>
                                            <p:fltVal val="0"/>
                                          </p:val>
                                        </p:tav>
                                        <p:tav tm="100000">
                                          <p:val>
                                            <p:strVal val="#ppt_h"/>
                                          </p:val>
                                        </p:tav>
                                      </p:tavLst>
                                    </p:anim>
                                    <p:animEffect transition="in" filter="fade">
                                      <p:cBhvr>
                                        <p:cTn id="39" dur="500"/>
                                        <p:tgtEl>
                                          <p:spTgt spid="108"/>
                                        </p:tgtEl>
                                      </p:cBhvr>
                                    </p:animEffect>
                                  </p:childTnLst>
                                </p:cTn>
                              </p:par>
                            </p:childTnLst>
                          </p:cTn>
                        </p:par>
                        <p:par>
                          <p:cTn id="40" fill="hold">
                            <p:stCondLst>
                              <p:cond delay="500"/>
                            </p:stCondLst>
                            <p:childTnLst>
                              <p:par>
                                <p:cTn id="41" presetID="1" presetClass="entr" presetSubtype="0" fill="hold" nodeType="afterEffect">
                                  <p:stCondLst>
                                    <p:cond delay="0"/>
                                  </p:stCondLst>
                                  <p:childTnLst>
                                    <p:set>
                                      <p:cBhvr>
                                        <p:cTn id="42" dur="1" fill="hold">
                                          <p:stCondLst>
                                            <p:cond delay="0"/>
                                          </p:stCondLst>
                                        </p:cTn>
                                        <p:tgtEl>
                                          <p:spTgt spid="6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5"/>
                                        </p:tgtEl>
                                        <p:attrNameLst>
                                          <p:attrName>style.visibility</p:attrName>
                                        </p:attrNameLst>
                                      </p:cBhvr>
                                      <p:to>
                                        <p:strVal val="visible"/>
                                      </p:to>
                                    </p:set>
                                  </p:childTnLst>
                                </p:cTn>
                              </p:par>
                            </p:childTnLst>
                          </p:cTn>
                        </p:par>
                        <p:par>
                          <p:cTn id="55" fill="hold">
                            <p:stCondLst>
                              <p:cond delay="0"/>
                            </p:stCondLst>
                            <p:childTnLst>
                              <p:par>
                                <p:cTn id="56" presetID="22" presetClass="entr" presetSubtype="4" fill="hold" nodeType="afterEffect">
                                  <p:stCondLst>
                                    <p:cond delay="0"/>
                                  </p:stCondLst>
                                  <p:childTnLst>
                                    <p:set>
                                      <p:cBhvr>
                                        <p:cTn id="57" dur="1" fill="hold">
                                          <p:stCondLst>
                                            <p:cond delay="0"/>
                                          </p:stCondLst>
                                        </p:cTn>
                                        <p:tgtEl>
                                          <p:spTgt spid="127"/>
                                        </p:tgtEl>
                                        <p:attrNameLst>
                                          <p:attrName>style.visibility</p:attrName>
                                        </p:attrNameLst>
                                      </p:cBhvr>
                                      <p:to>
                                        <p:strVal val="visible"/>
                                      </p:to>
                                    </p:set>
                                    <p:animEffect transition="in" filter="wipe(down)">
                                      <p:cBhvr>
                                        <p:cTn id="58" dur="500"/>
                                        <p:tgtEl>
                                          <p:spTgt spid="127"/>
                                        </p:tgtEl>
                                      </p:cBhvr>
                                    </p:animEffect>
                                  </p:childTnLst>
                                </p:cTn>
                              </p:par>
                              <p:par>
                                <p:cTn id="59" presetID="22" presetClass="entr" presetSubtype="4" fill="hold" nodeType="withEffect">
                                  <p:stCondLst>
                                    <p:cond delay="0"/>
                                  </p:stCondLst>
                                  <p:childTnLst>
                                    <p:set>
                                      <p:cBhvr>
                                        <p:cTn id="60" dur="1" fill="hold">
                                          <p:stCondLst>
                                            <p:cond delay="0"/>
                                          </p:stCondLst>
                                        </p:cTn>
                                        <p:tgtEl>
                                          <p:spTgt spid="120"/>
                                        </p:tgtEl>
                                        <p:attrNameLst>
                                          <p:attrName>style.visibility</p:attrName>
                                        </p:attrNameLst>
                                      </p:cBhvr>
                                      <p:to>
                                        <p:strVal val="visible"/>
                                      </p:to>
                                    </p:set>
                                    <p:animEffect transition="in" filter="wipe(down)">
                                      <p:cBhvr>
                                        <p:cTn id="61" dur="500"/>
                                        <p:tgtEl>
                                          <p:spTgt spid="120"/>
                                        </p:tgtEl>
                                      </p:cBhvr>
                                    </p:animEffect>
                                  </p:childTnLst>
                                </p:cTn>
                              </p:par>
                              <p:par>
                                <p:cTn id="62" presetID="22" presetClass="entr" presetSubtype="4" fill="hold" nodeType="withEffect">
                                  <p:stCondLst>
                                    <p:cond delay="0"/>
                                  </p:stCondLst>
                                  <p:childTnLst>
                                    <p:set>
                                      <p:cBhvr>
                                        <p:cTn id="63" dur="1" fill="hold">
                                          <p:stCondLst>
                                            <p:cond delay="0"/>
                                          </p:stCondLst>
                                        </p:cTn>
                                        <p:tgtEl>
                                          <p:spTgt spid="125"/>
                                        </p:tgtEl>
                                        <p:attrNameLst>
                                          <p:attrName>style.visibility</p:attrName>
                                        </p:attrNameLst>
                                      </p:cBhvr>
                                      <p:to>
                                        <p:strVal val="visible"/>
                                      </p:to>
                                    </p:set>
                                    <p:animEffect transition="in" filter="wipe(down)">
                                      <p:cBhvr>
                                        <p:cTn id="64" dur="500"/>
                                        <p:tgtEl>
                                          <p:spTgt spid="125"/>
                                        </p:tgtEl>
                                      </p:cBhvr>
                                    </p:animEffect>
                                  </p:childTnLst>
                                </p:cTn>
                              </p:par>
                              <p:par>
                                <p:cTn id="65" presetID="22" presetClass="entr" presetSubtype="4" fill="hold" nodeType="withEffect">
                                  <p:stCondLst>
                                    <p:cond delay="0"/>
                                  </p:stCondLst>
                                  <p:childTnLst>
                                    <p:set>
                                      <p:cBhvr>
                                        <p:cTn id="66" dur="1" fill="hold">
                                          <p:stCondLst>
                                            <p:cond delay="0"/>
                                          </p:stCondLst>
                                        </p:cTn>
                                        <p:tgtEl>
                                          <p:spTgt spid="119"/>
                                        </p:tgtEl>
                                        <p:attrNameLst>
                                          <p:attrName>style.visibility</p:attrName>
                                        </p:attrNameLst>
                                      </p:cBhvr>
                                      <p:to>
                                        <p:strVal val="visible"/>
                                      </p:to>
                                    </p:set>
                                    <p:animEffect transition="in" filter="wipe(down)">
                                      <p:cBhvr>
                                        <p:cTn id="67" dur="500"/>
                                        <p:tgtEl>
                                          <p:spTgt spid="119"/>
                                        </p:tgtEl>
                                      </p:cBhvr>
                                    </p:animEffect>
                                  </p:childTnLst>
                                </p:cTn>
                              </p:par>
                              <p:par>
                                <p:cTn id="68" presetID="22" presetClass="entr" presetSubtype="4" fill="hold" nodeType="withEffect">
                                  <p:stCondLst>
                                    <p:cond delay="0"/>
                                  </p:stCondLst>
                                  <p:childTnLst>
                                    <p:set>
                                      <p:cBhvr>
                                        <p:cTn id="69" dur="1" fill="hold">
                                          <p:stCondLst>
                                            <p:cond delay="0"/>
                                          </p:stCondLst>
                                        </p:cTn>
                                        <p:tgtEl>
                                          <p:spTgt spid="116"/>
                                        </p:tgtEl>
                                        <p:attrNameLst>
                                          <p:attrName>style.visibility</p:attrName>
                                        </p:attrNameLst>
                                      </p:cBhvr>
                                      <p:to>
                                        <p:strVal val="visible"/>
                                      </p:to>
                                    </p:set>
                                    <p:animEffect transition="in" filter="wipe(down)">
                                      <p:cBhvr>
                                        <p:cTn id="70" dur="500"/>
                                        <p:tgtEl>
                                          <p:spTgt spid="116"/>
                                        </p:tgtEl>
                                      </p:cBhvr>
                                    </p:animEffect>
                                  </p:childTnLst>
                                </p:cTn>
                              </p:par>
                              <p:par>
                                <p:cTn id="71" presetID="22" presetClass="entr" presetSubtype="4" fill="hold" nodeType="withEffect">
                                  <p:stCondLst>
                                    <p:cond delay="0"/>
                                  </p:stCondLst>
                                  <p:childTnLst>
                                    <p:set>
                                      <p:cBhvr>
                                        <p:cTn id="72" dur="1" fill="hold">
                                          <p:stCondLst>
                                            <p:cond delay="0"/>
                                          </p:stCondLst>
                                        </p:cTn>
                                        <p:tgtEl>
                                          <p:spTgt spid="118"/>
                                        </p:tgtEl>
                                        <p:attrNameLst>
                                          <p:attrName>style.visibility</p:attrName>
                                        </p:attrNameLst>
                                      </p:cBhvr>
                                      <p:to>
                                        <p:strVal val="visible"/>
                                      </p:to>
                                    </p:set>
                                    <p:animEffect transition="in" filter="wipe(down)">
                                      <p:cBhvr>
                                        <p:cTn id="73" dur="500"/>
                                        <p:tgtEl>
                                          <p:spTgt spid="118"/>
                                        </p:tgtEl>
                                      </p:cBhvr>
                                    </p:animEffect>
                                  </p:childTnLst>
                                </p:cTn>
                              </p:par>
                              <p:par>
                                <p:cTn id="74" presetID="22" presetClass="entr" presetSubtype="4" fill="hold" nodeType="withEffect">
                                  <p:stCondLst>
                                    <p:cond delay="0"/>
                                  </p:stCondLst>
                                  <p:childTnLst>
                                    <p:set>
                                      <p:cBhvr>
                                        <p:cTn id="75" dur="1" fill="hold">
                                          <p:stCondLst>
                                            <p:cond delay="0"/>
                                          </p:stCondLst>
                                        </p:cTn>
                                        <p:tgtEl>
                                          <p:spTgt spid="115"/>
                                        </p:tgtEl>
                                        <p:attrNameLst>
                                          <p:attrName>style.visibility</p:attrName>
                                        </p:attrNameLst>
                                      </p:cBhvr>
                                      <p:to>
                                        <p:strVal val="visible"/>
                                      </p:to>
                                    </p:set>
                                    <p:animEffect transition="in" filter="wipe(down)">
                                      <p:cBhvr>
                                        <p:cTn id="76" dur="500"/>
                                        <p:tgtEl>
                                          <p:spTgt spid="115"/>
                                        </p:tgtEl>
                                      </p:cBhvr>
                                    </p:animEffect>
                                  </p:childTnLst>
                                </p:cTn>
                              </p:par>
                            </p:childTnLst>
                          </p:cTn>
                        </p:par>
                        <p:par>
                          <p:cTn id="77" fill="hold">
                            <p:stCondLst>
                              <p:cond delay="500"/>
                            </p:stCondLst>
                            <p:childTnLst>
                              <p:par>
                                <p:cTn id="78" presetID="1" presetClass="entr" presetSubtype="0" fill="hold" grpId="0" nodeType="afterEffect">
                                  <p:stCondLst>
                                    <p:cond delay="0"/>
                                  </p:stCondLst>
                                  <p:childTnLst>
                                    <p:set>
                                      <p:cBhvr>
                                        <p:cTn id="79" dur="1" fill="hold">
                                          <p:stCondLst>
                                            <p:cond delay="0"/>
                                          </p:stCondLst>
                                        </p:cTn>
                                        <p:tgtEl>
                                          <p:spTgt spid="134"/>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104"/>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03"/>
                                        </p:tgtEl>
                                        <p:attrNameLst>
                                          <p:attrName>style.visibility</p:attrName>
                                        </p:attrNameLst>
                                      </p:cBhvr>
                                      <p:to>
                                        <p:strVal val="visible"/>
                                      </p:to>
                                    </p:set>
                                  </p:childTnLst>
                                </p:cTn>
                              </p:par>
                              <p:par>
                                <p:cTn id="88" presetID="1" presetClass="exit" presetSubtype="0" fill="hold" nodeType="withEffect">
                                  <p:stCondLst>
                                    <p:cond delay="0"/>
                                  </p:stCondLst>
                                  <p:childTnLst>
                                    <p:set>
                                      <p:cBhvr>
                                        <p:cTn id="89" dur="1" fill="hold">
                                          <p:stCondLst>
                                            <p:cond delay="0"/>
                                          </p:stCondLst>
                                        </p:cTn>
                                        <p:tgtEl>
                                          <p:spTgt spid="40"/>
                                        </p:tgtEl>
                                        <p:attrNameLst>
                                          <p:attrName>style.visibility</p:attrName>
                                        </p:attrNameLst>
                                      </p:cBhvr>
                                      <p:to>
                                        <p:strVal val="hidden"/>
                                      </p:to>
                                    </p:set>
                                  </p:childTnLst>
                                </p:cTn>
                              </p:par>
                              <p:par>
                                <p:cTn id="90" presetID="1" presetClass="exit" presetSubtype="0" fill="hold" nodeType="withEffect">
                                  <p:stCondLst>
                                    <p:cond delay="0"/>
                                  </p:stCondLst>
                                  <p:childTnLst>
                                    <p:set>
                                      <p:cBhvr>
                                        <p:cTn id="91" dur="1" fill="hold">
                                          <p:stCondLst>
                                            <p:cond delay="0"/>
                                          </p:stCondLst>
                                        </p:cTn>
                                        <p:tgtEl>
                                          <p:spTgt spid="37"/>
                                        </p:tgtEl>
                                        <p:attrNameLst>
                                          <p:attrName>style.visibility</p:attrName>
                                        </p:attrNameLst>
                                      </p:cBhvr>
                                      <p:to>
                                        <p:strVal val="hidden"/>
                                      </p:to>
                                    </p:set>
                                  </p:childTnLst>
                                </p:cTn>
                              </p:par>
                              <p:par>
                                <p:cTn id="92" presetID="1" presetClass="exit" presetSubtype="0" fill="hold" nodeType="withEffect">
                                  <p:stCondLst>
                                    <p:cond delay="0"/>
                                  </p:stCondLst>
                                  <p:childTnLst>
                                    <p:set>
                                      <p:cBhvr>
                                        <p:cTn id="93" dur="1" fill="hold">
                                          <p:stCondLst>
                                            <p:cond delay="0"/>
                                          </p:stCondLst>
                                        </p:cTn>
                                        <p:tgtEl>
                                          <p:spTgt spid="34"/>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6"/>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106"/>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6" grpId="0" animBg="1"/>
      <p:bldP spid="107" grpId="0" animBg="1"/>
      <p:bldP spid="112" grpId="0" animBg="1"/>
      <p:bldP spid="113" grpId="0" animBg="1"/>
      <p:bldP spid="114" grpId="0" animBg="1"/>
      <p:bldP spid="134" grpId="0"/>
      <p:bldP spid="103"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2473001-BFBF-214F-810F-314A458D07CA}"/>
              </a:ext>
            </a:extLst>
          </p:cNvPr>
          <p:cNvSpPr>
            <a:spLocks noGrp="1"/>
          </p:cNvSpPr>
          <p:nvPr>
            <p:ph type="title"/>
          </p:nvPr>
        </p:nvSpPr>
        <p:spPr/>
        <p:txBody>
          <a:bodyPr/>
          <a:lstStyle/>
          <a:p>
            <a:r>
              <a:rPr lang="en-US" dirty="0"/>
              <a:t>ONOS SD-RAN Features</a:t>
            </a:r>
            <a:endParaRPr lang="en-US" b="1" dirty="0"/>
          </a:p>
        </p:txBody>
      </p:sp>
      <p:sp>
        <p:nvSpPr>
          <p:cNvPr id="12" name="Line">
            <a:extLst>
              <a:ext uri="{FF2B5EF4-FFF2-40B4-BE49-F238E27FC236}">
                <a16:creationId xmlns:a16="http://schemas.microsoft.com/office/drawing/2014/main" xmlns="" id="{47F02707-F9C3-5D41-A66A-935422344A7B}"/>
              </a:ext>
            </a:extLst>
          </p:cNvPr>
          <p:cNvSpPr/>
          <p:nvPr/>
        </p:nvSpPr>
        <p:spPr>
          <a:xfrm rot="10800000">
            <a:off x="4761327" y="1672550"/>
            <a:ext cx="1139073" cy="1276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25400">
            <a:solidFill>
              <a:srgbClr val="95A5A6"/>
            </a:solidFill>
            <a:prstDash val="dash"/>
          </a:ln>
        </p:spPr>
        <p:txBody>
          <a:bodyPr lIns="45720" tIns="45720" r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sp>
        <p:nvSpPr>
          <p:cNvPr id="13" name="Line">
            <a:extLst>
              <a:ext uri="{FF2B5EF4-FFF2-40B4-BE49-F238E27FC236}">
                <a16:creationId xmlns:a16="http://schemas.microsoft.com/office/drawing/2014/main" xmlns="" id="{6BEFE168-B6BD-F045-BF9D-E86323DCD7A0}"/>
              </a:ext>
            </a:extLst>
          </p:cNvPr>
          <p:cNvSpPr/>
          <p:nvPr/>
        </p:nvSpPr>
        <p:spPr>
          <a:xfrm flipH="1">
            <a:off x="4761327" y="3481477"/>
            <a:ext cx="1139073" cy="115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25400">
            <a:solidFill>
              <a:srgbClr val="95A5A6"/>
            </a:solidFill>
            <a:prstDash val="dash"/>
          </a:ln>
        </p:spPr>
        <p:txBody>
          <a:bodyPr lIns="45720" tIns="45720" r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grpSp>
        <p:nvGrpSpPr>
          <p:cNvPr id="17" name="Group">
            <a:extLst>
              <a:ext uri="{FF2B5EF4-FFF2-40B4-BE49-F238E27FC236}">
                <a16:creationId xmlns:a16="http://schemas.microsoft.com/office/drawing/2014/main" xmlns="" id="{46C5D7D3-EDDB-AA40-8601-9135FE7FC306}"/>
              </a:ext>
            </a:extLst>
          </p:cNvPr>
          <p:cNvGrpSpPr/>
          <p:nvPr/>
        </p:nvGrpSpPr>
        <p:grpSpPr>
          <a:xfrm>
            <a:off x="5889625" y="1203939"/>
            <a:ext cx="3260727" cy="830264"/>
            <a:chOff x="0" y="0"/>
            <a:chExt cx="8695269" cy="2214034"/>
          </a:xfrm>
        </p:grpSpPr>
        <p:sp>
          <p:nvSpPr>
            <p:cNvPr id="18" name="Shape">
              <a:extLst>
                <a:ext uri="{FF2B5EF4-FFF2-40B4-BE49-F238E27FC236}">
                  <a16:creationId xmlns:a16="http://schemas.microsoft.com/office/drawing/2014/main" xmlns="" id="{F12A3EC6-123E-C440-AE30-09949AFB0691}"/>
                </a:ext>
              </a:extLst>
            </p:cNvPr>
            <p:cNvSpPr/>
            <p:nvPr/>
          </p:nvSpPr>
          <p:spPr>
            <a:xfrm>
              <a:off x="0" y="0"/>
              <a:ext cx="8695268" cy="221403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815" y="12018"/>
                  </a:lnTo>
                  <a:lnTo>
                    <a:pt x="2839" y="12018"/>
                  </a:lnTo>
                  <a:lnTo>
                    <a:pt x="2839" y="9251"/>
                  </a:lnTo>
                  <a:lnTo>
                    <a:pt x="0" y="15405"/>
                  </a:lnTo>
                  <a:lnTo>
                    <a:pt x="2850" y="21600"/>
                  </a:lnTo>
                  <a:lnTo>
                    <a:pt x="2850" y="18915"/>
                  </a:lnTo>
                  <a:lnTo>
                    <a:pt x="16815" y="18915"/>
                  </a:lnTo>
                  <a:lnTo>
                    <a:pt x="21600" y="14827"/>
                  </a:lnTo>
                  <a:lnTo>
                    <a:pt x="21600" y="0"/>
                  </a:lnTo>
                  <a:close/>
                </a:path>
              </a:pathLst>
            </a:custGeom>
            <a:gradFill flip="none" rotWithShape="1">
              <a:gsLst>
                <a:gs pos="29000">
                  <a:srgbClr val="2980B9"/>
                </a:gs>
                <a:gs pos="73000">
                  <a:srgbClr val="74B5E0"/>
                </a:gs>
                <a:gs pos="79000">
                  <a:srgbClr val="2980B9"/>
                </a:gs>
              </a:gsLst>
              <a:lin ang="0" scaled="0"/>
            </a:gra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sp>
          <p:nvSpPr>
            <p:cNvPr id="19" name="Shape">
              <a:extLst>
                <a:ext uri="{FF2B5EF4-FFF2-40B4-BE49-F238E27FC236}">
                  <a16:creationId xmlns:a16="http://schemas.microsoft.com/office/drawing/2014/main" xmlns="" id="{2183C275-D454-7448-9BF0-290E47AF8948}"/>
                </a:ext>
              </a:extLst>
            </p:cNvPr>
            <p:cNvSpPr/>
            <p:nvPr/>
          </p:nvSpPr>
          <p:spPr>
            <a:xfrm>
              <a:off x="6769101" y="-1"/>
              <a:ext cx="1926169" cy="19388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3724"/>
                  </a:lnTo>
                  <a:lnTo>
                    <a:pt x="0" y="21600"/>
                  </a:lnTo>
                  <a:lnTo>
                    <a:pt x="21600" y="16931"/>
                  </a:lnTo>
                  <a:lnTo>
                    <a:pt x="21600" y="0"/>
                  </a:lnTo>
                  <a:close/>
                </a:path>
              </a:pathLst>
            </a:custGeom>
            <a:solidFill>
              <a:srgbClr val="000000">
                <a:alpha val="35000"/>
              </a:srgbClr>
            </a:soli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grpSp>
      <p:grpSp>
        <p:nvGrpSpPr>
          <p:cNvPr id="20" name="Group">
            <a:extLst>
              <a:ext uri="{FF2B5EF4-FFF2-40B4-BE49-F238E27FC236}">
                <a16:creationId xmlns:a16="http://schemas.microsoft.com/office/drawing/2014/main" xmlns="" id="{060AA466-5A7A-914D-9E0F-5A9B88B17554}"/>
              </a:ext>
            </a:extLst>
          </p:cNvPr>
          <p:cNvGrpSpPr/>
          <p:nvPr/>
        </p:nvGrpSpPr>
        <p:grpSpPr>
          <a:xfrm>
            <a:off x="5889625" y="3244941"/>
            <a:ext cx="3260727" cy="830264"/>
            <a:chOff x="0" y="0"/>
            <a:chExt cx="8695269" cy="2214034"/>
          </a:xfrm>
        </p:grpSpPr>
        <p:sp>
          <p:nvSpPr>
            <p:cNvPr id="21" name="Shape">
              <a:extLst>
                <a:ext uri="{FF2B5EF4-FFF2-40B4-BE49-F238E27FC236}">
                  <a16:creationId xmlns:a16="http://schemas.microsoft.com/office/drawing/2014/main" xmlns="" id="{3518AEFA-97C5-C545-BE27-19ABDA01C99F}"/>
                </a:ext>
              </a:extLst>
            </p:cNvPr>
            <p:cNvSpPr/>
            <p:nvPr/>
          </p:nvSpPr>
          <p:spPr>
            <a:xfrm>
              <a:off x="0" y="0"/>
              <a:ext cx="8695268" cy="221403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6815" y="9582"/>
                  </a:lnTo>
                  <a:lnTo>
                    <a:pt x="2839" y="9582"/>
                  </a:lnTo>
                  <a:lnTo>
                    <a:pt x="2839" y="12349"/>
                  </a:lnTo>
                  <a:lnTo>
                    <a:pt x="0" y="6236"/>
                  </a:lnTo>
                  <a:lnTo>
                    <a:pt x="2850" y="0"/>
                  </a:lnTo>
                  <a:lnTo>
                    <a:pt x="2850" y="2726"/>
                  </a:lnTo>
                  <a:lnTo>
                    <a:pt x="16815" y="2726"/>
                  </a:lnTo>
                  <a:lnTo>
                    <a:pt x="21600" y="6815"/>
                  </a:lnTo>
                  <a:lnTo>
                    <a:pt x="21600" y="21600"/>
                  </a:lnTo>
                  <a:close/>
                </a:path>
              </a:pathLst>
            </a:custGeom>
            <a:gradFill flip="none" rotWithShape="1">
              <a:gsLst>
                <a:gs pos="29000">
                  <a:srgbClr val="F39C12"/>
                </a:gs>
                <a:gs pos="73000">
                  <a:srgbClr val="F8C471"/>
                </a:gs>
                <a:gs pos="77000">
                  <a:srgbClr val="F39C12"/>
                </a:gs>
              </a:gsLst>
              <a:lin ang="0" scaled="0"/>
            </a:gra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sp>
          <p:nvSpPr>
            <p:cNvPr id="22" name="Shape">
              <a:extLst>
                <a:ext uri="{FF2B5EF4-FFF2-40B4-BE49-F238E27FC236}">
                  <a16:creationId xmlns:a16="http://schemas.microsoft.com/office/drawing/2014/main" xmlns="" id="{E5B58545-2E8F-1942-BFFF-1500E1990572}"/>
                </a:ext>
              </a:extLst>
            </p:cNvPr>
            <p:cNvSpPr/>
            <p:nvPr/>
          </p:nvSpPr>
          <p:spPr>
            <a:xfrm>
              <a:off x="6769101" y="279400"/>
              <a:ext cx="1926169" cy="19346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7846"/>
                  </a:lnTo>
                  <a:lnTo>
                    <a:pt x="21600" y="21600"/>
                  </a:lnTo>
                  <a:lnTo>
                    <a:pt x="21600" y="4679"/>
                  </a:lnTo>
                  <a:lnTo>
                    <a:pt x="0" y="0"/>
                  </a:lnTo>
                  <a:close/>
                </a:path>
              </a:pathLst>
            </a:custGeom>
            <a:solidFill>
              <a:srgbClr val="000000">
                <a:alpha val="35000"/>
              </a:srgbClr>
            </a:soli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grpSp>
      <p:grpSp>
        <p:nvGrpSpPr>
          <p:cNvPr id="23" name="Group">
            <a:extLst>
              <a:ext uri="{FF2B5EF4-FFF2-40B4-BE49-F238E27FC236}">
                <a16:creationId xmlns:a16="http://schemas.microsoft.com/office/drawing/2014/main" xmlns="" id="{2D7AFF85-69B7-BF43-9891-129F679D3C00}"/>
              </a:ext>
            </a:extLst>
          </p:cNvPr>
          <p:cNvGrpSpPr/>
          <p:nvPr/>
        </p:nvGrpSpPr>
        <p:grpSpPr>
          <a:xfrm>
            <a:off x="4876800" y="2005626"/>
            <a:ext cx="4273552" cy="568326"/>
            <a:chOff x="0" y="0"/>
            <a:chExt cx="11396137" cy="1515533"/>
          </a:xfrm>
        </p:grpSpPr>
        <p:sp>
          <p:nvSpPr>
            <p:cNvPr id="24" name="Shape">
              <a:extLst>
                <a:ext uri="{FF2B5EF4-FFF2-40B4-BE49-F238E27FC236}">
                  <a16:creationId xmlns:a16="http://schemas.microsoft.com/office/drawing/2014/main" xmlns="" id="{383F011F-DF51-464F-BC58-1EFFE185BF65}"/>
                </a:ext>
              </a:extLst>
            </p:cNvPr>
            <p:cNvSpPr/>
            <p:nvPr/>
          </p:nvSpPr>
          <p:spPr>
            <a:xfrm>
              <a:off x="-1" y="0"/>
              <a:ext cx="11396139" cy="15155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7949" y="5853"/>
                  </a:lnTo>
                  <a:lnTo>
                    <a:pt x="2174" y="5853"/>
                  </a:lnTo>
                  <a:lnTo>
                    <a:pt x="2174" y="1870"/>
                  </a:lnTo>
                  <a:lnTo>
                    <a:pt x="0" y="10740"/>
                  </a:lnTo>
                  <a:lnTo>
                    <a:pt x="2174" y="19850"/>
                  </a:lnTo>
                  <a:lnTo>
                    <a:pt x="2174" y="15928"/>
                  </a:lnTo>
                  <a:lnTo>
                    <a:pt x="17949" y="15928"/>
                  </a:lnTo>
                  <a:lnTo>
                    <a:pt x="21600" y="21600"/>
                  </a:lnTo>
                  <a:lnTo>
                    <a:pt x="21600" y="0"/>
                  </a:lnTo>
                  <a:close/>
                </a:path>
              </a:pathLst>
            </a:custGeom>
            <a:gradFill flip="none" rotWithShape="1">
              <a:gsLst>
                <a:gs pos="29000">
                  <a:srgbClr val="9BBB59"/>
                </a:gs>
                <a:gs pos="80000">
                  <a:srgbClr val="C3D69B"/>
                </a:gs>
                <a:gs pos="83000">
                  <a:srgbClr val="9BBB59"/>
                </a:gs>
              </a:gsLst>
              <a:lin ang="0" scaled="0"/>
            </a:gra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sp>
          <p:nvSpPr>
            <p:cNvPr id="25" name="Shape">
              <a:extLst>
                <a:ext uri="{FF2B5EF4-FFF2-40B4-BE49-F238E27FC236}">
                  <a16:creationId xmlns:a16="http://schemas.microsoft.com/office/drawing/2014/main" xmlns="" id="{63C9A493-8FD6-C94E-83A4-78369815835E}"/>
                </a:ext>
              </a:extLst>
            </p:cNvPr>
            <p:cNvSpPr/>
            <p:nvPr/>
          </p:nvSpPr>
          <p:spPr>
            <a:xfrm>
              <a:off x="9469969" y="0"/>
              <a:ext cx="1926169" cy="15155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5853"/>
                  </a:lnTo>
                  <a:lnTo>
                    <a:pt x="0" y="15928"/>
                  </a:lnTo>
                  <a:lnTo>
                    <a:pt x="21600" y="21600"/>
                  </a:lnTo>
                  <a:lnTo>
                    <a:pt x="21600" y="0"/>
                  </a:lnTo>
                  <a:close/>
                </a:path>
              </a:pathLst>
            </a:custGeom>
            <a:solidFill>
              <a:srgbClr val="000000">
                <a:alpha val="35000"/>
              </a:srgbClr>
            </a:soli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grpSp>
      <p:sp>
        <p:nvSpPr>
          <p:cNvPr id="27" name="Content Strategy…">
            <a:extLst>
              <a:ext uri="{FF2B5EF4-FFF2-40B4-BE49-F238E27FC236}">
                <a16:creationId xmlns:a16="http://schemas.microsoft.com/office/drawing/2014/main" xmlns="" id="{4D9B726B-BB98-BE40-BDB7-8BAB19692796}"/>
              </a:ext>
            </a:extLst>
          </p:cNvPr>
          <p:cNvSpPr txBox="1"/>
          <p:nvPr/>
        </p:nvSpPr>
        <p:spPr>
          <a:xfrm>
            <a:off x="359641" y="2065279"/>
            <a:ext cx="4148985" cy="501356"/>
          </a:xfrm>
          <a:prstGeom prst="rect">
            <a:avLst/>
          </a:prstGeom>
          <a:ln w="12700">
            <a:miter lim="400000"/>
          </a:ln>
          <a:extLst>
            <a:ext uri="{C572A759-6A51-4108-AA02-DFA0A04FC94B}">
              <ma14:wrappingTextBoxFlag xmlns:ma14="http://schemas.microsoft.com/office/mac/drawingml/2011/main" val="1"/>
            </a:ext>
          </a:extLst>
        </p:spPr>
        <p:txBody>
          <a:bodyPr wrap="square" lIns="45720" tIns="45720" rIns="45720" bIns="45720">
            <a:spAutoFit/>
          </a:bodyPr>
          <a:lstStyle/>
          <a:p>
            <a:pPr marL="0" marR="0" lvl="0" indent="0" algn="r" defTabSz="914400" rtl="0" eaLnBrk="1" fontAlgn="auto" latinLnBrk="0" hangingPunct="1">
              <a:lnSpc>
                <a:spcPct val="114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r>
              <a:rPr kumimoji="0" lang="en-US" sz="1200" b="1" i="0" u="none" strike="noStrike" kern="1200" cap="none" spc="0" normalizeH="0" baseline="0" noProof="0" dirty="0">
                <a:ln>
                  <a:noFill/>
                </a:ln>
                <a:solidFill>
                  <a:srgbClr val="9BBB5A"/>
                </a:solidFill>
                <a:effectLst/>
                <a:uLnTx/>
                <a:uFill>
                  <a:solidFill>
                    <a:srgbClr val="2980B9"/>
                  </a:solidFill>
                </a:uFill>
                <a:latin typeface="Calibri" panose="020F0502020204030204" pitchFamily="34" charset="0"/>
                <a:ea typeface="Lato" panose="020F0502020204030203" pitchFamily="34" charset="0"/>
                <a:cs typeface="Calibri" panose="020F0502020204030204" pitchFamily="34" charset="0"/>
                <a:sym typeface="Lato Bold"/>
              </a:rPr>
              <a:t>ONOS maintaining and displaying the Mobile Network State over the entire geography</a:t>
            </a:r>
            <a:endParaRPr kumimoji="0" sz="1200" b="1" i="0" u="none" strike="noStrike" kern="1200" cap="none" spc="0" normalizeH="0" baseline="0" noProof="0" dirty="0">
              <a:ln>
                <a:noFill/>
              </a:ln>
              <a:solidFill>
                <a:srgbClr val="9BBB5A"/>
              </a:solidFill>
              <a:effectLst/>
              <a:uLnTx/>
              <a:uFill>
                <a:solidFill>
                  <a:srgbClr val="2980B9"/>
                </a:solidFill>
              </a:uFill>
              <a:latin typeface="Calibri" panose="020F0502020204030204" pitchFamily="34" charset="0"/>
              <a:ea typeface="Lato" panose="020F0502020204030203" pitchFamily="34" charset="0"/>
              <a:cs typeface="Calibri" panose="020F0502020204030204" pitchFamily="34" charset="0"/>
              <a:sym typeface="Lato Bold"/>
            </a:endParaRPr>
          </a:p>
        </p:txBody>
      </p:sp>
      <p:sp>
        <p:nvSpPr>
          <p:cNvPr id="28" name="Business Strategy…">
            <a:extLst>
              <a:ext uri="{FF2B5EF4-FFF2-40B4-BE49-F238E27FC236}">
                <a16:creationId xmlns:a16="http://schemas.microsoft.com/office/drawing/2014/main" xmlns="" id="{20B8483F-AFD2-E545-823C-F2CD48B2FEC6}"/>
              </a:ext>
            </a:extLst>
          </p:cNvPr>
          <p:cNvSpPr txBox="1"/>
          <p:nvPr/>
        </p:nvSpPr>
        <p:spPr>
          <a:xfrm>
            <a:off x="370914" y="1448120"/>
            <a:ext cx="4148985" cy="501356"/>
          </a:xfrm>
          <a:prstGeom prst="rect">
            <a:avLst/>
          </a:prstGeom>
          <a:ln w="12700">
            <a:miter lim="400000"/>
          </a:ln>
          <a:extLst>
            <a:ext uri="{C572A759-6A51-4108-AA02-DFA0A04FC94B}">
              <ma14:wrappingTextBoxFlag xmlns:ma14="http://schemas.microsoft.com/office/mac/drawingml/2011/main" val="1"/>
            </a:ext>
          </a:extLst>
        </p:spPr>
        <p:txBody>
          <a:bodyPr wrap="square" lIns="45720" tIns="45720" rIns="45720" bIns="45720">
            <a:spAutoFit/>
          </a:bodyPr>
          <a:lstStyle/>
          <a:p>
            <a:pPr marL="0" marR="0" lvl="0" indent="0" algn="r" defTabSz="914400" rtl="0" eaLnBrk="1" fontAlgn="auto" latinLnBrk="0" hangingPunct="1">
              <a:lnSpc>
                <a:spcPct val="114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r>
              <a:rPr kumimoji="0" lang="en-US" sz="1200" b="1" i="0" u="none" strike="noStrike" kern="1200" cap="none" spc="0" normalizeH="0" baseline="0" noProof="0" dirty="0">
                <a:ln>
                  <a:noFill/>
                </a:ln>
                <a:solidFill>
                  <a:srgbClr val="2A80B9"/>
                </a:solidFill>
                <a:effectLst/>
                <a:uLnTx/>
                <a:uFill>
                  <a:solidFill>
                    <a:srgbClr val="16A085"/>
                  </a:solidFill>
                </a:uFill>
                <a:latin typeface="Calibri" panose="020F0502020204030204" pitchFamily="34" charset="0"/>
                <a:ea typeface="Lato" panose="020F0502020204030203" pitchFamily="34" charset="0"/>
                <a:cs typeface="Calibri" panose="020F0502020204030204" pitchFamily="34" charset="0"/>
                <a:sym typeface="Lato Bold"/>
              </a:rPr>
              <a:t>ONOS-Based SD-RAN controller supporting an interim E2 southbound </a:t>
            </a:r>
          </a:p>
        </p:txBody>
      </p:sp>
      <p:sp>
        <p:nvSpPr>
          <p:cNvPr id="29" name="Concept and Idea…">
            <a:extLst>
              <a:ext uri="{FF2B5EF4-FFF2-40B4-BE49-F238E27FC236}">
                <a16:creationId xmlns:a16="http://schemas.microsoft.com/office/drawing/2014/main" xmlns="" id="{6440E5D4-8567-7D4E-B478-25C4B57CAF4E}"/>
              </a:ext>
            </a:extLst>
          </p:cNvPr>
          <p:cNvSpPr txBox="1"/>
          <p:nvPr/>
        </p:nvSpPr>
        <p:spPr>
          <a:xfrm>
            <a:off x="359640" y="2645677"/>
            <a:ext cx="4148985" cy="501356"/>
          </a:xfrm>
          <a:prstGeom prst="rect">
            <a:avLst/>
          </a:prstGeom>
          <a:ln w="12700">
            <a:miter lim="400000"/>
          </a:ln>
          <a:extLst>
            <a:ext uri="{C572A759-6A51-4108-AA02-DFA0A04FC94B}">
              <ma14:wrappingTextBoxFlag xmlns:ma14="http://schemas.microsoft.com/office/mac/drawingml/2011/main" val="1"/>
            </a:ext>
          </a:extLst>
        </p:spPr>
        <p:txBody>
          <a:bodyPr wrap="square" lIns="45720" tIns="45720" rIns="45720" bIns="45720">
            <a:spAutoFit/>
          </a:bodyPr>
          <a:lstStyle/>
          <a:p>
            <a:pPr marL="0" marR="0" lvl="0" indent="0" algn="r" defTabSz="914400" rtl="0" eaLnBrk="1" fontAlgn="auto" latinLnBrk="0" hangingPunct="1">
              <a:lnSpc>
                <a:spcPct val="114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r>
              <a:rPr kumimoji="0" lang="en-US" sz="1200" b="1" i="0" u="none" strike="noStrike" kern="1200" cap="none" spc="0" normalizeH="0" baseline="0" noProof="0" dirty="0">
                <a:ln>
                  <a:noFill/>
                </a:ln>
                <a:solidFill>
                  <a:srgbClr val="412945"/>
                </a:solidFill>
                <a:effectLst/>
                <a:uLnTx/>
                <a:uFill>
                  <a:solidFill>
                    <a:srgbClr val="F39C12"/>
                  </a:solidFill>
                </a:uFill>
                <a:latin typeface="Calibri" panose="020F0502020204030204" pitchFamily="34" charset="0"/>
                <a:ea typeface="Lato" panose="020F0502020204030203" pitchFamily="34" charset="0"/>
                <a:cs typeface="Calibri" panose="020F0502020204030204" pitchFamily="34" charset="0"/>
                <a:sym typeface="Lato Bold"/>
              </a:rPr>
              <a:t>A simple handover application running on ONOS SD-RAN conducting near real-time control</a:t>
            </a:r>
          </a:p>
        </p:txBody>
      </p:sp>
      <p:sp>
        <p:nvSpPr>
          <p:cNvPr id="30" name="Circle">
            <a:extLst>
              <a:ext uri="{FF2B5EF4-FFF2-40B4-BE49-F238E27FC236}">
                <a16:creationId xmlns:a16="http://schemas.microsoft.com/office/drawing/2014/main" xmlns="" id="{44542C8A-A527-2344-B87F-218A039B38D7}"/>
              </a:ext>
            </a:extLst>
          </p:cNvPr>
          <p:cNvSpPr/>
          <p:nvPr/>
        </p:nvSpPr>
        <p:spPr>
          <a:xfrm>
            <a:off x="4635375" y="2226782"/>
            <a:ext cx="125953" cy="125953"/>
          </a:xfrm>
          <a:prstGeom prst="ellipse">
            <a:avLst/>
          </a:prstGeom>
          <a:noFill/>
          <a:ln w="25400" cap="flat">
            <a:solidFill>
              <a:srgbClr val="9BBB59"/>
            </a:solidFill>
            <a:prstDash val="solid"/>
            <a:round/>
          </a:ln>
          <a:effectLst/>
        </p:spPr>
        <p:txBody>
          <a:bodyPr wrap="square" lIns="45720" tIns="45720" rIns="45720" bIns="4572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solidFill>
                  <a:srgbClr val="FFFFFF"/>
                </a:solidFill>
                <a:uFill>
                  <a:solidFill>
                    <a:srgbClr val="FFFFFF"/>
                  </a:solidFill>
                </a:uFill>
                <a:latin typeface="Calibri"/>
                <a:ea typeface="Calibri"/>
                <a:cs typeface="Calibri"/>
                <a:sym typeface="Calibri"/>
              </a:defRPr>
            </a:pPr>
            <a:endParaRPr kumimoji="0" sz="4800" b="0" i="0" u="none" strike="noStrike" kern="1200" cap="none" spc="0" normalizeH="0" baseline="0" noProof="0">
              <a:ln>
                <a:noFill/>
              </a:ln>
              <a:solidFill>
                <a:srgbClr val="FFFFFF"/>
              </a:solidFill>
              <a:effectLst/>
              <a:uLnTx/>
              <a:uFill>
                <a:solidFill>
                  <a:srgbClr val="FFFFFF"/>
                </a:solidFill>
              </a:uFill>
              <a:latin typeface="Calibri"/>
              <a:cs typeface="Calibri"/>
              <a:sym typeface="Calibri"/>
            </a:endParaRPr>
          </a:p>
        </p:txBody>
      </p:sp>
      <p:sp>
        <p:nvSpPr>
          <p:cNvPr id="31" name="Circle">
            <a:extLst>
              <a:ext uri="{FF2B5EF4-FFF2-40B4-BE49-F238E27FC236}">
                <a16:creationId xmlns:a16="http://schemas.microsoft.com/office/drawing/2014/main" xmlns="" id="{D25877CF-37B0-5949-8272-347BC47D50A5}"/>
              </a:ext>
            </a:extLst>
          </p:cNvPr>
          <p:cNvSpPr/>
          <p:nvPr/>
        </p:nvSpPr>
        <p:spPr>
          <a:xfrm>
            <a:off x="4635375" y="1609574"/>
            <a:ext cx="125953" cy="125953"/>
          </a:xfrm>
          <a:prstGeom prst="ellipse">
            <a:avLst/>
          </a:prstGeom>
          <a:noFill/>
          <a:ln w="25400" cap="flat">
            <a:solidFill>
              <a:srgbClr val="2980B9"/>
            </a:solidFill>
            <a:prstDash val="solid"/>
            <a:round/>
          </a:ln>
          <a:effectLst/>
        </p:spPr>
        <p:txBody>
          <a:bodyPr wrap="square" lIns="45720" tIns="45720" rIns="45720" bIns="4572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solidFill>
                  <a:srgbClr val="FFFFFF"/>
                </a:solidFill>
                <a:uFill>
                  <a:solidFill>
                    <a:srgbClr val="FFFFFF"/>
                  </a:solidFill>
                </a:uFill>
                <a:latin typeface="Calibri"/>
                <a:ea typeface="Calibri"/>
                <a:cs typeface="Calibri"/>
                <a:sym typeface="Calibri"/>
              </a:defRPr>
            </a:pPr>
            <a:endParaRPr kumimoji="0" sz="4800" b="0" i="0" u="none" strike="noStrike" kern="1200" cap="none" spc="0" normalizeH="0" baseline="0" noProof="0">
              <a:ln>
                <a:noFill/>
              </a:ln>
              <a:solidFill>
                <a:srgbClr val="FFFFFF"/>
              </a:solidFill>
              <a:effectLst/>
              <a:uLnTx/>
              <a:uFill>
                <a:solidFill>
                  <a:srgbClr val="FFFFFF"/>
                </a:solidFill>
              </a:uFill>
              <a:latin typeface="Calibri"/>
              <a:cs typeface="Calibri"/>
              <a:sym typeface="Calibri"/>
            </a:endParaRPr>
          </a:p>
        </p:txBody>
      </p:sp>
      <p:sp>
        <p:nvSpPr>
          <p:cNvPr id="33" name="Circle">
            <a:extLst>
              <a:ext uri="{FF2B5EF4-FFF2-40B4-BE49-F238E27FC236}">
                <a16:creationId xmlns:a16="http://schemas.microsoft.com/office/drawing/2014/main" xmlns="" id="{E2A44116-4D69-7C42-84AE-BAFC64C3FAF7}"/>
              </a:ext>
            </a:extLst>
          </p:cNvPr>
          <p:cNvSpPr/>
          <p:nvPr/>
        </p:nvSpPr>
        <p:spPr>
          <a:xfrm>
            <a:off x="4635375" y="3534121"/>
            <a:ext cx="125953" cy="125953"/>
          </a:xfrm>
          <a:prstGeom prst="ellipse">
            <a:avLst/>
          </a:prstGeom>
          <a:noFill/>
          <a:ln w="25400" cap="flat">
            <a:solidFill>
              <a:srgbClr val="F39C12"/>
            </a:solidFill>
            <a:prstDash val="solid"/>
            <a:round/>
          </a:ln>
          <a:effectLst/>
        </p:spPr>
        <p:txBody>
          <a:bodyPr wrap="square" lIns="45720" tIns="45720" rIns="45720" bIns="4572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solidFill>
                  <a:srgbClr val="FFFFFF"/>
                </a:solidFill>
                <a:uFill>
                  <a:solidFill>
                    <a:srgbClr val="FFFFFF"/>
                  </a:solidFill>
                </a:uFill>
                <a:latin typeface="Calibri"/>
                <a:ea typeface="Calibri"/>
                <a:cs typeface="Calibri"/>
                <a:sym typeface="Calibri"/>
              </a:defRPr>
            </a:pPr>
            <a:endParaRPr kumimoji="0" sz="4800" b="0" i="0" u="none" strike="noStrike" kern="1200" cap="none" spc="0" normalizeH="0" baseline="0" noProof="0">
              <a:ln>
                <a:noFill/>
              </a:ln>
              <a:solidFill>
                <a:srgbClr val="FFFFFF"/>
              </a:solidFill>
              <a:effectLst/>
              <a:uLnTx/>
              <a:uFill>
                <a:solidFill>
                  <a:srgbClr val="FFFFFF"/>
                </a:solidFill>
              </a:uFill>
              <a:latin typeface="Calibri"/>
              <a:cs typeface="Calibri"/>
              <a:sym typeface="Calibri"/>
            </a:endParaRPr>
          </a:p>
        </p:txBody>
      </p:sp>
      <p:sp>
        <p:nvSpPr>
          <p:cNvPr id="38" name="Tablet Application…">
            <a:extLst>
              <a:ext uri="{FF2B5EF4-FFF2-40B4-BE49-F238E27FC236}">
                <a16:creationId xmlns:a16="http://schemas.microsoft.com/office/drawing/2014/main" xmlns="" id="{2C1FED23-28F6-B545-B1C8-75C54D165102}"/>
              </a:ext>
            </a:extLst>
          </p:cNvPr>
          <p:cNvSpPr txBox="1"/>
          <p:nvPr/>
        </p:nvSpPr>
        <p:spPr>
          <a:xfrm>
            <a:off x="470133" y="3308053"/>
            <a:ext cx="4049766" cy="711862"/>
          </a:xfrm>
          <a:prstGeom prst="rect">
            <a:avLst/>
          </a:prstGeom>
          <a:ln w="12700">
            <a:miter lim="400000"/>
          </a:ln>
          <a:extLst>
            <a:ext uri="{C572A759-6A51-4108-AA02-DFA0A04FC94B}">
              <ma14:wrappingTextBoxFlag xmlns:ma14="http://schemas.microsoft.com/office/mac/drawingml/2011/main" val="1"/>
            </a:ext>
          </a:extLst>
        </p:spPr>
        <p:txBody>
          <a:bodyPr wrap="square" lIns="45720" tIns="45720" rIns="45720" bIns="45720">
            <a:spAutoFit/>
          </a:bodyPr>
          <a:lstStyle/>
          <a:p>
            <a:pPr marL="0" marR="0" lvl="0" indent="0" algn="r" defTabSz="914400" rtl="0" eaLnBrk="1" fontAlgn="auto" latinLnBrk="0" hangingPunct="1">
              <a:lnSpc>
                <a:spcPct val="114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r>
              <a:rPr kumimoji="0" lang="en-US" sz="1200" b="1" i="0" u="none" strike="noStrike" kern="1200" cap="none" spc="0" normalizeH="0" baseline="0" noProof="0" dirty="0">
                <a:ln>
                  <a:noFill/>
                </a:ln>
                <a:solidFill>
                  <a:srgbClr val="F39B13"/>
                </a:solidFill>
                <a:effectLst/>
                <a:uLnTx/>
                <a:uFill>
                  <a:solidFill>
                    <a:srgbClr val="C0392B"/>
                  </a:solidFill>
                </a:uFill>
                <a:latin typeface="Calibri" panose="020F0502020204030204" pitchFamily="34" charset="0"/>
                <a:ea typeface="Lato" panose="020F0502020204030203" pitchFamily="34" charset="0"/>
                <a:cs typeface="Calibri" panose="020F0502020204030204" pitchFamily="34" charset="0"/>
                <a:sym typeface="Lato Bold"/>
              </a:rPr>
              <a:t>A simple radio channel emulation platform distributing SD-RAN compliant base stations and mobile handsets over a geography </a:t>
            </a:r>
            <a:endParaRPr kumimoji="0" sz="1200" b="1" i="0" u="none" strike="noStrike" kern="1200" cap="none" spc="0" normalizeH="0" baseline="0" noProof="0" dirty="0">
              <a:ln>
                <a:noFill/>
              </a:ln>
              <a:solidFill>
                <a:srgbClr val="F39B13"/>
              </a:solidFill>
              <a:effectLst/>
              <a:uLnTx/>
              <a:uFill>
                <a:solidFill>
                  <a:srgbClr val="C0392B"/>
                </a:solidFill>
              </a:uFill>
              <a:latin typeface="Calibri" panose="020F0502020204030204" pitchFamily="34" charset="0"/>
              <a:ea typeface="Lato" panose="020F0502020204030203" pitchFamily="34" charset="0"/>
              <a:cs typeface="Calibri" panose="020F0502020204030204" pitchFamily="34" charset="0"/>
              <a:sym typeface="Lato Bold"/>
            </a:endParaRPr>
          </a:p>
        </p:txBody>
      </p:sp>
      <p:grpSp>
        <p:nvGrpSpPr>
          <p:cNvPr id="46" name="Group">
            <a:extLst>
              <a:ext uri="{FF2B5EF4-FFF2-40B4-BE49-F238E27FC236}">
                <a16:creationId xmlns:a16="http://schemas.microsoft.com/office/drawing/2014/main" xmlns="" id="{A9EB90FD-7B4F-5042-8DAA-13FBBF5F9443}"/>
              </a:ext>
            </a:extLst>
          </p:cNvPr>
          <p:cNvGrpSpPr/>
          <p:nvPr/>
        </p:nvGrpSpPr>
        <p:grpSpPr>
          <a:xfrm>
            <a:off x="4878011" y="2713240"/>
            <a:ext cx="4273554" cy="568326"/>
            <a:chOff x="-1" y="0"/>
            <a:chExt cx="4273553" cy="568325"/>
          </a:xfrm>
        </p:grpSpPr>
        <p:sp>
          <p:nvSpPr>
            <p:cNvPr id="47" name="Shape">
              <a:extLst>
                <a:ext uri="{FF2B5EF4-FFF2-40B4-BE49-F238E27FC236}">
                  <a16:creationId xmlns:a16="http://schemas.microsoft.com/office/drawing/2014/main" xmlns="" id="{A7DBE61F-CB61-5A4E-A0A0-01696EE6FC7A}"/>
                </a:ext>
              </a:extLst>
            </p:cNvPr>
            <p:cNvSpPr/>
            <p:nvPr/>
          </p:nvSpPr>
          <p:spPr>
            <a:xfrm>
              <a:off x="-1" y="0"/>
              <a:ext cx="4273553" cy="5683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7949" y="5853"/>
                  </a:lnTo>
                  <a:lnTo>
                    <a:pt x="2174" y="5853"/>
                  </a:lnTo>
                  <a:lnTo>
                    <a:pt x="2174" y="1870"/>
                  </a:lnTo>
                  <a:lnTo>
                    <a:pt x="0" y="10740"/>
                  </a:lnTo>
                  <a:lnTo>
                    <a:pt x="2174" y="19850"/>
                  </a:lnTo>
                  <a:lnTo>
                    <a:pt x="2174" y="15928"/>
                  </a:lnTo>
                  <a:lnTo>
                    <a:pt x="17949" y="15928"/>
                  </a:lnTo>
                  <a:lnTo>
                    <a:pt x="21600" y="21600"/>
                  </a:lnTo>
                  <a:lnTo>
                    <a:pt x="21600" y="0"/>
                  </a:lnTo>
                  <a:close/>
                </a:path>
              </a:pathLst>
            </a:custGeom>
            <a:gradFill flip="none" rotWithShape="1">
              <a:gsLst>
                <a:gs pos="555">
                  <a:srgbClr val="4B2C50">
                    <a:lumOff val="-4862"/>
                  </a:srgbClr>
                </a:gs>
                <a:gs pos="78691">
                  <a:srgbClr val="A595A7"/>
                </a:gs>
                <a:gs pos="83217">
                  <a:srgbClr val="4B2C50">
                    <a:lumOff val="-4862"/>
                  </a:srgbClr>
                </a:gs>
              </a:gsLst>
              <a:lin ang="0" scaled="0"/>
            </a:gradFill>
            <a:ln w="12700" cap="flat">
              <a:noFill/>
              <a:miter lim="400000"/>
            </a:ln>
            <a:effectLst/>
          </p:spPr>
          <p:txBody>
            <a:bodyPr wrap="square" lIns="45719" tIns="45719" rIns="45719" bIns="45719" numCol="1" anchor="t">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
                  <a:solidFill>
                    <a:srgbClr val="000000"/>
                  </a:solidFill>
                </a:uFill>
                <a:latin typeface="Calibri"/>
                <a:ea typeface="+mn-ea"/>
                <a:cs typeface="Calibri"/>
                <a:sym typeface="Calibri"/>
              </a:endParaRPr>
            </a:p>
          </p:txBody>
        </p:sp>
        <p:sp>
          <p:nvSpPr>
            <p:cNvPr id="48" name="Shape">
              <a:extLst>
                <a:ext uri="{FF2B5EF4-FFF2-40B4-BE49-F238E27FC236}">
                  <a16:creationId xmlns:a16="http://schemas.microsoft.com/office/drawing/2014/main" xmlns="" id="{AE48A2DD-128C-604C-BF44-B1DE0680AF9D}"/>
                </a:ext>
              </a:extLst>
            </p:cNvPr>
            <p:cNvSpPr/>
            <p:nvPr/>
          </p:nvSpPr>
          <p:spPr>
            <a:xfrm>
              <a:off x="3551238" y="0"/>
              <a:ext cx="722314" cy="5683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5853"/>
                  </a:lnTo>
                  <a:lnTo>
                    <a:pt x="0" y="15928"/>
                  </a:lnTo>
                  <a:lnTo>
                    <a:pt x="21600" y="21600"/>
                  </a:lnTo>
                  <a:lnTo>
                    <a:pt x="21600" y="0"/>
                  </a:lnTo>
                  <a:close/>
                </a:path>
              </a:pathLst>
            </a:custGeom>
            <a:solidFill>
              <a:srgbClr val="000000">
                <a:alpha val="35000"/>
              </a:srgbClr>
            </a:solidFill>
            <a:ln w="12700" cap="flat">
              <a:noFill/>
              <a:miter lim="400000"/>
            </a:ln>
            <a:effectLst/>
          </p:spPr>
          <p:txBody>
            <a:bodyPr wrap="square" lIns="45719" tIns="45719" rIns="45719" bIns="45719" numCol="1" anchor="t">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
                  <a:solidFill>
                    <a:srgbClr val="000000"/>
                  </a:solidFill>
                </a:uFill>
                <a:latin typeface="Calibri"/>
                <a:ea typeface="+mn-ea"/>
                <a:cs typeface="Calibri"/>
                <a:sym typeface="Calibri"/>
              </a:endParaRPr>
            </a:p>
          </p:txBody>
        </p:sp>
      </p:grpSp>
      <p:sp>
        <p:nvSpPr>
          <p:cNvPr id="50" name="Circle">
            <a:extLst>
              <a:ext uri="{FF2B5EF4-FFF2-40B4-BE49-F238E27FC236}">
                <a16:creationId xmlns:a16="http://schemas.microsoft.com/office/drawing/2014/main" xmlns="" id="{685E834D-E203-FE44-9D45-6C598014FFB2}"/>
              </a:ext>
            </a:extLst>
          </p:cNvPr>
          <p:cNvSpPr/>
          <p:nvPr/>
        </p:nvSpPr>
        <p:spPr>
          <a:xfrm>
            <a:off x="4635374" y="2939134"/>
            <a:ext cx="125953" cy="125953"/>
          </a:xfrm>
          <a:prstGeom prst="ellipse">
            <a:avLst/>
          </a:prstGeom>
          <a:noFill/>
          <a:ln w="25400" cap="flat">
            <a:solidFill>
              <a:srgbClr val="3B2440"/>
            </a:solidFill>
            <a:prstDash val="solid"/>
            <a:round/>
          </a:ln>
          <a:effectLst/>
        </p:spPr>
        <p:txBody>
          <a:bodyPr wrap="square" lIns="45720" tIns="45720" rIns="45720" bIns="4572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solidFill>
                  <a:srgbClr val="FFFFFF"/>
                </a:solidFill>
                <a:uFill>
                  <a:solidFill>
                    <a:srgbClr val="FFFFFF"/>
                  </a:solidFill>
                </a:uFill>
                <a:latin typeface="Calibri"/>
                <a:ea typeface="Calibri"/>
                <a:cs typeface="Calibri"/>
                <a:sym typeface="Calibri"/>
              </a:defRPr>
            </a:pPr>
            <a:endParaRPr kumimoji="0" sz="4800" b="0" i="0" u="none" strike="noStrike" kern="1200" cap="none" spc="0" normalizeH="0" baseline="0" noProof="0">
              <a:ln>
                <a:noFill/>
              </a:ln>
              <a:solidFill>
                <a:srgbClr val="FFFFFF"/>
              </a:solidFill>
              <a:effectLst/>
              <a:uLnTx/>
              <a:uFill>
                <a:solidFill>
                  <a:srgbClr val="FFFFFF"/>
                </a:solidFill>
              </a:uFill>
              <a:latin typeface="Calibri"/>
              <a:cs typeface="Calibri"/>
              <a:sym typeface="Calibri"/>
            </a:endParaRPr>
          </a:p>
        </p:txBody>
      </p:sp>
      <p:sp>
        <p:nvSpPr>
          <p:cNvPr id="26" name="TextBox 25">
            <a:extLst>
              <a:ext uri="{FF2B5EF4-FFF2-40B4-BE49-F238E27FC236}">
                <a16:creationId xmlns:a16="http://schemas.microsoft.com/office/drawing/2014/main" xmlns="" id="{4E582093-94D5-5545-8C21-EA655FB1BB6D}"/>
              </a:ext>
            </a:extLst>
          </p:cNvPr>
          <p:cNvSpPr txBox="1"/>
          <p:nvPr/>
        </p:nvSpPr>
        <p:spPr>
          <a:xfrm rot="20303172">
            <a:off x="267195" y="469075"/>
            <a:ext cx="2095445" cy="307777"/>
          </a:xfrm>
          <a:prstGeom prst="rect">
            <a:avLst/>
          </a:prstGeom>
          <a:solidFill>
            <a:schemeClr val="accent2"/>
          </a:solidFill>
        </p:spPr>
        <p:txBody>
          <a:bodyPr wrap="none" rtlCol="0">
            <a:spAutoFit/>
          </a:bodyPr>
          <a:lstStyle/>
          <a:p>
            <a:r>
              <a:rPr lang="en-US" dirty="0"/>
              <a:t>Can we drop this slide?</a:t>
            </a:r>
          </a:p>
        </p:txBody>
      </p:sp>
    </p:spTree>
    <p:extLst>
      <p:ext uri="{BB962C8B-B14F-4D97-AF65-F5344CB8AC3E}">
        <p14:creationId xmlns:p14="http://schemas.microsoft.com/office/powerpoint/2010/main" val="42247165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iterate>
                                    <p:tmAbs val="0"/>
                                  </p:iterate>
                                  <p:childTnLst>
                                    <p:set>
                                      <p:cBhvr>
                                        <p:cTn id="6" fill="hold"/>
                                        <p:tgtEl>
                                          <p:spTgt spid="28"/>
                                        </p:tgtEl>
                                        <p:attrNameLst>
                                          <p:attrName>style.visibility</p:attrName>
                                        </p:attrNameLst>
                                      </p:cBhvr>
                                      <p:to>
                                        <p:strVal val="visible"/>
                                      </p:to>
                                    </p:set>
                                    <p:anim calcmode="lin" valueType="num">
                                      <p:cBhvr>
                                        <p:cTn id="7" dur="300" fill="hold"/>
                                        <p:tgtEl>
                                          <p:spTgt spid="28"/>
                                        </p:tgtEl>
                                        <p:attrNameLst>
                                          <p:attrName>ppt_x</p:attrName>
                                        </p:attrNameLst>
                                      </p:cBhvr>
                                      <p:tavLst>
                                        <p:tav tm="0">
                                          <p:val>
                                            <p:strVal val="0-#ppt_w/2"/>
                                          </p:val>
                                        </p:tav>
                                        <p:tav tm="100000">
                                          <p:val>
                                            <p:strVal val="#ppt_x"/>
                                          </p:val>
                                        </p:tav>
                                      </p:tavLst>
                                    </p:anim>
                                    <p:anim calcmode="lin" valueType="num">
                                      <p:cBhvr>
                                        <p:cTn id="8" dur="300" fill="hold"/>
                                        <p:tgtEl>
                                          <p:spTgt spid="28"/>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0"/>
                                  </p:stCondLst>
                                  <p:iterate>
                                    <p:tmAbs val="0"/>
                                  </p:iterate>
                                  <p:childTnLst>
                                    <p:set>
                                      <p:cBhvr>
                                        <p:cTn id="10" fill="hold"/>
                                        <p:tgtEl>
                                          <p:spTgt spid="17"/>
                                        </p:tgtEl>
                                        <p:attrNameLst>
                                          <p:attrName>style.visibility</p:attrName>
                                        </p:attrNameLst>
                                      </p:cBhvr>
                                      <p:to>
                                        <p:strVal val="visible"/>
                                      </p:to>
                                    </p:set>
                                    <p:animEffect transition="in" filter="wipe(right)">
                                      <p:cBhvr>
                                        <p:cTn id="11" dur="500"/>
                                        <p:tgtEl>
                                          <p:spTgt spid="17"/>
                                        </p:tgtEl>
                                      </p:cBhvr>
                                    </p:animEffect>
                                  </p:childTnLst>
                                </p:cTn>
                              </p:par>
                              <p:par>
                                <p:cTn id="12" presetID="22" presetClass="entr" presetSubtype="2" fill="hold" grpId="0" nodeType="withEffect">
                                  <p:stCondLst>
                                    <p:cond delay="0"/>
                                  </p:stCondLst>
                                  <p:iterate>
                                    <p:tmAbs val="0"/>
                                  </p:iterate>
                                  <p:childTnLst>
                                    <p:set>
                                      <p:cBhvr>
                                        <p:cTn id="13" fill="hold"/>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3" presetClass="entr" presetSubtype="1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childTnLst>
                                </p:cTn>
                              </p:par>
                              <p:par>
                                <p:cTn id="19" presetID="22" presetClass="entr" presetSubtype="2" fill="hold" grpId="0" nodeType="withEffect">
                                  <p:stCondLst>
                                    <p:cond delay="0"/>
                                  </p:stCondLst>
                                  <p:iterate>
                                    <p:tmAbs val="0"/>
                                  </p:iterate>
                                  <p:childTnLst>
                                    <p:set>
                                      <p:cBhvr>
                                        <p:cTn id="20" fill="hold"/>
                                        <p:tgtEl>
                                          <p:spTgt spid="23"/>
                                        </p:tgtEl>
                                        <p:attrNameLst>
                                          <p:attrName>style.visibility</p:attrName>
                                        </p:attrNameLst>
                                      </p:cBhvr>
                                      <p:to>
                                        <p:strVal val="visible"/>
                                      </p:to>
                                    </p:set>
                                    <p:animEffect transition="in" filter="wipe(right)">
                                      <p:cBhvr>
                                        <p:cTn id="21" dur="500"/>
                                        <p:tgtEl>
                                          <p:spTgt spid="23"/>
                                        </p:tgtEl>
                                      </p:cBhvr>
                                    </p:animEffect>
                                  </p:childTnLst>
                                </p:cTn>
                              </p:par>
                              <p:par>
                                <p:cTn id="22" presetID="23" presetClass="entr" presetSubtype="16"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childTnLst>
                                </p:cTn>
                              </p:par>
                              <p:par>
                                <p:cTn id="26" presetID="2" presetClass="entr" presetSubtype="8" fill="hold" grpId="0" nodeType="withEffect">
                                  <p:stCondLst>
                                    <p:cond delay="0"/>
                                  </p:stCondLst>
                                  <p:iterate>
                                    <p:tmAbs val="0"/>
                                  </p:iterate>
                                  <p:childTnLst>
                                    <p:set>
                                      <p:cBhvr>
                                        <p:cTn id="27" fill="hold"/>
                                        <p:tgtEl>
                                          <p:spTgt spid="27"/>
                                        </p:tgtEl>
                                        <p:attrNameLst>
                                          <p:attrName>style.visibility</p:attrName>
                                        </p:attrNameLst>
                                      </p:cBhvr>
                                      <p:to>
                                        <p:strVal val="visible"/>
                                      </p:to>
                                    </p:set>
                                    <p:anim calcmode="lin" valueType="num">
                                      <p:cBhvr>
                                        <p:cTn id="28" dur="300" fill="hold"/>
                                        <p:tgtEl>
                                          <p:spTgt spid="27"/>
                                        </p:tgtEl>
                                        <p:attrNameLst>
                                          <p:attrName>ppt_x</p:attrName>
                                        </p:attrNameLst>
                                      </p:cBhvr>
                                      <p:tavLst>
                                        <p:tav tm="0">
                                          <p:val>
                                            <p:strVal val="0-#ppt_w/2"/>
                                          </p:val>
                                        </p:tav>
                                        <p:tav tm="100000">
                                          <p:val>
                                            <p:strVal val="#ppt_x"/>
                                          </p:val>
                                        </p:tav>
                                      </p:tavLst>
                                    </p:anim>
                                    <p:anim calcmode="lin" valueType="num">
                                      <p:cBhvr>
                                        <p:cTn id="29" dur="300" fill="hold"/>
                                        <p:tgtEl>
                                          <p:spTgt spid="27"/>
                                        </p:tgtEl>
                                        <p:attrNameLst>
                                          <p:attrName>ppt_y</p:attrName>
                                        </p:attrNameLst>
                                      </p:cBhvr>
                                      <p:tavLst>
                                        <p:tav tm="0">
                                          <p:val>
                                            <p:strVal val="#ppt_y"/>
                                          </p:val>
                                        </p:tav>
                                        <p:tav tm="100000">
                                          <p:val>
                                            <p:strVal val="#ppt_y"/>
                                          </p:val>
                                        </p:tav>
                                      </p:tavLst>
                                    </p:anim>
                                  </p:childTnLst>
                                </p:cTn>
                              </p:par>
                              <p:par>
                                <p:cTn id="30" presetID="22" presetClass="entr" presetSubtype="2" fill="hold" grpId="0" nodeType="withEffect">
                                  <p:stCondLst>
                                    <p:cond delay="0"/>
                                  </p:stCondLst>
                                  <p:iterate>
                                    <p:tmAbs val="0"/>
                                  </p:iterate>
                                  <p:childTnLst>
                                    <p:set>
                                      <p:cBhvr>
                                        <p:cTn id="31" fill="hold"/>
                                        <p:tgtEl>
                                          <p:spTgt spid="46"/>
                                        </p:tgtEl>
                                        <p:attrNameLst>
                                          <p:attrName>style.visibility</p:attrName>
                                        </p:attrNameLst>
                                      </p:cBhvr>
                                      <p:to>
                                        <p:strVal val="visible"/>
                                      </p:to>
                                    </p:set>
                                    <p:animEffect transition="in" filter="wipe(right)">
                                      <p:cBhvr>
                                        <p:cTn id="32" dur="500"/>
                                        <p:tgtEl>
                                          <p:spTgt spid="46"/>
                                        </p:tgtEl>
                                      </p:cBhvr>
                                    </p:animEffect>
                                  </p:childTnLst>
                                </p:cTn>
                              </p:par>
                              <p:par>
                                <p:cTn id="33" presetID="23" presetClass="entr" presetSubtype="16"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childTnLst>
                                </p:cTn>
                              </p:par>
                              <p:par>
                                <p:cTn id="37" presetID="22" presetClass="entr" presetSubtype="2" fill="hold" grpId="0" nodeType="withEffect">
                                  <p:stCondLst>
                                    <p:cond delay="0"/>
                                  </p:stCondLst>
                                  <p:iterate>
                                    <p:tmAbs val="0"/>
                                  </p:iterate>
                                  <p:childTnLst>
                                    <p:set>
                                      <p:cBhvr>
                                        <p:cTn id="38" fill="hold"/>
                                        <p:tgtEl>
                                          <p:spTgt spid="20"/>
                                        </p:tgtEl>
                                        <p:attrNameLst>
                                          <p:attrName>style.visibility</p:attrName>
                                        </p:attrNameLst>
                                      </p:cBhvr>
                                      <p:to>
                                        <p:strVal val="visible"/>
                                      </p:to>
                                    </p:set>
                                    <p:animEffect transition="in" filter="wipe(right)">
                                      <p:cBhvr>
                                        <p:cTn id="39" dur="500"/>
                                        <p:tgtEl>
                                          <p:spTgt spid="20"/>
                                        </p:tgtEl>
                                      </p:cBhvr>
                                    </p:animEffect>
                                  </p:childTnLst>
                                </p:cTn>
                              </p:par>
                              <p:par>
                                <p:cTn id="40" presetID="22" presetClass="entr" presetSubtype="2" fill="hold" grpId="0" nodeType="withEffect">
                                  <p:stCondLst>
                                    <p:cond delay="0"/>
                                  </p:stCondLst>
                                  <p:iterate>
                                    <p:tmAbs val="0"/>
                                  </p:iterate>
                                  <p:childTnLst>
                                    <p:set>
                                      <p:cBhvr>
                                        <p:cTn id="41" fill="hold"/>
                                        <p:tgtEl>
                                          <p:spTgt spid="13"/>
                                        </p:tgtEl>
                                        <p:attrNameLst>
                                          <p:attrName>style.visibility</p:attrName>
                                        </p:attrNameLst>
                                      </p:cBhvr>
                                      <p:to>
                                        <p:strVal val="visible"/>
                                      </p:to>
                                    </p:set>
                                    <p:animEffect transition="in" filter="wipe(right)">
                                      <p:cBhvr>
                                        <p:cTn id="42" dur="500"/>
                                        <p:tgtEl>
                                          <p:spTgt spid="13"/>
                                        </p:tgtEl>
                                      </p:cBhvr>
                                    </p:animEffect>
                                  </p:childTnLst>
                                </p:cTn>
                              </p:par>
                              <p:par>
                                <p:cTn id="43" presetID="23" presetClass="entr" presetSubtype="16"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childTnLst>
                                </p:cTn>
                              </p:par>
                              <p:par>
                                <p:cTn id="47" presetID="2" presetClass="entr" presetSubtype="8" fill="hold" grpId="0" nodeType="withEffect">
                                  <p:stCondLst>
                                    <p:cond delay="0"/>
                                  </p:stCondLst>
                                  <p:iterate>
                                    <p:tmAbs val="0"/>
                                  </p:iterate>
                                  <p:childTnLst>
                                    <p:set>
                                      <p:cBhvr>
                                        <p:cTn id="48" fill="hold"/>
                                        <p:tgtEl>
                                          <p:spTgt spid="29"/>
                                        </p:tgtEl>
                                        <p:attrNameLst>
                                          <p:attrName>style.visibility</p:attrName>
                                        </p:attrNameLst>
                                      </p:cBhvr>
                                      <p:to>
                                        <p:strVal val="visible"/>
                                      </p:to>
                                    </p:set>
                                    <p:anim calcmode="lin" valueType="num">
                                      <p:cBhvr>
                                        <p:cTn id="49" dur="300" fill="hold"/>
                                        <p:tgtEl>
                                          <p:spTgt spid="29"/>
                                        </p:tgtEl>
                                        <p:attrNameLst>
                                          <p:attrName>ppt_x</p:attrName>
                                        </p:attrNameLst>
                                      </p:cBhvr>
                                      <p:tavLst>
                                        <p:tav tm="0">
                                          <p:val>
                                            <p:strVal val="0-#ppt_w/2"/>
                                          </p:val>
                                        </p:tav>
                                        <p:tav tm="100000">
                                          <p:val>
                                            <p:strVal val="#ppt_x"/>
                                          </p:val>
                                        </p:tav>
                                      </p:tavLst>
                                    </p:anim>
                                    <p:anim calcmode="lin" valueType="num">
                                      <p:cBhvr>
                                        <p:cTn id="50" dur="3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iterate>
                                    <p:tmAbs val="0"/>
                                  </p:iterate>
                                  <p:childTnLst>
                                    <p:set>
                                      <p:cBhvr>
                                        <p:cTn id="52" fill="hold"/>
                                        <p:tgtEl>
                                          <p:spTgt spid="38"/>
                                        </p:tgtEl>
                                        <p:attrNameLst>
                                          <p:attrName>style.visibility</p:attrName>
                                        </p:attrNameLst>
                                      </p:cBhvr>
                                      <p:to>
                                        <p:strVal val="visible"/>
                                      </p:to>
                                    </p:set>
                                    <p:anim calcmode="lin" valueType="num">
                                      <p:cBhvr>
                                        <p:cTn id="53" dur="300" fill="hold"/>
                                        <p:tgtEl>
                                          <p:spTgt spid="38"/>
                                        </p:tgtEl>
                                        <p:attrNameLst>
                                          <p:attrName>ppt_x</p:attrName>
                                        </p:attrNameLst>
                                      </p:cBhvr>
                                      <p:tavLst>
                                        <p:tav tm="0">
                                          <p:val>
                                            <p:strVal val="0-#ppt_w/2"/>
                                          </p:val>
                                        </p:tav>
                                        <p:tav tm="100000">
                                          <p:val>
                                            <p:strVal val="#ppt_x"/>
                                          </p:val>
                                        </p:tav>
                                      </p:tavLst>
                                    </p:anim>
                                    <p:anim calcmode="lin" valueType="num">
                                      <p:cBhvr>
                                        <p:cTn id="54" dur="3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dvAuto="0"/>
      <p:bldP spid="13" grpId="0" animBg="1" advAuto="0"/>
      <p:bldP spid="17" grpId="0" animBg="1" advAuto="0"/>
      <p:bldP spid="20" grpId="0" animBg="1" advAuto="0"/>
      <p:bldP spid="23" grpId="0" animBg="1" advAuto="0"/>
      <p:bldP spid="27" grpId="0" animBg="1" advAuto="0"/>
      <p:bldP spid="28" grpId="0" animBg="1" advAuto="0"/>
      <p:bldP spid="29" grpId="0" animBg="1" advAuto="0"/>
      <p:bldP spid="30" grpId="0" animBg="1"/>
      <p:bldP spid="31" grpId="0" animBg="1"/>
      <p:bldP spid="33" grpId="0" animBg="1"/>
      <p:bldP spid="38" grpId="0" animBg="1" advAuto="0"/>
      <p:bldP spid="46" grpId="0" animBg="1" advAuto="0"/>
      <p:bldP spid="5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Title 252">
            <a:extLst>
              <a:ext uri="{FF2B5EF4-FFF2-40B4-BE49-F238E27FC236}">
                <a16:creationId xmlns:a16="http://schemas.microsoft.com/office/drawing/2014/main" xmlns="" id="{81A44A8C-3C11-4645-AB70-6A8B93E08296}"/>
              </a:ext>
            </a:extLst>
          </p:cNvPr>
          <p:cNvSpPr>
            <a:spLocks noGrp="1"/>
          </p:cNvSpPr>
          <p:nvPr>
            <p:ph type="title"/>
          </p:nvPr>
        </p:nvSpPr>
        <p:spPr/>
        <p:txBody>
          <a:bodyPr/>
          <a:lstStyle/>
          <a:p>
            <a:r>
              <a:rPr lang="en-US" dirty="0"/>
              <a:t>ONOS SD-RAN Demo at ONF Connect</a:t>
            </a:r>
          </a:p>
        </p:txBody>
      </p:sp>
      <p:grpSp>
        <p:nvGrpSpPr>
          <p:cNvPr id="35" name="Group 34">
            <a:extLst>
              <a:ext uri="{FF2B5EF4-FFF2-40B4-BE49-F238E27FC236}">
                <a16:creationId xmlns:a16="http://schemas.microsoft.com/office/drawing/2014/main" xmlns="" id="{0E551B0F-93CF-9C42-A1A3-4EF0D2D4A977}"/>
              </a:ext>
            </a:extLst>
          </p:cNvPr>
          <p:cNvGrpSpPr/>
          <p:nvPr/>
        </p:nvGrpSpPr>
        <p:grpSpPr>
          <a:xfrm>
            <a:off x="1740939" y="1873776"/>
            <a:ext cx="418818" cy="1097280"/>
            <a:chOff x="7397393" y="1285799"/>
            <a:chExt cx="418818" cy="1097280"/>
          </a:xfrm>
        </p:grpSpPr>
        <p:pic>
          <p:nvPicPr>
            <p:cNvPr id="36" name="Picture 35" descr="A close up of a logo&#10;&#10;Description automatically generated">
              <a:extLst>
                <a:ext uri="{FF2B5EF4-FFF2-40B4-BE49-F238E27FC236}">
                  <a16:creationId xmlns:a16="http://schemas.microsoft.com/office/drawing/2014/main" xmlns="" id="{A968EC3C-BBD5-F246-A14B-C35C0ED86EE5}"/>
                </a:ext>
              </a:extLst>
            </p:cNvPr>
            <p:cNvPicPr>
              <a:picLocks noChangeAspect="1"/>
            </p:cNvPicPr>
            <p:nvPr/>
          </p:nvPicPr>
          <p:blipFill>
            <a:blip r:embed="rId3"/>
            <a:stretch>
              <a:fillRect/>
            </a:stretch>
          </p:blipFill>
          <p:spPr>
            <a:xfrm>
              <a:off x="7397393" y="1285799"/>
              <a:ext cx="418818" cy="1097280"/>
            </a:xfrm>
            <a:prstGeom prst="rect">
              <a:avLst/>
            </a:prstGeom>
            <a:effectLst>
              <a:outerShdw blurRad="50800" dist="38100" dir="2700000" algn="tl" rotWithShape="0">
                <a:prstClr val="black">
                  <a:alpha val="40000"/>
                </a:prstClr>
              </a:outerShdw>
            </a:effectLst>
          </p:spPr>
        </p:pic>
        <p:sp>
          <p:nvSpPr>
            <p:cNvPr id="37" name="Rounded Rectangle 36">
              <a:extLst>
                <a:ext uri="{FF2B5EF4-FFF2-40B4-BE49-F238E27FC236}">
                  <a16:creationId xmlns:a16="http://schemas.microsoft.com/office/drawing/2014/main" xmlns="" id="{7B342C59-3FFE-784D-A349-8CC58D1D0670}"/>
                </a:ext>
              </a:extLst>
            </p:cNvPr>
            <p:cNvSpPr>
              <a:spLocks/>
            </p:cNvSpPr>
            <p:nvPr/>
          </p:nvSpPr>
          <p:spPr>
            <a:xfrm>
              <a:off x="7633285" y="1520732"/>
              <a:ext cx="73152" cy="256032"/>
            </a:xfrm>
            <a:prstGeom prst="roundRect">
              <a:avLst/>
            </a:prstGeom>
            <a:gradFill>
              <a:gsLst>
                <a:gs pos="0">
                  <a:srgbClr val="C00000"/>
                </a:gs>
                <a:gs pos="66000">
                  <a:srgbClr val="116393"/>
                </a:gs>
                <a:gs pos="13000">
                  <a:schemeClr val="accent1">
                    <a:lumMod val="50000"/>
                  </a:schemeClr>
                </a:gs>
                <a:gs pos="71000">
                  <a:srgbClr val="C00000"/>
                </a:gs>
                <a:gs pos="75000">
                  <a:schemeClr val="accent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39" name="Group 38">
            <a:extLst>
              <a:ext uri="{FF2B5EF4-FFF2-40B4-BE49-F238E27FC236}">
                <a16:creationId xmlns:a16="http://schemas.microsoft.com/office/drawing/2014/main" xmlns="" id="{7A72742F-B446-714A-9472-C6143073DA20}"/>
              </a:ext>
            </a:extLst>
          </p:cNvPr>
          <p:cNvGrpSpPr/>
          <p:nvPr/>
        </p:nvGrpSpPr>
        <p:grpSpPr>
          <a:xfrm>
            <a:off x="3193075" y="1873776"/>
            <a:ext cx="418818" cy="1097280"/>
            <a:chOff x="7397393" y="1285799"/>
            <a:chExt cx="418818" cy="1097280"/>
          </a:xfrm>
        </p:grpSpPr>
        <p:pic>
          <p:nvPicPr>
            <p:cNvPr id="40" name="Picture 39" descr="A close up of a logo&#10;&#10;Description automatically generated">
              <a:extLst>
                <a:ext uri="{FF2B5EF4-FFF2-40B4-BE49-F238E27FC236}">
                  <a16:creationId xmlns:a16="http://schemas.microsoft.com/office/drawing/2014/main" xmlns="" id="{732AA0D7-FE2B-4F42-8964-EFAB9735CBF4}"/>
                </a:ext>
              </a:extLst>
            </p:cNvPr>
            <p:cNvPicPr>
              <a:picLocks noChangeAspect="1"/>
            </p:cNvPicPr>
            <p:nvPr/>
          </p:nvPicPr>
          <p:blipFill>
            <a:blip r:embed="rId3"/>
            <a:stretch>
              <a:fillRect/>
            </a:stretch>
          </p:blipFill>
          <p:spPr>
            <a:xfrm>
              <a:off x="7397393" y="1285799"/>
              <a:ext cx="418818" cy="1097280"/>
            </a:xfrm>
            <a:prstGeom prst="rect">
              <a:avLst/>
            </a:prstGeom>
            <a:effectLst>
              <a:outerShdw blurRad="50800" dist="38100" dir="2700000" algn="tl" rotWithShape="0">
                <a:prstClr val="black">
                  <a:alpha val="40000"/>
                </a:prstClr>
              </a:outerShdw>
            </a:effectLst>
          </p:spPr>
        </p:pic>
        <p:sp>
          <p:nvSpPr>
            <p:cNvPr id="41" name="Rounded Rectangle 40">
              <a:extLst>
                <a:ext uri="{FF2B5EF4-FFF2-40B4-BE49-F238E27FC236}">
                  <a16:creationId xmlns:a16="http://schemas.microsoft.com/office/drawing/2014/main" xmlns="" id="{840297BB-84DE-7040-828A-5F951DBC12A6}"/>
                </a:ext>
              </a:extLst>
            </p:cNvPr>
            <p:cNvSpPr>
              <a:spLocks/>
            </p:cNvSpPr>
            <p:nvPr/>
          </p:nvSpPr>
          <p:spPr>
            <a:xfrm>
              <a:off x="7633285" y="1520732"/>
              <a:ext cx="73152" cy="256032"/>
            </a:xfrm>
            <a:prstGeom prst="roundRect">
              <a:avLst/>
            </a:prstGeom>
            <a:gradFill>
              <a:gsLst>
                <a:gs pos="0">
                  <a:srgbClr val="C00000"/>
                </a:gs>
                <a:gs pos="66000">
                  <a:srgbClr val="116393"/>
                </a:gs>
                <a:gs pos="13000">
                  <a:schemeClr val="accent1">
                    <a:lumMod val="50000"/>
                  </a:schemeClr>
                </a:gs>
                <a:gs pos="71000">
                  <a:srgbClr val="C00000"/>
                </a:gs>
                <a:gs pos="75000">
                  <a:schemeClr val="accent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42" name="Group 41">
            <a:extLst>
              <a:ext uri="{FF2B5EF4-FFF2-40B4-BE49-F238E27FC236}">
                <a16:creationId xmlns:a16="http://schemas.microsoft.com/office/drawing/2014/main" xmlns="" id="{5FF0C8CC-E4F9-D64D-AD0B-9DC7C987A938}"/>
              </a:ext>
            </a:extLst>
          </p:cNvPr>
          <p:cNvGrpSpPr/>
          <p:nvPr/>
        </p:nvGrpSpPr>
        <p:grpSpPr>
          <a:xfrm>
            <a:off x="4645211" y="1873776"/>
            <a:ext cx="418818" cy="1097280"/>
            <a:chOff x="7397393" y="1285799"/>
            <a:chExt cx="418818" cy="1097280"/>
          </a:xfrm>
        </p:grpSpPr>
        <p:pic>
          <p:nvPicPr>
            <p:cNvPr id="43" name="Picture 42" descr="A close up of a logo&#10;&#10;Description automatically generated">
              <a:extLst>
                <a:ext uri="{FF2B5EF4-FFF2-40B4-BE49-F238E27FC236}">
                  <a16:creationId xmlns:a16="http://schemas.microsoft.com/office/drawing/2014/main" xmlns="" id="{0C7A845E-3B01-0944-B323-3AAF50BC9A1E}"/>
                </a:ext>
              </a:extLst>
            </p:cNvPr>
            <p:cNvPicPr>
              <a:picLocks noChangeAspect="1"/>
            </p:cNvPicPr>
            <p:nvPr/>
          </p:nvPicPr>
          <p:blipFill>
            <a:blip r:embed="rId3"/>
            <a:stretch>
              <a:fillRect/>
            </a:stretch>
          </p:blipFill>
          <p:spPr>
            <a:xfrm>
              <a:off x="7397393" y="1285799"/>
              <a:ext cx="418818" cy="1097280"/>
            </a:xfrm>
            <a:prstGeom prst="rect">
              <a:avLst/>
            </a:prstGeom>
            <a:effectLst>
              <a:outerShdw blurRad="50800" dist="38100" dir="2700000" algn="tl" rotWithShape="0">
                <a:prstClr val="black">
                  <a:alpha val="40000"/>
                </a:prstClr>
              </a:outerShdw>
            </a:effectLst>
          </p:spPr>
        </p:pic>
        <p:sp>
          <p:nvSpPr>
            <p:cNvPr id="44" name="Rounded Rectangle 43">
              <a:extLst>
                <a:ext uri="{FF2B5EF4-FFF2-40B4-BE49-F238E27FC236}">
                  <a16:creationId xmlns:a16="http://schemas.microsoft.com/office/drawing/2014/main" xmlns="" id="{D19B2025-DBA0-4D4F-A392-0BE52D860D2A}"/>
                </a:ext>
              </a:extLst>
            </p:cNvPr>
            <p:cNvSpPr>
              <a:spLocks/>
            </p:cNvSpPr>
            <p:nvPr/>
          </p:nvSpPr>
          <p:spPr>
            <a:xfrm>
              <a:off x="7633285" y="1520732"/>
              <a:ext cx="73152" cy="256032"/>
            </a:xfrm>
            <a:prstGeom prst="roundRect">
              <a:avLst/>
            </a:prstGeom>
            <a:gradFill>
              <a:gsLst>
                <a:gs pos="0">
                  <a:srgbClr val="C00000"/>
                </a:gs>
                <a:gs pos="66000">
                  <a:srgbClr val="116393"/>
                </a:gs>
                <a:gs pos="13000">
                  <a:schemeClr val="accent1">
                    <a:lumMod val="50000"/>
                  </a:schemeClr>
                </a:gs>
                <a:gs pos="71000">
                  <a:srgbClr val="C00000"/>
                </a:gs>
                <a:gs pos="75000">
                  <a:schemeClr val="accent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45" name="Group 44">
            <a:extLst>
              <a:ext uri="{FF2B5EF4-FFF2-40B4-BE49-F238E27FC236}">
                <a16:creationId xmlns:a16="http://schemas.microsoft.com/office/drawing/2014/main" xmlns="" id="{8D739D51-389E-3D43-8FCC-BA95A682E081}"/>
              </a:ext>
            </a:extLst>
          </p:cNvPr>
          <p:cNvGrpSpPr/>
          <p:nvPr/>
        </p:nvGrpSpPr>
        <p:grpSpPr>
          <a:xfrm>
            <a:off x="6097347" y="1873776"/>
            <a:ext cx="418818" cy="1097280"/>
            <a:chOff x="7397393" y="1285799"/>
            <a:chExt cx="418818" cy="1097280"/>
          </a:xfrm>
        </p:grpSpPr>
        <p:pic>
          <p:nvPicPr>
            <p:cNvPr id="46" name="Picture 45" descr="A close up of a logo&#10;&#10;Description automatically generated">
              <a:extLst>
                <a:ext uri="{FF2B5EF4-FFF2-40B4-BE49-F238E27FC236}">
                  <a16:creationId xmlns:a16="http://schemas.microsoft.com/office/drawing/2014/main" xmlns="" id="{7A61941B-73F4-7A4E-B9F6-3CB778240D96}"/>
                </a:ext>
              </a:extLst>
            </p:cNvPr>
            <p:cNvPicPr>
              <a:picLocks noChangeAspect="1"/>
            </p:cNvPicPr>
            <p:nvPr/>
          </p:nvPicPr>
          <p:blipFill>
            <a:blip r:embed="rId3"/>
            <a:stretch>
              <a:fillRect/>
            </a:stretch>
          </p:blipFill>
          <p:spPr>
            <a:xfrm>
              <a:off x="7397393" y="1285799"/>
              <a:ext cx="418818" cy="1097280"/>
            </a:xfrm>
            <a:prstGeom prst="rect">
              <a:avLst/>
            </a:prstGeom>
            <a:effectLst>
              <a:outerShdw blurRad="50800" dist="38100" dir="2700000" algn="tl" rotWithShape="0">
                <a:prstClr val="black">
                  <a:alpha val="40000"/>
                </a:prstClr>
              </a:outerShdw>
            </a:effectLst>
          </p:spPr>
        </p:pic>
        <p:sp>
          <p:nvSpPr>
            <p:cNvPr id="47" name="Rounded Rectangle 46">
              <a:extLst>
                <a:ext uri="{FF2B5EF4-FFF2-40B4-BE49-F238E27FC236}">
                  <a16:creationId xmlns:a16="http://schemas.microsoft.com/office/drawing/2014/main" xmlns="" id="{152867C1-AF9D-3744-9B28-118311DF44BF}"/>
                </a:ext>
              </a:extLst>
            </p:cNvPr>
            <p:cNvSpPr>
              <a:spLocks/>
            </p:cNvSpPr>
            <p:nvPr/>
          </p:nvSpPr>
          <p:spPr>
            <a:xfrm>
              <a:off x="7633285" y="1520732"/>
              <a:ext cx="73152" cy="256032"/>
            </a:xfrm>
            <a:prstGeom prst="roundRect">
              <a:avLst/>
            </a:prstGeom>
            <a:gradFill>
              <a:gsLst>
                <a:gs pos="0">
                  <a:srgbClr val="C00000"/>
                </a:gs>
                <a:gs pos="66000">
                  <a:srgbClr val="116393"/>
                </a:gs>
                <a:gs pos="13000">
                  <a:schemeClr val="accent1">
                    <a:lumMod val="50000"/>
                  </a:schemeClr>
                </a:gs>
                <a:gs pos="71000">
                  <a:srgbClr val="C00000"/>
                </a:gs>
                <a:gs pos="75000">
                  <a:schemeClr val="accent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48" name="Group 47">
            <a:extLst>
              <a:ext uri="{FF2B5EF4-FFF2-40B4-BE49-F238E27FC236}">
                <a16:creationId xmlns:a16="http://schemas.microsoft.com/office/drawing/2014/main" xmlns="" id="{E15646E9-E7A7-1449-96CA-3CF6CD2379EF}"/>
              </a:ext>
            </a:extLst>
          </p:cNvPr>
          <p:cNvGrpSpPr/>
          <p:nvPr/>
        </p:nvGrpSpPr>
        <p:grpSpPr>
          <a:xfrm>
            <a:off x="7549483" y="1873776"/>
            <a:ext cx="418818" cy="1097280"/>
            <a:chOff x="7397393" y="1285799"/>
            <a:chExt cx="418818" cy="1097280"/>
          </a:xfrm>
        </p:grpSpPr>
        <p:pic>
          <p:nvPicPr>
            <p:cNvPr id="49" name="Picture 48" descr="A close up of a logo&#10;&#10;Description automatically generated">
              <a:extLst>
                <a:ext uri="{FF2B5EF4-FFF2-40B4-BE49-F238E27FC236}">
                  <a16:creationId xmlns:a16="http://schemas.microsoft.com/office/drawing/2014/main" xmlns="" id="{B1E64018-B2A6-C44D-8BA4-98244A4E61E1}"/>
                </a:ext>
              </a:extLst>
            </p:cNvPr>
            <p:cNvPicPr>
              <a:picLocks noChangeAspect="1"/>
            </p:cNvPicPr>
            <p:nvPr/>
          </p:nvPicPr>
          <p:blipFill>
            <a:blip r:embed="rId3"/>
            <a:stretch>
              <a:fillRect/>
            </a:stretch>
          </p:blipFill>
          <p:spPr>
            <a:xfrm>
              <a:off x="7397393" y="1285799"/>
              <a:ext cx="418818" cy="1097280"/>
            </a:xfrm>
            <a:prstGeom prst="rect">
              <a:avLst/>
            </a:prstGeom>
            <a:effectLst>
              <a:outerShdw blurRad="50800" dist="38100" dir="2700000" algn="tl" rotWithShape="0">
                <a:prstClr val="black">
                  <a:alpha val="40000"/>
                </a:prstClr>
              </a:outerShdw>
            </a:effectLst>
          </p:spPr>
        </p:pic>
        <p:sp>
          <p:nvSpPr>
            <p:cNvPr id="50" name="Rounded Rectangle 49">
              <a:extLst>
                <a:ext uri="{FF2B5EF4-FFF2-40B4-BE49-F238E27FC236}">
                  <a16:creationId xmlns:a16="http://schemas.microsoft.com/office/drawing/2014/main" xmlns="" id="{A1825D88-C5ED-7B4B-8DD3-F20E714FBEEE}"/>
                </a:ext>
              </a:extLst>
            </p:cNvPr>
            <p:cNvSpPr>
              <a:spLocks/>
            </p:cNvSpPr>
            <p:nvPr/>
          </p:nvSpPr>
          <p:spPr>
            <a:xfrm>
              <a:off x="7633285" y="1520732"/>
              <a:ext cx="73152" cy="256032"/>
            </a:xfrm>
            <a:prstGeom prst="roundRect">
              <a:avLst/>
            </a:prstGeom>
            <a:gradFill>
              <a:gsLst>
                <a:gs pos="0">
                  <a:srgbClr val="C00000"/>
                </a:gs>
                <a:gs pos="66000">
                  <a:srgbClr val="116393"/>
                </a:gs>
                <a:gs pos="13000">
                  <a:schemeClr val="accent1">
                    <a:lumMod val="50000"/>
                  </a:schemeClr>
                </a:gs>
                <a:gs pos="71000">
                  <a:srgbClr val="C00000"/>
                </a:gs>
                <a:gs pos="75000">
                  <a:schemeClr val="accent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72" name="Group 71">
            <a:extLst>
              <a:ext uri="{FF2B5EF4-FFF2-40B4-BE49-F238E27FC236}">
                <a16:creationId xmlns:a16="http://schemas.microsoft.com/office/drawing/2014/main" xmlns="" id="{0DF11C92-3C47-E541-8737-97022DC9E12C}"/>
              </a:ext>
            </a:extLst>
          </p:cNvPr>
          <p:cNvGrpSpPr/>
          <p:nvPr/>
        </p:nvGrpSpPr>
        <p:grpSpPr>
          <a:xfrm>
            <a:off x="901859" y="3626520"/>
            <a:ext cx="418818" cy="1097280"/>
            <a:chOff x="7397393" y="1285799"/>
            <a:chExt cx="418818" cy="1097280"/>
          </a:xfrm>
        </p:grpSpPr>
        <p:pic>
          <p:nvPicPr>
            <p:cNvPr id="73" name="Picture 72" descr="A close up of a logo&#10;&#10;Description automatically generated">
              <a:extLst>
                <a:ext uri="{FF2B5EF4-FFF2-40B4-BE49-F238E27FC236}">
                  <a16:creationId xmlns:a16="http://schemas.microsoft.com/office/drawing/2014/main" xmlns="" id="{1A56F288-A1C7-A347-B0B1-A6D151A4278E}"/>
                </a:ext>
              </a:extLst>
            </p:cNvPr>
            <p:cNvPicPr>
              <a:picLocks noChangeAspect="1"/>
            </p:cNvPicPr>
            <p:nvPr/>
          </p:nvPicPr>
          <p:blipFill>
            <a:blip r:embed="rId3"/>
            <a:stretch>
              <a:fillRect/>
            </a:stretch>
          </p:blipFill>
          <p:spPr>
            <a:xfrm>
              <a:off x="7397393" y="1285799"/>
              <a:ext cx="418818" cy="1097280"/>
            </a:xfrm>
            <a:prstGeom prst="rect">
              <a:avLst/>
            </a:prstGeom>
            <a:effectLst>
              <a:outerShdw blurRad="50800" dist="38100" dir="2700000" algn="tl" rotWithShape="0">
                <a:prstClr val="black">
                  <a:alpha val="40000"/>
                </a:prstClr>
              </a:outerShdw>
            </a:effectLst>
          </p:spPr>
        </p:pic>
        <p:sp>
          <p:nvSpPr>
            <p:cNvPr id="74" name="Rounded Rectangle 73">
              <a:extLst>
                <a:ext uri="{FF2B5EF4-FFF2-40B4-BE49-F238E27FC236}">
                  <a16:creationId xmlns:a16="http://schemas.microsoft.com/office/drawing/2014/main" xmlns="" id="{3E7BB0F1-1F67-EA4E-9C40-360DA673420E}"/>
                </a:ext>
              </a:extLst>
            </p:cNvPr>
            <p:cNvSpPr>
              <a:spLocks/>
            </p:cNvSpPr>
            <p:nvPr/>
          </p:nvSpPr>
          <p:spPr>
            <a:xfrm>
              <a:off x="7633285" y="1520732"/>
              <a:ext cx="73152" cy="256032"/>
            </a:xfrm>
            <a:prstGeom prst="roundRect">
              <a:avLst/>
            </a:prstGeom>
            <a:gradFill>
              <a:gsLst>
                <a:gs pos="0">
                  <a:srgbClr val="C00000"/>
                </a:gs>
                <a:gs pos="66000">
                  <a:srgbClr val="116393"/>
                </a:gs>
                <a:gs pos="13000">
                  <a:schemeClr val="accent1">
                    <a:lumMod val="50000"/>
                  </a:schemeClr>
                </a:gs>
                <a:gs pos="71000">
                  <a:srgbClr val="C00000"/>
                </a:gs>
                <a:gs pos="75000">
                  <a:schemeClr val="accent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75" name="Group 74">
            <a:extLst>
              <a:ext uri="{FF2B5EF4-FFF2-40B4-BE49-F238E27FC236}">
                <a16:creationId xmlns:a16="http://schemas.microsoft.com/office/drawing/2014/main" xmlns="" id="{C2CFE835-1DE2-384E-A5D4-1B5F59D3033A}"/>
              </a:ext>
            </a:extLst>
          </p:cNvPr>
          <p:cNvGrpSpPr/>
          <p:nvPr/>
        </p:nvGrpSpPr>
        <p:grpSpPr>
          <a:xfrm>
            <a:off x="2353995" y="3684195"/>
            <a:ext cx="418818" cy="1097280"/>
            <a:chOff x="7397393" y="1285799"/>
            <a:chExt cx="418818" cy="1097280"/>
          </a:xfrm>
        </p:grpSpPr>
        <p:pic>
          <p:nvPicPr>
            <p:cNvPr id="76" name="Picture 75" descr="A close up of a logo&#10;&#10;Description automatically generated">
              <a:extLst>
                <a:ext uri="{FF2B5EF4-FFF2-40B4-BE49-F238E27FC236}">
                  <a16:creationId xmlns:a16="http://schemas.microsoft.com/office/drawing/2014/main" xmlns="" id="{7BC351F8-038B-884B-920B-05C686E9F477}"/>
                </a:ext>
              </a:extLst>
            </p:cNvPr>
            <p:cNvPicPr>
              <a:picLocks noChangeAspect="1"/>
            </p:cNvPicPr>
            <p:nvPr/>
          </p:nvPicPr>
          <p:blipFill>
            <a:blip r:embed="rId3"/>
            <a:stretch>
              <a:fillRect/>
            </a:stretch>
          </p:blipFill>
          <p:spPr>
            <a:xfrm>
              <a:off x="7397393" y="1285799"/>
              <a:ext cx="418818" cy="1097280"/>
            </a:xfrm>
            <a:prstGeom prst="rect">
              <a:avLst/>
            </a:prstGeom>
            <a:effectLst>
              <a:outerShdw blurRad="50800" dist="38100" dir="2700000" algn="tl" rotWithShape="0">
                <a:prstClr val="black">
                  <a:alpha val="40000"/>
                </a:prstClr>
              </a:outerShdw>
            </a:effectLst>
          </p:spPr>
        </p:pic>
        <p:sp>
          <p:nvSpPr>
            <p:cNvPr id="79" name="Rounded Rectangle 78">
              <a:extLst>
                <a:ext uri="{FF2B5EF4-FFF2-40B4-BE49-F238E27FC236}">
                  <a16:creationId xmlns:a16="http://schemas.microsoft.com/office/drawing/2014/main" xmlns="" id="{F706B72A-045D-D14C-A8FF-3350939F9F1D}"/>
                </a:ext>
              </a:extLst>
            </p:cNvPr>
            <p:cNvSpPr>
              <a:spLocks/>
            </p:cNvSpPr>
            <p:nvPr/>
          </p:nvSpPr>
          <p:spPr>
            <a:xfrm>
              <a:off x="7633285" y="1520732"/>
              <a:ext cx="73152" cy="256032"/>
            </a:xfrm>
            <a:prstGeom prst="roundRect">
              <a:avLst/>
            </a:prstGeom>
            <a:gradFill>
              <a:gsLst>
                <a:gs pos="0">
                  <a:srgbClr val="C00000"/>
                </a:gs>
                <a:gs pos="66000">
                  <a:srgbClr val="116393"/>
                </a:gs>
                <a:gs pos="13000">
                  <a:schemeClr val="accent1">
                    <a:lumMod val="50000"/>
                  </a:schemeClr>
                </a:gs>
                <a:gs pos="71000">
                  <a:srgbClr val="C00000"/>
                </a:gs>
                <a:gs pos="75000">
                  <a:schemeClr val="accent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80" name="Group 79">
            <a:extLst>
              <a:ext uri="{FF2B5EF4-FFF2-40B4-BE49-F238E27FC236}">
                <a16:creationId xmlns:a16="http://schemas.microsoft.com/office/drawing/2014/main" xmlns="" id="{B8D0DD49-4239-B242-8757-89FB4EA157F7}"/>
              </a:ext>
            </a:extLst>
          </p:cNvPr>
          <p:cNvGrpSpPr/>
          <p:nvPr/>
        </p:nvGrpSpPr>
        <p:grpSpPr>
          <a:xfrm>
            <a:off x="3806131" y="3684195"/>
            <a:ext cx="418818" cy="1097280"/>
            <a:chOff x="7397393" y="1285799"/>
            <a:chExt cx="418818" cy="1097280"/>
          </a:xfrm>
        </p:grpSpPr>
        <p:pic>
          <p:nvPicPr>
            <p:cNvPr id="81" name="Picture 80" descr="A close up of a logo&#10;&#10;Description automatically generated">
              <a:extLst>
                <a:ext uri="{FF2B5EF4-FFF2-40B4-BE49-F238E27FC236}">
                  <a16:creationId xmlns:a16="http://schemas.microsoft.com/office/drawing/2014/main" xmlns="" id="{C5C73A70-D986-D34E-A868-2640FCF609FE}"/>
                </a:ext>
              </a:extLst>
            </p:cNvPr>
            <p:cNvPicPr>
              <a:picLocks noChangeAspect="1"/>
            </p:cNvPicPr>
            <p:nvPr/>
          </p:nvPicPr>
          <p:blipFill>
            <a:blip r:embed="rId3"/>
            <a:stretch>
              <a:fillRect/>
            </a:stretch>
          </p:blipFill>
          <p:spPr>
            <a:xfrm>
              <a:off x="7397393" y="1285799"/>
              <a:ext cx="418818" cy="1097280"/>
            </a:xfrm>
            <a:prstGeom prst="rect">
              <a:avLst/>
            </a:prstGeom>
            <a:effectLst>
              <a:outerShdw blurRad="50800" dist="38100" dir="2700000" algn="tl" rotWithShape="0">
                <a:prstClr val="black">
                  <a:alpha val="40000"/>
                </a:prstClr>
              </a:outerShdw>
            </a:effectLst>
          </p:spPr>
        </p:pic>
        <p:sp>
          <p:nvSpPr>
            <p:cNvPr id="82" name="Rounded Rectangle 81">
              <a:extLst>
                <a:ext uri="{FF2B5EF4-FFF2-40B4-BE49-F238E27FC236}">
                  <a16:creationId xmlns:a16="http://schemas.microsoft.com/office/drawing/2014/main" xmlns="" id="{6BB4DC4B-1F55-B64E-BD3B-CC48A0B9BD00}"/>
                </a:ext>
              </a:extLst>
            </p:cNvPr>
            <p:cNvSpPr>
              <a:spLocks/>
            </p:cNvSpPr>
            <p:nvPr/>
          </p:nvSpPr>
          <p:spPr>
            <a:xfrm>
              <a:off x="7633285" y="1520732"/>
              <a:ext cx="73152" cy="256032"/>
            </a:xfrm>
            <a:prstGeom prst="roundRect">
              <a:avLst/>
            </a:prstGeom>
            <a:gradFill>
              <a:gsLst>
                <a:gs pos="0">
                  <a:srgbClr val="C00000"/>
                </a:gs>
                <a:gs pos="66000">
                  <a:srgbClr val="116393"/>
                </a:gs>
                <a:gs pos="13000">
                  <a:schemeClr val="accent1">
                    <a:lumMod val="50000"/>
                  </a:schemeClr>
                </a:gs>
                <a:gs pos="71000">
                  <a:srgbClr val="C00000"/>
                </a:gs>
                <a:gs pos="75000">
                  <a:schemeClr val="accent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83" name="Group 82">
            <a:extLst>
              <a:ext uri="{FF2B5EF4-FFF2-40B4-BE49-F238E27FC236}">
                <a16:creationId xmlns:a16="http://schemas.microsoft.com/office/drawing/2014/main" xmlns="" id="{F14F3E8A-E848-C249-87D3-F8E71744321A}"/>
              </a:ext>
            </a:extLst>
          </p:cNvPr>
          <p:cNvGrpSpPr/>
          <p:nvPr/>
        </p:nvGrpSpPr>
        <p:grpSpPr>
          <a:xfrm>
            <a:off x="5258267" y="3684195"/>
            <a:ext cx="418818" cy="1097280"/>
            <a:chOff x="7397393" y="1285799"/>
            <a:chExt cx="418818" cy="1097280"/>
          </a:xfrm>
        </p:grpSpPr>
        <p:pic>
          <p:nvPicPr>
            <p:cNvPr id="84" name="Picture 83" descr="A close up of a logo&#10;&#10;Description automatically generated">
              <a:extLst>
                <a:ext uri="{FF2B5EF4-FFF2-40B4-BE49-F238E27FC236}">
                  <a16:creationId xmlns:a16="http://schemas.microsoft.com/office/drawing/2014/main" xmlns="" id="{79ABE6D4-296A-554F-AB92-72B478EB8F26}"/>
                </a:ext>
              </a:extLst>
            </p:cNvPr>
            <p:cNvPicPr>
              <a:picLocks noChangeAspect="1"/>
            </p:cNvPicPr>
            <p:nvPr/>
          </p:nvPicPr>
          <p:blipFill>
            <a:blip r:embed="rId3"/>
            <a:stretch>
              <a:fillRect/>
            </a:stretch>
          </p:blipFill>
          <p:spPr>
            <a:xfrm>
              <a:off x="7397393" y="1285799"/>
              <a:ext cx="418818" cy="1097280"/>
            </a:xfrm>
            <a:prstGeom prst="rect">
              <a:avLst/>
            </a:prstGeom>
            <a:effectLst>
              <a:outerShdw blurRad="50800" dist="38100" dir="2700000" algn="tl" rotWithShape="0">
                <a:prstClr val="black">
                  <a:alpha val="40000"/>
                </a:prstClr>
              </a:outerShdw>
            </a:effectLst>
          </p:spPr>
        </p:pic>
        <p:sp>
          <p:nvSpPr>
            <p:cNvPr id="85" name="Rounded Rectangle 84">
              <a:extLst>
                <a:ext uri="{FF2B5EF4-FFF2-40B4-BE49-F238E27FC236}">
                  <a16:creationId xmlns:a16="http://schemas.microsoft.com/office/drawing/2014/main" xmlns="" id="{80821E95-2DA7-5845-903B-4C9FDC73C690}"/>
                </a:ext>
              </a:extLst>
            </p:cNvPr>
            <p:cNvSpPr>
              <a:spLocks/>
            </p:cNvSpPr>
            <p:nvPr/>
          </p:nvSpPr>
          <p:spPr>
            <a:xfrm>
              <a:off x="7633285" y="1520732"/>
              <a:ext cx="73152" cy="256032"/>
            </a:xfrm>
            <a:prstGeom prst="roundRect">
              <a:avLst/>
            </a:prstGeom>
            <a:gradFill>
              <a:gsLst>
                <a:gs pos="0">
                  <a:srgbClr val="C00000"/>
                </a:gs>
                <a:gs pos="66000">
                  <a:srgbClr val="116393"/>
                </a:gs>
                <a:gs pos="13000">
                  <a:schemeClr val="accent1">
                    <a:lumMod val="50000"/>
                  </a:schemeClr>
                </a:gs>
                <a:gs pos="71000">
                  <a:srgbClr val="C00000"/>
                </a:gs>
                <a:gs pos="75000">
                  <a:schemeClr val="accent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86" name="Group 85">
            <a:extLst>
              <a:ext uri="{FF2B5EF4-FFF2-40B4-BE49-F238E27FC236}">
                <a16:creationId xmlns:a16="http://schemas.microsoft.com/office/drawing/2014/main" xmlns="" id="{9CC0927D-6313-6A42-9298-9C5142E23035}"/>
              </a:ext>
            </a:extLst>
          </p:cNvPr>
          <p:cNvGrpSpPr/>
          <p:nvPr/>
        </p:nvGrpSpPr>
        <p:grpSpPr>
          <a:xfrm>
            <a:off x="6710403" y="3684195"/>
            <a:ext cx="418818" cy="1097280"/>
            <a:chOff x="7397393" y="1285799"/>
            <a:chExt cx="418818" cy="1097280"/>
          </a:xfrm>
        </p:grpSpPr>
        <p:pic>
          <p:nvPicPr>
            <p:cNvPr id="87" name="Picture 86" descr="A close up of a logo&#10;&#10;Description automatically generated">
              <a:extLst>
                <a:ext uri="{FF2B5EF4-FFF2-40B4-BE49-F238E27FC236}">
                  <a16:creationId xmlns:a16="http://schemas.microsoft.com/office/drawing/2014/main" xmlns="" id="{AF539EA8-5380-FF44-82AF-2CD9EB93D651}"/>
                </a:ext>
              </a:extLst>
            </p:cNvPr>
            <p:cNvPicPr>
              <a:picLocks noChangeAspect="1"/>
            </p:cNvPicPr>
            <p:nvPr/>
          </p:nvPicPr>
          <p:blipFill>
            <a:blip r:embed="rId3"/>
            <a:stretch>
              <a:fillRect/>
            </a:stretch>
          </p:blipFill>
          <p:spPr>
            <a:xfrm>
              <a:off x="7397393" y="1285799"/>
              <a:ext cx="418818" cy="1097280"/>
            </a:xfrm>
            <a:prstGeom prst="rect">
              <a:avLst/>
            </a:prstGeom>
            <a:effectLst>
              <a:outerShdw blurRad="50800" dist="38100" dir="2700000" algn="tl" rotWithShape="0">
                <a:prstClr val="black">
                  <a:alpha val="40000"/>
                </a:prstClr>
              </a:outerShdw>
            </a:effectLst>
          </p:spPr>
        </p:pic>
        <p:sp>
          <p:nvSpPr>
            <p:cNvPr id="88" name="Rounded Rectangle 87">
              <a:extLst>
                <a:ext uri="{FF2B5EF4-FFF2-40B4-BE49-F238E27FC236}">
                  <a16:creationId xmlns:a16="http://schemas.microsoft.com/office/drawing/2014/main" xmlns="" id="{C42352BE-664A-D945-9353-A2C4EE887C01}"/>
                </a:ext>
              </a:extLst>
            </p:cNvPr>
            <p:cNvSpPr>
              <a:spLocks/>
            </p:cNvSpPr>
            <p:nvPr/>
          </p:nvSpPr>
          <p:spPr>
            <a:xfrm>
              <a:off x="7633285" y="1520732"/>
              <a:ext cx="73152" cy="256032"/>
            </a:xfrm>
            <a:prstGeom prst="roundRect">
              <a:avLst/>
            </a:prstGeom>
            <a:gradFill>
              <a:gsLst>
                <a:gs pos="0">
                  <a:srgbClr val="C00000"/>
                </a:gs>
                <a:gs pos="66000">
                  <a:srgbClr val="116393"/>
                </a:gs>
                <a:gs pos="13000">
                  <a:schemeClr val="accent1">
                    <a:lumMod val="50000"/>
                  </a:schemeClr>
                </a:gs>
                <a:gs pos="71000">
                  <a:srgbClr val="C00000"/>
                </a:gs>
                <a:gs pos="75000">
                  <a:schemeClr val="accent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sym typeface="Arial"/>
              </a:endParaRPr>
            </a:p>
          </p:txBody>
        </p:sp>
      </p:grpSp>
      <p:pic>
        <p:nvPicPr>
          <p:cNvPr id="91" name="Picture 90">
            <a:extLst>
              <a:ext uri="{FF2B5EF4-FFF2-40B4-BE49-F238E27FC236}">
                <a16:creationId xmlns:a16="http://schemas.microsoft.com/office/drawing/2014/main" xmlns="" id="{CBA71CDB-D6E5-E943-BB02-EA55F58B3071}"/>
              </a:ext>
            </a:extLst>
          </p:cNvPr>
          <p:cNvPicPr>
            <a:picLocks noChangeAspect="1"/>
          </p:cNvPicPr>
          <p:nvPr/>
        </p:nvPicPr>
        <p:blipFill>
          <a:blip r:embed="rId4"/>
          <a:stretch>
            <a:fillRect/>
          </a:stretch>
        </p:blipFill>
        <p:spPr>
          <a:xfrm flipH="1">
            <a:off x="819003" y="1763149"/>
            <a:ext cx="139574" cy="253579"/>
          </a:xfrm>
          <a:prstGeom prst="rect">
            <a:avLst/>
          </a:prstGeom>
          <a:effectLst>
            <a:outerShdw blurRad="50800" dist="38100" dir="2700000" algn="tl" rotWithShape="0">
              <a:prstClr val="black">
                <a:alpha val="40000"/>
              </a:prstClr>
            </a:outerShdw>
          </a:effectLst>
        </p:spPr>
      </p:pic>
      <p:pic>
        <p:nvPicPr>
          <p:cNvPr id="92" name="Picture 91">
            <a:extLst>
              <a:ext uri="{FF2B5EF4-FFF2-40B4-BE49-F238E27FC236}">
                <a16:creationId xmlns:a16="http://schemas.microsoft.com/office/drawing/2014/main" xmlns="" id="{C7444EB8-4349-2D4B-BB52-9DFBF595DC53}"/>
              </a:ext>
            </a:extLst>
          </p:cNvPr>
          <p:cNvPicPr>
            <a:picLocks noChangeAspect="1"/>
          </p:cNvPicPr>
          <p:nvPr/>
        </p:nvPicPr>
        <p:blipFill>
          <a:blip r:embed="rId4"/>
          <a:stretch>
            <a:fillRect/>
          </a:stretch>
        </p:blipFill>
        <p:spPr>
          <a:xfrm flipH="1">
            <a:off x="2772813" y="2503088"/>
            <a:ext cx="139574" cy="253579"/>
          </a:xfrm>
          <a:prstGeom prst="rect">
            <a:avLst/>
          </a:prstGeom>
          <a:effectLst>
            <a:outerShdw blurRad="50800" dist="38100" dir="2700000" algn="tl" rotWithShape="0">
              <a:prstClr val="black">
                <a:alpha val="40000"/>
              </a:prstClr>
            </a:outerShdw>
          </a:effectLst>
        </p:spPr>
      </p:pic>
      <p:pic>
        <p:nvPicPr>
          <p:cNvPr id="93" name="Picture 92">
            <a:extLst>
              <a:ext uri="{FF2B5EF4-FFF2-40B4-BE49-F238E27FC236}">
                <a16:creationId xmlns:a16="http://schemas.microsoft.com/office/drawing/2014/main" xmlns="" id="{01DDE124-868B-5643-80E5-79C1892AFE87}"/>
              </a:ext>
            </a:extLst>
          </p:cNvPr>
          <p:cNvPicPr>
            <a:picLocks noChangeAspect="1"/>
          </p:cNvPicPr>
          <p:nvPr/>
        </p:nvPicPr>
        <p:blipFill>
          <a:blip r:embed="rId4"/>
          <a:stretch>
            <a:fillRect/>
          </a:stretch>
        </p:blipFill>
        <p:spPr>
          <a:xfrm flipH="1">
            <a:off x="5341568" y="2249509"/>
            <a:ext cx="139574" cy="253579"/>
          </a:xfrm>
          <a:prstGeom prst="rect">
            <a:avLst/>
          </a:prstGeom>
          <a:effectLst>
            <a:outerShdw blurRad="50800" dist="38100" dir="2700000" algn="tl" rotWithShape="0">
              <a:prstClr val="black">
                <a:alpha val="40000"/>
              </a:prstClr>
            </a:outerShdw>
          </a:effectLst>
        </p:spPr>
      </p:pic>
      <p:pic>
        <p:nvPicPr>
          <p:cNvPr id="94" name="Picture 93">
            <a:extLst>
              <a:ext uri="{FF2B5EF4-FFF2-40B4-BE49-F238E27FC236}">
                <a16:creationId xmlns:a16="http://schemas.microsoft.com/office/drawing/2014/main" xmlns="" id="{3CFB4A40-9507-024B-A076-4DD5CA043324}"/>
              </a:ext>
            </a:extLst>
          </p:cNvPr>
          <p:cNvPicPr>
            <a:picLocks noChangeAspect="1"/>
          </p:cNvPicPr>
          <p:nvPr/>
        </p:nvPicPr>
        <p:blipFill>
          <a:blip r:embed="rId4"/>
          <a:stretch>
            <a:fillRect/>
          </a:stretch>
        </p:blipFill>
        <p:spPr>
          <a:xfrm flipH="1">
            <a:off x="5772685" y="2016728"/>
            <a:ext cx="139574" cy="253579"/>
          </a:xfrm>
          <a:prstGeom prst="rect">
            <a:avLst/>
          </a:prstGeom>
          <a:effectLst>
            <a:outerShdw blurRad="50800" dist="38100" dir="2700000" algn="tl" rotWithShape="0">
              <a:prstClr val="black">
                <a:alpha val="40000"/>
              </a:prstClr>
            </a:outerShdw>
          </a:effectLst>
        </p:spPr>
      </p:pic>
      <p:pic>
        <p:nvPicPr>
          <p:cNvPr id="95" name="Picture 94">
            <a:extLst>
              <a:ext uri="{FF2B5EF4-FFF2-40B4-BE49-F238E27FC236}">
                <a16:creationId xmlns:a16="http://schemas.microsoft.com/office/drawing/2014/main" xmlns="" id="{1BB6DF4B-6028-9C49-A084-6F42F676E912}"/>
              </a:ext>
            </a:extLst>
          </p:cNvPr>
          <p:cNvPicPr>
            <a:picLocks noChangeAspect="1"/>
          </p:cNvPicPr>
          <p:nvPr/>
        </p:nvPicPr>
        <p:blipFill>
          <a:blip r:embed="rId4"/>
          <a:stretch>
            <a:fillRect/>
          </a:stretch>
        </p:blipFill>
        <p:spPr>
          <a:xfrm flipH="1">
            <a:off x="7129221" y="2442724"/>
            <a:ext cx="139574" cy="253579"/>
          </a:xfrm>
          <a:prstGeom prst="rect">
            <a:avLst/>
          </a:prstGeom>
          <a:effectLst>
            <a:outerShdw blurRad="50800" dist="38100" dir="2700000" algn="tl" rotWithShape="0">
              <a:prstClr val="black">
                <a:alpha val="40000"/>
              </a:prstClr>
            </a:outerShdw>
          </a:effectLst>
        </p:spPr>
      </p:pic>
      <p:pic>
        <p:nvPicPr>
          <p:cNvPr id="96" name="Picture 95">
            <a:extLst>
              <a:ext uri="{FF2B5EF4-FFF2-40B4-BE49-F238E27FC236}">
                <a16:creationId xmlns:a16="http://schemas.microsoft.com/office/drawing/2014/main" xmlns="" id="{C30FC7AB-360B-8246-A128-3230066C0D9E}"/>
              </a:ext>
            </a:extLst>
          </p:cNvPr>
          <p:cNvPicPr>
            <a:picLocks noChangeAspect="1"/>
          </p:cNvPicPr>
          <p:nvPr/>
        </p:nvPicPr>
        <p:blipFill>
          <a:blip r:embed="rId4"/>
          <a:stretch>
            <a:fillRect/>
          </a:stretch>
        </p:blipFill>
        <p:spPr>
          <a:xfrm flipH="1">
            <a:off x="7479696" y="4117485"/>
            <a:ext cx="139574" cy="253579"/>
          </a:xfrm>
          <a:prstGeom prst="rect">
            <a:avLst/>
          </a:prstGeom>
          <a:effectLst>
            <a:outerShdw blurRad="50800" dist="38100" dir="2700000" algn="tl" rotWithShape="0">
              <a:prstClr val="black">
                <a:alpha val="40000"/>
              </a:prstClr>
            </a:outerShdw>
          </a:effectLst>
        </p:spPr>
      </p:pic>
      <p:pic>
        <p:nvPicPr>
          <p:cNvPr id="97" name="Picture 96">
            <a:extLst>
              <a:ext uri="{FF2B5EF4-FFF2-40B4-BE49-F238E27FC236}">
                <a16:creationId xmlns:a16="http://schemas.microsoft.com/office/drawing/2014/main" xmlns="" id="{55959029-167D-EE44-A21F-A6FDCFF32F0B}"/>
              </a:ext>
            </a:extLst>
          </p:cNvPr>
          <p:cNvPicPr>
            <a:picLocks noChangeAspect="1"/>
          </p:cNvPicPr>
          <p:nvPr/>
        </p:nvPicPr>
        <p:blipFill>
          <a:blip r:embed="rId4"/>
          <a:stretch>
            <a:fillRect/>
          </a:stretch>
        </p:blipFill>
        <p:spPr>
          <a:xfrm flipH="1">
            <a:off x="5957773" y="4031369"/>
            <a:ext cx="139574" cy="253579"/>
          </a:xfrm>
          <a:prstGeom prst="rect">
            <a:avLst/>
          </a:prstGeom>
          <a:effectLst>
            <a:outerShdw blurRad="50800" dist="38100" dir="2700000" algn="tl" rotWithShape="0">
              <a:prstClr val="black">
                <a:alpha val="40000"/>
              </a:prstClr>
            </a:outerShdw>
          </a:effectLst>
        </p:spPr>
      </p:pic>
      <p:pic>
        <p:nvPicPr>
          <p:cNvPr id="98" name="Picture 97">
            <a:extLst>
              <a:ext uri="{FF2B5EF4-FFF2-40B4-BE49-F238E27FC236}">
                <a16:creationId xmlns:a16="http://schemas.microsoft.com/office/drawing/2014/main" xmlns="" id="{A06DE0D0-5F1E-BB42-B621-9BB79B5658ED}"/>
              </a:ext>
            </a:extLst>
          </p:cNvPr>
          <p:cNvPicPr>
            <a:picLocks noChangeAspect="1"/>
          </p:cNvPicPr>
          <p:nvPr/>
        </p:nvPicPr>
        <p:blipFill>
          <a:blip r:embed="rId4"/>
          <a:stretch>
            <a:fillRect/>
          </a:stretch>
        </p:blipFill>
        <p:spPr>
          <a:xfrm flipH="1">
            <a:off x="4695454" y="4154634"/>
            <a:ext cx="139574" cy="253579"/>
          </a:xfrm>
          <a:prstGeom prst="rect">
            <a:avLst/>
          </a:prstGeom>
          <a:effectLst>
            <a:outerShdw blurRad="50800" dist="38100" dir="2700000" algn="tl" rotWithShape="0">
              <a:prstClr val="black">
                <a:alpha val="40000"/>
              </a:prstClr>
            </a:outerShdw>
          </a:effectLst>
        </p:spPr>
      </p:pic>
      <p:pic>
        <p:nvPicPr>
          <p:cNvPr id="99" name="Picture 98">
            <a:extLst>
              <a:ext uri="{FF2B5EF4-FFF2-40B4-BE49-F238E27FC236}">
                <a16:creationId xmlns:a16="http://schemas.microsoft.com/office/drawing/2014/main" xmlns="" id="{46C9394E-8C50-1341-8B03-BD0EF9082C85}"/>
              </a:ext>
            </a:extLst>
          </p:cNvPr>
          <p:cNvPicPr>
            <a:picLocks noChangeAspect="1"/>
          </p:cNvPicPr>
          <p:nvPr/>
        </p:nvPicPr>
        <p:blipFill>
          <a:blip r:embed="rId4"/>
          <a:stretch>
            <a:fillRect/>
          </a:stretch>
        </p:blipFill>
        <p:spPr>
          <a:xfrm flipH="1">
            <a:off x="1943620" y="4297234"/>
            <a:ext cx="139574" cy="253579"/>
          </a:xfrm>
          <a:prstGeom prst="rect">
            <a:avLst/>
          </a:prstGeom>
          <a:effectLst>
            <a:outerShdw blurRad="50800" dist="38100" dir="2700000" algn="tl" rotWithShape="0">
              <a:prstClr val="black">
                <a:alpha val="40000"/>
              </a:prstClr>
            </a:outerShdw>
          </a:effectLst>
        </p:spPr>
      </p:pic>
      <p:cxnSp>
        <p:nvCxnSpPr>
          <p:cNvPr id="4" name="Straight Connector 3">
            <a:extLst>
              <a:ext uri="{FF2B5EF4-FFF2-40B4-BE49-F238E27FC236}">
                <a16:creationId xmlns:a16="http://schemas.microsoft.com/office/drawing/2014/main" xmlns="" id="{BF5C16A6-7198-5049-8145-17F88D905B5A}"/>
              </a:ext>
            </a:extLst>
          </p:cNvPr>
          <p:cNvCxnSpPr>
            <a:cxnSpLocks/>
          </p:cNvCxnSpPr>
          <p:nvPr/>
        </p:nvCxnSpPr>
        <p:spPr>
          <a:xfrm>
            <a:off x="979241" y="1889939"/>
            <a:ext cx="858820" cy="310438"/>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xmlns="" id="{0C68D202-75CE-0842-BA50-2809EBF31B26}"/>
              </a:ext>
            </a:extLst>
          </p:cNvPr>
          <p:cNvCxnSpPr>
            <a:cxnSpLocks/>
          </p:cNvCxnSpPr>
          <p:nvPr/>
        </p:nvCxnSpPr>
        <p:spPr>
          <a:xfrm flipV="1">
            <a:off x="2936855" y="2265563"/>
            <a:ext cx="345296" cy="362949"/>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xmlns="" id="{A4C434E8-3B5C-EB41-83B8-7478C6E70513}"/>
              </a:ext>
            </a:extLst>
          </p:cNvPr>
          <p:cNvCxnSpPr>
            <a:cxnSpLocks/>
          </p:cNvCxnSpPr>
          <p:nvPr/>
        </p:nvCxnSpPr>
        <p:spPr>
          <a:xfrm>
            <a:off x="5050025" y="2265563"/>
            <a:ext cx="261966" cy="109318"/>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xmlns="" id="{0F1E7A49-8814-3742-BEAD-CD73511C18BE}"/>
              </a:ext>
            </a:extLst>
          </p:cNvPr>
          <p:cNvCxnSpPr>
            <a:cxnSpLocks/>
          </p:cNvCxnSpPr>
          <p:nvPr/>
        </p:nvCxnSpPr>
        <p:spPr>
          <a:xfrm>
            <a:off x="5941836" y="2114890"/>
            <a:ext cx="261966" cy="109318"/>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xmlns="" id="{1A0533FB-45E0-614E-A147-4C40C429DBD3}"/>
              </a:ext>
            </a:extLst>
          </p:cNvPr>
          <p:cNvCxnSpPr>
            <a:cxnSpLocks/>
          </p:cNvCxnSpPr>
          <p:nvPr/>
        </p:nvCxnSpPr>
        <p:spPr>
          <a:xfrm flipV="1">
            <a:off x="7294518" y="2265563"/>
            <a:ext cx="371908" cy="303950"/>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xmlns="" id="{9CA0741A-53DB-A449-B018-D5A333D44320}"/>
              </a:ext>
            </a:extLst>
          </p:cNvPr>
          <p:cNvCxnSpPr>
            <a:cxnSpLocks/>
          </p:cNvCxnSpPr>
          <p:nvPr/>
        </p:nvCxnSpPr>
        <p:spPr>
          <a:xfrm>
            <a:off x="7118505" y="4071103"/>
            <a:ext cx="305696" cy="168757"/>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xmlns="" id="{DAD0B8B4-C665-1A4F-8425-B2372BCC75EE}"/>
              </a:ext>
            </a:extLst>
          </p:cNvPr>
          <p:cNvCxnSpPr>
            <a:cxnSpLocks/>
          </p:cNvCxnSpPr>
          <p:nvPr/>
        </p:nvCxnSpPr>
        <p:spPr>
          <a:xfrm>
            <a:off x="5652772" y="3946990"/>
            <a:ext cx="249506" cy="228170"/>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xmlns="" id="{C0726F80-20BA-9340-8C96-EF7E602522BE}"/>
              </a:ext>
            </a:extLst>
          </p:cNvPr>
          <p:cNvCxnSpPr>
            <a:cxnSpLocks/>
          </p:cNvCxnSpPr>
          <p:nvPr/>
        </p:nvCxnSpPr>
        <p:spPr>
          <a:xfrm>
            <a:off x="4206961" y="4071103"/>
            <a:ext cx="432998" cy="210320"/>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xmlns="" id="{15D347CF-1DFA-9347-92C5-8D751CEEA1BB}"/>
              </a:ext>
            </a:extLst>
          </p:cNvPr>
          <p:cNvCxnSpPr>
            <a:cxnSpLocks/>
          </p:cNvCxnSpPr>
          <p:nvPr/>
        </p:nvCxnSpPr>
        <p:spPr>
          <a:xfrm flipV="1">
            <a:off x="2124932" y="4061075"/>
            <a:ext cx="345296" cy="362949"/>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xmlns="" id="{3835ABB8-F559-8B48-892F-61D2CCE42F9F}"/>
              </a:ext>
            </a:extLst>
          </p:cNvPr>
          <p:cNvCxnSpPr>
            <a:cxnSpLocks/>
          </p:cNvCxnSpPr>
          <p:nvPr/>
        </p:nvCxnSpPr>
        <p:spPr>
          <a:xfrm>
            <a:off x="587298" y="3424010"/>
            <a:ext cx="402654" cy="495118"/>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grpSp>
        <p:nvGrpSpPr>
          <p:cNvPr id="125" name="Group 124">
            <a:extLst>
              <a:ext uri="{FF2B5EF4-FFF2-40B4-BE49-F238E27FC236}">
                <a16:creationId xmlns:a16="http://schemas.microsoft.com/office/drawing/2014/main" xmlns="" id="{420228FF-C0AA-1645-B7EA-7E9FCBB21518}"/>
              </a:ext>
            </a:extLst>
          </p:cNvPr>
          <p:cNvGrpSpPr/>
          <p:nvPr/>
        </p:nvGrpSpPr>
        <p:grpSpPr>
          <a:xfrm>
            <a:off x="623640" y="808051"/>
            <a:ext cx="7344661" cy="656626"/>
            <a:chOff x="623640" y="808051"/>
            <a:chExt cx="7344661" cy="656626"/>
          </a:xfrm>
          <a:solidFill>
            <a:schemeClr val="bg1"/>
          </a:solidFill>
        </p:grpSpPr>
        <p:sp>
          <p:nvSpPr>
            <p:cNvPr id="20" name="Rectangle 19">
              <a:extLst>
                <a:ext uri="{FF2B5EF4-FFF2-40B4-BE49-F238E27FC236}">
                  <a16:creationId xmlns:a16="http://schemas.microsoft.com/office/drawing/2014/main" xmlns="" id="{01FBA41C-1BDC-F14D-8346-97E7A263E1FE}"/>
                </a:ext>
              </a:extLst>
            </p:cNvPr>
            <p:cNvSpPr/>
            <p:nvPr/>
          </p:nvSpPr>
          <p:spPr>
            <a:xfrm>
              <a:off x="623640" y="808051"/>
              <a:ext cx="7344661" cy="656626"/>
            </a:xfrm>
            <a:prstGeom prst="rect">
              <a:avLst/>
            </a:prstGeom>
            <a:grpFill/>
            <a:ln>
              <a:solidFill>
                <a:srgbClr val="4D4D4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grpSp>
          <p:nvGrpSpPr>
            <p:cNvPr id="111" name="Group 110">
              <a:extLst>
                <a:ext uri="{FF2B5EF4-FFF2-40B4-BE49-F238E27FC236}">
                  <a16:creationId xmlns:a16="http://schemas.microsoft.com/office/drawing/2014/main" xmlns="" id="{B83CF254-96D6-8448-8C67-487A0CBD0BB2}"/>
                </a:ext>
              </a:extLst>
            </p:cNvPr>
            <p:cNvGrpSpPr/>
            <p:nvPr/>
          </p:nvGrpSpPr>
          <p:grpSpPr>
            <a:xfrm>
              <a:off x="912856" y="1028185"/>
              <a:ext cx="2567862" cy="228151"/>
              <a:chOff x="1735053" y="882267"/>
              <a:chExt cx="2567862" cy="228151"/>
            </a:xfrm>
            <a:grpFill/>
          </p:grpSpPr>
          <p:pic>
            <p:nvPicPr>
              <p:cNvPr id="22" name="Picture 21" descr="A close up of a logo&#10;&#10;Description automatically generated">
                <a:extLst>
                  <a:ext uri="{FF2B5EF4-FFF2-40B4-BE49-F238E27FC236}">
                    <a16:creationId xmlns:a16="http://schemas.microsoft.com/office/drawing/2014/main" xmlns="" id="{3CBCFE1F-2C09-0C40-A710-0285D79F97A7}"/>
                  </a:ext>
                </a:extLst>
              </p:cNvPr>
              <p:cNvPicPr>
                <a:picLocks noChangeAspect="1"/>
              </p:cNvPicPr>
              <p:nvPr/>
            </p:nvPicPr>
            <p:blipFill>
              <a:blip r:embed="rId5"/>
              <a:stretch>
                <a:fillRect/>
              </a:stretch>
            </p:blipFill>
            <p:spPr>
              <a:xfrm>
                <a:off x="1979237" y="936729"/>
                <a:ext cx="990228" cy="164501"/>
              </a:xfrm>
              <a:prstGeom prst="rect">
                <a:avLst/>
              </a:prstGeom>
              <a:grpFill/>
            </p:spPr>
          </p:pic>
          <p:pic>
            <p:nvPicPr>
              <p:cNvPr id="24" name="Picture 23">
                <a:extLst>
                  <a:ext uri="{FF2B5EF4-FFF2-40B4-BE49-F238E27FC236}">
                    <a16:creationId xmlns:a16="http://schemas.microsoft.com/office/drawing/2014/main" xmlns="" id="{A54419C2-3777-7E4D-B9BB-8AAFEDFAAD6D}"/>
                  </a:ext>
                </a:extLst>
              </p:cNvPr>
              <p:cNvPicPr>
                <a:picLocks noChangeAspect="1"/>
              </p:cNvPicPr>
              <p:nvPr/>
            </p:nvPicPr>
            <p:blipFill>
              <a:blip r:embed="rId6"/>
              <a:stretch>
                <a:fillRect/>
              </a:stretch>
            </p:blipFill>
            <p:spPr>
              <a:xfrm>
                <a:off x="1735053" y="882267"/>
                <a:ext cx="247164" cy="228151"/>
              </a:xfrm>
              <a:prstGeom prst="rect">
                <a:avLst/>
              </a:prstGeom>
              <a:grpFill/>
            </p:spPr>
          </p:pic>
          <p:pic>
            <p:nvPicPr>
              <p:cNvPr id="127" name="Picture 126">
                <a:extLst>
                  <a:ext uri="{FF2B5EF4-FFF2-40B4-BE49-F238E27FC236}">
                    <a16:creationId xmlns:a16="http://schemas.microsoft.com/office/drawing/2014/main" xmlns="" id="{06B8DD83-412C-C54A-93E0-0BD22BD064CF}"/>
                  </a:ext>
                </a:extLst>
              </p:cNvPr>
              <p:cNvPicPr>
                <a:picLocks noChangeAspect="1"/>
              </p:cNvPicPr>
              <p:nvPr/>
            </p:nvPicPr>
            <p:blipFill>
              <a:blip r:embed="rId7"/>
              <a:stretch>
                <a:fillRect/>
              </a:stretch>
            </p:blipFill>
            <p:spPr>
              <a:xfrm>
                <a:off x="3061707" y="957174"/>
                <a:ext cx="1241208" cy="118255"/>
              </a:xfrm>
              <a:prstGeom prst="rect">
                <a:avLst/>
              </a:prstGeom>
              <a:grpFill/>
            </p:spPr>
          </p:pic>
        </p:grpSp>
      </p:grpSp>
      <p:grpSp>
        <p:nvGrpSpPr>
          <p:cNvPr id="147" name="Group 146">
            <a:extLst>
              <a:ext uri="{FF2B5EF4-FFF2-40B4-BE49-F238E27FC236}">
                <a16:creationId xmlns:a16="http://schemas.microsoft.com/office/drawing/2014/main" xmlns="" id="{0B953DFE-BEA5-9843-971A-072A4AC8501A}"/>
              </a:ext>
            </a:extLst>
          </p:cNvPr>
          <p:cNvGrpSpPr/>
          <p:nvPr/>
        </p:nvGrpSpPr>
        <p:grpSpPr>
          <a:xfrm>
            <a:off x="5341568" y="1103092"/>
            <a:ext cx="1055536" cy="295994"/>
            <a:chOff x="5384491" y="1111385"/>
            <a:chExt cx="1055536" cy="295994"/>
          </a:xfrm>
        </p:grpSpPr>
        <p:sp>
          <p:nvSpPr>
            <p:cNvPr id="108" name="Can 107">
              <a:extLst>
                <a:ext uri="{FF2B5EF4-FFF2-40B4-BE49-F238E27FC236}">
                  <a16:creationId xmlns:a16="http://schemas.microsoft.com/office/drawing/2014/main" xmlns="" id="{435EE13E-45F5-6E4D-B924-F6092AB86341}"/>
                </a:ext>
              </a:extLst>
            </p:cNvPr>
            <p:cNvSpPr/>
            <p:nvPr/>
          </p:nvSpPr>
          <p:spPr>
            <a:xfrm>
              <a:off x="5384491" y="1111385"/>
              <a:ext cx="1055536" cy="265007"/>
            </a:xfrm>
            <a:prstGeom prst="can">
              <a:avLst/>
            </a:prstGeom>
            <a:solidFill>
              <a:srgbClr val="4D4D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46" name="TextBox 145">
              <a:extLst>
                <a:ext uri="{FF2B5EF4-FFF2-40B4-BE49-F238E27FC236}">
                  <a16:creationId xmlns:a16="http://schemas.microsoft.com/office/drawing/2014/main" xmlns="" id="{5F24FD63-A29E-5C47-8B60-9AB2B72F9736}"/>
                </a:ext>
              </a:extLst>
            </p:cNvPr>
            <p:cNvSpPr txBox="1"/>
            <p:nvPr/>
          </p:nvSpPr>
          <p:spPr>
            <a:xfrm>
              <a:off x="5633554" y="1161158"/>
              <a:ext cx="616564" cy="246221"/>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sym typeface="Arial"/>
                </a:rPr>
                <a:t>R-NIB</a:t>
              </a:r>
            </a:p>
          </p:txBody>
        </p:sp>
      </p:grpSp>
      <p:grpSp>
        <p:nvGrpSpPr>
          <p:cNvPr id="163" name="Group 162">
            <a:extLst>
              <a:ext uri="{FF2B5EF4-FFF2-40B4-BE49-F238E27FC236}">
                <a16:creationId xmlns:a16="http://schemas.microsoft.com/office/drawing/2014/main" xmlns="" id="{33FB8087-8C5D-9F4F-8104-B0E242232E9D}"/>
              </a:ext>
            </a:extLst>
          </p:cNvPr>
          <p:cNvGrpSpPr/>
          <p:nvPr/>
        </p:nvGrpSpPr>
        <p:grpSpPr>
          <a:xfrm>
            <a:off x="4746048" y="829690"/>
            <a:ext cx="498191" cy="246221"/>
            <a:chOff x="5080462" y="827979"/>
            <a:chExt cx="498191" cy="246221"/>
          </a:xfrm>
        </p:grpSpPr>
        <p:sp>
          <p:nvSpPr>
            <p:cNvPr id="112" name="Rectangle 111">
              <a:extLst>
                <a:ext uri="{FF2B5EF4-FFF2-40B4-BE49-F238E27FC236}">
                  <a16:creationId xmlns:a16="http://schemas.microsoft.com/office/drawing/2014/main" xmlns="" id="{8CF5CD3A-6A14-C249-980E-77D206595F97}"/>
                </a:ext>
              </a:extLst>
            </p:cNvPr>
            <p:cNvSpPr/>
            <p:nvPr/>
          </p:nvSpPr>
          <p:spPr>
            <a:xfrm>
              <a:off x="5080462" y="852024"/>
              <a:ext cx="498191" cy="181767"/>
            </a:xfrm>
            <a:prstGeom prst="rect">
              <a:avLst/>
            </a:prstGeom>
            <a:solidFill>
              <a:srgbClr val="4D4D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48" name="TextBox 147">
              <a:extLst>
                <a:ext uri="{FF2B5EF4-FFF2-40B4-BE49-F238E27FC236}">
                  <a16:creationId xmlns:a16="http://schemas.microsoft.com/office/drawing/2014/main" xmlns="" id="{B19EAF13-0F7F-6940-AF79-B8AE64BA5209}"/>
                </a:ext>
              </a:extLst>
            </p:cNvPr>
            <p:cNvSpPr txBox="1"/>
            <p:nvPr/>
          </p:nvSpPr>
          <p:spPr>
            <a:xfrm>
              <a:off x="5104262" y="827979"/>
              <a:ext cx="450590" cy="2462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sym typeface="Arial"/>
                </a:rPr>
                <a:t>GUI</a:t>
              </a:r>
            </a:p>
          </p:txBody>
        </p:sp>
      </p:grpSp>
      <p:grpSp>
        <p:nvGrpSpPr>
          <p:cNvPr id="165" name="Group 164">
            <a:extLst>
              <a:ext uri="{FF2B5EF4-FFF2-40B4-BE49-F238E27FC236}">
                <a16:creationId xmlns:a16="http://schemas.microsoft.com/office/drawing/2014/main" xmlns="" id="{ACEDD44A-171F-CA45-BD87-136E7BB5C15C}"/>
              </a:ext>
            </a:extLst>
          </p:cNvPr>
          <p:cNvGrpSpPr/>
          <p:nvPr/>
        </p:nvGrpSpPr>
        <p:grpSpPr>
          <a:xfrm>
            <a:off x="6753669" y="821999"/>
            <a:ext cx="1060802" cy="246221"/>
            <a:chOff x="6488681" y="821999"/>
            <a:chExt cx="1060802" cy="246221"/>
          </a:xfrm>
        </p:grpSpPr>
        <p:sp>
          <p:nvSpPr>
            <p:cNvPr id="151" name="Rectangle 150">
              <a:extLst>
                <a:ext uri="{FF2B5EF4-FFF2-40B4-BE49-F238E27FC236}">
                  <a16:creationId xmlns:a16="http://schemas.microsoft.com/office/drawing/2014/main" xmlns="" id="{42A62F4C-56ED-CF48-9F5E-3DF4F7F97DB9}"/>
                </a:ext>
              </a:extLst>
            </p:cNvPr>
            <p:cNvSpPr/>
            <p:nvPr/>
          </p:nvSpPr>
          <p:spPr>
            <a:xfrm>
              <a:off x="6488681" y="856784"/>
              <a:ext cx="1060802" cy="181767"/>
            </a:xfrm>
            <a:prstGeom prst="rect">
              <a:avLst/>
            </a:prstGeom>
            <a:solidFill>
              <a:srgbClr val="4D4D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54" name="TextBox 153">
              <a:extLst>
                <a:ext uri="{FF2B5EF4-FFF2-40B4-BE49-F238E27FC236}">
                  <a16:creationId xmlns:a16="http://schemas.microsoft.com/office/drawing/2014/main" xmlns="" id="{80707412-5871-2449-81BD-DE5A6AEECB1E}"/>
                </a:ext>
              </a:extLst>
            </p:cNvPr>
            <p:cNvSpPr txBox="1"/>
            <p:nvPr/>
          </p:nvSpPr>
          <p:spPr>
            <a:xfrm>
              <a:off x="6488681" y="821999"/>
              <a:ext cx="1037003" cy="246221"/>
            </a:xfrm>
            <a:prstGeom prst="rect">
              <a:avLst/>
            </a:prstGeom>
            <a:noFill/>
            <a:ln>
              <a:solidFill>
                <a:schemeClr val="bg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sym typeface="Arial"/>
                </a:rPr>
                <a:t>Handover</a:t>
              </a:r>
              <a:r>
                <a:rPr kumimoji="0" lang="en-US" sz="1000" b="0" i="0" u="none" strike="noStrike" kern="1200" cap="none" spc="0" normalizeH="0" baseline="0" noProof="0" dirty="0">
                  <a:ln>
                    <a:noFill/>
                  </a:ln>
                  <a:solidFill>
                    <a:srgbClr val="00CCFF"/>
                  </a:solidFill>
                  <a:effectLst/>
                  <a:uLnTx/>
                  <a:uFillTx/>
                  <a:latin typeface="Arial"/>
                  <a:ea typeface="+mn-ea"/>
                  <a:cs typeface="Arial"/>
                  <a:sym typeface="Arial"/>
                </a:rPr>
                <a:t> </a:t>
              </a:r>
              <a:r>
                <a:rPr kumimoji="0" lang="en-US" sz="1000" b="0" i="0" u="none" strike="noStrike" kern="1200" cap="none" spc="0" normalizeH="0" baseline="0" noProof="0" dirty="0">
                  <a:ln>
                    <a:noFill/>
                  </a:ln>
                  <a:solidFill>
                    <a:srgbClr val="FFFFFF"/>
                  </a:solidFill>
                  <a:effectLst/>
                  <a:uLnTx/>
                  <a:uFillTx/>
                  <a:latin typeface="Arial"/>
                  <a:ea typeface="+mn-ea"/>
                  <a:cs typeface="Arial"/>
                  <a:sym typeface="Arial"/>
                </a:rPr>
                <a:t>App</a:t>
              </a:r>
            </a:p>
          </p:txBody>
        </p:sp>
      </p:grpSp>
      <p:grpSp>
        <p:nvGrpSpPr>
          <p:cNvPr id="121" name="Group 120">
            <a:extLst>
              <a:ext uri="{FF2B5EF4-FFF2-40B4-BE49-F238E27FC236}">
                <a16:creationId xmlns:a16="http://schemas.microsoft.com/office/drawing/2014/main" xmlns="" id="{9E3ADAAC-7C33-C249-8292-2248F84003FF}"/>
              </a:ext>
            </a:extLst>
          </p:cNvPr>
          <p:cNvGrpSpPr/>
          <p:nvPr/>
        </p:nvGrpSpPr>
        <p:grpSpPr>
          <a:xfrm>
            <a:off x="645179" y="3781733"/>
            <a:ext cx="3242150" cy="540553"/>
            <a:chOff x="72704" y="4174351"/>
            <a:chExt cx="3242150" cy="540553"/>
          </a:xfrm>
        </p:grpSpPr>
        <p:sp>
          <p:nvSpPr>
            <p:cNvPr id="160" name="Rounded Rectangular Callout 159">
              <a:extLst>
                <a:ext uri="{FF2B5EF4-FFF2-40B4-BE49-F238E27FC236}">
                  <a16:creationId xmlns:a16="http://schemas.microsoft.com/office/drawing/2014/main" xmlns="" id="{0DFDF776-EA59-E54A-8A62-60290D59BB47}"/>
                </a:ext>
              </a:extLst>
            </p:cNvPr>
            <p:cNvSpPr/>
            <p:nvPr/>
          </p:nvSpPr>
          <p:spPr>
            <a:xfrm flipH="1" flipV="1">
              <a:off x="72704" y="4174351"/>
              <a:ext cx="3242150" cy="540553"/>
            </a:xfrm>
            <a:prstGeom prst="wedgeRoundRectCallout">
              <a:avLst>
                <a:gd name="adj1" fmla="val 20281"/>
                <a:gd name="adj2" fmla="val 76422"/>
                <a:gd name="adj3" fmla="val 16667"/>
              </a:avLst>
            </a:prstGeom>
            <a:solidFill>
              <a:srgbClr val="4D4D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62" name="TextBox 161">
              <a:extLst>
                <a:ext uri="{FF2B5EF4-FFF2-40B4-BE49-F238E27FC236}">
                  <a16:creationId xmlns:a16="http://schemas.microsoft.com/office/drawing/2014/main" xmlns="" id="{C6B5496D-46E8-B146-BAD6-AD7571C19B8E}"/>
                </a:ext>
              </a:extLst>
            </p:cNvPr>
            <p:cNvSpPr txBox="1"/>
            <p:nvPr/>
          </p:nvSpPr>
          <p:spPr>
            <a:xfrm>
              <a:off x="92004" y="4230761"/>
              <a:ext cx="3141563"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sym typeface="Arial"/>
                </a:rPr>
                <a:t>6. Handover takes place. The updated mobile network state is transmitted up to ONOS SD-RAN</a:t>
              </a:r>
            </a:p>
          </p:txBody>
        </p:sp>
      </p:grpSp>
      <p:cxnSp>
        <p:nvCxnSpPr>
          <p:cNvPr id="164" name="Straight Connector 163">
            <a:extLst>
              <a:ext uri="{FF2B5EF4-FFF2-40B4-BE49-F238E27FC236}">
                <a16:creationId xmlns:a16="http://schemas.microsoft.com/office/drawing/2014/main" xmlns="" id="{8F71A8F7-F3BE-6F4D-8000-0729A7599BEC}"/>
              </a:ext>
            </a:extLst>
          </p:cNvPr>
          <p:cNvCxnSpPr>
            <a:cxnSpLocks/>
          </p:cNvCxnSpPr>
          <p:nvPr/>
        </p:nvCxnSpPr>
        <p:spPr>
          <a:xfrm>
            <a:off x="5518027" y="1527696"/>
            <a:ext cx="233" cy="1967652"/>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xmlns="" id="{C3529478-C663-0446-8A04-923DBBF6123D}"/>
              </a:ext>
            </a:extLst>
          </p:cNvPr>
          <p:cNvCxnSpPr>
            <a:cxnSpLocks/>
          </p:cNvCxnSpPr>
          <p:nvPr/>
        </p:nvCxnSpPr>
        <p:spPr>
          <a:xfrm>
            <a:off x="6975390" y="1527696"/>
            <a:ext cx="233" cy="1967652"/>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68" name="Straight Connector 167">
            <a:extLst>
              <a:ext uri="{FF2B5EF4-FFF2-40B4-BE49-F238E27FC236}">
                <a16:creationId xmlns:a16="http://schemas.microsoft.com/office/drawing/2014/main" xmlns="" id="{972EB397-C012-4B4D-967E-787FFE076873}"/>
              </a:ext>
            </a:extLst>
          </p:cNvPr>
          <p:cNvCxnSpPr>
            <a:cxnSpLocks/>
          </p:cNvCxnSpPr>
          <p:nvPr/>
        </p:nvCxnSpPr>
        <p:spPr>
          <a:xfrm>
            <a:off x="4112745" y="1527696"/>
            <a:ext cx="233" cy="1967652"/>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xmlns="" id="{CE9A87F6-88AA-CC45-B127-AA4ABCA5B955}"/>
              </a:ext>
            </a:extLst>
          </p:cNvPr>
          <p:cNvCxnSpPr>
            <a:cxnSpLocks/>
          </p:cNvCxnSpPr>
          <p:nvPr/>
        </p:nvCxnSpPr>
        <p:spPr>
          <a:xfrm>
            <a:off x="2626043" y="1527696"/>
            <a:ext cx="233" cy="1967652"/>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70" name="Straight Connector 169">
            <a:extLst>
              <a:ext uri="{FF2B5EF4-FFF2-40B4-BE49-F238E27FC236}">
                <a16:creationId xmlns:a16="http://schemas.microsoft.com/office/drawing/2014/main" xmlns="" id="{A9F06D92-98C7-5040-A232-C0D24ECADDD8}"/>
              </a:ext>
            </a:extLst>
          </p:cNvPr>
          <p:cNvCxnSpPr>
            <a:cxnSpLocks/>
          </p:cNvCxnSpPr>
          <p:nvPr/>
        </p:nvCxnSpPr>
        <p:spPr>
          <a:xfrm>
            <a:off x="1156923" y="1527696"/>
            <a:ext cx="233" cy="1967652"/>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xmlns="" id="{711AC42F-B69A-414C-AC02-0C6F4FE38A7B}"/>
              </a:ext>
            </a:extLst>
          </p:cNvPr>
          <p:cNvCxnSpPr>
            <a:cxnSpLocks/>
          </p:cNvCxnSpPr>
          <p:nvPr/>
        </p:nvCxnSpPr>
        <p:spPr>
          <a:xfrm>
            <a:off x="6368761" y="1527696"/>
            <a:ext cx="0" cy="312077"/>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74" name="Straight Connector 173">
            <a:extLst>
              <a:ext uri="{FF2B5EF4-FFF2-40B4-BE49-F238E27FC236}">
                <a16:creationId xmlns:a16="http://schemas.microsoft.com/office/drawing/2014/main" xmlns="" id="{EDFCC0D5-6A56-1141-9D34-8E66811478B8}"/>
              </a:ext>
            </a:extLst>
          </p:cNvPr>
          <p:cNvCxnSpPr>
            <a:cxnSpLocks/>
          </p:cNvCxnSpPr>
          <p:nvPr/>
        </p:nvCxnSpPr>
        <p:spPr>
          <a:xfrm>
            <a:off x="4909050" y="1527696"/>
            <a:ext cx="0" cy="312077"/>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75" name="Straight Connector 174">
            <a:extLst>
              <a:ext uri="{FF2B5EF4-FFF2-40B4-BE49-F238E27FC236}">
                <a16:creationId xmlns:a16="http://schemas.microsoft.com/office/drawing/2014/main" xmlns="" id="{EF5D1F7A-A6D7-BB45-834F-1755667C25C4}"/>
              </a:ext>
            </a:extLst>
          </p:cNvPr>
          <p:cNvCxnSpPr>
            <a:cxnSpLocks/>
          </p:cNvCxnSpPr>
          <p:nvPr/>
        </p:nvCxnSpPr>
        <p:spPr>
          <a:xfrm>
            <a:off x="3459047" y="1527696"/>
            <a:ext cx="0" cy="312077"/>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76" name="Straight Connector 175">
            <a:extLst>
              <a:ext uri="{FF2B5EF4-FFF2-40B4-BE49-F238E27FC236}">
                <a16:creationId xmlns:a16="http://schemas.microsoft.com/office/drawing/2014/main" xmlns="" id="{2FE080D8-8DC4-124C-B3AF-8E90580B87FB}"/>
              </a:ext>
            </a:extLst>
          </p:cNvPr>
          <p:cNvCxnSpPr>
            <a:cxnSpLocks/>
          </p:cNvCxnSpPr>
          <p:nvPr/>
        </p:nvCxnSpPr>
        <p:spPr>
          <a:xfrm>
            <a:off x="2008241" y="1527696"/>
            <a:ext cx="0" cy="312077"/>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81" name="Straight Connector 180">
            <a:extLst>
              <a:ext uri="{FF2B5EF4-FFF2-40B4-BE49-F238E27FC236}">
                <a16:creationId xmlns:a16="http://schemas.microsoft.com/office/drawing/2014/main" xmlns="" id="{EDF243AA-F52D-2249-93E1-7FA85F7CC757}"/>
              </a:ext>
            </a:extLst>
          </p:cNvPr>
          <p:cNvCxnSpPr>
            <a:cxnSpLocks/>
          </p:cNvCxnSpPr>
          <p:nvPr/>
        </p:nvCxnSpPr>
        <p:spPr>
          <a:xfrm flipH="1">
            <a:off x="6446632" y="1082647"/>
            <a:ext cx="536239" cy="171289"/>
          </a:xfrm>
          <a:prstGeom prst="line">
            <a:avLst/>
          </a:prstGeom>
          <a:ln>
            <a:solidFill>
              <a:schemeClr val="tx1">
                <a:lumMod val="75000"/>
              </a:schemeClr>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85" name="Straight Connector 184">
            <a:extLst>
              <a:ext uri="{FF2B5EF4-FFF2-40B4-BE49-F238E27FC236}">
                <a16:creationId xmlns:a16="http://schemas.microsoft.com/office/drawing/2014/main" xmlns="" id="{91721BC6-6EE2-1140-B106-93A983D8E22B}"/>
              </a:ext>
            </a:extLst>
          </p:cNvPr>
          <p:cNvCxnSpPr>
            <a:cxnSpLocks/>
          </p:cNvCxnSpPr>
          <p:nvPr/>
        </p:nvCxnSpPr>
        <p:spPr>
          <a:xfrm flipH="1" flipV="1">
            <a:off x="4948917" y="1075911"/>
            <a:ext cx="367888" cy="159013"/>
          </a:xfrm>
          <a:prstGeom prst="line">
            <a:avLst/>
          </a:prstGeom>
          <a:ln>
            <a:solidFill>
              <a:schemeClr val="tx1">
                <a:lumMod val="75000"/>
              </a:schemeClr>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pic>
        <p:nvPicPr>
          <p:cNvPr id="100" name="Picture 99">
            <a:extLst>
              <a:ext uri="{FF2B5EF4-FFF2-40B4-BE49-F238E27FC236}">
                <a16:creationId xmlns:a16="http://schemas.microsoft.com/office/drawing/2014/main" xmlns="" id="{DB8148FB-EAEC-1544-BA6B-911CAE3E4027}"/>
              </a:ext>
            </a:extLst>
          </p:cNvPr>
          <p:cNvPicPr>
            <a:picLocks noChangeAspect="1"/>
          </p:cNvPicPr>
          <p:nvPr/>
        </p:nvPicPr>
        <p:blipFill>
          <a:blip r:embed="rId4"/>
          <a:stretch>
            <a:fillRect/>
          </a:stretch>
        </p:blipFill>
        <p:spPr>
          <a:xfrm flipH="1">
            <a:off x="381200" y="3297220"/>
            <a:ext cx="139574" cy="253579"/>
          </a:xfrm>
          <a:prstGeom prst="rect">
            <a:avLst/>
          </a:prstGeom>
          <a:effectLst>
            <a:outerShdw blurRad="50800" dist="38100" dir="2700000" algn="tl" rotWithShape="0">
              <a:prstClr val="black">
                <a:alpha val="40000"/>
              </a:prstClr>
            </a:outerShdw>
          </a:effectLst>
        </p:spPr>
      </p:pic>
      <p:cxnSp>
        <p:nvCxnSpPr>
          <p:cNvPr id="190" name="Straight Connector 189">
            <a:extLst>
              <a:ext uri="{FF2B5EF4-FFF2-40B4-BE49-F238E27FC236}">
                <a16:creationId xmlns:a16="http://schemas.microsoft.com/office/drawing/2014/main" xmlns="" id="{8967A87A-DEB1-E040-B2C3-37807BE0D0A6}"/>
              </a:ext>
            </a:extLst>
          </p:cNvPr>
          <p:cNvCxnSpPr>
            <a:cxnSpLocks/>
          </p:cNvCxnSpPr>
          <p:nvPr/>
        </p:nvCxnSpPr>
        <p:spPr>
          <a:xfrm>
            <a:off x="7821951" y="1527696"/>
            <a:ext cx="0" cy="312077"/>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91" name="Straight Connector 190">
            <a:extLst>
              <a:ext uri="{FF2B5EF4-FFF2-40B4-BE49-F238E27FC236}">
                <a16:creationId xmlns:a16="http://schemas.microsoft.com/office/drawing/2014/main" xmlns="" id="{501FDF7B-EDCA-D347-8E94-8D2845BBA6FF}"/>
              </a:ext>
            </a:extLst>
          </p:cNvPr>
          <p:cNvCxnSpPr>
            <a:cxnSpLocks/>
          </p:cNvCxnSpPr>
          <p:nvPr/>
        </p:nvCxnSpPr>
        <p:spPr>
          <a:xfrm flipH="1">
            <a:off x="1291047" y="3518020"/>
            <a:ext cx="289388" cy="343433"/>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cxnSp>
        <p:nvCxnSpPr>
          <p:cNvPr id="194" name="Straight Connector 193">
            <a:extLst>
              <a:ext uri="{FF2B5EF4-FFF2-40B4-BE49-F238E27FC236}">
                <a16:creationId xmlns:a16="http://schemas.microsoft.com/office/drawing/2014/main" xmlns="" id="{4192826A-ACDC-8349-9B4B-A052D66105AC}"/>
              </a:ext>
            </a:extLst>
          </p:cNvPr>
          <p:cNvCxnSpPr>
            <a:cxnSpLocks/>
          </p:cNvCxnSpPr>
          <p:nvPr/>
        </p:nvCxnSpPr>
        <p:spPr>
          <a:xfrm>
            <a:off x="1154935" y="1531647"/>
            <a:ext cx="233" cy="1967652"/>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xmlns="" id="{10449A4B-FC4F-1747-BC9A-4EA01C9DF877}"/>
              </a:ext>
            </a:extLst>
          </p:cNvPr>
          <p:cNvCxnSpPr>
            <a:cxnSpLocks/>
          </p:cNvCxnSpPr>
          <p:nvPr/>
        </p:nvCxnSpPr>
        <p:spPr>
          <a:xfrm>
            <a:off x="2006253" y="1531647"/>
            <a:ext cx="0" cy="312077"/>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96" name="Straight Connector 195">
            <a:extLst>
              <a:ext uri="{FF2B5EF4-FFF2-40B4-BE49-F238E27FC236}">
                <a16:creationId xmlns:a16="http://schemas.microsoft.com/office/drawing/2014/main" xmlns="" id="{C4FF1E36-7BD0-024F-A8F7-DD9FF6D81081}"/>
              </a:ext>
            </a:extLst>
          </p:cNvPr>
          <p:cNvCxnSpPr>
            <a:cxnSpLocks/>
          </p:cNvCxnSpPr>
          <p:nvPr/>
        </p:nvCxnSpPr>
        <p:spPr>
          <a:xfrm flipV="1">
            <a:off x="1670097" y="2305458"/>
            <a:ext cx="206096" cy="962381"/>
          </a:xfrm>
          <a:prstGeom prst="line">
            <a:avLst/>
          </a:prstGeom>
          <a:ln>
            <a:solidFill>
              <a:srgbClr val="4D4D46"/>
            </a:solidFill>
            <a:prstDash val="sysDot"/>
          </a:ln>
        </p:spPr>
        <p:style>
          <a:lnRef idx="2">
            <a:schemeClr val="accent1"/>
          </a:lnRef>
          <a:fillRef idx="0">
            <a:schemeClr val="accent1"/>
          </a:fillRef>
          <a:effectRef idx="1">
            <a:schemeClr val="accent1"/>
          </a:effectRef>
          <a:fontRef idx="minor">
            <a:schemeClr val="tx1"/>
          </a:fontRef>
        </p:style>
      </p:cxnSp>
      <p:cxnSp>
        <p:nvCxnSpPr>
          <p:cNvPr id="197" name="Straight Connector 196">
            <a:extLst>
              <a:ext uri="{FF2B5EF4-FFF2-40B4-BE49-F238E27FC236}">
                <a16:creationId xmlns:a16="http://schemas.microsoft.com/office/drawing/2014/main" xmlns="" id="{52875BE7-D137-4C4F-9726-32BC5E5BA6B3}"/>
              </a:ext>
            </a:extLst>
          </p:cNvPr>
          <p:cNvCxnSpPr>
            <a:cxnSpLocks/>
          </p:cNvCxnSpPr>
          <p:nvPr/>
        </p:nvCxnSpPr>
        <p:spPr>
          <a:xfrm>
            <a:off x="5514491" y="1531245"/>
            <a:ext cx="233" cy="1967652"/>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99" name="Straight Connector 198">
            <a:extLst>
              <a:ext uri="{FF2B5EF4-FFF2-40B4-BE49-F238E27FC236}">
                <a16:creationId xmlns:a16="http://schemas.microsoft.com/office/drawing/2014/main" xmlns="" id="{71684F63-B6ED-5140-8BDA-CE1CF38313D5}"/>
              </a:ext>
            </a:extLst>
          </p:cNvPr>
          <p:cNvCxnSpPr>
            <a:cxnSpLocks/>
          </p:cNvCxnSpPr>
          <p:nvPr/>
        </p:nvCxnSpPr>
        <p:spPr>
          <a:xfrm>
            <a:off x="6971854" y="1531245"/>
            <a:ext cx="233" cy="1967652"/>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0" name="Straight Connector 199">
            <a:extLst>
              <a:ext uri="{FF2B5EF4-FFF2-40B4-BE49-F238E27FC236}">
                <a16:creationId xmlns:a16="http://schemas.microsoft.com/office/drawing/2014/main" xmlns="" id="{81BF8D1C-D35E-9A42-B9AB-F1776B4599DF}"/>
              </a:ext>
            </a:extLst>
          </p:cNvPr>
          <p:cNvCxnSpPr>
            <a:cxnSpLocks/>
          </p:cNvCxnSpPr>
          <p:nvPr/>
        </p:nvCxnSpPr>
        <p:spPr>
          <a:xfrm>
            <a:off x="4109209" y="1531245"/>
            <a:ext cx="233" cy="1967652"/>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1" name="Straight Connector 200">
            <a:extLst>
              <a:ext uri="{FF2B5EF4-FFF2-40B4-BE49-F238E27FC236}">
                <a16:creationId xmlns:a16="http://schemas.microsoft.com/office/drawing/2014/main" xmlns="" id="{E4D9AAD7-A6A6-EC4E-975A-C48E7D8CE816}"/>
              </a:ext>
            </a:extLst>
          </p:cNvPr>
          <p:cNvCxnSpPr>
            <a:cxnSpLocks/>
          </p:cNvCxnSpPr>
          <p:nvPr/>
        </p:nvCxnSpPr>
        <p:spPr>
          <a:xfrm>
            <a:off x="2622507" y="1531245"/>
            <a:ext cx="233" cy="1967652"/>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2" name="Straight Connector 201">
            <a:extLst>
              <a:ext uri="{FF2B5EF4-FFF2-40B4-BE49-F238E27FC236}">
                <a16:creationId xmlns:a16="http://schemas.microsoft.com/office/drawing/2014/main" xmlns="" id="{AEA9C3EF-2ABD-7044-ABC0-9C3DB4FBFE20}"/>
              </a:ext>
            </a:extLst>
          </p:cNvPr>
          <p:cNvCxnSpPr>
            <a:cxnSpLocks/>
          </p:cNvCxnSpPr>
          <p:nvPr/>
        </p:nvCxnSpPr>
        <p:spPr>
          <a:xfrm>
            <a:off x="6365225" y="1531245"/>
            <a:ext cx="0" cy="312077"/>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3" name="Straight Connector 202">
            <a:extLst>
              <a:ext uri="{FF2B5EF4-FFF2-40B4-BE49-F238E27FC236}">
                <a16:creationId xmlns:a16="http://schemas.microsoft.com/office/drawing/2014/main" xmlns="" id="{0A3BA790-D2FB-5D43-842E-7988E5CEFB58}"/>
              </a:ext>
            </a:extLst>
          </p:cNvPr>
          <p:cNvCxnSpPr>
            <a:cxnSpLocks/>
          </p:cNvCxnSpPr>
          <p:nvPr/>
        </p:nvCxnSpPr>
        <p:spPr>
          <a:xfrm>
            <a:off x="4905514" y="1531245"/>
            <a:ext cx="0" cy="312077"/>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4" name="Straight Connector 203">
            <a:extLst>
              <a:ext uri="{FF2B5EF4-FFF2-40B4-BE49-F238E27FC236}">
                <a16:creationId xmlns:a16="http://schemas.microsoft.com/office/drawing/2014/main" xmlns="" id="{F0CB58EC-CF6D-0B4E-9AF9-1347C3753D6C}"/>
              </a:ext>
            </a:extLst>
          </p:cNvPr>
          <p:cNvCxnSpPr>
            <a:cxnSpLocks/>
          </p:cNvCxnSpPr>
          <p:nvPr/>
        </p:nvCxnSpPr>
        <p:spPr>
          <a:xfrm>
            <a:off x="3455511" y="1531245"/>
            <a:ext cx="0" cy="312077"/>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6" name="Straight Connector 205">
            <a:extLst>
              <a:ext uri="{FF2B5EF4-FFF2-40B4-BE49-F238E27FC236}">
                <a16:creationId xmlns:a16="http://schemas.microsoft.com/office/drawing/2014/main" xmlns="" id="{3A022BA0-2601-514A-9107-6861343EE9EE}"/>
              </a:ext>
            </a:extLst>
          </p:cNvPr>
          <p:cNvCxnSpPr>
            <a:cxnSpLocks/>
          </p:cNvCxnSpPr>
          <p:nvPr/>
        </p:nvCxnSpPr>
        <p:spPr>
          <a:xfrm>
            <a:off x="7818415" y="1531245"/>
            <a:ext cx="0" cy="312077"/>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7" name="Straight Connector 206">
            <a:extLst>
              <a:ext uri="{FF2B5EF4-FFF2-40B4-BE49-F238E27FC236}">
                <a16:creationId xmlns:a16="http://schemas.microsoft.com/office/drawing/2014/main" xmlns="" id="{DFDEF9FE-331F-3A4D-94E0-0B878D5B33B7}"/>
              </a:ext>
            </a:extLst>
          </p:cNvPr>
          <p:cNvCxnSpPr>
            <a:cxnSpLocks/>
          </p:cNvCxnSpPr>
          <p:nvPr/>
        </p:nvCxnSpPr>
        <p:spPr>
          <a:xfrm>
            <a:off x="1151399" y="1535196"/>
            <a:ext cx="233" cy="1967652"/>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8" name="Straight Connector 207">
            <a:extLst>
              <a:ext uri="{FF2B5EF4-FFF2-40B4-BE49-F238E27FC236}">
                <a16:creationId xmlns:a16="http://schemas.microsoft.com/office/drawing/2014/main" xmlns="" id="{FADA51CE-E026-044B-8D52-3FB20034CDC3}"/>
              </a:ext>
            </a:extLst>
          </p:cNvPr>
          <p:cNvCxnSpPr>
            <a:cxnSpLocks/>
          </p:cNvCxnSpPr>
          <p:nvPr/>
        </p:nvCxnSpPr>
        <p:spPr>
          <a:xfrm>
            <a:off x="2002717" y="1535196"/>
            <a:ext cx="0" cy="312077"/>
          </a:xfrm>
          <a:prstGeom prst="line">
            <a:avLst/>
          </a:prstGeom>
          <a:ln>
            <a:solidFill>
              <a:srgbClr val="C00000"/>
            </a:solidFill>
            <a:prstDash val="sysDot"/>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114" name="Group 113">
            <a:extLst>
              <a:ext uri="{FF2B5EF4-FFF2-40B4-BE49-F238E27FC236}">
                <a16:creationId xmlns:a16="http://schemas.microsoft.com/office/drawing/2014/main" xmlns="" id="{CEADC005-32E9-CA41-A476-2B1D48B49BAD}"/>
              </a:ext>
            </a:extLst>
          </p:cNvPr>
          <p:cNvGrpSpPr/>
          <p:nvPr/>
        </p:nvGrpSpPr>
        <p:grpSpPr>
          <a:xfrm>
            <a:off x="1415923" y="2924231"/>
            <a:ext cx="3242150" cy="553998"/>
            <a:chOff x="5181008" y="2802332"/>
            <a:chExt cx="3242150" cy="553998"/>
          </a:xfrm>
        </p:grpSpPr>
        <p:sp>
          <p:nvSpPr>
            <p:cNvPr id="140" name="Rounded Rectangular Callout 139">
              <a:extLst>
                <a:ext uri="{FF2B5EF4-FFF2-40B4-BE49-F238E27FC236}">
                  <a16:creationId xmlns:a16="http://schemas.microsoft.com/office/drawing/2014/main" xmlns="" id="{22701753-23B8-9B46-AA05-BA818E2F894A}"/>
                </a:ext>
              </a:extLst>
            </p:cNvPr>
            <p:cNvSpPr/>
            <p:nvPr/>
          </p:nvSpPr>
          <p:spPr>
            <a:xfrm>
              <a:off x="5181008" y="2807603"/>
              <a:ext cx="3242150" cy="540553"/>
            </a:xfrm>
            <a:prstGeom prst="wedgeRoundRectCallout">
              <a:avLst>
                <a:gd name="adj1" fmla="val -23397"/>
                <a:gd name="adj2" fmla="val 79416"/>
                <a:gd name="adj3" fmla="val 16667"/>
              </a:avLst>
            </a:prstGeom>
            <a:solidFill>
              <a:srgbClr val="4D4D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41" name="TextBox 140">
              <a:extLst>
                <a:ext uri="{FF2B5EF4-FFF2-40B4-BE49-F238E27FC236}">
                  <a16:creationId xmlns:a16="http://schemas.microsoft.com/office/drawing/2014/main" xmlns="" id="{1B04CBAE-AC8D-1B48-A6D0-CBED25232EF8}"/>
                </a:ext>
              </a:extLst>
            </p:cNvPr>
            <p:cNvSpPr txBox="1"/>
            <p:nvPr/>
          </p:nvSpPr>
          <p:spPr>
            <a:xfrm>
              <a:off x="5245439" y="2802332"/>
              <a:ext cx="3141563"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sym typeface="Arial"/>
                </a:rPr>
                <a:t>2. Base stations transmit time-varying mobile network state information to ONOS SD-RAN every 5ms using the interim E2 interface</a:t>
              </a:r>
            </a:p>
          </p:txBody>
        </p:sp>
      </p:grpSp>
      <p:grpSp>
        <p:nvGrpSpPr>
          <p:cNvPr id="113" name="Group 112">
            <a:extLst>
              <a:ext uri="{FF2B5EF4-FFF2-40B4-BE49-F238E27FC236}">
                <a16:creationId xmlns:a16="http://schemas.microsoft.com/office/drawing/2014/main" xmlns="" id="{872855D2-BFBF-F040-BF49-14703D2A0F23}"/>
              </a:ext>
            </a:extLst>
          </p:cNvPr>
          <p:cNvGrpSpPr/>
          <p:nvPr/>
        </p:nvGrpSpPr>
        <p:grpSpPr>
          <a:xfrm>
            <a:off x="5132861" y="3044384"/>
            <a:ext cx="3242150" cy="632032"/>
            <a:chOff x="1151738" y="3305169"/>
            <a:chExt cx="3242150" cy="632032"/>
          </a:xfrm>
        </p:grpSpPr>
        <p:sp>
          <p:nvSpPr>
            <p:cNvPr id="34" name="Rounded Rectangular Callout 33">
              <a:extLst>
                <a:ext uri="{FF2B5EF4-FFF2-40B4-BE49-F238E27FC236}">
                  <a16:creationId xmlns:a16="http://schemas.microsoft.com/office/drawing/2014/main" xmlns="" id="{87FC9B1F-627A-9D49-B29A-8639D5C5BA80}"/>
                </a:ext>
              </a:extLst>
            </p:cNvPr>
            <p:cNvSpPr/>
            <p:nvPr/>
          </p:nvSpPr>
          <p:spPr>
            <a:xfrm>
              <a:off x="1151738" y="3305169"/>
              <a:ext cx="3242150" cy="632032"/>
            </a:xfrm>
            <a:prstGeom prst="wedgeRoundRectCallout">
              <a:avLst>
                <a:gd name="adj1" fmla="val -23397"/>
                <a:gd name="adj2" fmla="val 79416"/>
                <a:gd name="adj3" fmla="val 16667"/>
              </a:avLst>
            </a:prstGeom>
            <a:solidFill>
              <a:srgbClr val="4D4D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39" name="TextBox 138">
              <a:extLst>
                <a:ext uri="{FF2B5EF4-FFF2-40B4-BE49-F238E27FC236}">
                  <a16:creationId xmlns:a16="http://schemas.microsoft.com/office/drawing/2014/main" xmlns="" id="{AF07E38A-2E1B-4C42-ABE2-85719C02BFB2}"/>
                </a:ext>
              </a:extLst>
            </p:cNvPr>
            <p:cNvSpPr txBox="1"/>
            <p:nvPr/>
          </p:nvSpPr>
          <p:spPr>
            <a:xfrm>
              <a:off x="1202031" y="3348156"/>
              <a:ext cx="3141563"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sym typeface="Arial"/>
                </a:rPr>
                <a:t>1. Mobile Handsets transmit mobile channel quality info to their serving base station every 1ms following 3GPP standards</a:t>
              </a:r>
            </a:p>
          </p:txBody>
        </p:sp>
      </p:grpSp>
      <p:grpSp>
        <p:nvGrpSpPr>
          <p:cNvPr id="115" name="Group 114">
            <a:extLst>
              <a:ext uri="{FF2B5EF4-FFF2-40B4-BE49-F238E27FC236}">
                <a16:creationId xmlns:a16="http://schemas.microsoft.com/office/drawing/2014/main" xmlns="" id="{E2B4B50A-684E-7B4E-B2CE-C993D65647EF}"/>
              </a:ext>
            </a:extLst>
          </p:cNvPr>
          <p:cNvGrpSpPr/>
          <p:nvPr/>
        </p:nvGrpSpPr>
        <p:grpSpPr>
          <a:xfrm>
            <a:off x="4954255" y="1734835"/>
            <a:ext cx="3242150" cy="540553"/>
            <a:chOff x="5051507" y="1655464"/>
            <a:chExt cx="3242150" cy="540553"/>
          </a:xfrm>
        </p:grpSpPr>
        <p:sp>
          <p:nvSpPr>
            <p:cNvPr id="143" name="Rounded Rectangular Callout 142">
              <a:extLst>
                <a:ext uri="{FF2B5EF4-FFF2-40B4-BE49-F238E27FC236}">
                  <a16:creationId xmlns:a16="http://schemas.microsoft.com/office/drawing/2014/main" xmlns="" id="{A55C7C37-AF2B-144B-93D6-8B0C04D1C7D1}"/>
                </a:ext>
              </a:extLst>
            </p:cNvPr>
            <p:cNvSpPr/>
            <p:nvPr/>
          </p:nvSpPr>
          <p:spPr>
            <a:xfrm flipV="1">
              <a:off x="5051507" y="1655464"/>
              <a:ext cx="3242150" cy="540553"/>
            </a:xfrm>
            <a:prstGeom prst="wedgeRoundRectCallout">
              <a:avLst>
                <a:gd name="adj1" fmla="val -23397"/>
                <a:gd name="adj2" fmla="val 79416"/>
                <a:gd name="adj3" fmla="val 16667"/>
              </a:avLst>
            </a:prstGeom>
            <a:solidFill>
              <a:srgbClr val="4D4D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42" name="TextBox 141">
              <a:extLst>
                <a:ext uri="{FF2B5EF4-FFF2-40B4-BE49-F238E27FC236}">
                  <a16:creationId xmlns:a16="http://schemas.microsoft.com/office/drawing/2014/main" xmlns="" id="{CC3D9B07-9B75-9B4C-B1F0-8DC4557F6E3A}"/>
                </a:ext>
              </a:extLst>
            </p:cNvPr>
            <p:cNvSpPr txBox="1"/>
            <p:nvPr/>
          </p:nvSpPr>
          <p:spPr>
            <a:xfrm>
              <a:off x="5125611" y="1717273"/>
              <a:ext cx="3141563"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sym typeface="Arial"/>
                </a:rPr>
                <a:t>3. ONOS SD-RAN maintains and displays time-varying mobile network state in near-real-time</a:t>
              </a:r>
            </a:p>
          </p:txBody>
        </p:sp>
      </p:grpSp>
      <p:grpSp>
        <p:nvGrpSpPr>
          <p:cNvPr id="116" name="Group 115">
            <a:extLst>
              <a:ext uri="{FF2B5EF4-FFF2-40B4-BE49-F238E27FC236}">
                <a16:creationId xmlns:a16="http://schemas.microsoft.com/office/drawing/2014/main" xmlns="" id="{0327E3A1-EA2E-7448-956D-D1C4DEEC5021}"/>
              </a:ext>
            </a:extLst>
          </p:cNvPr>
          <p:cNvGrpSpPr/>
          <p:nvPr/>
        </p:nvGrpSpPr>
        <p:grpSpPr>
          <a:xfrm>
            <a:off x="4992521" y="1461894"/>
            <a:ext cx="3242150" cy="577231"/>
            <a:chOff x="4595430" y="1426832"/>
            <a:chExt cx="3242150" cy="577231"/>
          </a:xfrm>
        </p:grpSpPr>
        <p:sp>
          <p:nvSpPr>
            <p:cNvPr id="155" name="Rounded Rectangular Callout 154">
              <a:extLst>
                <a:ext uri="{FF2B5EF4-FFF2-40B4-BE49-F238E27FC236}">
                  <a16:creationId xmlns:a16="http://schemas.microsoft.com/office/drawing/2014/main" xmlns="" id="{BA5D8674-FEFD-FF40-8AD4-CA2A0FD4278E}"/>
                </a:ext>
              </a:extLst>
            </p:cNvPr>
            <p:cNvSpPr/>
            <p:nvPr/>
          </p:nvSpPr>
          <p:spPr>
            <a:xfrm flipV="1">
              <a:off x="4595430" y="1426832"/>
              <a:ext cx="3242150" cy="540553"/>
            </a:xfrm>
            <a:prstGeom prst="wedgeRoundRectCallout">
              <a:avLst>
                <a:gd name="adj1" fmla="val 20281"/>
                <a:gd name="adj2" fmla="val 76422"/>
                <a:gd name="adj3" fmla="val 16667"/>
              </a:avLst>
            </a:prstGeom>
            <a:solidFill>
              <a:srgbClr val="4D4D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57" name="TextBox 156">
              <a:extLst>
                <a:ext uri="{FF2B5EF4-FFF2-40B4-BE49-F238E27FC236}">
                  <a16:creationId xmlns:a16="http://schemas.microsoft.com/office/drawing/2014/main" xmlns="" id="{36023831-D5DB-C84E-8BA2-B1C89FE039AD}"/>
                </a:ext>
              </a:extLst>
            </p:cNvPr>
            <p:cNvSpPr txBox="1"/>
            <p:nvPr/>
          </p:nvSpPr>
          <p:spPr>
            <a:xfrm>
              <a:off x="4680388" y="1450065"/>
              <a:ext cx="3141563"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sym typeface="Arial"/>
                </a:rPr>
                <a:t>4. R-NIB is exposed to the RAN handover  application. When necessary, this app triggers handovers</a:t>
              </a:r>
            </a:p>
          </p:txBody>
        </p:sp>
      </p:grpSp>
      <p:grpSp>
        <p:nvGrpSpPr>
          <p:cNvPr id="120" name="Group 119">
            <a:extLst>
              <a:ext uri="{FF2B5EF4-FFF2-40B4-BE49-F238E27FC236}">
                <a16:creationId xmlns:a16="http://schemas.microsoft.com/office/drawing/2014/main" xmlns="" id="{6622ECD7-6F7A-5B4D-8A64-7BCB4AD80369}"/>
              </a:ext>
            </a:extLst>
          </p:cNvPr>
          <p:cNvGrpSpPr/>
          <p:nvPr/>
        </p:nvGrpSpPr>
        <p:grpSpPr>
          <a:xfrm>
            <a:off x="1090800" y="2142429"/>
            <a:ext cx="3242150" cy="566802"/>
            <a:chOff x="1488173" y="1606893"/>
            <a:chExt cx="3242150" cy="566802"/>
          </a:xfrm>
        </p:grpSpPr>
        <p:sp>
          <p:nvSpPr>
            <p:cNvPr id="158" name="Rounded Rectangular Callout 157">
              <a:extLst>
                <a:ext uri="{FF2B5EF4-FFF2-40B4-BE49-F238E27FC236}">
                  <a16:creationId xmlns:a16="http://schemas.microsoft.com/office/drawing/2014/main" xmlns="" id="{B5F6C5D8-E700-3645-997F-57ED39CCA5F3}"/>
                </a:ext>
              </a:extLst>
            </p:cNvPr>
            <p:cNvSpPr/>
            <p:nvPr/>
          </p:nvSpPr>
          <p:spPr>
            <a:xfrm flipV="1">
              <a:off x="1488173" y="1606893"/>
              <a:ext cx="3242150" cy="540553"/>
            </a:xfrm>
            <a:prstGeom prst="wedgeRoundRectCallout">
              <a:avLst>
                <a:gd name="adj1" fmla="val -23032"/>
                <a:gd name="adj2" fmla="val 82464"/>
                <a:gd name="adj3" fmla="val 16667"/>
              </a:avLst>
            </a:prstGeom>
            <a:solidFill>
              <a:srgbClr val="4D4D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59" name="TextBox 158">
              <a:extLst>
                <a:ext uri="{FF2B5EF4-FFF2-40B4-BE49-F238E27FC236}">
                  <a16:creationId xmlns:a16="http://schemas.microsoft.com/office/drawing/2014/main" xmlns="" id="{0CE5BEDB-22C1-A44D-96B0-B29ACF781765}"/>
                </a:ext>
              </a:extLst>
            </p:cNvPr>
            <p:cNvSpPr txBox="1"/>
            <p:nvPr/>
          </p:nvSpPr>
          <p:spPr>
            <a:xfrm>
              <a:off x="1508641" y="1619697"/>
              <a:ext cx="3141563"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sym typeface="Arial"/>
                </a:rPr>
                <a:t>5. When handover is triggered, ONOS SD-RAN orders the serving and target base stations to execute it using E2</a:t>
              </a:r>
            </a:p>
          </p:txBody>
        </p:sp>
      </p:grpSp>
    </p:spTree>
    <p:extLst>
      <p:ext uri="{BB962C8B-B14F-4D97-AF65-F5344CB8AC3E}">
        <p14:creationId xmlns:p14="http://schemas.microsoft.com/office/powerpoint/2010/main" val="25160127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wipe(down)">
                                      <p:cBhvr>
                                        <p:cTn id="7" dur="500"/>
                                        <p:tgtEl>
                                          <p:spTgt spid="109"/>
                                        </p:tgtEl>
                                      </p:cBhvr>
                                    </p:animEffect>
                                  </p:childTnLst>
                                </p:cTn>
                              </p:par>
                              <p:par>
                                <p:cTn id="8" presetID="22" presetClass="entr" presetSubtype="4"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wipe(down)">
                                      <p:cBhvr>
                                        <p:cTn id="10" dur="500"/>
                                        <p:tgtEl>
                                          <p:spTgt spid="107"/>
                                        </p:tgtEl>
                                      </p:cBhvr>
                                    </p:animEffect>
                                  </p:childTnLst>
                                </p:cTn>
                              </p:par>
                              <p:par>
                                <p:cTn id="11" presetID="22" presetClass="entr" presetSubtype="4" fill="hold" nodeType="withEffect">
                                  <p:stCondLst>
                                    <p:cond delay="0"/>
                                  </p:stCondLst>
                                  <p:childTnLst>
                                    <p:set>
                                      <p:cBhvr>
                                        <p:cTn id="12" dur="1" fill="hold">
                                          <p:stCondLst>
                                            <p:cond delay="0"/>
                                          </p:stCondLst>
                                        </p:cTn>
                                        <p:tgtEl>
                                          <p:spTgt spid="106"/>
                                        </p:tgtEl>
                                        <p:attrNameLst>
                                          <p:attrName>style.visibility</p:attrName>
                                        </p:attrNameLst>
                                      </p:cBhvr>
                                      <p:to>
                                        <p:strVal val="visible"/>
                                      </p:to>
                                    </p:set>
                                    <p:animEffect transition="in" filter="wipe(down)">
                                      <p:cBhvr>
                                        <p:cTn id="13" dur="500"/>
                                        <p:tgtEl>
                                          <p:spTgt spid="106"/>
                                        </p:tgtEl>
                                      </p:cBhvr>
                                    </p:animEffect>
                                  </p:childTnLst>
                                </p:cTn>
                              </p:par>
                              <p:par>
                                <p:cTn id="14" presetID="22" presetClass="entr" presetSubtype="4" fill="hold" nodeType="withEffect">
                                  <p:stCondLst>
                                    <p:cond delay="0"/>
                                  </p:stCondLst>
                                  <p:childTnLst>
                                    <p:set>
                                      <p:cBhvr>
                                        <p:cTn id="15" dur="1" fill="hold">
                                          <p:stCondLst>
                                            <p:cond delay="0"/>
                                          </p:stCondLst>
                                        </p:cTn>
                                        <p:tgtEl>
                                          <p:spTgt spid="105"/>
                                        </p:tgtEl>
                                        <p:attrNameLst>
                                          <p:attrName>style.visibility</p:attrName>
                                        </p:attrNameLst>
                                      </p:cBhvr>
                                      <p:to>
                                        <p:strVal val="visible"/>
                                      </p:to>
                                    </p:set>
                                    <p:animEffect transition="in" filter="wipe(down)">
                                      <p:cBhvr>
                                        <p:cTn id="16" dur="500"/>
                                        <p:tgtEl>
                                          <p:spTgt spid="105"/>
                                        </p:tgtEl>
                                      </p:cBhvr>
                                    </p:animEffect>
                                  </p:childTnLst>
                                </p:cTn>
                              </p:par>
                              <p:par>
                                <p:cTn id="17" presetID="22" presetClass="entr" presetSubtype="4"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Effect transition="in" filter="wipe(down)">
                                      <p:cBhvr>
                                        <p:cTn id="19" dur="500"/>
                                        <p:tgtEl>
                                          <p:spTgt spid="104"/>
                                        </p:tgtEl>
                                      </p:cBhvr>
                                    </p:animEffect>
                                  </p:childTnLst>
                                </p:cTn>
                              </p:par>
                              <p:par>
                                <p:cTn id="20" presetID="22" presetClass="entr" presetSubtype="4" fill="hold" nodeType="with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wipe(down)">
                                      <p:cBhvr>
                                        <p:cTn id="22" dur="500"/>
                                        <p:tgtEl>
                                          <p:spTgt spid="102"/>
                                        </p:tgtEl>
                                      </p:cBhvr>
                                    </p:animEffect>
                                  </p:childTnLst>
                                </p:cTn>
                              </p:par>
                              <p:par>
                                <p:cTn id="23" presetID="22" presetClass="entr" presetSubtype="4" fill="hold" nodeType="with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wipe(down)">
                                      <p:cBhvr>
                                        <p:cTn id="25" dur="500"/>
                                        <p:tgtEl>
                                          <p:spTgt spid="101"/>
                                        </p:tgtEl>
                                      </p:cBhvr>
                                    </p:animEffect>
                                  </p:childTnLst>
                                </p:cTn>
                              </p:par>
                              <p:par>
                                <p:cTn id="26" presetID="22" presetClass="entr" presetSubtype="1" fill="hold" nodeType="withEffect">
                                  <p:stCondLst>
                                    <p:cond delay="0"/>
                                  </p:stCondLst>
                                  <p:childTnLst>
                                    <p:set>
                                      <p:cBhvr>
                                        <p:cTn id="27" dur="1" fill="hold">
                                          <p:stCondLst>
                                            <p:cond delay="0"/>
                                          </p:stCondLst>
                                        </p:cTn>
                                        <p:tgtEl>
                                          <p:spTgt spid="103"/>
                                        </p:tgtEl>
                                        <p:attrNameLst>
                                          <p:attrName>style.visibility</p:attrName>
                                        </p:attrNameLst>
                                      </p:cBhvr>
                                      <p:to>
                                        <p:strVal val="visible"/>
                                      </p:to>
                                    </p:set>
                                    <p:animEffect transition="in" filter="wipe(up)">
                                      <p:cBhvr>
                                        <p:cTn id="28" dur="500"/>
                                        <p:tgtEl>
                                          <p:spTgt spid="103"/>
                                        </p:tgtEl>
                                      </p:cBhvr>
                                    </p:animEffect>
                                  </p:childTnLst>
                                </p:cTn>
                              </p:par>
                              <p:par>
                                <p:cTn id="29" presetID="22" presetClass="entr" presetSubtype="1"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up)">
                                      <p:cBhvr>
                                        <p:cTn id="31" dur="500"/>
                                        <p:tgtEl>
                                          <p:spTgt spid="4"/>
                                        </p:tgtEl>
                                      </p:cBhvr>
                                    </p:animEffect>
                                  </p:childTnLst>
                                </p:cTn>
                              </p:par>
                              <p:par>
                                <p:cTn id="32" presetID="22" presetClass="entr" presetSubtype="1" fill="hold" nodeType="withEffect">
                                  <p:stCondLst>
                                    <p:cond delay="0"/>
                                  </p:stCondLst>
                                  <p:childTnLst>
                                    <p:set>
                                      <p:cBhvr>
                                        <p:cTn id="33" dur="1" fill="hold">
                                          <p:stCondLst>
                                            <p:cond delay="0"/>
                                          </p:stCondLst>
                                        </p:cTn>
                                        <p:tgtEl>
                                          <p:spTgt spid="109"/>
                                        </p:tgtEl>
                                        <p:attrNameLst>
                                          <p:attrName>style.visibility</p:attrName>
                                        </p:attrNameLst>
                                      </p:cBhvr>
                                      <p:to>
                                        <p:strVal val="visible"/>
                                      </p:to>
                                    </p:set>
                                    <p:animEffect transition="in" filter="wipe(up)">
                                      <p:cBhvr>
                                        <p:cTn id="34" dur="500"/>
                                        <p:tgtEl>
                                          <p:spTgt spid="109"/>
                                        </p:tgtEl>
                                      </p:cBhvr>
                                    </p:animEffect>
                                  </p:childTnLst>
                                </p:cTn>
                              </p:par>
                              <p:par>
                                <p:cTn id="35" presetID="22" presetClass="entr" presetSubtype="1" fill="hold" nodeType="withEffect">
                                  <p:stCondLst>
                                    <p:cond delay="0"/>
                                  </p:stCondLst>
                                  <p:childTnLst>
                                    <p:set>
                                      <p:cBhvr>
                                        <p:cTn id="36" dur="1" fill="hold">
                                          <p:stCondLst>
                                            <p:cond delay="0"/>
                                          </p:stCondLst>
                                        </p:cTn>
                                        <p:tgtEl>
                                          <p:spTgt spid="110"/>
                                        </p:tgtEl>
                                        <p:attrNameLst>
                                          <p:attrName>style.visibility</p:attrName>
                                        </p:attrNameLst>
                                      </p:cBhvr>
                                      <p:to>
                                        <p:strVal val="visible"/>
                                      </p:to>
                                    </p:set>
                                    <p:animEffect transition="in" filter="wipe(up)">
                                      <p:cBhvr>
                                        <p:cTn id="37" dur="500"/>
                                        <p:tgtEl>
                                          <p:spTgt spid="110"/>
                                        </p:tgtEl>
                                      </p:cBhvr>
                                    </p:animEffect>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11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13"/>
                                        </p:tgtEl>
                                        <p:attrNameLst>
                                          <p:attrName>style.visibility</p:attrName>
                                        </p:attrNameLst>
                                      </p:cBhvr>
                                      <p:to>
                                        <p:strVal val="hidden"/>
                                      </p:to>
                                    </p:set>
                                  </p:childTnLst>
                                </p:cTn>
                              </p:par>
                              <p:par>
                                <p:cTn id="45" presetID="22" presetClass="entr" presetSubtype="4" fill="hold" nodeType="withEffect">
                                  <p:stCondLst>
                                    <p:cond delay="0"/>
                                  </p:stCondLst>
                                  <p:childTnLst>
                                    <p:set>
                                      <p:cBhvr>
                                        <p:cTn id="46" dur="1" fill="hold">
                                          <p:stCondLst>
                                            <p:cond delay="0"/>
                                          </p:stCondLst>
                                        </p:cTn>
                                        <p:tgtEl>
                                          <p:spTgt spid="190"/>
                                        </p:tgtEl>
                                        <p:attrNameLst>
                                          <p:attrName>style.visibility</p:attrName>
                                        </p:attrNameLst>
                                      </p:cBhvr>
                                      <p:to>
                                        <p:strVal val="visible"/>
                                      </p:to>
                                    </p:set>
                                    <p:animEffect transition="in" filter="wipe(down)">
                                      <p:cBhvr>
                                        <p:cTn id="47" dur="500"/>
                                        <p:tgtEl>
                                          <p:spTgt spid="190"/>
                                        </p:tgtEl>
                                      </p:cBhvr>
                                    </p:animEffect>
                                  </p:childTnLst>
                                </p:cTn>
                              </p:par>
                              <p:par>
                                <p:cTn id="48" presetID="22" presetClass="entr" presetSubtype="4" fill="hold" nodeType="withEffect">
                                  <p:stCondLst>
                                    <p:cond delay="0"/>
                                  </p:stCondLst>
                                  <p:childTnLst>
                                    <p:set>
                                      <p:cBhvr>
                                        <p:cTn id="49" dur="1" fill="hold">
                                          <p:stCondLst>
                                            <p:cond delay="0"/>
                                          </p:stCondLst>
                                        </p:cTn>
                                        <p:tgtEl>
                                          <p:spTgt spid="164"/>
                                        </p:tgtEl>
                                        <p:attrNameLst>
                                          <p:attrName>style.visibility</p:attrName>
                                        </p:attrNameLst>
                                      </p:cBhvr>
                                      <p:to>
                                        <p:strVal val="visible"/>
                                      </p:to>
                                    </p:set>
                                    <p:animEffect transition="in" filter="wipe(down)">
                                      <p:cBhvr>
                                        <p:cTn id="50" dur="500"/>
                                        <p:tgtEl>
                                          <p:spTgt spid="164"/>
                                        </p:tgtEl>
                                      </p:cBhvr>
                                    </p:animEffect>
                                  </p:childTnLst>
                                </p:cTn>
                              </p:par>
                              <p:par>
                                <p:cTn id="51" presetID="22" presetClass="entr" presetSubtype="4" fill="hold" nodeType="withEffect">
                                  <p:stCondLst>
                                    <p:cond delay="0"/>
                                  </p:stCondLst>
                                  <p:childTnLst>
                                    <p:set>
                                      <p:cBhvr>
                                        <p:cTn id="52" dur="1" fill="hold">
                                          <p:stCondLst>
                                            <p:cond delay="0"/>
                                          </p:stCondLst>
                                        </p:cTn>
                                        <p:tgtEl>
                                          <p:spTgt spid="167"/>
                                        </p:tgtEl>
                                        <p:attrNameLst>
                                          <p:attrName>style.visibility</p:attrName>
                                        </p:attrNameLst>
                                      </p:cBhvr>
                                      <p:to>
                                        <p:strVal val="visible"/>
                                      </p:to>
                                    </p:set>
                                    <p:animEffect transition="in" filter="wipe(down)">
                                      <p:cBhvr>
                                        <p:cTn id="53" dur="500"/>
                                        <p:tgtEl>
                                          <p:spTgt spid="167"/>
                                        </p:tgtEl>
                                      </p:cBhvr>
                                    </p:animEffect>
                                  </p:childTnLst>
                                </p:cTn>
                              </p:par>
                              <p:par>
                                <p:cTn id="54" presetID="22" presetClass="entr" presetSubtype="4" fill="hold" nodeType="withEffect">
                                  <p:stCondLst>
                                    <p:cond delay="0"/>
                                  </p:stCondLst>
                                  <p:childTnLst>
                                    <p:set>
                                      <p:cBhvr>
                                        <p:cTn id="55" dur="1" fill="hold">
                                          <p:stCondLst>
                                            <p:cond delay="0"/>
                                          </p:stCondLst>
                                        </p:cTn>
                                        <p:tgtEl>
                                          <p:spTgt spid="168"/>
                                        </p:tgtEl>
                                        <p:attrNameLst>
                                          <p:attrName>style.visibility</p:attrName>
                                        </p:attrNameLst>
                                      </p:cBhvr>
                                      <p:to>
                                        <p:strVal val="visible"/>
                                      </p:to>
                                    </p:set>
                                    <p:animEffect transition="in" filter="wipe(down)">
                                      <p:cBhvr>
                                        <p:cTn id="56" dur="500"/>
                                        <p:tgtEl>
                                          <p:spTgt spid="168"/>
                                        </p:tgtEl>
                                      </p:cBhvr>
                                    </p:animEffect>
                                  </p:childTnLst>
                                </p:cTn>
                              </p:par>
                              <p:par>
                                <p:cTn id="57" presetID="22" presetClass="entr" presetSubtype="4" fill="hold" nodeType="withEffect">
                                  <p:stCondLst>
                                    <p:cond delay="0"/>
                                  </p:stCondLst>
                                  <p:childTnLst>
                                    <p:set>
                                      <p:cBhvr>
                                        <p:cTn id="58" dur="1" fill="hold">
                                          <p:stCondLst>
                                            <p:cond delay="0"/>
                                          </p:stCondLst>
                                        </p:cTn>
                                        <p:tgtEl>
                                          <p:spTgt spid="169"/>
                                        </p:tgtEl>
                                        <p:attrNameLst>
                                          <p:attrName>style.visibility</p:attrName>
                                        </p:attrNameLst>
                                      </p:cBhvr>
                                      <p:to>
                                        <p:strVal val="visible"/>
                                      </p:to>
                                    </p:set>
                                    <p:animEffect transition="in" filter="wipe(down)">
                                      <p:cBhvr>
                                        <p:cTn id="59" dur="500"/>
                                        <p:tgtEl>
                                          <p:spTgt spid="169"/>
                                        </p:tgtEl>
                                      </p:cBhvr>
                                    </p:animEffect>
                                  </p:childTnLst>
                                </p:cTn>
                              </p:par>
                              <p:par>
                                <p:cTn id="60" presetID="22" presetClass="entr" presetSubtype="4" fill="hold" nodeType="withEffect">
                                  <p:stCondLst>
                                    <p:cond delay="0"/>
                                  </p:stCondLst>
                                  <p:childTnLst>
                                    <p:set>
                                      <p:cBhvr>
                                        <p:cTn id="61" dur="1" fill="hold">
                                          <p:stCondLst>
                                            <p:cond delay="0"/>
                                          </p:stCondLst>
                                        </p:cTn>
                                        <p:tgtEl>
                                          <p:spTgt spid="170"/>
                                        </p:tgtEl>
                                        <p:attrNameLst>
                                          <p:attrName>style.visibility</p:attrName>
                                        </p:attrNameLst>
                                      </p:cBhvr>
                                      <p:to>
                                        <p:strVal val="visible"/>
                                      </p:to>
                                    </p:set>
                                    <p:animEffect transition="in" filter="wipe(down)">
                                      <p:cBhvr>
                                        <p:cTn id="62" dur="500"/>
                                        <p:tgtEl>
                                          <p:spTgt spid="170"/>
                                        </p:tgtEl>
                                      </p:cBhvr>
                                    </p:animEffect>
                                  </p:childTnLst>
                                </p:cTn>
                              </p:par>
                              <p:par>
                                <p:cTn id="63" presetID="22" presetClass="entr" presetSubtype="4" fill="hold" nodeType="withEffect">
                                  <p:stCondLst>
                                    <p:cond delay="0"/>
                                  </p:stCondLst>
                                  <p:childTnLst>
                                    <p:set>
                                      <p:cBhvr>
                                        <p:cTn id="64" dur="1" fill="hold">
                                          <p:stCondLst>
                                            <p:cond delay="0"/>
                                          </p:stCondLst>
                                        </p:cTn>
                                        <p:tgtEl>
                                          <p:spTgt spid="171"/>
                                        </p:tgtEl>
                                        <p:attrNameLst>
                                          <p:attrName>style.visibility</p:attrName>
                                        </p:attrNameLst>
                                      </p:cBhvr>
                                      <p:to>
                                        <p:strVal val="visible"/>
                                      </p:to>
                                    </p:set>
                                    <p:animEffect transition="in" filter="wipe(down)">
                                      <p:cBhvr>
                                        <p:cTn id="65" dur="500"/>
                                        <p:tgtEl>
                                          <p:spTgt spid="171"/>
                                        </p:tgtEl>
                                      </p:cBhvr>
                                    </p:animEffect>
                                  </p:childTnLst>
                                </p:cTn>
                              </p:par>
                              <p:par>
                                <p:cTn id="66" presetID="22" presetClass="entr" presetSubtype="4" fill="hold" nodeType="withEffect">
                                  <p:stCondLst>
                                    <p:cond delay="0"/>
                                  </p:stCondLst>
                                  <p:childTnLst>
                                    <p:set>
                                      <p:cBhvr>
                                        <p:cTn id="67" dur="1" fill="hold">
                                          <p:stCondLst>
                                            <p:cond delay="0"/>
                                          </p:stCondLst>
                                        </p:cTn>
                                        <p:tgtEl>
                                          <p:spTgt spid="174"/>
                                        </p:tgtEl>
                                        <p:attrNameLst>
                                          <p:attrName>style.visibility</p:attrName>
                                        </p:attrNameLst>
                                      </p:cBhvr>
                                      <p:to>
                                        <p:strVal val="visible"/>
                                      </p:to>
                                    </p:set>
                                    <p:animEffect transition="in" filter="wipe(down)">
                                      <p:cBhvr>
                                        <p:cTn id="68" dur="500"/>
                                        <p:tgtEl>
                                          <p:spTgt spid="174"/>
                                        </p:tgtEl>
                                      </p:cBhvr>
                                    </p:animEffect>
                                  </p:childTnLst>
                                </p:cTn>
                              </p:par>
                              <p:par>
                                <p:cTn id="69" presetID="22" presetClass="entr" presetSubtype="4" fill="hold" nodeType="withEffect">
                                  <p:stCondLst>
                                    <p:cond delay="0"/>
                                  </p:stCondLst>
                                  <p:childTnLst>
                                    <p:set>
                                      <p:cBhvr>
                                        <p:cTn id="70" dur="1" fill="hold">
                                          <p:stCondLst>
                                            <p:cond delay="0"/>
                                          </p:stCondLst>
                                        </p:cTn>
                                        <p:tgtEl>
                                          <p:spTgt spid="175"/>
                                        </p:tgtEl>
                                        <p:attrNameLst>
                                          <p:attrName>style.visibility</p:attrName>
                                        </p:attrNameLst>
                                      </p:cBhvr>
                                      <p:to>
                                        <p:strVal val="visible"/>
                                      </p:to>
                                    </p:set>
                                    <p:animEffect transition="in" filter="wipe(down)">
                                      <p:cBhvr>
                                        <p:cTn id="71" dur="500"/>
                                        <p:tgtEl>
                                          <p:spTgt spid="175"/>
                                        </p:tgtEl>
                                      </p:cBhvr>
                                    </p:animEffect>
                                  </p:childTnLst>
                                </p:cTn>
                              </p:par>
                              <p:par>
                                <p:cTn id="72" presetID="22" presetClass="entr" presetSubtype="4" fill="hold" nodeType="withEffect">
                                  <p:stCondLst>
                                    <p:cond delay="0"/>
                                  </p:stCondLst>
                                  <p:childTnLst>
                                    <p:set>
                                      <p:cBhvr>
                                        <p:cTn id="73" dur="1" fill="hold">
                                          <p:stCondLst>
                                            <p:cond delay="0"/>
                                          </p:stCondLst>
                                        </p:cTn>
                                        <p:tgtEl>
                                          <p:spTgt spid="176"/>
                                        </p:tgtEl>
                                        <p:attrNameLst>
                                          <p:attrName>style.visibility</p:attrName>
                                        </p:attrNameLst>
                                      </p:cBhvr>
                                      <p:to>
                                        <p:strVal val="visible"/>
                                      </p:to>
                                    </p:set>
                                    <p:animEffect transition="in" filter="wipe(down)">
                                      <p:cBhvr>
                                        <p:cTn id="74" dur="500"/>
                                        <p:tgtEl>
                                          <p:spTgt spid="176"/>
                                        </p:tgtEl>
                                      </p:cBhvr>
                                    </p:animEffect>
                                  </p:childTnLst>
                                </p:cTn>
                              </p:par>
                              <p:par>
                                <p:cTn id="75" presetID="22" presetClass="entr" presetSubtype="4" fill="hold" nodeType="withEffect">
                                  <p:stCondLst>
                                    <p:cond delay="0"/>
                                  </p:stCondLst>
                                  <p:childTnLst>
                                    <p:set>
                                      <p:cBhvr>
                                        <p:cTn id="76" dur="1" fill="hold">
                                          <p:stCondLst>
                                            <p:cond delay="0"/>
                                          </p:stCondLst>
                                        </p:cTn>
                                        <p:tgtEl>
                                          <p:spTgt spid="167"/>
                                        </p:tgtEl>
                                        <p:attrNameLst>
                                          <p:attrName>style.visibility</p:attrName>
                                        </p:attrNameLst>
                                      </p:cBhvr>
                                      <p:to>
                                        <p:strVal val="visible"/>
                                      </p:to>
                                    </p:set>
                                    <p:animEffect transition="in" filter="wipe(down)">
                                      <p:cBhvr>
                                        <p:cTn id="77" dur="500"/>
                                        <p:tgtEl>
                                          <p:spTgt spid="167"/>
                                        </p:tgtEl>
                                      </p:cBhvr>
                                    </p:animEffect>
                                  </p:childTnLst>
                                </p:cTn>
                              </p:par>
                              <p:par>
                                <p:cTn id="78" presetID="22" presetClass="entr" presetSubtype="4" fill="hold" nodeType="withEffect">
                                  <p:stCondLst>
                                    <p:cond delay="0"/>
                                  </p:stCondLst>
                                  <p:childTnLst>
                                    <p:set>
                                      <p:cBhvr>
                                        <p:cTn id="79" dur="1" fill="hold">
                                          <p:stCondLst>
                                            <p:cond delay="0"/>
                                          </p:stCondLst>
                                        </p:cTn>
                                        <p:tgtEl>
                                          <p:spTgt spid="171"/>
                                        </p:tgtEl>
                                        <p:attrNameLst>
                                          <p:attrName>style.visibility</p:attrName>
                                        </p:attrNameLst>
                                      </p:cBhvr>
                                      <p:to>
                                        <p:strVal val="visible"/>
                                      </p:to>
                                    </p:set>
                                    <p:animEffect transition="in" filter="wipe(down)">
                                      <p:cBhvr>
                                        <p:cTn id="80" dur="500"/>
                                        <p:tgtEl>
                                          <p:spTgt spid="171"/>
                                        </p:tgtEl>
                                      </p:cBhvr>
                                    </p:animEffect>
                                  </p:childTnLst>
                                </p:cTn>
                              </p:par>
                            </p:childTnLst>
                          </p:cTn>
                        </p:par>
                        <p:par>
                          <p:cTn id="81" fill="hold">
                            <p:stCondLst>
                              <p:cond delay="500"/>
                            </p:stCondLst>
                            <p:childTnLst>
                              <p:par>
                                <p:cTn id="82" presetID="1" presetClass="entr" presetSubtype="0" fill="hold" nodeType="afterEffect">
                                  <p:stCondLst>
                                    <p:cond delay="200"/>
                                  </p:stCondLst>
                                  <p:childTnLst>
                                    <p:set>
                                      <p:cBhvr>
                                        <p:cTn id="83" dur="1" fill="hold">
                                          <p:stCondLst>
                                            <p:cond delay="0"/>
                                          </p:stCondLst>
                                        </p:cTn>
                                        <p:tgtEl>
                                          <p:spTgt spid="114"/>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xit" presetSubtype="0" fill="hold" nodeType="clickEffect">
                                  <p:stCondLst>
                                    <p:cond delay="0"/>
                                  </p:stCondLst>
                                  <p:childTnLst>
                                    <p:set>
                                      <p:cBhvr>
                                        <p:cTn id="87" dur="1" fill="hold">
                                          <p:stCondLst>
                                            <p:cond delay="0"/>
                                          </p:stCondLst>
                                        </p:cTn>
                                        <p:tgtEl>
                                          <p:spTgt spid="114"/>
                                        </p:tgtEl>
                                        <p:attrNameLst>
                                          <p:attrName>style.visibility</p:attrName>
                                        </p:attrNameLst>
                                      </p:cBhvr>
                                      <p:to>
                                        <p:strVal val="hidden"/>
                                      </p:to>
                                    </p:set>
                                  </p:childTnLst>
                                </p:cTn>
                              </p:par>
                              <p:par>
                                <p:cTn id="88" presetID="1" presetClass="exit" presetSubtype="0" fill="hold" nodeType="withEffect">
                                  <p:stCondLst>
                                    <p:cond delay="0"/>
                                  </p:stCondLst>
                                  <p:childTnLst>
                                    <p:set>
                                      <p:cBhvr>
                                        <p:cTn id="89" dur="1" fill="hold">
                                          <p:stCondLst>
                                            <p:cond delay="0"/>
                                          </p:stCondLst>
                                        </p:cTn>
                                        <p:tgtEl>
                                          <p:spTgt spid="176"/>
                                        </p:tgtEl>
                                        <p:attrNameLst>
                                          <p:attrName>style.visibility</p:attrName>
                                        </p:attrNameLst>
                                      </p:cBhvr>
                                      <p:to>
                                        <p:strVal val="hidden"/>
                                      </p:to>
                                    </p:set>
                                  </p:childTnLst>
                                </p:cTn>
                              </p:par>
                              <p:par>
                                <p:cTn id="90" presetID="1" presetClass="exit" presetSubtype="0" fill="hold" nodeType="withEffect">
                                  <p:stCondLst>
                                    <p:cond delay="0"/>
                                  </p:stCondLst>
                                  <p:childTnLst>
                                    <p:set>
                                      <p:cBhvr>
                                        <p:cTn id="91" dur="1" fill="hold">
                                          <p:stCondLst>
                                            <p:cond delay="0"/>
                                          </p:stCondLst>
                                        </p:cTn>
                                        <p:tgtEl>
                                          <p:spTgt spid="169"/>
                                        </p:tgtEl>
                                        <p:attrNameLst>
                                          <p:attrName>style.visibility</p:attrName>
                                        </p:attrNameLst>
                                      </p:cBhvr>
                                      <p:to>
                                        <p:strVal val="hidden"/>
                                      </p:to>
                                    </p:set>
                                  </p:childTnLst>
                                </p:cTn>
                              </p:par>
                              <p:par>
                                <p:cTn id="92" presetID="1" presetClass="exit" presetSubtype="0" fill="hold" nodeType="withEffect">
                                  <p:stCondLst>
                                    <p:cond delay="0"/>
                                  </p:stCondLst>
                                  <p:childTnLst>
                                    <p:set>
                                      <p:cBhvr>
                                        <p:cTn id="93" dur="1" fill="hold">
                                          <p:stCondLst>
                                            <p:cond delay="0"/>
                                          </p:stCondLst>
                                        </p:cTn>
                                        <p:tgtEl>
                                          <p:spTgt spid="175"/>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168"/>
                                        </p:tgtEl>
                                        <p:attrNameLst>
                                          <p:attrName>style.visibility</p:attrName>
                                        </p:attrNameLst>
                                      </p:cBhvr>
                                      <p:to>
                                        <p:strVal val="hidden"/>
                                      </p:to>
                                    </p:set>
                                  </p:childTnLst>
                                </p:cTn>
                              </p:par>
                              <p:par>
                                <p:cTn id="96" presetID="1" presetClass="exit" presetSubtype="0" fill="hold" nodeType="withEffect">
                                  <p:stCondLst>
                                    <p:cond delay="0"/>
                                  </p:stCondLst>
                                  <p:childTnLst>
                                    <p:set>
                                      <p:cBhvr>
                                        <p:cTn id="97" dur="1" fill="hold">
                                          <p:stCondLst>
                                            <p:cond delay="0"/>
                                          </p:stCondLst>
                                        </p:cTn>
                                        <p:tgtEl>
                                          <p:spTgt spid="174"/>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164"/>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71"/>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67"/>
                                        </p:tgtEl>
                                        <p:attrNameLst>
                                          <p:attrName>style.visibility</p:attrName>
                                        </p:attrNameLst>
                                      </p:cBhvr>
                                      <p:to>
                                        <p:strVal val="hidden"/>
                                      </p:to>
                                    </p:set>
                                  </p:childTnLst>
                                </p:cTn>
                              </p:par>
                              <p:par>
                                <p:cTn id="104" presetID="1" presetClass="exit" presetSubtype="0" fill="hold" nodeType="withEffect">
                                  <p:stCondLst>
                                    <p:cond delay="0"/>
                                  </p:stCondLst>
                                  <p:childTnLst>
                                    <p:set>
                                      <p:cBhvr>
                                        <p:cTn id="105" dur="1" fill="hold">
                                          <p:stCondLst>
                                            <p:cond delay="0"/>
                                          </p:stCondLst>
                                        </p:cTn>
                                        <p:tgtEl>
                                          <p:spTgt spid="190"/>
                                        </p:tgtEl>
                                        <p:attrNameLst>
                                          <p:attrName>style.visibility</p:attrName>
                                        </p:attrNameLst>
                                      </p:cBhvr>
                                      <p:to>
                                        <p:strVal val="hidden"/>
                                      </p:to>
                                    </p:set>
                                  </p:childTnLst>
                                </p:cTn>
                              </p:par>
                              <p:par>
                                <p:cTn id="106" presetID="1" presetClass="exit" presetSubtype="0" fill="hold" nodeType="withEffect">
                                  <p:stCondLst>
                                    <p:cond delay="0"/>
                                  </p:stCondLst>
                                  <p:childTnLst>
                                    <p:set>
                                      <p:cBhvr>
                                        <p:cTn id="107" dur="1" fill="hold">
                                          <p:stCondLst>
                                            <p:cond delay="0"/>
                                          </p:stCondLst>
                                        </p:cTn>
                                        <p:tgtEl>
                                          <p:spTgt spid="170"/>
                                        </p:tgtEl>
                                        <p:attrNameLst>
                                          <p:attrName>style.visibility</p:attrName>
                                        </p:attrNameLst>
                                      </p:cBhvr>
                                      <p:to>
                                        <p:strVal val="hidden"/>
                                      </p:to>
                                    </p:set>
                                  </p:childTnLst>
                                </p:cTn>
                              </p:par>
                              <p:par>
                                <p:cTn id="108" presetID="1" presetClass="entr" presetSubtype="0" fill="hold" nodeType="withEffect">
                                  <p:stCondLst>
                                    <p:cond delay="0"/>
                                  </p:stCondLst>
                                  <p:childTnLst>
                                    <p:set>
                                      <p:cBhvr>
                                        <p:cTn id="109" dur="1" fill="hold">
                                          <p:stCondLst>
                                            <p:cond delay="0"/>
                                          </p:stCondLst>
                                        </p:cTn>
                                        <p:tgtEl>
                                          <p:spTgt spid="147"/>
                                        </p:tgtEl>
                                        <p:attrNameLst>
                                          <p:attrName>style.visibility</p:attrName>
                                        </p:attrNameLst>
                                      </p:cBhvr>
                                      <p:to>
                                        <p:strVal val="visible"/>
                                      </p:to>
                                    </p:set>
                                  </p:childTnLst>
                                </p:cTn>
                              </p:par>
                            </p:childTnLst>
                          </p:cTn>
                        </p:par>
                        <p:par>
                          <p:cTn id="110" fill="hold">
                            <p:stCondLst>
                              <p:cond delay="0"/>
                            </p:stCondLst>
                            <p:childTnLst>
                              <p:par>
                                <p:cTn id="111" presetID="1" presetClass="entr" presetSubtype="0" fill="hold" nodeType="afterEffect">
                                  <p:stCondLst>
                                    <p:cond delay="0"/>
                                  </p:stCondLst>
                                  <p:childTnLst>
                                    <p:set>
                                      <p:cBhvr>
                                        <p:cTn id="112" dur="1" fill="hold">
                                          <p:stCondLst>
                                            <p:cond delay="0"/>
                                          </p:stCondLst>
                                        </p:cTn>
                                        <p:tgtEl>
                                          <p:spTgt spid="163"/>
                                        </p:tgtEl>
                                        <p:attrNameLst>
                                          <p:attrName>style.visibility</p:attrName>
                                        </p:attrNameLst>
                                      </p:cBhvr>
                                      <p:to>
                                        <p:strVal val="visible"/>
                                      </p:to>
                                    </p:set>
                                  </p:childTnLst>
                                </p:cTn>
                              </p:par>
                            </p:childTnLst>
                          </p:cTn>
                        </p:par>
                        <p:par>
                          <p:cTn id="113" fill="hold">
                            <p:stCondLst>
                              <p:cond delay="0"/>
                            </p:stCondLst>
                            <p:childTnLst>
                              <p:par>
                                <p:cTn id="114" presetID="22" presetClass="entr" presetSubtype="4" fill="hold" nodeType="afterEffect">
                                  <p:stCondLst>
                                    <p:cond delay="0"/>
                                  </p:stCondLst>
                                  <p:childTnLst>
                                    <p:set>
                                      <p:cBhvr>
                                        <p:cTn id="115" dur="1" fill="hold">
                                          <p:stCondLst>
                                            <p:cond delay="0"/>
                                          </p:stCondLst>
                                        </p:cTn>
                                        <p:tgtEl>
                                          <p:spTgt spid="185"/>
                                        </p:tgtEl>
                                        <p:attrNameLst>
                                          <p:attrName>style.visibility</p:attrName>
                                        </p:attrNameLst>
                                      </p:cBhvr>
                                      <p:to>
                                        <p:strVal val="visible"/>
                                      </p:to>
                                    </p:set>
                                    <p:animEffect transition="in" filter="wipe(down)">
                                      <p:cBhvr>
                                        <p:cTn id="116" dur="500"/>
                                        <p:tgtEl>
                                          <p:spTgt spid="185"/>
                                        </p:tgtEl>
                                      </p:cBhvr>
                                    </p:animEffect>
                                  </p:childTnLst>
                                </p:cTn>
                              </p:par>
                            </p:childTnLst>
                          </p:cTn>
                        </p:par>
                        <p:par>
                          <p:cTn id="117" fill="hold">
                            <p:stCondLst>
                              <p:cond delay="500"/>
                            </p:stCondLst>
                            <p:childTnLst>
                              <p:par>
                                <p:cTn id="118" presetID="1" presetClass="entr" presetSubtype="0" fill="hold" nodeType="afterEffect">
                                  <p:stCondLst>
                                    <p:cond delay="200"/>
                                  </p:stCondLst>
                                  <p:childTnLst>
                                    <p:set>
                                      <p:cBhvr>
                                        <p:cTn id="119" dur="1" fill="hold">
                                          <p:stCondLst>
                                            <p:cond delay="0"/>
                                          </p:stCondLst>
                                        </p:cTn>
                                        <p:tgtEl>
                                          <p:spTgt spid="115"/>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xit" presetSubtype="0" fill="hold" nodeType="clickEffect">
                                  <p:stCondLst>
                                    <p:cond delay="0"/>
                                  </p:stCondLst>
                                  <p:childTnLst>
                                    <p:set>
                                      <p:cBhvr>
                                        <p:cTn id="123" dur="1" fill="hold">
                                          <p:stCondLst>
                                            <p:cond delay="0"/>
                                          </p:stCondLst>
                                        </p:cTn>
                                        <p:tgtEl>
                                          <p:spTgt spid="115"/>
                                        </p:tgtEl>
                                        <p:attrNameLst>
                                          <p:attrName>style.visibility</p:attrName>
                                        </p:attrNameLst>
                                      </p:cBhvr>
                                      <p:to>
                                        <p:strVal val="hidden"/>
                                      </p:to>
                                    </p:set>
                                  </p:childTnLst>
                                </p:cTn>
                              </p:par>
                            </p:childTnLst>
                          </p:cTn>
                        </p:par>
                        <p:par>
                          <p:cTn id="124" fill="hold">
                            <p:stCondLst>
                              <p:cond delay="0"/>
                            </p:stCondLst>
                            <p:childTnLst>
                              <p:par>
                                <p:cTn id="125" presetID="1" presetClass="entr" presetSubtype="0" fill="hold" nodeType="afterEffect">
                                  <p:stCondLst>
                                    <p:cond delay="0"/>
                                  </p:stCondLst>
                                  <p:childTnLst>
                                    <p:set>
                                      <p:cBhvr>
                                        <p:cTn id="126" dur="1" fill="hold">
                                          <p:stCondLst>
                                            <p:cond delay="0"/>
                                          </p:stCondLst>
                                        </p:cTn>
                                        <p:tgtEl>
                                          <p:spTgt spid="165"/>
                                        </p:tgtEl>
                                        <p:attrNameLst>
                                          <p:attrName>style.visibility</p:attrName>
                                        </p:attrNameLst>
                                      </p:cBhvr>
                                      <p:to>
                                        <p:strVal val="visible"/>
                                      </p:to>
                                    </p:set>
                                  </p:childTnLst>
                                </p:cTn>
                              </p:par>
                            </p:childTnLst>
                          </p:cTn>
                        </p:par>
                        <p:par>
                          <p:cTn id="127" fill="hold">
                            <p:stCondLst>
                              <p:cond delay="0"/>
                            </p:stCondLst>
                            <p:childTnLst>
                              <p:par>
                                <p:cTn id="128" presetID="22" presetClass="entr" presetSubtype="4" fill="hold" nodeType="afterEffect">
                                  <p:stCondLst>
                                    <p:cond delay="0"/>
                                  </p:stCondLst>
                                  <p:childTnLst>
                                    <p:set>
                                      <p:cBhvr>
                                        <p:cTn id="129" dur="1" fill="hold">
                                          <p:stCondLst>
                                            <p:cond delay="0"/>
                                          </p:stCondLst>
                                        </p:cTn>
                                        <p:tgtEl>
                                          <p:spTgt spid="181"/>
                                        </p:tgtEl>
                                        <p:attrNameLst>
                                          <p:attrName>style.visibility</p:attrName>
                                        </p:attrNameLst>
                                      </p:cBhvr>
                                      <p:to>
                                        <p:strVal val="visible"/>
                                      </p:to>
                                    </p:set>
                                    <p:animEffect transition="in" filter="wipe(down)">
                                      <p:cBhvr>
                                        <p:cTn id="130" dur="500"/>
                                        <p:tgtEl>
                                          <p:spTgt spid="181"/>
                                        </p:tgtEl>
                                      </p:cBhvr>
                                    </p:animEffect>
                                  </p:childTnLst>
                                </p:cTn>
                              </p:par>
                            </p:childTnLst>
                          </p:cTn>
                        </p:par>
                        <p:par>
                          <p:cTn id="131" fill="hold">
                            <p:stCondLst>
                              <p:cond delay="500"/>
                            </p:stCondLst>
                            <p:childTnLst>
                              <p:par>
                                <p:cTn id="132" presetID="1" presetClass="entr" presetSubtype="0" fill="hold" nodeType="afterEffect">
                                  <p:stCondLst>
                                    <p:cond delay="200"/>
                                  </p:stCondLst>
                                  <p:childTnLst>
                                    <p:set>
                                      <p:cBhvr>
                                        <p:cTn id="133" dur="1" fill="hold">
                                          <p:stCondLst>
                                            <p:cond delay="0"/>
                                          </p:stCondLst>
                                        </p:cTn>
                                        <p:tgtEl>
                                          <p:spTgt spid="116"/>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1" presetClass="exit" presetSubtype="0" fill="hold" nodeType="clickEffect">
                                  <p:stCondLst>
                                    <p:cond delay="0"/>
                                  </p:stCondLst>
                                  <p:childTnLst>
                                    <p:set>
                                      <p:cBhvr>
                                        <p:cTn id="137" dur="1" fill="hold">
                                          <p:stCondLst>
                                            <p:cond delay="0"/>
                                          </p:stCondLst>
                                        </p:cTn>
                                        <p:tgtEl>
                                          <p:spTgt spid="116"/>
                                        </p:tgtEl>
                                        <p:attrNameLst>
                                          <p:attrName>style.visibility</p:attrName>
                                        </p:attrNameLst>
                                      </p:cBhvr>
                                      <p:to>
                                        <p:strVal val="hidden"/>
                                      </p:to>
                                    </p:set>
                                  </p:childTnLst>
                                </p:cTn>
                              </p:par>
                              <p:par>
                                <p:cTn id="138" presetID="0" presetClass="path" presetSubtype="0" accel="50000" decel="50000" fill="hold" nodeType="withEffect">
                                  <p:stCondLst>
                                    <p:cond delay="0"/>
                                  </p:stCondLst>
                                  <p:childTnLst>
                                    <p:animMotion origin="layout" path="M 4.44444E-6 -7.40741E-7 L 0.12829 -0.00185 " pathEditMode="relative" rAng="0" ptsTypes="AA">
                                      <p:cBhvr>
                                        <p:cTn id="139" dur="500" fill="hold"/>
                                        <p:tgtEl>
                                          <p:spTgt spid="100"/>
                                        </p:tgtEl>
                                        <p:attrNameLst>
                                          <p:attrName>ppt_x</p:attrName>
                                          <p:attrName>ppt_y</p:attrName>
                                        </p:attrNameLst>
                                      </p:cBhvr>
                                      <p:rCtr x="6406" y="-93"/>
                                    </p:animMotion>
                                  </p:childTnLst>
                                </p:cTn>
                              </p:par>
                              <p:par>
                                <p:cTn id="140" presetID="9" presetClass="exit" presetSubtype="0" fill="hold" nodeType="withEffect">
                                  <p:stCondLst>
                                    <p:cond delay="0"/>
                                  </p:stCondLst>
                                  <p:childTnLst>
                                    <p:animEffect transition="out" filter="dissolve">
                                      <p:cBhvr>
                                        <p:cTn id="141" dur="500"/>
                                        <p:tgtEl>
                                          <p:spTgt spid="110"/>
                                        </p:tgtEl>
                                      </p:cBhvr>
                                    </p:animEffect>
                                    <p:set>
                                      <p:cBhvr>
                                        <p:cTn id="142" dur="1" fill="hold">
                                          <p:stCondLst>
                                            <p:cond delay="499"/>
                                          </p:stCondLst>
                                        </p:cTn>
                                        <p:tgtEl>
                                          <p:spTgt spid="110"/>
                                        </p:tgtEl>
                                        <p:attrNameLst>
                                          <p:attrName>style.visibility</p:attrName>
                                        </p:attrNameLst>
                                      </p:cBhvr>
                                      <p:to>
                                        <p:strVal val="hidden"/>
                                      </p:to>
                                    </p:set>
                                  </p:childTnLst>
                                </p:cTn>
                              </p:par>
                            </p:childTnLst>
                          </p:cTn>
                        </p:par>
                        <p:par>
                          <p:cTn id="143" fill="hold">
                            <p:stCondLst>
                              <p:cond delay="500"/>
                            </p:stCondLst>
                            <p:childTnLst>
                              <p:par>
                                <p:cTn id="144" presetID="22" presetClass="entr" presetSubtype="1" fill="hold" nodeType="afterEffect">
                                  <p:stCondLst>
                                    <p:cond delay="0"/>
                                  </p:stCondLst>
                                  <p:childTnLst>
                                    <p:set>
                                      <p:cBhvr>
                                        <p:cTn id="145" dur="1" fill="hold">
                                          <p:stCondLst>
                                            <p:cond delay="0"/>
                                          </p:stCondLst>
                                        </p:cTn>
                                        <p:tgtEl>
                                          <p:spTgt spid="191"/>
                                        </p:tgtEl>
                                        <p:attrNameLst>
                                          <p:attrName>style.visibility</p:attrName>
                                        </p:attrNameLst>
                                      </p:cBhvr>
                                      <p:to>
                                        <p:strVal val="visible"/>
                                      </p:to>
                                    </p:set>
                                    <p:animEffect transition="in" filter="wipe(up)">
                                      <p:cBhvr>
                                        <p:cTn id="146" dur="500"/>
                                        <p:tgtEl>
                                          <p:spTgt spid="191"/>
                                        </p:tgtEl>
                                      </p:cBhvr>
                                    </p:animEffect>
                                  </p:childTnLst>
                                </p:cTn>
                              </p:par>
                            </p:childTnLst>
                          </p:cTn>
                        </p:par>
                        <p:par>
                          <p:cTn id="147" fill="hold">
                            <p:stCondLst>
                              <p:cond delay="1000"/>
                            </p:stCondLst>
                            <p:childTnLst>
                              <p:par>
                                <p:cTn id="148" presetID="22" presetClass="entr" presetSubtype="1" fill="hold" nodeType="afterEffect">
                                  <p:stCondLst>
                                    <p:cond delay="0"/>
                                  </p:stCondLst>
                                  <p:childTnLst>
                                    <p:set>
                                      <p:cBhvr>
                                        <p:cTn id="149" dur="1" fill="hold">
                                          <p:stCondLst>
                                            <p:cond delay="0"/>
                                          </p:stCondLst>
                                        </p:cTn>
                                        <p:tgtEl>
                                          <p:spTgt spid="194"/>
                                        </p:tgtEl>
                                        <p:attrNameLst>
                                          <p:attrName>style.visibility</p:attrName>
                                        </p:attrNameLst>
                                      </p:cBhvr>
                                      <p:to>
                                        <p:strVal val="visible"/>
                                      </p:to>
                                    </p:set>
                                    <p:animEffect transition="in" filter="wipe(up)">
                                      <p:cBhvr>
                                        <p:cTn id="150" dur="500"/>
                                        <p:tgtEl>
                                          <p:spTgt spid="194"/>
                                        </p:tgtEl>
                                      </p:cBhvr>
                                    </p:animEffect>
                                  </p:childTnLst>
                                </p:cTn>
                              </p:par>
                              <p:par>
                                <p:cTn id="151" presetID="22" presetClass="entr" presetSubtype="1" fill="hold" nodeType="withEffect">
                                  <p:stCondLst>
                                    <p:cond delay="0"/>
                                  </p:stCondLst>
                                  <p:childTnLst>
                                    <p:set>
                                      <p:cBhvr>
                                        <p:cTn id="152" dur="1" fill="hold">
                                          <p:stCondLst>
                                            <p:cond delay="0"/>
                                          </p:stCondLst>
                                        </p:cTn>
                                        <p:tgtEl>
                                          <p:spTgt spid="195"/>
                                        </p:tgtEl>
                                        <p:attrNameLst>
                                          <p:attrName>style.visibility</p:attrName>
                                        </p:attrNameLst>
                                      </p:cBhvr>
                                      <p:to>
                                        <p:strVal val="visible"/>
                                      </p:to>
                                    </p:set>
                                    <p:animEffect transition="in" filter="wipe(up)">
                                      <p:cBhvr>
                                        <p:cTn id="153" dur="500"/>
                                        <p:tgtEl>
                                          <p:spTgt spid="195"/>
                                        </p:tgtEl>
                                      </p:cBhvr>
                                    </p:animEffect>
                                  </p:childTnLst>
                                </p:cTn>
                              </p:par>
                            </p:childTnLst>
                          </p:cTn>
                        </p:par>
                        <p:par>
                          <p:cTn id="154" fill="hold">
                            <p:stCondLst>
                              <p:cond delay="1500"/>
                            </p:stCondLst>
                            <p:childTnLst>
                              <p:par>
                                <p:cTn id="155" presetID="1" presetClass="entr" presetSubtype="0" fill="hold" nodeType="afterEffect">
                                  <p:stCondLst>
                                    <p:cond delay="0"/>
                                  </p:stCondLst>
                                  <p:childTnLst>
                                    <p:set>
                                      <p:cBhvr>
                                        <p:cTn id="156" dur="1" fill="hold">
                                          <p:stCondLst>
                                            <p:cond delay="0"/>
                                          </p:stCondLst>
                                        </p:cTn>
                                        <p:tgtEl>
                                          <p:spTgt spid="120"/>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xit" presetSubtype="0" fill="hold" nodeType="clickEffect">
                                  <p:stCondLst>
                                    <p:cond delay="0"/>
                                  </p:stCondLst>
                                  <p:childTnLst>
                                    <p:set>
                                      <p:cBhvr>
                                        <p:cTn id="160" dur="1" fill="hold">
                                          <p:stCondLst>
                                            <p:cond delay="0"/>
                                          </p:stCondLst>
                                        </p:cTn>
                                        <p:tgtEl>
                                          <p:spTgt spid="120"/>
                                        </p:tgtEl>
                                        <p:attrNameLst>
                                          <p:attrName>style.visibility</p:attrName>
                                        </p:attrNameLst>
                                      </p:cBhvr>
                                      <p:to>
                                        <p:strVal val="hidden"/>
                                      </p:to>
                                    </p:set>
                                  </p:childTnLst>
                                </p:cTn>
                              </p:par>
                            </p:childTnLst>
                          </p:cTn>
                        </p:par>
                        <p:par>
                          <p:cTn id="161" fill="hold">
                            <p:stCondLst>
                              <p:cond delay="0"/>
                            </p:stCondLst>
                            <p:childTnLst>
                              <p:par>
                                <p:cTn id="162" presetID="1" presetClass="exit" presetSubtype="0" fill="hold" nodeType="afterEffect">
                                  <p:stCondLst>
                                    <p:cond delay="0"/>
                                  </p:stCondLst>
                                  <p:childTnLst>
                                    <p:set>
                                      <p:cBhvr>
                                        <p:cTn id="163" dur="1" fill="hold">
                                          <p:stCondLst>
                                            <p:cond delay="0"/>
                                          </p:stCondLst>
                                        </p:cTn>
                                        <p:tgtEl>
                                          <p:spTgt spid="194"/>
                                        </p:tgtEl>
                                        <p:attrNameLst>
                                          <p:attrName>style.visibility</p:attrName>
                                        </p:attrNameLst>
                                      </p:cBhvr>
                                      <p:to>
                                        <p:strVal val="hidden"/>
                                      </p:to>
                                    </p:set>
                                  </p:childTnLst>
                                </p:cTn>
                              </p:par>
                              <p:par>
                                <p:cTn id="164" presetID="1" presetClass="exit" presetSubtype="0" fill="hold" nodeType="withEffect">
                                  <p:stCondLst>
                                    <p:cond delay="0"/>
                                  </p:stCondLst>
                                  <p:childTnLst>
                                    <p:set>
                                      <p:cBhvr>
                                        <p:cTn id="165" dur="1" fill="hold">
                                          <p:stCondLst>
                                            <p:cond delay="0"/>
                                          </p:stCondLst>
                                        </p:cTn>
                                        <p:tgtEl>
                                          <p:spTgt spid="195"/>
                                        </p:tgtEl>
                                        <p:attrNameLst>
                                          <p:attrName>style.visibility</p:attrName>
                                        </p:attrNameLst>
                                      </p:cBhvr>
                                      <p:to>
                                        <p:strVal val="hidden"/>
                                      </p:to>
                                    </p:set>
                                  </p:childTnLst>
                                </p:cTn>
                              </p:par>
                            </p:childTnLst>
                          </p:cTn>
                        </p:par>
                      </p:childTnLst>
                    </p:cTn>
                  </p:par>
                  <p:par>
                    <p:cTn id="166" fill="hold">
                      <p:stCondLst>
                        <p:cond delay="indefinite"/>
                      </p:stCondLst>
                      <p:childTnLst>
                        <p:par>
                          <p:cTn id="167" fill="hold">
                            <p:stCondLst>
                              <p:cond delay="0"/>
                            </p:stCondLst>
                            <p:childTnLst>
                              <p:par>
                                <p:cTn id="168" presetID="22" presetClass="entr" presetSubtype="4" fill="hold" nodeType="clickEffect">
                                  <p:stCondLst>
                                    <p:cond delay="0"/>
                                  </p:stCondLst>
                                  <p:childTnLst>
                                    <p:set>
                                      <p:cBhvr>
                                        <p:cTn id="169" dur="1" fill="hold">
                                          <p:stCondLst>
                                            <p:cond delay="0"/>
                                          </p:stCondLst>
                                        </p:cTn>
                                        <p:tgtEl>
                                          <p:spTgt spid="196"/>
                                        </p:tgtEl>
                                        <p:attrNameLst>
                                          <p:attrName>style.visibility</p:attrName>
                                        </p:attrNameLst>
                                      </p:cBhvr>
                                      <p:to>
                                        <p:strVal val="visible"/>
                                      </p:to>
                                    </p:set>
                                    <p:animEffect transition="in" filter="wipe(down)">
                                      <p:cBhvr>
                                        <p:cTn id="170" dur="500"/>
                                        <p:tgtEl>
                                          <p:spTgt spid="196"/>
                                        </p:tgtEl>
                                      </p:cBhvr>
                                    </p:animEffect>
                                  </p:childTnLst>
                                </p:cTn>
                              </p:par>
                            </p:childTnLst>
                          </p:cTn>
                        </p:par>
                        <p:par>
                          <p:cTn id="171" fill="hold">
                            <p:stCondLst>
                              <p:cond delay="500"/>
                            </p:stCondLst>
                            <p:childTnLst>
                              <p:par>
                                <p:cTn id="172" presetID="1" presetClass="exit" presetSubtype="0" fill="hold" nodeType="afterEffect">
                                  <p:stCondLst>
                                    <p:cond delay="0"/>
                                  </p:stCondLst>
                                  <p:childTnLst>
                                    <p:set>
                                      <p:cBhvr>
                                        <p:cTn id="173" dur="1" fill="hold">
                                          <p:stCondLst>
                                            <p:cond delay="0"/>
                                          </p:stCondLst>
                                        </p:cTn>
                                        <p:tgtEl>
                                          <p:spTgt spid="191"/>
                                        </p:tgtEl>
                                        <p:attrNameLst>
                                          <p:attrName>style.visibility</p:attrName>
                                        </p:attrNameLst>
                                      </p:cBhvr>
                                      <p:to>
                                        <p:strVal val="hidden"/>
                                      </p:to>
                                    </p:set>
                                  </p:childTnLst>
                                </p:cTn>
                              </p:par>
                              <p:par>
                                <p:cTn id="174" presetID="22" presetClass="entr" presetSubtype="4" fill="hold" nodeType="withEffect">
                                  <p:stCondLst>
                                    <p:cond delay="0"/>
                                  </p:stCondLst>
                                  <p:childTnLst>
                                    <p:set>
                                      <p:cBhvr>
                                        <p:cTn id="175" dur="1" fill="hold">
                                          <p:stCondLst>
                                            <p:cond delay="0"/>
                                          </p:stCondLst>
                                        </p:cTn>
                                        <p:tgtEl>
                                          <p:spTgt spid="206"/>
                                        </p:tgtEl>
                                        <p:attrNameLst>
                                          <p:attrName>style.visibility</p:attrName>
                                        </p:attrNameLst>
                                      </p:cBhvr>
                                      <p:to>
                                        <p:strVal val="visible"/>
                                      </p:to>
                                    </p:set>
                                    <p:animEffect transition="in" filter="wipe(down)">
                                      <p:cBhvr>
                                        <p:cTn id="176" dur="500"/>
                                        <p:tgtEl>
                                          <p:spTgt spid="206"/>
                                        </p:tgtEl>
                                      </p:cBhvr>
                                    </p:animEffect>
                                  </p:childTnLst>
                                </p:cTn>
                              </p:par>
                              <p:par>
                                <p:cTn id="177" presetID="22" presetClass="entr" presetSubtype="4" fill="hold" nodeType="withEffect">
                                  <p:stCondLst>
                                    <p:cond delay="0"/>
                                  </p:stCondLst>
                                  <p:childTnLst>
                                    <p:set>
                                      <p:cBhvr>
                                        <p:cTn id="178" dur="1" fill="hold">
                                          <p:stCondLst>
                                            <p:cond delay="0"/>
                                          </p:stCondLst>
                                        </p:cTn>
                                        <p:tgtEl>
                                          <p:spTgt spid="199"/>
                                        </p:tgtEl>
                                        <p:attrNameLst>
                                          <p:attrName>style.visibility</p:attrName>
                                        </p:attrNameLst>
                                      </p:cBhvr>
                                      <p:to>
                                        <p:strVal val="visible"/>
                                      </p:to>
                                    </p:set>
                                    <p:animEffect transition="in" filter="wipe(down)">
                                      <p:cBhvr>
                                        <p:cTn id="179" dur="500"/>
                                        <p:tgtEl>
                                          <p:spTgt spid="199"/>
                                        </p:tgtEl>
                                      </p:cBhvr>
                                    </p:animEffect>
                                  </p:childTnLst>
                                </p:cTn>
                              </p:par>
                              <p:par>
                                <p:cTn id="180" presetID="22" presetClass="entr" presetSubtype="4" fill="hold" nodeType="withEffect">
                                  <p:stCondLst>
                                    <p:cond delay="0"/>
                                  </p:stCondLst>
                                  <p:childTnLst>
                                    <p:set>
                                      <p:cBhvr>
                                        <p:cTn id="181" dur="1" fill="hold">
                                          <p:stCondLst>
                                            <p:cond delay="0"/>
                                          </p:stCondLst>
                                        </p:cTn>
                                        <p:tgtEl>
                                          <p:spTgt spid="202"/>
                                        </p:tgtEl>
                                        <p:attrNameLst>
                                          <p:attrName>style.visibility</p:attrName>
                                        </p:attrNameLst>
                                      </p:cBhvr>
                                      <p:to>
                                        <p:strVal val="visible"/>
                                      </p:to>
                                    </p:set>
                                    <p:animEffect transition="in" filter="wipe(down)">
                                      <p:cBhvr>
                                        <p:cTn id="182" dur="500"/>
                                        <p:tgtEl>
                                          <p:spTgt spid="202"/>
                                        </p:tgtEl>
                                      </p:cBhvr>
                                    </p:animEffect>
                                  </p:childTnLst>
                                </p:cTn>
                              </p:par>
                              <p:par>
                                <p:cTn id="183" presetID="22" presetClass="entr" presetSubtype="4" fill="hold" nodeType="withEffect">
                                  <p:stCondLst>
                                    <p:cond delay="0"/>
                                  </p:stCondLst>
                                  <p:childTnLst>
                                    <p:set>
                                      <p:cBhvr>
                                        <p:cTn id="184" dur="1" fill="hold">
                                          <p:stCondLst>
                                            <p:cond delay="0"/>
                                          </p:stCondLst>
                                        </p:cTn>
                                        <p:tgtEl>
                                          <p:spTgt spid="197"/>
                                        </p:tgtEl>
                                        <p:attrNameLst>
                                          <p:attrName>style.visibility</p:attrName>
                                        </p:attrNameLst>
                                      </p:cBhvr>
                                      <p:to>
                                        <p:strVal val="visible"/>
                                      </p:to>
                                    </p:set>
                                    <p:animEffect transition="in" filter="wipe(down)">
                                      <p:cBhvr>
                                        <p:cTn id="185" dur="500"/>
                                        <p:tgtEl>
                                          <p:spTgt spid="197"/>
                                        </p:tgtEl>
                                      </p:cBhvr>
                                    </p:animEffect>
                                  </p:childTnLst>
                                </p:cTn>
                              </p:par>
                              <p:par>
                                <p:cTn id="186" presetID="22" presetClass="entr" presetSubtype="4" fill="hold" nodeType="withEffect">
                                  <p:stCondLst>
                                    <p:cond delay="0"/>
                                  </p:stCondLst>
                                  <p:childTnLst>
                                    <p:set>
                                      <p:cBhvr>
                                        <p:cTn id="187" dur="1" fill="hold">
                                          <p:stCondLst>
                                            <p:cond delay="0"/>
                                          </p:stCondLst>
                                        </p:cTn>
                                        <p:tgtEl>
                                          <p:spTgt spid="203"/>
                                        </p:tgtEl>
                                        <p:attrNameLst>
                                          <p:attrName>style.visibility</p:attrName>
                                        </p:attrNameLst>
                                      </p:cBhvr>
                                      <p:to>
                                        <p:strVal val="visible"/>
                                      </p:to>
                                    </p:set>
                                    <p:animEffect transition="in" filter="wipe(down)">
                                      <p:cBhvr>
                                        <p:cTn id="188" dur="500"/>
                                        <p:tgtEl>
                                          <p:spTgt spid="203"/>
                                        </p:tgtEl>
                                      </p:cBhvr>
                                    </p:animEffect>
                                  </p:childTnLst>
                                </p:cTn>
                              </p:par>
                              <p:par>
                                <p:cTn id="189" presetID="22" presetClass="entr" presetSubtype="4" fill="hold" nodeType="withEffect">
                                  <p:stCondLst>
                                    <p:cond delay="0"/>
                                  </p:stCondLst>
                                  <p:childTnLst>
                                    <p:set>
                                      <p:cBhvr>
                                        <p:cTn id="190" dur="1" fill="hold">
                                          <p:stCondLst>
                                            <p:cond delay="0"/>
                                          </p:stCondLst>
                                        </p:cTn>
                                        <p:tgtEl>
                                          <p:spTgt spid="200"/>
                                        </p:tgtEl>
                                        <p:attrNameLst>
                                          <p:attrName>style.visibility</p:attrName>
                                        </p:attrNameLst>
                                      </p:cBhvr>
                                      <p:to>
                                        <p:strVal val="visible"/>
                                      </p:to>
                                    </p:set>
                                    <p:animEffect transition="in" filter="wipe(down)">
                                      <p:cBhvr>
                                        <p:cTn id="191" dur="500"/>
                                        <p:tgtEl>
                                          <p:spTgt spid="200"/>
                                        </p:tgtEl>
                                      </p:cBhvr>
                                    </p:animEffect>
                                  </p:childTnLst>
                                </p:cTn>
                              </p:par>
                              <p:par>
                                <p:cTn id="192" presetID="22" presetClass="entr" presetSubtype="4" fill="hold" nodeType="withEffect">
                                  <p:stCondLst>
                                    <p:cond delay="0"/>
                                  </p:stCondLst>
                                  <p:childTnLst>
                                    <p:set>
                                      <p:cBhvr>
                                        <p:cTn id="193" dur="1" fill="hold">
                                          <p:stCondLst>
                                            <p:cond delay="0"/>
                                          </p:stCondLst>
                                        </p:cTn>
                                        <p:tgtEl>
                                          <p:spTgt spid="204"/>
                                        </p:tgtEl>
                                        <p:attrNameLst>
                                          <p:attrName>style.visibility</p:attrName>
                                        </p:attrNameLst>
                                      </p:cBhvr>
                                      <p:to>
                                        <p:strVal val="visible"/>
                                      </p:to>
                                    </p:set>
                                    <p:animEffect transition="in" filter="wipe(down)">
                                      <p:cBhvr>
                                        <p:cTn id="194" dur="500"/>
                                        <p:tgtEl>
                                          <p:spTgt spid="204"/>
                                        </p:tgtEl>
                                      </p:cBhvr>
                                    </p:animEffect>
                                  </p:childTnLst>
                                </p:cTn>
                              </p:par>
                              <p:par>
                                <p:cTn id="195" presetID="22" presetClass="entr" presetSubtype="4" fill="hold" nodeType="withEffect">
                                  <p:stCondLst>
                                    <p:cond delay="0"/>
                                  </p:stCondLst>
                                  <p:childTnLst>
                                    <p:set>
                                      <p:cBhvr>
                                        <p:cTn id="196" dur="1" fill="hold">
                                          <p:stCondLst>
                                            <p:cond delay="0"/>
                                          </p:stCondLst>
                                        </p:cTn>
                                        <p:tgtEl>
                                          <p:spTgt spid="201"/>
                                        </p:tgtEl>
                                        <p:attrNameLst>
                                          <p:attrName>style.visibility</p:attrName>
                                        </p:attrNameLst>
                                      </p:cBhvr>
                                      <p:to>
                                        <p:strVal val="visible"/>
                                      </p:to>
                                    </p:set>
                                    <p:animEffect transition="in" filter="wipe(down)">
                                      <p:cBhvr>
                                        <p:cTn id="197" dur="500"/>
                                        <p:tgtEl>
                                          <p:spTgt spid="201"/>
                                        </p:tgtEl>
                                      </p:cBhvr>
                                    </p:animEffect>
                                  </p:childTnLst>
                                </p:cTn>
                              </p:par>
                              <p:par>
                                <p:cTn id="198" presetID="22" presetClass="entr" presetSubtype="1" fill="hold" nodeType="withEffect">
                                  <p:stCondLst>
                                    <p:cond delay="0"/>
                                  </p:stCondLst>
                                  <p:childTnLst>
                                    <p:set>
                                      <p:cBhvr>
                                        <p:cTn id="199" dur="1" fill="hold">
                                          <p:stCondLst>
                                            <p:cond delay="0"/>
                                          </p:stCondLst>
                                        </p:cTn>
                                        <p:tgtEl>
                                          <p:spTgt spid="208"/>
                                        </p:tgtEl>
                                        <p:attrNameLst>
                                          <p:attrName>style.visibility</p:attrName>
                                        </p:attrNameLst>
                                      </p:cBhvr>
                                      <p:to>
                                        <p:strVal val="visible"/>
                                      </p:to>
                                    </p:set>
                                    <p:animEffect transition="in" filter="wipe(up)">
                                      <p:cBhvr>
                                        <p:cTn id="200" dur="500"/>
                                        <p:tgtEl>
                                          <p:spTgt spid="208"/>
                                        </p:tgtEl>
                                      </p:cBhvr>
                                    </p:animEffect>
                                  </p:childTnLst>
                                </p:cTn>
                              </p:par>
                              <p:par>
                                <p:cTn id="201" presetID="22" presetClass="entr" presetSubtype="1" fill="hold" nodeType="withEffect">
                                  <p:stCondLst>
                                    <p:cond delay="0"/>
                                  </p:stCondLst>
                                  <p:childTnLst>
                                    <p:set>
                                      <p:cBhvr>
                                        <p:cTn id="202" dur="1" fill="hold">
                                          <p:stCondLst>
                                            <p:cond delay="0"/>
                                          </p:stCondLst>
                                        </p:cTn>
                                        <p:tgtEl>
                                          <p:spTgt spid="207"/>
                                        </p:tgtEl>
                                        <p:attrNameLst>
                                          <p:attrName>style.visibility</p:attrName>
                                        </p:attrNameLst>
                                      </p:cBhvr>
                                      <p:to>
                                        <p:strVal val="visible"/>
                                      </p:to>
                                    </p:set>
                                    <p:animEffect transition="in" filter="wipe(up)">
                                      <p:cBhvr>
                                        <p:cTn id="203" dur="500"/>
                                        <p:tgtEl>
                                          <p:spTgt spid="207"/>
                                        </p:tgtEl>
                                      </p:cBhvr>
                                    </p:animEffect>
                                  </p:childTnLst>
                                </p:cTn>
                              </p:par>
                            </p:childTnLst>
                          </p:cTn>
                        </p:par>
                        <p:par>
                          <p:cTn id="204" fill="hold">
                            <p:stCondLst>
                              <p:cond delay="1000"/>
                            </p:stCondLst>
                            <p:childTnLst>
                              <p:par>
                                <p:cTn id="205" presetID="1" presetClass="entr" presetSubtype="0" fill="hold" nodeType="afterEffect">
                                  <p:stCondLst>
                                    <p:cond delay="0"/>
                                  </p:stCondLst>
                                  <p:childTnLst>
                                    <p:set>
                                      <p:cBhvr>
                                        <p:cTn id="206" dur="1" fill="hold">
                                          <p:stCondLst>
                                            <p:cond delay="0"/>
                                          </p:stCondLst>
                                        </p:cTn>
                                        <p:tgtEl>
                                          <p:spTgt spid="121"/>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xit" presetSubtype="0" fill="hold" nodeType="clickEffect">
                                  <p:stCondLst>
                                    <p:cond delay="0"/>
                                  </p:stCondLst>
                                  <p:childTnLst>
                                    <p:set>
                                      <p:cBhvr>
                                        <p:cTn id="210" dur="1" fill="hold">
                                          <p:stCondLst>
                                            <p:cond delay="0"/>
                                          </p:stCondLst>
                                        </p:cTn>
                                        <p:tgtEl>
                                          <p:spTgt spid="121"/>
                                        </p:tgtEl>
                                        <p:attrNameLst>
                                          <p:attrName>style.visibility</p:attrName>
                                        </p:attrNameLst>
                                      </p:cBhvr>
                                      <p:to>
                                        <p:strVal val="hidden"/>
                                      </p:to>
                                    </p:set>
                                  </p:childTnLst>
                                </p:cTn>
                              </p:par>
                              <p:par>
                                <p:cTn id="211" presetID="1" presetClass="exit" presetSubtype="0" fill="hold" nodeType="withEffect">
                                  <p:stCondLst>
                                    <p:cond delay="0"/>
                                  </p:stCondLst>
                                  <p:childTnLst>
                                    <p:set>
                                      <p:cBhvr>
                                        <p:cTn id="212" dur="1" fill="hold">
                                          <p:stCondLst>
                                            <p:cond delay="0"/>
                                          </p:stCondLst>
                                        </p:cTn>
                                        <p:tgtEl>
                                          <p:spTgt spid="206"/>
                                        </p:tgtEl>
                                        <p:attrNameLst>
                                          <p:attrName>style.visibility</p:attrName>
                                        </p:attrNameLst>
                                      </p:cBhvr>
                                      <p:to>
                                        <p:strVal val="hidden"/>
                                      </p:to>
                                    </p:set>
                                  </p:childTnLst>
                                </p:cTn>
                              </p:par>
                              <p:par>
                                <p:cTn id="213" presetID="1" presetClass="exit" presetSubtype="0" fill="hold" nodeType="withEffect">
                                  <p:stCondLst>
                                    <p:cond delay="0"/>
                                  </p:stCondLst>
                                  <p:childTnLst>
                                    <p:set>
                                      <p:cBhvr>
                                        <p:cTn id="214" dur="1" fill="hold">
                                          <p:stCondLst>
                                            <p:cond delay="0"/>
                                          </p:stCondLst>
                                        </p:cTn>
                                        <p:tgtEl>
                                          <p:spTgt spid="199"/>
                                        </p:tgtEl>
                                        <p:attrNameLst>
                                          <p:attrName>style.visibility</p:attrName>
                                        </p:attrNameLst>
                                      </p:cBhvr>
                                      <p:to>
                                        <p:strVal val="hidden"/>
                                      </p:to>
                                    </p:set>
                                  </p:childTnLst>
                                </p:cTn>
                              </p:par>
                              <p:par>
                                <p:cTn id="215" presetID="1" presetClass="exit" presetSubtype="0" fill="hold" nodeType="withEffect">
                                  <p:stCondLst>
                                    <p:cond delay="0"/>
                                  </p:stCondLst>
                                  <p:childTnLst>
                                    <p:set>
                                      <p:cBhvr>
                                        <p:cTn id="216" dur="1" fill="hold">
                                          <p:stCondLst>
                                            <p:cond delay="0"/>
                                          </p:stCondLst>
                                        </p:cTn>
                                        <p:tgtEl>
                                          <p:spTgt spid="202"/>
                                        </p:tgtEl>
                                        <p:attrNameLst>
                                          <p:attrName>style.visibility</p:attrName>
                                        </p:attrNameLst>
                                      </p:cBhvr>
                                      <p:to>
                                        <p:strVal val="hidden"/>
                                      </p:to>
                                    </p:set>
                                  </p:childTnLst>
                                </p:cTn>
                              </p:par>
                              <p:par>
                                <p:cTn id="217" presetID="1" presetClass="exit" presetSubtype="0" fill="hold" nodeType="withEffect">
                                  <p:stCondLst>
                                    <p:cond delay="0"/>
                                  </p:stCondLst>
                                  <p:childTnLst>
                                    <p:set>
                                      <p:cBhvr>
                                        <p:cTn id="218" dur="1" fill="hold">
                                          <p:stCondLst>
                                            <p:cond delay="0"/>
                                          </p:stCondLst>
                                        </p:cTn>
                                        <p:tgtEl>
                                          <p:spTgt spid="197"/>
                                        </p:tgtEl>
                                        <p:attrNameLst>
                                          <p:attrName>style.visibility</p:attrName>
                                        </p:attrNameLst>
                                      </p:cBhvr>
                                      <p:to>
                                        <p:strVal val="hidden"/>
                                      </p:to>
                                    </p:set>
                                  </p:childTnLst>
                                </p:cTn>
                              </p:par>
                              <p:par>
                                <p:cTn id="219" presetID="1" presetClass="exit" presetSubtype="0" fill="hold" nodeType="withEffect">
                                  <p:stCondLst>
                                    <p:cond delay="0"/>
                                  </p:stCondLst>
                                  <p:childTnLst>
                                    <p:set>
                                      <p:cBhvr>
                                        <p:cTn id="220" dur="1" fill="hold">
                                          <p:stCondLst>
                                            <p:cond delay="0"/>
                                          </p:stCondLst>
                                        </p:cTn>
                                        <p:tgtEl>
                                          <p:spTgt spid="203"/>
                                        </p:tgtEl>
                                        <p:attrNameLst>
                                          <p:attrName>style.visibility</p:attrName>
                                        </p:attrNameLst>
                                      </p:cBhvr>
                                      <p:to>
                                        <p:strVal val="hidden"/>
                                      </p:to>
                                    </p:set>
                                  </p:childTnLst>
                                </p:cTn>
                              </p:par>
                              <p:par>
                                <p:cTn id="221" presetID="1" presetClass="exit" presetSubtype="0" fill="hold" nodeType="withEffect">
                                  <p:stCondLst>
                                    <p:cond delay="0"/>
                                  </p:stCondLst>
                                  <p:childTnLst>
                                    <p:set>
                                      <p:cBhvr>
                                        <p:cTn id="222" dur="1" fill="hold">
                                          <p:stCondLst>
                                            <p:cond delay="0"/>
                                          </p:stCondLst>
                                        </p:cTn>
                                        <p:tgtEl>
                                          <p:spTgt spid="200"/>
                                        </p:tgtEl>
                                        <p:attrNameLst>
                                          <p:attrName>style.visibility</p:attrName>
                                        </p:attrNameLst>
                                      </p:cBhvr>
                                      <p:to>
                                        <p:strVal val="hidden"/>
                                      </p:to>
                                    </p:set>
                                  </p:childTnLst>
                                </p:cTn>
                              </p:par>
                              <p:par>
                                <p:cTn id="223" presetID="1" presetClass="exit" presetSubtype="0" fill="hold" nodeType="withEffect">
                                  <p:stCondLst>
                                    <p:cond delay="0"/>
                                  </p:stCondLst>
                                  <p:childTnLst>
                                    <p:set>
                                      <p:cBhvr>
                                        <p:cTn id="224" dur="1" fill="hold">
                                          <p:stCondLst>
                                            <p:cond delay="0"/>
                                          </p:stCondLst>
                                        </p:cTn>
                                        <p:tgtEl>
                                          <p:spTgt spid="204"/>
                                        </p:tgtEl>
                                        <p:attrNameLst>
                                          <p:attrName>style.visibility</p:attrName>
                                        </p:attrNameLst>
                                      </p:cBhvr>
                                      <p:to>
                                        <p:strVal val="hidden"/>
                                      </p:to>
                                    </p:set>
                                  </p:childTnLst>
                                </p:cTn>
                              </p:par>
                              <p:par>
                                <p:cTn id="225" presetID="1" presetClass="exit" presetSubtype="0" fill="hold" nodeType="withEffect">
                                  <p:stCondLst>
                                    <p:cond delay="0"/>
                                  </p:stCondLst>
                                  <p:childTnLst>
                                    <p:set>
                                      <p:cBhvr>
                                        <p:cTn id="226" dur="1" fill="hold">
                                          <p:stCondLst>
                                            <p:cond delay="0"/>
                                          </p:stCondLst>
                                        </p:cTn>
                                        <p:tgtEl>
                                          <p:spTgt spid="201"/>
                                        </p:tgtEl>
                                        <p:attrNameLst>
                                          <p:attrName>style.visibility</p:attrName>
                                        </p:attrNameLst>
                                      </p:cBhvr>
                                      <p:to>
                                        <p:strVal val="hidden"/>
                                      </p:to>
                                    </p:set>
                                  </p:childTnLst>
                                </p:cTn>
                              </p:par>
                              <p:par>
                                <p:cTn id="227" presetID="1" presetClass="exit" presetSubtype="0" fill="hold" nodeType="withEffect">
                                  <p:stCondLst>
                                    <p:cond delay="0"/>
                                  </p:stCondLst>
                                  <p:childTnLst>
                                    <p:set>
                                      <p:cBhvr>
                                        <p:cTn id="228" dur="1" fill="hold">
                                          <p:stCondLst>
                                            <p:cond delay="0"/>
                                          </p:stCondLst>
                                        </p:cTn>
                                        <p:tgtEl>
                                          <p:spTgt spid="208"/>
                                        </p:tgtEl>
                                        <p:attrNameLst>
                                          <p:attrName>style.visibility</p:attrName>
                                        </p:attrNameLst>
                                      </p:cBhvr>
                                      <p:to>
                                        <p:strVal val="hidden"/>
                                      </p:to>
                                    </p:set>
                                  </p:childTnLst>
                                </p:cTn>
                              </p:par>
                              <p:par>
                                <p:cTn id="229" presetID="1" presetClass="exit" presetSubtype="0" fill="hold" nodeType="withEffect">
                                  <p:stCondLst>
                                    <p:cond delay="0"/>
                                  </p:stCondLst>
                                  <p:childTnLst>
                                    <p:set>
                                      <p:cBhvr>
                                        <p:cTn id="230" dur="1" fill="hold">
                                          <p:stCondLst>
                                            <p:cond delay="0"/>
                                          </p:stCondLst>
                                        </p:cTn>
                                        <p:tgtEl>
                                          <p:spTgt spid="2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pic>
        <p:nvPicPr>
          <p:cNvPr id="31" name="Picture 30" descr="A close up of a logo&#10;&#10;Description automatically generated">
            <a:extLst>
              <a:ext uri="{FF2B5EF4-FFF2-40B4-BE49-F238E27FC236}">
                <a16:creationId xmlns:a16="http://schemas.microsoft.com/office/drawing/2014/main" xmlns="" id="{7C4E7F1F-441D-D840-8B5E-D2ADE7889EF7}"/>
              </a:ext>
            </a:extLst>
          </p:cNvPr>
          <p:cNvPicPr>
            <a:picLocks noChangeAspect="1"/>
          </p:cNvPicPr>
          <p:nvPr/>
        </p:nvPicPr>
        <p:blipFill>
          <a:blip r:embed="rId3"/>
          <a:stretch>
            <a:fillRect/>
          </a:stretch>
        </p:blipFill>
        <p:spPr>
          <a:xfrm>
            <a:off x="90991" y="1495802"/>
            <a:ext cx="894443" cy="2343393"/>
          </a:xfrm>
          <a:prstGeom prst="rect">
            <a:avLst/>
          </a:prstGeom>
          <a:effectLst>
            <a:outerShdw blurRad="50800" dist="38100" dir="2700000" algn="tl" rotWithShape="0">
              <a:prstClr val="black">
                <a:alpha val="40000"/>
              </a:prstClr>
            </a:outerShdw>
          </a:effectLst>
        </p:spPr>
      </p:pic>
      <p:sp>
        <p:nvSpPr>
          <p:cNvPr id="61" name="Rounded Rectangular Callout 60">
            <a:extLst>
              <a:ext uri="{FF2B5EF4-FFF2-40B4-BE49-F238E27FC236}">
                <a16:creationId xmlns:a16="http://schemas.microsoft.com/office/drawing/2014/main" xmlns="" id="{463C624B-EA61-C440-B55F-CDB10D458E76}"/>
              </a:ext>
            </a:extLst>
          </p:cNvPr>
          <p:cNvSpPr/>
          <p:nvPr/>
        </p:nvSpPr>
        <p:spPr>
          <a:xfrm>
            <a:off x="457200" y="739923"/>
            <a:ext cx="7844278" cy="600483"/>
          </a:xfrm>
          <a:prstGeom prst="wedgeRoundRectCallout">
            <a:avLst>
              <a:gd name="adj1" fmla="val 17142"/>
              <a:gd name="adj2" fmla="val 78283"/>
              <a:gd name="adj3" fmla="val 16667"/>
            </a:avLst>
          </a:prstGeom>
          <a:solidFill>
            <a:srgbClr val="4A4D46"/>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panose="020F0302020204030204" pitchFamily="34" charset="0"/>
                <a:ea typeface="+mn-ea"/>
                <a:cs typeface="Calibri Light" panose="020F0302020204030204" pitchFamily="34" charset="0"/>
                <a:sym typeface="Arial"/>
              </a:rPr>
              <a:t>CI/CD: Automated standards compliancy testing and heavy RAN traffic performance testing </a:t>
            </a:r>
          </a:p>
        </p:txBody>
      </p:sp>
      <p:sp>
        <p:nvSpPr>
          <p:cNvPr id="425" name="Google Shape;425;p11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113333"/>
              </a:lnSpc>
              <a:spcBef>
                <a:spcPts val="0"/>
              </a:spcBef>
              <a:spcAft>
                <a:spcPts val="0"/>
              </a:spcAft>
              <a:buClr>
                <a:srgbClr val="007DAF"/>
              </a:buClr>
              <a:buSzPts val="3000"/>
              <a:buFont typeface="Calibri"/>
              <a:buNone/>
            </a:pPr>
            <a:r>
              <a:rPr lang="en-US" dirty="0"/>
              <a:t>OMEC: Pieces Moving Towards Productization</a:t>
            </a:r>
            <a:endParaRPr dirty="0"/>
          </a:p>
        </p:txBody>
      </p:sp>
      <p:sp>
        <p:nvSpPr>
          <p:cNvPr id="427" name="Google Shape;427;p115"/>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1200" cap="none" spc="0" normalizeH="0" baseline="0" noProof="0">
                <a:ln>
                  <a:noFill/>
                </a:ln>
                <a:solidFill>
                  <a:srgbClr val="A5A5A5"/>
                </a:solidFill>
                <a:effectLst/>
                <a:uLnTx/>
                <a:uFillTx/>
                <a:latin typeface="Calibri"/>
                <a:cs typeface="Calibri"/>
                <a:sym typeface="Calibri"/>
              </a:rPr>
              <a:pPr marL="0" marR="0" lvl="0" indent="0" algn="ctr" defTabSz="457200" rtl="0" eaLnBrk="1" fontAlgn="auto" latinLnBrk="0" hangingPunct="1">
                <a:lnSpc>
                  <a:spcPct val="100000"/>
                </a:lnSpc>
                <a:spcBef>
                  <a:spcPts val="0"/>
                </a:spcBef>
                <a:spcAft>
                  <a:spcPts val="0"/>
                </a:spcAft>
                <a:buClr>
                  <a:srgbClr val="000000"/>
                </a:buClr>
                <a:buSzPts val="800"/>
                <a:buFont typeface="Arial"/>
                <a:buNone/>
                <a:tabLst/>
                <a:defRPr/>
              </a:pPr>
              <a:t>26</a:t>
            </a:fld>
            <a:endParaRPr kumimoji="0" sz="800" b="0" i="0" u="none" strike="noStrike" kern="1200" cap="none" spc="0" normalizeH="0" baseline="0" noProof="0">
              <a:ln>
                <a:noFill/>
              </a:ln>
              <a:solidFill>
                <a:srgbClr val="A5A5A5"/>
              </a:solidFill>
              <a:effectLst/>
              <a:uLnTx/>
              <a:uFillTx/>
              <a:latin typeface="Calibri"/>
              <a:cs typeface="Calibri"/>
              <a:sym typeface="Calibri"/>
            </a:endParaRPr>
          </a:p>
        </p:txBody>
      </p:sp>
      <p:sp>
        <p:nvSpPr>
          <p:cNvPr id="4" name="Rectangle 3">
            <a:extLst>
              <a:ext uri="{FF2B5EF4-FFF2-40B4-BE49-F238E27FC236}">
                <a16:creationId xmlns:a16="http://schemas.microsoft.com/office/drawing/2014/main" xmlns="" id="{89A8D32F-E391-FF4E-9133-C4EB5FA0B462}"/>
              </a:ext>
            </a:extLst>
          </p:cNvPr>
          <p:cNvSpPr/>
          <p:nvPr/>
        </p:nvSpPr>
        <p:spPr>
          <a:xfrm>
            <a:off x="1636294" y="1924782"/>
            <a:ext cx="1443790" cy="664143"/>
          </a:xfrm>
          <a:prstGeom prst="rect">
            <a:avLst/>
          </a:prstGeom>
          <a:solidFill>
            <a:srgbClr val="6BBAD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HSS</a:t>
            </a:r>
          </a:p>
        </p:txBody>
      </p:sp>
      <p:sp>
        <p:nvSpPr>
          <p:cNvPr id="8" name="Rectangle 7">
            <a:extLst>
              <a:ext uri="{FF2B5EF4-FFF2-40B4-BE49-F238E27FC236}">
                <a16:creationId xmlns:a16="http://schemas.microsoft.com/office/drawing/2014/main" xmlns="" id="{6575886A-8E76-5F4C-8BEE-9BC0B6150C48}"/>
              </a:ext>
            </a:extLst>
          </p:cNvPr>
          <p:cNvSpPr/>
          <p:nvPr/>
        </p:nvSpPr>
        <p:spPr>
          <a:xfrm>
            <a:off x="1636294" y="2930086"/>
            <a:ext cx="1443790" cy="664143"/>
          </a:xfrm>
          <a:prstGeom prst="rect">
            <a:avLst/>
          </a:prstGeom>
          <a:solidFill>
            <a:srgbClr val="6BBAD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MME</a:t>
            </a:r>
          </a:p>
        </p:txBody>
      </p:sp>
      <p:sp>
        <p:nvSpPr>
          <p:cNvPr id="9" name="Rectangle 8">
            <a:extLst>
              <a:ext uri="{FF2B5EF4-FFF2-40B4-BE49-F238E27FC236}">
                <a16:creationId xmlns:a16="http://schemas.microsoft.com/office/drawing/2014/main" xmlns="" id="{754CEFE0-07F9-314E-B10F-67107217D7A8}"/>
              </a:ext>
            </a:extLst>
          </p:cNvPr>
          <p:cNvSpPr/>
          <p:nvPr/>
        </p:nvSpPr>
        <p:spPr>
          <a:xfrm>
            <a:off x="3547329" y="1928579"/>
            <a:ext cx="1443790" cy="664143"/>
          </a:xfrm>
          <a:prstGeom prst="rect">
            <a:avLst/>
          </a:prstGeom>
          <a:solidFill>
            <a:srgbClr val="6BBAD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Subscriber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Database</a:t>
            </a:r>
          </a:p>
        </p:txBody>
      </p:sp>
      <p:sp>
        <p:nvSpPr>
          <p:cNvPr id="10" name="Rectangle 9">
            <a:extLst>
              <a:ext uri="{FF2B5EF4-FFF2-40B4-BE49-F238E27FC236}">
                <a16:creationId xmlns:a16="http://schemas.microsoft.com/office/drawing/2014/main" xmlns="" id="{FD7067E5-CC51-FE4C-AF7C-A674A0139558}"/>
              </a:ext>
            </a:extLst>
          </p:cNvPr>
          <p:cNvSpPr/>
          <p:nvPr/>
        </p:nvSpPr>
        <p:spPr>
          <a:xfrm>
            <a:off x="5475171" y="1924782"/>
            <a:ext cx="1443790" cy="664143"/>
          </a:xfrm>
          <a:prstGeom prst="rect">
            <a:avLst/>
          </a:prstGeom>
          <a:solidFill>
            <a:srgbClr val="6BBAD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PCRF</a:t>
            </a:r>
          </a:p>
        </p:txBody>
      </p:sp>
      <p:sp>
        <p:nvSpPr>
          <p:cNvPr id="11" name="Rectangle 10">
            <a:extLst>
              <a:ext uri="{FF2B5EF4-FFF2-40B4-BE49-F238E27FC236}">
                <a16:creationId xmlns:a16="http://schemas.microsoft.com/office/drawing/2014/main" xmlns="" id="{2CA72F4D-CCBD-8347-95D3-F1A53C08ABD8}"/>
              </a:ext>
            </a:extLst>
          </p:cNvPr>
          <p:cNvSpPr/>
          <p:nvPr/>
        </p:nvSpPr>
        <p:spPr>
          <a:xfrm>
            <a:off x="5475171" y="2929072"/>
            <a:ext cx="1443790" cy="664143"/>
          </a:xfrm>
          <a:prstGeom prst="rect">
            <a:avLst/>
          </a:prstGeom>
          <a:solidFill>
            <a:srgbClr val="6BBAD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PGW-C</a:t>
            </a:r>
          </a:p>
        </p:txBody>
      </p:sp>
      <p:sp>
        <p:nvSpPr>
          <p:cNvPr id="12" name="Rectangle 11">
            <a:extLst>
              <a:ext uri="{FF2B5EF4-FFF2-40B4-BE49-F238E27FC236}">
                <a16:creationId xmlns:a16="http://schemas.microsoft.com/office/drawing/2014/main" xmlns="" id="{4F07ABBD-D5F9-AF4B-971B-7D7684A2E90E}"/>
              </a:ext>
            </a:extLst>
          </p:cNvPr>
          <p:cNvSpPr/>
          <p:nvPr/>
        </p:nvSpPr>
        <p:spPr>
          <a:xfrm>
            <a:off x="3547329" y="2929071"/>
            <a:ext cx="1443790" cy="664143"/>
          </a:xfrm>
          <a:prstGeom prst="rect">
            <a:avLst/>
          </a:prstGeom>
          <a:solidFill>
            <a:srgbClr val="6BBAD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SGW-C</a:t>
            </a:r>
          </a:p>
        </p:txBody>
      </p:sp>
      <p:sp>
        <p:nvSpPr>
          <p:cNvPr id="13" name="Rectangle 12">
            <a:extLst>
              <a:ext uri="{FF2B5EF4-FFF2-40B4-BE49-F238E27FC236}">
                <a16:creationId xmlns:a16="http://schemas.microsoft.com/office/drawing/2014/main" xmlns="" id="{52FB85E2-2700-1E49-B675-558D840D8CE0}"/>
              </a:ext>
            </a:extLst>
          </p:cNvPr>
          <p:cNvSpPr/>
          <p:nvPr/>
        </p:nvSpPr>
        <p:spPr>
          <a:xfrm>
            <a:off x="3547329" y="4052388"/>
            <a:ext cx="1443790" cy="664143"/>
          </a:xfrm>
          <a:prstGeom prst="rect">
            <a:avLst/>
          </a:prstGeom>
          <a:solidFill>
            <a:srgbClr val="EEAD2A"/>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SGW-U</a:t>
            </a:r>
          </a:p>
        </p:txBody>
      </p:sp>
      <p:sp>
        <p:nvSpPr>
          <p:cNvPr id="14" name="Rectangle 13">
            <a:extLst>
              <a:ext uri="{FF2B5EF4-FFF2-40B4-BE49-F238E27FC236}">
                <a16:creationId xmlns:a16="http://schemas.microsoft.com/office/drawing/2014/main" xmlns="" id="{F1779021-EA7E-C34E-BFDE-B4ED2099B474}"/>
              </a:ext>
            </a:extLst>
          </p:cNvPr>
          <p:cNvSpPr/>
          <p:nvPr/>
        </p:nvSpPr>
        <p:spPr>
          <a:xfrm>
            <a:off x="5475171" y="4052388"/>
            <a:ext cx="1443790" cy="664143"/>
          </a:xfrm>
          <a:prstGeom prst="rect">
            <a:avLst/>
          </a:prstGeom>
          <a:solidFill>
            <a:srgbClr val="EEAD2A"/>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PGW-U</a:t>
            </a:r>
          </a:p>
        </p:txBody>
      </p:sp>
      <p:sp>
        <p:nvSpPr>
          <p:cNvPr id="15" name="Rectangle 14">
            <a:extLst>
              <a:ext uri="{FF2B5EF4-FFF2-40B4-BE49-F238E27FC236}">
                <a16:creationId xmlns:a16="http://schemas.microsoft.com/office/drawing/2014/main" xmlns="" id="{80D9FE8F-EC61-FF4B-BF1A-C3A846634E96}"/>
              </a:ext>
            </a:extLst>
          </p:cNvPr>
          <p:cNvSpPr/>
          <p:nvPr/>
        </p:nvSpPr>
        <p:spPr>
          <a:xfrm>
            <a:off x="7411454" y="2929070"/>
            <a:ext cx="1443790" cy="664143"/>
          </a:xfrm>
          <a:prstGeom prst="rect">
            <a:avLst/>
          </a:prstGeom>
          <a:solidFill>
            <a:srgbClr val="6BBAD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Billing &amp; Charging </a:t>
            </a:r>
          </a:p>
        </p:txBody>
      </p:sp>
      <p:cxnSp>
        <p:nvCxnSpPr>
          <p:cNvPr id="6" name="Straight Connector 5">
            <a:extLst>
              <a:ext uri="{FF2B5EF4-FFF2-40B4-BE49-F238E27FC236}">
                <a16:creationId xmlns:a16="http://schemas.microsoft.com/office/drawing/2014/main" xmlns="" id="{C2FA0FE5-09F4-8A46-A781-E1023A628005}"/>
              </a:ext>
            </a:extLst>
          </p:cNvPr>
          <p:cNvCxnSpPr>
            <a:cxnSpLocks/>
            <a:endCxn id="8" idx="1"/>
          </p:cNvCxnSpPr>
          <p:nvPr/>
        </p:nvCxnSpPr>
        <p:spPr>
          <a:xfrm flipV="1">
            <a:off x="935290" y="3262158"/>
            <a:ext cx="701004" cy="539974"/>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81B3B3E6-B9ED-674F-BD99-24B0DDC945E9}"/>
              </a:ext>
            </a:extLst>
          </p:cNvPr>
          <p:cNvCxnSpPr>
            <a:cxnSpLocks/>
            <a:endCxn id="13" idx="1"/>
          </p:cNvCxnSpPr>
          <p:nvPr/>
        </p:nvCxnSpPr>
        <p:spPr>
          <a:xfrm>
            <a:off x="918484" y="3802132"/>
            <a:ext cx="2628845" cy="582328"/>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BEC0305D-1845-D744-8B3B-EE3677161055}"/>
              </a:ext>
            </a:extLst>
          </p:cNvPr>
          <p:cNvCxnSpPr>
            <a:cxnSpLocks/>
            <a:stCxn id="8" idx="0"/>
            <a:endCxn id="4" idx="2"/>
          </p:cNvCxnSpPr>
          <p:nvPr/>
        </p:nvCxnSpPr>
        <p:spPr>
          <a:xfrm flipV="1">
            <a:off x="2358189" y="2588925"/>
            <a:ext cx="0" cy="341161"/>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2BC9CAD9-AF56-9F49-91FE-210B96B571C6}"/>
              </a:ext>
            </a:extLst>
          </p:cNvPr>
          <p:cNvCxnSpPr>
            <a:cxnSpLocks/>
            <a:stCxn id="9" idx="1"/>
          </p:cNvCxnSpPr>
          <p:nvPr/>
        </p:nvCxnSpPr>
        <p:spPr>
          <a:xfrm flipH="1" flipV="1">
            <a:off x="3080084" y="2256853"/>
            <a:ext cx="467245" cy="3798"/>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A7948AA8-E63D-EC47-A9D9-CDA05010AD89}"/>
              </a:ext>
            </a:extLst>
          </p:cNvPr>
          <p:cNvCxnSpPr>
            <a:cxnSpLocks/>
            <a:stCxn id="10" idx="1"/>
            <a:endCxn id="9" idx="3"/>
          </p:cNvCxnSpPr>
          <p:nvPr/>
        </p:nvCxnSpPr>
        <p:spPr>
          <a:xfrm flipH="1">
            <a:off x="4991119" y="2256854"/>
            <a:ext cx="484052" cy="3797"/>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1AD4845E-4FC0-FE4C-91A9-B6E60872542C}"/>
              </a:ext>
            </a:extLst>
          </p:cNvPr>
          <p:cNvCxnSpPr>
            <a:cxnSpLocks/>
            <a:stCxn id="10" idx="2"/>
            <a:endCxn id="11" idx="0"/>
          </p:cNvCxnSpPr>
          <p:nvPr/>
        </p:nvCxnSpPr>
        <p:spPr>
          <a:xfrm>
            <a:off x="6197066" y="2588925"/>
            <a:ext cx="0" cy="340147"/>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E906BF6A-3439-5E42-B136-38D94D1EE25D}"/>
              </a:ext>
            </a:extLst>
          </p:cNvPr>
          <p:cNvCxnSpPr>
            <a:cxnSpLocks/>
            <a:stCxn id="8" idx="3"/>
            <a:endCxn id="12" idx="1"/>
          </p:cNvCxnSpPr>
          <p:nvPr/>
        </p:nvCxnSpPr>
        <p:spPr>
          <a:xfrm flipV="1">
            <a:off x="3080084" y="3261143"/>
            <a:ext cx="467245" cy="1015"/>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xmlns="" id="{AAA3FB99-F7DE-9940-9C52-357DFF3CDF5E}"/>
              </a:ext>
            </a:extLst>
          </p:cNvPr>
          <p:cNvCxnSpPr>
            <a:cxnSpLocks/>
            <a:stCxn id="12" idx="3"/>
            <a:endCxn id="11" idx="1"/>
          </p:cNvCxnSpPr>
          <p:nvPr/>
        </p:nvCxnSpPr>
        <p:spPr>
          <a:xfrm>
            <a:off x="4991119" y="3261143"/>
            <a:ext cx="484052" cy="1"/>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xmlns="" id="{88169945-1DD6-1D40-8EA7-B246788B9162}"/>
              </a:ext>
            </a:extLst>
          </p:cNvPr>
          <p:cNvCxnSpPr>
            <a:cxnSpLocks/>
            <a:stCxn id="13" idx="0"/>
            <a:endCxn id="12" idx="2"/>
          </p:cNvCxnSpPr>
          <p:nvPr/>
        </p:nvCxnSpPr>
        <p:spPr>
          <a:xfrm flipV="1">
            <a:off x="4269224" y="3593214"/>
            <a:ext cx="0" cy="459174"/>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xmlns="" id="{2288F87F-A38A-1D4C-8D6C-AD0FF2EF88CC}"/>
              </a:ext>
            </a:extLst>
          </p:cNvPr>
          <p:cNvCxnSpPr>
            <a:cxnSpLocks/>
            <a:stCxn id="14" idx="0"/>
            <a:endCxn id="11" idx="2"/>
          </p:cNvCxnSpPr>
          <p:nvPr/>
        </p:nvCxnSpPr>
        <p:spPr>
          <a:xfrm flipV="1">
            <a:off x="6197066" y="3593215"/>
            <a:ext cx="0" cy="459173"/>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xmlns="" id="{2EF832D5-D401-104C-AC37-9866591D0465}"/>
              </a:ext>
            </a:extLst>
          </p:cNvPr>
          <p:cNvCxnSpPr>
            <a:cxnSpLocks/>
            <a:stCxn id="13" idx="3"/>
            <a:endCxn id="14" idx="1"/>
          </p:cNvCxnSpPr>
          <p:nvPr/>
        </p:nvCxnSpPr>
        <p:spPr>
          <a:xfrm>
            <a:off x="4991119" y="4384460"/>
            <a:ext cx="484052" cy="0"/>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xmlns="" id="{5BCD6781-67E7-3045-B000-0CEC74752C6A}"/>
              </a:ext>
            </a:extLst>
          </p:cNvPr>
          <p:cNvCxnSpPr>
            <a:cxnSpLocks/>
            <a:stCxn id="11" idx="3"/>
            <a:endCxn id="15" idx="1"/>
          </p:cNvCxnSpPr>
          <p:nvPr/>
        </p:nvCxnSpPr>
        <p:spPr>
          <a:xfrm flipV="1">
            <a:off x="6918961" y="3261142"/>
            <a:ext cx="492493" cy="2"/>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55" name="Picture 54">
            <a:extLst>
              <a:ext uri="{FF2B5EF4-FFF2-40B4-BE49-F238E27FC236}">
                <a16:creationId xmlns:a16="http://schemas.microsoft.com/office/drawing/2014/main" xmlns="" id="{F9E1373A-7A7B-6948-BAAB-E643994F7015}"/>
              </a:ext>
            </a:extLst>
          </p:cNvPr>
          <p:cNvPicPr>
            <a:picLocks noChangeAspect="1"/>
          </p:cNvPicPr>
          <p:nvPr/>
        </p:nvPicPr>
        <p:blipFill>
          <a:blip r:embed="rId4"/>
          <a:stretch>
            <a:fillRect/>
          </a:stretch>
        </p:blipFill>
        <p:spPr>
          <a:xfrm>
            <a:off x="935290" y="4082974"/>
            <a:ext cx="1120117" cy="581647"/>
          </a:xfrm>
          <a:prstGeom prst="rect">
            <a:avLst/>
          </a:prstGeom>
        </p:spPr>
      </p:pic>
      <p:sp>
        <p:nvSpPr>
          <p:cNvPr id="60" name="Rounded Rectangular Callout 59">
            <a:extLst>
              <a:ext uri="{FF2B5EF4-FFF2-40B4-BE49-F238E27FC236}">
                <a16:creationId xmlns:a16="http://schemas.microsoft.com/office/drawing/2014/main" xmlns="" id="{37A221D5-65E8-8243-B7E0-FE7FA00013CC}"/>
              </a:ext>
            </a:extLst>
          </p:cNvPr>
          <p:cNvSpPr/>
          <p:nvPr/>
        </p:nvSpPr>
        <p:spPr>
          <a:xfrm>
            <a:off x="697991" y="1512172"/>
            <a:ext cx="5614417" cy="979207"/>
          </a:xfrm>
          <a:prstGeom prst="wedgeRoundRectCallout">
            <a:avLst>
              <a:gd name="adj1" fmla="val -20480"/>
              <a:gd name="adj2" fmla="val 83544"/>
              <a:gd name="adj3" fmla="val 16667"/>
            </a:avLst>
          </a:prstGeom>
          <a:solidFill>
            <a:srgbClr val="4A4D46"/>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panose="020F0302020204030204" pitchFamily="34" charset="0"/>
                <a:ea typeface="+mn-ea"/>
                <a:cs typeface="Calibri Light" panose="020F0302020204030204" pitchFamily="34" charset="0"/>
                <a:sym typeface="Arial"/>
              </a:rPr>
              <a:t>Architectural improvements are underway. The goal is to develop an architecture that makes it easy to migrate to:            </a:t>
            </a:r>
            <a:r>
              <a:rPr kumimoji="0" lang="en-US" sz="1600" b="0" i="0" u="none" strike="noStrike" kern="1200" cap="none" spc="0" normalizeH="0" baseline="0" noProof="0" dirty="0" err="1">
                <a:ln>
                  <a:noFill/>
                </a:ln>
                <a:solidFill>
                  <a:srgbClr val="FFFFFF"/>
                </a:solidFill>
                <a:effectLst/>
                <a:uLnTx/>
                <a:uFillTx/>
                <a:latin typeface="Calibri Light" panose="020F0302020204030204" pitchFamily="34" charset="0"/>
                <a:ea typeface="+mn-ea"/>
                <a:cs typeface="Calibri Light" panose="020F0302020204030204" pitchFamily="34" charset="0"/>
                <a:sym typeface="Arial"/>
              </a:rPr>
              <a:t>i</a:t>
            </a:r>
            <a:r>
              <a:rPr kumimoji="0" lang="en-US" sz="1600" b="0" i="0" u="none" strike="noStrike" kern="1200" cap="none" spc="0" normalizeH="0" baseline="0" noProof="0" dirty="0">
                <a:ln>
                  <a:noFill/>
                </a:ln>
                <a:solidFill>
                  <a:srgbClr val="FFFFFF"/>
                </a:solidFill>
                <a:effectLst/>
                <a:uLnTx/>
                <a:uFillTx/>
                <a:latin typeface="Calibri Light" panose="020F0302020204030204" pitchFamily="34" charset="0"/>
                <a:ea typeface="+mn-ea"/>
                <a:cs typeface="Calibri Light" panose="020F0302020204030204" pitchFamily="34" charset="0"/>
                <a:sym typeface="Arial"/>
              </a:rPr>
              <a:t>. 5G ii. Cloud-native. </a:t>
            </a:r>
          </a:p>
        </p:txBody>
      </p:sp>
      <p:sp>
        <p:nvSpPr>
          <p:cNvPr id="56" name="Rounded Rectangular Callout 55">
            <a:extLst>
              <a:ext uri="{FF2B5EF4-FFF2-40B4-BE49-F238E27FC236}">
                <a16:creationId xmlns:a16="http://schemas.microsoft.com/office/drawing/2014/main" xmlns="" id="{A4C32E2D-35A2-8A4F-94C3-D3E1B7EF441D}"/>
              </a:ext>
            </a:extLst>
          </p:cNvPr>
          <p:cNvSpPr/>
          <p:nvPr/>
        </p:nvSpPr>
        <p:spPr>
          <a:xfrm>
            <a:off x="1308440" y="1542473"/>
            <a:ext cx="5856767" cy="979207"/>
          </a:xfrm>
          <a:prstGeom prst="wedgeRoundRectCallout">
            <a:avLst>
              <a:gd name="adj1" fmla="val 17142"/>
              <a:gd name="adj2" fmla="val 78283"/>
              <a:gd name="adj3" fmla="val 16667"/>
            </a:avLst>
          </a:prstGeom>
          <a:solidFill>
            <a:srgbClr val="4A4D46"/>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panose="020F0302020204030204" pitchFamily="34" charset="0"/>
                <a:ea typeface="+mn-ea"/>
                <a:cs typeface="Calibri Light" panose="020F0302020204030204" pitchFamily="34" charset="0"/>
                <a:sym typeface="Arial"/>
              </a:rPr>
              <a:t>CUPS compliant SGW and PGW user and control planes have been hardened towards production deployments</a:t>
            </a:r>
          </a:p>
        </p:txBody>
      </p:sp>
    </p:spTree>
    <p:extLst>
      <p:ext uri="{BB962C8B-B14F-4D97-AF65-F5344CB8AC3E}">
        <p14:creationId xmlns:p14="http://schemas.microsoft.com/office/powerpoint/2010/main" val="37842545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4"/>
                                        </p:tgtEl>
                                        <p:attrNameLst>
                                          <p:attrName>style.opacity</p:attrName>
                                        </p:attrNameLst>
                                      </p:cBhvr>
                                      <p:to>
                                        <p:strVal val="0.25"/>
                                      </p:to>
                                    </p:set>
                                    <p:animEffect filter="image" prLst="opacity: 0.25">
                                      <p:cBhvr rctx="IE">
                                        <p:cTn id="7" dur="indefinite"/>
                                        <p:tgtEl>
                                          <p:spTgt spid="4"/>
                                        </p:tgtEl>
                                      </p:cBhvr>
                                    </p:animEffect>
                                  </p:childTnLst>
                                </p:cTn>
                              </p:par>
                              <p:par>
                                <p:cTn id="8" presetID="9" presetClass="emph" presetSubtype="0" grpId="0" nodeType="withEffect">
                                  <p:stCondLst>
                                    <p:cond delay="0"/>
                                  </p:stCondLst>
                                  <p:childTnLst>
                                    <p:set>
                                      <p:cBhvr>
                                        <p:cTn id="9" dur="indefinite"/>
                                        <p:tgtEl>
                                          <p:spTgt spid="8"/>
                                        </p:tgtEl>
                                        <p:attrNameLst>
                                          <p:attrName>style.opacity</p:attrName>
                                        </p:attrNameLst>
                                      </p:cBhvr>
                                      <p:to>
                                        <p:strVal val="0.25"/>
                                      </p:to>
                                    </p:set>
                                    <p:animEffect filter="image" prLst="opacity: 0.25">
                                      <p:cBhvr rctx="IE">
                                        <p:cTn id="10" dur="indefinite"/>
                                        <p:tgtEl>
                                          <p:spTgt spid="8"/>
                                        </p:tgtEl>
                                      </p:cBhvr>
                                    </p:animEffect>
                                  </p:childTnLst>
                                </p:cTn>
                              </p:par>
                              <p:par>
                                <p:cTn id="11" presetID="9" presetClass="emph" presetSubtype="0" grpId="0" nodeType="withEffect">
                                  <p:stCondLst>
                                    <p:cond delay="0"/>
                                  </p:stCondLst>
                                  <p:childTnLst>
                                    <p:set>
                                      <p:cBhvr>
                                        <p:cTn id="12" dur="indefinite"/>
                                        <p:tgtEl>
                                          <p:spTgt spid="9"/>
                                        </p:tgtEl>
                                        <p:attrNameLst>
                                          <p:attrName>style.opacity</p:attrName>
                                        </p:attrNameLst>
                                      </p:cBhvr>
                                      <p:to>
                                        <p:strVal val="0.25"/>
                                      </p:to>
                                    </p:set>
                                    <p:animEffect filter="image" prLst="opacity: 0.25">
                                      <p:cBhvr rctx="IE">
                                        <p:cTn id="13" dur="indefinite"/>
                                        <p:tgtEl>
                                          <p:spTgt spid="9"/>
                                        </p:tgtEl>
                                      </p:cBhvr>
                                    </p:animEffect>
                                  </p:childTnLst>
                                </p:cTn>
                              </p:par>
                              <p:par>
                                <p:cTn id="14" presetID="9" presetClass="emph" presetSubtype="0" grpId="0" nodeType="withEffect">
                                  <p:stCondLst>
                                    <p:cond delay="0"/>
                                  </p:stCondLst>
                                  <p:childTnLst>
                                    <p:set>
                                      <p:cBhvr>
                                        <p:cTn id="15" dur="indefinite"/>
                                        <p:tgtEl>
                                          <p:spTgt spid="10"/>
                                        </p:tgtEl>
                                        <p:attrNameLst>
                                          <p:attrName>style.opacity</p:attrName>
                                        </p:attrNameLst>
                                      </p:cBhvr>
                                      <p:to>
                                        <p:strVal val="0.25"/>
                                      </p:to>
                                    </p:set>
                                    <p:animEffect filter="image" prLst="opacity: 0.25">
                                      <p:cBhvr rctx="IE">
                                        <p:cTn id="16" dur="indefinite"/>
                                        <p:tgtEl>
                                          <p:spTgt spid="10"/>
                                        </p:tgtEl>
                                      </p:cBhvr>
                                    </p:animEffect>
                                  </p:childTnLst>
                                </p:cTn>
                              </p:par>
                              <p:par>
                                <p:cTn id="17" presetID="9" presetClass="emph" presetSubtype="0" grpId="0" nodeType="withEffect">
                                  <p:stCondLst>
                                    <p:cond delay="0"/>
                                  </p:stCondLst>
                                  <p:childTnLst>
                                    <p:set>
                                      <p:cBhvr>
                                        <p:cTn id="18" dur="indefinite"/>
                                        <p:tgtEl>
                                          <p:spTgt spid="15"/>
                                        </p:tgtEl>
                                        <p:attrNameLst>
                                          <p:attrName>style.opacity</p:attrName>
                                        </p:attrNameLst>
                                      </p:cBhvr>
                                      <p:to>
                                        <p:strVal val="0.25"/>
                                      </p:to>
                                    </p:set>
                                    <p:animEffect filter="image" prLst="opacity: 0.25">
                                      <p:cBhvr rctx="IE">
                                        <p:cTn id="19" dur="indefinite"/>
                                        <p:tgtEl>
                                          <p:spTgt spid="15"/>
                                        </p:tgtEl>
                                      </p:cBhvr>
                                    </p:animEffect>
                                  </p:childTnLst>
                                </p:cTn>
                              </p:par>
                              <p:par>
                                <p:cTn id="20" presetID="9" presetClass="emph" presetSubtype="0" nodeType="withEffect">
                                  <p:stCondLst>
                                    <p:cond delay="0"/>
                                  </p:stCondLst>
                                  <p:childTnLst>
                                    <p:set>
                                      <p:cBhvr>
                                        <p:cTn id="21" dur="indefinite"/>
                                        <p:tgtEl>
                                          <p:spTgt spid="23"/>
                                        </p:tgtEl>
                                        <p:attrNameLst>
                                          <p:attrName>style.opacity</p:attrName>
                                        </p:attrNameLst>
                                      </p:cBhvr>
                                      <p:to>
                                        <p:strVal val="0.25"/>
                                      </p:to>
                                    </p:set>
                                    <p:animEffect filter="image" prLst="opacity: 0.25">
                                      <p:cBhvr rctx="IE">
                                        <p:cTn id="22" dur="indefinite"/>
                                        <p:tgtEl>
                                          <p:spTgt spid="23"/>
                                        </p:tgtEl>
                                      </p:cBhvr>
                                    </p:animEffect>
                                  </p:childTnLst>
                                </p:cTn>
                              </p:par>
                              <p:par>
                                <p:cTn id="23" presetID="9" presetClass="emph" presetSubtype="0" nodeType="withEffect">
                                  <p:stCondLst>
                                    <p:cond delay="0"/>
                                  </p:stCondLst>
                                  <p:childTnLst>
                                    <p:set>
                                      <p:cBhvr>
                                        <p:cTn id="24" dur="indefinite"/>
                                        <p:tgtEl>
                                          <p:spTgt spid="26"/>
                                        </p:tgtEl>
                                        <p:attrNameLst>
                                          <p:attrName>style.opacity</p:attrName>
                                        </p:attrNameLst>
                                      </p:cBhvr>
                                      <p:to>
                                        <p:strVal val="0.25"/>
                                      </p:to>
                                    </p:set>
                                    <p:animEffect filter="image" prLst="opacity: 0.25">
                                      <p:cBhvr rctx="IE">
                                        <p:cTn id="25" dur="indefinite"/>
                                        <p:tgtEl>
                                          <p:spTgt spid="26"/>
                                        </p:tgtEl>
                                      </p:cBhvr>
                                    </p:animEffect>
                                  </p:childTnLst>
                                </p:cTn>
                              </p:par>
                              <p:par>
                                <p:cTn id="26" presetID="9" presetClass="emph" presetSubtype="0" nodeType="withEffect">
                                  <p:stCondLst>
                                    <p:cond delay="0"/>
                                  </p:stCondLst>
                                  <p:childTnLst>
                                    <p:set>
                                      <p:cBhvr>
                                        <p:cTn id="27" dur="indefinite"/>
                                        <p:tgtEl>
                                          <p:spTgt spid="29"/>
                                        </p:tgtEl>
                                        <p:attrNameLst>
                                          <p:attrName>style.opacity</p:attrName>
                                        </p:attrNameLst>
                                      </p:cBhvr>
                                      <p:to>
                                        <p:strVal val="0.25"/>
                                      </p:to>
                                    </p:set>
                                    <p:animEffect filter="image" prLst="opacity: 0.25">
                                      <p:cBhvr rctx="IE">
                                        <p:cTn id="28" dur="indefinite"/>
                                        <p:tgtEl>
                                          <p:spTgt spid="29"/>
                                        </p:tgtEl>
                                      </p:cBhvr>
                                    </p:animEffect>
                                  </p:childTnLst>
                                </p:cTn>
                              </p:par>
                              <p:par>
                                <p:cTn id="29" presetID="9" presetClass="emph" presetSubtype="0" nodeType="withEffect">
                                  <p:stCondLst>
                                    <p:cond delay="0"/>
                                  </p:stCondLst>
                                  <p:childTnLst>
                                    <p:set>
                                      <p:cBhvr>
                                        <p:cTn id="30" dur="indefinite"/>
                                        <p:tgtEl>
                                          <p:spTgt spid="33"/>
                                        </p:tgtEl>
                                        <p:attrNameLst>
                                          <p:attrName>style.opacity</p:attrName>
                                        </p:attrNameLst>
                                      </p:cBhvr>
                                      <p:to>
                                        <p:strVal val="0.25"/>
                                      </p:to>
                                    </p:set>
                                    <p:animEffect filter="image" prLst="opacity: 0.25">
                                      <p:cBhvr rctx="IE">
                                        <p:cTn id="31" dur="indefinite"/>
                                        <p:tgtEl>
                                          <p:spTgt spid="33"/>
                                        </p:tgtEl>
                                      </p:cBhvr>
                                    </p:animEffect>
                                  </p:childTnLst>
                                </p:cTn>
                              </p:par>
                              <p:par>
                                <p:cTn id="32" presetID="9" presetClass="emph" presetSubtype="0" nodeType="withEffect">
                                  <p:stCondLst>
                                    <p:cond delay="0"/>
                                  </p:stCondLst>
                                  <p:childTnLst>
                                    <p:set>
                                      <p:cBhvr>
                                        <p:cTn id="33" dur="indefinite"/>
                                        <p:tgtEl>
                                          <p:spTgt spid="36"/>
                                        </p:tgtEl>
                                        <p:attrNameLst>
                                          <p:attrName>style.opacity</p:attrName>
                                        </p:attrNameLst>
                                      </p:cBhvr>
                                      <p:to>
                                        <p:strVal val="0.25"/>
                                      </p:to>
                                    </p:set>
                                    <p:animEffect filter="image" prLst="opacity: 0.25">
                                      <p:cBhvr rctx="IE">
                                        <p:cTn id="34" dur="indefinite"/>
                                        <p:tgtEl>
                                          <p:spTgt spid="36"/>
                                        </p:tgtEl>
                                      </p:cBhvr>
                                    </p:animEffect>
                                  </p:childTnLst>
                                </p:cTn>
                              </p:par>
                              <p:par>
                                <p:cTn id="35" presetID="9" presetClass="emph" presetSubtype="0" nodeType="withEffect">
                                  <p:stCondLst>
                                    <p:cond delay="0"/>
                                  </p:stCondLst>
                                  <p:childTnLst>
                                    <p:set>
                                      <p:cBhvr>
                                        <p:cTn id="36" dur="indefinite"/>
                                        <p:tgtEl>
                                          <p:spTgt spid="54"/>
                                        </p:tgtEl>
                                        <p:attrNameLst>
                                          <p:attrName>style.opacity</p:attrName>
                                        </p:attrNameLst>
                                      </p:cBhvr>
                                      <p:to>
                                        <p:strVal val="0.25"/>
                                      </p:to>
                                    </p:set>
                                    <p:animEffect filter="image" prLst="opacity: 0.25">
                                      <p:cBhvr rctx="IE">
                                        <p:cTn id="37" dur="indefinite"/>
                                        <p:tgtEl>
                                          <p:spTgt spid="54"/>
                                        </p:tgtEl>
                                      </p:cBhvr>
                                    </p:animEffect>
                                  </p:childTnLst>
                                </p:cTn>
                              </p:par>
                              <p:par>
                                <p:cTn id="38" presetID="9" presetClass="emph" presetSubtype="0" nodeType="withEffect">
                                  <p:stCondLst>
                                    <p:cond delay="0"/>
                                  </p:stCondLst>
                                  <p:childTnLst>
                                    <p:set>
                                      <p:cBhvr>
                                        <p:cTn id="39" dur="indefinite"/>
                                        <p:tgtEl>
                                          <p:spTgt spid="6"/>
                                        </p:tgtEl>
                                        <p:attrNameLst>
                                          <p:attrName>style.opacity</p:attrName>
                                        </p:attrNameLst>
                                      </p:cBhvr>
                                      <p:to>
                                        <p:strVal val="0.25"/>
                                      </p:to>
                                    </p:set>
                                    <p:animEffect filter="image" prLst="opacity: 0.25">
                                      <p:cBhvr rctx="IE">
                                        <p:cTn id="40" dur="indefinite"/>
                                        <p:tgtEl>
                                          <p:spTgt spid="6"/>
                                        </p:tgtEl>
                                      </p:cBhvr>
                                    </p:animEffect>
                                  </p:childTnLst>
                                </p:cTn>
                              </p:par>
                              <p:par>
                                <p:cTn id="41" presetID="9" presetClass="emph" presetSubtype="0" nodeType="withEffect">
                                  <p:stCondLst>
                                    <p:cond delay="0"/>
                                  </p:stCondLst>
                                  <p:childTnLst>
                                    <p:set>
                                      <p:cBhvr>
                                        <p:cTn id="42" dur="indefinite"/>
                                        <p:tgtEl>
                                          <p:spTgt spid="20"/>
                                        </p:tgtEl>
                                        <p:attrNameLst>
                                          <p:attrName>style.opacity</p:attrName>
                                        </p:attrNameLst>
                                      </p:cBhvr>
                                      <p:to>
                                        <p:strVal val="0.25"/>
                                      </p:to>
                                    </p:set>
                                    <p:animEffect filter="image" prLst="opacity: 0.25">
                                      <p:cBhvr rctx="IE">
                                        <p:cTn id="43" dur="indefinite"/>
                                        <p:tgtEl>
                                          <p:spTgt spid="20"/>
                                        </p:tgtEl>
                                      </p:cBhvr>
                                    </p:animEffect>
                                  </p:childTnLst>
                                </p:cTn>
                              </p:par>
                            </p:childTnLst>
                          </p:cTn>
                        </p:par>
                        <p:par>
                          <p:cTn id="44" fill="hold">
                            <p:stCondLst>
                              <p:cond delay="0"/>
                            </p:stCondLst>
                            <p:childTnLst>
                              <p:par>
                                <p:cTn id="45" presetID="1" presetClass="entr" presetSubtype="0"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56"/>
                                        </p:tgtEl>
                                        <p:attrNameLst>
                                          <p:attrName>style.visibility</p:attrName>
                                        </p:attrNameLst>
                                      </p:cBhvr>
                                      <p:to>
                                        <p:strVal val="hidden"/>
                                      </p:to>
                                    </p:set>
                                  </p:childTnLst>
                                </p:cTn>
                              </p:par>
                              <p:par>
                                <p:cTn id="51" presetID="9" presetClass="emph" presetSubtype="0" nodeType="withEffect">
                                  <p:stCondLst>
                                    <p:cond delay="0"/>
                                  </p:stCondLst>
                                  <p:childTnLst>
                                    <p:set>
                                      <p:cBhvr>
                                        <p:cTn id="52" dur="indefinite"/>
                                        <p:tgtEl>
                                          <p:spTgt spid="39"/>
                                        </p:tgtEl>
                                        <p:attrNameLst>
                                          <p:attrName>style.opacity</p:attrName>
                                        </p:attrNameLst>
                                      </p:cBhvr>
                                      <p:to>
                                        <p:strVal val="0.25"/>
                                      </p:to>
                                    </p:set>
                                    <p:animEffect filter="image" prLst="opacity: 0.25">
                                      <p:cBhvr rctx="IE">
                                        <p:cTn id="53" dur="indefinite"/>
                                        <p:tgtEl>
                                          <p:spTgt spid="39"/>
                                        </p:tgtEl>
                                      </p:cBhvr>
                                    </p:animEffect>
                                  </p:childTnLst>
                                </p:cTn>
                              </p:par>
                              <p:par>
                                <p:cTn id="54" presetID="9" presetClass="emph" presetSubtype="0" nodeType="withEffect">
                                  <p:stCondLst>
                                    <p:cond delay="0"/>
                                  </p:stCondLst>
                                  <p:childTnLst>
                                    <p:set>
                                      <p:cBhvr>
                                        <p:cTn id="55" dur="indefinite"/>
                                        <p:tgtEl>
                                          <p:spTgt spid="48"/>
                                        </p:tgtEl>
                                        <p:attrNameLst>
                                          <p:attrName>style.opacity</p:attrName>
                                        </p:attrNameLst>
                                      </p:cBhvr>
                                      <p:to>
                                        <p:strVal val="0.25"/>
                                      </p:to>
                                    </p:set>
                                    <p:animEffect filter="image" prLst="opacity: 0.25">
                                      <p:cBhvr rctx="IE">
                                        <p:cTn id="56" dur="indefinite"/>
                                        <p:tgtEl>
                                          <p:spTgt spid="48"/>
                                        </p:tgtEl>
                                      </p:cBhvr>
                                    </p:animEffect>
                                  </p:childTnLst>
                                </p:cTn>
                              </p:par>
                              <p:par>
                                <p:cTn id="57" presetID="9" presetClass="emph" presetSubtype="0" nodeType="withEffect">
                                  <p:stCondLst>
                                    <p:cond delay="0"/>
                                  </p:stCondLst>
                                  <p:childTnLst>
                                    <p:set>
                                      <p:cBhvr>
                                        <p:cTn id="58" dur="indefinite"/>
                                        <p:tgtEl>
                                          <p:spTgt spid="42"/>
                                        </p:tgtEl>
                                        <p:attrNameLst>
                                          <p:attrName>style.opacity</p:attrName>
                                        </p:attrNameLst>
                                      </p:cBhvr>
                                      <p:to>
                                        <p:strVal val="0.25"/>
                                      </p:to>
                                    </p:set>
                                    <p:animEffect filter="image" prLst="opacity: 0.25">
                                      <p:cBhvr rctx="IE">
                                        <p:cTn id="59" dur="indefinite"/>
                                        <p:tgtEl>
                                          <p:spTgt spid="42"/>
                                        </p:tgtEl>
                                      </p:cBhvr>
                                    </p:animEffect>
                                  </p:childTnLst>
                                </p:cTn>
                              </p:par>
                              <p:par>
                                <p:cTn id="60" presetID="9" presetClass="emph" presetSubtype="0" nodeType="withEffect">
                                  <p:stCondLst>
                                    <p:cond delay="0"/>
                                  </p:stCondLst>
                                  <p:childTnLst>
                                    <p:set>
                                      <p:cBhvr>
                                        <p:cTn id="61" dur="indefinite"/>
                                        <p:tgtEl>
                                          <p:spTgt spid="51"/>
                                        </p:tgtEl>
                                        <p:attrNameLst>
                                          <p:attrName>style.opacity</p:attrName>
                                        </p:attrNameLst>
                                      </p:cBhvr>
                                      <p:to>
                                        <p:strVal val="0.25"/>
                                      </p:to>
                                    </p:set>
                                    <p:animEffect filter="image" prLst="opacity: 0.25">
                                      <p:cBhvr rctx="IE">
                                        <p:cTn id="62" dur="indefinite"/>
                                        <p:tgtEl>
                                          <p:spTgt spid="51"/>
                                        </p:tgtEl>
                                      </p:cBhvr>
                                    </p:animEffect>
                                  </p:childTnLst>
                                </p:cTn>
                              </p:par>
                              <p:par>
                                <p:cTn id="63" presetID="9" presetClass="emph" presetSubtype="0" grpId="0" nodeType="withEffect">
                                  <p:stCondLst>
                                    <p:cond delay="0"/>
                                  </p:stCondLst>
                                  <p:childTnLst>
                                    <p:set>
                                      <p:cBhvr>
                                        <p:cTn id="64" dur="indefinite"/>
                                        <p:tgtEl>
                                          <p:spTgt spid="14"/>
                                        </p:tgtEl>
                                        <p:attrNameLst>
                                          <p:attrName>style.opacity</p:attrName>
                                        </p:attrNameLst>
                                      </p:cBhvr>
                                      <p:to>
                                        <p:strVal val="0.25"/>
                                      </p:to>
                                    </p:set>
                                    <p:animEffect filter="image" prLst="opacity: 0.25">
                                      <p:cBhvr rctx="IE">
                                        <p:cTn id="65" dur="indefinite"/>
                                        <p:tgtEl>
                                          <p:spTgt spid="14"/>
                                        </p:tgtEl>
                                      </p:cBhvr>
                                    </p:animEffect>
                                  </p:childTnLst>
                                </p:cTn>
                              </p:par>
                              <p:par>
                                <p:cTn id="66" presetID="9" presetClass="emph" presetSubtype="0" grpId="0" nodeType="withEffect">
                                  <p:stCondLst>
                                    <p:cond delay="0"/>
                                  </p:stCondLst>
                                  <p:childTnLst>
                                    <p:set>
                                      <p:cBhvr>
                                        <p:cTn id="67" dur="indefinite"/>
                                        <p:tgtEl>
                                          <p:spTgt spid="13"/>
                                        </p:tgtEl>
                                        <p:attrNameLst>
                                          <p:attrName>style.opacity</p:attrName>
                                        </p:attrNameLst>
                                      </p:cBhvr>
                                      <p:to>
                                        <p:strVal val="0.25"/>
                                      </p:to>
                                    </p:set>
                                    <p:animEffect filter="image" prLst="opacity: 0.25">
                                      <p:cBhvr rctx="IE">
                                        <p:cTn id="68" dur="indefinite"/>
                                        <p:tgtEl>
                                          <p:spTgt spid="13"/>
                                        </p:tgtEl>
                                      </p:cBhvr>
                                    </p:animEffect>
                                  </p:childTnLst>
                                </p:cTn>
                              </p:par>
                              <p:par>
                                <p:cTn id="69" presetID="9" presetClass="emph" presetSubtype="0" grpId="0" nodeType="withEffect">
                                  <p:stCondLst>
                                    <p:cond delay="0"/>
                                  </p:stCondLst>
                                  <p:childTnLst>
                                    <p:set>
                                      <p:cBhvr>
                                        <p:cTn id="70" dur="indefinite"/>
                                        <p:tgtEl>
                                          <p:spTgt spid="12"/>
                                        </p:tgtEl>
                                        <p:attrNameLst>
                                          <p:attrName>style.opacity</p:attrName>
                                        </p:attrNameLst>
                                      </p:cBhvr>
                                      <p:to>
                                        <p:strVal val="0.25"/>
                                      </p:to>
                                    </p:set>
                                    <p:animEffect filter="image" prLst="opacity: 0.25">
                                      <p:cBhvr rctx="IE">
                                        <p:cTn id="71" dur="indefinite"/>
                                        <p:tgtEl>
                                          <p:spTgt spid="12"/>
                                        </p:tgtEl>
                                      </p:cBhvr>
                                    </p:animEffect>
                                  </p:childTnLst>
                                </p:cTn>
                              </p:par>
                              <p:par>
                                <p:cTn id="72" presetID="9" presetClass="emph" presetSubtype="0" grpId="0" nodeType="withEffect">
                                  <p:stCondLst>
                                    <p:cond delay="0"/>
                                  </p:stCondLst>
                                  <p:childTnLst>
                                    <p:set>
                                      <p:cBhvr>
                                        <p:cTn id="73" dur="indefinite"/>
                                        <p:tgtEl>
                                          <p:spTgt spid="11"/>
                                        </p:tgtEl>
                                        <p:attrNameLst>
                                          <p:attrName>style.opacity</p:attrName>
                                        </p:attrNameLst>
                                      </p:cBhvr>
                                      <p:to>
                                        <p:strVal val="0.25"/>
                                      </p:to>
                                    </p:set>
                                    <p:animEffect filter="image" prLst="opacity: 0.25">
                                      <p:cBhvr rctx="IE">
                                        <p:cTn id="74" dur="indefinite"/>
                                        <p:tgtEl>
                                          <p:spTgt spid="11"/>
                                        </p:tgtEl>
                                      </p:cBhvr>
                                    </p:animEffect>
                                  </p:childTnLst>
                                </p:cTn>
                              </p:par>
                              <p:par>
                                <p:cTn id="75" presetID="9" presetClass="emph" presetSubtype="0" grpId="1" nodeType="withEffect">
                                  <p:stCondLst>
                                    <p:cond delay="0"/>
                                  </p:stCondLst>
                                  <p:childTnLst>
                                    <p:set>
                                      <p:cBhvr>
                                        <p:cTn id="76" dur="indefinite"/>
                                        <p:tgtEl>
                                          <p:spTgt spid="8"/>
                                        </p:tgtEl>
                                        <p:attrNameLst>
                                          <p:attrName>style.opacity</p:attrName>
                                        </p:attrNameLst>
                                      </p:cBhvr>
                                      <p:to>
                                        <p:strVal val="1"/>
                                      </p:to>
                                    </p:set>
                                    <p:animEffect filter="image" prLst="opacity: 1">
                                      <p:cBhvr rctx="IE">
                                        <p:cTn id="77" dur="indefinite"/>
                                        <p:tgtEl>
                                          <p:spTgt spid="8"/>
                                        </p:tgtEl>
                                      </p:cBhvr>
                                    </p:animEffect>
                                  </p:childTnLst>
                                </p:cTn>
                              </p:par>
                            </p:childTnLst>
                          </p:cTn>
                        </p:par>
                        <p:par>
                          <p:cTn id="78" fill="hold">
                            <p:stCondLst>
                              <p:cond delay="0"/>
                            </p:stCondLst>
                            <p:childTnLst>
                              <p:par>
                                <p:cTn id="79" presetID="1" presetClass="entr" presetSubtype="0" fill="hold" grpId="0" nodeType="afterEffect">
                                  <p:stCondLst>
                                    <p:cond delay="0"/>
                                  </p:stCondLst>
                                  <p:childTnLst>
                                    <p:set>
                                      <p:cBhvr>
                                        <p:cTn id="80" dur="1" fill="hold">
                                          <p:stCondLst>
                                            <p:cond delay="0"/>
                                          </p:stCondLst>
                                        </p:cTn>
                                        <p:tgtEl>
                                          <p:spTgt spid="6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grpId="1" nodeType="clickEffect">
                                  <p:stCondLst>
                                    <p:cond delay="0"/>
                                  </p:stCondLst>
                                  <p:childTnLst>
                                    <p:set>
                                      <p:cBhvr>
                                        <p:cTn id="84" dur="1" fill="hold">
                                          <p:stCondLst>
                                            <p:cond delay="0"/>
                                          </p:stCondLst>
                                        </p:cTn>
                                        <p:tgtEl>
                                          <p:spTgt spid="60"/>
                                        </p:tgtEl>
                                        <p:attrNameLst>
                                          <p:attrName>style.visibility</p:attrName>
                                        </p:attrNameLst>
                                      </p:cBhvr>
                                      <p:to>
                                        <p:strVal val="hidden"/>
                                      </p:to>
                                    </p:set>
                                  </p:childTnLst>
                                </p:cTn>
                              </p:par>
                              <p:par>
                                <p:cTn id="85" presetID="9" presetClass="emph" presetSubtype="0" nodeType="withEffect">
                                  <p:stCondLst>
                                    <p:cond delay="0"/>
                                  </p:stCondLst>
                                  <p:childTnLst>
                                    <p:set>
                                      <p:cBhvr>
                                        <p:cTn id="86" dur="indefinite"/>
                                        <p:tgtEl>
                                          <p:spTgt spid="54"/>
                                        </p:tgtEl>
                                        <p:attrNameLst>
                                          <p:attrName>style.opacity</p:attrName>
                                        </p:attrNameLst>
                                      </p:cBhvr>
                                      <p:to>
                                        <p:strVal val="1"/>
                                      </p:to>
                                    </p:set>
                                    <p:animEffect filter="image" prLst="opacity: 1">
                                      <p:cBhvr rctx="IE">
                                        <p:cTn id="87" dur="indefinite"/>
                                        <p:tgtEl>
                                          <p:spTgt spid="54"/>
                                        </p:tgtEl>
                                      </p:cBhvr>
                                    </p:animEffect>
                                  </p:childTnLst>
                                </p:cTn>
                              </p:par>
                              <p:par>
                                <p:cTn id="88" presetID="9" presetClass="emph" presetSubtype="0" nodeType="withEffect">
                                  <p:stCondLst>
                                    <p:cond delay="0"/>
                                  </p:stCondLst>
                                  <p:childTnLst>
                                    <p:set>
                                      <p:cBhvr>
                                        <p:cTn id="89" dur="indefinite"/>
                                        <p:tgtEl>
                                          <p:spTgt spid="33"/>
                                        </p:tgtEl>
                                        <p:attrNameLst>
                                          <p:attrName>style.opacity</p:attrName>
                                        </p:attrNameLst>
                                      </p:cBhvr>
                                      <p:to>
                                        <p:strVal val="1"/>
                                      </p:to>
                                    </p:set>
                                    <p:animEffect filter="image" prLst="opacity: 1">
                                      <p:cBhvr rctx="IE">
                                        <p:cTn id="90" dur="indefinite"/>
                                        <p:tgtEl>
                                          <p:spTgt spid="33"/>
                                        </p:tgtEl>
                                      </p:cBhvr>
                                    </p:animEffect>
                                  </p:childTnLst>
                                </p:cTn>
                              </p:par>
                              <p:par>
                                <p:cTn id="91" presetID="9" presetClass="emph" presetSubtype="0" grpId="1" nodeType="withEffect">
                                  <p:stCondLst>
                                    <p:cond delay="0"/>
                                  </p:stCondLst>
                                  <p:childTnLst>
                                    <p:set>
                                      <p:cBhvr>
                                        <p:cTn id="92" dur="indefinite"/>
                                        <p:tgtEl>
                                          <p:spTgt spid="9"/>
                                        </p:tgtEl>
                                        <p:attrNameLst>
                                          <p:attrName>style.opacity</p:attrName>
                                        </p:attrNameLst>
                                      </p:cBhvr>
                                      <p:to>
                                        <p:strVal val="1"/>
                                      </p:to>
                                    </p:set>
                                    <p:animEffect filter="image" prLst="opacity: 1">
                                      <p:cBhvr rctx="IE">
                                        <p:cTn id="93" dur="indefinite"/>
                                        <p:tgtEl>
                                          <p:spTgt spid="9"/>
                                        </p:tgtEl>
                                      </p:cBhvr>
                                    </p:animEffect>
                                  </p:childTnLst>
                                </p:cTn>
                              </p:par>
                              <p:par>
                                <p:cTn id="94" presetID="9" presetClass="emph" presetSubtype="0" grpId="1" nodeType="withEffect">
                                  <p:stCondLst>
                                    <p:cond delay="0"/>
                                  </p:stCondLst>
                                  <p:childTnLst>
                                    <p:set>
                                      <p:cBhvr>
                                        <p:cTn id="95" dur="indefinite"/>
                                        <p:tgtEl>
                                          <p:spTgt spid="10"/>
                                        </p:tgtEl>
                                        <p:attrNameLst>
                                          <p:attrName>style.opacity</p:attrName>
                                        </p:attrNameLst>
                                      </p:cBhvr>
                                      <p:to>
                                        <p:strVal val="1"/>
                                      </p:to>
                                    </p:set>
                                    <p:animEffect filter="image" prLst="opacity: 1">
                                      <p:cBhvr rctx="IE">
                                        <p:cTn id="96" dur="indefinite"/>
                                        <p:tgtEl>
                                          <p:spTgt spid="10"/>
                                        </p:tgtEl>
                                      </p:cBhvr>
                                    </p:animEffect>
                                  </p:childTnLst>
                                </p:cTn>
                              </p:par>
                              <p:par>
                                <p:cTn id="97" presetID="9" presetClass="emph" presetSubtype="0" grpId="1" nodeType="withEffect">
                                  <p:stCondLst>
                                    <p:cond delay="0"/>
                                  </p:stCondLst>
                                  <p:childTnLst>
                                    <p:set>
                                      <p:cBhvr>
                                        <p:cTn id="98" dur="indefinite"/>
                                        <p:tgtEl>
                                          <p:spTgt spid="11"/>
                                        </p:tgtEl>
                                        <p:attrNameLst>
                                          <p:attrName>style.opacity</p:attrName>
                                        </p:attrNameLst>
                                      </p:cBhvr>
                                      <p:to>
                                        <p:strVal val="1"/>
                                      </p:to>
                                    </p:set>
                                    <p:animEffect filter="image" prLst="opacity: 1">
                                      <p:cBhvr rctx="IE">
                                        <p:cTn id="99" dur="indefinite"/>
                                        <p:tgtEl>
                                          <p:spTgt spid="11"/>
                                        </p:tgtEl>
                                      </p:cBhvr>
                                    </p:animEffect>
                                  </p:childTnLst>
                                </p:cTn>
                              </p:par>
                              <p:par>
                                <p:cTn id="100" presetID="9" presetClass="emph" presetSubtype="0" grpId="1" nodeType="withEffect">
                                  <p:stCondLst>
                                    <p:cond delay="0"/>
                                  </p:stCondLst>
                                  <p:childTnLst>
                                    <p:set>
                                      <p:cBhvr>
                                        <p:cTn id="101" dur="indefinite"/>
                                        <p:tgtEl>
                                          <p:spTgt spid="15"/>
                                        </p:tgtEl>
                                        <p:attrNameLst>
                                          <p:attrName>style.opacity</p:attrName>
                                        </p:attrNameLst>
                                      </p:cBhvr>
                                      <p:to>
                                        <p:strVal val="1"/>
                                      </p:to>
                                    </p:set>
                                    <p:animEffect filter="image" prLst="opacity: 1">
                                      <p:cBhvr rctx="IE">
                                        <p:cTn id="102" dur="indefinite"/>
                                        <p:tgtEl>
                                          <p:spTgt spid="15"/>
                                        </p:tgtEl>
                                      </p:cBhvr>
                                    </p:animEffect>
                                  </p:childTnLst>
                                </p:cTn>
                              </p:par>
                              <p:par>
                                <p:cTn id="103" presetID="9" presetClass="emph" presetSubtype="0" nodeType="withEffect">
                                  <p:stCondLst>
                                    <p:cond delay="0"/>
                                  </p:stCondLst>
                                  <p:childTnLst>
                                    <p:set>
                                      <p:cBhvr>
                                        <p:cTn id="104" dur="indefinite"/>
                                        <p:tgtEl>
                                          <p:spTgt spid="48"/>
                                        </p:tgtEl>
                                        <p:attrNameLst>
                                          <p:attrName>style.opacity</p:attrName>
                                        </p:attrNameLst>
                                      </p:cBhvr>
                                      <p:to>
                                        <p:strVal val="1"/>
                                      </p:to>
                                    </p:set>
                                    <p:animEffect filter="image" prLst="opacity: 1">
                                      <p:cBhvr rctx="IE">
                                        <p:cTn id="105" dur="indefinite"/>
                                        <p:tgtEl>
                                          <p:spTgt spid="48"/>
                                        </p:tgtEl>
                                      </p:cBhvr>
                                    </p:animEffect>
                                  </p:childTnLst>
                                </p:cTn>
                              </p:par>
                              <p:par>
                                <p:cTn id="106" presetID="9" presetClass="emph" presetSubtype="0" grpId="1" nodeType="withEffect">
                                  <p:stCondLst>
                                    <p:cond delay="0"/>
                                  </p:stCondLst>
                                  <p:childTnLst>
                                    <p:set>
                                      <p:cBhvr>
                                        <p:cTn id="107" dur="indefinite"/>
                                        <p:tgtEl>
                                          <p:spTgt spid="14"/>
                                        </p:tgtEl>
                                        <p:attrNameLst>
                                          <p:attrName>style.opacity</p:attrName>
                                        </p:attrNameLst>
                                      </p:cBhvr>
                                      <p:to>
                                        <p:strVal val="1"/>
                                      </p:to>
                                    </p:set>
                                    <p:animEffect filter="image" prLst="opacity: 1">
                                      <p:cBhvr rctx="IE">
                                        <p:cTn id="108" dur="indefinite"/>
                                        <p:tgtEl>
                                          <p:spTgt spid="14"/>
                                        </p:tgtEl>
                                      </p:cBhvr>
                                    </p:animEffect>
                                  </p:childTnLst>
                                </p:cTn>
                              </p:par>
                              <p:par>
                                <p:cTn id="109" presetID="9" presetClass="emph" presetSubtype="0" nodeType="withEffect">
                                  <p:stCondLst>
                                    <p:cond delay="0"/>
                                  </p:stCondLst>
                                  <p:childTnLst>
                                    <p:set>
                                      <p:cBhvr>
                                        <p:cTn id="110" dur="indefinite"/>
                                        <p:tgtEl>
                                          <p:spTgt spid="51"/>
                                        </p:tgtEl>
                                        <p:attrNameLst>
                                          <p:attrName>style.opacity</p:attrName>
                                        </p:attrNameLst>
                                      </p:cBhvr>
                                      <p:to>
                                        <p:strVal val="1"/>
                                      </p:to>
                                    </p:set>
                                    <p:animEffect filter="image" prLst="opacity: 1">
                                      <p:cBhvr rctx="IE">
                                        <p:cTn id="111" dur="indefinite"/>
                                        <p:tgtEl>
                                          <p:spTgt spid="51"/>
                                        </p:tgtEl>
                                      </p:cBhvr>
                                    </p:animEffect>
                                  </p:childTnLst>
                                </p:cTn>
                              </p:par>
                              <p:par>
                                <p:cTn id="112" presetID="9" presetClass="emph" presetSubtype="0" grpId="1" nodeType="withEffect">
                                  <p:stCondLst>
                                    <p:cond delay="0"/>
                                  </p:stCondLst>
                                  <p:childTnLst>
                                    <p:set>
                                      <p:cBhvr>
                                        <p:cTn id="113" dur="indefinite"/>
                                        <p:tgtEl>
                                          <p:spTgt spid="13"/>
                                        </p:tgtEl>
                                        <p:attrNameLst>
                                          <p:attrName>style.opacity</p:attrName>
                                        </p:attrNameLst>
                                      </p:cBhvr>
                                      <p:to>
                                        <p:strVal val="1"/>
                                      </p:to>
                                    </p:set>
                                    <p:animEffect filter="image" prLst="opacity: 1">
                                      <p:cBhvr rctx="IE">
                                        <p:cTn id="114" dur="indefinite"/>
                                        <p:tgtEl>
                                          <p:spTgt spid="13"/>
                                        </p:tgtEl>
                                      </p:cBhvr>
                                    </p:animEffect>
                                  </p:childTnLst>
                                </p:cTn>
                              </p:par>
                              <p:par>
                                <p:cTn id="115" presetID="9" presetClass="emph" presetSubtype="0" nodeType="withEffect">
                                  <p:stCondLst>
                                    <p:cond delay="0"/>
                                  </p:stCondLst>
                                  <p:childTnLst>
                                    <p:set>
                                      <p:cBhvr>
                                        <p:cTn id="116" dur="indefinite"/>
                                        <p:tgtEl>
                                          <p:spTgt spid="42"/>
                                        </p:tgtEl>
                                        <p:attrNameLst>
                                          <p:attrName>style.opacity</p:attrName>
                                        </p:attrNameLst>
                                      </p:cBhvr>
                                      <p:to>
                                        <p:strVal val="1"/>
                                      </p:to>
                                    </p:set>
                                    <p:animEffect filter="image" prLst="opacity: 1">
                                      <p:cBhvr rctx="IE">
                                        <p:cTn id="117" dur="indefinite"/>
                                        <p:tgtEl>
                                          <p:spTgt spid="42"/>
                                        </p:tgtEl>
                                      </p:cBhvr>
                                    </p:animEffect>
                                  </p:childTnLst>
                                </p:cTn>
                              </p:par>
                              <p:par>
                                <p:cTn id="118" presetID="9" presetClass="emph" presetSubtype="0" grpId="1" nodeType="withEffect">
                                  <p:stCondLst>
                                    <p:cond delay="0"/>
                                  </p:stCondLst>
                                  <p:childTnLst>
                                    <p:set>
                                      <p:cBhvr>
                                        <p:cTn id="119" dur="indefinite"/>
                                        <p:tgtEl>
                                          <p:spTgt spid="12"/>
                                        </p:tgtEl>
                                        <p:attrNameLst>
                                          <p:attrName>style.opacity</p:attrName>
                                        </p:attrNameLst>
                                      </p:cBhvr>
                                      <p:to>
                                        <p:strVal val="1"/>
                                      </p:to>
                                    </p:set>
                                    <p:animEffect filter="image" prLst="opacity: 1">
                                      <p:cBhvr rctx="IE">
                                        <p:cTn id="120" dur="indefinite"/>
                                        <p:tgtEl>
                                          <p:spTgt spid="12"/>
                                        </p:tgtEl>
                                      </p:cBhvr>
                                    </p:animEffect>
                                  </p:childTnLst>
                                </p:cTn>
                              </p:par>
                              <p:par>
                                <p:cTn id="121" presetID="9" presetClass="emph" presetSubtype="0" nodeType="withEffect">
                                  <p:stCondLst>
                                    <p:cond delay="0"/>
                                  </p:stCondLst>
                                  <p:childTnLst>
                                    <p:set>
                                      <p:cBhvr>
                                        <p:cTn id="122" dur="indefinite"/>
                                        <p:tgtEl>
                                          <p:spTgt spid="36"/>
                                        </p:tgtEl>
                                        <p:attrNameLst>
                                          <p:attrName>style.opacity</p:attrName>
                                        </p:attrNameLst>
                                      </p:cBhvr>
                                      <p:to>
                                        <p:strVal val="1"/>
                                      </p:to>
                                    </p:set>
                                    <p:animEffect filter="image" prLst="opacity: 1">
                                      <p:cBhvr rctx="IE">
                                        <p:cTn id="123" dur="indefinite"/>
                                        <p:tgtEl>
                                          <p:spTgt spid="36"/>
                                        </p:tgtEl>
                                      </p:cBhvr>
                                    </p:animEffect>
                                  </p:childTnLst>
                                </p:cTn>
                              </p:par>
                              <p:par>
                                <p:cTn id="124" presetID="9" presetClass="emph" presetSubtype="0" nodeType="withEffect">
                                  <p:stCondLst>
                                    <p:cond delay="0"/>
                                  </p:stCondLst>
                                  <p:childTnLst>
                                    <p:set>
                                      <p:cBhvr>
                                        <p:cTn id="125" dur="indefinite"/>
                                        <p:tgtEl>
                                          <p:spTgt spid="23"/>
                                        </p:tgtEl>
                                        <p:attrNameLst>
                                          <p:attrName>style.opacity</p:attrName>
                                        </p:attrNameLst>
                                      </p:cBhvr>
                                      <p:to>
                                        <p:strVal val="1"/>
                                      </p:to>
                                    </p:set>
                                    <p:animEffect filter="image" prLst="opacity: 1">
                                      <p:cBhvr rctx="IE">
                                        <p:cTn id="126" dur="indefinite"/>
                                        <p:tgtEl>
                                          <p:spTgt spid="23"/>
                                        </p:tgtEl>
                                      </p:cBhvr>
                                    </p:animEffect>
                                  </p:childTnLst>
                                </p:cTn>
                              </p:par>
                              <p:par>
                                <p:cTn id="127" presetID="9" presetClass="emph" presetSubtype="0" grpId="1" nodeType="withEffect">
                                  <p:stCondLst>
                                    <p:cond delay="0"/>
                                  </p:stCondLst>
                                  <p:childTnLst>
                                    <p:set>
                                      <p:cBhvr>
                                        <p:cTn id="128" dur="indefinite"/>
                                        <p:tgtEl>
                                          <p:spTgt spid="4"/>
                                        </p:tgtEl>
                                        <p:attrNameLst>
                                          <p:attrName>style.opacity</p:attrName>
                                        </p:attrNameLst>
                                      </p:cBhvr>
                                      <p:to>
                                        <p:strVal val="1"/>
                                      </p:to>
                                    </p:set>
                                    <p:animEffect filter="image" prLst="opacity: 1">
                                      <p:cBhvr rctx="IE">
                                        <p:cTn id="129" dur="indefinite"/>
                                        <p:tgtEl>
                                          <p:spTgt spid="4"/>
                                        </p:tgtEl>
                                      </p:cBhvr>
                                    </p:animEffect>
                                  </p:childTnLst>
                                </p:cTn>
                              </p:par>
                              <p:par>
                                <p:cTn id="130" presetID="9" presetClass="emph" presetSubtype="0" nodeType="withEffect">
                                  <p:stCondLst>
                                    <p:cond delay="0"/>
                                  </p:stCondLst>
                                  <p:childTnLst>
                                    <p:set>
                                      <p:cBhvr>
                                        <p:cTn id="131" dur="indefinite"/>
                                        <p:tgtEl>
                                          <p:spTgt spid="6"/>
                                        </p:tgtEl>
                                        <p:attrNameLst>
                                          <p:attrName>style.opacity</p:attrName>
                                        </p:attrNameLst>
                                      </p:cBhvr>
                                      <p:to>
                                        <p:strVal val="1"/>
                                      </p:to>
                                    </p:set>
                                    <p:animEffect filter="image" prLst="opacity: 1">
                                      <p:cBhvr rctx="IE">
                                        <p:cTn id="132" dur="indefinite"/>
                                        <p:tgtEl>
                                          <p:spTgt spid="6"/>
                                        </p:tgtEl>
                                      </p:cBhvr>
                                    </p:animEffect>
                                  </p:childTnLst>
                                </p:cTn>
                              </p:par>
                              <p:par>
                                <p:cTn id="133" presetID="9" presetClass="emph" presetSubtype="0" nodeType="withEffect">
                                  <p:stCondLst>
                                    <p:cond delay="0"/>
                                  </p:stCondLst>
                                  <p:childTnLst>
                                    <p:set>
                                      <p:cBhvr>
                                        <p:cTn id="134" dur="indefinite"/>
                                        <p:tgtEl>
                                          <p:spTgt spid="20"/>
                                        </p:tgtEl>
                                        <p:attrNameLst>
                                          <p:attrName>style.opacity</p:attrName>
                                        </p:attrNameLst>
                                      </p:cBhvr>
                                      <p:to>
                                        <p:strVal val="1"/>
                                      </p:to>
                                    </p:set>
                                    <p:animEffect filter="image" prLst="opacity: 1">
                                      <p:cBhvr rctx="IE">
                                        <p:cTn id="135" dur="indefinite"/>
                                        <p:tgtEl>
                                          <p:spTgt spid="20"/>
                                        </p:tgtEl>
                                      </p:cBhvr>
                                    </p:animEffect>
                                  </p:childTnLst>
                                </p:cTn>
                              </p:par>
                              <p:par>
                                <p:cTn id="136" presetID="9" presetClass="emph" presetSubtype="0" nodeType="withEffect">
                                  <p:stCondLst>
                                    <p:cond delay="0"/>
                                  </p:stCondLst>
                                  <p:childTnLst>
                                    <p:set>
                                      <p:cBhvr>
                                        <p:cTn id="137" dur="indefinite"/>
                                        <p:tgtEl>
                                          <p:spTgt spid="29"/>
                                        </p:tgtEl>
                                        <p:attrNameLst>
                                          <p:attrName>style.opacity</p:attrName>
                                        </p:attrNameLst>
                                      </p:cBhvr>
                                      <p:to>
                                        <p:strVal val="1"/>
                                      </p:to>
                                    </p:set>
                                    <p:animEffect filter="image" prLst="opacity: 1">
                                      <p:cBhvr rctx="IE">
                                        <p:cTn id="138" dur="indefinite"/>
                                        <p:tgtEl>
                                          <p:spTgt spid="29"/>
                                        </p:tgtEl>
                                      </p:cBhvr>
                                    </p:animEffect>
                                  </p:childTnLst>
                                </p:cTn>
                              </p:par>
                              <p:par>
                                <p:cTn id="139" presetID="9" presetClass="emph" presetSubtype="0" nodeType="withEffect">
                                  <p:stCondLst>
                                    <p:cond delay="0"/>
                                  </p:stCondLst>
                                  <p:childTnLst>
                                    <p:set>
                                      <p:cBhvr>
                                        <p:cTn id="140" dur="indefinite"/>
                                        <p:tgtEl>
                                          <p:spTgt spid="26"/>
                                        </p:tgtEl>
                                        <p:attrNameLst>
                                          <p:attrName>style.opacity</p:attrName>
                                        </p:attrNameLst>
                                      </p:cBhvr>
                                      <p:to>
                                        <p:strVal val="1"/>
                                      </p:to>
                                    </p:set>
                                    <p:animEffect filter="image" prLst="opacity: 1">
                                      <p:cBhvr rctx="IE">
                                        <p:cTn id="141" dur="indefinite"/>
                                        <p:tgtEl>
                                          <p:spTgt spid="26"/>
                                        </p:tgtEl>
                                      </p:cBhvr>
                                    </p:animEffect>
                                  </p:childTnLst>
                                </p:cTn>
                              </p:par>
                              <p:par>
                                <p:cTn id="142" presetID="9" presetClass="emph" presetSubtype="0" nodeType="withEffect">
                                  <p:stCondLst>
                                    <p:cond delay="0"/>
                                  </p:stCondLst>
                                  <p:childTnLst>
                                    <p:set>
                                      <p:cBhvr>
                                        <p:cTn id="143" dur="indefinite"/>
                                        <p:tgtEl>
                                          <p:spTgt spid="39"/>
                                        </p:tgtEl>
                                        <p:attrNameLst>
                                          <p:attrName>style.opacity</p:attrName>
                                        </p:attrNameLst>
                                      </p:cBhvr>
                                      <p:to>
                                        <p:strVal val="1"/>
                                      </p:to>
                                    </p:set>
                                    <p:animEffect filter="image" prLst="opacity: 1">
                                      <p:cBhvr rctx="IE">
                                        <p:cTn id="144" dur="indefinite"/>
                                        <p:tgtEl>
                                          <p:spTgt spid="39"/>
                                        </p:tgtEl>
                                      </p:cBhvr>
                                    </p:animEffect>
                                  </p:childTnLst>
                                </p:cTn>
                              </p:par>
                            </p:childTnLst>
                          </p:cTn>
                        </p:par>
                        <p:par>
                          <p:cTn id="145" fill="hold">
                            <p:stCondLst>
                              <p:cond delay="0"/>
                            </p:stCondLst>
                            <p:childTnLst>
                              <p:par>
                                <p:cTn id="146" presetID="1" presetClass="entr" presetSubtype="0" fill="hold" grpId="0" nodeType="afterEffect">
                                  <p:stCondLst>
                                    <p:cond delay="0"/>
                                  </p:stCondLst>
                                  <p:childTnLst>
                                    <p:set>
                                      <p:cBhvr>
                                        <p:cTn id="147"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4" grpId="0" animBg="1"/>
      <p:bldP spid="4"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60" grpId="0" animBg="1"/>
      <p:bldP spid="60" grpId="1" animBg="1"/>
      <p:bldP spid="56" grpId="0" animBg="1"/>
      <p:bldP spid="5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115"/>
          <p:cNvSpPr txBox="1">
            <a:spLocks noGrp="1"/>
          </p:cNvSpPr>
          <p:nvPr>
            <p:ph type="title"/>
          </p:nvPr>
        </p:nvSpPr>
        <p:spPr>
          <a:xfrm>
            <a:off x="457200" y="72933"/>
            <a:ext cx="8229600" cy="532500"/>
          </a:xfrm>
          <a:prstGeom prst="rect">
            <a:avLst/>
          </a:prstGeom>
          <a:noFill/>
          <a:ln>
            <a:noFill/>
          </a:ln>
        </p:spPr>
        <p:txBody>
          <a:bodyPr spcFirstLastPara="1" wrap="square" lIns="91425" tIns="45700" rIns="91425" bIns="45700" anchor="ctr" anchorCtr="0">
            <a:noAutofit/>
          </a:bodyPr>
          <a:lstStyle/>
          <a:p>
            <a:pPr marL="0" lvl="0" indent="0" algn="ctr" rtl="0">
              <a:lnSpc>
                <a:spcPct val="113333"/>
              </a:lnSpc>
              <a:spcBef>
                <a:spcPts val="0"/>
              </a:spcBef>
              <a:spcAft>
                <a:spcPts val="0"/>
              </a:spcAft>
              <a:buClr>
                <a:srgbClr val="007DAF"/>
              </a:buClr>
              <a:buSzPts val="3000"/>
              <a:buFont typeface="Calibri"/>
              <a:buNone/>
            </a:pPr>
            <a:r>
              <a:rPr lang="en-US" dirty="0"/>
              <a:t>OMEC Field Trials</a:t>
            </a:r>
            <a:endParaRPr dirty="0"/>
          </a:p>
        </p:txBody>
      </p:sp>
      <p:sp>
        <p:nvSpPr>
          <p:cNvPr id="427" name="Google Shape;427;p115"/>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27</a:t>
            </a:fld>
            <a:endParaRPr kumimoji="0" sz="800" b="0" i="0" u="none" strike="noStrike" kern="0" cap="none" spc="0" normalizeH="0" baseline="0" noProof="0">
              <a:ln>
                <a:noFill/>
              </a:ln>
              <a:solidFill>
                <a:srgbClr val="A5A5A5"/>
              </a:solidFill>
              <a:effectLst/>
              <a:uLnTx/>
              <a:uFillTx/>
              <a:latin typeface="Calibri"/>
              <a:cs typeface="Calibri"/>
              <a:sym typeface="Calibri"/>
            </a:endParaRPr>
          </a:p>
        </p:txBody>
      </p:sp>
      <p:pic>
        <p:nvPicPr>
          <p:cNvPr id="2" name="Picture 1">
            <a:extLst>
              <a:ext uri="{FF2B5EF4-FFF2-40B4-BE49-F238E27FC236}">
                <a16:creationId xmlns:a16="http://schemas.microsoft.com/office/drawing/2014/main" xmlns="" id="{0FFD64D4-0BED-9F46-8BE5-5BA33265989A}"/>
              </a:ext>
            </a:extLst>
          </p:cNvPr>
          <p:cNvPicPr>
            <a:picLocks noChangeAspect="1"/>
          </p:cNvPicPr>
          <p:nvPr/>
        </p:nvPicPr>
        <p:blipFill>
          <a:blip r:embed="rId3"/>
          <a:stretch>
            <a:fillRect/>
          </a:stretch>
        </p:blipFill>
        <p:spPr>
          <a:xfrm>
            <a:off x="1366484" y="1038562"/>
            <a:ext cx="6411032" cy="3812459"/>
          </a:xfrm>
          <a:prstGeom prst="rect">
            <a:avLst/>
          </a:prstGeom>
        </p:spPr>
      </p:pic>
      <p:grpSp>
        <p:nvGrpSpPr>
          <p:cNvPr id="6" name="Group 5">
            <a:extLst>
              <a:ext uri="{FF2B5EF4-FFF2-40B4-BE49-F238E27FC236}">
                <a16:creationId xmlns:a16="http://schemas.microsoft.com/office/drawing/2014/main" xmlns="" id="{A35F2E4E-6800-584A-9ECA-3B4EB65C0A95}"/>
              </a:ext>
            </a:extLst>
          </p:cNvPr>
          <p:cNvGrpSpPr/>
          <p:nvPr/>
        </p:nvGrpSpPr>
        <p:grpSpPr>
          <a:xfrm>
            <a:off x="4599540" y="2403429"/>
            <a:ext cx="109728" cy="109728"/>
            <a:chOff x="5723062" y="2094959"/>
            <a:chExt cx="109728" cy="109728"/>
          </a:xfrm>
        </p:grpSpPr>
        <p:sp>
          <p:nvSpPr>
            <p:cNvPr id="4" name="Oval 3">
              <a:extLst>
                <a:ext uri="{FF2B5EF4-FFF2-40B4-BE49-F238E27FC236}">
                  <a16:creationId xmlns:a16="http://schemas.microsoft.com/office/drawing/2014/main" xmlns="" id="{1CDAB87B-07D3-644B-8FA2-32AFE0B0689F}"/>
                </a:ext>
              </a:extLst>
            </p:cNvPr>
            <p:cNvSpPr/>
            <p:nvPr/>
          </p:nvSpPr>
          <p:spPr>
            <a:xfrm>
              <a:off x="5745922" y="2117819"/>
              <a:ext cx="64008" cy="64008"/>
            </a:xfrm>
            <a:prstGeom prst="ellipse">
              <a:avLst/>
            </a:prstGeom>
            <a:solidFill>
              <a:srgbClr val="E3007A"/>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 name="Oval 17">
              <a:extLst>
                <a:ext uri="{FF2B5EF4-FFF2-40B4-BE49-F238E27FC236}">
                  <a16:creationId xmlns:a16="http://schemas.microsoft.com/office/drawing/2014/main" xmlns="" id="{0BC0DBEA-271F-314F-9565-9AEF12828E74}"/>
                </a:ext>
              </a:extLst>
            </p:cNvPr>
            <p:cNvSpPr/>
            <p:nvPr/>
          </p:nvSpPr>
          <p:spPr>
            <a:xfrm>
              <a:off x="5723062" y="2094959"/>
              <a:ext cx="109728" cy="109728"/>
            </a:xfrm>
            <a:prstGeom prst="ellipse">
              <a:avLst/>
            </a:prstGeom>
            <a:noFill/>
            <a:ln w="9525">
              <a:solidFill>
                <a:srgbClr val="E300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23" name="Group 22">
            <a:extLst>
              <a:ext uri="{FF2B5EF4-FFF2-40B4-BE49-F238E27FC236}">
                <a16:creationId xmlns:a16="http://schemas.microsoft.com/office/drawing/2014/main" xmlns="" id="{552B9C99-F7AB-4242-9B44-A5A4B9B79CF5}"/>
              </a:ext>
            </a:extLst>
          </p:cNvPr>
          <p:cNvGrpSpPr/>
          <p:nvPr/>
        </p:nvGrpSpPr>
        <p:grpSpPr>
          <a:xfrm>
            <a:off x="3797908" y="1048750"/>
            <a:ext cx="3023426" cy="719316"/>
            <a:chOff x="6534801" y="380078"/>
            <a:chExt cx="3023426" cy="719316"/>
          </a:xfrm>
        </p:grpSpPr>
        <p:sp>
          <p:nvSpPr>
            <p:cNvPr id="16" name="Rectangle 15">
              <a:extLst>
                <a:ext uri="{FF2B5EF4-FFF2-40B4-BE49-F238E27FC236}">
                  <a16:creationId xmlns:a16="http://schemas.microsoft.com/office/drawing/2014/main" xmlns="" id="{9A743A0E-3870-8E46-B695-4C760887FD0B}"/>
                </a:ext>
              </a:extLst>
            </p:cNvPr>
            <p:cNvSpPr/>
            <p:nvPr/>
          </p:nvSpPr>
          <p:spPr>
            <a:xfrm>
              <a:off x="6534801" y="391509"/>
              <a:ext cx="3013868" cy="707885"/>
            </a:xfrm>
            <a:prstGeom prst="rect">
              <a:avLst/>
            </a:prstGeom>
            <a:solidFill>
              <a:schemeClr val="bg1"/>
            </a:solidFill>
            <a:ln w="635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7" name="Picture 16" descr="A picture containing object, clock&#10;&#10;Description automatically generated">
              <a:extLst>
                <a:ext uri="{FF2B5EF4-FFF2-40B4-BE49-F238E27FC236}">
                  <a16:creationId xmlns:a16="http://schemas.microsoft.com/office/drawing/2014/main" xmlns="" id="{191D7512-F755-6841-AC2A-36360DCA85DF}"/>
                </a:ext>
              </a:extLst>
            </p:cNvPr>
            <p:cNvPicPr>
              <a:picLocks noChangeAspect="1"/>
            </p:cNvPicPr>
            <p:nvPr/>
          </p:nvPicPr>
          <p:blipFill>
            <a:blip r:embed="rId4"/>
            <a:stretch>
              <a:fillRect/>
            </a:stretch>
          </p:blipFill>
          <p:spPr>
            <a:xfrm>
              <a:off x="6669463" y="635776"/>
              <a:ext cx="495218" cy="243482"/>
            </a:xfrm>
            <a:prstGeom prst="rect">
              <a:avLst/>
            </a:prstGeom>
          </p:spPr>
        </p:pic>
        <p:cxnSp>
          <p:nvCxnSpPr>
            <p:cNvPr id="20" name="Straight Connector 19">
              <a:extLst>
                <a:ext uri="{FF2B5EF4-FFF2-40B4-BE49-F238E27FC236}">
                  <a16:creationId xmlns:a16="http://schemas.microsoft.com/office/drawing/2014/main" xmlns="" id="{DC3DC53E-FFCF-454D-8985-F3F24291650A}"/>
                </a:ext>
              </a:extLst>
            </p:cNvPr>
            <p:cNvCxnSpPr>
              <a:cxnSpLocks/>
            </p:cNvCxnSpPr>
            <p:nvPr/>
          </p:nvCxnSpPr>
          <p:spPr>
            <a:xfrm>
              <a:off x="7280425" y="466445"/>
              <a:ext cx="0" cy="588437"/>
            </a:xfrm>
            <a:prstGeom prst="line">
              <a:avLst/>
            </a:prstGeom>
            <a:ln w="6350">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xmlns="" id="{62335D2A-EB30-214C-B482-EB6A5D61FA7D}"/>
                </a:ext>
              </a:extLst>
            </p:cNvPr>
            <p:cNvSpPr txBox="1"/>
            <p:nvPr/>
          </p:nvSpPr>
          <p:spPr>
            <a:xfrm>
              <a:off x="7308893" y="380078"/>
              <a:ext cx="224933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sng" strike="noStrike" kern="0" cap="none" spc="0" normalizeH="0" baseline="0" noProof="0" dirty="0">
                  <a:ln>
                    <a:noFill/>
                  </a:ln>
                  <a:solidFill>
                    <a:srgbClr val="000000"/>
                  </a:solidFill>
                  <a:effectLst/>
                  <a:uLnTx/>
                  <a:uFillTx/>
                  <a:latin typeface="Arial"/>
                  <a:ea typeface="+mn-ea"/>
                  <a:cs typeface="Arial"/>
                  <a:sym typeface="Arial"/>
                </a:rPr>
                <a:t>Operator</a:t>
              </a:r>
              <a:r>
                <a:rPr kumimoji="0" lang="en-US" sz="1000" b="0" i="0" u="none" strike="noStrike" kern="0" cap="none" spc="0" normalizeH="0" baseline="0" noProof="0" dirty="0">
                  <a:ln>
                    <a:noFill/>
                  </a:ln>
                  <a:solidFill>
                    <a:srgbClr val="000000"/>
                  </a:solidFill>
                  <a:effectLst/>
                  <a:uLnTx/>
                  <a:uFillTx/>
                  <a:latin typeface="Arial"/>
                  <a:ea typeface="+mn-ea"/>
                  <a:cs typeface="Arial"/>
                  <a:sym typeface="Arial"/>
                </a:rPr>
                <a:t>: T-Mobile Poland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sng" strike="noStrike" kern="0" cap="none" spc="0" normalizeH="0" baseline="0" noProof="0" dirty="0">
                  <a:ln>
                    <a:noFill/>
                  </a:ln>
                  <a:solidFill>
                    <a:srgbClr val="000000"/>
                  </a:solidFill>
                  <a:effectLst/>
                  <a:uLnTx/>
                  <a:uFillTx/>
                  <a:latin typeface="Arial"/>
                  <a:ea typeface="+mn-ea"/>
                  <a:cs typeface="Arial"/>
                  <a:sym typeface="Arial"/>
                </a:rPr>
                <a:t>Use Case</a:t>
              </a:r>
              <a:r>
                <a:rPr kumimoji="0" lang="en-US" sz="1000" b="0" i="0" u="none" strike="noStrike" kern="0" cap="none" spc="0" normalizeH="0" baseline="0" noProof="0" dirty="0">
                  <a:ln>
                    <a:noFill/>
                  </a:ln>
                  <a:solidFill>
                    <a:srgbClr val="000000"/>
                  </a:solidFill>
                  <a:effectLst/>
                  <a:uLnTx/>
                  <a:uFillTx/>
                  <a:latin typeface="Arial"/>
                  <a:ea typeface="+mn-ea"/>
                  <a:cs typeface="Arial"/>
                  <a:sym typeface="Arial"/>
                </a:rPr>
                <a:t>: Fixed-Mobile Substitution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ea typeface="+mn-ea"/>
                  <a:cs typeface="Arial"/>
                  <a:sym typeface="Arial"/>
                </a:rPr>
                <a:t>Trial with Live Customers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sng" strike="noStrike" kern="0" cap="none" spc="0" normalizeH="0" baseline="0" noProof="0" dirty="0">
                  <a:ln>
                    <a:noFill/>
                  </a:ln>
                  <a:solidFill>
                    <a:srgbClr val="000000"/>
                  </a:solidFill>
                  <a:effectLst/>
                  <a:uLnTx/>
                  <a:uFillTx/>
                  <a:latin typeface="Arial"/>
                  <a:ea typeface="+mn-ea"/>
                  <a:cs typeface="Arial"/>
                  <a:sym typeface="Arial"/>
                </a:rPr>
                <a:t>Beginning</a:t>
              </a:r>
              <a:r>
                <a:rPr kumimoji="0" lang="en-US" sz="1000" b="0" i="0" u="none" strike="noStrike" kern="0" cap="none" spc="0" normalizeH="0" baseline="0" noProof="0" dirty="0">
                  <a:ln>
                    <a:noFill/>
                  </a:ln>
                  <a:solidFill>
                    <a:srgbClr val="000000"/>
                  </a:solidFill>
                  <a:effectLst/>
                  <a:uLnTx/>
                  <a:uFillTx/>
                  <a:latin typeface="Arial"/>
                  <a:ea typeface="+mn-ea"/>
                  <a:cs typeface="Arial"/>
                  <a:sym typeface="Arial"/>
                </a:rPr>
                <a:t>: August/September 2019</a:t>
              </a:r>
            </a:p>
          </p:txBody>
        </p:sp>
      </p:grpSp>
      <p:cxnSp>
        <p:nvCxnSpPr>
          <p:cNvPr id="25" name="Straight Connector 24">
            <a:extLst>
              <a:ext uri="{FF2B5EF4-FFF2-40B4-BE49-F238E27FC236}">
                <a16:creationId xmlns:a16="http://schemas.microsoft.com/office/drawing/2014/main" xmlns="" id="{4FAA134D-95BE-B14E-B54B-D093DC197CB4}"/>
              </a:ext>
            </a:extLst>
          </p:cNvPr>
          <p:cNvCxnSpPr/>
          <p:nvPr/>
        </p:nvCxnSpPr>
        <p:spPr>
          <a:xfrm flipV="1">
            <a:off x="4654404" y="1768066"/>
            <a:ext cx="0" cy="635363"/>
          </a:xfrm>
          <a:prstGeom prst="line">
            <a:avLst/>
          </a:prstGeom>
          <a:ln>
            <a:solidFill>
              <a:srgbClr val="E3007A"/>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xmlns="" id="{477E6036-B4C6-934A-8992-4B211ED4E657}"/>
              </a:ext>
            </a:extLst>
          </p:cNvPr>
          <p:cNvGrpSpPr/>
          <p:nvPr/>
        </p:nvGrpSpPr>
        <p:grpSpPr>
          <a:xfrm>
            <a:off x="2193509" y="2610390"/>
            <a:ext cx="109728" cy="109728"/>
            <a:chOff x="5723062" y="2094959"/>
            <a:chExt cx="109728" cy="109728"/>
          </a:xfrm>
        </p:grpSpPr>
        <p:sp>
          <p:nvSpPr>
            <p:cNvPr id="31" name="Oval 30">
              <a:extLst>
                <a:ext uri="{FF2B5EF4-FFF2-40B4-BE49-F238E27FC236}">
                  <a16:creationId xmlns:a16="http://schemas.microsoft.com/office/drawing/2014/main" xmlns="" id="{C393BF9A-6455-EA40-8ECA-970D02E07E9A}"/>
                </a:ext>
              </a:extLst>
            </p:cNvPr>
            <p:cNvSpPr/>
            <p:nvPr/>
          </p:nvSpPr>
          <p:spPr>
            <a:xfrm>
              <a:off x="5745922" y="2117819"/>
              <a:ext cx="64008" cy="64008"/>
            </a:xfrm>
            <a:prstGeom prst="ellipse">
              <a:avLst/>
            </a:prstGeom>
            <a:solidFill>
              <a:srgbClr val="FFDD04"/>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2" name="Oval 31">
              <a:extLst>
                <a:ext uri="{FF2B5EF4-FFF2-40B4-BE49-F238E27FC236}">
                  <a16:creationId xmlns:a16="http://schemas.microsoft.com/office/drawing/2014/main" xmlns="" id="{C2D42B3C-17A9-4745-B78C-DEC9E6C2BCF0}"/>
                </a:ext>
              </a:extLst>
            </p:cNvPr>
            <p:cNvSpPr/>
            <p:nvPr/>
          </p:nvSpPr>
          <p:spPr>
            <a:xfrm>
              <a:off x="5723062" y="2094959"/>
              <a:ext cx="109728" cy="109728"/>
            </a:xfrm>
            <a:prstGeom prst="ellipse">
              <a:avLst/>
            </a:prstGeom>
            <a:noFill/>
            <a:ln w="9525">
              <a:solidFill>
                <a:srgbClr val="FFDD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27" name="Group 26">
            <a:extLst>
              <a:ext uri="{FF2B5EF4-FFF2-40B4-BE49-F238E27FC236}">
                <a16:creationId xmlns:a16="http://schemas.microsoft.com/office/drawing/2014/main" xmlns="" id="{812785B6-A59B-5E49-9772-DA051F48464D}"/>
              </a:ext>
            </a:extLst>
          </p:cNvPr>
          <p:cNvGrpSpPr/>
          <p:nvPr/>
        </p:nvGrpSpPr>
        <p:grpSpPr>
          <a:xfrm>
            <a:off x="774482" y="3342401"/>
            <a:ext cx="3013868" cy="719316"/>
            <a:chOff x="774482" y="3447653"/>
            <a:chExt cx="3013868" cy="719316"/>
          </a:xfrm>
        </p:grpSpPr>
        <p:grpSp>
          <p:nvGrpSpPr>
            <p:cNvPr id="34" name="Group 33">
              <a:extLst>
                <a:ext uri="{FF2B5EF4-FFF2-40B4-BE49-F238E27FC236}">
                  <a16:creationId xmlns:a16="http://schemas.microsoft.com/office/drawing/2014/main" xmlns="" id="{9778B4C9-293A-9241-BB67-672669A1F731}"/>
                </a:ext>
              </a:extLst>
            </p:cNvPr>
            <p:cNvGrpSpPr/>
            <p:nvPr/>
          </p:nvGrpSpPr>
          <p:grpSpPr>
            <a:xfrm>
              <a:off x="774482" y="3447653"/>
              <a:ext cx="3013868" cy="719316"/>
              <a:chOff x="6534801" y="380078"/>
              <a:chExt cx="3013868" cy="719316"/>
            </a:xfrm>
          </p:grpSpPr>
          <p:sp>
            <p:nvSpPr>
              <p:cNvPr id="35" name="Rectangle 34">
                <a:extLst>
                  <a:ext uri="{FF2B5EF4-FFF2-40B4-BE49-F238E27FC236}">
                    <a16:creationId xmlns:a16="http://schemas.microsoft.com/office/drawing/2014/main" xmlns="" id="{29335F94-532E-1743-9997-7A6F8E97D0AD}"/>
                  </a:ext>
                </a:extLst>
              </p:cNvPr>
              <p:cNvSpPr/>
              <p:nvPr/>
            </p:nvSpPr>
            <p:spPr>
              <a:xfrm>
                <a:off x="6534801" y="391509"/>
                <a:ext cx="3013868" cy="707885"/>
              </a:xfrm>
              <a:prstGeom prst="rect">
                <a:avLst/>
              </a:prstGeom>
              <a:solidFill>
                <a:schemeClr val="bg1"/>
              </a:solidFill>
              <a:ln w="635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cxnSp>
            <p:nvCxnSpPr>
              <p:cNvPr id="37" name="Straight Connector 36">
                <a:extLst>
                  <a:ext uri="{FF2B5EF4-FFF2-40B4-BE49-F238E27FC236}">
                    <a16:creationId xmlns:a16="http://schemas.microsoft.com/office/drawing/2014/main" xmlns="" id="{4C3DFA36-F9CF-CC4C-9D52-B9826AE98BB6}"/>
                  </a:ext>
                </a:extLst>
              </p:cNvPr>
              <p:cNvCxnSpPr>
                <a:cxnSpLocks/>
              </p:cNvCxnSpPr>
              <p:nvPr/>
            </p:nvCxnSpPr>
            <p:spPr>
              <a:xfrm>
                <a:off x="7306737" y="466445"/>
                <a:ext cx="0" cy="588437"/>
              </a:xfrm>
              <a:prstGeom prst="line">
                <a:avLst/>
              </a:prstGeom>
              <a:ln w="6350">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xmlns="" id="{EE9F933D-FC9A-1F4C-A18D-DA2A51EC6CCD}"/>
                  </a:ext>
                </a:extLst>
              </p:cNvPr>
              <p:cNvSpPr txBox="1"/>
              <p:nvPr/>
            </p:nvSpPr>
            <p:spPr>
              <a:xfrm>
                <a:off x="7308893" y="380078"/>
                <a:ext cx="180209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sng" strike="noStrike" kern="0" cap="none" spc="0" normalizeH="0" baseline="0" noProof="0" dirty="0">
                    <a:ln>
                      <a:noFill/>
                    </a:ln>
                    <a:solidFill>
                      <a:srgbClr val="000000"/>
                    </a:solidFill>
                    <a:effectLst/>
                    <a:uLnTx/>
                    <a:uFillTx/>
                    <a:latin typeface="Arial"/>
                    <a:ea typeface="+mn-ea"/>
                    <a:cs typeface="Arial"/>
                    <a:sym typeface="Arial"/>
                  </a:rPr>
                  <a:t>Operator</a:t>
                </a:r>
                <a:r>
                  <a:rPr kumimoji="0" lang="en-US" sz="1000" b="0" i="0" u="none" strike="noStrike" kern="0" cap="none" spc="0" normalizeH="0" baseline="0" noProof="0" dirty="0">
                    <a:ln>
                      <a:noFill/>
                    </a:ln>
                    <a:solidFill>
                      <a:srgbClr val="000000"/>
                    </a:solidFill>
                    <a:effectLst/>
                    <a:uLnTx/>
                    <a:uFillTx/>
                    <a:latin typeface="Arial"/>
                    <a:ea typeface="+mn-ea"/>
                    <a:cs typeface="Arial"/>
                    <a:sym typeface="Arial"/>
                  </a:rPr>
                  <a:t>: Sprint USA</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sng" strike="noStrike" kern="0" cap="none" spc="0" normalizeH="0" baseline="0" noProof="0" dirty="0">
                    <a:ln>
                      <a:noFill/>
                    </a:ln>
                    <a:solidFill>
                      <a:srgbClr val="000000"/>
                    </a:solidFill>
                    <a:effectLst/>
                    <a:uLnTx/>
                    <a:uFillTx/>
                    <a:latin typeface="Arial"/>
                    <a:ea typeface="+mn-ea"/>
                    <a:cs typeface="Arial"/>
                    <a:sym typeface="Arial"/>
                  </a:rPr>
                  <a:t>Use Case</a:t>
                </a:r>
                <a:r>
                  <a:rPr kumimoji="0" lang="en-US" sz="1000" b="0" i="0" u="none" strike="noStrike" kern="0" cap="none" spc="0" normalizeH="0" baseline="0" noProof="0" dirty="0">
                    <a:ln>
                      <a:noFill/>
                    </a:ln>
                    <a:solidFill>
                      <a:srgbClr val="000000"/>
                    </a:solidFill>
                    <a:effectLst/>
                    <a:uLnTx/>
                    <a:uFillTx/>
                    <a:latin typeface="Arial"/>
                    <a:ea typeface="+mn-ea"/>
                    <a:cs typeface="Arial"/>
                    <a:sym typeface="Arial"/>
                  </a:rPr>
                  <a:t>: Local Break-Outs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ea typeface="+mn-ea"/>
                    <a:cs typeface="Arial"/>
                    <a:sym typeface="Arial"/>
                  </a:rPr>
                  <a:t>Field Trials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sng" strike="noStrike" kern="0" cap="none" spc="0" normalizeH="0" baseline="0" noProof="0" dirty="0">
                    <a:ln>
                      <a:noFill/>
                    </a:ln>
                    <a:solidFill>
                      <a:srgbClr val="000000"/>
                    </a:solidFill>
                    <a:effectLst/>
                    <a:uLnTx/>
                    <a:uFillTx/>
                    <a:latin typeface="Arial"/>
                    <a:ea typeface="+mn-ea"/>
                    <a:cs typeface="Arial"/>
                    <a:sym typeface="Arial"/>
                  </a:rPr>
                  <a:t>By</a:t>
                </a:r>
                <a:r>
                  <a:rPr kumimoji="0" lang="en-US" sz="1000" b="0" i="0" u="none" strike="noStrike" kern="0" cap="none" spc="0" normalizeH="0" baseline="0" noProof="0" dirty="0">
                    <a:ln>
                      <a:noFill/>
                    </a:ln>
                    <a:solidFill>
                      <a:srgbClr val="000000"/>
                    </a:solidFill>
                    <a:effectLst/>
                    <a:uLnTx/>
                    <a:uFillTx/>
                    <a:latin typeface="Arial"/>
                    <a:ea typeface="+mn-ea"/>
                    <a:cs typeface="Arial"/>
                    <a:sym typeface="Arial"/>
                  </a:rPr>
                  <a:t>: End of 2019</a:t>
                </a:r>
              </a:p>
            </p:txBody>
          </p:sp>
        </p:grpSp>
        <p:pic>
          <p:nvPicPr>
            <p:cNvPr id="29" name="Picture 28">
              <a:extLst>
                <a:ext uri="{FF2B5EF4-FFF2-40B4-BE49-F238E27FC236}">
                  <a16:creationId xmlns:a16="http://schemas.microsoft.com/office/drawing/2014/main" xmlns="" id="{FC2E593C-BD20-624E-8CE6-28C99AE4F12B}"/>
                </a:ext>
              </a:extLst>
            </p:cNvPr>
            <p:cNvPicPr>
              <a:picLocks noChangeAspect="1"/>
            </p:cNvPicPr>
            <p:nvPr/>
          </p:nvPicPr>
          <p:blipFill>
            <a:blip r:embed="rId5"/>
            <a:stretch>
              <a:fillRect/>
            </a:stretch>
          </p:blipFill>
          <p:spPr>
            <a:xfrm>
              <a:off x="826552" y="3684772"/>
              <a:ext cx="691399" cy="286931"/>
            </a:xfrm>
            <a:prstGeom prst="rect">
              <a:avLst/>
            </a:prstGeom>
          </p:spPr>
        </p:pic>
      </p:grpSp>
      <p:cxnSp>
        <p:nvCxnSpPr>
          <p:cNvPr id="33" name="Straight Connector 32">
            <a:extLst>
              <a:ext uri="{FF2B5EF4-FFF2-40B4-BE49-F238E27FC236}">
                <a16:creationId xmlns:a16="http://schemas.microsoft.com/office/drawing/2014/main" xmlns="" id="{76D4A5B5-01CE-A44D-B064-6413EA1B58AE}"/>
              </a:ext>
            </a:extLst>
          </p:cNvPr>
          <p:cNvCxnSpPr/>
          <p:nvPr/>
        </p:nvCxnSpPr>
        <p:spPr>
          <a:xfrm flipV="1">
            <a:off x="2251977" y="2720118"/>
            <a:ext cx="0" cy="635363"/>
          </a:xfrm>
          <a:prstGeom prst="line">
            <a:avLst/>
          </a:prstGeom>
          <a:ln>
            <a:solidFill>
              <a:srgbClr val="FFDD04"/>
            </a:solidFill>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50878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500" fill="hold"/>
                                        <p:tgtEl>
                                          <p:spTgt spid="30"/>
                                        </p:tgtEl>
                                        <p:attrNameLst>
                                          <p:attrName>ppt_w</p:attrName>
                                        </p:attrNameLst>
                                      </p:cBhvr>
                                      <p:tavLst>
                                        <p:tav tm="0">
                                          <p:val>
                                            <p:fltVal val="0"/>
                                          </p:val>
                                        </p:tav>
                                        <p:tav tm="100000">
                                          <p:val>
                                            <p:strVal val="#ppt_w"/>
                                          </p:val>
                                        </p:tav>
                                      </p:tavLst>
                                    </p:anim>
                                    <p:anim calcmode="lin" valueType="num">
                                      <p:cBhvr>
                                        <p:cTn id="22" dur="500" fill="hold"/>
                                        <p:tgtEl>
                                          <p:spTgt spid="30"/>
                                        </p:tgtEl>
                                        <p:attrNameLst>
                                          <p:attrName>ppt_h</p:attrName>
                                        </p:attrNameLst>
                                      </p:cBhvr>
                                      <p:tavLst>
                                        <p:tav tm="0">
                                          <p:val>
                                            <p:fltVal val="0"/>
                                          </p:val>
                                        </p:tav>
                                        <p:tav tm="100000">
                                          <p:val>
                                            <p:strVal val="#ppt_h"/>
                                          </p:val>
                                        </p:tav>
                                      </p:tavLst>
                                    </p:anim>
                                    <p:animEffect transition="in" filter="fade">
                                      <p:cBhvr>
                                        <p:cTn id="23" dur="500"/>
                                        <p:tgtEl>
                                          <p:spTgt spid="30"/>
                                        </p:tgtEl>
                                      </p:cBhvr>
                                    </p:animEffect>
                                  </p:childTnLst>
                                </p:cTn>
                              </p:par>
                            </p:childTnLst>
                          </p:cTn>
                        </p:par>
                        <p:par>
                          <p:cTn id="24" fill="hold">
                            <p:stCondLst>
                              <p:cond delay="500"/>
                            </p:stCondLst>
                            <p:childTnLst>
                              <p:par>
                                <p:cTn id="25" presetID="22" presetClass="entr" presetSubtype="1"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up)">
                                      <p:cBhvr>
                                        <p:cTn id="27" dur="500"/>
                                        <p:tgtEl>
                                          <p:spTgt spid="33"/>
                                        </p:tgtEl>
                                      </p:cBhvr>
                                    </p:animEffect>
                                  </p:childTnLst>
                                </p:cTn>
                              </p:par>
                            </p:childTnLst>
                          </p:cTn>
                        </p:par>
                        <p:par>
                          <p:cTn id="28" fill="hold">
                            <p:stCondLst>
                              <p:cond delay="1000"/>
                            </p:stCondLst>
                            <p:childTnLst>
                              <p:par>
                                <p:cTn id="29" presetID="1" presetClass="entr" presetSubtype="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116"/>
          <p:cNvSpPr txBox="1">
            <a:spLocks noGrp="1"/>
          </p:cNvSpPr>
          <p:nvPr>
            <p:ph type="title"/>
          </p:nvPr>
        </p:nvSpPr>
        <p:spPr>
          <a:xfrm>
            <a:off x="53788" y="72933"/>
            <a:ext cx="9002806" cy="532500"/>
          </a:xfrm>
          <a:prstGeom prst="rect">
            <a:avLst/>
          </a:prstGeom>
          <a:noFill/>
          <a:ln>
            <a:noFill/>
          </a:ln>
        </p:spPr>
        <p:txBody>
          <a:bodyPr spcFirstLastPara="1" wrap="square" lIns="91425" tIns="45700" rIns="91425" bIns="45700" anchor="ctr" anchorCtr="0">
            <a:noAutofit/>
          </a:bodyPr>
          <a:lstStyle/>
          <a:p>
            <a:pPr marL="0" lvl="0" indent="0" algn="ctr" rtl="0">
              <a:lnSpc>
                <a:spcPct val="113333"/>
              </a:lnSpc>
              <a:spcBef>
                <a:spcPts val="0"/>
              </a:spcBef>
              <a:spcAft>
                <a:spcPts val="0"/>
              </a:spcAft>
              <a:buClr>
                <a:srgbClr val="007DAF"/>
              </a:buClr>
              <a:buSzPts val="3000"/>
              <a:buFont typeface="Calibri"/>
              <a:buNone/>
            </a:pPr>
            <a:r>
              <a:rPr lang="en-US" dirty="0"/>
              <a:t>OMEC Gateways Perform at Scale</a:t>
            </a:r>
            <a:br>
              <a:rPr lang="en-US" dirty="0"/>
            </a:br>
            <a:r>
              <a:rPr lang="en-US" sz="2000" dirty="0"/>
              <a:t> (Demo at ONF Connect) </a:t>
            </a:r>
            <a:endParaRPr dirty="0"/>
          </a:p>
        </p:txBody>
      </p:sp>
      <p:sp>
        <p:nvSpPr>
          <p:cNvPr id="434" name="Google Shape;434;p116"/>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1200" cap="none" spc="0" normalizeH="0" baseline="0" noProof="0">
                <a:ln>
                  <a:noFill/>
                </a:ln>
                <a:solidFill>
                  <a:srgbClr val="A5A5A5"/>
                </a:solidFill>
                <a:effectLst/>
                <a:uLnTx/>
                <a:uFillTx/>
                <a:latin typeface="Calibri"/>
                <a:cs typeface="Calibri"/>
                <a:sym typeface="Calibri"/>
              </a:rPr>
              <a:pPr marL="0" marR="0" lvl="0" indent="0" algn="ctr" defTabSz="457200" rtl="0" eaLnBrk="1" fontAlgn="auto" latinLnBrk="0" hangingPunct="1">
                <a:lnSpc>
                  <a:spcPct val="100000"/>
                </a:lnSpc>
                <a:spcBef>
                  <a:spcPts val="0"/>
                </a:spcBef>
                <a:spcAft>
                  <a:spcPts val="0"/>
                </a:spcAft>
                <a:buClr>
                  <a:srgbClr val="000000"/>
                </a:buClr>
                <a:buSzPts val="800"/>
                <a:buFont typeface="Arial"/>
                <a:buNone/>
                <a:tabLst/>
                <a:defRPr/>
              </a:pPr>
              <a:t>28</a:t>
            </a:fld>
            <a:endParaRPr kumimoji="0" sz="800" b="0" i="0" u="none" strike="noStrike" kern="1200" cap="none" spc="0" normalizeH="0" baseline="0" noProof="0">
              <a:ln>
                <a:noFill/>
              </a:ln>
              <a:solidFill>
                <a:srgbClr val="A5A5A5"/>
              </a:solidFill>
              <a:effectLst/>
              <a:uLnTx/>
              <a:uFillTx/>
              <a:latin typeface="Calibri"/>
              <a:cs typeface="Calibri"/>
              <a:sym typeface="Calibri"/>
            </a:endParaRPr>
          </a:p>
        </p:txBody>
      </p:sp>
      <p:pic>
        <p:nvPicPr>
          <p:cNvPr id="6" name="Picture 5">
            <a:extLst>
              <a:ext uri="{FF2B5EF4-FFF2-40B4-BE49-F238E27FC236}">
                <a16:creationId xmlns:a16="http://schemas.microsoft.com/office/drawing/2014/main" xmlns="" id="{F858B48D-81D2-C543-80D6-9BFF873BE007}"/>
              </a:ext>
            </a:extLst>
          </p:cNvPr>
          <p:cNvPicPr>
            <a:picLocks noChangeAspect="1"/>
          </p:cNvPicPr>
          <p:nvPr/>
        </p:nvPicPr>
        <p:blipFill>
          <a:blip r:embed="rId3"/>
          <a:stretch>
            <a:fillRect/>
          </a:stretch>
        </p:blipFill>
        <p:spPr>
          <a:xfrm>
            <a:off x="1714500" y="803693"/>
            <a:ext cx="5715000" cy="3779734"/>
          </a:xfrm>
          <a:prstGeom prst="rect">
            <a:avLst/>
          </a:prstGeom>
        </p:spPr>
      </p:pic>
      <p:sp>
        <p:nvSpPr>
          <p:cNvPr id="5" name="TextBox 4">
            <a:extLst>
              <a:ext uri="{FF2B5EF4-FFF2-40B4-BE49-F238E27FC236}">
                <a16:creationId xmlns:a16="http://schemas.microsoft.com/office/drawing/2014/main" xmlns="" id="{71C8D22A-F52B-AA41-AF9F-85DC5F45CC23}"/>
              </a:ext>
            </a:extLst>
          </p:cNvPr>
          <p:cNvSpPr txBox="1"/>
          <p:nvPr/>
        </p:nvSpPr>
        <p:spPr>
          <a:xfrm>
            <a:off x="167640" y="3821764"/>
            <a:ext cx="8519160" cy="830997"/>
          </a:xfrm>
          <a:prstGeom prst="rect">
            <a:avLst/>
          </a:prstGeom>
          <a:solidFill>
            <a:schemeClr val="tx1"/>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Showcasing OMEC can securely run on high volume servers and deliver operational capacity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Capacity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Wingdings" pitchFamily="2" charset="2"/>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13+ VNFs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Wingdings" pitchFamily="2" charset="2"/>
              </a:rPr>
              <a:t></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 100 Cores 256GB 1TB HDD 8x10GbE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Wingdings" pitchFamily="2" charset="2"/>
              </a:rPr>
              <a:t></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 250K Flows / 1000TPS / 2MPPS</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330039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Round Diagonal Corner Rectangle 192">
            <a:extLst>
              <a:ext uri="{FF2B5EF4-FFF2-40B4-BE49-F238E27FC236}">
                <a16:creationId xmlns:a16="http://schemas.microsoft.com/office/drawing/2014/main" xmlns="" id="{092B2A6B-FF9C-BB40-BE62-83B5D2F7EDF3}"/>
              </a:ext>
            </a:extLst>
          </p:cNvPr>
          <p:cNvSpPr/>
          <p:nvPr/>
        </p:nvSpPr>
        <p:spPr>
          <a:xfrm>
            <a:off x="4462181" y="871818"/>
            <a:ext cx="970800" cy="3979874"/>
          </a:xfrm>
          <a:prstGeom prst="round2DiagRect">
            <a:avLst/>
          </a:prstGeom>
          <a:solidFill>
            <a:srgbClr val="849F2E">
              <a:alpha val="20784"/>
            </a:srgbClr>
          </a:solidFill>
          <a:ln w="15875">
            <a:solidFill>
              <a:srgbClr val="626262"/>
            </a:solidFill>
            <a:prstDash val="lgDash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11" name="Round Diagonal Corner Rectangle 210">
            <a:extLst>
              <a:ext uri="{FF2B5EF4-FFF2-40B4-BE49-F238E27FC236}">
                <a16:creationId xmlns:a16="http://schemas.microsoft.com/office/drawing/2014/main" xmlns="" id="{FBEBEDC1-E6F2-CE46-AF1A-D701321DA309}"/>
              </a:ext>
            </a:extLst>
          </p:cNvPr>
          <p:cNvSpPr/>
          <p:nvPr/>
        </p:nvSpPr>
        <p:spPr>
          <a:xfrm>
            <a:off x="5496980" y="858363"/>
            <a:ext cx="2989273" cy="3993330"/>
          </a:xfrm>
          <a:prstGeom prst="round2DiagRect">
            <a:avLst/>
          </a:prstGeom>
          <a:solidFill>
            <a:srgbClr val="C28710">
              <a:alpha val="20784"/>
            </a:srgbClr>
          </a:solidFill>
          <a:ln w="15875">
            <a:solidFill>
              <a:srgbClr val="626262"/>
            </a:solidFill>
            <a:prstDash val="lgDash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10" name="Round Diagonal Corner Rectangle 209">
            <a:extLst>
              <a:ext uri="{FF2B5EF4-FFF2-40B4-BE49-F238E27FC236}">
                <a16:creationId xmlns:a16="http://schemas.microsoft.com/office/drawing/2014/main" xmlns="" id="{2F9B963F-AE84-664E-847C-1AF3C1401876}"/>
              </a:ext>
            </a:extLst>
          </p:cNvPr>
          <p:cNvSpPr/>
          <p:nvPr/>
        </p:nvSpPr>
        <p:spPr>
          <a:xfrm>
            <a:off x="1405268" y="871516"/>
            <a:ext cx="2989273" cy="3980176"/>
          </a:xfrm>
          <a:prstGeom prst="round2DiagRect">
            <a:avLst/>
          </a:prstGeom>
          <a:solidFill>
            <a:srgbClr val="8DCACD">
              <a:alpha val="20784"/>
            </a:srgbClr>
          </a:solidFill>
          <a:ln w="15875">
            <a:solidFill>
              <a:srgbClr val="626262"/>
            </a:solidFill>
            <a:prstDash val="lgDash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98" name="TextBox 197">
            <a:extLst>
              <a:ext uri="{FF2B5EF4-FFF2-40B4-BE49-F238E27FC236}">
                <a16:creationId xmlns:a16="http://schemas.microsoft.com/office/drawing/2014/main" xmlns="" id="{5F88C53C-18A0-2545-9C2B-DBF0B08A47EF}"/>
              </a:ext>
            </a:extLst>
          </p:cNvPr>
          <p:cNvSpPr txBox="1"/>
          <p:nvPr/>
        </p:nvSpPr>
        <p:spPr>
          <a:xfrm>
            <a:off x="307655" y="3098967"/>
            <a:ext cx="542135"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RU+DU</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+CU-U</a:t>
            </a:r>
          </a:p>
        </p:txBody>
      </p:sp>
      <p:sp>
        <p:nvSpPr>
          <p:cNvPr id="205" name="TextBox 204">
            <a:extLst>
              <a:ext uri="{FF2B5EF4-FFF2-40B4-BE49-F238E27FC236}">
                <a16:creationId xmlns:a16="http://schemas.microsoft.com/office/drawing/2014/main" xmlns="" id="{00250DD7-D458-B947-AFED-61EBC967C14A}"/>
              </a:ext>
            </a:extLst>
          </p:cNvPr>
          <p:cNvSpPr txBox="1"/>
          <p:nvPr/>
        </p:nvSpPr>
        <p:spPr>
          <a:xfrm>
            <a:off x="2975036" y="4368089"/>
            <a:ext cx="561372"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SDN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FABRIC</a:t>
            </a:r>
          </a:p>
        </p:txBody>
      </p:sp>
      <p:pic>
        <p:nvPicPr>
          <p:cNvPr id="89" name="Image" descr="Image">
            <a:extLst>
              <a:ext uri="{FF2B5EF4-FFF2-40B4-BE49-F238E27FC236}">
                <a16:creationId xmlns:a16="http://schemas.microsoft.com/office/drawing/2014/main" xmlns="" id="{2316E214-866A-E040-ACCA-85917ACD8313}"/>
              </a:ext>
            </a:extLst>
          </p:cNvPr>
          <p:cNvPicPr>
            <a:picLocks noChangeAspect="1"/>
          </p:cNvPicPr>
          <p:nvPr/>
        </p:nvPicPr>
        <p:blipFill>
          <a:blip r:embed="rId2"/>
          <a:stretch>
            <a:fillRect/>
          </a:stretch>
        </p:blipFill>
        <p:spPr>
          <a:xfrm>
            <a:off x="3095242" y="4033549"/>
            <a:ext cx="335924" cy="335923"/>
          </a:xfrm>
          <a:prstGeom prst="rect">
            <a:avLst/>
          </a:prstGeom>
          <a:ln w="12700">
            <a:miter lim="400000"/>
          </a:ln>
          <a:effectLst>
            <a:outerShdw blurRad="50800" dist="38100" dir="2700000" algn="tl" rotWithShape="0">
              <a:prstClr val="black">
                <a:alpha val="40000"/>
              </a:prstClr>
            </a:outerShdw>
          </a:effectLst>
        </p:spPr>
      </p:pic>
      <p:sp>
        <p:nvSpPr>
          <p:cNvPr id="227" name="TextBox 226">
            <a:extLst>
              <a:ext uri="{FF2B5EF4-FFF2-40B4-BE49-F238E27FC236}">
                <a16:creationId xmlns:a16="http://schemas.microsoft.com/office/drawing/2014/main" xmlns="" id="{916242A1-E38C-D94F-857A-F4FAA0AAAE85}"/>
              </a:ext>
            </a:extLst>
          </p:cNvPr>
          <p:cNvSpPr txBox="1"/>
          <p:nvPr/>
        </p:nvSpPr>
        <p:spPr>
          <a:xfrm>
            <a:off x="569639" y="874965"/>
            <a:ext cx="864339" cy="461665"/>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4B4B4B"/>
              </a:solidFill>
              <a:effectLst/>
              <a:uLnTx/>
              <a:uFillTx/>
              <a:latin typeface="Arial"/>
              <a:ea typeface="+mn-ea"/>
              <a:cs typeface="Arial"/>
              <a:sym typeface="Arial"/>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MOBILE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EDGE CLOUD</a:t>
            </a:r>
          </a:p>
        </p:txBody>
      </p:sp>
      <p:sp>
        <p:nvSpPr>
          <p:cNvPr id="253" name="Title 252">
            <a:extLst>
              <a:ext uri="{FF2B5EF4-FFF2-40B4-BE49-F238E27FC236}">
                <a16:creationId xmlns:a16="http://schemas.microsoft.com/office/drawing/2014/main" xmlns="" id="{81A44A8C-3C11-4645-AB70-6A8B93E08296}"/>
              </a:ext>
            </a:extLst>
          </p:cNvPr>
          <p:cNvSpPr>
            <a:spLocks noGrp="1"/>
          </p:cNvSpPr>
          <p:nvPr>
            <p:ph type="title"/>
          </p:nvPr>
        </p:nvSpPr>
        <p:spPr/>
        <p:txBody>
          <a:bodyPr>
            <a:normAutofit fontScale="90000"/>
          </a:bodyPr>
          <a:lstStyle/>
          <a:p>
            <a:r>
              <a:rPr lang="en-US" dirty="0"/>
              <a:t>Mobile Edge Cloud with Hybrid Cloud Connectivity</a:t>
            </a:r>
          </a:p>
        </p:txBody>
      </p:sp>
      <p:pic>
        <p:nvPicPr>
          <p:cNvPr id="3" name="Picture 2" descr="A close up of a logo&#10;&#10;Description automatically generated">
            <a:extLst>
              <a:ext uri="{FF2B5EF4-FFF2-40B4-BE49-F238E27FC236}">
                <a16:creationId xmlns:a16="http://schemas.microsoft.com/office/drawing/2014/main" xmlns="" id="{56FC9C7C-FE10-1E4B-A899-C027A3895C38}"/>
              </a:ext>
            </a:extLst>
          </p:cNvPr>
          <p:cNvPicPr>
            <a:picLocks noChangeAspect="1"/>
          </p:cNvPicPr>
          <p:nvPr/>
        </p:nvPicPr>
        <p:blipFill>
          <a:blip r:embed="rId3"/>
          <a:stretch>
            <a:fillRect/>
          </a:stretch>
        </p:blipFill>
        <p:spPr>
          <a:xfrm>
            <a:off x="2199371" y="1443260"/>
            <a:ext cx="455440" cy="623017"/>
          </a:xfrm>
          <a:prstGeom prst="rect">
            <a:avLst/>
          </a:prstGeom>
          <a:effectLst>
            <a:outerShdw blurRad="50800" dist="38100" dir="2700000" algn="tl" rotWithShape="0">
              <a:prstClr val="black">
                <a:alpha val="40000"/>
              </a:prstClr>
            </a:outerShdw>
          </a:effectLst>
        </p:spPr>
      </p:pic>
      <p:pic>
        <p:nvPicPr>
          <p:cNvPr id="122" name="Picture 121" descr="A close up of a logo&#10;&#10;Description automatically generated">
            <a:extLst>
              <a:ext uri="{FF2B5EF4-FFF2-40B4-BE49-F238E27FC236}">
                <a16:creationId xmlns:a16="http://schemas.microsoft.com/office/drawing/2014/main" xmlns="" id="{D48BF8E6-0B61-1B43-A499-24E660CF9C7B}"/>
              </a:ext>
            </a:extLst>
          </p:cNvPr>
          <p:cNvPicPr>
            <a:picLocks noChangeAspect="1"/>
          </p:cNvPicPr>
          <p:nvPr/>
        </p:nvPicPr>
        <p:blipFill>
          <a:blip r:embed="rId3"/>
          <a:stretch>
            <a:fillRect/>
          </a:stretch>
        </p:blipFill>
        <p:spPr>
          <a:xfrm>
            <a:off x="2910505" y="1192823"/>
            <a:ext cx="455440" cy="623017"/>
          </a:xfrm>
          <a:prstGeom prst="rect">
            <a:avLst/>
          </a:prstGeom>
          <a:effectLst>
            <a:outerShdw blurRad="50800" dist="38100" dir="2700000" algn="tl" rotWithShape="0">
              <a:prstClr val="black">
                <a:alpha val="40000"/>
              </a:prstClr>
            </a:outerShdw>
          </a:effectLst>
        </p:spPr>
      </p:pic>
      <p:pic>
        <p:nvPicPr>
          <p:cNvPr id="123" name="Picture 122" descr="A close up of a logo&#10;&#10;Description automatically generated">
            <a:extLst>
              <a:ext uri="{FF2B5EF4-FFF2-40B4-BE49-F238E27FC236}">
                <a16:creationId xmlns:a16="http://schemas.microsoft.com/office/drawing/2014/main" xmlns="" id="{261B2EA3-466D-2549-BCD4-A18B1B76045C}"/>
              </a:ext>
            </a:extLst>
          </p:cNvPr>
          <p:cNvPicPr>
            <a:picLocks noChangeAspect="1"/>
          </p:cNvPicPr>
          <p:nvPr/>
        </p:nvPicPr>
        <p:blipFill>
          <a:blip r:embed="rId3"/>
          <a:stretch>
            <a:fillRect/>
          </a:stretch>
        </p:blipFill>
        <p:spPr>
          <a:xfrm>
            <a:off x="3638662" y="1756437"/>
            <a:ext cx="455440" cy="623017"/>
          </a:xfrm>
          <a:prstGeom prst="rect">
            <a:avLst/>
          </a:prstGeom>
          <a:effectLst>
            <a:outerShdw blurRad="50800" dist="38100" dir="2700000" algn="tl" rotWithShape="0">
              <a:prstClr val="black">
                <a:alpha val="40000"/>
              </a:prstClr>
            </a:outerShdw>
          </a:effectLst>
        </p:spPr>
      </p:pic>
      <p:pic>
        <p:nvPicPr>
          <p:cNvPr id="124" name="Picture 123" descr="A close up of a logo&#10;&#10;Description automatically generated">
            <a:extLst>
              <a:ext uri="{FF2B5EF4-FFF2-40B4-BE49-F238E27FC236}">
                <a16:creationId xmlns:a16="http://schemas.microsoft.com/office/drawing/2014/main" xmlns="" id="{00D9125A-4D28-6C41-8393-264FA023A855}"/>
              </a:ext>
            </a:extLst>
          </p:cNvPr>
          <p:cNvPicPr>
            <a:picLocks noChangeAspect="1"/>
          </p:cNvPicPr>
          <p:nvPr/>
        </p:nvPicPr>
        <p:blipFill>
          <a:blip r:embed="rId3"/>
          <a:stretch>
            <a:fillRect/>
          </a:stretch>
        </p:blipFill>
        <p:spPr>
          <a:xfrm>
            <a:off x="1710907" y="2290728"/>
            <a:ext cx="455440" cy="623017"/>
          </a:xfrm>
          <a:prstGeom prst="rect">
            <a:avLst/>
          </a:prstGeom>
          <a:effectLst>
            <a:outerShdw blurRad="50800" dist="38100" dir="2700000" algn="tl" rotWithShape="0">
              <a:prstClr val="black">
                <a:alpha val="40000"/>
              </a:prstClr>
            </a:outerShdw>
          </a:effectLst>
        </p:spPr>
      </p:pic>
      <p:cxnSp>
        <p:nvCxnSpPr>
          <p:cNvPr id="126" name="Straight Connector 125">
            <a:extLst>
              <a:ext uri="{FF2B5EF4-FFF2-40B4-BE49-F238E27FC236}">
                <a16:creationId xmlns:a16="http://schemas.microsoft.com/office/drawing/2014/main" xmlns="" id="{25472CC0-2BE0-5746-8258-C41310ED3302}"/>
              </a:ext>
            </a:extLst>
          </p:cNvPr>
          <p:cNvCxnSpPr>
            <a:cxnSpLocks/>
            <a:endCxn id="89" idx="0"/>
          </p:cNvCxnSpPr>
          <p:nvPr/>
        </p:nvCxnSpPr>
        <p:spPr>
          <a:xfrm>
            <a:off x="751156" y="2755842"/>
            <a:ext cx="2512048" cy="1277707"/>
          </a:xfrm>
          <a:prstGeom prst="line">
            <a:avLst/>
          </a:prstGeom>
          <a:ln w="15875">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xmlns="" id="{8919FB7B-B065-6F4E-B228-06A81E241722}"/>
              </a:ext>
            </a:extLst>
          </p:cNvPr>
          <p:cNvCxnSpPr>
            <a:cxnSpLocks/>
            <a:stCxn id="3" idx="2"/>
            <a:endCxn id="89" idx="0"/>
          </p:cNvCxnSpPr>
          <p:nvPr/>
        </p:nvCxnSpPr>
        <p:spPr>
          <a:xfrm>
            <a:off x="2427091" y="2066277"/>
            <a:ext cx="836113" cy="1967272"/>
          </a:xfrm>
          <a:prstGeom prst="line">
            <a:avLst/>
          </a:prstGeom>
          <a:ln w="15875">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xmlns="" id="{C0DF8687-5D4F-8B41-A6B7-6C1E3D250634}"/>
              </a:ext>
            </a:extLst>
          </p:cNvPr>
          <p:cNvCxnSpPr>
            <a:cxnSpLocks/>
            <a:stCxn id="122" idx="2"/>
            <a:endCxn id="89" idx="0"/>
          </p:cNvCxnSpPr>
          <p:nvPr/>
        </p:nvCxnSpPr>
        <p:spPr>
          <a:xfrm>
            <a:off x="3138225" y="1815840"/>
            <a:ext cx="124979" cy="2217709"/>
          </a:xfrm>
          <a:prstGeom prst="line">
            <a:avLst/>
          </a:prstGeom>
          <a:ln w="15875">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xmlns="" id="{7C25B151-E343-EE46-9334-DEE88D83C5FE}"/>
              </a:ext>
            </a:extLst>
          </p:cNvPr>
          <p:cNvCxnSpPr>
            <a:cxnSpLocks/>
            <a:stCxn id="123" idx="2"/>
            <a:endCxn id="89" idx="0"/>
          </p:cNvCxnSpPr>
          <p:nvPr/>
        </p:nvCxnSpPr>
        <p:spPr>
          <a:xfrm flipH="1">
            <a:off x="3263204" y="2379454"/>
            <a:ext cx="603178" cy="1654095"/>
          </a:xfrm>
          <a:prstGeom prst="line">
            <a:avLst/>
          </a:prstGeom>
          <a:ln w="15875">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xmlns="" id="{7DEFB70C-AC1F-EF4E-AD97-A94984CA03A4}"/>
              </a:ext>
            </a:extLst>
          </p:cNvPr>
          <p:cNvCxnSpPr>
            <a:cxnSpLocks/>
            <a:stCxn id="124" idx="2"/>
            <a:endCxn id="89" idx="0"/>
          </p:cNvCxnSpPr>
          <p:nvPr/>
        </p:nvCxnSpPr>
        <p:spPr>
          <a:xfrm>
            <a:off x="1938627" y="2913745"/>
            <a:ext cx="1324577" cy="1119804"/>
          </a:xfrm>
          <a:prstGeom prst="line">
            <a:avLst/>
          </a:prstGeom>
          <a:ln w="15875">
            <a:solidFill>
              <a:schemeClr val="tx1"/>
            </a:solidFill>
          </a:ln>
          <a:effectLst/>
        </p:spPr>
        <p:style>
          <a:lnRef idx="1">
            <a:schemeClr val="accent1"/>
          </a:lnRef>
          <a:fillRef idx="0">
            <a:schemeClr val="accent1"/>
          </a:fillRef>
          <a:effectRef idx="0">
            <a:schemeClr val="accent1"/>
          </a:effectRef>
          <a:fontRef idx="minor">
            <a:schemeClr val="tx1"/>
          </a:fontRef>
        </p:style>
      </p:cxnSp>
      <p:pic>
        <p:nvPicPr>
          <p:cNvPr id="149" name="Picture 148" descr="A close up of a logo&#10;&#10;Description automatically generated">
            <a:extLst>
              <a:ext uri="{FF2B5EF4-FFF2-40B4-BE49-F238E27FC236}">
                <a16:creationId xmlns:a16="http://schemas.microsoft.com/office/drawing/2014/main" xmlns="" id="{78F22164-F224-3B4D-8C2E-F284BCADEB68}"/>
              </a:ext>
            </a:extLst>
          </p:cNvPr>
          <p:cNvPicPr>
            <a:picLocks noChangeAspect="1"/>
          </p:cNvPicPr>
          <p:nvPr/>
        </p:nvPicPr>
        <p:blipFill>
          <a:blip r:embed="rId3"/>
          <a:stretch>
            <a:fillRect/>
          </a:stretch>
        </p:blipFill>
        <p:spPr>
          <a:xfrm>
            <a:off x="7378308" y="2152893"/>
            <a:ext cx="455440" cy="623017"/>
          </a:xfrm>
          <a:prstGeom prst="rect">
            <a:avLst/>
          </a:prstGeom>
          <a:effectLst>
            <a:outerShdw blurRad="50800" dist="38100" dir="2700000" algn="tl" rotWithShape="0">
              <a:prstClr val="black">
                <a:alpha val="40000"/>
              </a:prstClr>
            </a:outerShdw>
          </a:effectLst>
        </p:spPr>
      </p:pic>
      <p:pic>
        <p:nvPicPr>
          <p:cNvPr id="150" name="Picture 149" descr="A close up of a logo&#10;&#10;Description automatically generated">
            <a:extLst>
              <a:ext uri="{FF2B5EF4-FFF2-40B4-BE49-F238E27FC236}">
                <a16:creationId xmlns:a16="http://schemas.microsoft.com/office/drawing/2014/main" xmlns="" id="{E1D7443F-612D-F340-A4EB-13889C36F9A4}"/>
              </a:ext>
            </a:extLst>
          </p:cNvPr>
          <p:cNvPicPr>
            <a:picLocks noChangeAspect="1"/>
          </p:cNvPicPr>
          <p:nvPr/>
        </p:nvPicPr>
        <p:blipFill>
          <a:blip r:embed="rId3"/>
          <a:stretch>
            <a:fillRect/>
          </a:stretch>
        </p:blipFill>
        <p:spPr>
          <a:xfrm>
            <a:off x="6789686" y="3940007"/>
            <a:ext cx="455440" cy="623017"/>
          </a:xfrm>
          <a:prstGeom prst="rect">
            <a:avLst/>
          </a:prstGeom>
          <a:effectLst>
            <a:outerShdw blurRad="50800" dist="38100" dir="2700000" algn="tl" rotWithShape="0">
              <a:prstClr val="black">
                <a:alpha val="40000"/>
              </a:prstClr>
            </a:outerShdw>
          </a:effectLst>
        </p:spPr>
      </p:pic>
      <p:pic>
        <p:nvPicPr>
          <p:cNvPr id="152" name="Image" descr="Image">
            <a:extLst>
              <a:ext uri="{FF2B5EF4-FFF2-40B4-BE49-F238E27FC236}">
                <a16:creationId xmlns:a16="http://schemas.microsoft.com/office/drawing/2014/main" xmlns="" id="{BAE1D46D-6B8D-5D48-851F-002103053FF3}"/>
              </a:ext>
            </a:extLst>
          </p:cNvPr>
          <p:cNvPicPr>
            <a:picLocks noChangeAspect="1"/>
          </p:cNvPicPr>
          <p:nvPr/>
        </p:nvPicPr>
        <p:blipFill>
          <a:blip r:embed="rId2"/>
          <a:stretch>
            <a:fillRect/>
          </a:stretch>
        </p:blipFill>
        <p:spPr>
          <a:xfrm>
            <a:off x="5830208" y="2828435"/>
            <a:ext cx="335924" cy="335923"/>
          </a:xfrm>
          <a:prstGeom prst="rect">
            <a:avLst/>
          </a:prstGeom>
          <a:ln w="12700">
            <a:miter lim="400000"/>
          </a:ln>
          <a:effectLst>
            <a:outerShdw blurRad="50800" dist="38100" dir="2700000" algn="tl" rotWithShape="0">
              <a:prstClr val="black">
                <a:alpha val="40000"/>
              </a:prstClr>
            </a:outerShdw>
          </a:effectLst>
        </p:spPr>
      </p:pic>
      <p:cxnSp>
        <p:nvCxnSpPr>
          <p:cNvPr id="153" name="Straight Connector 152">
            <a:extLst>
              <a:ext uri="{FF2B5EF4-FFF2-40B4-BE49-F238E27FC236}">
                <a16:creationId xmlns:a16="http://schemas.microsoft.com/office/drawing/2014/main" xmlns="" id="{D2E25E8D-C946-4F4E-821B-4200AD8C0C43}"/>
              </a:ext>
            </a:extLst>
          </p:cNvPr>
          <p:cNvCxnSpPr>
            <a:cxnSpLocks/>
            <a:stCxn id="89" idx="0"/>
            <a:endCxn id="152" idx="1"/>
          </p:cNvCxnSpPr>
          <p:nvPr/>
        </p:nvCxnSpPr>
        <p:spPr>
          <a:xfrm flipV="1">
            <a:off x="3263204" y="2996397"/>
            <a:ext cx="2567004" cy="1037152"/>
          </a:xfrm>
          <a:prstGeom prst="line">
            <a:avLst/>
          </a:prstGeom>
          <a:ln w="15875">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xmlns="" id="{83596270-7858-4E41-8E8D-3F8E051C745E}"/>
              </a:ext>
            </a:extLst>
          </p:cNvPr>
          <p:cNvCxnSpPr>
            <a:cxnSpLocks/>
            <a:stCxn id="152" idx="3"/>
            <a:endCxn id="149" idx="2"/>
          </p:cNvCxnSpPr>
          <p:nvPr/>
        </p:nvCxnSpPr>
        <p:spPr>
          <a:xfrm flipV="1">
            <a:off x="6166132" y="2775910"/>
            <a:ext cx="1439896" cy="220487"/>
          </a:xfrm>
          <a:prstGeom prst="line">
            <a:avLst/>
          </a:prstGeom>
          <a:ln w="15875">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xmlns="" id="{72EC7885-C198-424D-9110-B6B85EEEB2B1}"/>
              </a:ext>
            </a:extLst>
          </p:cNvPr>
          <p:cNvCxnSpPr>
            <a:cxnSpLocks/>
            <a:stCxn id="152" idx="3"/>
            <a:endCxn id="150" idx="1"/>
          </p:cNvCxnSpPr>
          <p:nvPr/>
        </p:nvCxnSpPr>
        <p:spPr>
          <a:xfrm>
            <a:off x="6166132" y="2996397"/>
            <a:ext cx="623554" cy="1255119"/>
          </a:xfrm>
          <a:prstGeom prst="line">
            <a:avLst/>
          </a:prstGeom>
          <a:ln w="15875">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xmlns="" id="{93769B18-F2F8-014A-B980-7245B56C6CB8}"/>
              </a:ext>
            </a:extLst>
          </p:cNvPr>
          <p:cNvSpPr txBox="1"/>
          <p:nvPr/>
        </p:nvSpPr>
        <p:spPr>
          <a:xfrm>
            <a:off x="1453896" y="4592148"/>
            <a:ext cx="873957" cy="215444"/>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0000"/>
                </a:solidFill>
                <a:effectLst/>
                <a:uLnTx/>
                <a:uFillTx/>
                <a:latin typeface="Arial"/>
                <a:ea typeface="+mn-ea"/>
                <a:cs typeface="Arial"/>
                <a:sym typeface="Arial"/>
              </a:rPr>
              <a:t>SANTA CLARA</a:t>
            </a:r>
          </a:p>
        </p:txBody>
      </p:sp>
      <p:sp>
        <p:nvSpPr>
          <p:cNvPr id="59" name="TextBox 58">
            <a:extLst>
              <a:ext uri="{FF2B5EF4-FFF2-40B4-BE49-F238E27FC236}">
                <a16:creationId xmlns:a16="http://schemas.microsoft.com/office/drawing/2014/main" xmlns="" id="{2AE59555-F148-EE42-9576-9CC48E47959B}"/>
              </a:ext>
            </a:extLst>
          </p:cNvPr>
          <p:cNvSpPr txBox="1"/>
          <p:nvPr/>
        </p:nvSpPr>
        <p:spPr>
          <a:xfrm>
            <a:off x="7606028" y="907735"/>
            <a:ext cx="851515" cy="215444"/>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0000"/>
                </a:solidFill>
                <a:effectLst/>
                <a:uLnTx/>
                <a:uFillTx/>
                <a:latin typeface="Arial"/>
                <a:ea typeface="+mn-ea"/>
                <a:cs typeface="Arial"/>
                <a:sym typeface="Arial"/>
              </a:rPr>
              <a:t>MENLO PARK</a:t>
            </a:r>
          </a:p>
        </p:txBody>
      </p:sp>
      <p:pic>
        <p:nvPicPr>
          <p:cNvPr id="60" name="Picture 59" descr="A close up of a logo&#10;&#10;Description automatically generated">
            <a:extLst>
              <a:ext uri="{FF2B5EF4-FFF2-40B4-BE49-F238E27FC236}">
                <a16:creationId xmlns:a16="http://schemas.microsoft.com/office/drawing/2014/main" xmlns="" id="{9686C64D-B271-C14D-BEF2-7C7AFF2A0391}"/>
              </a:ext>
            </a:extLst>
          </p:cNvPr>
          <p:cNvPicPr>
            <a:picLocks noChangeAspect="1"/>
          </p:cNvPicPr>
          <p:nvPr/>
        </p:nvPicPr>
        <p:blipFill>
          <a:blip r:embed="rId3"/>
          <a:stretch>
            <a:fillRect/>
          </a:stretch>
        </p:blipFill>
        <p:spPr>
          <a:xfrm>
            <a:off x="7511012" y="3287445"/>
            <a:ext cx="455440" cy="623017"/>
          </a:xfrm>
          <a:prstGeom prst="rect">
            <a:avLst/>
          </a:prstGeom>
          <a:effectLst>
            <a:outerShdw blurRad="50800" dist="38100" dir="2700000" algn="tl" rotWithShape="0">
              <a:prstClr val="black">
                <a:alpha val="40000"/>
              </a:prstClr>
            </a:outerShdw>
          </a:effectLst>
        </p:spPr>
      </p:pic>
      <p:pic>
        <p:nvPicPr>
          <p:cNvPr id="61" name="Picture 60" descr="A close up of a logo&#10;&#10;Description automatically generated">
            <a:extLst>
              <a:ext uri="{FF2B5EF4-FFF2-40B4-BE49-F238E27FC236}">
                <a16:creationId xmlns:a16="http://schemas.microsoft.com/office/drawing/2014/main" xmlns="" id="{FB857B7F-E371-2B4D-8DDA-3A547BEA5B4E}"/>
              </a:ext>
            </a:extLst>
          </p:cNvPr>
          <p:cNvPicPr>
            <a:picLocks noChangeAspect="1"/>
          </p:cNvPicPr>
          <p:nvPr/>
        </p:nvPicPr>
        <p:blipFill>
          <a:blip r:embed="rId3"/>
          <a:stretch>
            <a:fillRect/>
          </a:stretch>
        </p:blipFill>
        <p:spPr>
          <a:xfrm>
            <a:off x="6558975" y="1477363"/>
            <a:ext cx="455440" cy="623017"/>
          </a:xfrm>
          <a:prstGeom prst="rect">
            <a:avLst/>
          </a:prstGeom>
          <a:effectLst>
            <a:outerShdw blurRad="50800" dist="38100" dir="2700000" algn="tl" rotWithShape="0">
              <a:prstClr val="black">
                <a:alpha val="40000"/>
              </a:prstClr>
            </a:outerShdw>
          </a:effectLst>
        </p:spPr>
      </p:pic>
      <p:cxnSp>
        <p:nvCxnSpPr>
          <p:cNvPr id="62" name="Straight Connector 61">
            <a:extLst>
              <a:ext uri="{FF2B5EF4-FFF2-40B4-BE49-F238E27FC236}">
                <a16:creationId xmlns:a16="http://schemas.microsoft.com/office/drawing/2014/main" xmlns="" id="{9F51C90A-7574-0E47-BC9D-39707800F4EC}"/>
              </a:ext>
            </a:extLst>
          </p:cNvPr>
          <p:cNvCxnSpPr>
            <a:cxnSpLocks/>
            <a:stCxn id="152" idx="3"/>
            <a:endCxn id="61" idx="2"/>
          </p:cNvCxnSpPr>
          <p:nvPr/>
        </p:nvCxnSpPr>
        <p:spPr>
          <a:xfrm flipV="1">
            <a:off x="6166132" y="2100380"/>
            <a:ext cx="620563" cy="896017"/>
          </a:xfrm>
          <a:prstGeom prst="line">
            <a:avLst/>
          </a:prstGeom>
          <a:ln w="15875">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xmlns="" id="{3131B5D3-279E-5747-B2FE-924128068CC7}"/>
              </a:ext>
            </a:extLst>
          </p:cNvPr>
          <p:cNvCxnSpPr>
            <a:cxnSpLocks/>
            <a:stCxn id="152" idx="3"/>
            <a:endCxn id="60" idx="1"/>
          </p:cNvCxnSpPr>
          <p:nvPr/>
        </p:nvCxnSpPr>
        <p:spPr>
          <a:xfrm>
            <a:off x="6166132" y="2996397"/>
            <a:ext cx="1344880" cy="602557"/>
          </a:xfrm>
          <a:prstGeom prst="line">
            <a:avLst/>
          </a:prstGeom>
          <a:ln w="15875">
            <a:solidFill>
              <a:schemeClr val="tx1"/>
            </a:solidFill>
          </a:ln>
          <a:effectLst/>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xmlns="" id="{474829C1-BB08-8649-A109-206E35D7B1E0}"/>
              </a:ext>
            </a:extLst>
          </p:cNvPr>
          <p:cNvPicPr>
            <a:picLocks noChangeAspect="1"/>
          </p:cNvPicPr>
          <p:nvPr/>
        </p:nvPicPr>
        <p:blipFill>
          <a:blip r:embed="rId4"/>
          <a:stretch>
            <a:fillRect/>
          </a:stretch>
        </p:blipFill>
        <p:spPr>
          <a:xfrm>
            <a:off x="217374" y="3389852"/>
            <a:ext cx="744455" cy="215444"/>
          </a:xfrm>
          <a:prstGeom prst="rect">
            <a:avLst/>
          </a:prstGeom>
        </p:spPr>
      </p:pic>
      <p:sp>
        <p:nvSpPr>
          <p:cNvPr id="77" name="Can 76">
            <a:extLst>
              <a:ext uri="{FF2B5EF4-FFF2-40B4-BE49-F238E27FC236}">
                <a16:creationId xmlns:a16="http://schemas.microsoft.com/office/drawing/2014/main" xmlns="" id="{7AC6563F-B5FA-7C45-828F-BEC9B5F43083}"/>
              </a:ext>
            </a:extLst>
          </p:cNvPr>
          <p:cNvSpPr/>
          <p:nvPr/>
        </p:nvSpPr>
        <p:spPr>
          <a:xfrm rot="16200000">
            <a:off x="3766398" y="2622830"/>
            <a:ext cx="2282131" cy="192694"/>
          </a:xfrm>
          <a:prstGeom prst="can">
            <a:avLst>
              <a:gd name="adj" fmla="val 50000"/>
            </a:avLst>
          </a:prstGeom>
          <a:solidFill>
            <a:srgbClr val="9452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78" name="TextBox 77">
            <a:extLst>
              <a:ext uri="{FF2B5EF4-FFF2-40B4-BE49-F238E27FC236}">
                <a16:creationId xmlns:a16="http://schemas.microsoft.com/office/drawing/2014/main" xmlns="" id="{8B77EF94-3805-EA43-B138-9149E64DD964}"/>
              </a:ext>
            </a:extLst>
          </p:cNvPr>
          <p:cNvSpPr txBox="1"/>
          <p:nvPr/>
        </p:nvSpPr>
        <p:spPr>
          <a:xfrm>
            <a:off x="4993613" y="2905031"/>
            <a:ext cx="397866"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VPN</a:t>
            </a:r>
          </a:p>
        </p:txBody>
      </p:sp>
      <p:pic>
        <p:nvPicPr>
          <p:cNvPr id="35" name="Picture 34" descr="A close up of a logo&#10;&#10;Description automatically generated">
            <a:extLst>
              <a:ext uri="{FF2B5EF4-FFF2-40B4-BE49-F238E27FC236}">
                <a16:creationId xmlns:a16="http://schemas.microsoft.com/office/drawing/2014/main" xmlns="" id="{AEB6A062-D0EB-5941-9C23-2D66D9F848C4}"/>
              </a:ext>
            </a:extLst>
          </p:cNvPr>
          <p:cNvPicPr>
            <a:picLocks noChangeAspect="1"/>
          </p:cNvPicPr>
          <p:nvPr/>
        </p:nvPicPr>
        <p:blipFill>
          <a:blip r:embed="rId5"/>
          <a:stretch>
            <a:fillRect/>
          </a:stretch>
        </p:blipFill>
        <p:spPr>
          <a:xfrm>
            <a:off x="374890" y="1788871"/>
            <a:ext cx="494354" cy="1295181"/>
          </a:xfrm>
          <a:prstGeom prst="rect">
            <a:avLst/>
          </a:prstGeom>
          <a:effectLst>
            <a:outerShdw blurRad="50800" dist="38100" dir="2700000" algn="tl" rotWithShape="0">
              <a:prstClr val="black">
                <a:alpha val="40000"/>
              </a:prstClr>
            </a:outerShdw>
          </a:effectLst>
        </p:spPr>
      </p:pic>
      <p:sp>
        <p:nvSpPr>
          <p:cNvPr id="36" name="TextBox 35">
            <a:extLst>
              <a:ext uri="{FF2B5EF4-FFF2-40B4-BE49-F238E27FC236}">
                <a16:creationId xmlns:a16="http://schemas.microsoft.com/office/drawing/2014/main" xmlns="" id="{24FA28EE-CFCE-E742-847B-620770358E0C}"/>
              </a:ext>
            </a:extLst>
          </p:cNvPr>
          <p:cNvSpPr txBox="1"/>
          <p:nvPr/>
        </p:nvSpPr>
        <p:spPr>
          <a:xfrm>
            <a:off x="4580505" y="4593966"/>
            <a:ext cx="697627"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INTERNET</a:t>
            </a:r>
          </a:p>
        </p:txBody>
      </p:sp>
    </p:spTree>
    <p:extLst>
      <p:ext uri="{BB962C8B-B14F-4D97-AF65-F5344CB8AC3E}">
        <p14:creationId xmlns:p14="http://schemas.microsoft.com/office/powerpoint/2010/main" val="28869539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00"/>
                                  </p:stCondLst>
                                  <p:childTnLst>
                                    <p:set>
                                      <p:cBhvr>
                                        <p:cTn id="9" dur="1" fill="hold">
                                          <p:stCondLst>
                                            <p:cond delay="0"/>
                                          </p:stCondLst>
                                        </p:cTn>
                                        <p:tgtEl>
                                          <p:spTgt spid="210"/>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57"/>
                                        </p:tgtEl>
                                        <p:attrNameLst>
                                          <p:attrName>style.visibility</p:attrName>
                                        </p:attrNameLst>
                                      </p:cBhvr>
                                      <p:to>
                                        <p:strVal val="visible"/>
                                      </p:to>
                                    </p:set>
                                  </p:childTnLst>
                                </p:cTn>
                              </p:par>
                            </p:childTnLst>
                          </p:cTn>
                        </p:par>
                        <p:par>
                          <p:cTn id="12" fill="hold">
                            <p:stCondLst>
                              <p:cond delay="200"/>
                            </p:stCondLst>
                            <p:childTnLst>
                              <p:par>
                                <p:cTn id="13" presetID="1" presetClass="entr" presetSubtype="0" fill="hold" grpId="0" nodeType="afterEffect">
                                  <p:stCondLst>
                                    <p:cond delay="200"/>
                                  </p:stCondLst>
                                  <p:childTnLst>
                                    <p:set>
                                      <p:cBhvr>
                                        <p:cTn id="14" dur="1" fill="hold">
                                          <p:stCondLst>
                                            <p:cond delay="0"/>
                                          </p:stCondLst>
                                        </p:cTn>
                                        <p:tgtEl>
                                          <p:spTgt spid="211"/>
                                        </p:tgtEl>
                                        <p:attrNameLst>
                                          <p:attrName>style.visibility</p:attrName>
                                        </p:attrNameLst>
                                      </p:cBhvr>
                                      <p:to>
                                        <p:strVal val="visible"/>
                                      </p:to>
                                    </p:set>
                                  </p:childTnLst>
                                </p:cTn>
                              </p:par>
                            </p:childTnLst>
                          </p:cTn>
                        </p:par>
                        <p:par>
                          <p:cTn id="15" fill="hold">
                            <p:stCondLst>
                              <p:cond delay="400"/>
                            </p:stCondLst>
                            <p:childTnLst>
                              <p:par>
                                <p:cTn id="16" presetID="1" presetClass="entr" presetSubtype="0"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7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78"/>
                                        </p:tgtEl>
                                        <p:attrNameLst>
                                          <p:attrName>style.visibility</p:attrName>
                                        </p:attrNameLst>
                                      </p:cBhvr>
                                      <p:to>
                                        <p:strVal val="visible"/>
                                      </p:to>
                                    </p:set>
                                  </p:childTnLst>
                                </p:cTn>
                              </p:par>
                            </p:childTnLst>
                          </p:cTn>
                        </p:par>
                        <p:par>
                          <p:cTn id="24" fill="hold">
                            <p:stCondLst>
                              <p:cond delay="400"/>
                            </p:stCondLst>
                            <p:childTnLst>
                              <p:par>
                                <p:cTn id="25" presetID="1" presetClass="entr" presetSubtype="0" fill="hold" grpId="0" nodeType="afterEffect">
                                  <p:stCondLst>
                                    <p:cond delay="0"/>
                                  </p:stCondLst>
                                  <p:childTnLst>
                                    <p:set>
                                      <p:cBhvr>
                                        <p:cTn id="26" dur="1" fill="hold">
                                          <p:stCondLst>
                                            <p:cond delay="0"/>
                                          </p:stCondLst>
                                        </p:cTn>
                                        <p:tgtEl>
                                          <p:spTgt spid="193"/>
                                        </p:tgtEl>
                                        <p:attrNameLst>
                                          <p:attrName>style.visibility</p:attrName>
                                        </p:attrNameLst>
                                      </p:cBhvr>
                                      <p:to>
                                        <p:strVal val="visible"/>
                                      </p:to>
                                    </p:set>
                                  </p:childTnLst>
                                </p:cTn>
                              </p:par>
                            </p:childTnLst>
                          </p:cTn>
                        </p:par>
                        <p:par>
                          <p:cTn id="27" fill="hold">
                            <p:stCondLst>
                              <p:cond delay="400"/>
                            </p:stCondLst>
                            <p:childTnLst>
                              <p:par>
                                <p:cTn id="28" presetID="1" presetClass="entr" presetSubtype="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childTnLst>
                                </p:cTn>
                              </p:par>
                            </p:childTnLst>
                          </p:cTn>
                        </p:par>
                        <p:par>
                          <p:cTn id="30" fill="hold">
                            <p:stCondLst>
                              <p:cond delay="400"/>
                            </p:stCondLst>
                            <p:childTnLst>
                              <p:par>
                                <p:cTn id="31" presetID="1" presetClass="entr" presetSubtype="0" fill="hold" grpId="0" nodeType="afterEffect">
                                  <p:stCondLst>
                                    <p:cond delay="200"/>
                                  </p:stCondLst>
                                  <p:childTnLst>
                                    <p:set>
                                      <p:cBhvr>
                                        <p:cTn id="32" dur="1" fill="hold">
                                          <p:stCondLst>
                                            <p:cond delay="0"/>
                                          </p:stCondLst>
                                        </p:cTn>
                                        <p:tgtEl>
                                          <p:spTgt spid="19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par>
                          <p:cTn id="35" fill="hold">
                            <p:stCondLst>
                              <p:cond delay="600"/>
                            </p:stCondLst>
                            <p:childTnLst>
                              <p:par>
                                <p:cTn id="36" presetID="1" presetClass="entr" presetSubtype="0" fill="hold" nodeType="afterEffect">
                                  <p:stCondLst>
                                    <p:cond delay="200"/>
                                  </p:stCondLst>
                                  <p:childTnLst>
                                    <p:set>
                                      <p:cBhvr>
                                        <p:cTn id="37" dur="1" fill="hold">
                                          <p:stCondLst>
                                            <p:cond delay="0"/>
                                          </p:stCondLst>
                                        </p:cTn>
                                        <p:tgtEl>
                                          <p:spTgt spid="89"/>
                                        </p:tgtEl>
                                        <p:attrNameLst>
                                          <p:attrName>style.visibility</p:attrName>
                                        </p:attrNameLst>
                                      </p:cBhvr>
                                      <p:to>
                                        <p:strVal val="visible"/>
                                      </p:to>
                                    </p:set>
                                  </p:childTnLst>
                                </p:cTn>
                              </p:par>
                            </p:childTnLst>
                          </p:cTn>
                        </p:par>
                        <p:par>
                          <p:cTn id="38" fill="hold">
                            <p:stCondLst>
                              <p:cond delay="800"/>
                            </p:stCondLst>
                            <p:childTnLst>
                              <p:par>
                                <p:cTn id="39" presetID="1" presetClass="entr" presetSubtype="0" fill="hold" grpId="0" nodeType="afterEffect">
                                  <p:stCondLst>
                                    <p:cond delay="200"/>
                                  </p:stCondLst>
                                  <p:childTnLst>
                                    <p:set>
                                      <p:cBhvr>
                                        <p:cTn id="40" dur="1" fill="hold">
                                          <p:stCondLst>
                                            <p:cond delay="0"/>
                                          </p:stCondLst>
                                        </p:cTn>
                                        <p:tgtEl>
                                          <p:spTgt spid="205"/>
                                        </p:tgtEl>
                                        <p:attrNameLst>
                                          <p:attrName>style.visibility</p:attrName>
                                        </p:attrNameLst>
                                      </p:cBhvr>
                                      <p:to>
                                        <p:strVal val="visible"/>
                                      </p:to>
                                    </p:set>
                                  </p:childTnLst>
                                </p:cTn>
                              </p:par>
                            </p:childTnLst>
                          </p:cTn>
                        </p:par>
                        <p:par>
                          <p:cTn id="41" fill="hold">
                            <p:stCondLst>
                              <p:cond delay="1000"/>
                            </p:stCondLst>
                            <p:childTnLst>
                              <p:par>
                                <p:cTn id="42" presetID="1" presetClass="entr" presetSubtype="0" fill="hold" nodeType="afterEffect">
                                  <p:stCondLst>
                                    <p:cond delay="200"/>
                                  </p:stCondLst>
                                  <p:childTnLst>
                                    <p:set>
                                      <p:cBhvr>
                                        <p:cTn id="43" dur="1" fill="hold">
                                          <p:stCondLst>
                                            <p:cond delay="0"/>
                                          </p:stCondLst>
                                        </p:cTn>
                                        <p:tgtEl>
                                          <p:spTgt spid="152"/>
                                        </p:tgtEl>
                                        <p:attrNameLst>
                                          <p:attrName>style.visibility</p:attrName>
                                        </p:attrNameLst>
                                      </p:cBhvr>
                                      <p:to>
                                        <p:strVal val="visible"/>
                                      </p:to>
                                    </p:set>
                                  </p:childTnLst>
                                </p:cTn>
                              </p:par>
                            </p:childTnLst>
                          </p:cTn>
                        </p:par>
                        <p:par>
                          <p:cTn id="44" fill="hold">
                            <p:stCondLst>
                              <p:cond delay="1200"/>
                            </p:stCondLst>
                            <p:childTnLst>
                              <p:par>
                                <p:cTn id="45" presetID="1" presetClass="entr" presetSubtype="0" fill="hold" nodeType="afterEffect">
                                  <p:stCondLst>
                                    <p:cond delay="200"/>
                                  </p:stCondLst>
                                  <p:childTnLst>
                                    <p:set>
                                      <p:cBhvr>
                                        <p:cTn id="46" dur="1" fill="hold">
                                          <p:stCondLst>
                                            <p:cond delay="0"/>
                                          </p:stCondLst>
                                        </p:cTn>
                                        <p:tgtEl>
                                          <p:spTgt spid="124"/>
                                        </p:tgtEl>
                                        <p:attrNameLst>
                                          <p:attrName>style.visibility</p:attrName>
                                        </p:attrNameLst>
                                      </p:cBhvr>
                                      <p:to>
                                        <p:strVal val="visible"/>
                                      </p:to>
                                    </p:set>
                                  </p:childTnLst>
                                </p:cTn>
                              </p:par>
                            </p:childTnLst>
                          </p:cTn>
                        </p:par>
                        <p:par>
                          <p:cTn id="47" fill="hold">
                            <p:stCondLst>
                              <p:cond delay="1400"/>
                            </p:stCondLst>
                            <p:childTnLst>
                              <p:par>
                                <p:cTn id="48" presetID="1" presetClass="entr" presetSubtype="0" fill="hold" nodeType="afterEffect">
                                  <p:stCondLst>
                                    <p:cond delay="200"/>
                                  </p:stCondLst>
                                  <p:childTnLst>
                                    <p:set>
                                      <p:cBhvr>
                                        <p:cTn id="49" dur="1" fill="hold">
                                          <p:stCondLst>
                                            <p:cond delay="0"/>
                                          </p:stCondLst>
                                        </p:cTn>
                                        <p:tgtEl>
                                          <p:spTgt spid="3"/>
                                        </p:tgtEl>
                                        <p:attrNameLst>
                                          <p:attrName>style.visibility</p:attrName>
                                        </p:attrNameLst>
                                      </p:cBhvr>
                                      <p:to>
                                        <p:strVal val="visible"/>
                                      </p:to>
                                    </p:set>
                                  </p:childTnLst>
                                </p:cTn>
                              </p:par>
                            </p:childTnLst>
                          </p:cTn>
                        </p:par>
                        <p:par>
                          <p:cTn id="50" fill="hold">
                            <p:stCondLst>
                              <p:cond delay="1600"/>
                            </p:stCondLst>
                            <p:childTnLst>
                              <p:par>
                                <p:cTn id="51" presetID="1" presetClass="entr" presetSubtype="0" fill="hold" nodeType="afterEffect">
                                  <p:stCondLst>
                                    <p:cond delay="200"/>
                                  </p:stCondLst>
                                  <p:childTnLst>
                                    <p:set>
                                      <p:cBhvr>
                                        <p:cTn id="52" dur="1" fill="hold">
                                          <p:stCondLst>
                                            <p:cond delay="0"/>
                                          </p:stCondLst>
                                        </p:cTn>
                                        <p:tgtEl>
                                          <p:spTgt spid="122"/>
                                        </p:tgtEl>
                                        <p:attrNameLst>
                                          <p:attrName>style.visibility</p:attrName>
                                        </p:attrNameLst>
                                      </p:cBhvr>
                                      <p:to>
                                        <p:strVal val="visible"/>
                                      </p:to>
                                    </p:set>
                                  </p:childTnLst>
                                </p:cTn>
                              </p:par>
                            </p:childTnLst>
                          </p:cTn>
                        </p:par>
                        <p:par>
                          <p:cTn id="53" fill="hold">
                            <p:stCondLst>
                              <p:cond delay="1800"/>
                            </p:stCondLst>
                            <p:childTnLst>
                              <p:par>
                                <p:cTn id="54" presetID="1" presetClass="entr" presetSubtype="0" fill="hold" nodeType="afterEffect">
                                  <p:stCondLst>
                                    <p:cond delay="200"/>
                                  </p:stCondLst>
                                  <p:childTnLst>
                                    <p:set>
                                      <p:cBhvr>
                                        <p:cTn id="55" dur="1" fill="hold">
                                          <p:stCondLst>
                                            <p:cond delay="0"/>
                                          </p:stCondLst>
                                        </p:cTn>
                                        <p:tgtEl>
                                          <p:spTgt spid="123"/>
                                        </p:tgtEl>
                                        <p:attrNameLst>
                                          <p:attrName>style.visibility</p:attrName>
                                        </p:attrNameLst>
                                      </p:cBhvr>
                                      <p:to>
                                        <p:strVal val="visible"/>
                                      </p:to>
                                    </p:set>
                                  </p:childTnLst>
                                </p:cTn>
                              </p:par>
                            </p:childTnLst>
                          </p:cTn>
                        </p:par>
                        <p:par>
                          <p:cTn id="56" fill="hold">
                            <p:stCondLst>
                              <p:cond delay="2000"/>
                            </p:stCondLst>
                            <p:childTnLst>
                              <p:par>
                                <p:cTn id="57" presetID="1" presetClass="entr" presetSubtype="0" fill="hold" nodeType="afterEffect">
                                  <p:stCondLst>
                                    <p:cond delay="200"/>
                                  </p:stCondLst>
                                  <p:childTnLst>
                                    <p:set>
                                      <p:cBhvr>
                                        <p:cTn id="58" dur="1" fill="hold">
                                          <p:stCondLst>
                                            <p:cond delay="0"/>
                                          </p:stCondLst>
                                        </p:cTn>
                                        <p:tgtEl>
                                          <p:spTgt spid="149"/>
                                        </p:tgtEl>
                                        <p:attrNameLst>
                                          <p:attrName>style.visibility</p:attrName>
                                        </p:attrNameLst>
                                      </p:cBhvr>
                                      <p:to>
                                        <p:strVal val="visible"/>
                                      </p:to>
                                    </p:set>
                                  </p:childTnLst>
                                </p:cTn>
                              </p:par>
                            </p:childTnLst>
                          </p:cTn>
                        </p:par>
                        <p:par>
                          <p:cTn id="59" fill="hold">
                            <p:stCondLst>
                              <p:cond delay="2200"/>
                            </p:stCondLst>
                            <p:childTnLst>
                              <p:par>
                                <p:cTn id="60" presetID="1" presetClass="entr" presetSubtype="0" fill="hold" nodeType="afterEffect">
                                  <p:stCondLst>
                                    <p:cond delay="200"/>
                                  </p:stCondLst>
                                  <p:childTnLst>
                                    <p:set>
                                      <p:cBhvr>
                                        <p:cTn id="61" dur="1" fill="hold">
                                          <p:stCondLst>
                                            <p:cond delay="0"/>
                                          </p:stCondLst>
                                        </p:cTn>
                                        <p:tgtEl>
                                          <p:spTgt spid="150"/>
                                        </p:tgtEl>
                                        <p:attrNameLst>
                                          <p:attrName>style.visibility</p:attrName>
                                        </p:attrNameLst>
                                      </p:cBhvr>
                                      <p:to>
                                        <p:strVal val="visible"/>
                                      </p:to>
                                    </p:set>
                                  </p:childTnLst>
                                </p:cTn>
                              </p:par>
                            </p:childTnLst>
                          </p:cTn>
                        </p:par>
                        <p:par>
                          <p:cTn id="62" fill="hold">
                            <p:stCondLst>
                              <p:cond delay="2400"/>
                            </p:stCondLst>
                            <p:childTnLst>
                              <p:par>
                                <p:cTn id="63" presetID="1" presetClass="entr" presetSubtype="0" fill="hold" nodeType="afterEffect">
                                  <p:stCondLst>
                                    <p:cond delay="0"/>
                                  </p:stCondLst>
                                  <p:childTnLst>
                                    <p:set>
                                      <p:cBhvr>
                                        <p:cTn id="64" dur="1" fill="hold">
                                          <p:stCondLst>
                                            <p:cond delay="0"/>
                                          </p:stCondLst>
                                        </p:cTn>
                                        <p:tgtEl>
                                          <p:spTgt spid="60"/>
                                        </p:tgtEl>
                                        <p:attrNameLst>
                                          <p:attrName>style.visibility</p:attrName>
                                        </p:attrNameLst>
                                      </p:cBhvr>
                                      <p:to>
                                        <p:strVal val="visible"/>
                                      </p:to>
                                    </p:set>
                                  </p:childTnLst>
                                </p:cTn>
                              </p:par>
                            </p:childTnLst>
                          </p:cTn>
                        </p:par>
                        <p:par>
                          <p:cTn id="65" fill="hold">
                            <p:stCondLst>
                              <p:cond delay="2400"/>
                            </p:stCondLst>
                            <p:childTnLst>
                              <p:par>
                                <p:cTn id="66" presetID="1" presetClass="entr" presetSubtype="0" fill="hold" nodeType="afterEffect">
                                  <p:stCondLst>
                                    <p:cond delay="0"/>
                                  </p:stCondLst>
                                  <p:childTnLst>
                                    <p:set>
                                      <p:cBhvr>
                                        <p:cTn id="67" dur="1" fill="hold">
                                          <p:stCondLst>
                                            <p:cond delay="0"/>
                                          </p:stCondLst>
                                        </p:cTn>
                                        <p:tgtEl>
                                          <p:spTgt spid="61"/>
                                        </p:tgtEl>
                                        <p:attrNameLst>
                                          <p:attrName>style.visibility</p:attrName>
                                        </p:attrNameLst>
                                      </p:cBhvr>
                                      <p:to>
                                        <p:strVal val="visible"/>
                                      </p:to>
                                    </p:set>
                                  </p:childTnLst>
                                </p:cTn>
                              </p:par>
                              <p:par>
                                <p:cTn id="68" presetID="22" presetClass="entr" presetSubtype="4" fill="hold" nodeType="withEffect">
                                  <p:stCondLst>
                                    <p:cond delay="0"/>
                                  </p:stCondLst>
                                  <p:childTnLst>
                                    <p:set>
                                      <p:cBhvr>
                                        <p:cTn id="69" dur="1" fill="hold">
                                          <p:stCondLst>
                                            <p:cond delay="0"/>
                                          </p:stCondLst>
                                        </p:cTn>
                                        <p:tgtEl>
                                          <p:spTgt spid="126"/>
                                        </p:tgtEl>
                                        <p:attrNameLst>
                                          <p:attrName>style.visibility</p:attrName>
                                        </p:attrNameLst>
                                      </p:cBhvr>
                                      <p:to>
                                        <p:strVal val="visible"/>
                                      </p:to>
                                    </p:set>
                                    <p:animEffect transition="in" filter="wipe(down)">
                                      <p:cBhvr>
                                        <p:cTn id="70" dur="500"/>
                                        <p:tgtEl>
                                          <p:spTgt spid="126"/>
                                        </p:tgtEl>
                                      </p:cBhvr>
                                    </p:animEffect>
                                  </p:childTnLst>
                                </p:cTn>
                              </p:par>
                              <p:par>
                                <p:cTn id="71" presetID="22" presetClass="entr" presetSubtype="4" fill="hold" nodeType="withEffect">
                                  <p:stCondLst>
                                    <p:cond delay="0"/>
                                  </p:stCondLst>
                                  <p:childTnLst>
                                    <p:set>
                                      <p:cBhvr>
                                        <p:cTn id="72" dur="1" fill="hold">
                                          <p:stCondLst>
                                            <p:cond delay="0"/>
                                          </p:stCondLst>
                                        </p:cTn>
                                        <p:tgtEl>
                                          <p:spTgt spid="136"/>
                                        </p:tgtEl>
                                        <p:attrNameLst>
                                          <p:attrName>style.visibility</p:attrName>
                                        </p:attrNameLst>
                                      </p:cBhvr>
                                      <p:to>
                                        <p:strVal val="visible"/>
                                      </p:to>
                                    </p:set>
                                    <p:animEffect transition="in" filter="wipe(down)">
                                      <p:cBhvr>
                                        <p:cTn id="73" dur="500"/>
                                        <p:tgtEl>
                                          <p:spTgt spid="136"/>
                                        </p:tgtEl>
                                      </p:cBhvr>
                                    </p:animEffect>
                                  </p:childTnLst>
                                </p:cTn>
                              </p:par>
                              <p:par>
                                <p:cTn id="74" presetID="22" presetClass="entr" presetSubtype="4" fill="hold" nodeType="withEffect">
                                  <p:stCondLst>
                                    <p:cond delay="0"/>
                                  </p:stCondLst>
                                  <p:childTnLst>
                                    <p:set>
                                      <p:cBhvr>
                                        <p:cTn id="75" dur="1" fill="hold">
                                          <p:stCondLst>
                                            <p:cond delay="0"/>
                                          </p:stCondLst>
                                        </p:cTn>
                                        <p:tgtEl>
                                          <p:spTgt spid="130"/>
                                        </p:tgtEl>
                                        <p:attrNameLst>
                                          <p:attrName>style.visibility</p:attrName>
                                        </p:attrNameLst>
                                      </p:cBhvr>
                                      <p:to>
                                        <p:strVal val="visible"/>
                                      </p:to>
                                    </p:set>
                                    <p:animEffect transition="in" filter="wipe(down)">
                                      <p:cBhvr>
                                        <p:cTn id="76" dur="500"/>
                                        <p:tgtEl>
                                          <p:spTgt spid="130"/>
                                        </p:tgtEl>
                                      </p:cBhvr>
                                    </p:animEffect>
                                  </p:childTnLst>
                                </p:cTn>
                              </p:par>
                              <p:par>
                                <p:cTn id="77" presetID="22" presetClass="entr" presetSubtype="4" fill="hold" nodeType="withEffect">
                                  <p:stCondLst>
                                    <p:cond delay="0"/>
                                  </p:stCondLst>
                                  <p:childTnLst>
                                    <p:set>
                                      <p:cBhvr>
                                        <p:cTn id="78" dur="1" fill="hold">
                                          <p:stCondLst>
                                            <p:cond delay="0"/>
                                          </p:stCondLst>
                                        </p:cTn>
                                        <p:tgtEl>
                                          <p:spTgt spid="132"/>
                                        </p:tgtEl>
                                        <p:attrNameLst>
                                          <p:attrName>style.visibility</p:attrName>
                                        </p:attrNameLst>
                                      </p:cBhvr>
                                      <p:to>
                                        <p:strVal val="visible"/>
                                      </p:to>
                                    </p:set>
                                    <p:animEffect transition="in" filter="wipe(down)">
                                      <p:cBhvr>
                                        <p:cTn id="79" dur="500"/>
                                        <p:tgtEl>
                                          <p:spTgt spid="132"/>
                                        </p:tgtEl>
                                      </p:cBhvr>
                                    </p:animEffect>
                                  </p:childTnLst>
                                </p:cTn>
                              </p:par>
                              <p:par>
                                <p:cTn id="80" presetID="22" presetClass="entr" presetSubtype="4" fill="hold" nodeType="withEffect">
                                  <p:stCondLst>
                                    <p:cond delay="0"/>
                                  </p:stCondLst>
                                  <p:childTnLst>
                                    <p:set>
                                      <p:cBhvr>
                                        <p:cTn id="81" dur="1" fill="hold">
                                          <p:stCondLst>
                                            <p:cond delay="0"/>
                                          </p:stCondLst>
                                        </p:cTn>
                                        <p:tgtEl>
                                          <p:spTgt spid="134"/>
                                        </p:tgtEl>
                                        <p:attrNameLst>
                                          <p:attrName>style.visibility</p:attrName>
                                        </p:attrNameLst>
                                      </p:cBhvr>
                                      <p:to>
                                        <p:strVal val="visible"/>
                                      </p:to>
                                    </p:set>
                                    <p:animEffect transition="in" filter="wipe(down)">
                                      <p:cBhvr>
                                        <p:cTn id="82" dur="500"/>
                                        <p:tgtEl>
                                          <p:spTgt spid="134"/>
                                        </p:tgtEl>
                                      </p:cBhvr>
                                    </p:animEffect>
                                  </p:childTnLst>
                                </p:cTn>
                              </p:par>
                              <p:par>
                                <p:cTn id="83" presetID="22" presetClass="entr" presetSubtype="4" fill="hold" nodeType="withEffect">
                                  <p:stCondLst>
                                    <p:cond delay="0"/>
                                  </p:stCondLst>
                                  <p:childTnLst>
                                    <p:set>
                                      <p:cBhvr>
                                        <p:cTn id="84" dur="1" fill="hold">
                                          <p:stCondLst>
                                            <p:cond delay="0"/>
                                          </p:stCondLst>
                                        </p:cTn>
                                        <p:tgtEl>
                                          <p:spTgt spid="153"/>
                                        </p:tgtEl>
                                        <p:attrNameLst>
                                          <p:attrName>style.visibility</p:attrName>
                                        </p:attrNameLst>
                                      </p:cBhvr>
                                      <p:to>
                                        <p:strVal val="visible"/>
                                      </p:to>
                                    </p:set>
                                    <p:animEffect transition="in" filter="wipe(down)">
                                      <p:cBhvr>
                                        <p:cTn id="85" dur="500"/>
                                        <p:tgtEl>
                                          <p:spTgt spid="153"/>
                                        </p:tgtEl>
                                      </p:cBhvr>
                                    </p:animEffect>
                                  </p:childTnLst>
                                </p:cTn>
                              </p:par>
                              <p:par>
                                <p:cTn id="86" presetID="22" presetClass="entr" presetSubtype="4" fill="hold" nodeType="withEffect">
                                  <p:stCondLst>
                                    <p:cond delay="0"/>
                                  </p:stCondLst>
                                  <p:childTnLst>
                                    <p:set>
                                      <p:cBhvr>
                                        <p:cTn id="87" dur="1" fill="hold">
                                          <p:stCondLst>
                                            <p:cond delay="0"/>
                                          </p:stCondLst>
                                        </p:cTn>
                                        <p:tgtEl>
                                          <p:spTgt spid="156"/>
                                        </p:tgtEl>
                                        <p:attrNameLst>
                                          <p:attrName>style.visibility</p:attrName>
                                        </p:attrNameLst>
                                      </p:cBhvr>
                                      <p:to>
                                        <p:strVal val="visible"/>
                                      </p:to>
                                    </p:set>
                                    <p:animEffect transition="in" filter="wipe(down)">
                                      <p:cBhvr>
                                        <p:cTn id="88" dur="500"/>
                                        <p:tgtEl>
                                          <p:spTgt spid="156"/>
                                        </p:tgtEl>
                                      </p:cBhvr>
                                    </p:animEffect>
                                  </p:childTnLst>
                                </p:cTn>
                              </p:par>
                              <p:par>
                                <p:cTn id="89" presetID="22" presetClass="entr" presetSubtype="8" fill="hold" nodeType="withEffect">
                                  <p:stCondLst>
                                    <p:cond delay="0"/>
                                  </p:stCondLst>
                                  <p:childTnLst>
                                    <p:set>
                                      <p:cBhvr>
                                        <p:cTn id="90" dur="1" fill="hold">
                                          <p:stCondLst>
                                            <p:cond delay="0"/>
                                          </p:stCondLst>
                                        </p:cTn>
                                        <p:tgtEl>
                                          <p:spTgt spid="161"/>
                                        </p:tgtEl>
                                        <p:attrNameLst>
                                          <p:attrName>style.visibility</p:attrName>
                                        </p:attrNameLst>
                                      </p:cBhvr>
                                      <p:to>
                                        <p:strVal val="visible"/>
                                      </p:to>
                                    </p:set>
                                    <p:animEffect transition="in" filter="wipe(left)">
                                      <p:cBhvr>
                                        <p:cTn id="91" dur="500"/>
                                        <p:tgtEl>
                                          <p:spTgt spid="161"/>
                                        </p:tgtEl>
                                      </p:cBhvr>
                                    </p:animEffect>
                                  </p:childTnLst>
                                </p:cTn>
                              </p:par>
                              <p:par>
                                <p:cTn id="92" presetID="22" presetClass="entr" presetSubtype="4" fill="hold" nodeType="withEffect">
                                  <p:stCondLst>
                                    <p:cond delay="0"/>
                                  </p:stCondLst>
                                  <p:childTnLst>
                                    <p:set>
                                      <p:cBhvr>
                                        <p:cTn id="93" dur="1" fill="hold">
                                          <p:stCondLst>
                                            <p:cond delay="0"/>
                                          </p:stCondLst>
                                        </p:cTn>
                                        <p:tgtEl>
                                          <p:spTgt spid="62"/>
                                        </p:tgtEl>
                                        <p:attrNameLst>
                                          <p:attrName>style.visibility</p:attrName>
                                        </p:attrNameLst>
                                      </p:cBhvr>
                                      <p:to>
                                        <p:strVal val="visible"/>
                                      </p:to>
                                    </p:set>
                                    <p:animEffect transition="in" filter="wipe(down)">
                                      <p:cBhvr>
                                        <p:cTn id="94" dur="500"/>
                                        <p:tgtEl>
                                          <p:spTgt spid="62"/>
                                        </p:tgtEl>
                                      </p:cBhvr>
                                    </p:animEffect>
                                  </p:childTnLst>
                                </p:cTn>
                              </p:par>
                              <p:par>
                                <p:cTn id="95" presetID="22" presetClass="entr" presetSubtype="1" fill="hold" nodeType="with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wipe(up)">
                                      <p:cBhvr>
                                        <p:cTn id="9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p:bldP spid="211" grpId="0" animBg="1"/>
      <p:bldP spid="210" grpId="0" animBg="1"/>
      <p:bldP spid="198" grpId="0"/>
      <p:bldP spid="205" grpId="0"/>
      <p:bldP spid="227" grpId="0"/>
      <p:bldP spid="57" grpId="0"/>
      <p:bldP spid="59" grpId="0"/>
      <p:bldP spid="77" grpId="0" animBg="1"/>
      <p:bldP spid="78" grpId="0"/>
      <p:bldP spid="3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Round Diagonal Corner Rectangle 119">
            <a:extLst>
              <a:ext uri="{FF2B5EF4-FFF2-40B4-BE49-F238E27FC236}">
                <a16:creationId xmlns:a16="http://schemas.microsoft.com/office/drawing/2014/main" xmlns="" id="{AD635D84-75D9-3E41-BB25-2C0F5C829BAF}"/>
              </a:ext>
            </a:extLst>
          </p:cNvPr>
          <p:cNvSpPr/>
          <p:nvPr/>
        </p:nvSpPr>
        <p:spPr>
          <a:xfrm>
            <a:off x="4462181" y="875334"/>
            <a:ext cx="970800" cy="3979874"/>
          </a:xfrm>
          <a:prstGeom prst="round2DiagRect">
            <a:avLst/>
          </a:prstGeom>
          <a:solidFill>
            <a:srgbClr val="849F2E">
              <a:alpha val="21000"/>
            </a:srgbClr>
          </a:solidFill>
          <a:ln w="15875">
            <a:solidFill>
              <a:schemeClr val="tx1"/>
            </a:solidFill>
            <a:prstDash val="lgDash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01" name="Can 200">
            <a:extLst>
              <a:ext uri="{FF2B5EF4-FFF2-40B4-BE49-F238E27FC236}">
                <a16:creationId xmlns:a16="http://schemas.microsoft.com/office/drawing/2014/main" xmlns="" id="{CF22BE22-4FA9-FC4F-80B5-165EA5E7F710}"/>
              </a:ext>
            </a:extLst>
          </p:cNvPr>
          <p:cNvSpPr/>
          <p:nvPr/>
        </p:nvSpPr>
        <p:spPr>
          <a:xfrm rot="16200000">
            <a:off x="3766398" y="2626346"/>
            <a:ext cx="2282131" cy="192694"/>
          </a:xfrm>
          <a:prstGeom prst="can">
            <a:avLst>
              <a:gd name="adj" fmla="val 50000"/>
            </a:avLst>
          </a:prstGeom>
          <a:solidFill>
            <a:srgbClr val="9452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11" name="Round Diagonal Corner Rectangle 210">
            <a:extLst>
              <a:ext uri="{FF2B5EF4-FFF2-40B4-BE49-F238E27FC236}">
                <a16:creationId xmlns:a16="http://schemas.microsoft.com/office/drawing/2014/main" xmlns="" id="{FBEBEDC1-E6F2-CE46-AF1A-D701321DA309}"/>
              </a:ext>
            </a:extLst>
          </p:cNvPr>
          <p:cNvSpPr/>
          <p:nvPr/>
        </p:nvSpPr>
        <p:spPr>
          <a:xfrm>
            <a:off x="5496980" y="861879"/>
            <a:ext cx="2989273" cy="3993330"/>
          </a:xfrm>
          <a:prstGeom prst="round2DiagRect">
            <a:avLst/>
          </a:prstGeom>
          <a:solidFill>
            <a:srgbClr val="C28710">
              <a:alpha val="21000"/>
            </a:srgbClr>
          </a:solidFill>
          <a:ln w="15875">
            <a:solidFill>
              <a:schemeClr val="tx1"/>
            </a:solidFill>
            <a:prstDash val="lgDash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10" name="Round Diagonal Corner Rectangle 209">
            <a:extLst>
              <a:ext uri="{FF2B5EF4-FFF2-40B4-BE49-F238E27FC236}">
                <a16:creationId xmlns:a16="http://schemas.microsoft.com/office/drawing/2014/main" xmlns="" id="{2F9B963F-AE84-664E-847C-1AF3C1401876}"/>
              </a:ext>
            </a:extLst>
          </p:cNvPr>
          <p:cNvSpPr/>
          <p:nvPr/>
        </p:nvSpPr>
        <p:spPr>
          <a:xfrm>
            <a:off x="1405268" y="875032"/>
            <a:ext cx="2989273" cy="3980176"/>
          </a:xfrm>
          <a:prstGeom prst="round2DiagRect">
            <a:avLst/>
          </a:prstGeom>
          <a:solidFill>
            <a:srgbClr val="8DCACD">
              <a:alpha val="21000"/>
            </a:srgbClr>
          </a:solidFill>
          <a:ln w="15875">
            <a:solidFill>
              <a:schemeClr val="tx1"/>
            </a:solidFill>
            <a:prstDash val="lgDash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4" name="Cube 3">
            <a:extLst>
              <a:ext uri="{FF2B5EF4-FFF2-40B4-BE49-F238E27FC236}">
                <a16:creationId xmlns:a16="http://schemas.microsoft.com/office/drawing/2014/main" xmlns="" id="{D208B08F-50F9-964F-B3CE-F04E5799BA66}"/>
              </a:ext>
            </a:extLst>
          </p:cNvPr>
          <p:cNvSpPr/>
          <p:nvPr/>
        </p:nvSpPr>
        <p:spPr>
          <a:xfrm>
            <a:off x="1655274" y="1581629"/>
            <a:ext cx="356347" cy="356347"/>
          </a:xfrm>
          <a:prstGeom prst="cube">
            <a:avLst/>
          </a:prstGeom>
          <a:solidFill>
            <a:srgbClr val="E4AE49"/>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5" name="Cube 4">
            <a:extLst>
              <a:ext uri="{FF2B5EF4-FFF2-40B4-BE49-F238E27FC236}">
                <a16:creationId xmlns:a16="http://schemas.microsoft.com/office/drawing/2014/main" xmlns="" id="{3CA98920-5B7E-6844-9211-F5AFF22687B2}"/>
              </a:ext>
            </a:extLst>
          </p:cNvPr>
          <p:cNvSpPr/>
          <p:nvPr/>
        </p:nvSpPr>
        <p:spPr>
          <a:xfrm>
            <a:off x="1655273" y="2247192"/>
            <a:ext cx="356347" cy="356347"/>
          </a:xfrm>
          <a:prstGeom prst="cube">
            <a:avLst/>
          </a:prstGeom>
          <a:solidFill>
            <a:srgbClr val="E4AE49"/>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7" name="Cube 6">
            <a:extLst>
              <a:ext uri="{FF2B5EF4-FFF2-40B4-BE49-F238E27FC236}">
                <a16:creationId xmlns:a16="http://schemas.microsoft.com/office/drawing/2014/main" xmlns="" id="{2BB8695D-BA51-6746-8A94-C52F5AD21E1E}"/>
              </a:ext>
            </a:extLst>
          </p:cNvPr>
          <p:cNvSpPr/>
          <p:nvPr/>
        </p:nvSpPr>
        <p:spPr>
          <a:xfrm>
            <a:off x="2529930" y="1581628"/>
            <a:ext cx="356347" cy="356347"/>
          </a:xfrm>
          <a:prstGeom prst="cube">
            <a:avLst/>
          </a:prstGeom>
          <a:solidFill>
            <a:srgbClr val="E4AE4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8" name="Cube 7">
            <a:extLst>
              <a:ext uri="{FF2B5EF4-FFF2-40B4-BE49-F238E27FC236}">
                <a16:creationId xmlns:a16="http://schemas.microsoft.com/office/drawing/2014/main" xmlns="" id="{8C76A8DB-C3A6-E14F-B994-26A7EE12722F}"/>
              </a:ext>
            </a:extLst>
          </p:cNvPr>
          <p:cNvSpPr/>
          <p:nvPr/>
        </p:nvSpPr>
        <p:spPr>
          <a:xfrm>
            <a:off x="2529930" y="935508"/>
            <a:ext cx="356347" cy="356347"/>
          </a:xfrm>
          <a:prstGeom prst="cube">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9" name="Cube 8">
            <a:extLst>
              <a:ext uri="{FF2B5EF4-FFF2-40B4-BE49-F238E27FC236}">
                <a16:creationId xmlns:a16="http://schemas.microsoft.com/office/drawing/2014/main" xmlns="" id="{44D05913-D72B-764D-9FB6-A84D886D963E}"/>
              </a:ext>
            </a:extLst>
          </p:cNvPr>
          <p:cNvSpPr/>
          <p:nvPr/>
        </p:nvSpPr>
        <p:spPr>
          <a:xfrm>
            <a:off x="1656428" y="2916858"/>
            <a:ext cx="356347" cy="356347"/>
          </a:xfrm>
          <a:prstGeom prst="cube">
            <a:avLst/>
          </a:prstGeom>
          <a:solidFill>
            <a:schemeClr val="accent1"/>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0" name="Cube 9">
            <a:extLst>
              <a:ext uri="{FF2B5EF4-FFF2-40B4-BE49-F238E27FC236}">
                <a16:creationId xmlns:a16="http://schemas.microsoft.com/office/drawing/2014/main" xmlns="" id="{6F112B0B-243D-9E44-9819-C1A126B2DA70}"/>
              </a:ext>
            </a:extLst>
          </p:cNvPr>
          <p:cNvSpPr/>
          <p:nvPr/>
        </p:nvSpPr>
        <p:spPr>
          <a:xfrm>
            <a:off x="6621854" y="2576793"/>
            <a:ext cx="356347" cy="356347"/>
          </a:xfrm>
          <a:prstGeom prst="cube">
            <a:avLst/>
          </a:prstGeom>
          <a:solidFill>
            <a:srgbClr val="E4AE49"/>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1" name="Cube 10">
            <a:extLst>
              <a:ext uri="{FF2B5EF4-FFF2-40B4-BE49-F238E27FC236}">
                <a16:creationId xmlns:a16="http://schemas.microsoft.com/office/drawing/2014/main" xmlns="" id="{B223739B-6331-8648-8A50-D981C88B1137}"/>
              </a:ext>
            </a:extLst>
          </p:cNvPr>
          <p:cNvSpPr/>
          <p:nvPr/>
        </p:nvSpPr>
        <p:spPr>
          <a:xfrm>
            <a:off x="3795424" y="3533399"/>
            <a:ext cx="356347" cy="356347"/>
          </a:xfrm>
          <a:prstGeom prst="cube">
            <a:avLst/>
          </a:prstGeom>
          <a:solidFill>
            <a:schemeClr val="accent1"/>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2" name="Cube 11">
            <a:extLst>
              <a:ext uri="{FF2B5EF4-FFF2-40B4-BE49-F238E27FC236}">
                <a16:creationId xmlns:a16="http://schemas.microsoft.com/office/drawing/2014/main" xmlns="" id="{854CE67F-32D9-974D-8CF0-5274D3B6934A}"/>
              </a:ext>
            </a:extLst>
          </p:cNvPr>
          <p:cNvSpPr/>
          <p:nvPr/>
        </p:nvSpPr>
        <p:spPr>
          <a:xfrm>
            <a:off x="6005283" y="3562978"/>
            <a:ext cx="356347" cy="356347"/>
          </a:xfrm>
          <a:prstGeom prst="cube">
            <a:avLst/>
          </a:prstGeom>
          <a:solidFill>
            <a:schemeClr val="accent1"/>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4" name="Cube 13">
            <a:extLst>
              <a:ext uri="{FF2B5EF4-FFF2-40B4-BE49-F238E27FC236}">
                <a16:creationId xmlns:a16="http://schemas.microsoft.com/office/drawing/2014/main" xmlns="" id="{3D2A7EFD-624A-A944-A7FF-4CD7DFB5C57E}"/>
              </a:ext>
            </a:extLst>
          </p:cNvPr>
          <p:cNvSpPr/>
          <p:nvPr/>
        </p:nvSpPr>
        <p:spPr>
          <a:xfrm>
            <a:off x="6621853" y="1167159"/>
            <a:ext cx="356347" cy="356347"/>
          </a:xfrm>
          <a:prstGeom prst="cube">
            <a:avLst/>
          </a:prstGeom>
          <a:solidFill>
            <a:srgbClr val="E4AE49"/>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5" name="Cube 14">
            <a:extLst>
              <a:ext uri="{FF2B5EF4-FFF2-40B4-BE49-F238E27FC236}">
                <a16:creationId xmlns:a16="http://schemas.microsoft.com/office/drawing/2014/main" xmlns="" id="{FC5C0673-6430-6F46-A47D-AC61C0AAD909}"/>
              </a:ext>
            </a:extLst>
          </p:cNvPr>
          <p:cNvSpPr/>
          <p:nvPr/>
        </p:nvSpPr>
        <p:spPr>
          <a:xfrm>
            <a:off x="6621853" y="1832723"/>
            <a:ext cx="356347" cy="356347"/>
          </a:xfrm>
          <a:prstGeom prst="cube">
            <a:avLst/>
          </a:prstGeom>
          <a:solidFill>
            <a:srgbClr val="E4AE49"/>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6" name="Cube 15">
            <a:extLst>
              <a:ext uri="{FF2B5EF4-FFF2-40B4-BE49-F238E27FC236}">
                <a16:creationId xmlns:a16="http://schemas.microsoft.com/office/drawing/2014/main" xmlns="" id="{A2DFCC29-6E4F-3046-B613-A72DC17A3150}"/>
              </a:ext>
            </a:extLst>
          </p:cNvPr>
          <p:cNvSpPr/>
          <p:nvPr/>
        </p:nvSpPr>
        <p:spPr>
          <a:xfrm>
            <a:off x="7496508" y="1172680"/>
            <a:ext cx="356347" cy="356347"/>
          </a:xfrm>
          <a:prstGeom prst="cube">
            <a:avLst/>
          </a:prstGeom>
          <a:solidFill>
            <a:srgbClr val="E4AE49"/>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cxnSp>
        <p:nvCxnSpPr>
          <p:cNvPr id="18" name="Straight Connector 17">
            <a:extLst>
              <a:ext uri="{FF2B5EF4-FFF2-40B4-BE49-F238E27FC236}">
                <a16:creationId xmlns:a16="http://schemas.microsoft.com/office/drawing/2014/main" xmlns="" id="{2B47E5FC-1C15-D34C-93FE-D4B0AF4EE61B}"/>
              </a:ext>
            </a:extLst>
          </p:cNvPr>
          <p:cNvCxnSpPr>
            <a:cxnSpLocks/>
          </p:cNvCxnSpPr>
          <p:nvPr/>
        </p:nvCxnSpPr>
        <p:spPr>
          <a:xfrm flipV="1">
            <a:off x="748231" y="1725737"/>
            <a:ext cx="914921" cy="678631"/>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xmlns="" id="{51ED9DD3-B357-1048-97BD-C2E98135855A}"/>
              </a:ext>
            </a:extLst>
          </p:cNvPr>
          <p:cNvCxnSpPr>
            <a:cxnSpLocks/>
            <a:endCxn id="5" idx="2"/>
          </p:cNvCxnSpPr>
          <p:nvPr/>
        </p:nvCxnSpPr>
        <p:spPr>
          <a:xfrm>
            <a:off x="761901" y="2404368"/>
            <a:ext cx="893372" cy="65541"/>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xmlns="" id="{EF7CE904-6DF4-F340-9D27-0E6B4DF1141A}"/>
              </a:ext>
            </a:extLst>
          </p:cNvPr>
          <p:cNvCxnSpPr>
            <a:cxnSpLocks/>
          </p:cNvCxnSpPr>
          <p:nvPr/>
        </p:nvCxnSpPr>
        <p:spPr>
          <a:xfrm>
            <a:off x="761901" y="2404368"/>
            <a:ext cx="901402" cy="728332"/>
          </a:xfrm>
          <a:prstGeom prst="line">
            <a:avLst/>
          </a:prstGeom>
          <a:ln w="15875">
            <a:solidFill>
              <a:srgbClr val="FF2F92"/>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xmlns="" id="{5A788EFA-5A40-EB4C-8159-4A42350FE039}"/>
              </a:ext>
            </a:extLst>
          </p:cNvPr>
          <p:cNvCxnSpPr>
            <a:cxnSpLocks/>
          </p:cNvCxnSpPr>
          <p:nvPr/>
        </p:nvCxnSpPr>
        <p:spPr>
          <a:xfrm>
            <a:off x="2003703" y="1771675"/>
            <a:ext cx="530352" cy="0"/>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xmlns="" id="{CBA218EB-DC0C-A343-8AF1-30411411A52D}"/>
              </a:ext>
            </a:extLst>
          </p:cNvPr>
          <p:cNvCxnSpPr>
            <a:cxnSpLocks/>
            <a:stCxn id="5" idx="5"/>
          </p:cNvCxnSpPr>
          <p:nvPr/>
        </p:nvCxnSpPr>
        <p:spPr>
          <a:xfrm flipV="1">
            <a:off x="2011620" y="1774640"/>
            <a:ext cx="520022" cy="606182"/>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xmlns="" id="{3A366580-4A3C-5A41-B035-C35EF5790827}"/>
              </a:ext>
            </a:extLst>
          </p:cNvPr>
          <p:cNvCxnSpPr>
            <a:cxnSpLocks/>
          </p:cNvCxnSpPr>
          <p:nvPr/>
        </p:nvCxnSpPr>
        <p:spPr>
          <a:xfrm>
            <a:off x="2701899" y="1287414"/>
            <a:ext cx="0" cy="294214"/>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xmlns="" id="{95E1B9E7-32BB-4D4F-B672-6F6A3E3E09B7}"/>
              </a:ext>
            </a:extLst>
          </p:cNvPr>
          <p:cNvCxnSpPr>
            <a:cxnSpLocks/>
            <a:stCxn id="9" idx="5"/>
            <a:endCxn id="89" idx="1"/>
          </p:cNvCxnSpPr>
          <p:nvPr/>
        </p:nvCxnSpPr>
        <p:spPr>
          <a:xfrm>
            <a:off x="2012775" y="3050488"/>
            <a:ext cx="1082467" cy="1154539"/>
          </a:xfrm>
          <a:prstGeom prst="line">
            <a:avLst/>
          </a:prstGeom>
          <a:ln w="15875">
            <a:solidFill>
              <a:srgbClr val="FF2F92"/>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xmlns="" id="{C3BF699D-4C12-0A41-AB4A-8D6A861A617B}"/>
              </a:ext>
            </a:extLst>
          </p:cNvPr>
          <p:cNvCxnSpPr>
            <a:cxnSpLocks/>
          </p:cNvCxnSpPr>
          <p:nvPr/>
        </p:nvCxnSpPr>
        <p:spPr>
          <a:xfrm>
            <a:off x="4144545" y="3747423"/>
            <a:ext cx="1874519" cy="0"/>
          </a:xfrm>
          <a:prstGeom prst="line">
            <a:avLst/>
          </a:prstGeom>
          <a:ln w="15875">
            <a:solidFill>
              <a:srgbClr val="FF2F92"/>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xmlns="" id="{8A69B858-F5F2-8E48-9D64-C206333CFE4D}"/>
              </a:ext>
            </a:extLst>
          </p:cNvPr>
          <p:cNvCxnSpPr>
            <a:cxnSpLocks/>
            <a:stCxn id="9" idx="5"/>
            <a:endCxn id="10" idx="2"/>
          </p:cNvCxnSpPr>
          <p:nvPr/>
        </p:nvCxnSpPr>
        <p:spPr>
          <a:xfrm flipV="1">
            <a:off x="2012775" y="2799510"/>
            <a:ext cx="4609079" cy="250978"/>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xmlns="" id="{03F79870-4FE7-804D-A745-F6687CE5AEC5}"/>
              </a:ext>
            </a:extLst>
          </p:cNvPr>
          <p:cNvCxnSpPr>
            <a:cxnSpLocks/>
          </p:cNvCxnSpPr>
          <p:nvPr/>
        </p:nvCxnSpPr>
        <p:spPr>
          <a:xfrm>
            <a:off x="6770862" y="1527237"/>
            <a:ext cx="0" cy="320040"/>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xmlns="" id="{F91FBF49-E603-1A44-97C9-FF1A1C04EF44}"/>
              </a:ext>
            </a:extLst>
          </p:cNvPr>
          <p:cNvCxnSpPr>
            <a:cxnSpLocks/>
          </p:cNvCxnSpPr>
          <p:nvPr/>
        </p:nvCxnSpPr>
        <p:spPr>
          <a:xfrm>
            <a:off x="6967803" y="1348103"/>
            <a:ext cx="530352" cy="0"/>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xmlns="" id="{3854E91F-E2FE-AE42-980A-37D869850963}"/>
              </a:ext>
            </a:extLst>
          </p:cNvPr>
          <p:cNvCxnSpPr>
            <a:cxnSpLocks/>
          </p:cNvCxnSpPr>
          <p:nvPr/>
        </p:nvCxnSpPr>
        <p:spPr>
          <a:xfrm>
            <a:off x="6782788" y="2180978"/>
            <a:ext cx="0" cy="402336"/>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xmlns="" id="{FE8811EB-9716-634A-9611-70AC7487694E}"/>
              </a:ext>
            </a:extLst>
          </p:cNvPr>
          <p:cNvSpPr txBox="1"/>
          <p:nvPr/>
        </p:nvSpPr>
        <p:spPr>
          <a:xfrm>
            <a:off x="1452800" y="2569508"/>
            <a:ext cx="679994"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CU-RADIS</a:t>
            </a:r>
          </a:p>
        </p:txBody>
      </p:sp>
      <p:sp>
        <p:nvSpPr>
          <p:cNvPr id="60" name="TextBox 59">
            <a:extLst>
              <a:ext uri="{FF2B5EF4-FFF2-40B4-BE49-F238E27FC236}">
                <a16:creationId xmlns:a16="http://schemas.microsoft.com/office/drawing/2014/main" xmlns="" id="{AD57C69A-7F66-7D46-9D21-608D42FC8AD5}"/>
              </a:ext>
            </a:extLst>
          </p:cNvPr>
          <p:cNvSpPr txBox="1"/>
          <p:nvPr/>
        </p:nvSpPr>
        <p:spPr>
          <a:xfrm>
            <a:off x="1858317" y="1035634"/>
            <a:ext cx="726482"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ONOS RAN</a:t>
            </a:r>
          </a:p>
        </p:txBody>
      </p:sp>
      <p:sp>
        <p:nvSpPr>
          <p:cNvPr id="61" name="TextBox 60">
            <a:extLst>
              <a:ext uri="{FF2B5EF4-FFF2-40B4-BE49-F238E27FC236}">
                <a16:creationId xmlns:a16="http://schemas.microsoft.com/office/drawing/2014/main" xmlns="" id="{98D3F6EE-8E06-3A4C-A185-13692BC93399}"/>
              </a:ext>
            </a:extLst>
          </p:cNvPr>
          <p:cNvSpPr txBox="1"/>
          <p:nvPr/>
        </p:nvSpPr>
        <p:spPr>
          <a:xfrm>
            <a:off x="1491970" y="3227008"/>
            <a:ext cx="601447"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SPGW-U</a:t>
            </a:r>
          </a:p>
        </p:txBody>
      </p:sp>
      <p:sp>
        <p:nvSpPr>
          <p:cNvPr id="62" name="TextBox 61">
            <a:extLst>
              <a:ext uri="{FF2B5EF4-FFF2-40B4-BE49-F238E27FC236}">
                <a16:creationId xmlns:a16="http://schemas.microsoft.com/office/drawing/2014/main" xmlns="" id="{F0D41607-792B-1342-A76E-70FBD94C5195}"/>
              </a:ext>
            </a:extLst>
          </p:cNvPr>
          <p:cNvSpPr txBox="1"/>
          <p:nvPr/>
        </p:nvSpPr>
        <p:spPr>
          <a:xfrm>
            <a:off x="6467637" y="2927124"/>
            <a:ext cx="606256"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SPGW-C</a:t>
            </a:r>
          </a:p>
        </p:txBody>
      </p:sp>
      <p:sp>
        <p:nvSpPr>
          <p:cNvPr id="63" name="TextBox 62">
            <a:extLst>
              <a:ext uri="{FF2B5EF4-FFF2-40B4-BE49-F238E27FC236}">
                <a16:creationId xmlns:a16="http://schemas.microsoft.com/office/drawing/2014/main" xmlns="" id="{C4737A57-0CF3-F244-8FDB-E021FC6DFF7B}"/>
              </a:ext>
            </a:extLst>
          </p:cNvPr>
          <p:cNvSpPr txBox="1"/>
          <p:nvPr/>
        </p:nvSpPr>
        <p:spPr>
          <a:xfrm>
            <a:off x="6750493" y="2188974"/>
            <a:ext cx="436338"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MME</a:t>
            </a:r>
          </a:p>
        </p:txBody>
      </p:sp>
      <p:sp>
        <p:nvSpPr>
          <p:cNvPr id="64" name="TextBox 63">
            <a:extLst>
              <a:ext uri="{FF2B5EF4-FFF2-40B4-BE49-F238E27FC236}">
                <a16:creationId xmlns:a16="http://schemas.microsoft.com/office/drawing/2014/main" xmlns="" id="{8BBAE888-64E6-8549-8F74-3BACA28558C7}"/>
              </a:ext>
            </a:extLst>
          </p:cNvPr>
          <p:cNvSpPr txBox="1"/>
          <p:nvPr/>
        </p:nvSpPr>
        <p:spPr>
          <a:xfrm>
            <a:off x="6411782" y="1500073"/>
            <a:ext cx="396263"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HSS</a:t>
            </a:r>
          </a:p>
        </p:txBody>
      </p:sp>
      <p:sp>
        <p:nvSpPr>
          <p:cNvPr id="65" name="TextBox 64">
            <a:extLst>
              <a:ext uri="{FF2B5EF4-FFF2-40B4-BE49-F238E27FC236}">
                <a16:creationId xmlns:a16="http://schemas.microsoft.com/office/drawing/2014/main" xmlns="" id="{367BCB1D-3851-A84D-97CC-BB44CF7A1569}"/>
              </a:ext>
            </a:extLst>
          </p:cNvPr>
          <p:cNvSpPr txBox="1"/>
          <p:nvPr/>
        </p:nvSpPr>
        <p:spPr>
          <a:xfrm>
            <a:off x="7822651" y="1265939"/>
            <a:ext cx="572593"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HSS-DB</a:t>
            </a:r>
          </a:p>
        </p:txBody>
      </p:sp>
      <p:sp>
        <p:nvSpPr>
          <p:cNvPr id="66" name="TextBox 65">
            <a:extLst>
              <a:ext uri="{FF2B5EF4-FFF2-40B4-BE49-F238E27FC236}">
                <a16:creationId xmlns:a16="http://schemas.microsoft.com/office/drawing/2014/main" xmlns="" id="{CE4323D4-01C7-A142-BD50-3C707E0AD851}"/>
              </a:ext>
            </a:extLst>
          </p:cNvPr>
          <p:cNvSpPr txBox="1"/>
          <p:nvPr/>
        </p:nvSpPr>
        <p:spPr>
          <a:xfrm>
            <a:off x="3601582" y="3358861"/>
            <a:ext cx="774571"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CDN-LOCAL</a:t>
            </a:r>
          </a:p>
        </p:txBody>
      </p:sp>
      <p:sp>
        <p:nvSpPr>
          <p:cNvPr id="67" name="TextBox 66">
            <a:extLst>
              <a:ext uri="{FF2B5EF4-FFF2-40B4-BE49-F238E27FC236}">
                <a16:creationId xmlns:a16="http://schemas.microsoft.com/office/drawing/2014/main" xmlns="" id="{9F84469B-23B7-5047-9FA3-051255773599}"/>
              </a:ext>
            </a:extLst>
          </p:cNvPr>
          <p:cNvSpPr txBox="1"/>
          <p:nvPr/>
        </p:nvSpPr>
        <p:spPr>
          <a:xfrm>
            <a:off x="5730042" y="3941665"/>
            <a:ext cx="872355"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CDN-REMOTE</a:t>
            </a:r>
          </a:p>
        </p:txBody>
      </p:sp>
      <p:sp>
        <p:nvSpPr>
          <p:cNvPr id="81" name="Cube 80">
            <a:extLst>
              <a:ext uri="{FF2B5EF4-FFF2-40B4-BE49-F238E27FC236}">
                <a16:creationId xmlns:a16="http://schemas.microsoft.com/office/drawing/2014/main" xmlns="" id="{6E8FE7E3-FA28-424A-9A85-6808F5E40390}"/>
              </a:ext>
            </a:extLst>
          </p:cNvPr>
          <p:cNvSpPr/>
          <p:nvPr/>
        </p:nvSpPr>
        <p:spPr>
          <a:xfrm>
            <a:off x="3248945" y="937760"/>
            <a:ext cx="356347" cy="356347"/>
          </a:xfrm>
          <a:prstGeom prst="cube">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82" name="TextBox 81">
            <a:extLst>
              <a:ext uri="{FF2B5EF4-FFF2-40B4-BE49-F238E27FC236}">
                <a16:creationId xmlns:a16="http://schemas.microsoft.com/office/drawing/2014/main" xmlns="" id="{ADBA9CF5-8BEC-AB4F-B67B-2EC68EAFFF3B}"/>
              </a:ext>
            </a:extLst>
          </p:cNvPr>
          <p:cNvSpPr txBox="1"/>
          <p:nvPr/>
        </p:nvSpPr>
        <p:spPr>
          <a:xfrm>
            <a:off x="3578794" y="1009381"/>
            <a:ext cx="704040"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PROGRAN</a:t>
            </a:r>
          </a:p>
        </p:txBody>
      </p:sp>
      <p:cxnSp>
        <p:nvCxnSpPr>
          <p:cNvPr id="83" name="Straight Connector 82">
            <a:extLst>
              <a:ext uri="{FF2B5EF4-FFF2-40B4-BE49-F238E27FC236}">
                <a16:creationId xmlns:a16="http://schemas.microsoft.com/office/drawing/2014/main" xmlns="" id="{07B959CD-7769-B249-BFF7-E502E1917CE1}"/>
              </a:ext>
            </a:extLst>
          </p:cNvPr>
          <p:cNvCxnSpPr>
            <a:cxnSpLocks/>
          </p:cNvCxnSpPr>
          <p:nvPr/>
        </p:nvCxnSpPr>
        <p:spPr>
          <a:xfrm>
            <a:off x="2876469" y="1113681"/>
            <a:ext cx="384048" cy="0"/>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sp>
        <p:nvSpPr>
          <p:cNvPr id="84" name="Cube 83">
            <a:extLst>
              <a:ext uri="{FF2B5EF4-FFF2-40B4-BE49-F238E27FC236}">
                <a16:creationId xmlns:a16="http://schemas.microsoft.com/office/drawing/2014/main" xmlns="" id="{E93FE404-FEFC-9E41-91E9-127B00316552}"/>
              </a:ext>
            </a:extLst>
          </p:cNvPr>
          <p:cNvSpPr/>
          <p:nvPr/>
        </p:nvSpPr>
        <p:spPr>
          <a:xfrm>
            <a:off x="2447873" y="4393394"/>
            <a:ext cx="356347" cy="356347"/>
          </a:xfrm>
          <a:prstGeom prst="cube">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94" name="TextBox 93">
            <a:extLst>
              <a:ext uri="{FF2B5EF4-FFF2-40B4-BE49-F238E27FC236}">
                <a16:creationId xmlns:a16="http://schemas.microsoft.com/office/drawing/2014/main" xmlns="" id="{42A620C2-30CA-BA41-AEA0-66A9E04731FF}"/>
              </a:ext>
            </a:extLst>
          </p:cNvPr>
          <p:cNvSpPr txBox="1"/>
          <p:nvPr/>
        </p:nvSpPr>
        <p:spPr>
          <a:xfrm>
            <a:off x="2700016" y="4639765"/>
            <a:ext cx="486030"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ONOS</a:t>
            </a:r>
          </a:p>
        </p:txBody>
      </p:sp>
      <p:cxnSp>
        <p:nvCxnSpPr>
          <p:cNvPr id="95" name="Straight Connector 94">
            <a:extLst>
              <a:ext uri="{FF2B5EF4-FFF2-40B4-BE49-F238E27FC236}">
                <a16:creationId xmlns:a16="http://schemas.microsoft.com/office/drawing/2014/main" xmlns="" id="{3EA122DC-97F6-1A4C-AD16-26BF200D2DA7}"/>
              </a:ext>
            </a:extLst>
          </p:cNvPr>
          <p:cNvCxnSpPr>
            <a:cxnSpLocks/>
            <a:stCxn id="84" idx="5"/>
          </p:cNvCxnSpPr>
          <p:nvPr/>
        </p:nvCxnSpPr>
        <p:spPr>
          <a:xfrm flipV="1">
            <a:off x="2804220" y="4213574"/>
            <a:ext cx="288933" cy="313450"/>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sp>
        <p:nvSpPr>
          <p:cNvPr id="107" name="Cube 106">
            <a:extLst>
              <a:ext uri="{FF2B5EF4-FFF2-40B4-BE49-F238E27FC236}">
                <a16:creationId xmlns:a16="http://schemas.microsoft.com/office/drawing/2014/main" xmlns="" id="{3E6DE5ED-80D4-824E-A2EB-DFD81D8D2410}"/>
              </a:ext>
            </a:extLst>
          </p:cNvPr>
          <p:cNvSpPr/>
          <p:nvPr/>
        </p:nvSpPr>
        <p:spPr>
          <a:xfrm>
            <a:off x="3862015" y="2260087"/>
            <a:ext cx="356347" cy="356347"/>
          </a:xfrm>
          <a:prstGeom prst="cube">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08" name="TextBox 107">
            <a:extLst>
              <a:ext uri="{FF2B5EF4-FFF2-40B4-BE49-F238E27FC236}">
                <a16:creationId xmlns:a16="http://schemas.microsoft.com/office/drawing/2014/main" xmlns="" id="{F7B376A3-0C64-FE4E-B6FB-A4DFD9D117A7}"/>
              </a:ext>
            </a:extLst>
          </p:cNvPr>
          <p:cNvSpPr txBox="1"/>
          <p:nvPr/>
        </p:nvSpPr>
        <p:spPr>
          <a:xfrm>
            <a:off x="3866814" y="2073491"/>
            <a:ext cx="418705"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NEM</a:t>
            </a:r>
          </a:p>
        </p:txBody>
      </p:sp>
      <p:sp>
        <p:nvSpPr>
          <p:cNvPr id="109" name="Cube 108">
            <a:extLst>
              <a:ext uri="{FF2B5EF4-FFF2-40B4-BE49-F238E27FC236}">
                <a16:creationId xmlns:a16="http://schemas.microsoft.com/office/drawing/2014/main" xmlns="" id="{8E186D65-0861-4047-ADBA-C3103ADC0249}"/>
              </a:ext>
            </a:extLst>
          </p:cNvPr>
          <p:cNvSpPr/>
          <p:nvPr/>
        </p:nvSpPr>
        <p:spPr>
          <a:xfrm>
            <a:off x="3039946" y="2425459"/>
            <a:ext cx="356347" cy="356347"/>
          </a:xfrm>
          <a:prstGeom prst="cube">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10" name="TextBox 109">
            <a:extLst>
              <a:ext uri="{FF2B5EF4-FFF2-40B4-BE49-F238E27FC236}">
                <a16:creationId xmlns:a16="http://schemas.microsoft.com/office/drawing/2014/main" xmlns="" id="{2E7C366F-F8DC-C547-993A-75B28DCC3211}"/>
              </a:ext>
            </a:extLst>
          </p:cNvPr>
          <p:cNvSpPr txBox="1"/>
          <p:nvPr/>
        </p:nvSpPr>
        <p:spPr>
          <a:xfrm>
            <a:off x="2796785" y="2226293"/>
            <a:ext cx="881973"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KUBERNETES</a:t>
            </a:r>
          </a:p>
        </p:txBody>
      </p:sp>
      <p:sp>
        <p:nvSpPr>
          <p:cNvPr id="57" name="TextBox 56">
            <a:extLst>
              <a:ext uri="{FF2B5EF4-FFF2-40B4-BE49-F238E27FC236}">
                <a16:creationId xmlns:a16="http://schemas.microsoft.com/office/drawing/2014/main" xmlns="" id="{E155E622-0D07-5547-9356-02427C351FD5}"/>
              </a:ext>
            </a:extLst>
          </p:cNvPr>
          <p:cNvSpPr txBox="1"/>
          <p:nvPr/>
        </p:nvSpPr>
        <p:spPr>
          <a:xfrm>
            <a:off x="1464067" y="1927154"/>
            <a:ext cx="639919"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CU-NATS</a:t>
            </a:r>
          </a:p>
        </p:txBody>
      </p:sp>
      <p:sp>
        <p:nvSpPr>
          <p:cNvPr id="59" name="TextBox 58">
            <a:extLst>
              <a:ext uri="{FF2B5EF4-FFF2-40B4-BE49-F238E27FC236}">
                <a16:creationId xmlns:a16="http://schemas.microsoft.com/office/drawing/2014/main" xmlns="" id="{58D41C1E-6CBD-3048-9F53-9B2005723E9E}"/>
              </a:ext>
            </a:extLst>
          </p:cNvPr>
          <p:cNvSpPr txBox="1"/>
          <p:nvPr/>
        </p:nvSpPr>
        <p:spPr>
          <a:xfrm>
            <a:off x="2440843" y="1904374"/>
            <a:ext cx="479619"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CU-L3</a:t>
            </a:r>
          </a:p>
        </p:txBody>
      </p:sp>
      <p:sp>
        <p:nvSpPr>
          <p:cNvPr id="192" name="TextBox 191">
            <a:extLst>
              <a:ext uri="{FF2B5EF4-FFF2-40B4-BE49-F238E27FC236}">
                <a16:creationId xmlns:a16="http://schemas.microsoft.com/office/drawing/2014/main" xmlns="" id="{2E459300-F975-A847-B9B7-2FE25D3BD903}"/>
              </a:ext>
            </a:extLst>
          </p:cNvPr>
          <p:cNvSpPr txBox="1"/>
          <p:nvPr/>
        </p:nvSpPr>
        <p:spPr>
          <a:xfrm>
            <a:off x="7501696" y="2527354"/>
            <a:ext cx="881973"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KUBERNETES</a:t>
            </a:r>
          </a:p>
        </p:txBody>
      </p:sp>
      <p:sp>
        <p:nvSpPr>
          <p:cNvPr id="198" name="TextBox 197">
            <a:extLst>
              <a:ext uri="{FF2B5EF4-FFF2-40B4-BE49-F238E27FC236}">
                <a16:creationId xmlns:a16="http://schemas.microsoft.com/office/drawing/2014/main" xmlns="" id="{5F88C53C-18A0-2545-9C2B-DBF0B08A47EF}"/>
              </a:ext>
            </a:extLst>
          </p:cNvPr>
          <p:cNvSpPr txBox="1"/>
          <p:nvPr/>
        </p:nvSpPr>
        <p:spPr>
          <a:xfrm>
            <a:off x="319409" y="2777172"/>
            <a:ext cx="542135"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RU+DU</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 CU-U</a:t>
            </a:r>
          </a:p>
        </p:txBody>
      </p:sp>
      <p:cxnSp>
        <p:nvCxnSpPr>
          <p:cNvPr id="199" name="Straight Connector 198">
            <a:extLst>
              <a:ext uri="{FF2B5EF4-FFF2-40B4-BE49-F238E27FC236}">
                <a16:creationId xmlns:a16="http://schemas.microsoft.com/office/drawing/2014/main" xmlns="" id="{F0324976-047C-3D4F-BB2A-E0E789E31B24}"/>
              </a:ext>
            </a:extLst>
          </p:cNvPr>
          <p:cNvCxnSpPr>
            <a:cxnSpLocks/>
            <a:endCxn id="15" idx="2"/>
          </p:cNvCxnSpPr>
          <p:nvPr/>
        </p:nvCxnSpPr>
        <p:spPr>
          <a:xfrm>
            <a:off x="2891775" y="1689956"/>
            <a:ext cx="3730078" cy="365484"/>
          </a:xfrm>
          <a:prstGeom prst="line">
            <a:avLst/>
          </a:prstGeom>
          <a:ln w="15875">
            <a:solidFill>
              <a:srgbClr val="945200"/>
            </a:solidFill>
          </a:ln>
        </p:spPr>
        <p:style>
          <a:lnRef idx="2">
            <a:schemeClr val="accent1"/>
          </a:lnRef>
          <a:fillRef idx="0">
            <a:schemeClr val="accent1"/>
          </a:fillRef>
          <a:effectRef idx="1">
            <a:schemeClr val="accent1"/>
          </a:effectRef>
          <a:fontRef idx="minor">
            <a:schemeClr val="tx1"/>
          </a:fontRef>
        </p:style>
      </p:cxnSp>
      <p:sp>
        <p:nvSpPr>
          <p:cNvPr id="202" name="TextBox 201">
            <a:extLst>
              <a:ext uri="{FF2B5EF4-FFF2-40B4-BE49-F238E27FC236}">
                <a16:creationId xmlns:a16="http://schemas.microsoft.com/office/drawing/2014/main" xmlns="" id="{A65759A1-66E9-2E4C-93E1-57DE39B7B49C}"/>
              </a:ext>
            </a:extLst>
          </p:cNvPr>
          <p:cNvSpPr txBox="1"/>
          <p:nvPr/>
        </p:nvSpPr>
        <p:spPr>
          <a:xfrm>
            <a:off x="4993613" y="2908547"/>
            <a:ext cx="397866"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VPN</a:t>
            </a:r>
          </a:p>
        </p:txBody>
      </p:sp>
      <p:sp>
        <p:nvSpPr>
          <p:cNvPr id="205" name="TextBox 204">
            <a:extLst>
              <a:ext uri="{FF2B5EF4-FFF2-40B4-BE49-F238E27FC236}">
                <a16:creationId xmlns:a16="http://schemas.microsoft.com/office/drawing/2014/main" xmlns="" id="{00250DD7-D458-B947-AFED-61EBC967C14A}"/>
              </a:ext>
            </a:extLst>
          </p:cNvPr>
          <p:cNvSpPr txBox="1"/>
          <p:nvPr/>
        </p:nvSpPr>
        <p:spPr>
          <a:xfrm>
            <a:off x="2975036" y="4371605"/>
            <a:ext cx="561372"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SDN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FABRIC</a:t>
            </a:r>
          </a:p>
        </p:txBody>
      </p:sp>
      <p:cxnSp>
        <p:nvCxnSpPr>
          <p:cNvPr id="213" name="Straight Connector 212">
            <a:extLst>
              <a:ext uri="{FF2B5EF4-FFF2-40B4-BE49-F238E27FC236}">
                <a16:creationId xmlns:a16="http://schemas.microsoft.com/office/drawing/2014/main" xmlns="" id="{3884C279-39C2-274A-8C0A-98338DA120C8}"/>
              </a:ext>
            </a:extLst>
          </p:cNvPr>
          <p:cNvCxnSpPr>
            <a:cxnSpLocks/>
          </p:cNvCxnSpPr>
          <p:nvPr/>
        </p:nvCxnSpPr>
        <p:spPr>
          <a:xfrm flipH="1">
            <a:off x="3434553" y="3742568"/>
            <a:ext cx="364258" cy="448911"/>
          </a:xfrm>
          <a:prstGeom prst="line">
            <a:avLst/>
          </a:prstGeom>
          <a:ln w="15875">
            <a:solidFill>
              <a:srgbClr val="FF2F92"/>
            </a:solidFill>
          </a:ln>
        </p:spPr>
        <p:style>
          <a:lnRef idx="2">
            <a:schemeClr val="accent1"/>
          </a:lnRef>
          <a:fillRef idx="0">
            <a:schemeClr val="accent1"/>
          </a:fillRef>
          <a:effectRef idx="1">
            <a:schemeClr val="accent1"/>
          </a:effectRef>
          <a:fontRef idx="minor">
            <a:schemeClr val="tx1"/>
          </a:fontRef>
        </p:style>
      </p:cxnSp>
      <p:pic>
        <p:nvPicPr>
          <p:cNvPr id="89" name="Image" descr="Image">
            <a:extLst>
              <a:ext uri="{FF2B5EF4-FFF2-40B4-BE49-F238E27FC236}">
                <a16:creationId xmlns:a16="http://schemas.microsoft.com/office/drawing/2014/main" xmlns="" id="{2316E214-866A-E040-ACCA-85917ACD8313}"/>
              </a:ext>
            </a:extLst>
          </p:cNvPr>
          <p:cNvPicPr>
            <a:picLocks noChangeAspect="1"/>
          </p:cNvPicPr>
          <p:nvPr/>
        </p:nvPicPr>
        <p:blipFill>
          <a:blip r:embed="rId3"/>
          <a:stretch>
            <a:fillRect/>
          </a:stretch>
        </p:blipFill>
        <p:spPr>
          <a:xfrm>
            <a:off x="3095242" y="4037065"/>
            <a:ext cx="335924" cy="335923"/>
          </a:xfrm>
          <a:prstGeom prst="rect">
            <a:avLst/>
          </a:prstGeom>
          <a:ln w="12700">
            <a:miter lim="400000"/>
          </a:ln>
          <a:effectLst>
            <a:outerShdw blurRad="50800" dist="38100" dir="2700000" algn="tl" rotWithShape="0">
              <a:prstClr val="black">
                <a:alpha val="40000"/>
              </a:prstClr>
            </a:outerShdw>
          </a:effectLst>
        </p:spPr>
      </p:pic>
      <p:sp>
        <p:nvSpPr>
          <p:cNvPr id="172" name="Cube 171">
            <a:extLst>
              <a:ext uri="{FF2B5EF4-FFF2-40B4-BE49-F238E27FC236}">
                <a16:creationId xmlns:a16="http://schemas.microsoft.com/office/drawing/2014/main" xmlns="" id="{ABE297BC-88EC-E848-9E8F-56A706C88DF3}"/>
              </a:ext>
            </a:extLst>
          </p:cNvPr>
          <p:cNvSpPr/>
          <p:nvPr/>
        </p:nvSpPr>
        <p:spPr>
          <a:xfrm>
            <a:off x="7801560" y="2183965"/>
            <a:ext cx="356347" cy="356347"/>
          </a:xfrm>
          <a:prstGeom prst="cube">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22" name="TextBox 221">
            <a:extLst>
              <a:ext uri="{FF2B5EF4-FFF2-40B4-BE49-F238E27FC236}">
                <a16:creationId xmlns:a16="http://schemas.microsoft.com/office/drawing/2014/main" xmlns="" id="{6B84079C-9EF6-E14A-A7B4-7FDF52446EA2}"/>
              </a:ext>
            </a:extLst>
          </p:cNvPr>
          <p:cNvSpPr txBox="1"/>
          <p:nvPr/>
        </p:nvSpPr>
        <p:spPr>
          <a:xfrm>
            <a:off x="1038252" y="2580903"/>
            <a:ext cx="405880" cy="16927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4B4B4B"/>
                </a:solidFill>
                <a:effectLst/>
                <a:uLnTx/>
                <a:uFillTx/>
                <a:latin typeface="Arial"/>
                <a:ea typeface="+mn-ea"/>
                <a:cs typeface="Arial"/>
                <a:sym typeface="Arial"/>
              </a:rPr>
              <a:t>SR-IOV</a:t>
            </a:r>
          </a:p>
        </p:txBody>
      </p:sp>
      <p:sp>
        <p:nvSpPr>
          <p:cNvPr id="223" name="TextBox 222">
            <a:extLst>
              <a:ext uri="{FF2B5EF4-FFF2-40B4-BE49-F238E27FC236}">
                <a16:creationId xmlns:a16="http://schemas.microsoft.com/office/drawing/2014/main" xmlns="" id="{47CB1F23-89F1-E44D-BC73-1676ADAFCD42}"/>
              </a:ext>
            </a:extLst>
          </p:cNvPr>
          <p:cNvSpPr txBox="1"/>
          <p:nvPr/>
        </p:nvSpPr>
        <p:spPr>
          <a:xfrm>
            <a:off x="2208163" y="3246267"/>
            <a:ext cx="405880" cy="16927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4B4B4B"/>
                </a:solidFill>
                <a:effectLst/>
                <a:uLnTx/>
                <a:uFillTx/>
                <a:latin typeface="Arial"/>
                <a:ea typeface="+mn-ea"/>
                <a:cs typeface="Arial"/>
                <a:sym typeface="Arial"/>
              </a:rPr>
              <a:t>SR-IOV</a:t>
            </a:r>
          </a:p>
        </p:txBody>
      </p:sp>
      <p:sp>
        <p:nvSpPr>
          <p:cNvPr id="224" name="TextBox 223">
            <a:extLst>
              <a:ext uri="{FF2B5EF4-FFF2-40B4-BE49-F238E27FC236}">
                <a16:creationId xmlns:a16="http://schemas.microsoft.com/office/drawing/2014/main" xmlns="" id="{449BA8D5-DC42-304B-A930-C5DA43F1378D}"/>
              </a:ext>
            </a:extLst>
          </p:cNvPr>
          <p:cNvSpPr txBox="1"/>
          <p:nvPr/>
        </p:nvSpPr>
        <p:spPr>
          <a:xfrm>
            <a:off x="3288634" y="3863759"/>
            <a:ext cx="405880" cy="16927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4B4B4B"/>
                </a:solidFill>
                <a:effectLst/>
                <a:uLnTx/>
                <a:uFillTx/>
                <a:latin typeface="Arial"/>
                <a:ea typeface="+mn-ea"/>
                <a:cs typeface="Arial"/>
                <a:sym typeface="Arial"/>
              </a:rPr>
              <a:t>SR-IOV</a:t>
            </a:r>
          </a:p>
        </p:txBody>
      </p:sp>
      <p:sp>
        <p:nvSpPr>
          <p:cNvPr id="227" name="TextBox 226">
            <a:extLst>
              <a:ext uri="{FF2B5EF4-FFF2-40B4-BE49-F238E27FC236}">
                <a16:creationId xmlns:a16="http://schemas.microsoft.com/office/drawing/2014/main" xmlns="" id="{916242A1-E38C-D94F-857A-F4FAA0AAAE85}"/>
              </a:ext>
            </a:extLst>
          </p:cNvPr>
          <p:cNvSpPr txBox="1"/>
          <p:nvPr/>
        </p:nvSpPr>
        <p:spPr>
          <a:xfrm>
            <a:off x="569639" y="878481"/>
            <a:ext cx="864339" cy="461665"/>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4B4B4B"/>
              </a:solidFill>
              <a:effectLst/>
              <a:uLnTx/>
              <a:uFillTx/>
              <a:latin typeface="Arial"/>
              <a:ea typeface="+mn-ea"/>
              <a:cs typeface="Arial"/>
              <a:sym typeface="Arial"/>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MOBILE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EDGE CLOUD</a:t>
            </a:r>
          </a:p>
        </p:txBody>
      </p:sp>
      <p:sp>
        <p:nvSpPr>
          <p:cNvPr id="253" name="Title 252">
            <a:extLst>
              <a:ext uri="{FF2B5EF4-FFF2-40B4-BE49-F238E27FC236}">
                <a16:creationId xmlns:a16="http://schemas.microsoft.com/office/drawing/2014/main" xmlns="" id="{81A44A8C-3C11-4645-AB70-6A8B93E08296}"/>
              </a:ext>
            </a:extLst>
          </p:cNvPr>
          <p:cNvSpPr>
            <a:spLocks noGrp="1"/>
          </p:cNvSpPr>
          <p:nvPr>
            <p:ph type="title"/>
          </p:nvPr>
        </p:nvSpPr>
        <p:spPr/>
        <p:txBody>
          <a:bodyPr>
            <a:normAutofit fontScale="90000"/>
          </a:bodyPr>
          <a:lstStyle/>
          <a:p>
            <a:r>
              <a:rPr lang="en-US" dirty="0"/>
              <a:t>Mobile Edge Cloud with </a:t>
            </a:r>
            <a:r>
              <a:rPr lang="en-US" dirty="0">
                <a:solidFill>
                  <a:srgbClr val="017DAF"/>
                </a:solidFill>
              </a:rPr>
              <a:t>Hybrid</a:t>
            </a:r>
            <a:r>
              <a:rPr lang="en-US" dirty="0"/>
              <a:t> Cloud Connectivity</a:t>
            </a:r>
          </a:p>
        </p:txBody>
      </p:sp>
      <p:sp>
        <p:nvSpPr>
          <p:cNvPr id="122" name="TextBox 121">
            <a:extLst>
              <a:ext uri="{FF2B5EF4-FFF2-40B4-BE49-F238E27FC236}">
                <a16:creationId xmlns:a16="http://schemas.microsoft.com/office/drawing/2014/main" xmlns="" id="{A0DFED7D-8687-2042-9797-92C69E2CF630}"/>
              </a:ext>
            </a:extLst>
          </p:cNvPr>
          <p:cNvSpPr txBox="1"/>
          <p:nvPr/>
        </p:nvSpPr>
        <p:spPr>
          <a:xfrm>
            <a:off x="4580505" y="4593966"/>
            <a:ext cx="697627" cy="21544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B4B4B"/>
                </a:solidFill>
                <a:effectLst/>
                <a:uLnTx/>
                <a:uFillTx/>
                <a:latin typeface="Arial"/>
                <a:ea typeface="+mn-ea"/>
                <a:cs typeface="Arial"/>
                <a:sym typeface="Arial"/>
              </a:rPr>
              <a:t>INTERNET</a:t>
            </a:r>
          </a:p>
        </p:txBody>
      </p:sp>
      <p:sp>
        <p:nvSpPr>
          <p:cNvPr id="130" name="TextBox 129">
            <a:extLst>
              <a:ext uri="{FF2B5EF4-FFF2-40B4-BE49-F238E27FC236}">
                <a16:creationId xmlns:a16="http://schemas.microsoft.com/office/drawing/2014/main" xmlns="" id="{71DF5AE6-704B-8747-8FBB-260F0E0788D6}"/>
              </a:ext>
            </a:extLst>
          </p:cNvPr>
          <p:cNvSpPr txBox="1"/>
          <p:nvPr/>
        </p:nvSpPr>
        <p:spPr>
          <a:xfrm>
            <a:off x="1452800" y="4593966"/>
            <a:ext cx="873957" cy="215444"/>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0000"/>
                </a:solidFill>
                <a:effectLst/>
                <a:uLnTx/>
                <a:uFillTx/>
                <a:latin typeface="Arial"/>
                <a:ea typeface="+mn-ea"/>
                <a:cs typeface="Arial"/>
                <a:sym typeface="Arial"/>
              </a:rPr>
              <a:t>SANTA CLARA</a:t>
            </a:r>
          </a:p>
        </p:txBody>
      </p:sp>
      <p:sp>
        <p:nvSpPr>
          <p:cNvPr id="133" name="TextBox 132">
            <a:extLst>
              <a:ext uri="{FF2B5EF4-FFF2-40B4-BE49-F238E27FC236}">
                <a16:creationId xmlns:a16="http://schemas.microsoft.com/office/drawing/2014/main" xmlns="" id="{E18A5BAE-89F2-144B-8CD5-6C978EE804EC}"/>
              </a:ext>
            </a:extLst>
          </p:cNvPr>
          <p:cNvSpPr txBox="1"/>
          <p:nvPr/>
        </p:nvSpPr>
        <p:spPr>
          <a:xfrm>
            <a:off x="7606028" y="911251"/>
            <a:ext cx="851515" cy="215444"/>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0000"/>
                </a:solidFill>
                <a:effectLst/>
                <a:uLnTx/>
                <a:uFillTx/>
                <a:latin typeface="Arial"/>
                <a:ea typeface="+mn-ea"/>
                <a:cs typeface="Arial"/>
                <a:sym typeface="Arial"/>
              </a:rPr>
              <a:t>MENLO PARK</a:t>
            </a:r>
          </a:p>
        </p:txBody>
      </p:sp>
      <p:pic>
        <p:nvPicPr>
          <p:cNvPr id="85" name="Picture 84">
            <a:extLst>
              <a:ext uri="{FF2B5EF4-FFF2-40B4-BE49-F238E27FC236}">
                <a16:creationId xmlns:a16="http://schemas.microsoft.com/office/drawing/2014/main" xmlns="" id="{C92670BD-B42B-D445-929C-34163F1ED027}"/>
              </a:ext>
            </a:extLst>
          </p:cNvPr>
          <p:cNvPicPr>
            <a:picLocks noChangeAspect="1"/>
          </p:cNvPicPr>
          <p:nvPr/>
        </p:nvPicPr>
        <p:blipFill>
          <a:blip r:embed="rId4"/>
          <a:stretch>
            <a:fillRect/>
          </a:stretch>
        </p:blipFill>
        <p:spPr>
          <a:xfrm>
            <a:off x="211500" y="3089733"/>
            <a:ext cx="744455" cy="215444"/>
          </a:xfrm>
          <a:prstGeom prst="rect">
            <a:avLst/>
          </a:prstGeom>
        </p:spPr>
      </p:pic>
      <p:pic>
        <p:nvPicPr>
          <p:cNvPr id="86" name="Picture 85" descr="A close up of a logo&#10;&#10;Description automatically generated">
            <a:extLst>
              <a:ext uri="{FF2B5EF4-FFF2-40B4-BE49-F238E27FC236}">
                <a16:creationId xmlns:a16="http://schemas.microsoft.com/office/drawing/2014/main" xmlns="" id="{5D6C870A-2713-7543-B23E-17CFC7953E04}"/>
              </a:ext>
            </a:extLst>
          </p:cNvPr>
          <p:cNvPicPr>
            <a:picLocks noChangeAspect="1"/>
          </p:cNvPicPr>
          <p:nvPr/>
        </p:nvPicPr>
        <p:blipFill>
          <a:blip r:embed="rId5"/>
          <a:stretch>
            <a:fillRect/>
          </a:stretch>
        </p:blipFill>
        <p:spPr>
          <a:xfrm>
            <a:off x="374059" y="1487289"/>
            <a:ext cx="494354" cy="1295181"/>
          </a:xfrm>
          <a:prstGeom prst="rect">
            <a:avLst/>
          </a:prstGeom>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xmlns="" id="{00D552DD-D8FF-6243-A68D-266094783D20}"/>
              </a:ext>
            </a:extLst>
          </p:cNvPr>
          <p:cNvSpPr txBox="1"/>
          <p:nvPr/>
        </p:nvSpPr>
        <p:spPr>
          <a:xfrm>
            <a:off x="3552542" y="584989"/>
            <a:ext cx="205537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17DAF"/>
                </a:solidFill>
                <a:effectLst/>
                <a:uLnTx/>
                <a:uFillTx/>
                <a:latin typeface="Arial"/>
                <a:cs typeface="Arial"/>
                <a:sym typeface="Arial"/>
              </a:rPr>
              <a:t>Demo at ONF Connect </a:t>
            </a:r>
          </a:p>
        </p:txBody>
      </p:sp>
    </p:spTree>
    <p:extLst>
      <p:ext uri="{BB962C8B-B14F-4D97-AF65-F5344CB8AC3E}">
        <p14:creationId xmlns:p14="http://schemas.microsoft.com/office/powerpoint/2010/main" val="4643134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0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200"/>
                                  </p:stCondLst>
                                  <p:childTnLst>
                                    <p:set>
                                      <p:cBhvr>
                                        <p:cTn id="12" dur="1" fill="hold">
                                          <p:stCondLst>
                                            <p:cond delay="0"/>
                                          </p:stCondLst>
                                        </p:cTn>
                                        <p:tgtEl>
                                          <p:spTgt spid="110"/>
                                        </p:tgtEl>
                                        <p:attrNameLst>
                                          <p:attrName>style.visibility</p:attrName>
                                        </p:attrNameLst>
                                      </p:cBhvr>
                                      <p:to>
                                        <p:strVal val="visible"/>
                                      </p:to>
                                    </p:set>
                                  </p:childTnLst>
                                </p:cTn>
                              </p:par>
                            </p:childTnLst>
                          </p:cTn>
                        </p:par>
                        <p:par>
                          <p:cTn id="13" fill="hold">
                            <p:stCondLst>
                              <p:cond delay="200"/>
                            </p:stCondLst>
                            <p:childTnLst>
                              <p:par>
                                <p:cTn id="14" presetID="1" presetClass="entr" presetSubtype="0" fill="hold" grpId="0" nodeType="afterEffect">
                                  <p:stCondLst>
                                    <p:cond delay="200"/>
                                  </p:stCondLst>
                                  <p:childTnLst>
                                    <p:set>
                                      <p:cBhvr>
                                        <p:cTn id="15" dur="1" fill="hold">
                                          <p:stCondLst>
                                            <p:cond delay="0"/>
                                          </p:stCondLst>
                                        </p:cTn>
                                        <p:tgtEl>
                                          <p:spTgt spid="172"/>
                                        </p:tgtEl>
                                        <p:attrNameLst>
                                          <p:attrName>style.visibility</p:attrName>
                                        </p:attrNameLst>
                                      </p:cBhvr>
                                      <p:to>
                                        <p:strVal val="visible"/>
                                      </p:to>
                                    </p:set>
                                  </p:childTnLst>
                                </p:cTn>
                              </p:par>
                            </p:childTnLst>
                          </p:cTn>
                        </p:par>
                        <p:par>
                          <p:cTn id="16" fill="hold">
                            <p:stCondLst>
                              <p:cond delay="400"/>
                            </p:stCondLst>
                            <p:childTnLst>
                              <p:par>
                                <p:cTn id="17" presetID="1" presetClass="entr" presetSubtype="0" fill="hold" grpId="0" nodeType="afterEffect">
                                  <p:stCondLst>
                                    <p:cond delay="200"/>
                                  </p:stCondLst>
                                  <p:childTnLst>
                                    <p:set>
                                      <p:cBhvr>
                                        <p:cTn id="18" dur="1" fill="hold">
                                          <p:stCondLst>
                                            <p:cond delay="0"/>
                                          </p:stCondLst>
                                        </p:cTn>
                                        <p:tgtEl>
                                          <p:spTgt spid="192"/>
                                        </p:tgtEl>
                                        <p:attrNameLst>
                                          <p:attrName>style.visibility</p:attrName>
                                        </p:attrNameLst>
                                      </p:cBhvr>
                                      <p:to>
                                        <p:strVal val="visible"/>
                                      </p:to>
                                    </p:set>
                                  </p:childTnLst>
                                </p:cTn>
                              </p:par>
                            </p:childTnLst>
                          </p:cTn>
                        </p:par>
                        <p:par>
                          <p:cTn id="19" fill="hold">
                            <p:stCondLst>
                              <p:cond delay="600"/>
                            </p:stCondLst>
                            <p:childTnLst>
                              <p:par>
                                <p:cTn id="20" presetID="1" presetClass="entr" presetSubtype="0" fill="hold" grpId="0" nodeType="afterEffect">
                                  <p:stCondLst>
                                    <p:cond delay="200"/>
                                  </p:stCondLst>
                                  <p:childTnLst>
                                    <p:set>
                                      <p:cBhvr>
                                        <p:cTn id="21" dur="1" fill="hold">
                                          <p:stCondLst>
                                            <p:cond delay="0"/>
                                          </p:stCondLst>
                                        </p:cTn>
                                        <p:tgtEl>
                                          <p:spTgt spid="10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08"/>
                                        </p:tgtEl>
                                        <p:attrNameLst>
                                          <p:attrName>style.visibility</p:attrName>
                                        </p:attrNameLst>
                                      </p:cBhvr>
                                      <p:to>
                                        <p:strVal val="visible"/>
                                      </p:to>
                                    </p:set>
                                  </p:childTnLst>
                                </p:cTn>
                              </p:par>
                            </p:childTnLst>
                          </p:cTn>
                        </p:par>
                        <p:par>
                          <p:cTn id="24" fill="hold">
                            <p:stCondLst>
                              <p:cond delay="800"/>
                            </p:stCondLst>
                            <p:childTnLst>
                              <p:par>
                                <p:cTn id="25" presetID="1" presetClass="entr" presetSubtype="0" fill="hold" grpId="0" nodeType="afterEffect">
                                  <p:stCondLst>
                                    <p:cond delay="200"/>
                                  </p:stCondLst>
                                  <p:childTnLst>
                                    <p:set>
                                      <p:cBhvr>
                                        <p:cTn id="26" dur="1" fill="hold">
                                          <p:stCondLst>
                                            <p:cond delay="0"/>
                                          </p:stCondLst>
                                        </p:cTn>
                                        <p:tgtEl>
                                          <p:spTgt spid="8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childTnLst>
                                </p:cTn>
                              </p:par>
                            </p:childTnLst>
                          </p:cTn>
                        </p:par>
                        <p:par>
                          <p:cTn id="29" fill="hold">
                            <p:stCondLst>
                              <p:cond delay="1000"/>
                            </p:stCondLst>
                            <p:childTnLst>
                              <p:par>
                                <p:cTn id="30" presetID="1" presetClass="entr" presetSubtype="0" fill="hold" grpId="0" nodeType="afterEffect">
                                  <p:stCondLst>
                                    <p:cond delay="200"/>
                                  </p:stCondLst>
                                  <p:childTnLst>
                                    <p:set>
                                      <p:cBhvr>
                                        <p:cTn id="31" dur="1" fill="hold">
                                          <p:stCondLst>
                                            <p:cond delay="0"/>
                                          </p:stCondLst>
                                        </p:cTn>
                                        <p:tgtEl>
                                          <p:spTgt spid="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childTnLst>
                                </p:cTn>
                              </p:par>
                            </p:childTnLst>
                          </p:cTn>
                        </p:par>
                        <p:par>
                          <p:cTn id="34" fill="hold">
                            <p:stCondLst>
                              <p:cond delay="1200"/>
                            </p:stCondLst>
                            <p:childTnLst>
                              <p:par>
                                <p:cTn id="35" presetID="1" presetClass="entr" presetSubtype="0" fill="hold" grpId="0" nodeType="afterEffect">
                                  <p:stCondLst>
                                    <p:cond delay="20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childTnLst>
                                </p:cTn>
                              </p:par>
                            </p:childTnLst>
                          </p:cTn>
                        </p:par>
                        <p:par>
                          <p:cTn id="39" fill="hold">
                            <p:stCondLst>
                              <p:cond delay="1400"/>
                            </p:stCondLst>
                            <p:childTnLst>
                              <p:par>
                                <p:cTn id="40" presetID="1" presetClass="entr" presetSubtype="0" fill="hold" grpId="0" nodeType="afterEffect">
                                  <p:stCondLst>
                                    <p:cond delay="200"/>
                                  </p:stCondLst>
                                  <p:childTnLst>
                                    <p:set>
                                      <p:cBhvr>
                                        <p:cTn id="41" dur="1" fill="hold">
                                          <p:stCondLst>
                                            <p:cond delay="0"/>
                                          </p:stCondLst>
                                        </p:cTn>
                                        <p:tgtEl>
                                          <p:spTgt spid="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childTnLst>
                                </p:cTn>
                              </p:par>
                            </p:childTnLst>
                          </p:cTn>
                        </p:par>
                        <p:par>
                          <p:cTn id="44" fill="hold">
                            <p:stCondLst>
                              <p:cond delay="1600"/>
                            </p:stCondLst>
                            <p:childTnLst>
                              <p:par>
                                <p:cTn id="45" presetID="1" presetClass="entr" presetSubtype="0" fill="hold" grpId="0" nodeType="afterEffect">
                                  <p:stCondLst>
                                    <p:cond delay="20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childTnLst>
                          </p:cTn>
                        </p:par>
                        <p:par>
                          <p:cTn id="49" fill="hold">
                            <p:stCondLst>
                              <p:cond delay="1800"/>
                            </p:stCondLst>
                            <p:childTnLst>
                              <p:par>
                                <p:cTn id="50" presetID="1" presetClass="entr" presetSubtype="0" fill="hold" grpId="0" nodeType="afterEffect">
                                  <p:stCondLst>
                                    <p:cond delay="200"/>
                                  </p:stCondLst>
                                  <p:childTnLst>
                                    <p:set>
                                      <p:cBhvr>
                                        <p:cTn id="51" dur="1" fill="hold">
                                          <p:stCondLst>
                                            <p:cond delay="0"/>
                                          </p:stCondLst>
                                        </p:cTn>
                                        <p:tgtEl>
                                          <p:spTgt spid="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childTnLst>
                                </p:cTn>
                              </p:par>
                            </p:childTnLst>
                          </p:cTn>
                        </p:par>
                        <p:par>
                          <p:cTn id="54" fill="hold">
                            <p:stCondLst>
                              <p:cond delay="2000"/>
                            </p:stCondLst>
                            <p:childTnLst>
                              <p:par>
                                <p:cTn id="55" presetID="1" presetClass="entr" presetSubtype="0" fill="hold" grpId="0" nodeType="afterEffect">
                                  <p:stCondLst>
                                    <p:cond delay="200"/>
                                  </p:stCondLst>
                                  <p:childTnLst>
                                    <p:set>
                                      <p:cBhvr>
                                        <p:cTn id="56" dur="1" fill="hold">
                                          <p:stCondLst>
                                            <p:cond delay="0"/>
                                          </p:stCondLst>
                                        </p:cTn>
                                        <p:tgtEl>
                                          <p:spTgt spid="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childTnLst>
                          </p:cTn>
                        </p:par>
                        <p:par>
                          <p:cTn id="59" fill="hold">
                            <p:stCondLst>
                              <p:cond delay="2200"/>
                            </p:stCondLst>
                            <p:childTnLst>
                              <p:par>
                                <p:cTn id="60" presetID="1" presetClass="entr" presetSubtype="0" fill="hold" grpId="0" nodeType="afterEffect">
                                  <p:stCondLst>
                                    <p:cond delay="200"/>
                                  </p:stCondLst>
                                  <p:childTnLst>
                                    <p:set>
                                      <p:cBhvr>
                                        <p:cTn id="61" dur="1" fill="hold">
                                          <p:stCondLst>
                                            <p:cond delay="0"/>
                                          </p:stCondLst>
                                        </p:cTn>
                                        <p:tgtEl>
                                          <p:spTgt spid="16"/>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childTnLst>
                                </p:cTn>
                              </p:par>
                            </p:childTnLst>
                          </p:cTn>
                        </p:par>
                        <p:par>
                          <p:cTn id="64" fill="hold">
                            <p:stCondLst>
                              <p:cond delay="2400"/>
                            </p:stCondLst>
                            <p:childTnLst>
                              <p:par>
                                <p:cTn id="65" presetID="1" presetClass="entr" presetSubtype="0" fill="hold" grpId="0" nodeType="afterEffect">
                                  <p:stCondLst>
                                    <p:cond delay="200"/>
                                  </p:stCondLst>
                                  <p:childTnLst>
                                    <p:set>
                                      <p:cBhvr>
                                        <p:cTn id="66" dur="1" fill="hold">
                                          <p:stCondLst>
                                            <p:cond delay="0"/>
                                          </p:stCondLst>
                                        </p:cTn>
                                        <p:tgtEl>
                                          <p:spTgt spid="1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4"/>
                                        </p:tgtEl>
                                        <p:attrNameLst>
                                          <p:attrName>style.visibility</p:attrName>
                                        </p:attrNameLst>
                                      </p:cBhvr>
                                      <p:to>
                                        <p:strVal val="visible"/>
                                      </p:to>
                                    </p:set>
                                  </p:childTnLst>
                                </p:cTn>
                              </p:par>
                            </p:childTnLst>
                          </p:cTn>
                        </p:par>
                        <p:par>
                          <p:cTn id="69" fill="hold">
                            <p:stCondLst>
                              <p:cond delay="2600"/>
                            </p:stCondLst>
                            <p:childTnLst>
                              <p:par>
                                <p:cTn id="70" presetID="1" presetClass="entr" presetSubtype="0" fill="hold" grpId="0" nodeType="afterEffect">
                                  <p:stCondLst>
                                    <p:cond delay="200"/>
                                  </p:stCondLst>
                                  <p:childTnLst>
                                    <p:set>
                                      <p:cBhvr>
                                        <p:cTn id="71" dur="1" fill="hold">
                                          <p:stCondLst>
                                            <p:cond delay="0"/>
                                          </p:stCondLst>
                                        </p:cTn>
                                        <p:tgtEl>
                                          <p:spTgt spid="15"/>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63"/>
                                        </p:tgtEl>
                                        <p:attrNameLst>
                                          <p:attrName>style.visibility</p:attrName>
                                        </p:attrNameLst>
                                      </p:cBhvr>
                                      <p:to>
                                        <p:strVal val="visible"/>
                                      </p:to>
                                    </p:set>
                                  </p:childTnLst>
                                </p:cTn>
                              </p:par>
                            </p:childTnLst>
                          </p:cTn>
                        </p:par>
                        <p:par>
                          <p:cTn id="74" fill="hold">
                            <p:stCondLst>
                              <p:cond delay="2800"/>
                            </p:stCondLst>
                            <p:childTnLst>
                              <p:par>
                                <p:cTn id="75" presetID="1" presetClass="entr" presetSubtype="0" fill="hold" grpId="0" nodeType="afterEffect">
                                  <p:stCondLst>
                                    <p:cond delay="200"/>
                                  </p:stCondLst>
                                  <p:childTnLst>
                                    <p:set>
                                      <p:cBhvr>
                                        <p:cTn id="76" dur="1" fill="hold">
                                          <p:stCondLst>
                                            <p:cond delay="0"/>
                                          </p:stCondLst>
                                        </p:cTn>
                                        <p:tgtEl>
                                          <p:spTgt spid="1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childTnLst>
                                </p:cTn>
                              </p:par>
                            </p:childTnLst>
                          </p:cTn>
                        </p:par>
                        <p:par>
                          <p:cTn id="79" fill="hold">
                            <p:stCondLst>
                              <p:cond delay="3000"/>
                            </p:stCondLst>
                            <p:childTnLst>
                              <p:par>
                                <p:cTn id="80" presetID="1" presetClass="entr" presetSubtype="0" fill="hold" grpId="0" nodeType="afterEffect">
                                  <p:stCondLst>
                                    <p:cond delay="200"/>
                                  </p:stCondLst>
                                  <p:childTnLst>
                                    <p:set>
                                      <p:cBhvr>
                                        <p:cTn id="81" dur="1" fill="hold">
                                          <p:stCondLst>
                                            <p:cond delay="0"/>
                                          </p:stCondLst>
                                        </p:cTn>
                                        <p:tgtEl>
                                          <p:spTgt spid="11"/>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6"/>
                                        </p:tgtEl>
                                        <p:attrNameLst>
                                          <p:attrName>style.visibility</p:attrName>
                                        </p:attrNameLst>
                                      </p:cBhvr>
                                      <p:to>
                                        <p:strVal val="visible"/>
                                      </p:to>
                                    </p:set>
                                  </p:childTnLst>
                                </p:cTn>
                              </p:par>
                            </p:childTnLst>
                          </p:cTn>
                        </p:par>
                        <p:par>
                          <p:cTn id="84" fill="hold">
                            <p:stCondLst>
                              <p:cond delay="3200"/>
                            </p:stCondLst>
                            <p:childTnLst>
                              <p:par>
                                <p:cTn id="85" presetID="1" presetClass="entr" presetSubtype="0" fill="hold" grpId="0" nodeType="afterEffect">
                                  <p:stCondLst>
                                    <p:cond delay="200"/>
                                  </p:stCondLst>
                                  <p:childTnLst>
                                    <p:set>
                                      <p:cBhvr>
                                        <p:cTn id="86" dur="1" fill="hold">
                                          <p:stCondLst>
                                            <p:cond delay="0"/>
                                          </p:stCondLst>
                                        </p:cTn>
                                        <p:tgtEl>
                                          <p:spTgt spid="1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7"/>
                                        </p:tgtEl>
                                        <p:attrNameLst>
                                          <p:attrName>style.visibility</p:attrName>
                                        </p:attrNameLst>
                                      </p:cBhvr>
                                      <p:to>
                                        <p:strVal val="visible"/>
                                      </p:to>
                                    </p:set>
                                  </p:childTnLst>
                                </p:cTn>
                              </p:par>
                            </p:childTnLst>
                          </p:cTn>
                        </p:par>
                        <p:par>
                          <p:cTn id="89" fill="hold">
                            <p:stCondLst>
                              <p:cond delay="3400"/>
                            </p:stCondLst>
                            <p:childTnLst>
                              <p:par>
                                <p:cTn id="90" presetID="1" presetClass="entr" presetSubtype="0" fill="hold" nodeType="afterEffect">
                                  <p:stCondLst>
                                    <p:cond delay="0"/>
                                  </p:stCondLst>
                                  <p:childTnLst>
                                    <p:set>
                                      <p:cBhvr>
                                        <p:cTn id="91" dur="1" fill="hold">
                                          <p:stCondLst>
                                            <p:cond delay="0"/>
                                          </p:stCondLst>
                                        </p:cTn>
                                        <p:tgtEl>
                                          <p:spTgt spid="95"/>
                                        </p:tgtEl>
                                        <p:attrNameLst>
                                          <p:attrName>style.visibility</p:attrName>
                                        </p:attrNameLst>
                                      </p:cBhvr>
                                      <p:to>
                                        <p:strVal val="visible"/>
                                      </p:to>
                                    </p:set>
                                  </p:childTnLst>
                                </p:cTn>
                              </p:par>
                            </p:childTnLst>
                          </p:cTn>
                        </p:par>
                        <p:par>
                          <p:cTn id="92" fill="hold">
                            <p:stCondLst>
                              <p:cond delay="3400"/>
                            </p:stCondLst>
                            <p:childTnLst>
                              <p:par>
                                <p:cTn id="93" presetID="1" presetClass="entr" presetSubtype="0" fill="hold" nodeType="afterEffect">
                                  <p:stCondLst>
                                    <p:cond delay="0"/>
                                  </p:stCondLst>
                                  <p:childTnLst>
                                    <p:set>
                                      <p:cBhvr>
                                        <p:cTn id="94" dur="1" fill="hold">
                                          <p:stCondLst>
                                            <p:cond delay="0"/>
                                          </p:stCondLst>
                                        </p:cTn>
                                        <p:tgtEl>
                                          <p:spTgt spid="18"/>
                                        </p:tgtEl>
                                        <p:attrNameLst>
                                          <p:attrName>style.visibility</p:attrName>
                                        </p:attrNameLst>
                                      </p:cBhvr>
                                      <p:to>
                                        <p:strVal val="visible"/>
                                      </p:to>
                                    </p:set>
                                  </p:childTnLst>
                                </p:cTn>
                              </p:par>
                            </p:childTnLst>
                          </p:cTn>
                        </p:par>
                        <p:par>
                          <p:cTn id="95" fill="hold">
                            <p:stCondLst>
                              <p:cond delay="3400"/>
                            </p:stCondLst>
                            <p:childTnLst>
                              <p:par>
                                <p:cTn id="96" presetID="1" presetClass="entr" presetSubtype="0" fill="hold" nodeType="afterEffect">
                                  <p:stCondLst>
                                    <p:cond delay="200"/>
                                  </p:stCondLst>
                                  <p:childTnLst>
                                    <p:set>
                                      <p:cBhvr>
                                        <p:cTn id="97" dur="1" fill="hold">
                                          <p:stCondLst>
                                            <p:cond delay="0"/>
                                          </p:stCondLst>
                                        </p:cTn>
                                        <p:tgtEl>
                                          <p:spTgt spid="20"/>
                                        </p:tgtEl>
                                        <p:attrNameLst>
                                          <p:attrName>style.visibility</p:attrName>
                                        </p:attrNameLst>
                                      </p:cBhvr>
                                      <p:to>
                                        <p:strVal val="visible"/>
                                      </p:to>
                                    </p:set>
                                  </p:childTnLst>
                                </p:cTn>
                              </p:par>
                            </p:childTnLst>
                          </p:cTn>
                        </p:par>
                        <p:par>
                          <p:cTn id="98" fill="hold">
                            <p:stCondLst>
                              <p:cond delay="3600"/>
                            </p:stCondLst>
                            <p:childTnLst>
                              <p:par>
                                <p:cTn id="99" presetID="1" presetClass="entr" presetSubtype="0" fill="hold" nodeType="afterEffect">
                                  <p:stCondLst>
                                    <p:cond delay="200"/>
                                  </p:stCondLst>
                                  <p:childTnLst>
                                    <p:set>
                                      <p:cBhvr>
                                        <p:cTn id="100" dur="1" fill="hold">
                                          <p:stCondLst>
                                            <p:cond delay="0"/>
                                          </p:stCondLst>
                                        </p:cTn>
                                        <p:tgtEl>
                                          <p:spTgt spid="26"/>
                                        </p:tgtEl>
                                        <p:attrNameLst>
                                          <p:attrName>style.visibility</p:attrName>
                                        </p:attrNameLst>
                                      </p:cBhvr>
                                      <p:to>
                                        <p:strVal val="visible"/>
                                      </p:to>
                                    </p:set>
                                  </p:childTnLst>
                                </p:cTn>
                              </p:par>
                            </p:childTnLst>
                          </p:cTn>
                        </p:par>
                        <p:par>
                          <p:cTn id="101" fill="hold">
                            <p:stCondLst>
                              <p:cond delay="3800"/>
                            </p:stCondLst>
                            <p:childTnLst>
                              <p:par>
                                <p:cTn id="102" presetID="1" presetClass="entr" presetSubtype="0" fill="hold" nodeType="afterEffect">
                                  <p:stCondLst>
                                    <p:cond delay="200"/>
                                  </p:stCondLst>
                                  <p:childTnLst>
                                    <p:set>
                                      <p:cBhvr>
                                        <p:cTn id="103" dur="1" fill="hold">
                                          <p:stCondLst>
                                            <p:cond delay="0"/>
                                          </p:stCondLst>
                                        </p:cTn>
                                        <p:tgtEl>
                                          <p:spTgt spid="29"/>
                                        </p:tgtEl>
                                        <p:attrNameLst>
                                          <p:attrName>style.visibility</p:attrName>
                                        </p:attrNameLst>
                                      </p:cBhvr>
                                      <p:to>
                                        <p:strVal val="visible"/>
                                      </p:to>
                                    </p:set>
                                  </p:childTnLst>
                                </p:cTn>
                              </p:par>
                            </p:childTnLst>
                          </p:cTn>
                        </p:par>
                        <p:par>
                          <p:cTn id="104" fill="hold">
                            <p:stCondLst>
                              <p:cond delay="4000"/>
                            </p:stCondLst>
                            <p:childTnLst>
                              <p:par>
                                <p:cTn id="105" presetID="1" presetClass="entr" presetSubtype="0" fill="hold" nodeType="afterEffect">
                                  <p:stCondLst>
                                    <p:cond delay="200"/>
                                  </p:stCondLst>
                                  <p:childTnLst>
                                    <p:set>
                                      <p:cBhvr>
                                        <p:cTn id="106" dur="1" fill="hold">
                                          <p:stCondLst>
                                            <p:cond delay="0"/>
                                          </p:stCondLst>
                                        </p:cTn>
                                        <p:tgtEl>
                                          <p:spTgt spid="33"/>
                                        </p:tgtEl>
                                        <p:attrNameLst>
                                          <p:attrName>style.visibility</p:attrName>
                                        </p:attrNameLst>
                                      </p:cBhvr>
                                      <p:to>
                                        <p:strVal val="visible"/>
                                      </p:to>
                                    </p:set>
                                  </p:childTnLst>
                                </p:cTn>
                              </p:par>
                            </p:childTnLst>
                          </p:cTn>
                        </p:par>
                        <p:par>
                          <p:cTn id="107" fill="hold">
                            <p:stCondLst>
                              <p:cond delay="4200"/>
                            </p:stCondLst>
                            <p:childTnLst>
                              <p:par>
                                <p:cTn id="108" presetID="1" presetClass="entr" presetSubtype="0" fill="hold" nodeType="afterEffect">
                                  <p:stCondLst>
                                    <p:cond delay="200"/>
                                  </p:stCondLst>
                                  <p:childTnLst>
                                    <p:set>
                                      <p:cBhvr>
                                        <p:cTn id="109" dur="1" fill="hold">
                                          <p:stCondLst>
                                            <p:cond delay="0"/>
                                          </p:stCondLst>
                                        </p:cTn>
                                        <p:tgtEl>
                                          <p:spTgt spid="83"/>
                                        </p:tgtEl>
                                        <p:attrNameLst>
                                          <p:attrName>style.visibility</p:attrName>
                                        </p:attrNameLst>
                                      </p:cBhvr>
                                      <p:to>
                                        <p:strVal val="visible"/>
                                      </p:to>
                                    </p:set>
                                  </p:childTnLst>
                                </p:cTn>
                              </p:par>
                            </p:childTnLst>
                          </p:cTn>
                        </p:par>
                        <p:par>
                          <p:cTn id="110" fill="hold">
                            <p:stCondLst>
                              <p:cond delay="4400"/>
                            </p:stCondLst>
                            <p:childTnLst>
                              <p:par>
                                <p:cTn id="111" presetID="1" presetClass="entr" presetSubtype="0" fill="hold" nodeType="afterEffect">
                                  <p:stCondLst>
                                    <p:cond delay="0"/>
                                  </p:stCondLst>
                                  <p:childTnLst>
                                    <p:set>
                                      <p:cBhvr>
                                        <p:cTn id="112" dur="1" fill="hold">
                                          <p:stCondLst>
                                            <p:cond delay="0"/>
                                          </p:stCondLst>
                                        </p:cTn>
                                        <p:tgtEl>
                                          <p:spTgt spid="23"/>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222"/>
                                        </p:tgtEl>
                                        <p:attrNameLst>
                                          <p:attrName>style.visibility</p:attrName>
                                        </p:attrNameLst>
                                      </p:cBhvr>
                                      <p:to>
                                        <p:strVal val="visible"/>
                                      </p:to>
                                    </p:set>
                                  </p:childTnLst>
                                </p:cTn>
                              </p:par>
                            </p:childTnLst>
                          </p:cTn>
                        </p:par>
                        <p:par>
                          <p:cTn id="115" fill="hold">
                            <p:stCondLst>
                              <p:cond delay="4400"/>
                            </p:stCondLst>
                            <p:childTnLst>
                              <p:par>
                                <p:cTn id="116" presetID="1" presetClass="entr" presetSubtype="0" fill="hold" nodeType="afterEffect">
                                  <p:stCondLst>
                                    <p:cond delay="200"/>
                                  </p:stCondLst>
                                  <p:childTnLst>
                                    <p:set>
                                      <p:cBhvr>
                                        <p:cTn id="117" dur="1" fill="hold">
                                          <p:stCondLst>
                                            <p:cond delay="0"/>
                                          </p:stCondLst>
                                        </p:cTn>
                                        <p:tgtEl>
                                          <p:spTgt spid="37"/>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223"/>
                                        </p:tgtEl>
                                        <p:attrNameLst>
                                          <p:attrName>style.visibility</p:attrName>
                                        </p:attrNameLst>
                                      </p:cBhvr>
                                      <p:to>
                                        <p:strVal val="visible"/>
                                      </p:to>
                                    </p:set>
                                  </p:childTnLst>
                                </p:cTn>
                              </p:par>
                            </p:childTnLst>
                          </p:cTn>
                        </p:par>
                        <p:par>
                          <p:cTn id="120" fill="hold">
                            <p:stCondLst>
                              <p:cond delay="4600"/>
                            </p:stCondLst>
                            <p:childTnLst>
                              <p:par>
                                <p:cTn id="121" presetID="1" presetClass="entr" presetSubtype="0" fill="hold" nodeType="afterEffect">
                                  <p:stCondLst>
                                    <p:cond delay="200"/>
                                  </p:stCondLst>
                                  <p:childTnLst>
                                    <p:set>
                                      <p:cBhvr>
                                        <p:cTn id="122" dur="1" fill="hold">
                                          <p:stCondLst>
                                            <p:cond delay="0"/>
                                          </p:stCondLst>
                                        </p:cTn>
                                        <p:tgtEl>
                                          <p:spTgt spid="213"/>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224"/>
                                        </p:tgtEl>
                                        <p:attrNameLst>
                                          <p:attrName>style.visibility</p:attrName>
                                        </p:attrNameLst>
                                      </p:cBhvr>
                                      <p:to>
                                        <p:strVal val="visible"/>
                                      </p:to>
                                    </p:set>
                                  </p:childTnLst>
                                </p:cTn>
                              </p:par>
                            </p:childTnLst>
                          </p:cTn>
                        </p:par>
                        <p:par>
                          <p:cTn id="125" fill="hold">
                            <p:stCondLst>
                              <p:cond delay="4800"/>
                            </p:stCondLst>
                            <p:childTnLst>
                              <p:par>
                                <p:cTn id="126" presetID="1" presetClass="entr" presetSubtype="0" fill="hold" nodeType="afterEffect">
                                  <p:stCondLst>
                                    <p:cond delay="0"/>
                                  </p:stCondLst>
                                  <p:childTnLst>
                                    <p:set>
                                      <p:cBhvr>
                                        <p:cTn id="127" dur="1" fill="hold">
                                          <p:stCondLst>
                                            <p:cond delay="0"/>
                                          </p:stCondLst>
                                        </p:cTn>
                                        <p:tgtEl>
                                          <p:spTgt spid="54"/>
                                        </p:tgtEl>
                                        <p:attrNameLst>
                                          <p:attrName>style.visibility</p:attrName>
                                        </p:attrNameLst>
                                      </p:cBhvr>
                                      <p:to>
                                        <p:strVal val="visible"/>
                                      </p:to>
                                    </p:set>
                                  </p:childTnLst>
                                </p:cTn>
                              </p:par>
                            </p:childTnLst>
                          </p:cTn>
                        </p:par>
                        <p:par>
                          <p:cTn id="128" fill="hold">
                            <p:stCondLst>
                              <p:cond delay="4800"/>
                            </p:stCondLst>
                            <p:childTnLst>
                              <p:par>
                                <p:cTn id="129" presetID="1" presetClass="entr" presetSubtype="0" fill="hold" nodeType="afterEffect">
                                  <p:stCondLst>
                                    <p:cond delay="200"/>
                                  </p:stCondLst>
                                  <p:childTnLst>
                                    <p:set>
                                      <p:cBhvr>
                                        <p:cTn id="130" dur="1" fill="hold">
                                          <p:stCondLst>
                                            <p:cond delay="0"/>
                                          </p:stCondLst>
                                        </p:cTn>
                                        <p:tgtEl>
                                          <p:spTgt spid="53"/>
                                        </p:tgtEl>
                                        <p:attrNameLst>
                                          <p:attrName>style.visibility</p:attrName>
                                        </p:attrNameLst>
                                      </p:cBhvr>
                                      <p:to>
                                        <p:strVal val="visible"/>
                                      </p:to>
                                    </p:set>
                                  </p:childTnLst>
                                </p:cTn>
                              </p:par>
                            </p:childTnLst>
                          </p:cTn>
                        </p:par>
                        <p:par>
                          <p:cTn id="131" fill="hold">
                            <p:stCondLst>
                              <p:cond delay="5000"/>
                            </p:stCondLst>
                            <p:childTnLst>
                              <p:par>
                                <p:cTn id="132" presetID="1" presetClass="entr" presetSubtype="0" fill="hold" nodeType="afterEffect">
                                  <p:stCondLst>
                                    <p:cond delay="200"/>
                                  </p:stCondLst>
                                  <p:childTnLst>
                                    <p:set>
                                      <p:cBhvr>
                                        <p:cTn id="133" dur="1" fill="hold">
                                          <p:stCondLst>
                                            <p:cond delay="0"/>
                                          </p:stCondLst>
                                        </p:cTn>
                                        <p:tgtEl>
                                          <p:spTgt spid="56"/>
                                        </p:tgtEl>
                                        <p:attrNameLst>
                                          <p:attrName>style.visibility</p:attrName>
                                        </p:attrNameLst>
                                      </p:cBhvr>
                                      <p:to>
                                        <p:strVal val="visible"/>
                                      </p:to>
                                    </p:set>
                                  </p:childTnLst>
                                </p:cTn>
                              </p:par>
                            </p:childTnLst>
                          </p:cTn>
                        </p:par>
                        <p:par>
                          <p:cTn id="134" fill="hold">
                            <p:stCondLst>
                              <p:cond delay="5200"/>
                            </p:stCondLst>
                            <p:childTnLst>
                              <p:par>
                                <p:cTn id="135" presetID="1" presetClass="entr" presetSubtype="0" fill="hold" nodeType="afterEffect">
                                  <p:stCondLst>
                                    <p:cond delay="0"/>
                                  </p:stCondLst>
                                  <p:childTnLst>
                                    <p:set>
                                      <p:cBhvr>
                                        <p:cTn id="136" dur="1" fill="hold">
                                          <p:stCondLst>
                                            <p:cond delay="0"/>
                                          </p:stCondLst>
                                        </p:cTn>
                                        <p:tgtEl>
                                          <p:spTgt spid="199"/>
                                        </p:tgtEl>
                                        <p:attrNameLst>
                                          <p:attrName>style.visibility</p:attrName>
                                        </p:attrNameLst>
                                      </p:cBhvr>
                                      <p:to>
                                        <p:strVal val="visible"/>
                                      </p:to>
                                    </p:set>
                                  </p:childTnLst>
                                </p:cTn>
                              </p:par>
                            </p:childTnLst>
                          </p:cTn>
                        </p:par>
                        <p:par>
                          <p:cTn id="137" fill="hold">
                            <p:stCondLst>
                              <p:cond delay="5200"/>
                            </p:stCondLst>
                            <p:childTnLst>
                              <p:par>
                                <p:cTn id="138" presetID="1" presetClass="entr" presetSubtype="0" fill="hold" nodeType="afterEffect">
                                  <p:stCondLst>
                                    <p:cond delay="200"/>
                                  </p:stCondLst>
                                  <p:childTnLst>
                                    <p:set>
                                      <p:cBhvr>
                                        <p:cTn id="139" dur="1" fill="hold">
                                          <p:stCondLst>
                                            <p:cond delay="0"/>
                                          </p:stCondLst>
                                        </p:cTn>
                                        <p:tgtEl>
                                          <p:spTgt spid="45"/>
                                        </p:tgtEl>
                                        <p:attrNameLst>
                                          <p:attrName>style.visibility</p:attrName>
                                        </p:attrNameLst>
                                      </p:cBhvr>
                                      <p:to>
                                        <p:strVal val="visible"/>
                                      </p:to>
                                    </p:set>
                                  </p:childTnLst>
                                </p:cTn>
                              </p:par>
                            </p:childTnLst>
                          </p:cTn>
                        </p:par>
                        <p:par>
                          <p:cTn id="140" fill="hold">
                            <p:stCondLst>
                              <p:cond delay="5400"/>
                            </p:stCondLst>
                            <p:childTnLst>
                              <p:par>
                                <p:cTn id="141" presetID="1" presetClass="entr" presetSubtype="0" fill="hold" nodeType="afterEffect">
                                  <p:stCondLst>
                                    <p:cond delay="200"/>
                                  </p:stCondLst>
                                  <p:childTnLst>
                                    <p:set>
                                      <p:cBhvr>
                                        <p:cTn id="14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12" grpId="0" animBg="1"/>
      <p:bldP spid="14" grpId="0" animBg="1"/>
      <p:bldP spid="15" grpId="0" animBg="1"/>
      <p:bldP spid="16" grpId="0" animBg="1"/>
      <p:bldP spid="58" grpId="0"/>
      <p:bldP spid="60" grpId="0"/>
      <p:bldP spid="61" grpId="0"/>
      <p:bldP spid="62" grpId="0"/>
      <p:bldP spid="63" grpId="0"/>
      <p:bldP spid="64" grpId="0"/>
      <p:bldP spid="65" grpId="0"/>
      <p:bldP spid="66" grpId="0"/>
      <p:bldP spid="67" grpId="0"/>
      <p:bldP spid="81" grpId="0" animBg="1"/>
      <p:bldP spid="82" grpId="0"/>
      <p:bldP spid="84" grpId="0" animBg="1"/>
      <p:bldP spid="94" grpId="0"/>
      <p:bldP spid="107" grpId="0" animBg="1"/>
      <p:bldP spid="108" grpId="0"/>
      <p:bldP spid="109" grpId="0" animBg="1"/>
      <p:bldP spid="110" grpId="0"/>
      <p:bldP spid="57" grpId="0"/>
      <p:bldP spid="59" grpId="0"/>
      <p:bldP spid="192" grpId="0"/>
      <p:bldP spid="172" grpId="0" animBg="1"/>
      <p:bldP spid="222" grpId="0"/>
      <p:bldP spid="223" grpId="0"/>
      <p:bldP spid="224" grpId="0"/>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B1BA7E-0E0C-4F42-8CCF-B8B1AE313F23}"/>
              </a:ext>
            </a:extLst>
          </p:cNvPr>
          <p:cNvSpPr>
            <a:spLocks noGrp="1"/>
          </p:cNvSpPr>
          <p:nvPr>
            <p:ph type="title"/>
          </p:nvPr>
        </p:nvSpPr>
        <p:spPr/>
        <p:txBody>
          <a:bodyPr/>
          <a:lstStyle/>
          <a:p>
            <a:r>
              <a:rPr lang="en-US" dirty="0"/>
              <a:t>Mobile Edge Cloud Software Stack</a:t>
            </a:r>
          </a:p>
        </p:txBody>
      </p:sp>
      <p:sp>
        <p:nvSpPr>
          <p:cNvPr id="4" name="Slide Number Placeholder 3">
            <a:extLst>
              <a:ext uri="{FF2B5EF4-FFF2-40B4-BE49-F238E27FC236}">
                <a16:creationId xmlns:a16="http://schemas.microsoft.com/office/drawing/2014/main" xmlns="" id="{3FF60711-6ECB-5940-B072-3071EF58CA3A}"/>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smtClean="0">
                <a:ln>
                  <a:noFill/>
                </a:ln>
                <a:solidFill>
                  <a:srgbClr val="A5A5A5"/>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31</a:t>
            </a:fld>
            <a:endParaRPr kumimoji="0" lang="en-US" sz="800" b="0" i="0" u="none" strike="noStrike" kern="0" cap="none" spc="0" normalizeH="0" baseline="0" noProof="0">
              <a:ln>
                <a:noFill/>
              </a:ln>
              <a:solidFill>
                <a:srgbClr val="A5A5A5"/>
              </a:solidFill>
              <a:effectLst/>
              <a:uLnTx/>
              <a:uFillTx/>
              <a:latin typeface="Calibri"/>
              <a:cs typeface="Calibri"/>
              <a:sym typeface="Calibri"/>
            </a:endParaRPr>
          </a:p>
        </p:txBody>
      </p:sp>
      <p:sp>
        <p:nvSpPr>
          <p:cNvPr id="5" name="Text Placeholder 4">
            <a:extLst>
              <a:ext uri="{FF2B5EF4-FFF2-40B4-BE49-F238E27FC236}">
                <a16:creationId xmlns:a16="http://schemas.microsoft.com/office/drawing/2014/main" xmlns="" id="{343B57EE-75B0-DA4C-8323-E44D769F1C02}"/>
              </a:ext>
            </a:extLst>
          </p:cNvPr>
          <p:cNvSpPr>
            <a:spLocks noGrp="1"/>
          </p:cNvSpPr>
          <p:nvPr>
            <p:ph type="body" idx="2"/>
          </p:nvPr>
        </p:nvSpPr>
        <p:spPr/>
        <p:txBody>
          <a:bodyPr/>
          <a:lstStyle/>
          <a:p>
            <a:r>
              <a:rPr lang="en-US" dirty="0"/>
              <a:t>Piecing SD-RAN, OMEC and Hybrid Cloud Connectivity Together</a:t>
            </a:r>
          </a:p>
        </p:txBody>
      </p:sp>
      <p:sp>
        <p:nvSpPr>
          <p:cNvPr id="96" name="Rectangle 95">
            <a:extLst>
              <a:ext uri="{FF2B5EF4-FFF2-40B4-BE49-F238E27FC236}">
                <a16:creationId xmlns:a16="http://schemas.microsoft.com/office/drawing/2014/main" xmlns="" id="{DAF104B6-8A0E-DC4E-9C86-906856D9363F}"/>
              </a:ext>
            </a:extLst>
          </p:cNvPr>
          <p:cNvSpPr/>
          <p:nvPr/>
        </p:nvSpPr>
        <p:spPr>
          <a:xfrm>
            <a:off x="1852342" y="1362147"/>
            <a:ext cx="3161565" cy="3348006"/>
          </a:xfrm>
          <a:prstGeom prst="rect">
            <a:avLst/>
          </a:prstGeom>
          <a:noFill/>
          <a:ln w="10795" cap="flat" cmpd="sng" algn="ctr">
            <a:solidFill>
              <a:srgbClr val="8DCACD">
                <a:lumMod val="75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626262"/>
              </a:solidFill>
              <a:effectLst/>
              <a:uLnTx/>
              <a:uFillTx/>
              <a:latin typeface="Lato Light"/>
              <a:ea typeface="+mn-ea"/>
              <a:cs typeface="Arial"/>
              <a:sym typeface="Arial"/>
            </a:endParaRPr>
          </a:p>
        </p:txBody>
      </p:sp>
      <p:sp>
        <p:nvSpPr>
          <p:cNvPr id="97" name="Rectangle 96">
            <a:extLst>
              <a:ext uri="{FF2B5EF4-FFF2-40B4-BE49-F238E27FC236}">
                <a16:creationId xmlns:a16="http://schemas.microsoft.com/office/drawing/2014/main" xmlns="" id="{3592A1DB-6C37-5148-9766-E79D9E535EF3}"/>
              </a:ext>
            </a:extLst>
          </p:cNvPr>
          <p:cNvSpPr/>
          <p:nvPr/>
        </p:nvSpPr>
        <p:spPr>
          <a:xfrm>
            <a:off x="1802956" y="1299945"/>
            <a:ext cx="3169151" cy="3348006"/>
          </a:xfrm>
          <a:prstGeom prst="rect">
            <a:avLst/>
          </a:prstGeom>
          <a:noFill/>
          <a:ln w="10795" cap="flat" cmpd="sng" algn="ctr">
            <a:solidFill>
              <a:srgbClr val="8DCACD">
                <a:lumMod val="75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626262"/>
              </a:solidFill>
              <a:effectLst/>
              <a:uLnTx/>
              <a:uFillTx/>
              <a:latin typeface="Lato Light"/>
              <a:ea typeface="+mn-ea"/>
              <a:cs typeface="Arial"/>
              <a:sym typeface="Arial"/>
            </a:endParaRPr>
          </a:p>
        </p:txBody>
      </p:sp>
      <p:sp>
        <p:nvSpPr>
          <p:cNvPr id="98" name="Rectangle 97">
            <a:extLst>
              <a:ext uri="{FF2B5EF4-FFF2-40B4-BE49-F238E27FC236}">
                <a16:creationId xmlns:a16="http://schemas.microsoft.com/office/drawing/2014/main" xmlns="" id="{E246D586-F143-3346-B7DF-0DBD0D6F2C5F}"/>
              </a:ext>
            </a:extLst>
          </p:cNvPr>
          <p:cNvSpPr/>
          <p:nvPr/>
        </p:nvSpPr>
        <p:spPr>
          <a:xfrm>
            <a:off x="1761481" y="1228452"/>
            <a:ext cx="3169151" cy="3376162"/>
          </a:xfrm>
          <a:prstGeom prst="rect">
            <a:avLst/>
          </a:prstGeom>
          <a:solidFill>
            <a:srgbClr val="8DCACD">
              <a:lumMod val="40000"/>
              <a:lumOff val="60000"/>
            </a:srgbClr>
          </a:solidFill>
          <a:ln w="10795" cap="flat" cmpd="sng" algn="ctr">
            <a:solidFill>
              <a:srgbClr val="8DCACD">
                <a:lumMod val="75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626262"/>
              </a:solidFill>
              <a:effectLst/>
              <a:uLnTx/>
              <a:uFillTx/>
              <a:latin typeface="Lato Light"/>
              <a:ea typeface="+mn-ea"/>
              <a:cs typeface="Arial"/>
              <a:sym typeface="Arial"/>
            </a:endParaRPr>
          </a:p>
        </p:txBody>
      </p:sp>
      <p:sp>
        <p:nvSpPr>
          <p:cNvPr id="99" name="Round Diagonal Corner Rectangle 98">
            <a:extLst>
              <a:ext uri="{FF2B5EF4-FFF2-40B4-BE49-F238E27FC236}">
                <a16:creationId xmlns:a16="http://schemas.microsoft.com/office/drawing/2014/main" xmlns="" id="{8AD5F8CD-03DF-DE43-B3AC-83B50688B6A7}"/>
              </a:ext>
            </a:extLst>
          </p:cNvPr>
          <p:cNvSpPr/>
          <p:nvPr/>
        </p:nvSpPr>
        <p:spPr>
          <a:xfrm>
            <a:off x="1817083" y="1312160"/>
            <a:ext cx="3064702" cy="2486174"/>
          </a:xfrm>
          <a:prstGeom prst="round2DiagRect">
            <a:avLst/>
          </a:prstGeom>
          <a:solidFill>
            <a:srgbClr val="6BBADD">
              <a:lumMod val="60000"/>
              <a:lumOff val="40000"/>
            </a:srgbClr>
          </a:solidFill>
          <a:ln w="10795" cap="flat" cmpd="sng" algn="ctr">
            <a:solidFill>
              <a:srgbClr val="6BBADD">
                <a:lumMod val="75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75" b="0" i="0" u="none" strike="noStrike" kern="1200" cap="none" spc="0" normalizeH="0" baseline="0" noProof="0" dirty="0">
                <a:ln>
                  <a:noFill/>
                </a:ln>
                <a:solidFill>
                  <a:srgbClr val="FFFFFF"/>
                </a:solidFill>
                <a:effectLst/>
                <a:uLnTx/>
                <a:uFillTx/>
                <a:latin typeface="Lato Bold"/>
                <a:ea typeface="+mn-ea"/>
                <a:cs typeface="Arial"/>
                <a:sym typeface="Arial"/>
              </a:rPr>
              <a:t>Multi-Access Edge Cloud Stack</a:t>
            </a:r>
          </a:p>
        </p:txBody>
      </p:sp>
      <p:sp>
        <p:nvSpPr>
          <p:cNvPr id="100" name="Rectangle 99">
            <a:extLst>
              <a:ext uri="{FF2B5EF4-FFF2-40B4-BE49-F238E27FC236}">
                <a16:creationId xmlns:a16="http://schemas.microsoft.com/office/drawing/2014/main" xmlns="" id="{7153A97E-2ACB-524B-88D6-71FDC87A25AB}"/>
              </a:ext>
            </a:extLst>
          </p:cNvPr>
          <p:cNvSpPr/>
          <p:nvPr/>
        </p:nvSpPr>
        <p:spPr>
          <a:xfrm>
            <a:off x="5247556" y="1369786"/>
            <a:ext cx="2050490" cy="3345145"/>
          </a:xfrm>
          <a:prstGeom prst="rect">
            <a:avLst/>
          </a:prstGeom>
          <a:noFill/>
          <a:ln w="10795" cap="flat" cmpd="sng" algn="ctr">
            <a:solidFill>
              <a:srgbClr val="388F5D"/>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626262"/>
              </a:solidFill>
              <a:effectLst/>
              <a:uLnTx/>
              <a:uFillTx/>
              <a:latin typeface="Lato Light"/>
              <a:ea typeface="+mn-ea"/>
              <a:cs typeface="Arial"/>
              <a:sym typeface="Arial"/>
            </a:endParaRPr>
          </a:p>
        </p:txBody>
      </p:sp>
      <p:sp>
        <p:nvSpPr>
          <p:cNvPr id="101" name="Rectangle 100">
            <a:extLst>
              <a:ext uri="{FF2B5EF4-FFF2-40B4-BE49-F238E27FC236}">
                <a16:creationId xmlns:a16="http://schemas.microsoft.com/office/drawing/2014/main" xmlns="" id="{C1D537B0-B6A4-5044-909B-9CA2463AEFE8}"/>
              </a:ext>
            </a:extLst>
          </p:cNvPr>
          <p:cNvSpPr/>
          <p:nvPr/>
        </p:nvSpPr>
        <p:spPr>
          <a:xfrm>
            <a:off x="5205755" y="1303217"/>
            <a:ext cx="2034565" cy="3349511"/>
          </a:xfrm>
          <a:prstGeom prst="rect">
            <a:avLst/>
          </a:prstGeom>
          <a:noFill/>
          <a:ln w="10795" cap="flat" cmpd="sng" algn="ctr">
            <a:solidFill>
              <a:srgbClr val="388F5D"/>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626262"/>
              </a:solidFill>
              <a:effectLst/>
              <a:uLnTx/>
              <a:uFillTx/>
              <a:latin typeface="Lato Light"/>
              <a:ea typeface="+mn-ea"/>
              <a:cs typeface="Arial"/>
              <a:sym typeface="Arial"/>
            </a:endParaRPr>
          </a:p>
        </p:txBody>
      </p:sp>
      <p:grpSp>
        <p:nvGrpSpPr>
          <p:cNvPr id="102" name="Group 101">
            <a:extLst>
              <a:ext uri="{FF2B5EF4-FFF2-40B4-BE49-F238E27FC236}">
                <a16:creationId xmlns:a16="http://schemas.microsoft.com/office/drawing/2014/main" xmlns="" id="{0B8AFBE5-667E-DF4F-8E7B-D3AEFE555D71}"/>
              </a:ext>
            </a:extLst>
          </p:cNvPr>
          <p:cNvGrpSpPr/>
          <p:nvPr/>
        </p:nvGrpSpPr>
        <p:grpSpPr>
          <a:xfrm>
            <a:off x="3340020" y="2210973"/>
            <a:ext cx="1318133" cy="228742"/>
            <a:chOff x="6394600" y="2747438"/>
            <a:chExt cx="1757510" cy="304989"/>
          </a:xfrm>
        </p:grpSpPr>
        <p:sp>
          <p:nvSpPr>
            <p:cNvPr id="103" name="Round Diagonal Corner Rectangle 102">
              <a:extLst>
                <a:ext uri="{FF2B5EF4-FFF2-40B4-BE49-F238E27FC236}">
                  <a16:creationId xmlns:a16="http://schemas.microsoft.com/office/drawing/2014/main" xmlns="" id="{B6127FE7-34CC-A942-A6B4-0AB957E1EBBE}"/>
                </a:ext>
              </a:extLst>
            </p:cNvPr>
            <p:cNvSpPr/>
            <p:nvPr/>
          </p:nvSpPr>
          <p:spPr>
            <a:xfrm>
              <a:off x="6394600" y="2747438"/>
              <a:ext cx="1757510" cy="286815"/>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5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04" name="TextBox 103">
              <a:extLst>
                <a:ext uri="{FF2B5EF4-FFF2-40B4-BE49-F238E27FC236}">
                  <a16:creationId xmlns:a16="http://schemas.microsoft.com/office/drawing/2014/main" xmlns="" id="{F72ECC22-FD37-774B-BCBD-42665F64DDCE}"/>
                </a:ext>
              </a:extLst>
            </p:cNvPr>
            <p:cNvSpPr txBox="1"/>
            <p:nvPr/>
          </p:nvSpPr>
          <p:spPr>
            <a:xfrm>
              <a:off x="6746093" y="2760039"/>
              <a:ext cx="1067577" cy="29238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FFFFFF"/>
                  </a:solidFill>
                  <a:effectLst/>
                  <a:uLnTx/>
                  <a:uFillTx/>
                  <a:latin typeface="Lato Light"/>
                  <a:ea typeface="+mn-ea"/>
                  <a:cs typeface="Arial"/>
                  <a:sym typeface="Arial"/>
                </a:rPr>
                <a:t>INTERFACES</a:t>
              </a:r>
            </a:p>
          </p:txBody>
        </p:sp>
      </p:grpSp>
      <p:grpSp>
        <p:nvGrpSpPr>
          <p:cNvPr id="105" name="Group 104">
            <a:extLst>
              <a:ext uri="{FF2B5EF4-FFF2-40B4-BE49-F238E27FC236}">
                <a16:creationId xmlns:a16="http://schemas.microsoft.com/office/drawing/2014/main" xmlns="" id="{4F5E662A-5286-D949-A5BE-7EC03685FC26}"/>
              </a:ext>
            </a:extLst>
          </p:cNvPr>
          <p:cNvGrpSpPr/>
          <p:nvPr/>
        </p:nvGrpSpPr>
        <p:grpSpPr>
          <a:xfrm>
            <a:off x="5166852" y="1228452"/>
            <a:ext cx="2002999" cy="3377680"/>
            <a:chOff x="1813843" y="1482082"/>
            <a:chExt cx="2670665" cy="4689354"/>
          </a:xfrm>
        </p:grpSpPr>
        <p:sp>
          <p:nvSpPr>
            <p:cNvPr id="106" name="Rectangle 105">
              <a:extLst>
                <a:ext uri="{FF2B5EF4-FFF2-40B4-BE49-F238E27FC236}">
                  <a16:creationId xmlns:a16="http://schemas.microsoft.com/office/drawing/2014/main" xmlns="" id="{66010FDB-3353-CB44-8B4A-E1D41174FEE8}"/>
                </a:ext>
              </a:extLst>
            </p:cNvPr>
            <p:cNvSpPr/>
            <p:nvPr/>
          </p:nvSpPr>
          <p:spPr>
            <a:xfrm>
              <a:off x="1813843" y="1482082"/>
              <a:ext cx="2670665" cy="4689354"/>
            </a:xfrm>
            <a:prstGeom prst="rect">
              <a:avLst/>
            </a:prstGeom>
            <a:solidFill>
              <a:srgbClr val="388F5D">
                <a:lumMod val="20000"/>
                <a:lumOff val="80000"/>
              </a:srgbClr>
            </a:solidFill>
            <a:ln w="10795" cap="flat" cmpd="sng" algn="ctr">
              <a:solidFill>
                <a:srgbClr val="388F5D"/>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626262"/>
                </a:solidFill>
                <a:effectLst/>
                <a:uLnTx/>
                <a:uFillTx/>
                <a:latin typeface="Lato Light"/>
                <a:ea typeface="+mn-ea"/>
                <a:cs typeface="Arial"/>
                <a:sym typeface="Arial"/>
              </a:endParaRPr>
            </a:p>
          </p:txBody>
        </p:sp>
        <p:sp>
          <p:nvSpPr>
            <p:cNvPr id="107" name="Round Diagonal Corner Rectangle 106">
              <a:extLst>
                <a:ext uri="{FF2B5EF4-FFF2-40B4-BE49-F238E27FC236}">
                  <a16:creationId xmlns:a16="http://schemas.microsoft.com/office/drawing/2014/main" xmlns="" id="{3F3E2C47-6F1F-0841-835D-BFB8506F05A7}"/>
                </a:ext>
              </a:extLst>
            </p:cNvPr>
            <p:cNvSpPr/>
            <p:nvPr/>
          </p:nvSpPr>
          <p:spPr>
            <a:xfrm>
              <a:off x="1872342" y="1598297"/>
              <a:ext cx="2528854" cy="3502446"/>
            </a:xfrm>
            <a:prstGeom prst="round2DiagRect">
              <a:avLst/>
            </a:prstGeom>
            <a:solidFill>
              <a:srgbClr val="388F5D">
                <a:lumMod val="40000"/>
                <a:lumOff val="60000"/>
              </a:srgbClr>
            </a:solidFill>
            <a:ln w="10795" cap="flat" cmpd="sng" algn="ctr">
              <a:solidFill>
                <a:srgbClr val="388F5D">
                  <a:lumMod val="60000"/>
                  <a:lumOff val="40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75" b="0" i="0" u="none" strike="noStrike" kern="1200" cap="none" spc="0" normalizeH="0" baseline="0" noProof="0" dirty="0">
                  <a:ln>
                    <a:noFill/>
                  </a:ln>
                  <a:solidFill>
                    <a:srgbClr val="FFFFFF"/>
                  </a:solidFill>
                  <a:effectLst/>
                  <a:uLnTx/>
                  <a:uFillTx/>
                  <a:latin typeface="Lato Bold"/>
                  <a:ea typeface="+mn-ea"/>
                  <a:cs typeface="Arial"/>
                  <a:sym typeface="Arial"/>
                </a:rPr>
                <a:t>Telco Central Cloud</a:t>
              </a:r>
            </a:p>
          </p:txBody>
        </p:sp>
      </p:grpSp>
      <p:grpSp>
        <p:nvGrpSpPr>
          <p:cNvPr id="108" name="Group 107">
            <a:extLst>
              <a:ext uri="{FF2B5EF4-FFF2-40B4-BE49-F238E27FC236}">
                <a16:creationId xmlns:a16="http://schemas.microsoft.com/office/drawing/2014/main" xmlns="" id="{A7E821A1-B1AB-A246-A8CB-B7A00F69CC90}"/>
              </a:ext>
            </a:extLst>
          </p:cNvPr>
          <p:cNvGrpSpPr/>
          <p:nvPr/>
        </p:nvGrpSpPr>
        <p:grpSpPr>
          <a:xfrm>
            <a:off x="4038445" y="1447268"/>
            <a:ext cx="323893" cy="718801"/>
            <a:chOff x="7413500" y="1720405"/>
            <a:chExt cx="431858" cy="958401"/>
          </a:xfrm>
        </p:grpSpPr>
        <p:sp>
          <p:nvSpPr>
            <p:cNvPr id="109" name="Round Diagonal Corner Rectangle 108">
              <a:extLst>
                <a:ext uri="{FF2B5EF4-FFF2-40B4-BE49-F238E27FC236}">
                  <a16:creationId xmlns:a16="http://schemas.microsoft.com/office/drawing/2014/main" xmlns="" id="{764CD50C-D613-584D-B685-15B3FC9ED4F2}"/>
                </a:ext>
              </a:extLst>
            </p:cNvPr>
            <p:cNvSpPr/>
            <p:nvPr/>
          </p:nvSpPr>
          <p:spPr>
            <a:xfrm rot="16200000">
              <a:off x="7152559" y="1982317"/>
              <a:ext cx="954712" cy="430887"/>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10" name="TextBox 109">
              <a:extLst>
                <a:ext uri="{FF2B5EF4-FFF2-40B4-BE49-F238E27FC236}">
                  <a16:creationId xmlns:a16="http://schemas.microsoft.com/office/drawing/2014/main" xmlns="" id="{D840D420-CABC-1C4F-B268-79C86676343D}"/>
                </a:ext>
              </a:extLst>
            </p:cNvPr>
            <p:cNvSpPr txBox="1"/>
            <p:nvPr/>
          </p:nvSpPr>
          <p:spPr>
            <a:xfrm rot="16200000">
              <a:off x="7141330" y="1996266"/>
              <a:ext cx="954710" cy="41037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Lato Light"/>
                  <a:ea typeface="+mn-ea"/>
                  <a:cs typeface="Arial"/>
                  <a:sym typeface="Arial"/>
                </a:rPr>
                <a:t>Inter-Cloud Connectivity</a:t>
              </a:r>
            </a:p>
          </p:txBody>
        </p:sp>
      </p:grpSp>
      <p:grpSp>
        <p:nvGrpSpPr>
          <p:cNvPr id="111" name="Group 110">
            <a:extLst>
              <a:ext uri="{FF2B5EF4-FFF2-40B4-BE49-F238E27FC236}">
                <a16:creationId xmlns:a16="http://schemas.microsoft.com/office/drawing/2014/main" xmlns="" id="{78D2F908-FB47-C745-928E-8F72600B80FA}"/>
              </a:ext>
            </a:extLst>
          </p:cNvPr>
          <p:cNvGrpSpPr/>
          <p:nvPr/>
        </p:nvGrpSpPr>
        <p:grpSpPr>
          <a:xfrm>
            <a:off x="6056548" y="1445084"/>
            <a:ext cx="1017005" cy="369332"/>
            <a:chOff x="1873670" y="1779474"/>
            <a:chExt cx="1356007" cy="492443"/>
          </a:xfrm>
        </p:grpSpPr>
        <p:sp>
          <p:nvSpPr>
            <p:cNvPr id="112" name="Round Diagonal Corner Rectangle 111">
              <a:extLst>
                <a:ext uri="{FF2B5EF4-FFF2-40B4-BE49-F238E27FC236}">
                  <a16:creationId xmlns:a16="http://schemas.microsoft.com/office/drawing/2014/main" xmlns="" id="{B71B8DE9-0E2B-2946-93E0-94A28F0E9B8F}"/>
                </a:ext>
              </a:extLst>
            </p:cNvPr>
            <p:cNvSpPr/>
            <p:nvPr/>
          </p:nvSpPr>
          <p:spPr>
            <a:xfrm>
              <a:off x="1873670" y="1828800"/>
              <a:ext cx="1356007" cy="390337"/>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626262"/>
                </a:solidFill>
                <a:effectLst/>
                <a:uLnTx/>
                <a:uFillTx/>
                <a:latin typeface="Lato Light"/>
                <a:ea typeface="+mn-ea"/>
                <a:cs typeface="Arial"/>
                <a:sym typeface="Arial"/>
              </a:endParaRPr>
            </a:p>
          </p:txBody>
        </p:sp>
        <p:sp>
          <p:nvSpPr>
            <p:cNvPr id="113" name="TextBox 112">
              <a:extLst>
                <a:ext uri="{FF2B5EF4-FFF2-40B4-BE49-F238E27FC236}">
                  <a16:creationId xmlns:a16="http://schemas.microsoft.com/office/drawing/2014/main" xmlns="" id="{509CA3CD-FCB2-EE4B-A070-3234253F600E}"/>
                </a:ext>
              </a:extLst>
            </p:cNvPr>
            <p:cNvSpPr txBox="1"/>
            <p:nvPr/>
          </p:nvSpPr>
          <p:spPr>
            <a:xfrm>
              <a:off x="2008067" y="1779474"/>
              <a:ext cx="1090471" cy="49244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Lato Light"/>
                  <a:ea typeface="+mn-ea"/>
                  <a:cs typeface="Arial"/>
                  <a:sym typeface="Arial"/>
                </a:rPr>
                <a:t>Inter-Cloud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Lato Light"/>
                  <a:ea typeface="+mn-ea"/>
                  <a:cs typeface="Arial"/>
                  <a:sym typeface="Arial"/>
                </a:rPr>
                <a:t>Connectivity</a:t>
              </a:r>
            </a:p>
          </p:txBody>
        </p:sp>
      </p:grpSp>
      <p:grpSp>
        <p:nvGrpSpPr>
          <p:cNvPr id="114" name="Group 113">
            <a:extLst>
              <a:ext uri="{FF2B5EF4-FFF2-40B4-BE49-F238E27FC236}">
                <a16:creationId xmlns:a16="http://schemas.microsoft.com/office/drawing/2014/main" xmlns="" id="{F6C76398-72D8-E64B-9A2B-B91ED49A14AA}"/>
              </a:ext>
            </a:extLst>
          </p:cNvPr>
          <p:cNvGrpSpPr/>
          <p:nvPr/>
        </p:nvGrpSpPr>
        <p:grpSpPr>
          <a:xfrm>
            <a:off x="1817080" y="3863779"/>
            <a:ext cx="3064703" cy="692953"/>
            <a:chOff x="4163177" y="5188003"/>
            <a:chExt cx="4086271" cy="923937"/>
          </a:xfrm>
        </p:grpSpPr>
        <p:pic>
          <p:nvPicPr>
            <p:cNvPr id="116" name="Picture 115">
              <a:extLst>
                <a:ext uri="{FF2B5EF4-FFF2-40B4-BE49-F238E27FC236}">
                  <a16:creationId xmlns:a16="http://schemas.microsoft.com/office/drawing/2014/main" xmlns="" id="{58C1F472-B7B7-FA42-B792-8497241790C1}"/>
                </a:ext>
              </a:extLst>
            </p:cNvPr>
            <p:cNvPicPr>
              <a:picLocks noChangeAspect="1"/>
            </p:cNvPicPr>
            <p:nvPr/>
          </p:nvPicPr>
          <p:blipFill>
            <a:blip r:embed="rId2">
              <a:grayscl/>
            </a:blip>
            <a:stretch>
              <a:fillRect/>
            </a:stretch>
          </p:blipFill>
          <p:spPr>
            <a:xfrm>
              <a:off x="6892362" y="5811819"/>
              <a:ext cx="237744" cy="237744"/>
            </a:xfrm>
            <a:prstGeom prst="rect">
              <a:avLst/>
            </a:prstGeom>
            <a:effectLst>
              <a:outerShdw blurRad="50800" dist="38100" dir="2700000" algn="tl" rotWithShape="0">
                <a:prstClr val="black">
                  <a:alpha val="40000"/>
                </a:prstClr>
              </a:outerShdw>
            </a:effectLst>
          </p:spPr>
        </p:pic>
        <p:pic>
          <p:nvPicPr>
            <p:cNvPr id="117" name="Picture 116">
              <a:extLst>
                <a:ext uri="{FF2B5EF4-FFF2-40B4-BE49-F238E27FC236}">
                  <a16:creationId xmlns:a16="http://schemas.microsoft.com/office/drawing/2014/main" xmlns="" id="{BEE39F48-E560-9445-A24D-02D976DB1306}"/>
                </a:ext>
              </a:extLst>
            </p:cNvPr>
            <p:cNvPicPr>
              <a:picLocks noChangeAspect="1"/>
            </p:cNvPicPr>
            <p:nvPr/>
          </p:nvPicPr>
          <p:blipFill>
            <a:blip r:embed="rId2">
              <a:grayscl/>
            </a:blip>
            <a:stretch>
              <a:fillRect/>
            </a:stretch>
          </p:blipFill>
          <p:spPr>
            <a:xfrm>
              <a:off x="7314509" y="5811819"/>
              <a:ext cx="237744" cy="237744"/>
            </a:xfrm>
            <a:prstGeom prst="rect">
              <a:avLst/>
            </a:prstGeom>
            <a:effectLst>
              <a:outerShdw blurRad="50800" dist="38100" dir="2700000" algn="tl" rotWithShape="0">
                <a:prstClr val="black">
                  <a:alpha val="40000"/>
                </a:prstClr>
              </a:outerShdw>
            </a:effectLst>
          </p:spPr>
        </p:pic>
        <p:pic>
          <p:nvPicPr>
            <p:cNvPr id="118" name="Picture 117">
              <a:extLst>
                <a:ext uri="{FF2B5EF4-FFF2-40B4-BE49-F238E27FC236}">
                  <a16:creationId xmlns:a16="http://schemas.microsoft.com/office/drawing/2014/main" xmlns="" id="{123708DE-5EA3-6147-82CD-F12D9A20BE02}"/>
                </a:ext>
              </a:extLst>
            </p:cNvPr>
            <p:cNvPicPr>
              <a:picLocks noChangeAspect="1"/>
            </p:cNvPicPr>
            <p:nvPr/>
          </p:nvPicPr>
          <p:blipFill>
            <a:blip r:embed="rId2">
              <a:grayscl/>
            </a:blip>
            <a:stretch>
              <a:fillRect/>
            </a:stretch>
          </p:blipFill>
          <p:spPr>
            <a:xfrm>
              <a:off x="7736657" y="5811819"/>
              <a:ext cx="237744" cy="237744"/>
            </a:xfrm>
            <a:prstGeom prst="rect">
              <a:avLst/>
            </a:prstGeom>
            <a:effectLst>
              <a:outerShdw blurRad="50800" dist="38100" dir="2700000" algn="tl" rotWithShape="0">
                <a:prstClr val="black">
                  <a:alpha val="40000"/>
                </a:prstClr>
              </a:outerShdw>
            </a:effectLst>
          </p:spPr>
        </p:pic>
        <p:pic>
          <p:nvPicPr>
            <p:cNvPr id="119" name="Picture 118">
              <a:extLst>
                <a:ext uri="{FF2B5EF4-FFF2-40B4-BE49-F238E27FC236}">
                  <a16:creationId xmlns:a16="http://schemas.microsoft.com/office/drawing/2014/main" xmlns="" id="{AA63E655-0910-3547-9BE6-351A2BF743FC}"/>
                </a:ext>
              </a:extLst>
            </p:cNvPr>
            <p:cNvPicPr>
              <a:picLocks noChangeAspect="1"/>
            </p:cNvPicPr>
            <p:nvPr/>
          </p:nvPicPr>
          <p:blipFill>
            <a:blip r:embed="rId3">
              <a:grayscl/>
            </a:blip>
            <a:stretch>
              <a:fillRect/>
            </a:stretch>
          </p:blipFill>
          <p:spPr>
            <a:xfrm>
              <a:off x="6877769" y="5311306"/>
              <a:ext cx="440583" cy="421001"/>
            </a:xfrm>
            <a:prstGeom prst="rect">
              <a:avLst/>
            </a:prstGeom>
            <a:effectLst>
              <a:outerShdw blurRad="50800" dist="38100" dir="2700000" algn="tl" rotWithShape="0">
                <a:prstClr val="black">
                  <a:alpha val="40000"/>
                </a:prstClr>
              </a:outerShdw>
            </a:effectLst>
          </p:spPr>
        </p:pic>
        <p:pic>
          <p:nvPicPr>
            <p:cNvPr id="120" name="Picture 119">
              <a:extLst>
                <a:ext uri="{FF2B5EF4-FFF2-40B4-BE49-F238E27FC236}">
                  <a16:creationId xmlns:a16="http://schemas.microsoft.com/office/drawing/2014/main" xmlns="" id="{3C2E9097-E116-D646-957D-5C08E333D92E}"/>
                </a:ext>
              </a:extLst>
            </p:cNvPr>
            <p:cNvPicPr>
              <a:picLocks noChangeAspect="1"/>
            </p:cNvPicPr>
            <p:nvPr/>
          </p:nvPicPr>
          <p:blipFill>
            <a:blip r:embed="rId3">
              <a:grayscl/>
            </a:blip>
            <a:stretch>
              <a:fillRect/>
            </a:stretch>
          </p:blipFill>
          <p:spPr>
            <a:xfrm>
              <a:off x="7533818" y="5316434"/>
              <a:ext cx="440583" cy="421001"/>
            </a:xfrm>
            <a:prstGeom prst="rect">
              <a:avLst/>
            </a:prstGeom>
            <a:effectLst>
              <a:outerShdw blurRad="50800" dist="38100" dir="2700000" algn="tl" rotWithShape="0">
                <a:prstClr val="black">
                  <a:alpha val="40000"/>
                </a:prstClr>
              </a:outerShdw>
            </a:effectLst>
          </p:spPr>
        </p:pic>
        <p:sp>
          <p:nvSpPr>
            <p:cNvPr id="121" name="Round Diagonal Corner Rectangle 120">
              <a:extLst>
                <a:ext uri="{FF2B5EF4-FFF2-40B4-BE49-F238E27FC236}">
                  <a16:creationId xmlns:a16="http://schemas.microsoft.com/office/drawing/2014/main" xmlns="" id="{5839BB13-784B-5548-BFE2-5A29C55BF80F}"/>
                </a:ext>
              </a:extLst>
            </p:cNvPr>
            <p:cNvSpPr/>
            <p:nvPr/>
          </p:nvSpPr>
          <p:spPr>
            <a:xfrm>
              <a:off x="4163177" y="5188003"/>
              <a:ext cx="4086271" cy="923937"/>
            </a:xfrm>
            <a:prstGeom prst="round2DiagRect">
              <a:avLst/>
            </a:prstGeom>
            <a:noFill/>
            <a:ln w="10795" cap="flat" cmpd="sng" algn="ctr">
              <a:solidFill>
                <a:srgbClr val="626262">
                  <a:lumMod val="50000"/>
                </a:srgbClr>
              </a:solidFill>
              <a:prstDash val="dash"/>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626262"/>
                </a:solidFill>
                <a:effectLst/>
                <a:uLnTx/>
                <a:uFillTx/>
                <a:latin typeface="Lato Light"/>
                <a:ea typeface="+mn-ea"/>
                <a:cs typeface="Arial"/>
                <a:sym typeface="Arial"/>
              </a:endParaRPr>
            </a:p>
          </p:txBody>
        </p:sp>
      </p:grpSp>
      <p:grpSp>
        <p:nvGrpSpPr>
          <p:cNvPr id="123" name="Group 122">
            <a:extLst>
              <a:ext uri="{FF2B5EF4-FFF2-40B4-BE49-F238E27FC236}">
                <a16:creationId xmlns:a16="http://schemas.microsoft.com/office/drawing/2014/main" xmlns="" id="{3590455A-7968-2349-BB13-CF8016E3F9D4}"/>
              </a:ext>
            </a:extLst>
          </p:cNvPr>
          <p:cNvGrpSpPr/>
          <p:nvPr/>
        </p:nvGrpSpPr>
        <p:grpSpPr>
          <a:xfrm>
            <a:off x="3586970" y="1367052"/>
            <a:ext cx="323165" cy="847959"/>
            <a:chOff x="6394600" y="1613451"/>
            <a:chExt cx="430887" cy="1130612"/>
          </a:xfrm>
        </p:grpSpPr>
        <p:sp>
          <p:nvSpPr>
            <p:cNvPr id="124" name="Round Diagonal Corner Rectangle 123">
              <a:extLst>
                <a:ext uri="{FF2B5EF4-FFF2-40B4-BE49-F238E27FC236}">
                  <a16:creationId xmlns:a16="http://schemas.microsoft.com/office/drawing/2014/main" xmlns="" id="{D3B11623-DD52-7F44-AF6A-FE52CB01015B}"/>
                </a:ext>
              </a:extLst>
            </p:cNvPr>
            <p:cNvSpPr/>
            <p:nvPr/>
          </p:nvSpPr>
          <p:spPr>
            <a:xfrm rot="16200000">
              <a:off x="6132688" y="1982317"/>
              <a:ext cx="954712" cy="430887"/>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25" name="TextBox 124">
              <a:extLst>
                <a:ext uri="{FF2B5EF4-FFF2-40B4-BE49-F238E27FC236}">
                  <a16:creationId xmlns:a16="http://schemas.microsoft.com/office/drawing/2014/main" xmlns="" id="{CE75E67B-64DC-B049-ABB8-35F1B0AC0047}"/>
                </a:ext>
              </a:extLst>
            </p:cNvPr>
            <p:cNvSpPr txBox="1"/>
            <p:nvPr/>
          </p:nvSpPr>
          <p:spPr>
            <a:xfrm rot="16200000">
              <a:off x="6045191" y="2045387"/>
              <a:ext cx="1130612" cy="26674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Lato Light"/>
                  <a:ea typeface="+mn-ea"/>
                  <a:cs typeface="Arial"/>
                  <a:sym typeface="Arial"/>
                </a:rPr>
                <a:t>Edge State Data</a:t>
              </a:r>
            </a:p>
          </p:txBody>
        </p:sp>
      </p:grpSp>
      <p:grpSp>
        <p:nvGrpSpPr>
          <p:cNvPr id="126" name="Group 125">
            <a:extLst>
              <a:ext uri="{FF2B5EF4-FFF2-40B4-BE49-F238E27FC236}">
                <a16:creationId xmlns:a16="http://schemas.microsoft.com/office/drawing/2014/main" xmlns="" id="{B508152D-768C-7041-A3B0-B8DF454FE65B}"/>
              </a:ext>
            </a:extLst>
          </p:cNvPr>
          <p:cNvGrpSpPr/>
          <p:nvPr/>
        </p:nvGrpSpPr>
        <p:grpSpPr>
          <a:xfrm>
            <a:off x="2422640" y="1359865"/>
            <a:ext cx="323165" cy="803445"/>
            <a:chOff x="5105792" y="1603858"/>
            <a:chExt cx="430887" cy="1071259"/>
          </a:xfrm>
        </p:grpSpPr>
        <p:sp>
          <p:nvSpPr>
            <p:cNvPr id="127" name="Round Diagonal Corner Rectangle 126">
              <a:extLst>
                <a:ext uri="{FF2B5EF4-FFF2-40B4-BE49-F238E27FC236}">
                  <a16:creationId xmlns:a16="http://schemas.microsoft.com/office/drawing/2014/main" xmlns="" id="{87BA9B97-B730-B142-92FE-0A93E05A7120}"/>
                </a:ext>
              </a:extLst>
            </p:cNvPr>
            <p:cNvSpPr/>
            <p:nvPr/>
          </p:nvSpPr>
          <p:spPr>
            <a:xfrm rot="16200000">
              <a:off x="4843880" y="1982317"/>
              <a:ext cx="954712" cy="430887"/>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28" name="TextBox 127">
              <a:extLst>
                <a:ext uri="{FF2B5EF4-FFF2-40B4-BE49-F238E27FC236}">
                  <a16:creationId xmlns:a16="http://schemas.microsoft.com/office/drawing/2014/main" xmlns="" id="{D4C3A0DB-981D-A848-9961-052B8DD47197}"/>
                </a:ext>
              </a:extLst>
            </p:cNvPr>
            <p:cNvSpPr txBox="1"/>
            <p:nvPr/>
          </p:nvSpPr>
          <p:spPr>
            <a:xfrm rot="16200000">
              <a:off x="4798073" y="1921834"/>
              <a:ext cx="1046322" cy="4103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Lato Light"/>
                  <a:ea typeface="+mn-ea"/>
                  <a:cs typeface="Arial"/>
                  <a:sym typeface="Arial"/>
                </a:rPr>
                <a:t>Mobile Edge Cloud Profile</a:t>
              </a:r>
            </a:p>
          </p:txBody>
        </p:sp>
      </p:grpSp>
      <p:grpSp>
        <p:nvGrpSpPr>
          <p:cNvPr id="129" name="Group 128">
            <a:extLst>
              <a:ext uri="{FF2B5EF4-FFF2-40B4-BE49-F238E27FC236}">
                <a16:creationId xmlns:a16="http://schemas.microsoft.com/office/drawing/2014/main" xmlns="" id="{37FE19CB-3D41-CB4B-A507-D136CC1A5E12}"/>
              </a:ext>
            </a:extLst>
          </p:cNvPr>
          <p:cNvGrpSpPr/>
          <p:nvPr/>
        </p:nvGrpSpPr>
        <p:grpSpPr>
          <a:xfrm>
            <a:off x="1990963" y="2213249"/>
            <a:ext cx="1088069" cy="227622"/>
            <a:chOff x="4595856" y="2750485"/>
            <a:chExt cx="1450759" cy="303497"/>
          </a:xfrm>
        </p:grpSpPr>
        <p:sp>
          <p:nvSpPr>
            <p:cNvPr id="130" name="Round Diagonal Corner Rectangle 129">
              <a:extLst>
                <a:ext uri="{FF2B5EF4-FFF2-40B4-BE49-F238E27FC236}">
                  <a16:creationId xmlns:a16="http://schemas.microsoft.com/office/drawing/2014/main" xmlns="" id="{613D81C4-B52F-E24B-849D-9649B4B63A39}"/>
                </a:ext>
              </a:extLst>
            </p:cNvPr>
            <p:cNvSpPr/>
            <p:nvPr/>
          </p:nvSpPr>
          <p:spPr>
            <a:xfrm>
              <a:off x="4595856" y="2750485"/>
              <a:ext cx="1450759" cy="286815"/>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5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31" name="TextBox 130">
              <a:extLst>
                <a:ext uri="{FF2B5EF4-FFF2-40B4-BE49-F238E27FC236}">
                  <a16:creationId xmlns:a16="http://schemas.microsoft.com/office/drawing/2014/main" xmlns="" id="{888971A6-DDD5-7941-A98D-60D4DEE57A18}"/>
                </a:ext>
              </a:extLst>
            </p:cNvPr>
            <p:cNvSpPr txBox="1"/>
            <p:nvPr/>
          </p:nvSpPr>
          <p:spPr>
            <a:xfrm>
              <a:off x="4909223" y="2761594"/>
              <a:ext cx="871863" cy="29238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FFFFFF"/>
                  </a:solidFill>
                  <a:effectLst/>
                  <a:uLnTx/>
                  <a:uFillTx/>
                  <a:latin typeface="Lato Light"/>
                  <a:ea typeface="+mn-ea"/>
                  <a:cs typeface="Arial"/>
                  <a:sym typeface="Arial"/>
                </a:rPr>
                <a:t>PROFILES</a:t>
              </a:r>
            </a:p>
          </p:txBody>
        </p:sp>
      </p:grpSp>
      <p:grpSp>
        <p:nvGrpSpPr>
          <p:cNvPr id="132" name="Group 131">
            <a:extLst>
              <a:ext uri="{FF2B5EF4-FFF2-40B4-BE49-F238E27FC236}">
                <a16:creationId xmlns:a16="http://schemas.microsoft.com/office/drawing/2014/main" xmlns="" id="{4251E0ED-339F-4D42-AC3C-F32264C6427B}"/>
              </a:ext>
            </a:extLst>
          </p:cNvPr>
          <p:cNvGrpSpPr/>
          <p:nvPr/>
        </p:nvGrpSpPr>
        <p:grpSpPr>
          <a:xfrm>
            <a:off x="1990961" y="2454052"/>
            <a:ext cx="2667191" cy="253916"/>
            <a:chOff x="4595856" y="3103439"/>
            <a:chExt cx="3556254" cy="338555"/>
          </a:xfrm>
        </p:grpSpPr>
        <p:sp>
          <p:nvSpPr>
            <p:cNvPr id="133" name="Round Diagonal Corner Rectangle 132">
              <a:extLst>
                <a:ext uri="{FF2B5EF4-FFF2-40B4-BE49-F238E27FC236}">
                  <a16:creationId xmlns:a16="http://schemas.microsoft.com/office/drawing/2014/main" xmlns="" id="{3FB2CDC1-2BC5-664D-B099-D744679A28D3}"/>
                </a:ext>
              </a:extLst>
            </p:cNvPr>
            <p:cNvSpPr/>
            <p:nvPr/>
          </p:nvSpPr>
          <p:spPr>
            <a:xfrm>
              <a:off x="4595856" y="3116939"/>
              <a:ext cx="3556254" cy="286815"/>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5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34" name="TextBox 133">
              <a:extLst>
                <a:ext uri="{FF2B5EF4-FFF2-40B4-BE49-F238E27FC236}">
                  <a16:creationId xmlns:a16="http://schemas.microsoft.com/office/drawing/2014/main" xmlns="" id="{C3839C60-57F7-BA44-B618-B76ACE7E2BE7}"/>
                </a:ext>
              </a:extLst>
            </p:cNvPr>
            <p:cNvSpPr txBox="1"/>
            <p:nvPr/>
          </p:nvSpPr>
          <p:spPr>
            <a:xfrm>
              <a:off x="5989784" y="3103439"/>
              <a:ext cx="648041" cy="33855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Lato Light"/>
                  <a:ea typeface="+mn-ea"/>
                  <a:cs typeface="Arial"/>
                  <a:sym typeface="Arial"/>
                </a:rPr>
                <a:t>NEM</a:t>
              </a:r>
            </a:p>
          </p:txBody>
        </p:sp>
      </p:grpSp>
      <p:grpSp>
        <p:nvGrpSpPr>
          <p:cNvPr id="135" name="Group 134">
            <a:extLst>
              <a:ext uri="{FF2B5EF4-FFF2-40B4-BE49-F238E27FC236}">
                <a16:creationId xmlns:a16="http://schemas.microsoft.com/office/drawing/2014/main" xmlns="" id="{FCCE1904-5B49-FD45-B202-FD2A3AD8EB50}"/>
              </a:ext>
            </a:extLst>
          </p:cNvPr>
          <p:cNvGrpSpPr/>
          <p:nvPr/>
        </p:nvGrpSpPr>
        <p:grpSpPr>
          <a:xfrm>
            <a:off x="3593200" y="3406447"/>
            <a:ext cx="1064953" cy="295995"/>
            <a:chOff x="6732173" y="4297555"/>
            <a:chExt cx="1419937" cy="394660"/>
          </a:xfrm>
        </p:grpSpPr>
        <p:sp>
          <p:nvSpPr>
            <p:cNvPr id="136" name="Round Diagonal Corner Rectangle 135">
              <a:extLst>
                <a:ext uri="{FF2B5EF4-FFF2-40B4-BE49-F238E27FC236}">
                  <a16:creationId xmlns:a16="http://schemas.microsoft.com/office/drawing/2014/main" xmlns="" id="{7B83F784-E637-6F41-8F22-E4AF20647727}"/>
                </a:ext>
              </a:extLst>
            </p:cNvPr>
            <p:cNvSpPr/>
            <p:nvPr/>
          </p:nvSpPr>
          <p:spPr>
            <a:xfrm>
              <a:off x="6732173" y="4297555"/>
              <a:ext cx="1419937" cy="394660"/>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5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37" name="TextBox 136">
              <a:extLst>
                <a:ext uri="{FF2B5EF4-FFF2-40B4-BE49-F238E27FC236}">
                  <a16:creationId xmlns:a16="http://schemas.microsoft.com/office/drawing/2014/main" xmlns="" id="{871BA408-AD86-1B42-AE16-42ED0BBE501A}"/>
                </a:ext>
              </a:extLst>
            </p:cNvPr>
            <p:cNvSpPr txBox="1"/>
            <p:nvPr/>
          </p:nvSpPr>
          <p:spPr>
            <a:xfrm>
              <a:off x="6934872" y="4330983"/>
              <a:ext cx="1017801" cy="307776"/>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Lato Light"/>
                  <a:ea typeface="+mn-ea"/>
                  <a:cs typeface="Arial"/>
                  <a:sym typeface="Arial"/>
                </a:rPr>
                <a:t>Kubernetes</a:t>
              </a:r>
            </a:p>
          </p:txBody>
        </p:sp>
      </p:grpSp>
      <p:grpSp>
        <p:nvGrpSpPr>
          <p:cNvPr id="138" name="Group 137">
            <a:extLst>
              <a:ext uri="{FF2B5EF4-FFF2-40B4-BE49-F238E27FC236}">
                <a16:creationId xmlns:a16="http://schemas.microsoft.com/office/drawing/2014/main" xmlns="" id="{18702C11-4343-5246-970B-56F324B08A4B}"/>
              </a:ext>
            </a:extLst>
          </p:cNvPr>
          <p:cNvGrpSpPr/>
          <p:nvPr/>
        </p:nvGrpSpPr>
        <p:grpSpPr>
          <a:xfrm>
            <a:off x="2897832" y="3406449"/>
            <a:ext cx="658015" cy="295995"/>
            <a:chOff x="5975493" y="4297555"/>
            <a:chExt cx="877353" cy="394660"/>
          </a:xfrm>
        </p:grpSpPr>
        <p:sp>
          <p:nvSpPr>
            <p:cNvPr id="139" name="Round Diagonal Corner Rectangle 138">
              <a:extLst>
                <a:ext uri="{FF2B5EF4-FFF2-40B4-BE49-F238E27FC236}">
                  <a16:creationId xmlns:a16="http://schemas.microsoft.com/office/drawing/2014/main" xmlns="" id="{D29EED52-E83A-1649-860D-822CA2A769CE}"/>
                </a:ext>
              </a:extLst>
            </p:cNvPr>
            <p:cNvSpPr/>
            <p:nvPr/>
          </p:nvSpPr>
          <p:spPr>
            <a:xfrm>
              <a:off x="5975493" y="4297555"/>
              <a:ext cx="877353" cy="394660"/>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5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40" name="TextBox 139">
              <a:extLst>
                <a:ext uri="{FF2B5EF4-FFF2-40B4-BE49-F238E27FC236}">
                  <a16:creationId xmlns:a16="http://schemas.microsoft.com/office/drawing/2014/main" xmlns="" id="{005FA3F3-5D6C-1A45-A418-CC75F3D9F2DA}"/>
                </a:ext>
              </a:extLst>
            </p:cNvPr>
            <p:cNvSpPr txBox="1"/>
            <p:nvPr/>
          </p:nvSpPr>
          <p:spPr>
            <a:xfrm>
              <a:off x="6067288" y="4330534"/>
              <a:ext cx="688650" cy="307776"/>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Lato Light"/>
                  <a:ea typeface="+mn-ea"/>
                  <a:cs typeface="Arial"/>
                  <a:sym typeface="Arial"/>
                </a:rPr>
                <a:t>ONOS</a:t>
              </a:r>
            </a:p>
          </p:txBody>
        </p:sp>
      </p:grpSp>
      <p:grpSp>
        <p:nvGrpSpPr>
          <p:cNvPr id="141" name="Group 140">
            <a:extLst>
              <a:ext uri="{FF2B5EF4-FFF2-40B4-BE49-F238E27FC236}">
                <a16:creationId xmlns:a16="http://schemas.microsoft.com/office/drawing/2014/main" xmlns="" id="{D12EEF61-1ADB-BF4A-BEFF-E65D98C3364F}"/>
              </a:ext>
            </a:extLst>
          </p:cNvPr>
          <p:cNvGrpSpPr/>
          <p:nvPr/>
        </p:nvGrpSpPr>
        <p:grpSpPr>
          <a:xfrm>
            <a:off x="1925836" y="3406450"/>
            <a:ext cx="1006419" cy="295995"/>
            <a:chOff x="4509024" y="4297555"/>
            <a:chExt cx="1341892" cy="394660"/>
          </a:xfrm>
        </p:grpSpPr>
        <p:sp>
          <p:nvSpPr>
            <p:cNvPr id="142" name="Round Diagonal Corner Rectangle 141">
              <a:extLst>
                <a:ext uri="{FF2B5EF4-FFF2-40B4-BE49-F238E27FC236}">
                  <a16:creationId xmlns:a16="http://schemas.microsoft.com/office/drawing/2014/main" xmlns="" id="{BBB45682-9D4A-3A48-8D8A-95096CA35356}"/>
                </a:ext>
              </a:extLst>
            </p:cNvPr>
            <p:cNvSpPr/>
            <p:nvPr/>
          </p:nvSpPr>
          <p:spPr>
            <a:xfrm>
              <a:off x="4595856" y="4297555"/>
              <a:ext cx="1153429" cy="394660"/>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5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43" name="TextBox 142">
              <a:extLst>
                <a:ext uri="{FF2B5EF4-FFF2-40B4-BE49-F238E27FC236}">
                  <a16:creationId xmlns:a16="http://schemas.microsoft.com/office/drawing/2014/main" xmlns="" id="{4780C79D-ECD3-5E4C-8A2C-5D5B7A6D95A3}"/>
                </a:ext>
              </a:extLst>
            </p:cNvPr>
            <p:cNvSpPr txBox="1"/>
            <p:nvPr/>
          </p:nvSpPr>
          <p:spPr>
            <a:xfrm>
              <a:off x="4509024" y="4330532"/>
              <a:ext cx="1341892" cy="30777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Lato Light"/>
                  <a:ea typeface="+mn-ea"/>
                  <a:cs typeface="Arial"/>
                  <a:sym typeface="Arial"/>
                </a:rPr>
                <a:t>ONOS SD-RAN</a:t>
              </a:r>
            </a:p>
          </p:txBody>
        </p:sp>
      </p:grpSp>
      <p:grpSp>
        <p:nvGrpSpPr>
          <p:cNvPr id="144" name="Group 143">
            <a:extLst>
              <a:ext uri="{FF2B5EF4-FFF2-40B4-BE49-F238E27FC236}">
                <a16:creationId xmlns:a16="http://schemas.microsoft.com/office/drawing/2014/main" xmlns="" id="{F22F6A75-7C71-4049-9D32-7C91D356010C}"/>
              </a:ext>
            </a:extLst>
          </p:cNvPr>
          <p:cNvGrpSpPr/>
          <p:nvPr/>
        </p:nvGrpSpPr>
        <p:grpSpPr>
          <a:xfrm>
            <a:off x="2330136" y="2762466"/>
            <a:ext cx="222800" cy="591633"/>
            <a:chOff x="4713959" y="3466398"/>
            <a:chExt cx="297066" cy="788843"/>
          </a:xfrm>
        </p:grpSpPr>
        <p:sp>
          <p:nvSpPr>
            <p:cNvPr id="145" name="Round Diagonal Corner Rectangle 144">
              <a:extLst>
                <a:ext uri="{FF2B5EF4-FFF2-40B4-BE49-F238E27FC236}">
                  <a16:creationId xmlns:a16="http://schemas.microsoft.com/office/drawing/2014/main" xmlns="" id="{3A9BB0F5-8278-E245-AECA-FD4EA22597A6}"/>
                </a:ext>
              </a:extLst>
            </p:cNvPr>
            <p:cNvSpPr/>
            <p:nvPr/>
          </p:nvSpPr>
          <p:spPr>
            <a:xfrm rot="16200000">
              <a:off x="4470999" y="3715216"/>
              <a:ext cx="782985" cy="297066"/>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46" name="TextBox 145">
              <a:extLst>
                <a:ext uri="{FF2B5EF4-FFF2-40B4-BE49-F238E27FC236}">
                  <a16:creationId xmlns:a16="http://schemas.microsoft.com/office/drawing/2014/main" xmlns="" id="{E6F74221-E092-D543-A773-DA571898B881}"/>
                </a:ext>
              </a:extLst>
            </p:cNvPr>
            <p:cNvSpPr txBox="1"/>
            <p:nvPr/>
          </p:nvSpPr>
          <p:spPr>
            <a:xfrm rot="16200000">
              <a:off x="4471333" y="3724375"/>
              <a:ext cx="782693" cy="26673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Lato Light"/>
                  <a:ea typeface="+mn-ea"/>
                  <a:cs typeface="Arial"/>
                  <a:sym typeface="Arial"/>
                </a:rPr>
                <a:t>RAN Apps</a:t>
              </a:r>
            </a:p>
          </p:txBody>
        </p:sp>
      </p:grpSp>
      <p:grpSp>
        <p:nvGrpSpPr>
          <p:cNvPr id="147" name="Group 146">
            <a:extLst>
              <a:ext uri="{FF2B5EF4-FFF2-40B4-BE49-F238E27FC236}">
                <a16:creationId xmlns:a16="http://schemas.microsoft.com/office/drawing/2014/main" xmlns="" id="{F7446D03-3BB3-7943-B3F6-FE373D0F852E}"/>
              </a:ext>
            </a:extLst>
          </p:cNvPr>
          <p:cNvGrpSpPr/>
          <p:nvPr/>
        </p:nvGrpSpPr>
        <p:grpSpPr>
          <a:xfrm>
            <a:off x="3125102" y="2756281"/>
            <a:ext cx="222800" cy="587239"/>
            <a:chOff x="6149851" y="3465581"/>
            <a:chExt cx="297066" cy="782985"/>
          </a:xfrm>
        </p:grpSpPr>
        <p:sp>
          <p:nvSpPr>
            <p:cNvPr id="148" name="Round Diagonal Corner Rectangle 147">
              <a:extLst>
                <a:ext uri="{FF2B5EF4-FFF2-40B4-BE49-F238E27FC236}">
                  <a16:creationId xmlns:a16="http://schemas.microsoft.com/office/drawing/2014/main" xmlns="" id="{EDE3B746-E70B-B549-AD1F-E86958E7BF13}"/>
                </a:ext>
              </a:extLst>
            </p:cNvPr>
            <p:cNvSpPr/>
            <p:nvPr/>
          </p:nvSpPr>
          <p:spPr>
            <a:xfrm rot="16200000">
              <a:off x="5906891" y="3708541"/>
              <a:ext cx="782985" cy="297066"/>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49" name="TextBox 148">
              <a:extLst>
                <a:ext uri="{FF2B5EF4-FFF2-40B4-BE49-F238E27FC236}">
                  <a16:creationId xmlns:a16="http://schemas.microsoft.com/office/drawing/2014/main" xmlns="" id="{1C51933A-CAF5-BF4F-A413-278162B6C31C}"/>
                </a:ext>
              </a:extLst>
            </p:cNvPr>
            <p:cNvSpPr txBox="1"/>
            <p:nvPr/>
          </p:nvSpPr>
          <p:spPr>
            <a:xfrm rot="16200000">
              <a:off x="6022687" y="3712410"/>
              <a:ext cx="547586" cy="26673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Lato Light"/>
                  <a:ea typeface="+mn-ea"/>
                  <a:cs typeface="Arial"/>
                  <a:sym typeface="Arial"/>
                </a:rPr>
                <a:t>Trellis</a:t>
              </a:r>
            </a:p>
          </p:txBody>
        </p:sp>
      </p:grpSp>
      <p:grpSp>
        <p:nvGrpSpPr>
          <p:cNvPr id="150" name="Group 149">
            <a:extLst>
              <a:ext uri="{FF2B5EF4-FFF2-40B4-BE49-F238E27FC236}">
                <a16:creationId xmlns:a16="http://schemas.microsoft.com/office/drawing/2014/main" xmlns="" id="{6CA3E951-AD47-1D45-A6CB-DB681166D110}"/>
              </a:ext>
            </a:extLst>
          </p:cNvPr>
          <p:cNvGrpSpPr/>
          <p:nvPr/>
        </p:nvGrpSpPr>
        <p:grpSpPr>
          <a:xfrm>
            <a:off x="3733385" y="2742569"/>
            <a:ext cx="222800" cy="606256"/>
            <a:chOff x="7028815" y="3456243"/>
            <a:chExt cx="297066" cy="808341"/>
          </a:xfrm>
        </p:grpSpPr>
        <p:sp>
          <p:nvSpPr>
            <p:cNvPr id="151" name="Round Diagonal Corner Rectangle 150">
              <a:extLst>
                <a:ext uri="{FF2B5EF4-FFF2-40B4-BE49-F238E27FC236}">
                  <a16:creationId xmlns:a16="http://schemas.microsoft.com/office/drawing/2014/main" xmlns="" id="{04B2A799-EEEF-D84C-B6B9-CF70FD394E2D}"/>
                </a:ext>
              </a:extLst>
            </p:cNvPr>
            <p:cNvSpPr/>
            <p:nvPr/>
          </p:nvSpPr>
          <p:spPr>
            <a:xfrm rot="16200000">
              <a:off x="6785855" y="3708541"/>
              <a:ext cx="782985" cy="297066"/>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52" name="TextBox 151">
              <a:extLst>
                <a:ext uri="{FF2B5EF4-FFF2-40B4-BE49-F238E27FC236}">
                  <a16:creationId xmlns:a16="http://schemas.microsoft.com/office/drawing/2014/main" xmlns="" id="{592D0234-DB9C-2C47-A171-792F76A8108B}"/>
                </a:ext>
              </a:extLst>
            </p:cNvPr>
            <p:cNvSpPr txBox="1"/>
            <p:nvPr/>
          </p:nvSpPr>
          <p:spPr>
            <a:xfrm rot="16200000">
              <a:off x="6771275" y="3727044"/>
              <a:ext cx="808341" cy="26673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Lato Light"/>
                  <a:ea typeface="+mn-ea"/>
                  <a:cs typeface="Arial"/>
                  <a:sym typeface="Arial"/>
                </a:rPr>
                <a:t>RAN VNFs</a:t>
              </a:r>
            </a:p>
          </p:txBody>
        </p:sp>
      </p:grpSp>
      <p:grpSp>
        <p:nvGrpSpPr>
          <p:cNvPr id="153" name="Group 152">
            <a:extLst>
              <a:ext uri="{FF2B5EF4-FFF2-40B4-BE49-F238E27FC236}">
                <a16:creationId xmlns:a16="http://schemas.microsoft.com/office/drawing/2014/main" xmlns="" id="{5F5EA4D3-5428-F840-BE67-DF1FB9B0891B}"/>
              </a:ext>
            </a:extLst>
          </p:cNvPr>
          <p:cNvGrpSpPr/>
          <p:nvPr/>
        </p:nvGrpSpPr>
        <p:grpSpPr>
          <a:xfrm>
            <a:off x="4283595" y="2749574"/>
            <a:ext cx="222800" cy="587239"/>
            <a:chOff x="7398221" y="3465581"/>
            <a:chExt cx="297066" cy="782985"/>
          </a:xfrm>
        </p:grpSpPr>
        <p:sp>
          <p:nvSpPr>
            <p:cNvPr id="154" name="Round Diagonal Corner Rectangle 153">
              <a:extLst>
                <a:ext uri="{FF2B5EF4-FFF2-40B4-BE49-F238E27FC236}">
                  <a16:creationId xmlns:a16="http://schemas.microsoft.com/office/drawing/2014/main" xmlns="" id="{639D73F7-BE04-A14D-AFCA-793A86EF2E45}"/>
                </a:ext>
              </a:extLst>
            </p:cNvPr>
            <p:cNvSpPr/>
            <p:nvPr/>
          </p:nvSpPr>
          <p:spPr>
            <a:xfrm rot="16200000">
              <a:off x="7155261" y="3708541"/>
              <a:ext cx="782985" cy="297066"/>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55" name="TextBox 154">
              <a:extLst>
                <a:ext uri="{FF2B5EF4-FFF2-40B4-BE49-F238E27FC236}">
                  <a16:creationId xmlns:a16="http://schemas.microsoft.com/office/drawing/2014/main" xmlns="" id="{517AF9CA-FEF0-6C40-8230-6E0739A66732}"/>
                </a:ext>
              </a:extLst>
            </p:cNvPr>
            <p:cNvSpPr txBox="1"/>
            <p:nvPr/>
          </p:nvSpPr>
          <p:spPr>
            <a:xfrm rot="16200000">
              <a:off x="7293650" y="3725090"/>
              <a:ext cx="509114" cy="26673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Lato Light"/>
                  <a:ea typeface="+mn-ea"/>
                  <a:cs typeface="Arial"/>
                  <a:sym typeface="Arial"/>
                </a:rPr>
                <a:t>Apps</a:t>
              </a:r>
            </a:p>
          </p:txBody>
        </p:sp>
      </p:grpSp>
      <p:grpSp>
        <p:nvGrpSpPr>
          <p:cNvPr id="156" name="Group 155">
            <a:extLst>
              <a:ext uri="{FF2B5EF4-FFF2-40B4-BE49-F238E27FC236}">
                <a16:creationId xmlns:a16="http://schemas.microsoft.com/office/drawing/2014/main" xmlns="" id="{EBD66ED7-BAB6-0B4B-99AD-90808FA2C2B3}"/>
              </a:ext>
            </a:extLst>
          </p:cNvPr>
          <p:cNvGrpSpPr/>
          <p:nvPr/>
        </p:nvGrpSpPr>
        <p:grpSpPr>
          <a:xfrm>
            <a:off x="6158355" y="2851851"/>
            <a:ext cx="587239" cy="226682"/>
            <a:chOff x="10066318" y="4060988"/>
            <a:chExt cx="782985" cy="302242"/>
          </a:xfrm>
        </p:grpSpPr>
        <p:sp>
          <p:nvSpPr>
            <p:cNvPr id="157" name="Round Diagonal Corner Rectangle 156">
              <a:extLst>
                <a:ext uri="{FF2B5EF4-FFF2-40B4-BE49-F238E27FC236}">
                  <a16:creationId xmlns:a16="http://schemas.microsoft.com/office/drawing/2014/main" xmlns="" id="{5249C2D5-06D6-F44F-8FA0-469D99760EAF}"/>
                </a:ext>
              </a:extLst>
            </p:cNvPr>
            <p:cNvSpPr/>
            <p:nvPr/>
          </p:nvSpPr>
          <p:spPr>
            <a:xfrm>
              <a:off x="10066318" y="4066164"/>
              <a:ext cx="782985" cy="297066"/>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626262"/>
                </a:solidFill>
                <a:effectLst/>
                <a:uLnTx/>
                <a:uFillTx/>
                <a:latin typeface="Lato Light"/>
                <a:ea typeface="+mn-ea"/>
                <a:cs typeface="Arial"/>
                <a:sym typeface="Arial"/>
              </a:endParaRPr>
            </a:p>
          </p:txBody>
        </p:sp>
        <p:sp>
          <p:nvSpPr>
            <p:cNvPr id="158" name="TextBox 157">
              <a:extLst>
                <a:ext uri="{FF2B5EF4-FFF2-40B4-BE49-F238E27FC236}">
                  <a16:creationId xmlns:a16="http://schemas.microsoft.com/office/drawing/2014/main" xmlns="" id="{33EC3C06-BBD4-A043-9CE2-FEC2B5DD3357}"/>
                </a:ext>
              </a:extLst>
            </p:cNvPr>
            <p:cNvSpPr txBox="1"/>
            <p:nvPr/>
          </p:nvSpPr>
          <p:spPr>
            <a:xfrm>
              <a:off x="10192710" y="4060988"/>
              <a:ext cx="551861" cy="2923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FFFFFF"/>
                  </a:solidFill>
                  <a:effectLst/>
                  <a:uLnTx/>
                  <a:uFillTx/>
                  <a:latin typeface="Lato Light"/>
                  <a:ea typeface="+mn-ea"/>
                  <a:cs typeface="Arial"/>
                  <a:sym typeface="Arial"/>
                </a:rPr>
                <a:t>Apps</a:t>
              </a:r>
            </a:p>
          </p:txBody>
        </p:sp>
      </p:grpSp>
      <p:grpSp>
        <p:nvGrpSpPr>
          <p:cNvPr id="159" name="Group 158">
            <a:extLst>
              <a:ext uri="{FF2B5EF4-FFF2-40B4-BE49-F238E27FC236}">
                <a16:creationId xmlns:a16="http://schemas.microsoft.com/office/drawing/2014/main" xmlns="" id="{F17AAC81-4100-4B4D-B8CD-7BDCE84AEE8F}"/>
              </a:ext>
            </a:extLst>
          </p:cNvPr>
          <p:cNvGrpSpPr/>
          <p:nvPr/>
        </p:nvGrpSpPr>
        <p:grpSpPr>
          <a:xfrm>
            <a:off x="5446902" y="2855733"/>
            <a:ext cx="715490" cy="222800"/>
            <a:chOff x="9117709" y="4066164"/>
            <a:chExt cx="953986" cy="297066"/>
          </a:xfrm>
        </p:grpSpPr>
        <p:sp>
          <p:nvSpPr>
            <p:cNvPr id="160" name="Round Diagonal Corner Rectangle 159">
              <a:extLst>
                <a:ext uri="{FF2B5EF4-FFF2-40B4-BE49-F238E27FC236}">
                  <a16:creationId xmlns:a16="http://schemas.microsoft.com/office/drawing/2014/main" xmlns="" id="{63729351-9A8D-944F-ABB6-2B8C4569C0B1}"/>
                </a:ext>
              </a:extLst>
            </p:cNvPr>
            <p:cNvSpPr/>
            <p:nvPr/>
          </p:nvSpPr>
          <p:spPr>
            <a:xfrm>
              <a:off x="9182992" y="4066164"/>
              <a:ext cx="782985" cy="297066"/>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626262"/>
                </a:solidFill>
                <a:effectLst/>
                <a:uLnTx/>
                <a:uFillTx/>
                <a:latin typeface="Lato Light"/>
                <a:ea typeface="+mn-ea"/>
                <a:cs typeface="Arial"/>
                <a:sym typeface="Arial"/>
              </a:endParaRPr>
            </a:p>
          </p:txBody>
        </p:sp>
        <p:sp>
          <p:nvSpPr>
            <p:cNvPr id="161" name="TextBox 160">
              <a:extLst>
                <a:ext uri="{FF2B5EF4-FFF2-40B4-BE49-F238E27FC236}">
                  <a16:creationId xmlns:a16="http://schemas.microsoft.com/office/drawing/2014/main" xmlns="" id="{724B96C8-3BC6-F84F-84CD-64C41725F8A9}"/>
                </a:ext>
              </a:extLst>
            </p:cNvPr>
            <p:cNvSpPr txBox="1"/>
            <p:nvPr/>
          </p:nvSpPr>
          <p:spPr>
            <a:xfrm>
              <a:off x="9117709" y="4070843"/>
              <a:ext cx="953986" cy="2923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FFFFFF"/>
                  </a:solidFill>
                  <a:effectLst/>
                  <a:uLnTx/>
                  <a:uFillTx/>
                  <a:latin typeface="Lato Light"/>
                  <a:ea typeface="+mn-ea"/>
                  <a:cs typeface="Arial"/>
                  <a:sym typeface="Arial"/>
                </a:rPr>
                <a:t>Core VNFs</a:t>
              </a:r>
            </a:p>
          </p:txBody>
        </p:sp>
      </p:grpSp>
      <p:grpSp>
        <p:nvGrpSpPr>
          <p:cNvPr id="162" name="Group 161">
            <a:extLst>
              <a:ext uri="{FF2B5EF4-FFF2-40B4-BE49-F238E27FC236}">
                <a16:creationId xmlns:a16="http://schemas.microsoft.com/office/drawing/2014/main" xmlns="" id="{C462C0BA-35E1-9041-A9DA-B3F20F804BB0}"/>
              </a:ext>
            </a:extLst>
          </p:cNvPr>
          <p:cNvGrpSpPr/>
          <p:nvPr/>
        </p:nvGrpSpPr>
        <p:grpSpPr>
          <a:xfrm>
            <a:off x="5210710" y="3869463"/>
            <a:ext cx="1928652" cy="688166"/>
            <a:chOff x="8717420" y="5192861"/>
            <a:chExt cx="2571536" cy="917555"/>
          </a:xfrm>
        </p:grpSpPr>
        <p:sp>
          <p:nvSpPr>
            <p:cNvPr id="163" name="Round Diagonal Corner Rectangle 162">
              <a:extLst>
                <a:ext uri="{FF2B5EF4-FFF2-40B4-BE49-F238E27FC236}">
                  <a16:creationId xmlns:a16="http://schemas.microsoft.com/office/drawing/2014/main" xmlns="" id="{459B6DDC-FF81-7346-BD58-E6CC177AE83A}"/>
                </a:ext>
              </a:extLst>
            </p:cNvPr>
            <p:cNvSpPr/>
            <p:nvPr/>
          </p:nvSpPr>
          <p:spPr>
            <a:xfrm>
              <a:off x="8717420" y="5192861"/>
              <a:ext cx="2571536" cy="917555"/>
            </a:xfrm>
            <a:prstGeom prst="round2DiagRect">
              <a:avLst/>
            </a:prstGeom>
            <a:noFill/>
            <a:ln w="10795" cap="flat" cmpd="sng" algn="ctr">
              <a:solidFill>
                <a:srgbClr val="626262">
                  <a:lumMod val="50000"/>
                </a:srgbClr>
              </a:solidFill>
              <a:prstDash val="dash"/>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626262"/>
                </a:solidFill>
                <a:effectLst/>
                <a:uLnTx/>
                <a:uFillTx/>
                <a:latin typeface="Lato Light"/>
                <a:ea typeface="+mn-ea"/>
                <a:cs typeface="Arial"/>
                <a:sym typeface="Arial"/>
              </a:endParaRPr>
            </a:p>
          </p:txBody>
        </p:sp>
        <p:pic>
          <p:nvPicPr>
            <p:cNvPr id="164" name="Picture 163">
              <a:extLst>
                <a:ext uri="{FF2B5EF4-FFF2-40B4-BE49-F238E27FC236}">
                  <a16:creationId xmlns:a16="http://schemas.microsoft.com/office/drawing/2014/main" xmlns="" id="{DAF0CE80-8CE7-A441-BC0D-6D97E06299CC}"/>
                </a:ext>
              </a:extLst>
            </p:cNvPr>
            <p:cNvPicPr>
              <a:picLocks noChangeAspect="1"/>
            </p:cNvPicPr>
            <p:nvPr/>
          </p:nvPicPr>
          <p:blipFill>
            <a:blip r:embed="rId2">
              <a:grayscl/>
            </a:blip>
            <a:stretch>
              <a:fillRect/>
            </a:stretch>
          </p:blipFill>
          <p:spPr>
            <a:xfrm>
              <a:off x="9262482" y="5811819"/>
              <a:ext cx="237744" cy="237744"/>
            </a:xfrm>
            <a:prstGeom prst="rect">
              <a:avLst/>
            </a:prstGeom>
            <a:effectLst>
              <a:outerShdw blurRad="50800" dist="38100" dir="2700000" algn="tl" rotWithShape="0">
                <a:prstClr val="black">
                  <a:alpha val="40000"/>
                </a:prstClr>
              </a:outerShdw>
            </a:effectLst>
          </p:spPr>
        </p:pic>
        <p:pic>
          <p:nvPicPr>
            <p:cNvPr id="165" name="Picture 164">
              <a:extLst>
                <a:ext uri="{FF2B5EF4-FFF2-40B4-BE49-F238E27FC236}">
                  <a16:creationId xmlns:a16="http://schemas.microsoft.com/office/drawing/2014/main" xmlns="" id="{6868F928-76C1-2D46-B084-053990BE8EB5}"/>
                </a:ext>
              </a:extLst>
            </p:cNvPr>
            <p:cNvPicPr>
              <a:picLocks noChangeAspect="1"/>
            </p:cNvPicPr>
            <p:nvPr/>
          </p:nvPicPr>
          <p:blipFill>
            <a:blip r:embed="rId2">
              <a:grayscl/>
            </a:blip>
            <a:stretch>
              <a:fillRect/>
            </a:stretch>
          </p:blipFill>
          <p:spPr>
            <a:xfrm>
              <a:off x="9694134" y="5811819"/>
              <a:ext cx="237744" cy="237744"/>
            </a:xfrm>
            <a:prstGeom prst="rect">
              <a:avLst/>
            </a:prstGeom>
            <a:effectLst>
              <a:outerShdw blurRad="50800" dist="38100" dir="2700000" algn="tl" rotWithShape="0">
                <a:prstClr val="black">
                  <a:alpha val="40000"/>
                </a:prstClr>
              </a:outerShdw>
            </a:effectLst>
          </p:spPr>
        </p:pic>
        <p:pic>
          <p:nvPicPr>
            <p:cNvPr id="166" name="Picture 165">
              <a:extLst>
                <a:ext uri="{FF2B5EF4-FFF2-40B4-BE49-F238E27FC236}">
                  <a16:creationId xmlns:a16="http://schemas.microsoft.com/office/drawing/2014/main" xmlns="" id="{A7DE5142-2112-6843-889F-914418BAC5E4}"/>
                </a:ext>
              </a:extLst>
            </p:cNvPr>
            <p:cNvPicPr>
              <a:picLocks noChangeAspect="1"/>
            </p:cNvPicPr>
            <p:nvPr/>
          </p:nvPicPr>
          <p:blipFill>
            <a:blip r:embed="rId2">
              <a:grayscl/>
            </a:blip>
            <a:stretch>
              <a:fillRect/>
            </a:stretch>
          </p:blipFill>
          <p:spPr>
            <a:xfrm>
              <a:off x="10125786" y="5811819"/>
              <a:ext cx="237744" cy="237744"/>
            </a:xfrm>
            <a:prstGeom prst="rect">
              <a:avLst/>
            </a:prstGeom>
            <a:effectLst>
              <a:outerShdw blurRad="50800" dist="38100" dir="2700000" algn="tl" rotWithShape="0">
                <a:prstClr val="black">
                  <a:alpha val="40000"/>
                </a:prstClr>
              </a:outerShdw>
            </a:effectLst>
          </p:spPr>
        </p:pic>
        <p:pic>
          <p:nvPicPr>
            <p:cNvPr id="167" name="Picture 166">
              <a:extLst>
                <a:ext uri="{FF2B5EF4-FFF2-40B4-BE49-F238E27FC236}">
                  <a16:creationId xmlns:a16="http://schemas.microsoft.com/office/drawing/2014/main" xmlns="" id="{9B617E14-E1FF-7540-9B0C-C162E153F936}"/>
                </a:ext>
              </a:extLst>
            </p:cNvPr>
            <p:cNvPicPr>
              <a:picLocks noChangeAspect="1"/>
            </p:cNvPicPr>
            <p:nvPr/>
          </p:nvPicPr>
          <p:blipFill>
            <a:blip r:embed="rId3">
              <a:grayscl/>
            </a:blip>
            <a:stretch>
              <a:fillRect/>
            </a:stretch>
          </p:blipFill>
          <p:spPr>
            <a:xfrm>
              <a:off x="9788398" y="5348633"/>
              <a:ext cx="440583" cy="421001"/>
            </a:xfrm>
            <a:prstGeom prst="rect">
              <a:avLst/>
            </a:prstGeom>
            <a:effectLst>
              <a:outerShdw blurRad="50800" dist="38100" dir="2700000" algn="tl" rotWithShape="0">
                <a:prstClr val="black">
                  <a:alpha val="40000"/>
                </a:prstClr>
              </a:outerShdw>
            </a:effectLst>
          </p:spPr>
        </p:pic>
        <p:pic>
          <p:nvPicPr>
            <p:cNvPr id="168" name="Picture 167">
              <a:extLst>
                <a:ext uri="{FF2B5EF4-FFF2-40B4-BE49-F238E27FC236}">
                  <a16:creationId xmlns:a16="http://schemas.microsoft.com/office/drawing/2014/main" xmlns="" id="{3F9E951A-A8E1-E043-9D23-105C0C5F36A9}"/>
                </a:ext>
              </a:extLst>
            </p:cNvPr>
            <p:cNvPicPr>
              <a:picLocks noChangeAspect="1"/>
            </p:cNvPicPr>
            <p:nvPr/>
          </p:nvPicPr>
          <p:blipFill>
            <a:blip r:embed="rId3">
              <a:grayscl/>
            </a:blip>
            <a:stretch>
              <a:fillRect/>
            </a:stretch>
          </p:blipFill>
          <p:spPr>
            <a:xfrm>
              <a:off x="10287324" y="5348633"/>
              <a:ext cx="440583" cy="421001"/>
            </a:xfrm>
            <a:prstGeom prst="rect">
              <a:avLst/>
            </a:prstGeom>
            <a:effectLst>
              <a:outerShdw blurRad="50800" dist="38100" dir="2700000" algn="tl" rotWithShape="0">
                <a:prstClr val="black">
                  <a:alpha val="40000"/>
                </a:prstClr>
              </a:outerShdw>
            </a:effectLst>
          </p:spPr>
        </p:pic>
        <p:pic>
          <p:nvPicPr>
            <p:cNvPr id="169" name="Picture 168">
              <a:extLst>
                <a:ext uri="{FF2B5EF4-FFF2-40B4-BE49-F238E27FC236}">
                  <a16:creationId xmlns:a16="http://schemas.microsoft.com/office/drawing/2014/main" xmlns="" id="{0F9D1EB3-A439-1849-93A5-86F629A7A8F5}"/>
                </a:ext>
              </a:extLst>
            </p:cNvPr>
            <p:cNvPicPr>
              <a:picLocks noChangeAspect="1"/>
            </p:cNvPicPr>
            <p:nvPr/>
          </p:nvPicPr>
          <p:blipFill>
            <a:blip r:embed="rId3">
              <a:grayscl/>
            </a:blip>
            <a:stretch>
              <a:fillRect/>
            </a:stretch>
          </p:blipFill>
          <p:spPr>
            <a:xfrm>
              <a:off x="10786251" y="5348633"/>
              <a:ext cx="440583" cy="421001"/>
            </a:xfrm>
            <a:prstGeom prst="rect">
              <a:avLst/>
            </a:prstGeom>
            <a:effectLst>
              <a:outerShdw blurRad="50800" dist="38100" dir="2700000" algn="tl" rotWithShape="0">
                <a:prstClr val="black">
                  <a:alpha val="40000"/>
                </a:prstClr>
              </a:outerShdw>
            </a:effectLst>
          </p:spPr>
        </p:pic>
        <p:pic>
          <p:nvPicPr>
            <p:cNvPr id="170" name="Picture 169">
              <a:extLst>
                <a:ext uri="{FF2B5EF4-FFF2-40B4-BE49-F238E27FC236}">
                  <a16:creationId xmlns:a16="http://schemas.microsoft.com/office/drawing/2014/main" xmlns="" id="{DC6BAFF4-A569-F04E-BAC8-4EFEFD8F4E9D}"/>
                </a:ext>
              </a:extLst>
            </p:cNvPr>
            <p:cNvPicPr>
              <a:picLocks noChangeAspect="1"/>
            </p:cNvPicPr>
            <p:nvPr/>
          </p:nvPicPr>
          <p:blipFill>
            <a:blip r:embed="rId2">
              <a:grayscl/>
            </a:blip>
            <a:stretch>
              <a:fillRect/>
            </a:stretch>
          </p:blipFill>
          <p:spPr>
            <a:xfrm>
              <a:off x="10557438" y="5811819"/>
              <a:ext cx="237744" cy="237744"/>
            </a:xfrm>
            <a:prstGeom prst="rect">
              <a:avLst/>
            </a:prstGeom>
            <a:effectLst>
              <a:outerShdw blurRad="50800" dist="38100" dir="2700000" algn="tl" rotWithShape="0">
                <a:prstClr val="black">
                  <a:alpha val="40000"/>
                </a:prstClr>
              </a:outerShdw>
            </a:effectLst>
          </p:spPr>
        </p:pic>
        <p:pic>
          <p:nvPicPr>
            <p:cNvPr id="171" name="Picture 170">
              <a:extLst>
                <a:ext uri="{FF2B5EF4-FFF2-40B4-BE49-F238E27FC236}">
                  <a16:creationId xmlns:a16="http://schemas.microsoft.com/office/drawing/2014/main" xmlns="" id="{7B5ADB7D-FC61-7E4F-A4EA-69D25626FC5D}"/>
                </a:ext>
              </a:extLst>
            </p:cNvPr>
            <p:cNvPicPr>
              <a:picLocks noChangeAspect="1"/>
            </p:cNvPicPr>
            <p:nvPr/>
          </p:nvPicPr>
          <p:blipFill>
            <a:blip r:embed="rId3">
              <a:grayscl/>
            </a:blip>
            <a:stretch>
              <a:fillRect/>
            </a:stretch>
          </p:blipFill>
          <p:spPr>
            <a:xfrm>
              <a:off x="9289472" y="5348633"/>
              <a:ext cx="440583" cy="421001"/>
            </a:xfrm>
            <a:prstGeom prst="rect">
              <a:avLst/>
            </a:prstGeom>
            <a:effectLst>
              <a:outerShdw blurRad="50800" dist="38100" dir="2700000" algn="tl" rotWithShape="0">
                <a:prstClr val="black">
                  <a:alpha val="40000"/>
                </a:prstClr>
              </a:outerShdw>
            </a:effectLst>
          </p:spPr>
        </p:pic>
        <p:pic>
          <p:nvPicPr>
            <p:cNvPr id="172" name="Picture 171">
              <a:extLst>
                <a:ext uri="{FF2B5EF4-FFF2-40B4-BE49-F238E27FC236}">
                  <a16:creationId xmlns:a16="http://schemas.microsoft.com/office/drawing/2014/main" xmlns="" id="{E812540F-31BA-184D-BC41-370AB59D7416}"/>
                </a:ext>
              </a:extLst>
            </p:cNvPr>
            <p:cNvPicPr>
              <a:picLocks noChangeAspect="1"/>
            </p:cNvPicPr>
            <p:nvPr/>
          </p:nvPicPr>
          <p:blipFill>
            <a:blip r:embed="rId3">
              <a:grayscl/>
            </a:blip>
            <a:stretch>
              <a:fillRect/>
            </a:stretch>
          </p:blipFill>
          <p:spPr>
            <a:xfrm>
              <a:off x="8790546" y="5348633"/>
              <a:ext cx="440583" cy="421001"/>
            </a:xfrm>
            <a:prstGeom prst="rect">
              <a:avLst/>
            </a:prstGeom>
            <a:effectLst>
              <a:outerShdw blurRad="50800" dist="38100" dir="2700000" algn="tl" rotWithShape="0">
                <a:prstClr val="black">
                  <a:alpha val="40000"/>
                </a:prstClr>
              </a:outerShdw>
            </a:effectLst>
          </p:spPr>
        </p:pic>
        <p:pic>
          <p:nvPicPr>
            <p:cNvPr id="173" name="Picture 172">
              <a:extLst>
                <a:ext uri="{FF2B5EF4-FFF2-40B4-BE49-F238E27FC236}">
                  <a16:creationId xmlns:a16="http://schemas.microsoft.com/office/drawing/2014/main" xmlns="" id="{0D830971-D327-484F-A8E9-2B1541F56208}"/>
                </a:ext>
              </a:extLst>
            </p:cNvPr>
            <p:cNvPicPr>
              <a:picLocks noChangeAspect="1"/>
            </p:cNvPicPr>
            <p:nvPr/>
          </p:nvPicPr>
          <p:blipFill>
            <a:blip r:embed="rId2">
              <a:grayscl/>
            </a:blip>
            <a:stretch>
              <a:fillRect/>
            </a:stretch>
          </p:blipFill>
          <p:spPr>
            <a:xfrm>
              <a:off x="8830830" y="5811819"/>
              <a:ext cx="237744" cy="237744"/>
            </a:xfrm>
            <a:prstGeom prst="rect">
              <a:avLst/>
            </a:prstGeom>
            <a:effectLst>
              <a:outerShdw blurRad="50800" dist="38100" dir="2700000" algn="tl" rotWithShape="0">
                <a:prstClr val="black">
                  <a:alpha val="40000"/>
                </a:prstClr>
              </a:outerShdw>
            </a:effectLst>
          </p:spPr>
        </p:pic>
        <p:pic>
          <p:nvPicPr>
            <p:cNvPr id="174" name="Picture 173">
              <a:extLst>
                <a:ext uri="{FF2B5EF4-FFF2-40B4-BE49-F238E27FC236}">
                  <a16:creationId xmlns:a16="http://schemas.microsoft.com/office/drawing/2014/main" xmlns="" id="{6E63EAF5-D981-7D49-9317-37673EB17C90}"/>
                </a:ext>
              </a:extLst>
            </p:cNvPr>
            <p:cNvPicPr>
              <a:picLocks noChangeAspect="1"/>
            </p:cNvPicPr>
            <p:nvPr/>
          </p:nvPicPr>
          <p:blipFill>
            <a:blip r:embed="rId2">
              <a:grayscl/>
            </a:blip>
            <a:stretch>
              <a:fillRect/>
            </a:stretch>
          </p:blipFill>
          <p:spPr>
            <a:xfrm>
              <a:off x="10989090" y="5811819"/>
              <a:ext cx="237744" cy="237744"/>
            </a:xfrm>
            <a:prstGeom prst="rect">
              <a:avLst/>
            </a:prstGeom>
            <a:effectLst>
              <a:outerShdw blurRad="50800" dist="38100" dir="2700000" algn="tl" rotWithShape="0">
                <a:prstClr val="black">
                  <a:alpha val="40000"/>
                </a:prstClr>
              </a:outerShdw>
            </a:effectLst>
          </p:spPr>
        </p:pic>
      </p:grpSp>
      <p:grpSp>
        <p:nvGrpSpPr>
          <p:cNvPr id="175" name="Group 174">
            <a:extLst>
              <a:ext uri="{FF2B5EF4-FFF2-40B4-BE49-F238E27FC236}">
                <a16:creationId xmlns:a16="http://schemas.microsoft.com/office/drawing/2014/main" xmlns="" id="{3057B515-1052-8048-B3C9-D778C3473194}"/>
              </a:ext>
            </a:extLst>
          </p:cNvPr>
          <p:cNvGrpSpPr/>
          <p:nvPr/>
        </p:nvGrpSpPr>
        <p:grpSpPr>
          <a:xfrm>
            <a:off x="4010747" y="2724652"/>
            <a:ext cx="222800" cy="614271"/>
            <a:chOff x="7028815" y="3435562"/>
            <a:chExt cx="297066" cy="819027"/>
          </a:xfrm>
        </p:grpSpPr>
        <p:sp>
          <p:nvSpPr>
            <p:cNvPr id="176" name="Round Diagonal Corner Rectangle 175">
              <a:extLst>
                <a:ext uri="{FF2B5EF4-FFF2-40B4-BE49-F238E27FC236}">
                  <a16:creationId xmlns:a16="http://schemas.microsoft.com/office/drawing/2014/main" xmlns="" id="{F9797174-9BF5-C742-B396-1263D5653BAD}"/>
                </a:ext>
              </a:extLst>
            </p:cNvPr>
            <p:cNvSpPr/>
            <p:nvPr/>
          </p:nvSpPr>
          <p:spPr>
            <a:xfrm rot="16200000">
              <a:off x="6785855" y="3708541"/>
              <a:ext cx="782985" cy="297066"/>
            </a:xfrm>
            <a:prstGeom prst="round2DiagRect">
              <a:avLst/>
            </a:prstGeom>
            <a:solidFill>
              <a:srgbClr val="6BBADD">
                <a:lumMod val="50000"/>
              </a:srgbClr>
            </a:solidFill>
            <a:ln w="10795"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uLnTx/>
                <a:uFillTx/>
                <a:latin typeface="Lato Light"/>
                <a:ea typeface="+mn-ea"/>
                <a:cs typeface="Arial"/>
                <a:sym typeface="Arial"/>
              </a:endParaRPr>
            </a:p>
          </p:txBody>
        </p:sp>
        <p:sp>
          <p:nvSpPr>
            <p:cNvPr id="177" name="TextBox 176">
              <a:extLst>
                <a:ext uri="{FF2B5EF4-FFF2-40B4-BE49-F238E27FC236}">
                  <a16:creationId xmlns:a16="http://schemas.microsoft.com/office/drawing/2014/main" xmlns="" id="{C6FF2EC0-94C1-704E-A628-40481027CCD3}"/>
                </a:ext>
              </a:extLst>
            </p:cNvPr>
            <p:cNvSpPr txBox="1"/>
            <p:nvPr/>
          </p:nvSpPr>
          <p:spPr>
            <a:xfrm rot="16200000">
              <a:off x="6765931" y="3711706"/>
              <a:ext cx="819027" cy="26673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Lato Light"/>
                  <a:ea typeface="+mn-ea"/>
                  <a:cs typeface="Arial"/>
                  <a:sym typeface="Arial"/>
                </a:rPr>
                <a:t>Core VNFs</a:t>
              </a:r>
            </a:p>
          </p:txBody>
        </p:sp>
      </p:grpSp>
      <p:pic>
        <p:nvPicPr>
          <p:cNvPr id="181" name="Picture 180">
            <a:extLst>
              <a:ext uri="{FF2B5EF4-FFF2-40B4-BE49-F238E27FC236}">
                <a16:creationId xmlns:a16="http://schemas.microsoft.com/office/drawing/2014/main" xmlns="" id="{2F9FD5F4-5901-F240-83C2-208A7D7E71C7}"/>
              </a:ext>
            </a:extLst>
          </p:cNvPr>
          <p:cNvPicPr>
            <a:picLocks noChangeAspect="1"/>
          </p:cNvPicPr>
          <p:nvPr/>
        </p:nvPicPr>
        <p:blipFill>
          <a:blip r:embed="rId2">
            <a:grayscl/>
          </a:blip>
          <a:stretch>
            <a:fillRect/>
          </a:stretch>
        </p:blipFill>
        <p:spPr>
          <a:xfrm>
            <a:off x="2913623" y="4327368"/>
            <a:ext cx="178308" cy="178308"/>
          </a:xfrm>
          <a:prstGeom prst="rect">
            <a:avLst/>
          </a:prstGeom>
          <a:effectLst>
            <a:outerShdw blurRad="50800" dist="38100" dir="2700000" algn="tl" rotWithShape="0">
              <a:prstClr val="black">
                <a:alpha val="40000"/>
              </a:prstClr>
            </a:outerShdw>
          </a:effectLst>
        </p:spPr>
      </p:pic>
      <p:pic>
        <p:nvPicPr>
          <p:cNvPr id="182" name="Picture 181">
            <a:extLst>
              <a:ext uri="{FF2B5EF4-FFF2-40B4-BE49-F238E27FC236}">
                <a16:creationId xmlns:a16="http://schemas.microsoft.com/office/drawing/2014/main" xmlns="" id="{1EF4DA3F-2251-9641-B3F8-28010A23906E}"/>
              </a:ext>
            </a:extLst>
          </p:cNvPr>
          <p:cNvPicPr>
            <a:picLocks noChangeAspect="1"/>
          </p:cNvPicPr>
          <p:nvPr/>
        </p:nvPicPr>
        <p:blipFill>
          <a:blip r:embed="rId2">
            <a:grayscl/>
          </a:blip>
          <a:stretch>
            <a:fillRect/>
          </a:stretch>
        </p:blipFill>
        <p:spPr>
          <a:xfrm>
            <a:off x="3230233" y="4327368"/>
            <a:ext cx="178308" cy="178308"/>
          </a:xfrm>
          <a:prstGeom prst="rect">
            <a:avLst/>
          </a:prstGeom>
          <a:effectLst>
            <a:outerShdw blurRad="50800" dist="38100" dir="2700000" algn="tl" rotWithShape="0">
              <a:prstClr val="black">
                <a:alpha val="40000"/>
              </a:prstClr>
            </a:outerShdw>
          </a:effectLst>
        </p:spPr>
      </p:pic>
      <p:pic>
        <p:nvPicPr>
          <p:cNvPr id="183" name="Picture 182">
            <a:extLst>
              <a:ext uri="{FF2B5EF4-FFF2-40B4-BE49-F238E27FC236}">
                <a16:creationId xmlns:a16="http://schemas.microsoft.com/office/drawing/2014/main" xmlns="" id="{DBEB679F-37C5-C042-A0AE-BDA2553BE6C3}"/>
              </a:ext>
            </a:extLst>
          </p:cNvPr>
          <p:cNvPicPr>
            <a:picLocks noChangeAspect="1"/>
          </p:cNvPicPr>
          <p:nvPr/>
        </p:nvPicPr>
        <p:blipFill>
          <a:blip r:embed="rId2">
            <a:grayscl/>
          </a:blip>
          <a:stretch>
            <a:fillRect/>
          </a:stretch>
        </p:blipFill>
        <p:spPr>
          <a:xfrm>
            <a:off x="3546844" y="4327368"/>
            <a:ext cx="178308" cy="178308"/>
          </a:xfrm>
          <a:prstGeom prst="rect">
            <a:avLst/>
          </a:prstGeom>
          <a:effectLst>
            <a:outerShdw blurRad="50800" dist="38100" dir="2700000" algn="tl" rotWithShape="0">
              <a:prstClr val="black">
                <a:alpha val="40000"/>
              </a:prstClr>
            </a:outerShdw>
          </a:effectLst>
        </p:spPr>
      </p:pic>
      <p:pic>
        <p:nvPicPr>
          <p:cNvPr id="184" name="Picture 183">
            <a:extLst>
              <a:ext uri="{FF2B5EF4-FFF2-40B4-BE49-F238E27FC236}">
                <a16:creationId xmlns:a16="http://schemas.microsoft.com/office/drawing/2014/main" xmlns="" id="{89249160-F94D-684C-819A-A67145CBD792}"/>
              </a:ext>
            </a:extLst>
          </p:cNvPr>
          <p:cNvPicPr>
            <a:picLocks noChangeAspect="1"/>
          </p:cNvPicPr>
          <p:nvPr/>
        </p:nvPicPr>
        <p:blipFill>
          <a:blip r:embed="rId3">
            <a:grayscl/>
          </a:blip>
          <a:stretch>
            <a:fillRect/>
          </a:stretch>
        </p:blipFill>
        <p:spPr>
          <a:xfrm>
            <a:off x="2902678" y="3951983"/>
            <a:ext cx="330437" cy="315751"/>
          </a:xfrm>
          <a:prstGeom prst="rect">
            <a:avLst/>
          </a:prstGeom>
          <a:effectLst>
            <a:outerShdw blurRad="50800" dist="38100" dir="2700000" algn="tl" rotWithShape="0">
              <a:prstClr val="black">
                <a:alpha val="40000"/>
              </a:prstClr>
            </a:outerShdw>
          </a:effectLst>
        </p:spPr>
      </p:pic>
      <p:pic>
        <p:nvPicPr>
          <p:cNvPr id="185" name="Picture 184">
            <a:extLst>
              <a:ext uri="{FF2B5EF4-FFF2-40B4-BE49-F238E27FC236}">
                <a16:creationId xmlns:a16="http://schemas.microsoft.com/office/drawing/2014/main" xmlns="" id="{BFB4CEDA-ED68-2244-8C20-BDBAFFCA3E9F}"/>
              </a:ext>
            </a:extLst>
          </p:cNvPr>
          <p:cNvPicPr>
            <a:picLocks noChangeAspect="1"/>
          </p:cNvPicPr>
          <p:nvPr/>
        </p:nvPicPr>
        <p:blipFill>
          <a:blip r:embed="rId3">
            <a:grayscl/>
          </a:blip>
          <a:stretch>
            <a:fillRect/>
          </a:stretch>
        </p:blipFill>
        <p:spPr>
          <a:xfrm>
            <a:off x="3394715" y="3955829"/>
            <a:ext cx="330437" cy="315751"/>
          </a:xfrm>
          <a:prstGeom prst="rect">
            <a:avLst/>
          </a:prstGeom>
          <a:effectLst>
            <a:outerShdw blurRad="50800" dist="38100" dir="2700000" algn="tl" rotWithShape="0">
              <a:prstClr val="black">
                <a:alpha val="40000"/>
              </a:prstClr>
            </a:outerShdw>
          </a:effectLst>
        </p:spPr>
      </p:pic>
      <p:pic>
        <p:nvPicPr>
          <p:cNvPr id="93" name="Picture 92" descr="A close up of a logo&#10;&#10;Description automatically generated">
            <a:extLst>
              <a:ext uri="{FF2B5EF4-FFF2-40B4-BE49-F238E27FC236}">
                <a16:creationId xmlns:a16="http://schemas.microsoft.com/office/drawing/2014/main" xmlns="" id="{3DF77A5B-F2CB-5C4C-B8E5-A44BE4AE660C}"/>
              </a:ext>
            </a:extLst>
          </p:cNvPr>
          <p:cNvPicPr>
            <a:picLocks noChangeAspect="1"/>
          </p:cNvPicPr>
          <p:nvPr/>
        </p:nvPicPr>
        <p:blipFill>
          <a:blip r:embed="rId4"/>
          <a:stretch>
            <a:fillRect/>
          </a:stretch>
        </p:blipFill>
        <p:spPr>
          <a:xfrm>
            <a:off x="2586837" y="3911308"/>
            <a:ext cx="229413" cy="601049"/>
          </a:xfrm>
          <a:prstGeom prst="rect">
            <a:avLst/>
          </a:prstGeom>
          <a:effectLst>
            <a:outerShdw blurRad="50800" dist="38100" dir="2700000" algn="tl" rotWithShape="0">
              <a:prstClr val="black">
                <a:alpha val="40000"/>
              </a:prstClr>
            </a:outerShdw>
          </a:effectLst>
        </p:spPr>
      </p:pic>
      <p:pic>
        <p:nvPicPr>
          <p:cNvPr id="94" name="Picture 93" descr="A close up of a logo&#10;&#10;Description automatically generated">
            <a:extLst>
              <a:ext uri="{FF2B5EF4-FFF2-40B4-BE49-F238E27FC236}">
                <a16:creationId xmlns:a16="http://schemas.microsoft.com/office/drawing/2014/main" xmlns="" id="{566B44C8-91DA-BE47-9635-4B7235D4C9AD}"/>
              </a:ext>
            </a:extLst>
          </p:cNvPr>
          <p:cNvPicPr>
            <a:picLocks noChangeAspect="1"/>
          </p:cNvPicPr>
          <p:nvPr/>
        </p:nvPicPr>
        <p:blipFill>
          <a:blip r:embed="rId4"/>
          <a:stretch>
            <a:fillRect/>
          </a:stretch>
        </p:blipFill>
        <p:spPr>
          <a:xfrm>
            <a:off x="2275057" y="3907087"/>
            <a:ext cx="229413" cy="601049"/>
          </a:xfrm>
          <a:prstGeom prst="rect">
            <a:avLst/>
          </a:prstGeom>
          <a:effectLst>
            <a:outerShdw blurRad="50800" dist="38100" dir="2700000" algn="tl" rotWithShape="0">
              <a:prstClr val="black">
                <a:alpha val="40000"/>
              </a:prstClr>
            </a:outerShdw>
          </a:effectLst>
        </p:spPr>
      </p:pic>
      <p:pic>
        <p:nvPicPr>
          <p:cNvPr id="95" name="Picture 94" descr="A close up of a logo&#10;&#10;Description automatically generated">
            <a:extLst>
              <a:ext uri="{FF2B5EF4-FFF2-40B4-BE49-F238E27FC236}">
                <a16:creationId xmlns:a16="http://schemas.microsoft.com/office/drawing/2014/main" xmlns="" id="{5B7ECAD5-0868-8D45-B1E2-C799475F2E27}"/>
              </a:ext>
            </a:extLst>
          </p:cNvPr>
          <p:cNvPicPr>
            <a:picLocks noChangeAspect="1"/>
          </p:cNvPicPr>
          <p:nvPr/>
        </p:nvPicPr>
        <p:blipFill>
          <a:blip r:embed="rId4"/>
          <a:stretch>
            <a:fillRect/>
          </a:stretch>
        </p:blipFill>
        <p:spPr>
          <a:xfrm>
            <a:off x="1958895" y="3904042"/>
            <a:ext cx="229413" cy="60104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474746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99"/>
                                        </p:tgtEl>
                                        <p:attrNameLst>
                                          <p:attrName>style.visibility</p:attrName>
                                        </p:attrNameLst>
                                      </p:cBhvr>
                                      <p:to>
                                        <p:strVal val="hidden"/>
                                      </p:to>
                                    </p:set>
                                  </p:childTnLst>
                                </p:cTn>
                              </p:par>
                            </p:childTnLst>
                          </p:cTn>
                        </p:par>
                        <p:par>
                          <p:cTn id="27" fill="hold">
                            <p:stCondLst>
                              <p:cond delay="0"/>
                            </p:stCondLst>
                            <p:childTnLst>
                              <p:par>
                                <p:cTn id="28" presetID="1" presetClass="entr" presetSubtype="0" fill="hold" nodeType="afterEffect">
                                  <p:stCondLst>
                                    <p:cond delay="500"/>
                                  </p:stCondLst>
                                  <p:childTnLst>
                                    <p:set>
                                      <p:cBhvr>
                                        <p:cTn id="29" dur="1" fill="hold">
                                          <p:stCondLst>
                                            <p:cond delay="0"/>
                                          </p:stCondLst>
                                        </p:cTn>
                                        <p:tgtEl>
                                          <p:spTgt spid="135"/>
                                        </p:tgtEl>
                                        <p:attrNameLst>
                                          <p:attrName>style.visibility</p:attrName>
                                        </p:attrNameLst>
                                      </p:cBhvr>
                                      <p:to>
                                        <p:strVal val="visible"/>
                                      </p:to>
                                    </p:set>
                                  </p:childTnLst>
                                </p:cTn>
                              </p:par>
                            </p:childTnLst>
                          </p:cTn>
                        </p:par>
                        <p:par>
                          <p:cTn id="30" fill="hold">
                            <p:stCondLst>
                              <p:cond delay="500"/>
                            </p:stCondLst>
                            <p:childTnLst>
                              <p:par>
                                <p:cTn id="31" presetID="1" presetClass="entr" presetSubtype="0" fill="hold" nodeType="afterEffect">
                                  <p:stCondLst>
                                    <p:cond delay="500"/>
                                  </p:stCondLst>
                                  <p:childTnLst>
                                    <p:set>
                                      <p:cBhvr>
                                        <p:cTn id="32" dur="1" fill="hold">
                                          <p:stCondLst>
                                            <p:cond delay="0"/>
                                          </p:stCondLst>
                                        </p:cTn>
                                        <p:tgtEl>
                                          <p:spTgt spid="132"/>
                                        </p:tgtEl>
                                        <p:attrNameLst>
                                          <p:attrName>style.visibility</p:attrName>
                                        </p:attrNameLst>
                                      </p:cBhvr>
                                      <p:to>
                                        <p:strVal val="visible"/>
                                      </p:to>
                                    </p:set>
                                  </p:childTnLst>
                                </p:cTn>
                              </p:par>
                            </p:childTnLst>
                          </p:cTn>
                        </p:par>
                        <p:par>
                          <p:cTn id="33" fill="hold">
                            <p:stCondLst>
                              <p:cond delay="1000"/>
                            </p:stCondLst>
                            <p:childTnLst>
                              <p:par>
                                <p:cTn id="34" presetID="1" presetClass="entr" presetSubtype="0" fill="hold" nodeType="afterEffect">
                                  <p:stCondLst>
                                    <p:cond delay="500"/>
                                  </p:stCondLst>
                                  <p:childTnLst>
                                    <p:set>
                                      <p:cBhvr>
                                        <p:cTn id="35" dur="1" fill="hold">
                                          <p:stCondLst>
                                            <p:cond delay="0"/>
                                          </p:stCondLst>
                                        </p:cTn>
                                        <p:tgtEl>
                                          <p:spTgt spid="129"/>
                                        </p:tgtEl>
                                        <p:attrNameLst>
                                          <p:attrName>style.visibility</p:attrName>
                                        </p:attrNameLst>
                                      </p:cBhvr>
                                      <p:to>
                                        <p:strVal val="visible"/>
                                      </p:to>
                                    </p:set>
                                  </p:childTnLst>
                                </p:cTn>
                              </p:par>
                            </p:childTnLst>
                          </p:cTn>
                        </p:par>
                        <p:par>
                          <p:cTn id="36" fill="hold">
                            <p:stCondLst>
                              <p:cond delay="1500"/>
                            </p:stCondLst>
                            <p:childTnLst>
                              <p:par>
                                <p:cTn id="37" presetID="1" presetClass="entr" presetSubtype="0" fill="hold" nodeType="afterEffect">
                                  <p:stCondLst>
                                    <p:cond delay="500"/>
                                  </p:stCondLst>
                                  <p:childTnLst>
                                    <p:set>
                                      <p:cBhvr>
                                        <p:cTn id="38" dur="1" fill="hold">
                                          <p:stCondLst>
                                            <p:cond delay="0"/>
                                          </p:stCondLst>
                                        </p:cTn>
                                        <p:tgtEl>
                                          <p:spTgt spid="1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8"/>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nodeType="afterEffect">
                                  <p:stCondLst>
                                    <p:cond delay="500"/>
                                  </p:stCondLst>
                                  <p:childTnLst>
                                    <p:set>
                                      <p:cBhvr>
                                        <p:cTn id="45" dur="1" fill="hold">
                                          <p:stCondLst>
                                            <p:cond delay="0"/>
                                          </p:stCondLst>
                                        </p:cTn>
                                        <p:tgtEl>
                                          <p:spTgt spid="147"/>
                                        </p:tgtEl>
                                        <p:attrNameLst>
                                          <p:attrName>style.visibility</p:attrName>
                                        </p:attrNameLst>
                                      </p:cBhvr>
                                      <p:to>
                                        <p:strVal val="visible"/>
                                      </p:to>
                                    </p:set>
                                  </p:childTnLst>
                                </p:cTn>
                              </p:par>
                            </p:childTnLst>
                          </p:cTn>
                        </p:par>
                        <p:par>
                          <p:cTn id="46" fill="hold">
                            <p:stCondLst>
                              <p:cond delay="500"/>
                            </p:stCondLst>
                            <p:childTnLst>
                              <p:par>
                                <p:cTn id="47" presetID="1" presetClass="entr" presetSubtype="0" fill="hold" nodeType="afterEffect">
                                  <p:stCondLst>
                                    <p:cond delay="500"/>
                                  </p:stCondLst>
                                  <p:childTnLst>
                                    <p:set>
                                      <p:cBhvr>
                                        <p:cTn id="48" dur="1" fill="hold">
                                          <p:stCondLst>
                                            <p:cond delay="0"/>
                                          </p:stCondLst>
                                        </p:cTn>
                                        <p:tgtEl>
                                          <p:spTgt spid="141"/>
                                        </p:tgtEl>
                                        <p:attrNameLst>
                                          <p:attrName>style.visibility</p:attrName>
                                        </p:attrNameLst>
                                      </p:cBhvr>
                                      <p:to>
                                        <p:strVal val="visible"/>
                                      </p:to>
                                    </p:set>
                                  </p:childTnLst>
                                </p:cTn>
                              </p:par>
                            </p:childTnLst>
                          </p:cTn>
                        </p:par>
                        <p:par>
                          <p:cTn id="49" fill="hold">
                            <p:stCondLst>
                              <p:cond delay="1000"/>
                            </p:stCondLst>
                            <p:childTnLst>
                              <p:par>
                                <p:cTn id="50" presetID="1" presetClass="entr" presetSubtype="0" fill="hold" nodeType="afterEffect">
                                  <p:stCondLst>
                                    <p:cond delay="500"/>
                                  </p:stCondLst>
                                  <p:childTnLst>
                                    <p:set>
                                      <p:cBhvr>
                                        <p:cTn id="51" dur="1" fill="hold">
                                          <p:stCondLst>
                                            <p:cond delay="0"/>
                                          </p:stCondLst>
                                        </p:cTn>
                                        <p:tgtEl>
                                          <p:spTgt spid="14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50"/>
                                        </p:tgtEl>
                                        <p:attrNameLst>
                                          <p:attrName>style.visibility</p:attrName>
                                        </p:attrNameLst>
                                      </p:cBhvr>
                                      <p:to>
                                        <p:strVal val="visible"/>
                                      </p:to>
                                    </p:set>
                                  </p:childTnLst>
                                </p:cTn>
                              </p:par>
                            </p:childTnLst>
                          </p:cTn>
                        </p:par>
                        <p:par>
                          <p:cTn id="56" fill="hold">
                            <p:stCondLst>
                              <p:cond delay="0"/>
                            </p:stCondLst>
                            <p:childTnLst>
                              <p:par>
                                <p:cTn id="57" presetID="1" presetClass="entr" presetSubtype="0" fill="hold" nodeType="afterEffect">
                                  <p:stCondLst>
                                    <p:cond delay="500"/>
                                  </p:stCondLst>
                                  <p:childTnLst>
                                    <p:set>
                                      <p:cBhvr>
                                        <p:cTn id="58" dur="1" fill="hold">
                                          <p:stCondLst>
                                            <p:cond delay="0"/>
                                          </p:stCondLst>
                                        </p:cTn>
                                        <p:tgtEl>
                                          <p:spTgt spid="175"/>
                                        </p:tgtEl>
                                        <p:attrNameLst>
                                          <p:attrName>style.visibility</p:attrName>
                                        </p:attrNameLst>
                                      </p:cBhvr>
                                      <p:to>
                                        <p:strVal val="visible"/>
                                      </p:to>
                                    </p:set>
                                  </p:childTnLst>
                                </p:cTn>
                              </p:par>
                            </p:childTnLst>
                          </p:cTn>
                        </p:par>
                        <p:par>
                          <p:cTn id="59" fill="hold">
                            <p:stCondLst>
                              <p:cond delay="500"/>
                            </p:stCondLst>
                            <p:childTnLst>
                              <p:par>
                                <p:cTn id="60" presetID="1" presetClass="entr" presetSubtype="0" fill="hold" nodeType="afterEffect">
                                  <p:stCondLst>
                                    <p:cond delay="500"/>
                                  </p:stCondLst>
                                  <p:childTnLst>
                                    <p:set>
                                      <p:cBhvr>
                                        <p:cTn id="61" dur="1" fill="hold">
                                          <p:stCondLst>
                                            <p:cond delay="0"/>
                                          </p:stCondLst>
                                        </p:cTn>
                                        <p:tgtEl>
                                          <p:spTgt spid="159"/>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102"/>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nodeType="afterEffect">
                                  <p:stCondLst>
                                    <p:cond delay="500"/>
                                  </p:stCondLst>
                                  <p:childTnLst>
                                    <p:set>
                                      <p:cBhvr>
                                        <p:cTn id="68" dur="1" fill="hold">
                                          <p:stCondLst>
                                            <p:cond delay="0"/>
                                          </p:stCondLst>
                                        </p:cTn>
                                        <p:tgtEl>
                                          <p:spTgt spid="123"/>
                                        </p:tgtEl>
                                        <p:attrNameLst>
                                          <p:attrName>style.visibility</p:attrName>
                                        </p:attrNameLst>
                                      </p:cBhvr>
                                      <p:to>
                                        <p:strVal val="visible"/>
                                      </p:to>
                                    </p:set>
                                  </p:childTnLst>
                                </p:cTn>
                              </p:par>
                            </p:childTnLst>
                          </p:cTn>
                        </p:par>
                        <p:par>
                          <p:cTn id="69" fill="hold">
                            <p:stCondLst>
                              <p:cond delay="500"/>
                            </p:stCondLst>
                            <p:childTnLst>
                              <p:par>
                                <p:cTn id="70" presetID="1" presetClass="entr" presetSubtype="0" fill="hold" nodeType="afterEffect">
                                  <p:stCondLst>
                                    <p:cond delay="500"/>
                                  </p:stCondLst>
                                  <p:childTnLst>
                                    <p:set>
                                      <p:cBhvr>
                                        <p:cTn id="71" dur="1" fill="hold">
                                          <p:stCondLst>
                                            <p:cond delay="0"/>
                                          </p:stCondLst>
                                        </p:cTn>
                                        <p:tgtEl>
                                          <p:spTgt spid="108"/>
                                        </p:tgtEl>
                                        <p:attrNameLst>
                                          <p:attrName>style.visibility</p:attrName>
                                        </p:attrNameLst>
                                      </p:cBhvr>
                                      <p:to>
                                        <p:strVal val="visible"/>
                                      </p:to>
                                    </p:set>
                                  </p:childTnLst>
                                </p:cTn>
                              </p:par>
                            </p:childTnLst>
                          </p:cTn>
                        </p:par>
                        <p:par>
                          <p:cTn id="72" fill="hold">
                            <p:stCondLst>
                              <p:cond delay="1000"/>
                            </p:stCondLst>
                            <p:childTnLst>
                              <p:par>
                                <p:cTn id="73" presetID="1" presetClass="entr" presetSubtype="0" fill="hold" nodeType="afterEffect">
                                  <p:stCondLst>
                                    <p:cond delay="0"/>
                                  </p:stCondLst>
                                  <p:childTnLst>
                                    <p:set>
                                      <p:cBhvr>
                                        <p:cTn id="74" dur="1" fill="hold">
                                          <p:stCondLst>
                                            <p:cond delay="0"/>
                                          </p:stCondLst>
                                        </p:cTn>
                                        <p:tgtEl>
                                          <p:spTgt spid="11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56"/>
                                        </p:tgtEl>
                                        <p:attrNameLst>
                                          <p:attrName>style.visibility</p:attrName>
                                        </p:attrNameLst>
                                      </p:cBhvr>
                                      <p:to>
                                        <p:strVal val="visible"/>
                                      </p:to>
                                    </p:set>
                                  </p:childTnLst>
                                </p:cTn>
                              </p:par>
                            </p:childTnLst>
                          </p:cTn>
                        </p:par>
                        <p:par>
                          <p:cTn id="79" fill="hold">
                            <p:stCondLst>
                              <p:cond delay="0"/>
                            </p:stCondLst>
                            <p:childTnLst>
                              <p:par>
                                <p:cTn id="80" presetID="1" presetClass="entr" presetSubtype="0" fill="hold" nodeType="afterEffect">
                                  <p:stCondLst>
                                    <p:cond delay="500"/>
                                  </p:stCondLst>
                                  <p:childTnLst>
                                    <p:set>
                                      <p:cBhvr>
                                        <p:cTn id="81"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99" grpId="1" animBg="1"/>
      <p:bldP spid="100" grpId="0" animBg="1"/>
      <p:bldP spid="10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B1BA7E-0E0C-4F42-8CCF-B8B1AE313F23}"/>
              </a:ext>
            </a:extLst>
          </p:cNvPr>
          <p:cNvSpPr>
            <a:spLocks noGrp="1"/>
          </p:cNvSpPr>
          <p:nvPr>
            <p:ph type="title"/>
          </p:nvPr>
        </p:nvSpPr>
        <p:spPr/>
        <p:txBody>
          <a:bodyPr/>
          <a:lstStyle/>
          <a:p>
            <a:r>
              <a:rPr lang="en-US" dirty="0"/>
              <a:t>ONF’s First Official Mobile Edge Cloud Release</a:t>
            </a:r>
          </a:p>
        </p:txBody>
      </p:sp>
      <p:sp>
        <p:nvSpPr>
          <p:cNvPr id="4" name="Slide Number Placeholder 3">
            <a:extLst>
              <a:ext uri="{FF2B5EF4-FFF2-40B4-BE49-F238E27FC236}">
                <a16:creationId xmlns:a16="http://schemas.microsoft.com/office/drawing/2014/main" xmlns="" id="{3FF60711-6ECB-5940-B072-3071EF58CA3A}"/>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smtClean="0">
                <a:ln>
                  <a:noFill/>
                </a:ln>
                <a:solidFill>
                  <a:srgbClr val="A5A5A5"/>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32</a:t>
            </a:fld>
            <a:endParaRPr kumimoji="0" lang="en-US" sz="800" b="0" i="0" u="none" strike="noStrike" kern="0" cap="none" spc="0" normalizeH="0" baseline="0" noProof="0" dirty="0">
              <a:ln>
                <a:noFill/>
              </a:ln>
              <a:solidFill>
                <a:srgbClr val="A5A5A5"/>
              </a:solidFill>
              <a:effectLst/>
              <a:uLnTx/>
              <a:uFillTx/>
              <a:latin typeface="Calibri"/>
              <a:cs typeface="Calibri"/>
              <a:sym typeface="Calibri"/>
            </a:endParaRPr>
          </a:p>
        </p:txBody>
      </p:sp>
      <p:sp>
        <p:nvSpPr>
          <p:cNvPr id="5" name="Text Placeholder 4">
            <a:extLst>
              <a:ext uri="{FF2B5EF4-FFF2-40B4-BE49-F238E27FC236}">
                <a16:creationId xmlns:a16="http://schemas.microsoft.com/office/drawing/2014/main" xmlns="" id="{343B57EE-75B0-DA4C-8323-E44D769F1C02}"/>
              </a:ext>
            </a:extLst>
          </p:cNvPr>
          <p:cNvSpPr>
            <a:spLocks noGrp="1"/>
          </p:cNvSpPr>
          <p:nvPr>
            <p:ph type="body" idx="2"/>
          </p:nvPr>
        </p:nvSpPr>
        <p:spPr/>
        <p:txBody>
          <a:bodyPr/>
          <a:lstStyle/>
          <a:p>
            <a:r>
              <a:rPr lang="en-US" sz="1400" dirty="0"/>
              <a:t>Graduating from Demo Quality To Field Trial Quality Towards Production Readiness</a:t>
            </a:r>
          </a:p>
        </p:txBody>
      </p:sp>
      <p:pic>
        <p:nvPicPr>
          <p:cNvPr id="3" name="Picture 2">
            <a:extLst>
              <a:ext uri="{FF2B5EF4-FFF2-40B4-BE49-F238E27FC236}">
                <a16:creationId xmlns:a16="http://schemas.microsoft.com/office/drawing/2014/main" xmlns="" id="{1A01D028-5038-2E43-A152-54A906EB22C4}"/>
              </a:ext>
            </a:extLst>
          </p:cNvPr>
          <p:cNvPicPr>
            <a:picLocks noChangeAspect="1"/>
          </p:cNvPicPr>
          <p:nvPr/>
        </p:nvPicPr>
        <p:blipFill>
          <a:blip r:embed="rId2"/>
          <a:stretch>
            <a:fillRect/>
          </a:stretch>
        </p:blipFill>
        <p:spPr>
          <a:xfrm>
            <a:off x="1321493" y="1680642"/>
            <a:ext cx="1075739" cy="283150"/>
          </a:xfrm>
          <a:prstGeom prst="rect">
            <a:avLst/>
          </a:prstGeom>
        </p:spPr>
      </p:pic>
      <p:pic>
        <p:nvPicPr>
          <p:cNvPr id="6" name="Picture 5">
            <a:extLst>
              <a:ext uri="{FF2B5EF4-FFF2-40B4-BE49-F238E27FC236}">
                <a16:creationId xmlns:a16="http://schemas.microsoft.com/office/drawing/2014/main" xmlns="" id="{83E4D162-E6F7-EF45-96E6-AE8CE00CA468}"/>
              </a:ext>
            </a:extLst>
          </p:cNvPr>
          <p:cNvPicPr>
            <a:picLocks noChangeAspect="1"/>
          </p:cNvPicPr>
          <p:nvPr/>
        </p:nvPicPr>
        <p:blipFill>
          <a:blip r:embed="rId3"/>
          <a:stretch>
            <a:fillRect/>
          </a:stretch>
        </p:blipFill>
        <p:spPr>
          <a:xfrm>
            <a:off x="1318188" y="2759032"/>
            <a:ext cx="821168" cy="263354"/>
          </a:xfrm>
          <a:prstGeom prst="rect">
            <a:avLst/>
          </a:prstGeom>
        </p:spPr>
      </p:pic>
      <p:pic>
        <p:nvPicPr>
          <p:cNvPr id="7" name="Picture 6">
            <a:extLst>
              <a:ext uri="{FF2B5EF4-FFF2-40B4-BE49-F238E27FC236}">
                <a16:creationId xmlns:a16="http://schemas.microsoft.com/office/drawing/2014/main" xmlns="" id="{ED42DA30-68EA-D84C-B979-712E2D7ACC07}"/>
              </a:ext>
            </a:extLst>
          </p:cNvPr>
          <p:cNvPicPr>
            <a:picLocks noChangeAspect="1"/>
          </p:cNvPicPr>
          <p:nvPr/>
        </p:nvPicPr>
        <p:blipFill>
          <a:blip r:embed="rId4"/>
          <a:stretch>
            <a:fillRect/>
          </a:stretch>
        </p:blipFill>
        <p:spPr>
          <a:xfrm>
            <a:off x="1098409" y="2219798"/>
            <a:ext cx="996043" cy="321731"/>
          </a:xfrm>
          <a:prstGeom prst="rect">
            <a:avLst/>
          </a:prstGeom>
        </p:spPr>
      </p:pic>
      <p:pic>
        <p:nvPicPr>
          <p:cNvPr id="8" name="Picture 7">
            <a:extLst>
              <a:ext uri="{FF2B5EF4-FFF2-40B4-BE49-F238E27FC236}">
                <a16:creationId xmlns:a16="http://schemas.microsoft.com/office/drawing/2014/main" xmlns="" id="{8B2AF40B-2A3F-FA4E-AA66-57A9BBC8D525}"/>
              </a:ext>
            </a:extLst>
          </p:cNvPr>
          <p:cNvPicPr>
            <a:picLocks noChangeAspect="1"/>
          </p:cNvPicPr>
          <p:nvPr/>
        </p:nvPicPr>
        <p:blipFill>
          <a:blip r:embed="rId5"/>
          <a:stretch>
            <a:fillRect/>
          </a:stretch>
        </p:blipFill>
        <p:spPr>
          <a:xfrm>
            <a:off x="1021751" y="3404781"/>
            <a:ext cx="996044" cy="630828"/>
          </a:xfrm>
          <a:prstGeom prst="rect">
            <a:avLst/>
          </a:prstGeom>
        </p:spPr>
      </p:pic>
      <p:pic>
        <p:nvPicPr>
          <p:cNvPr id="9" name="Picture 8">
            <a:extLst>
              <a:ext uri="{FF2B5EF4-FFF2-40B4-BE49-F238E27FC236}">
                <a16:creationId xmlns:a16="http://schemas.microsoft.com/office/drawing/2014/main" xmlns="" id="{57DDF4EA-A3F6-9E4F-80A4-21CCB2C62AD6}"/>
              </a:ext>
            </a:extLst>
          </p:cNvPr>
          <p:cNvPicPr>
            <a:picLocks noChangeAspect="1"/>
          </p:cNvPicPr>
          <p:nvPr/>
        </p:nvPicPr>
        <p:blipFill>
          <a:blip r:embed="rId6"/>
          <a:stretch>
            <a:fillRect/>
          </a:stretch>
        </p:blipFill>
        <p:spPr>
          <a:xfrm>
            <a:off x="533156" y="3083049"/>
            <a:ext cx="1254460" cy="321732"/>
          </a:xfrm>
          <a:prstGeom prst="rect">
            <a:avLst/>
          </a:prstGeom>
        </p:spPr>
      </p:pic>
      <p:pic>
        <p:nvPicPr>
          <p:cNvPr id="10" name="Picture 9">
            <a:extLst>
              <a:ext uri="{FF2B5EF4-FFF2-40B4-BE49-F238E27FC236}">
                <a16:creationId xmlns:a16="http://schemas.microsoft.com/office/drawing/2014/main" xmlns="" id="{57847C73-9760-9C47-A77E-DDBB857B8AA3}"/>
              </a:ext>
            </a:extLst>
          </p:cNvPr>
          <p:cNvPicPr>
            <a:picLocks noChangeAspect="1"/>
          </p:cNvPicPr>
          <p:nvPr/>
        </p:nvPicPr>
        <p:blipFill>
          <a:blip r:embed="rId7"/>
          <a:stretch>
            <a:fillRect/>
          </a:stretch>
        </p:blipFill>
        <p:spPr>
          <a:xfrm>
            <a:off x="507828" y="1890331"/>
            <a:ext cx="775117" cy="243738"/>
          </a:xfrm>
          <a:prstGeom prst="rect">
            <a:avLst/>
          </a:prstGeom>
        </p:spPr>
      </p:pic>
      <p:pic>
        <p:nvPicPr>
          <p:cNvPr id="11" name="Picture 10">
            <a:extLst>
              <a:ext uri="{FF2B5EF4-FFF2-40B4-BE49-F238E27FC236}">
                <a16:creationId xmlns:a16="http://schemas.microsoft.com/office/drawing/2014/main" xmlns="" id="{A2AE7A9A-D850-AB42-A2DB-5F325F83EF29}"/>
              </a:ext>
            </a:extLst>
          </p:cNvPr>
          <p:cNvPicPr>
            <a:picLocks noChangeAspect="1"/>
          </p:cNvPicPr>
          <p:nvPr/>
        </p:nvPicPr>
        <p:blipFill>
          <a:blip r:embed="rId8"/>
          <a:stretch>
            <a:fillRect/>
          </a:stretch>
        </p:blipFill>
        <p:spPr>
          <a:xfrm>
            <a:off x="457200" y="2345853"/>
            <a:ext cx="564551" cy="564551"/>
          </a:xfrm>
          <a:prstGeom prst="rect">
            <a:avLst/>
          </a:prstGeom>
        </p:spPr>
      </p:pic>
      <p:sp>
        <p:nvSpPr>
          <p:cNvPr id="115" name="Right Arrow 114">
            <a:extLst>
              <a:ext uri="{FF2B5EF4-FFF2-40B4-BE49-F238E27FC236}">
                <a16:creationId xmlns:a16="http://schemas.microsoft.com/office/drawing/2014/main" xmlns="" id="{2FA08550-0F70-FF41-99FD-CB1513E2716D}"/>
              </a:ext>
            </a:extLst>
          </p:cNvPr>
          <p:cNvSpPr/>
          <p:nvPr/>
        </p:nvSpPr>
        <p:spPr>
          <a:xfrm>
            <a:off x="2919204" y="2819476"/>
            <a:ext cx="670560" cy="439017"/>
          </a:xfrm>
          <a:prstGeom prst="rightArrow">
            <a:avLst/>
          </a:prstGeom>
          <a:solidFill>
            <a:srgbClr val="4D4D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Rectangle 11">
            <a:extLst>
              <a:ext uri="{FF2B5EF4-FFF2-40B4-BE49-F238E27FC236}">
                <a16:creationId xmlns:a16="http://schemas.microsoft.com/office/drawing/2014/main" xmlns="" id="{C476C8CF-66F6-004D-ACBA-1EB736D93228}"/>
              </a:ext>
            </a:extLst>
          </p:cNvPr>
          <p:cNvSpPr/>
          <p:nvPr/>
        </p:nvSpPr>
        <p:spPr>
          <a:xfrm>
            <a:off x="4334185" y="3431138"/>
            <a:ext cx="1200539" cy="476280"/>
          </a:xfrm>
          <a:prstGeom prst="rect">
            <a:avLst/>
          </a:prstGeom>
          <a:solidFill>
            <a:srgbClr val="4D4D46"/>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ONOS</a:t>
            </a:r>
          </a:p>
        </p:txBody>
      </p:sp>
      <p:sp>
        <p:nvSpPr>
          <p:cNvPr id="122" name="Rectangle 121">
            <a:extLst>
              <a:ext uri="{FF2B5EF4-FFF2-40B4-BE49-F238E27FC236}">
                <a16:creationId xmlns:a16="http://schemas.microsoft.com/office/drawing/2014/main" xmlns="" id="{045C1C8F-337E-7541-BB17-66BD1ED1B81D}"/>
              </a:ext>
            </a:extLst>
          </p:cNvPr>
          <p:cNvSpPr/>
          <p:nvPr/>
        </p:nvSpPr>
        <p:spPr>
          <a:xfrm>
            <a:off x="4334185" y="3055180"/>
            <a:ext cx="1200539" cy="324418"/>
          </a:xfrm>
          <a:prstGeom prst="rect">
            <a:avLst/>
          </a:prstGeom>
          <a:solidFill>
            <a:srgbClr val="4D4D46"/>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Trellis Apps</a:t>
            </a:r>
          </a:p>
        </p:txBody>
      </p:sp>
      <p:sp>
        <p:nvSpPr>
          <p:cNvPr id="178" name="Rectangle 177">
            <a:extLst>
              <a:ext uri="{FF2B5EF4-FFF2-40B4-BE49-F238E27FC236}">
                <a16:creationId xmlns:a16="http://schemas.microsoft.com/office/drawing/2014/main" xmlns="" id="{637EC4E8-CAFA-DB40-9C77-1A38C673F14C}"/>
              </a:ext>
            </a:extLst>
          </p:cNvPr>
          <p:cNvSpPr/>
          <p:nvPr/>
        </p:nvSpPr>
        <p:spPr>
          <a:xfrm>
            <a:off x="7105701" y="3431138"/>
            <a:ext cx="1455576" cy="476280"/>
          </a:xfrm>
          <a:prstGeom prst="rect">
            <a:avLst/>
          </a:prstGeom>
          <a:solidFill>
            <a:srgbClr val="4D4D46"/>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Kubernetes</a:t>
            </a:r>
          </a:p>
        </p:txBody>
      </p:sp>
      <p:sp>
        <p:nvSpPr>
          <p:cNvPr id="179" name="Rectangle 178">
            <a:extLst>
              <a:ext uri="{FF2B5EF4-FFF2-40B4-BE49-F238E27FC236}">
                <a16:creationId xmlns:a16="http://schemas.microsoft.com/office/drawing/2014/main" xmlns="" id="{AA3F72C1-3F27-8446-BE4F-4737BD1381F6}"/>
              </a:ext>
            </a:extLst>
          </p:cNvPr>
          <p:cNvSpPr/>
          <p:nvPr/>
        </p:nvSpPr>
        <p:spPr>
          <a:xfrm>
            <a:off x="4334182" y="2660727"/>
            <a:ext cx="4227092" cy="324418"/>
          </a:xfrm>
          <a:prstGeom prst="rect">
            <a:avLst/>
          </a:prstGeom>
          <a:solidFill>
            <a:srgbClr val="4D4D46"/>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NEM</a:t>
            </a:r>
          </a:p>
        </p:txBody>
      </p:sp>
      <p:sp>
        <p:nvSpPr>
          <p:cNvPr id="180" name="Rectangle 179">
            <a:extLst>
              <a:ext uri="{FF2B5EF4-FFF2-40B4-BE49-F238E27FC236}">
                <a16:creationId xmlns:a16="http://schemas.microsoft.com/office/drawing/2014/main" xmlns="" id="{26DC9317-F5E5-EE4A-B9BC-2B002ABE6013}"/>
              </a:ext>
            </a:extLst>
          </p:cNvPr>
          <p:cNvSpPr/>
          <p:nvPr/>
        </p:nvSpPr>
        <p:spPr>
          <a:xfrm>
            <a:off x="4334185" y="2292877"/>
            <a:ext cx="2093904" cy="324418"/>
          </a:xfrm>
          <a:prstGeom prst="rect">
            <a:avLst/>
          </a:prstGeom>
          <a:solidFill>
            <a:srgbClr val="4D4D46"/>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Prometheus / Grafana</a:t>
            </a:r>
          </a:p>
        </p:txBody>
      </p:sp>
      <p:sp>
        <p:nvSpPr>
          <p:cNvPr id="13" name="Rectangle 12">
            <a:extLst>
              <a:ext uri="{FF2B5EF4-FFF2-40B4-BE49-F238E27FC236}">
                <a16:creationId xmlns:a16="http://schemas.microsoft.com/office/drawing/2014/main" xmlns="" id="{354E7758-D8DF-A64B-A95C-D32D634AD429}"/>
              </a:ext>
            </a:extLst>
          </p:cNvPr>
          <p:cNvSpPr/>
          <p:nvPr/>
        </p:nvSpPr>
        <p:spPr>
          <a:xfrm>
            <a:off x="4263429" y="2152256"/>
            <a:ext cx="4409012" cy="1859902"/>
          </a:xfrm>
          <a:prstGeom prst="rect">
            <a:avLst/>
          </a:prstGeom>
          <a:noFill/>
          <a:ln>
            <a:solidFill>
              <a:srgbClr val="4D4D4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TextBox 13">
            <a:extLst>
              <a:ext uri="{FF2B5EF4-FFF2-40B4-BE49-F238E27FC236}">
                <a16:creationId xmlns:a16="http://schemas.microsoft.com/office/drawing/2014/main" xmlns="" id="{2377C81D-35CD-0A4C-B3C3-DD228DEEF50A}"/>
              </a:ext>
            </a:extLst>
          </p:cNvPr>
          <p:cNvSpPr txBox="1"/>
          <p:nvPr/>
        </p:nvSpPr>
        <p:spPr>
          <a:xfrm>
            <a:off x="5220052" y="4069220"/>
            <a:ext cx="269336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Leverages the latest SEBA platform which is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1" u="none" strike="noStrike" kern="0" cap="none" spc="0" normalizeH="0" baseline="0" noProof="0" dirty="0">
                <a:ln>
                  <a:noFill/>
                </a:ln>
                <a:solidFill>
                  <a:srgbClr val="000000"/>
                </a:solidFill>
                <a:effectLst/>
                <a:uLnTx/>
                <a:uFillTx/>
                <a:latin typeface="Arial"/>
                <a:cs typeface="Arial"/>
                <a:sym typeface="Arial"/>
              </a:rPr>
              <a:t>hardened for deployment</a:t>
            </a:r>
          </a:p>
        </p:txBody>
      </p:sp>
      <p:sp>
        <p:nvSpPr>
          <p:cNvPr id="186" name="Rectangle 185">
            <a:extLst>
              <a:ext uri="{FF2B5EF4-FFF2-40B4-BE49-F238E27FC236}">
                <a16:creationId xmlns:a16="http://schemas.microsoft.com/office/drawing/2014/main" xmlns="" id="{1A57865A-DA0F-F241-8DA5-E34F5463630A}"/>
              </a:ext>
            </a:extLst>
          </p:cNvPr>
          <p:cNvSpPr/>
          <p:nvPr/>
        </p:nvSpPr>
        <p:spPr>
          <a:xfrm>
            <a:off x="7105699" y="3059558"/>
            <a:ext cx="1455575" cy="320040"/>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OMEC</a:t>
            </a:r>
          </a:p>
        </p:txBody>
      </p:sp>
      <p:sp>
        <p:nvSpPr>
          <p:cNvPr id="188" name="Rectangle 187">
            <a:extLst>
              <a:ext uri="{FF2B5EF4-FFF2-40B4-BE49-F238E27FC236}">
                <a16:creationId xmlns:a16="http://schemas.microsoft.com/office/drawing/2014/main" xmlns="" id="{E8A8D1BE-73ED-FA44-B834-D6F2FDF4A740}"/>
              </a:ext>
            </a:extLst>
          </p:cNvPr>
          <p:cNvSpPr/>
          <p:nvPr/>
        </p:nvSpPr>
        <p:spPr>
          <a:xfrm>
            <a:off x="5605480" y="3058670"/>
            <a:ext cx="1426052" cy="324274"/>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RAN Apps*</a:t>
            </a:r>
          </a:p>
        </p:txBody>
      </p:sp>
      <p:sp>
        <p:nvSpPr>
          <p:cNvPr id="189" name="Rectangle 188">
            <a:extLst>
              <a:ext uri="{FF2B5EF4-FFF2-40B4-BE49-F238E27FC236}">
                <a16:creationId xmlns:a16="http://schemas.microsoft.com/office/drawing/2014/main" xmlns="" id="{611DE839-F497-0E4C-B24F-4F5F94F8EC9A}"/>
              </a:ext>
            </a:extLst>
          </p:cNvPr>
          <p:cNvSpPr/>
          <p:nvPr/>
        </p:nvSpPr>
        <p:spPr>
          <a:xfrm>
            <a:off x="5606453" y="3431138"/>
            <a:ext cx="1442098" cy="476280"/>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ONOS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SD-RAN*</a:t>
            </a:r>
          </a:p>
        </p:txBody>
      </p:sp>
      <p:sp>
        <p:nvSpPr>
          <p:cNvPr id="190" name="Rectangle 189">
            <a:extLst>
              <a:ext uri="{FF2B5EF4-FFF2-40B4-BE49-F238E27FC236}">
                <a16:creationId xmlns:a16="http://schemas.microsoft.com/office/drawing/2014/main" xmlns="" id="{FDE8474E-7342-4D43-B883-0EF87F5D1CC2}"/>
              </a:ext>
            </a:extLst>
          </p:cNvPr>
          <p:cNvSpPr/>
          <p:nvPr/>
        </p:nvSpPr>
        <p:spPr>
          <a:xfrm>
            <a:off x="6487015" y="2292877"/>
            <a:ext cx="2074262" cy="324418"/>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Mobile Subscriber State</a:t>
            </a:r>
          </a:p>
        </p:txBody>
      </p:sp>
      <p:sp>
        <p:nvSpPr>
          <p:cNvPr id="191" name="TextBox 190">
            <a:extLst>
              <a:ext uri="{FF2B5EF4-FFF2-40B4-BE49-F238E27FC236}">
                <a16:creationId xmlns:a16="http://schemas.microsoft.com/office/drawing/2014/main" xmlns="" id="{89B05D11-37C9-F749-BDC6-3C9E48E5CB6F}"/>
              </a:ext>
            </a:extLst>
          </p:cNvPr>
          <p:cNvSpPr txBox="1"/>
          <p:nvPr/>
        </p:nvSpPr>
        <p:spPr>
          <a:xfrm>
            <a:off x="4263430" y="4072468"/>
            <a:ext cx="44090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SD-RAN controller is based on ONOS which has been hardened for Trellis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1" u="none" strike="noStrike" kern="0" cap="none" spc="0" normalizeH="0" baseline="0" noProof="0" dirty="0">
                <a:ln>
                  <a:noFill/>
                </a:ln>
                <a:solidFill>
                  <a:srgbClr val="000000"/>
                </a:solidFill>
                <a:effectLst/>
                <a:uLnTx/>
                <a:uFillTx/>
                <a:latin typeface="Arial"/>
                <a:cs typeface="Arial"/>
                <a:sym typeface="Arial"/>
              </a:rPr>
              <a:t>Further development will be in synch with </a:t>
            </a:r>
            <a:r>
              <a:rPr kumimoji="0" lang="el-GR" sz="1000" b="0" i="1" u="none" strike="noStrike" kern="0" cap="none" spc="0" normalizeH="0" baseline="0" noProof="0" dirty="0">
                <a:ln>
                  <a:noFill/>
                </a:ln>
                <a:solidFill>
                  <a:srgbClr val="000000"/>
                </a:solidFill>
                <a:effectLst/>
                <a:uLnTx/>
                <a:uFillTx/>
                <a:latin typeface="Arial"/>
                <a:cs typeface="Arial"/>
                <a:sym typeface="Arial"/>
              </a:rPr>
              <a:t>μ</a:t>
            </a:r>
            <a:r>
              <a:rPr kumimoji="0" lang="en-US" sz="1000" b="0" i="1" u="none" strike="noStrike" kern="0" cap="none" spc="0" normalizeH="0" baseline="0" noProof="0" dirty="0">
                <a:ln>
                  <a:noFill/>
                </a:ln>
                <a:solidFill>
                  <a:srgbClr val="000000"/>
                </a:solidFill>
                <a:effectLst/>
                <a:uLnTx/>
                <a:uFillTx/>
                <a:latin typeface="Arial"/>
                <a:cs typeface="Arial"/>
                <a:sym typeface="Arial"/>
              </a:rPr>
              <a:t>ONOS processes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1" u="none" strike="noStrike" kern="0" cap="none" spc="0" normalizeH="0" baseline="0" noProof="0" dirty="0">
                <a:ln>
                  <a:noFill/>
                </a:ln>
                <a:solidFill>
                  <a:srgbClr val="000000"/>
                </a:solidFill>
                <a:effectLst/>
                <a:uLnTx/>
                <a:uFillTx/>
                <a:latin typeface="Arial"/>
                <a:cs typeface="Arial"/>
                <a:sym typeface="Arial"/>
              </a:rPr>
              <a:t>RAN Apps development will follow the same processes that other ONF projects use</a:t>
            </a:r>
          </a:p>
        </p:txBody>
      </p:sp>
      <p:sp>
        <p:nvSpPr>
          <p:cNvPr id="192" name="TextBox 191">
            <a:extLst>
              <a:ext uri="{FF2B5EF4-FFF2-40B4-BE49-F238E27FC236}">
                <a16:creationId xmlns:a16="http://schemas.microsoft.com/office/drawing/2014/main" xmlns="" id="{EFE83A40-4264-F341-8BF7-54C6DB758653}"/>
              </a:ext>
            </a:extLst>
          </p:cNvPr>
          <p:cNvSpPr txBox="1"/>
          <p:nvPr/>
        </p:nvSpPr>
        <p:spPr>
          <a:xfrm>
            <a:off x="4640803" y="1665698"/>
            <a:ext cx="335540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Mobile subscriber state for FCAPS is OMEC based and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1" u="none" strike="noStrike" kern="0" cap="none" spc="0" normalizeH="0" baseline="0" noProof="0" dirty="0">
                <a:ln>
                  <a:noFill/>
                </a:ln>
                <a:solidFill>
                  <a:srgbClr val="000000"/>
                </a:solidFill>
                <a:effectLst/>
                <a:uLnTx/>
                <a:uFillTx/>
                <a:latin typeface="Arial"/>
                <a:cs typeface="Arial"/>
                <a:sym typeface="Arial"/>
              </a:rPr>
              <a:t>uses OMEC processes for dev </a:t>
            </a:r>
          </a:p>
        </p:txBody>
      </p:sp>
      <p:sp>
        <p:nvSpPr>
          <p:cNvPr id="193" name="TextBox 192">
            <a:extLst>
              <a:ext uri="{FF2B5EF4-FFF2-40B4-BE49-F238E27FC236}">
                <a16:creationId xmlns:a16="http://schemas.microsoft.com/office/drawing/2014/main" xmlns="" id="{7EECD7D7-60F3-9144-B35E-BDC9515B25B8}"/>
              </a:ext>
            </a:extLst>
          </p:cNvPr>
          <p:cNvSpPr txBox="1"/>
          <p:nvPr/>
        </p:nvSpPr>
        <p:spPr>
          <a:xfrm>
            <a:off x="265983" y="4012158"/>
            <a:ext cx="2507580"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M-CORD has conducted very successful demonstrations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Focus has been on showcasing        cutting-edge technology</a:t>
            </a:r>
          </a:p>
        </p:txBody>
      </p:sp>
      <p:sp>
        <p:nvSpPr>
          <p:cNvPr id="15" name="TextBox 14">
            <a:extLst>
              <a:ext uri="{FF2B5EF4-FFF2-40B4-BE49-F238E27FC236}">
                <a16:creationId xmlns:a16="http://schemas.microsoft.com/office/drawing/2014/main" xmlns="" id="{0A44B308-2123-A349-9FC9-17A5099B58EC}"/>
              </a:ext>
            </a:extLst>
          </p:cNvPr>
          <p:cNvSpPr txBox="1"/>
          <p:nvPr/>
        </p:nvSpPr>
        <p:spPr>
          <a:xfrm>
            <a:off x="2174075" y="3297913"/>
            <a:ext cx="2079416" cy="5539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ONF Mobile Edge Cloud Platform</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Official Release Date: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dirty="0">
                <a:ln>
                  <a:noFill/>
                </a:ln>
                <a:solidFill>
                  <a:srgbClr val="000000"/>
                </a:solidFill>
                <a:effectLst/>
                <a:uLnTx/>
                <a:uFillTx/>
                <a:latin typeface="Arial"/>
                <a:cs typeface="Arial"/>
                <a:sym typeface="Arial"/>
              </a:rPr>
              <a:t>September 20, 2019</a:t>
            </a:r>
          </a:p>
        </p:txBody>
      </p:sp>
      <p:sp>
        <p:nvSpPr>
          <p:cNvPr id="187" name="TextBox 186">
            <a:extLst>
              <a:ext uri="{FF2B5EF4-FFF2-40B4-BE49-F238E27FC236}">
                <a16:creationId xmlns:a16="http://schemas.microsoft.com/office/drawing/2014/main" xmlns="" id="{F040C9E2-0EA1-1A47-8054-D3A921FF1977}"/>
              </a:ext>
            </a:extLst>
          </p:cNvPr>
          <p:cNvSpPr txBox="1"/>
          <p:nvPr/>
        </p:nvSpPr>
        <p:spPr>
          <a:xfrm>
            <a:off x="4469046" y="1515822"/>
            <a:ext cx="3978974"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OMEC dev follows the same processes that other ONF projects use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1" u="none" strike="noStrike" kern="0" cap="none" spc="0" normalizeH="0" baseline="0" noProof="0" dirty="0">
                <a:ln>
                  <a:noFill/>
                </a:ln>
                <a:solidFill>
                  <a:srgbClr val="000000"/>
                </a:solidFill>
                <a:effectLst/>
                <a:uLnTx/>
                <a:uFillTx/>
                <a:latin typeface="Arial"/>
                <a:cs typeface="Arial"/>
                <a:sym typeface="Arial"/>
              </a:rPr>
              <a:t>Gateway components hardened for deployment</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1" u="none" strike="noStrike" kern="0" cap="none" spc="0" normalizeH="0" baseline="0" noProof="0" dirty="0">
                <a:ln>
                  <a:noFill/>
                </a:ln>
                <a:solidFill>
                  <a:srgbClr val="000000"/>
                </a:solidFill>
                <a:effectLst/>
                <a:uLnTx/>
                <a:uFillTx/>
                <a:latin typeface="Arial"/>
                <a:cs typeface="Arial"/>
                <a:sym typeface="Arial"/>
              </a:rPr>
              <a:t>MME component is being enhanced towards deployment </a:t>
            </a:r>
          </a:p>
        </p:txBody>
      </p:sp>
      <p:grpSp>
        <p:nvGrpSpPr>
          <p:cNvPr id="16" name="Group 15">
            <a:extLst>
              <a:ext uri="{FF2B5EF4-FFF2-40B4-BE49-F238E27FC236}">
                <a16:creationId xmlns:a16="http://schemas.microsoft.com/office/drawing/2014/main" xmlns="" id="{D297AE9E-1FA9-BD43-AA9E-D11CBBE9AF3E}"/>
              </a:ext>
            </a:extLst>
          </p:cNvPr>
          <p:cNvGrpSpPr/>
          <p:nvPr/>
        </p:nvGrpSpPr>
        <p:grpSpPr>
          <a:xfrm>
            <a:off x="1129684" y="1063401"/>
            <a:ext cx="7022236" cy="324418"/>
            <a:chOff x="1129684" y="1063401"/>
            <a:chExt cx="7022236" cy="324418"/>
          </a:xfrm>
        </p:grpSpPr>
        <p:sp>
          <p:nvSpPr>
            <p:cNvPr id="30" name="Rectangle 29">
              <a:extLst>
                <a:ext uri="{FF2B5EF4-FFF2-40B4-BE49-F238E27FC236}">
                  <a16:creationId xmlns:a16="http://schemas.microsoft.com/office/drawing/2014/main" xmlns="" id="{49142991-08E2-5D41-8DA6-4C9C74988FB2}"/>
                </a:ext>
              </a:extLst>
            </p:cNvPr>
            <p:cNvSpPr/>
            <p:nvPr/>
          </p:nvSpPr>
          <p:spPr>
            <a:xfrm>
              <a:off x="1561701" y="1063401"/>
              <a:ext cx="6158203" cy="324418"/>
            </a:xfrm>
            <a:prstGeom prst="rect">
              <a:avLst/>
            </a:prstGeom>
            <a:solidFill>
              <a:schemeClr val="accent3">
                <a:lumMod val="7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29" name="TextBox 28">
              <a:extLst>
                <a:ext uri="{FF2B5EF4-FFF2-40B4-BE49-F238E27FC236}">
                  <a16:creationId xmlns:a16="http://schemas.microsoft.com/office/drawing/2014/main" xmlns="" id="{F6D08D0B-A969-0940-B953-B1480D51220F}"/>
                </a:ext>
              </a:extLst>
            </p:cNvPr>
            <p:cNvSpPr txBox="1"/>
            <p:nvPr/>
          </p:nvSpPr>
          <p:spPr>
            <a:xfrm>
              <a:off x="1129684" y="1069870"/>
              <a:ext cx="702223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cs typeface="Arial"/>
                  <a:sym typeface="Arial"/>
                </a:rPr>
                <a:t>China Unicom will use this platform in its field trials for SD-RAN and MAEC</a:t>
              </a:r>
              <a:endParaRPr kumimoji="0" lang="en-US" sz="1400" b="1" i="0" u="none" strike="noStrike" kern="0" cap="none" spc="0" normalizeH="0" baseline="0" noProof="0" dirty="0">
                <a:ln>
                  <a:noFill/>
                </a:ln>
                <a:solidFill>
                  <a:srgbClr val="FFFFFF"/>
                </a:solidFill>
                <a:effectLst/>
                <a:uLnTx/>
                <a:uFillTx/>
                <a:latin typeface="Arial"/>
                <a:cs typeface="Arial"/>
                <a:sym typeface="Arial"/>
              </a:endParaRPr>
            </a:p>
          </p:txBody>
        </p:sp>
      </p:grpSp>
      <p:sp>
        <p:nvSpPr>
          <p:cNvPr id="32" name="Rectangle 31">
            <a:extLst>
              <a:ext uri="{FF2B5EF4-FFF2-40B4-BE49-F238E27FC236}">
                <a16:creationId xmlns:a16="http://schemas.microsoft.com/office/drawing/2014/main" xmlns="" id="{52791DE1-36A8-2A42-80D8-28EDD9A1F961}"/>
              </a:ext>
            </a:extLst>
          </p:cNvPr>
          <p:cNvSpPr/>
          <p:nvPr/>
        </p:nvSpPr>
        <p:spPr>
          <a:xfrm>
            <a:off x="3051003" y="4746281"/>
            <a:ext cx="3041993" cy="215444"/>
          </a:xfrm>
          <a:prstGeom prst="rect">
            <a:avLst/>
          </a:prstGeom>
        </p:spPr>
        <p:txBody>
          <a:bodyPr wrap="square">
            <a:spAutoFit/>
          </a:bodyPr>
          <a:lstStyle/>
          <a:p>
            <a:pPr lvl="0" algn="ctr">
              <a:buClrTx/>
              <a:defRPr/>
            </a:pPr>
            <a:r>
              <a:rPr lang="en-US" sz="800" dirty="0">
                <a:solidFill>
                  <a:sysClr val="windowText" lastClr="000000"/>
                </a:solidFill>
                <a:latin typeface="+mj-lt"/>
              </a:rPr>
              <a:t>* Will not be part of v1.0 release, but subsequent releases</a:t>
            </a:r>
          </a:p>
        </p:txBody>
      </p:sp>
    </p:spTree>
    <p:extLst>
      <p:ext uri="{BB962C8B-B14F-4D97-AF65-F5344CB8AC3E}">
        <p14:creationId xmlns:p14="http://schemas.microsoft.com/office/powerpoint/2010/main" val="40631375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19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15"/>
                                        </p:tgtEl>
                                        <p:attrNameLst>
                                          <p:attrName>style.visibility</p:attrName>
                                        </p:attrNameLst>
                                      </p:cBhvr>
                                      <p:to>
                                        <p:strVal val="visible"/>
                                      </p:to>
                                    </p:set>
                                    <p:animEffect transition="in" filter="wipe(left)">
                                      <p:cBhvr>
                                        <p:cTn id="47" dur="500"/>
                                        <p:tgtEl>
                                          <p:spTgt spid="115"/>
                                        </p:tgtEl>
                                      </p:cBhvr>
                                    </p:animEffect>
                                  </p:childTnLst>
                                </p:cTn>
                              </p:par>
                              <p:par>
                                <p:cTn id="48" presetID="1"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78"/>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22"/>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79"/>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80"/>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childTnLst>
                                </p:cTn>
                              </p:par>
                            </p:childTnLst>
                          </p:cTn>
                        </p:par>
                        <p:par>
                          <p:cTn id="65" fill="hold">
                            <p:stCondLst>
                              <p:cond delay="0"/>
                            </p:stCondLst>
                            <p:childTnLst>
                              <p:par>
                                <p:cTn id="66" presetID="1" presetClass="entr" presetSubtype="0"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186"/>
                                        </p:tgtEl>
                                        <p:attrNameLst>
                                          <p:attrName>style.visibility</p:attrName>
                                        </p:attrNameLst>
                                      </p:cBhvr>
                                      <p:to>
                                        <p:strVal val="visible"/>
                                      </p:to>
                                    </p:set>
                                  </p:childTnLst>
                                </p:cTn>
                              </p:par>
                            </p:childTnLst>
                          </p:cTn>
                        </p:par>
                        <p:par>
                          <p:cTn id="72" fill="hold">
                            <p:stCondLst>
                              <p:cond delay="0"/>
                            </p:stCondLst>
                            <p:childTnLst>
                              <p:par>
                                <p:cTn id="73" presetID="1" presetClass="entr" presetSubtype="0" fill="hold" grpId="0" nodeType="afterEffect">
                                  <p:stCondLst>
                                    <p:cond delay="0"/>
                                  </p:stCondLst>
                                  <p:childTnLst>
                                    <p:set>
                                      <p:cBhvr>
                                        <p:cTn id="74" dur="1" fill="hold">
                                          <p:stCondLst>
                                            <p:cond delay="0"/>
                                          </p:stCondLst>
                                        </p:cTn>
                                        <p:tgtEl>
                                          <p:spTgt spid="18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90"/>
                                        </p:tgtEl>
                                        <p:attrNameLst>
                                          <p:attrName>style.visibility</p:attrName>
                                        </p:attrNameLst>
                                      </p:cBhvr>
                                      <p:to>
                                        <p:strVal val="visible"/>
                                      </p:to>
                                    </p:set>
                                  </p:childTnLst>
                                </p:cTn>
                              </p:par>
                            </p:childTnLst>
                          </p:cTn>
                        </p:par>
                        <p:par>
                          <p:cTn id="79" fill="hold">
                            <p:stCondLst>
                              <p:cond delay="0"/>
                            </p:stCondLst>
                            <p:childTnLst>
                              <p:par>
                                <p:cTn id="80" presetID="1" presetClass="entr" presetSubtype="0" fill="hold" grpId="0" nodeType="afterEffect">
                                  <p:stCondLst>
                                    <p:cond delay="0"/>
                                  </p:stCondLst>
                                  <p:childTnLst>
                                    <p:set>
                                      <p:cBhvr>
                                        <p:cTn id="81" dur="1" fill="hold">
                                          <p:stCondLst>
                                            <p:cond delay="0"/>
                                          </p:stCondLst>
                                        </p:cTn>
                                        <p:tgtEl>
                                          <p:spTgt spid="192"/>
                                        </p:tgtEl>
                                        <p:attrNameLst>
                                          <p:attrName>style.visibility</p:attrName>
                                        </p:attrNameLst>
                                      </p:cBhvr>
                                      <p:to>
                                        <p:strVal val="visible"/>
                                      </p:to>
                                    </p:set>
                                  </p:childTnLst>
                                </p:cTn>
                              </p:par>
                              <p:par>
                                <p:cTn id="82" presetID="1" presetClass="exit" presetSubtype="0" fill="hold" grpId="1" nodeType="withEffect">
                                  <p:stCondLst>
                                    <p:cond delay="0"/>
                                  </p:stCondLst>
                                  <p:childTnLst>
                                    <p:set>
                                      <p:cBhvr>
                                        <p:cTn id="83" dur="1" fill="hold">
                                          <p:stCondLst>
                                            <p:cond delay="0"/>
                                          </p:stCondLst>
                                        </p:cTn>
                                        <p:tgtEl>
                                          <p:spTgt spid="187"/>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8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188"/>
                                        </p:tgtEl>
                                        <p:attrNameLst>
                                          <p:attrName>style.visibility</p:attrName>
                                        </p:attrNameLst>
                                      </p:cBhvr>
                                      <p:to>
                                        <p:strVal val="visible"/>
                                      </p:to>
                                    </p:set>
                                  </p:childTnLst>
                                </p:cTn>
                              </p:par>
                            </p:childTnLst>
                          </p:cTn>
                        </p:par>
                        <p:par>
                          <p:cTn id="90" fill="hold">
                            <p:stCondLst>
                              <p:cond delay="0"/>
                            </p:stCondLst>
                            <p:childTnLst>
                              <p:par>
                                <p:cTn id="91" presetID="1" presetClass="entr" presetSubtype="0"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childTnLst>
                                </p:cTn>
                              </p:par>
                            </p:childTnLst>
                          </p:cTn>
                        </p:par>
                        <p:par>
                          <p:cTn id="93" fill="hold">
                            <p:stCondLst>
                              <p:cond delay="0"/>
                            </p:stCondLst>
                            <p:childTnLst>
                              <p:par>
                                <p:cTn id="94" presetID="1" presetClass="entr" presetSubtype="0" fill="hold" grpId="0" nodeType="afterEffect">
                                  <p:stCondLst>
                                    <p:cond delay="0"/>
                                  </p:stCondLst>
                                  <p:childTnLst>
                                    <p:set>
                                      <p:cBhvr>
                                        <p:cTn id="95" dur="1" fill="hold">
                                          <p:stCondLst>
                                            <p:cond delay="0"/>
                                          </p:stCondLst>
                                        </p:cTn>
                                        <p:tgtEl>
                                          <p:spTgt spid="191"/>
                                        </p:tgtEl>
                                        <p:attrNameLst>
                                          <p:attrName>style.visibility</p:attrName>
                                        </p:attrNameLst>
                                      </p:cBhvr>
                                      <p:to>
                                        <p:strVal val="visible"/>
                                      </p:to>
                                    </p:set>
                                  </p:childTnLst>
                                </p:cTn>
                              </p:par>
                              <p:par>
                                <p:cTn id="96" presetID="1" presetClass="exit" presetSubtype="0" fill="hold" grpId="1" nodeType="withEffect">
                                  <p:stCondLst>
                                    <p:cond delay="0"/>
                                  </p:stCondLst>
                                  <p:childTnLst>
                                    <p:set>
                                      <p:cBhvr>
                                        <p:cTn id="97" dur="1" fill="hold">
                                          <p:stCondLst>
                                            <p:cond delay="0"/>
                                          </p:stCondLst>
                                        </p:cTn>
                                        <p:tgtEl>
                                          <p:spTgt spid="14"/>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nodeType="clickEffect">
                                  <p:stCondLst>
                                    <p:cond delay="0"/>
                                  </p:stCondLst>
                                  <p:childTnLst>
                                    <p:set>
                                      <p:cBhvr>
                                        <p:cTn id="101" dur="1" fill="hold">
                                          <p:stCondLst>
                                            <p:cond delay="0"/>
                                          </p:stCondLst>
                                        </p:cTn>
                                        <p:tgtEl>
                                          <p:spTgt spid="16"/>
                                        </p:tgtEl>
                                        <p:attrNameLst>
                                          <p:attrName>style.visibility</p:attrName>
                                        </p:attrNameLst>
                                      </p:cBhvr>
                                      <p:to>
                                        <p:strVal val="visible"/>
                                      </p:to>
                                    </p:set>
                                    <p:anim calcmode="lin" valueType="num">
                                      <p:cBhvr>
                                        <p:cTn id="102" dur="500" fill="hold"/>
                                        <p:tgtEl>
                                          <p:spTgt spid="16"/>
                                        </p:tgtEl>
                                        <p:attrNameLst>
                                          <p:attrName>ppt_w</p:attrName>
                                        </p:attrNameLst>
                                      </p:cBhvr>
                                      <p:tavLst>
                                        <p:tav tm="0">
                                          <p:val>
                                            <p:fltVal val="0"/>
                                          </p:val>
                                        </p:tav>
                                        <p:tav tm="100000">
                                          <p:val>
                                            <p:strVal val="#ppt_w"/>
                                          </p:val>
                                        </p:tav>
                                      </p:tavLst>
                                    </p:anim>
                                    <p:anim calcmode="lin" valueType="num">
                                      <p:cBhvr>
                                        <p:cTn id="103" dur="500" fill="hold"/>
                                        <p:tgtEl>
                                          <p:spTgt spid="16"/>
                                        </p:tgtEl>
                                        <p:attrNameLst>
                                          <p:attrName>ppt_h</p:attrName>
                                        </p:attrNameLst>
                                      </p:cBhvr>
                                      <p:tavLst>
                                        <p:tav tm="0">
                                          <p:val>
                                            <p:fltVal val="0"/>
                                          </p:val>
                                        </p:tav>
                                        <p:tav tm="100000">
                                          <p:val>
                                            <p:strVal val="#ppt_h"/>
                                          </p:val>
                                        </p:tav>
                                      </p:tavLst>
                                    </p:anim>
                                    <p:animEffect transition="in" filter="fade">
                                      <p:cBhvr>
                                        <p:cTn id="10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2" grpId="0" animBg="1"/>
      <p:bldP spid="122" grpId="0" animBg="1"/>
      <p:bldP spid="178" grpId="0" animBg="1"/>
      <p:bldP spid="179" grpId="0" animBg="1"/>
      <p:bldP spid="180" grpId="0" animBg="1"/>
      <p:bldP spid="13" grpId="0" animBg="1"/>
      <p:bldP spid="14" grpId="0"/>
      <p:bldP spid="14" grpId="1"/>
      <p:bldP spid="186" grpId="0" animBg="1"/>
      <p:bldP spid="188" grpId="0" animBg="1"/>
      <p:bldP spid="189" grpId="0" animBg="1"/>
      <p:bldP spid="190" grpId="0" animBg="1"/>
      <p:bldP spid="191" grpId="0"/>
      <p:bldP spid="192" grpId="0"/>
      <p:bldP spid="193" grpId="0"/>
      <p:bldP spid="15" grpId="0"/>
      <p:bldP spid="187" grpId="0"/>
      <p:bldP spid="187" grpId="1"/>
      <p:bldP spid="3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2473001-BFBF-214F-810F-314A458D07CA}"/>
              </a:ext>
            </a:extLst>
          </p:cNvPr>
          <p:cNvSpPr>
            <a:spLocks noGrp="1"/>
          </p:cNvSpPr>
          <p:nvPr>
            <p:ph type="title"/>
          </p:nvPr>
        </p:nvSpPr>
        <p:spPr/>
        <p:txBody>
          <a:bodyPr/>
          <a:lstStyle/>
          <a:p>
            <a:r>
              <a:rPr lang="en-US" dirty="0"/>
              <a:t>Mobile Edge Cloud Features</a:t>
            </a:r>
            <a:endParaRPr lang="en-US" b="1" dirty="0"/>
          </a:p>
        </p:txBody>
      </p:sp>
      <p:sp>
        <p:nvSpPr>
          <p:cNvPr id="11" name="Line">
            <a:extLst>
              <a:ext uri="{FF2B5EF4-FFF2-40B4-BE49-F238E27FC236}">
                <a16:creationId xmlns:a16="http://schemas.microsoft.com/office/drawing/2014/main" xmlns="" id="{8223D203-6D66-5349-9CA0-FC2CCD1DCF67}"/>
              </a:ext>
            </a:extLst>
          </p:cNvPr>
          <p:cNvSpPr/>
          <p:nvPr/>
        </p:nvSpPr>
        <p:spPr>
          <a:xfrm rot="10800000">
            <a:off x="4761327" y="1052903"/>
            <a:ext cx="1738205" cy="2531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25400">
            <a:solidFill>
              <a:srgbClr val="95A5A6"/>
            </a:solidFill>
            <a:prstDash val="dash"/>
          </a:ln>
        </p:spPr>
        <p:txBody>
          <a:bodyPr lIns="45720" tIns="45720" r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sp>
        <p:nvSpPr>
          <p:cNvPr id="12" name="Line">
            <a:extLst>
              <a:ext uri="{FF2B5EF4-FFF2-40B4-BE49-F238E27FC236}">
                <a16:creationId xmlns:a16="http://schemas.microsoft.com/office/drawing/2014/main" xmlns="" id="{47F02707-F9C3-5D41-A66A-935422344A7B}"/>
              </a:ext>
            </a:extLst>
          </p:cNvPr>
          <p:cNvSpPr/>
          <p:nvPr/>
        </p:nvSpPr>
        <p:spPr>
          <a:xfrm rot="10800000">
            <a:off x="4761327" y="1672550"/>
            <a:ext cx="1139073" cy="1276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25400">
            <a:solidFill>
              <a:srgbClr val="95A5A6"/>
            </a:solidFill>
            <a:prstDash val="dash"/>
          </a:ln>
        </p:spPr>
        <p:txBody>
          <a:bodyPr lIns="45720" tIns="45720" r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sp>
        <p:nvSpPr>
          <p:cNvPr id="13" name="Line">
            <a:extLst>
              <a:ext uri="{FF2B5EF4-FFF2-40B4-BE49-F238E27FC236}">
                <a16:creationId xmlns:a16="http://schemas.microsoft.com/office/drawing/2014/main" xmlns="" id="{6BEFE168-B6BD-F045-BF9D-E86323DCD7A0}"/>
              </a:ext>
            </a:extLst>
          </p:cNvPr>
          <p:cNvSpPr/>
          <p:nvPr/>
        </p:nvSpPr>
        <p:spPr>
          <a:xfrm flipH="1">
            <a:off x="4761327" y="3481477"/>
            <a:ext cx="1139073" cy="115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25400">
            <a:solidFill>
              <a:srgbClr val="95A5A6"/>
            </a:solidFill>
            <a:prstDash val="dash"/>
          </a:ln>
        </p:spPr>
        <p:txBody>
          <a:bodyPr lIns="45720" tIns="45720" r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grpSp>
        <p:nvGrpSpPr>
          <p:cNvPr id="14" name="Group">
            <a:extLst>
              <a:ext uri="{FF2B5EF4-FFF2-40B4-BE49-F238E27FC236}">
                <a16:creationId xmlns:a16="http://schemas.microsoft.com/office/drawing/2014/main" xmlns="" id="{4C2935B0-6C6A-C14C-8005-D1606D920D2D}"/>
              </a:ext>
            </a:extLst>
          </p:cNvPr>
          <p:cNvGrpSpPr/>
          <p:nvPr/>
        </p:nvGrpSpPr>
        <p:grpSpPr>
          <a:xfrm>
            <a:off x="6478588" y="408601"/>
            <a:ext cx="2671764" cy="1130300"/>
            <a:chOff x="0" y="0"/>
            <a:chExt cx="7124701" cy="3014133"/>
          </a:xfrm>
        </p:grpSpPr>
        <p:sp>
          <p:nvSpPr>
            <p:cNvPr id="15" name="Shape">
              <a:extLst>
                <a:ext uri="{FF2B5EF4-FFF2-40B4-BE49-F238E27FC236}">
                  <a16:creationId xmlns:a16="http://schemas.microsoft.com/office/drawing/2014/main" xmlns="" id="{45DC1E33-C89E-994A-B241-00AE4C017379}"/>
                </a:ext>
              </a:extLst>
            </p:cNvPr>
            <p:cNvSpPr/>
            <p:nvPr/>
          </p:nvSpPr>
          <p:spPr>
            <a:xfrm>
              <a:off x="0" y="0"/>
              <a:ext cx="7124702" cy="30141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5760" y="14562"/>
                  </a:lnTo>
                  <a:lnTo>
                    <a:pt x="3478" y="14562"/>
                  </a:lnTo>
                  <a:lnTo>
                    <a:pt x="3478" y="12560"/>
                  </a:lnTo>
                  <a:lnTo>
                    <a:pt x="0" y="17049"/>
                  </a:lnTo>
                  <a:lnTo>
                    <a:pt x="3478" y="21600"/>
                  </a:lnTo>
                  <a:lnTo>
                    <a:pt x="3478" y="19658"/>
                  </a:lnTo>
                  <a:lnTo>
                    <a:pt x="15760" y="19658"/>
                  </a:lnTo>
                  <a:lnTo>
                    <a:pt x="21600" y="10891"/>
                  </a:lnTo>
                  <a:lnTo>
                    <a:pt x="21600" y="0"/>
                  </a:lnTo>
                  <a:close/>
                </a:path>
              </a:pathLst>
            </a:custGeom>
            <a:gradFill flip="none" rotWithShape="1">
              <a:gsLst>
                <a:gs pos="29000">
                  <a:srgbClr val="16A085"/>
                </a:gs>
                <a:gs pos="70000">
                  <a:srgbClr val="52E7CA"/>
                </a:gs>
                <a:gs pos="74000">
                  <a:srgbClr val="16A085"/>
                </a:gs>
              </a:gsLst>
              <a:lin ang="0" scaled="0"/>
            </a:gra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sp>
          <p:nvSpPr>
            <p:cNvPr id="16" name="Shape">
              <a:extLst>
                <a:ext uri="{FF2B5EF4-FFF2-40B4-BE49-F238E27FC236}">
                  <a16:creationId xmlns:a16="http://schemas.microsoft.com/office/drawing/2014/main" xmlns="" id="{2E33232F-6155-4B4F-90FF-410B5AD51C45}"/>
                </a:ext>
              </a:extLst>
            </p:cNvPr>
            <p:cNvSpPr/>
            <p:nvPr/>
          </p:nvSpPr>
          <p:spPr>
            <a:xfrm>
              <a:off x="5198533" y="-1"/>
              <a:ext cx="1926169" cy="27432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6000"/>
                  </a:lnTo>
                  <a:lnTo>
                    <a:pt x="0" y="21600"/>
                  </a:lnTo>
                  <a:lnTo>
                    <a:pt x="21600" y="11967"/>
                  </a:lnTo>
                  <a:lnTo>
                    <a:pt x="21600" y="0"/>
                  </a:lnTo>
                  <a:close/>
                </a:path>
              </a:pathLst>
            </a:custGeom>
            <a:solidFill>
              <a:srgbClr val="000000">
                <a:alpha val="35000"/>
              </a:srgbClr>
            </a:soli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grpSp>
      <p:grpSp>
        <p:nvGrpSpPr>
          <p:cNvPr id="17" name="Group">
            <a:extLst>
              <a:ext uri="{FF2B5EF4-FFF2-40B4-BE49-F238E27FC236}">
                <a16:creationId xmlns:a16="http://schemas.microsoft.com/office/drawing/2014/main" xmlns="" id="{46C5D7D3-EDDB-AA40-8601-9135FE7FC306}"/>
              </a:ext>
            </a:extLst>
          </p:cNvPr>
          <p:cNvGrpSpPr/>
          <p:nvPr/>
        </p:nvGrpSpPr>
        <p:grpSpPr>
          <a:xfrm>
            <a:off x="5889625" y="1203939"/>
            <a:ext cx="3260727" cy="830264"/>
            <a:chOff x="0" y="0"/>
            <a:chExt cx="8695269" cy="2214034"/>
          </a:xfrm>
        </p:grpSpPr>
        <p:sp>
          <p:nvSpPr>
            <p:cNvPr id="18" name="Shape">
              <a:extLst>
                <a:ext uri="{FF2B5EF4-FFF2-40B4-BE49-F238E27FC236}">
                  <a16:creationId xmlns:a16="http://schemas.microsoft.com/office/drawing/2014/main" xmlns="" id="{F12A3EC6-123E-C440-AE30-09949AFB0691}"/>
                </a:ext>
              </a:extLst>
            </p:cNvPr>
            <p:cNvSpPr/>
            <p:nvPr/>
          </p:nvSpPr>
          <p:spPr>
            <a:xfrm>
              <a:off x="0" y="0"/>
              <a:ext cx="8695268" cy="221403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815" y="12018"/>
                  </a:lnTo>
                  <a:lnTo>
                    <a:pt x="2839" y="12018"/>
                  </a:lnTo>
                  <a:lnTo>
                    <a:pt x="2839" y="9251"/>
                  </a:lnTo>
                  <a:lnTo>
                    <a:pt x="0" y="15405"/>
                  </a:lnTo>
                  <a:lnTo>
                    <a:pt x="2850" y="21600"/>
                  </a:lnTo>
                  <a:lnTo>
                    <a:pt x="2850" y="18915"/>
                  </a:lnTo>
                  <a:lnTo>
                    <a:pt x="16815" y="18915"/>
                  </a:lnTo>
                  <a:lnTo>
                    <a:pt x="21600" y="14827"/>
                  </a:lnTo>
                  <a:lnTo>
                    <a:pt x="21600" y="0"/>
                  </a:lnTo>
                  <a:close/>
                </a:path>
              </a:pathLst>
            </a:custGeom>
            <a:gradFill flip="none" rotWithShape="1">
              <a:gsLst>
                <a:gs pos="29000">
                  <a:srgbClr val="2980B9"/>
                </a:gs>
                <a:gs pos="73000">
                  <a:srgbClr val="74B5E0"/>
                </a:gs>
                <a:gs pos="79000">
                  <a:srgbClr val="2980B9"/>
                </a:gs>
              </a:gsLst>
              <a:lin ang="0" scaled="0"/>
            </a:gra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sp>
          <p:nvSpPr>
            <p:cNvPr id="19" name="Shape">
              <a:extLst>
                <a:ext uri="{FF2B5EF4-FFF2-40B4-BE49-F238E27FC236}">
                  <a16:creationId xmlns:a16="http://schemas.microsoft.com/office/drawing/2014/main" xmlns="" id="{2183C275-D454-7448-9BF0-290E47AF8948}"/>
                </a:ext>
              </a:extLst>
            </p:cNvPr>
            <p:cNvSpPr/>
            <p:nvPr/>
          </p:nvSpPr>
          <p:spPr>
            <a:xfrm>
              <a:off x="6769101" y="-1"/>
              <a:ext cx="1926169" cy="19388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3724"/>
                  </a:lnTo>
                  <a:lnTo>
                    <a:pt x="0" y="21600"/>
                  </a:lnTo>
                  <a:lnTo>
                    <a:pt x="21600" y="16931"/>
                  </a:lnTo>
                  <a:lnTo>
                    <a:pt x="21600" y="0"/>
                  </a:lnTo>
                  <a:close/>
                </a:path>
              </a:pathLst>
            </a:custGeom>
            <a:solidFill>
              <a:srgbClr val="000000">
                <a:alpha val="35000"/>
              </a:srgbClr>
            </a:soli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grpSp>
      <p:grpSp>
        <p:nvGrpSpPr>
          <p:cNvPr id="20" name="Group">
            <a:extLst>
              <a:ext uri="{FF2B5EF4-FFF2-40B4-BE49-F238E27FC236}">
                <a16:creationId xmlns:a16="http://schemas.microsoft.com/office/drawing/2014/main" xmlns="" id="{060AA466-5A7A-914D-9E0F-5A9B88B17554}"/>
              </a:ext>
            </a:extLst>
          </p:cNvPr>
          <p:cNvGrpSpPr/>
          <p:nvPr/>
        </p:nvGrpSpPr>
        <p:grpSpPr>
          <a:xfrm>
            <a:off x="5889625" y="3244941"/>
            <a:ext cx="3260727" cy="830264"/>
            <a:chOff x="0" y="0"/>
            <a:chExt cx="8695269" cy="2214034"/>
          </a:xfrm>
        </p:grpSpPr>
        <p:sp>
          <p:nvSpPr>
            <p:cNvPr id="21" name="Shape">
              <a:extLst>
                <a:ext uri="{FF2B5EF4-FFF2-40B4-BE49-F238E27FC236}">
                  <a16:creationId xmlns:a16="http://schemas.microsoft.com/office/drawing/2014/main" xmlns="" id="{3518AEFA-97C5-C545-BE27-19ABDA01C99F}"/>
                </a:ext>
              </a:extLst>
            </p:cNvPr>
            <p:cNvSpPr/>
            <p:nvPr/>
          </p:nvSpPr>
          <p:spPr>
            <a:xfrm>
              <a:off x="0" y="0"/>
              <a:ext cx="8695268" cy="221403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6815" y="9582"/>
                  </a:lnTo>
                  <a:lnTo>
                    <a:pt x="2839" y="9582"/>
                  </a:lnTo>
                  <a:lnTo>
                    <a:pt x="2839" y="12349"/>
                  </a:lnTo>
                  <a:lnTo>
                    <a:pt x="0" y="6236"/>
                  </a:lnTo>
                  <a:lnTo>
                    <a:pt x="2850" y="0"/>
                  </a:lnTo>
                  <a:lnTo>
                    <a:pt x="2850" y="2726"/>
                  </a:lnTo>
                  <a:lnTo>
                    <a:pt x="16815" y="2726"/>
                  </a:lnTo>
                  <a:lnTo>
                    <a:pt x="21600" y="6815"/>
                  </a:lnTo>
                  <a:lnTo>
                    <a:pt x="21600" y="21600"/>
                  </a:lnTo>
                  <a:close/>
                </a:path>
              </a:pathLst>
            </a:custGeom>
            <a:gradFill flip="none" rotWithShape="1">
              <a:gsLst>
                <a:gs pos="29000">
                  <a:srgbClr val="F39C12"/>
                </a:gs>
                <a:gs pos="73000">
                  <a:srgbClr val="F8C471"/>
                </a:gs>
                <a:gs pos="77000">
                  <a:srgbClr val="F39C12"/>
                </a:gs>
              </a:gsLst>
              <a:lin ang="0" scaled="0"/>
            </a:gra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sp>
          <p:nvSpPr>
            <p:cNvPr id="22" name="Shape">
              <a:extLst>
                <a:ext uri="{FF2B5EF4-FFF2-40B4-BE49-F238E27FC236}">
                  <a16:creationId xmlns:a16="http://schemas.microsoft.com/office/drawing/2014/main" xmlns="" id="{E5B58545-2E8F-1942-BFFF-1500E1990572}"/>
                </a:ext>
              </a:extLst>
            </p:cNvPr>
            <p:cNvSpPr/>
            <p:nvPr/>
          </p:nvSpPr>
          <p:spPr>
            <a:xfrm>
              <a:off x="6769101" y="279400"/>
              <a:ext cx="1926169" cy="19346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7846"/>
                  </a:lnTo>
                  <a:lnTo>
                    <a:pt x="21600" y="21600"/>
                  </a:lnTo>
                  <a:lnTo>
                    <a:pt x="21600" y="4679"/>
                  </a:lnTo>
                  <a:lnTo>
                    <a:pt x="0" y="0"/>
                  </a:lnTo>
                  <a:close/>
                </a:path>
              </a:pathLst>
            </a:custGeom>
            <a:solidFill>
              <a:srgbClr val="000000">
                <a:alpha val="35000"/>
              </a:srgbClr>
            </a:soli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grpSp>
      <p:grpSp>
        <p:nvGrpSpPr>
          <p:cNvPr id="23" name="Group">
            <a:extLst>
              <a:ext uri="{FF2B5EF4-FFF2-40B4-BE49-F238E27FC236}">
                <a16:creationId xmlns:a16="http://schemas.microsoft.com/office/drawing/2014/main" xmlns="" id="{2D7AFF85-69B7-BF43-9891-129F679D3C00}"/>
              </a:ext>
            </a:extLst>
          </p:cNvPr>
          <p:cNvGrpSpPr/>
          <p:nvPr/>
        </p:nvGrpSpPr>
        <p:grpSpPr>
          <a:xfrm>
            <a:off x="4876800" y="2005626"/>
            <a:ext cx="4273552" cy="568326"/>
            <a:chOff x="0" y="0"/>
            <a:chExt cx="11396137" cy="1515533"/>
          </a:xfrm>
        </p:grpSpPr>
        <p:sp>
          <p:nvSpPr>
            <p:cNvPr id="24" name="Shape">
              <a:extLst>
                <a:ext uri="{FF2B5EF4-FFF2-40B4-BE49-F238E27FC236}">
                  <a16:creationId xmlns:a16="http://schemas.microsoft.com/office/drawing/2014/main" xmlns="" id="{383F011F-DF51-464F-BC58-1EFFE185BF65}"/>
                </a:ext>
              </a:extLst>
            </p:cNvPr>
            <p:cNvSpPr/>
            <p:nvPr/>
          </p:nvSpPr>
          <p:spPr>
            <a:xfrm>
              <a:off x="-1" y="0"/>
              <a:ext cx="11396139" cy="15155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7949" y="5853"/>
                  </a:lnTo>
                  <a:lnTo>
                    <a:pt x="2174" y="5853"/>
                  </a:lnTo>
                  <a:lnTo>
                    <a:pt x="2174" y="1870"/>
                  </a:lnTo>
                  <a:lnTo>
                    <a:pt x="0" y="10740"/>
                  </a:lnTo>
                  <a:lnTo>
                    <a:pt x="2174" y="19850"/>
                  </a:lnTo>
                  <a:lnTo>
                    <a:pt x="2174" y="15928"/>
                  </a:lnTo>
                  <a:lnTo>
                    <a:pt x="17949" y="15928"/>
                  </a:lnTo>
                  <a:lnTo>
                    <a:pt x="21600" y="21600"/>
                  </a:lnTo>
                  <a:lnTo>
                    <a:pt x="21600" y="0"/>
                  </a:lnTo>
                  <a:close/>
                </a:path>
              </a:pathLst>
            </a:custGeom>
            <a:gradFill flip="none" rotWithShape="1">
              <a:gsLst>
                <a:gs pos="29000">
                  <a:srgbClr val="9BBB59"/>
                </a:gs>
                <a:gs pos="80000">
                  <a:srgbClr val="C3D69B"/>
                </a:gs>
                <a:gs pos="83000">
                  <a:srgbClr val="9BBB59"/>
                </a:gs>
              </a:gsLst>
              <a:lin ang="0" scaled="0"/>
            </a:gra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sp>
          <p:nvSpPr>
            <p:cNvPr id="25" name="Shape">
              <a:extLst>
                <a:ext uri="{FF2B5EF4-FFF2-40B4-BE49-F238E27FC236}">
                  <a16:creationId xmlns:a16="http://schemas.microsoft.com/office/drawing/2014/main" xmlns="" id="{63C9A493-8FD6-C94E-83A4-78369815835E}"/>
                </a:ext>
              </a:extLst>
            </p:cNvPr>
            <p:cNvSpPr/>
            <p:nvPr/>
          </p:nvSpPr>
          <p:spPr>
            <a:xfrm>
              <a:off x="9469969" y="0"/>
              <a:ext cx="1926169" cy="15155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5853"/>
                  </a:lnTo>
                  <a:lnTo>
                    <a:pt x="0" y="15928"/>
                  </a:lnTo>
                  <a:lnTo>
                    <a:pt x="21600" y="21600"/>
                  </a:lnTo>
                  <a:lnTo>
                    <a:pt x="21600" y="0"/>
                  </a:lnTo>
                  <a:close/>
                </a:path>
              </a:pathLst>
            </a:custGeom>
            <a:solidFill>
              <a:srgbClr val="000000">
                <a:alpha val="35000"/>
              </a:srgbClr>
            </a:soli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grpSp>
      <p:sp>
        <p:nvSpPr>
          <p:cNvPr id="26" name="Data Analysis…">
            <a:extLst>
              <a:ext uri="{FF2B5EF4-FFF2-40B4-BE49-F238E27FC236}">
                <a16:creationId xmlns:a16="http://schemas.microsoft.com/office/drawing/2014/main" xmlns="" id="{78A31622-858A-484A-BB4C-B244E69A7A0E}"/>
              </a:ext>
            </a:extLst>
          </p:cNvPr>
          <p:cNvSpPr txBox="1"/>
          <p:nvPr/>
        </p:nvSpPr>
        <p:spPr>
          <a:xfrm>
            <a:off x="370918" y="1425782"/>
            <a:ext cx="4148985" cy="501356"/>
          </a:xfrm>
          <a:prstGeom prst="rect">
            <a:avLst/>
          </a:prstGeom>
          <a:ln w="12700">
            <a:miter lim="400000"/>
          </a:ln>
          <a:extLst>
            <a:ext uri="{C572A759-6A51-4108-AA02-DFA0A04FC94B}">
              <ma14:wrappingTextBoxFlag xmlns:ma14="http://schemas.microsoft.com/office/mac/drawingml/2011/main" val="1"/>
            </a:ext>
          </a:extLst>
        </p:spPr>
        <p:txBody>
          <a:bodyPr wrap="square" lIns="45720" tIns="45720" rIns="45720" bIns="45720">
            <a:spAutoFit/>
          </a:bodyPr>
          <a:lstStyle/>
          <a:p>
            <a:pPr marL="0" marR="0" lvl="0" indent="0" algn="r" defTabSz="914400" rtl="0" eaLnBrk="1" fontAlgn="auto" latinLnBrk="0" hangingPunct="1">
              <a:lnSpc>
                <a:spcPct val="114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r>
              <a:rPr kumimoji="0" lang="en-US" sz="1200" b="1" i="0" u="none" strike="noStrike" kern="1200" cap="none" spc="0" normalizeH="0" baseline="0" noProof="0" dirty="0">
                <a:ln>
                  <a:noFill/>
                </a:ln>
                <a:solidFill>
                  <a:srgbClr val="2A80B9"/>
                </a:solidFill>
                <a:effectLst/>
                <a:uLnTx/>
                <a:uFill>
                  <a:solidFill>
                    <a:srgbClr val="9BBB59"/>
                  </a:solidFill>
                </a:uFill>
                <a:latin typeface="Calibri" panose="020F0502020204030204" pitchFamily="34" charset="0"/>
                <a:ea typeface="Lato" panose="020F0502020204030203" pitchFamily="34" charset="0"/>
                <a:cs typeface="Calibri" panose="020F0502020204030204" pitchFamily="34" charset="0"/>
                <a:sym typeface="Lato Bold"/>
              </a:rPr>
              <a:t>OMEC: Production grade, open source, CUPS compliant 3GPP core with SR-IOV accelerated user plane </a:t>
            </a:r>
            <a:endParaRPr kumimoji="0" sz="1200" b="1" i="0" u="none" strike="noStrike" kern="1200" cap="none" spc="0" normalizeH="0" baseline="0" noProof="0" dirty="0">
              <a:ln>
                <a:noFill/>
              </a:ln>
              <a:solidFill>
                <a:srgbClr val="2A80B9"/>
              </a:solidFill>
              <a:effectLst/>
              <a:uLnTx/>
              <a:uFill>
                <a:solidFill>
                  <a:srgbClr val="9BBB59"/>
                </a:solidFill>
              </a:uFill>
              <a:latin typeface="Calibri" panose="020F0502020204030204" pitchFamily="34" charset="0"/>
              <a:ea typeface="Lato" panose="020F0502020204030203" pitchFamily="34" charset="0"/>
              <a:cs typeface="Calibri" panose="020F0502020204030204" pitchFamily="34" charset="0"/>
              <a:sym typeface="Lato Bold"/>
            </a:endParaRPr>
          </a:p>
        </p:txBody>
      </p:sp>
      <p:sp>
        <p:nvSpPr>
          <p:cNvPr id="27" name="Content Strategy…">
            <a:extLst>
              <a:ext uri="{FF2B5EF4-FFF2-40B4-BE49-F238E27FC236}">
                <a16:creationId xmlns:a16="http://schemas.microsoft.com/office/drawing/2014/main" xmlns="" id="{4D9B726B-BB98-BE40-BDB7-8BAB19692796}"/>
              </a:ext>
            </a:extLst>
          </p:cNvPr>
          <p:cNvSpPr txBox="1"/>
          <p:nvPr/>
        </p:nvSpPr>
        <p:spPr>
          <a:xfrm>
            <a:off x="370918" y="2043869"/>
            <a:ext cx="4148985" cy="501356"/>
          </a:xfrm>
          <a:prstGeom prst="rect">
            <a:avLst/>
          </a:prstGeom>
          <a:ln w="12700">
            <a:miter lim="400000"/>
          </a:ln>
          <a:extLst>
            <a:ext uri="{C572A759-6A51-4108-AA02-DFA0A04FC94B}">
              <ma14:wrappingTextBoxFlag xmlns:ma14="http://schemas.microsoft.com/office/mac/drawingml/2011/main" val="1"/>
            </a:ext>
          </a:extLst>
        </p:spPr>
        <p:txBody>
          <a:bodyPr wrap="square" lIns="45720" tIns="45720" rIns="45720" bIns="45720">
            <a:spAutoFit/>
          </a:bodyPr>
          <a:lstStyle/>
          <a:p>
            <a:pPr marL="0" marR="0" lvl="0" indent="0" algn="r" defTabSz="914400" rtl="0" eaLnBrk="1" fontAlgn="auto" latinLnBrk="0" hangingPunct="1">
              <a:lnSpc>
                <a:spcPct val="114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r>
              <a:rPr kumimoji="0" lang="en-US" sz="1200" b="1" i="0" u="none" strike="noStrike" kern="1200" cap="none" spc="0" normalizeH="0" baseline="0" noProof="0" dirty="0">
                <a:ln>
                  <a:noFill/>
                </a:ln>
                <a:solidFill>
                  <a:srgbClr val="9BBB5A"/>
                </a:solidFill>
                <a:effectLst/>
                <a:uLnTx/>
                <a:uFill>
                  <a:solidFill>
                    <a:srgbClr val="2980B9"/>
                  </a:solidFill>
                </a:uFill>
                <a:latin typeface="Calibri" panose="020F0502020204030204" pitchFamily="34" charset="0"/>
                <a:ea typeface="Lato" panose="020F0502020204030203" pitchFamily="34" charset="0"/>
                <a:cs typeface="Calibri" panose="020F0502020204030204" pitchFamily="34" charset="0"/>
                <a:sym typeface="Lato Bold"/>
              </a:rPr>
              <a:t>Multi-Cloud Connectivity Supporting Distributed</a:t>
            </a:r>
          </a:p>
          <a:p>
            <a:pPr marL="0" marR="0" lvl="0" indent="0" algn="r" defTabSz="914400" rtl="0" eaLnBrk="1" fontAlgn="auto" latinLnBrk="0" hangingPunct="1">
              <a:lnSpc>
                <a:spcPct val="114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r>
              <a:rPr kumimoji="0" lang="en-US" sz="1200" b="1" i="0" u="none" strike="noStrike" kern="1200" cap="none" spc="0" normalizeH="0" baseline="0" noProof="0" dirty="0">
                <a:ln>
                  <a:noFill/>
                </a:ln>
                <a:solidFill>
                  <a:srgbClr val="9BBB5A"/>
                </a:solidFill>
                <a:effectLst/>
                <a:uLnTx/>
                <a:uFill>
                  <a:solidFill>
                    <a:srgbClr val="2980B9"/>
                  </a:solidFill>
                </a:uFill>
                <a:latin typeface="Calibri" panose="020F0502020204030204" pitchFamily="34" charset="0"/>
                <a:ea typeface="Lato" panose="020F0502020204030203" pitchFamily="34" charset="0"/>
                <a:cs typeface="Calibri" panose="020F0502020204030204" pitchFamily="34" charset="0"/>
                <a:sym typeface="Lato Bold"/>
              </a:rPr>
              <a:t>OMEC VNFs</a:t>
            </a:r>
            <a:endParaRPr kumimoji="0" sz="1200" b="1" i="0" u="none" strike="noStrike" kern="1200" cap="none" spc="0" normalizeH="0" baseline="0" noProof="0" dirty="0">
              <a:ln>
                <a:noFill/>
              </a:ln>
              <a:solidFill>
                <a:srgbClr val="9BBB5A"/>
              </a:solidFill>
              <a:effectLst/>
              <a:uLnTx/>
              <a:uFill>
                <a:solidFill>
                  <a:srgbClr val="2980B9"/>
                </a:solidFill>
              </a:uFill>
              <a:latin typeface="Calibri" panose="020F0502020204030204" pitchFamily="34" charset="0"/>
              <a:ea typeface="Lato" panose="020F0502020204030203" pitchFamily="34" charset="0"/>
              <a:cs typeface="Calibri" panose="020F0502020204030204" pitchFamily="34" charset="0"/>
              <a:sym typeface="Lato Bold"/>
            </a:endParaRPr>
          </a:p>
        </p:txBody>
      </p:sp>
      <p:sp>
        <p:nvSpPr>
          <p:cNvPr id="28" name="Business Strategy…">
            <a:extLst>
              <a:ext uri="{FF2B5EF4-FFF2-40B4-BE49-F238E27FC236}">
                <a16:creationId xmlns:a16="http://schemas.microsoft.com/office/drawing/2014/main" xmlns="" id="{20B8483F-AFD2-E545-823C-F2CD48B2FEC6}"/>
              </a:ext>
            </a:extLst>
          </p:cNvPr>
          <p:cNvSpPr txBox="1"/>
          <p:nvPr/>
        </p:nvSpPr>
        <p:spPr>
          <a:xfrm>
            <a:off x="370916" y="877839"/>
            <a:ext cx="4148985" cy="501356"/>
          </a:xfrm>
          <a:prstGeom prst="rect">
            <a:avLst/>
          </a:prstGeom>
          <a:ln w="12700">
            <a:miter lim="400000"/>
          </a:ln>
          <a:extLst>
            <a:ext uri="{C572A759-6A51-4108-AA02-DFA0A04FC94B}">
              <ma14:wrappingTextBoxFlag xmlns:ma14="http://schemas.microsoft.com/office/mac/drawingml/2011/main" val="1"/>
            </a:ext>
          </a:extLst>
        </p:spPr>
        <p:txBody>
          <a:bodyPr wrap="square" lIns="45720" tIns="45720" rIns="45720" bIns="45720">
            <a:spAutoFit/>
          </a:bodyPr>
          <a:lstStyle/>
          <a:p>
            <a:pPr marL="0" marR="0" lvl="0" indent="0" algn="r" defTabSz="914400" rtl="0" eaLnBrk="1" fontAlgn="auto" latinLnBrk="0" hangingPunct="1">
              <a:lnSpc>
                <a:spcPct val="114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r>
              <a:rPr kumimoji="0" lang="en-US" sz="1200" b="1" i="0" u="none" strike="noStrike" kern="1200" cap="none" spc="0" normalizeH="0" baseline="0" noProof="0" dirty="0">
                <a:ln>
                  <a:noFill/>
                </a:ln>
                <a:solidFill>
                  <a:srgbClr val="16A085"/>
                </a:solidFill>
                <a:effectLst/>
                <a:uLnTx/>
                <a:uFill>
                  <a:solidFill>
                    <a:srgbClr val="16A085"/>
                  </a:solidFill>
                </a:uFill>
                <a:latin typeface="Calibri" panose="020F0502020204030204" pitchFamily="34" charset="0"/>
                <a:ea typeface="Lato" panose="020F0502020204030203" pitchFamily="34" charset="0"/>
                <a:cs typeface="Calibri" panose="020F0502020204030204" pitchFamily="34" charset="0"/>
                <a:sym typeface="Lato Bold"/>
              </a:rPr>
              <a:t>COMAC-EP V1.0 Release Platform: Mobile Edge Cloud with SDN-Programmable Access</a:t>
            </a:r>
            <a:endParaRPr kumimoji="0" sz="1200" b="1" i="0" u="none" strike="noStrike" kern="1200" cap="none" spc="0" normalizeH="0" baseline="0" noProof="0" dirty="0">
              <a:ln>
                <a:noFill/>
              </a:ln>
              <a:solidFill>
                <a:srgbClr val="16A085"/>
              </a:solidFill>
              <a:effectLst/>
              <a:uLnTx/>
              <a:uFill>
                <a:solidFill>
                  <a:srgbClr val="16A085"/>
                </a:solidFill>
              </a:uFill>
              <a:latin typeface="Calibri" panose="020F0502020204030204" pitchFamily="34" charset="0"/>
              <a:ea typeface="Lato" panose="020F0502020204030203" pitchFamily="34" charset="0"/>
              <a:cs typeface="Calibri" panose="020F0502020204030204" pitchFamily="34" charset="0"/>
              <a:sym typeface="Lato Bold"/>
            </a:endParaRPr>
          </a:p>
        </p:txBody>
      </p:sp>
      <p:sp>
        <p:nvSpPr>
          <p:cNvPr id="29" name="Concept and Idea…">
            <a:extLst>
              <a:ext uri="{FF2B5EF4-FFF2-40B4-BE49-F238E27FC236}">
                <a16:creationId xmlns:a16="http://schemas.microsoft.com/office/drawing/2014/main" xmlns="" id="{6440E5D4-8567-7D4E-B478-25C4B57CAF4E}"/>
              </a:ext>
            </a:extLst>
          </p:cNvPr>
          <p:cNvSpPr txBox="1"/>
          <p:nvPr/>
        </p:nvSpPr>
        <p:spPr>
          <a:xfrm>
            <a:off x="370915" y="3382839"/>
            <a:ext cx="4148985" cy="501356"/>
          </a:xfrm>
          <a:prstGeom prst="rect">
            <a:avLst/>
          </a:prstGeom>
          <a:ln w="12700">
            <a:miter lim="400000"/>
          </a:ln>
          <a:extLst>
            <a:ext uri="{C572A759-6A51-4108-AA02-DFA0A04FC94B}">
              <ma14:wrappingTextBoxFlag xmlns:ma14="http://schemas.microsoft.com/office/mac/drawingml/2011/main" val="1"/>
            </a:ext>
          </a:extLst>
        </p:spPr>
        <p:txBody>
          <a:bodyPr wrap="square" lIns="45720" tIns="45720" rIns="45720" bIns="45720">
            <a:spAutoFit/>
          </a:bodyPr>
          <a:lstStyle/>
          <a:p>
            <a:pPr marL="0" marR="0" lvl="0" indent="0" algn="r" defTabSz="914400" rtl="0" eaLnBrk="1" fontAlgn="auto" latinLnBrk="0" hangingPunct="1">
              <a:lnSpc>
                <a:spcPct val="114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r>
              <a:rPr kumimoji="0" lang="en-US" sz="1200" b="1" i="0" u="none" strike="noStrike" kern="1200" cap="none" spc="0" normalizeH="0" baseline="0" noProof="0" dirty="0">
                <a:ln>
                  <a:noFill/>
                </a:ln>
                <a:solidFill>
                  <a:srgbClr val="F39C12"/>
                </a:solidFill>
                <a:effectLst/>
                <a:uLnTx/>
                <a:uFill>
                  <a:solidFill>
                    <a:srgbClr val="F39C12"/>
                  </a:solidFill>
                </a:uFill>
                <a:latin typeface="Calibri" panose="020F0502020204030204" pitchFamily="34" charset="0"/>
                <a:ea typeface="Lato" panose="020F0502020204030203" pitchFamily="34" charset="0"/>
                <a:cs typeface="Calibri" panose="020F0502020204030204" pitchFamily="34" charset="0"/>
                <a:sym typeface="Lato Bold"/>
              </a:rPr>
              <a:t>OTT Services Support allowing for multi-cloud distribution of service components</a:t>
            </a:r>
          </a:p>
        </p:txBody>
      </p:sp>
      <p:sp>
        <p:nvSpPr>
          <p:cNvPr id="30" name="Circle">
            <a:extLst>
              <a:ext uri="{FF2B5EF4-FFF2-40B4-BE49-F238E27FC236}">
                <a16:creationId xmlns:a16="http://schemas.microsoft.com/office/drawing/2014/main" xmlns="" id="{44542C8A-A527-2344-B87F-218A039B38D7}"/>
              </a:ext>
            </a:extLst>
          </p:cNvPr>
          <p:cNvSpPr/>
          <p:nvPr/>
        </p:nvSpPr>
        <p:spPr>
          <a:xfrm>
            <a:off x="4635375" y="2226782"/>
            <a:ext cx="125953" cy="125953"/>
          </a:xfrm>
          <a:prstGeom prst="ellipse">
            <a:avLst/>
          </a:prstGeom>
          <a:noFill/>
          <a:ln w="25400" cap="flat">
            <a:solidFill>
              <a:srgbClr val="9BBB59"/>
            </a:solidFill>
            <a:prstDash val="solid"/>
            <a:round/>
          </a:ln>
          <a:effectLst/>
        </p:spPr>
        <p:txBody>
          <a:bodyPr wrap="square" lIns="45720" tIns="45720" rIns="45720" bIns="4572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solidFill>
                  <a:srgbClr val="FFFFFF"/>
                </a:solidFill>
                <a:uFill>
                  <a:solidFill>
                    <a:srgbClr val="FFFFFF"/>
                  </a:solidFill>
                </a:uFill>
                <a:latin typeface="Calibri"/>
                <a:ea typeface="Calibri"/>
                <a:cs typeface="Calibri"/>
                <a:sym typeface="Calibri"/>
              </a:defRPr>
            </a:pPr>
            <a:endParaRPr kumimoji="0" sz="4800" b="0" i="0" u="none" strike="noStrike" kern="1200" cap="none" spc="0" normalizeH="0" baseline="0" noProof="0">
              <a:ln>
                <a:noFill/>
              </a:ln>
              <a:solidFill>
                <a:srgbClr val="FFFFFF"/>
              </a:solidFill>
              <a:effectLst/>
              <a:uLnTx/>
              <a:uFill>
                <a:solidFill>
                  <a:srgbClr val="FFFFFF"/>
                </a:solidFill>
              </a:uFill>
              <a:latin typeface="Calibri"/>
              <a:cs typeface="Calibri"/>
              <a:sym typeface="Calibri"/>
            </a:endParaRPr>
          </a:p>
        </p:txBody>
      </p:sp>
      <p:sp>
        <p:nvSpPr>
          <p:cNvPr id="31" name="Circle">
            <a:extLst>
              <a:ext uri="{FF2B5EF4-FFF2-40B4-BE49-F238E27FC236}">
                <a16:creationId xmlns:a16="http://schemas.microsoft.com/office/drawing/2014/main" xmlns="" id="{D25877CF-37B0-5949-8272-347BC47D50A5}"/>
              </a:ext>
            </a:extLst>
          </p:cNvPr>
          <p:cNvSpPr/>
          <p:nvPr/>
        </p:nvSpPr>
        <p:spPr>
          <a:xfrm>
            <a:off x="4635375" y="1609574"/>
            <a:ext cx="125953" cy="125953"/>
          </a:xfrm>
          <a:prstGeom prst="ellipse">
            <a:avLst/>
          </a:prstGeom>
          <a:noFill/>
          <a:ln w="25400" cap="flat">
            <a:solidFill>
              <a:srgbClr val="2980B9"/>
            </a:solidFill>
            <a:prstDash val="solid"/>
            <a:round/>
          </a:ln>
          <a:effectLst/>
        </p:spPr>
        <p:txBody>
          <a:bodyPr wrap="square" lIns="45720" tIns="45720" rIns="45720" bIns="4572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solidFill>
                  <a:srgbClr val="FFFFFF"/>
                </a:solidFill>
                <a:uFill>
                  <a:solidFill>
                    <a:srgbClr val="FFFFFF"/>
                  </a:solidFill>
                </a:uFill>
                <a:latin typeface="Calibri"/>
                <a:ea typeface="Calibri"/>
                <a:cs typeface="Calibri"/>
                <a:sym typeface="Calibri"/>
              </a:defRPr>
            </a:pPr>
            <a:endParaRPr kumimoji="0" sz="4800" b="0" i="0" u="none" strike="noStrike" kern="1200" cap="none" spc="0" normalizeH="0" baseline="0" noProof="0">
              <a:ln>
                <a:noFill/>
              </a:ln>
              <a:solidFill>
                <a:srgbClr val="FFFFFF"/>
              </a:solidFill>
              <a:effectLst/>
              <a:uLnTx/>
              <a:uFill>
                <a:solidFill>
                  <a:srgbClr val="FFFFFF"/>
                </a:solidFill>
              </a:uFill>
              <a:latin typeface="Calibri"/>
              <a:cs typeface="Calibri"/>
              <a:sym typeface="Calibri"/>
            </a:endParaRPr>
          </a:p>
        </p:txBody>
      </p:sp>
      <p:sp>
        <p:nvSpPr>
          <p:cNvPr id="32" name="Circle">
            <a:extLst>
              <a:ext uri="{FF2B5EF4-FFF2-40B4-BE49-F238E27FC236}">
                <a16:creationId xmlns:a16="http://schemas.microsoft.com/office/drawing/2014/main" xmlns="" id="{E441FD6D-3E0A-9641-8E07-35973F5C4C3F}"/>
              </a:ext>
            </a:extLst>
          </p:cNvPr>
          <p:cNvSpPr/>
          <p:nvPr/>
        </p:nvSpPr>
        <p:spPr>
          <a:xfrm>
            <a:off x="4635374" y="998653"/>
            <a:ext cx="125953" cy="125953"/>
          </a:xfrm>
          <a:prstGeom prst="ellipse">
            <a:avLst/>
          </a:prstGeom>
          <a:noFill/>
          <a:ln w="25400" cap="flat">
            <a:solidFill>
              <a:srgbClr val="16A085"/>
            </a:solidFill>
            <a:prstDash val="solid"/>
            <a:round/>
          </a:ln>
          <a:effectLst/>
        </p:spPr>
        <p:txBody>
          <a:bodyPr wrap="square" lIns="45720" tIns="45720" rIns="45720" bIns="4572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solidFill>
                  <a:srgbClr val="FFFFFF"/>
                </a:solidFill>
                <a:uFill>
                  <a:solidFill>
                    <a:srgbClr val="FFFFFF"/>
                  </a:solidFill>
                </a:uFill>
                <a:latin typeface="Calibri"/>
                <a:ea typeface="Calibri"/>
                <a:cs typeface="Calibri"/>
                <a:sym typeface="Calibri"/>
              </a:defRPr>
            </a:pPr>
            <a:endParaRPr kumimoji="0" sz="4800" b="0" i="0" u="none" strike="noStrike" kern="1200" cap="none" spc="0" normalizeH="0" baseline="0" noProof="0">
              <a:ln>
                <a:noFill/>
              </a:ln>
              <a:solidFill>
                <a:srgbClr val="FFFFFF"/>
              </a:solidFill>
              <a:effectLst/>
              <a:uLnTx/>
              <a:uFill>
                <a:solidFill>
                  <a:srgbClr val="FFFFFF"/>
                </a:solidFill>
              </a:uFill>
              <a:latin typeface="Calibri"/>
              <a:cs typeface="Calibri"/>
              <a:sym typeface="Calibri"/>
            </a:endParaRPr>
          </a:p>
        </p:txBody>
      </p:sp>
      <p:sp>
        <p:nvSpPr>
          <p:cNvPr id="33" name="Circle">
            <a:extLst>
              <a:ext uri="{FF2B5EF4-FFF2-40B4-BE49-F238E27FC236}">
                <a16:creationId xmlns:a16="http://schemas.microsoft.com/office/drawing/2014/main" xmlns="" id="{E2A44116-4D69-7C42-84AE-BAFC64C3FAF7}"/>
              </a:ext>
            </a:extLst>
          </p:cNvPr>
          <p:cNvSpPr/>
          <p:nvPr/>
        </p:nvSpPr>
        <p:spPr>
          <a:xfrm>
            <a:off x="4635375" y="3534121"/>
            <a:ext cx="125953" cy="125953"/>
          </a:xfrm>
          <a:prstGeom prst="ellipse">
            <a:avLst/>
          </a:prstGeom>
          <a:noFill/>
          <a:ln w="25400" cap="flat">
            <a:solidFill>
              <a:srgbClr val="F39C12"/>
            </a:solidFill>
            <a:prstDash val="solid"/>
            <a:round/>
          </a:ln>
          <a:effectLst/>
        </p:spPr>
        <p:txBody>
          <a:bodyPr wrap="square" lIns="45720" tIns="45720" rIns="45720" bIns="4572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solidFill>
                  <a:srgbClr val="FFFFFF"/>
                </a:solidFill>
                <a:uFill>
                  <a:solidFill>
                    <a:srgbClr val="FFFFFF"/>
                  </a:solidFill>
                </a:uFill>
                <a:latin typeface="Calibri"/>
                <a:ea typeface="Calibri"/>
                <a:cs typeface="Calibri"/>
                <a:sym typeface="Calibri"/>
              </a:defRPr>
            </a:pPr>
            <a:endParaRPr kumimoji="0" sz="4800" b="0" i="0" u="none" strike="noStrike" kern="1200" cap="none" spc="0" normalizeH="0" baseline="0" noProof="0">
              <a:ln>
                <a:noFill/>
              </a:ln>
              <a:solidFill>
                <a:srgbClr val="FFFFFF"/>
              </a:solidFill>
              <a:effectLst/>
              <a:uLnTx/>
              <a:uFill>
                <a:solidFill>
                  <a:srgbClr val="FFFFFF"/>
                </a:solidFill>
              </a:uFill>
              <a:latin typeface="Calibri"/>
              <a:cs typeface="Calibri"/>
              <a:sym typeface="Calibri"/>
            </a:endParaRPr>
          </a:p>
        </p:txBody>
      </p:sp>
      <p:sp>
        <p:nvSpPr>
          <p:cNvPr id="34" name="Line">
            <a:extLst>
              <a:ext uri="{FF2B5EF4-FFF2-40B4-BE49-F238E27FC236}">
                <a16:creationId xmlns:a16="http://schemas.microsoft.com/office/drawing/2014/main" xmlns="" id="{0DDFA943-BFAC-524D-8B7C-57461ACEDE7A}"/>
              </a:ext>
            </a:extLst>
          </p:cNvPr>
          <p:cNvSpPr/>
          <p:nvPr/>
        </p:nvSpPr>
        <p:spPr>
          <a:xfrm flipH="1">
            <a:off x="4761327" y="3978366"/>
            <a:ext cx="1738205" cy="29262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25400">
            <a:solidFill>
              <a:srgbClr val="95A5A6"/>
            </a:solidFill>
            <a:prstDash val="dash"/>
          </a:ln>
        </p:spPr>
        <p:txBody>
          <a:bodyPr lIns="45720" tIns="45720" r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grpSp>
        <p:nvGrpSpPr>
          <p:cNvPr id="35" name="Group">
            <a:extLst>
              <a:ext uri="{FF2B5EF4-FFF2-40B4-BE49-F238E27FC236}">
                <a16:creationId xmlns:a16="http://schemas.microsoft.com/office/drawing/2014/main" xmlns="" id="{FB8E35A4-0145-5D47-B8D3-1940F69C8AFB}"/>
              </a:ext>
            </a:extLst>
          </p:cNvPr>
          <p:cNvGrpSpPr/>
          <p:nvPr/>
        </p:nvGrpSpPr>
        <p:grpSpPr>
          <a:xfrm>
            <a:off x="6478588" y="3740241"/>
            <a:ext cx="2671764" cy="1130301"/>
            <a:chOff x="0" y="0"/>
            <a:chExt cx="7124701" cy="3014136"/>
          </a:xfrm>
        </p:grpSpPr>
        <p:sp>
          <p:nvSpPr>
            <p:cNvPr id="36" name="Shape">
              <a:extLst>
                <a:ext uri="{FF2B5EF4-FFF2-40B4-BE49-F238E27FC236}">
                  <a16:creationId xmlns:a16="http://schemas.microsoft.com/office/drawing/2014/main" xmlns="" id="{4E005DC1-CF12-2B44-BBA5-2793DE9D86DA}"/>
                </a:ext>
              </a:extLst>
            </p:cNvPr>
            <p:cNvSpPr/>
            <p:nvPr/>
          </p:nvSpPr>
          <p:spPr>
            <a:xfrm>
              <a:off x="0" y="-1"/>
              <a:ext cx="7124702" cy="301413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5760" y="7038"/>
                  </a:lnTo>
                  <a:lnTo>
                    <a:pt x="3478" y="7038"/>
                  </a:lnTo>
                  <a:lnTo>
                    <a:pt x="3478" y="9040"/>
                  </a:lnTo>
                  <a:lnTo>
                    <a:pt x="0" y="4581"/>
                  </a:lnTo>
                  <a:lnTo>
                    <a:pt x="3478" y="0"/>
                  </a:lnTo>
                  <a:lnTo>
                    <a:pt x="3478" y="1972"/>
                  </a:lnTo>
                  <a:lnTo>
                    <a:pt x="15760" y="1972"/>
                  </a:lnTo>
                  <a:lnTo>
                    <a:pt x="21600" y="10739"/>
                  </a:lnTo>
                  <a:lnTo>
                    <a:pt x="21600" y="21600"/>
                  </a:lnTo>
                  <a:close/>
                </a:path>
              </a:pathLst>
            </a:custGeom>
            <a:gradFill flip="none" rotWithShape="1">
              <a:gsLst>
                <a:gs pos="29000">
                  <a:srgbClr val="C0392B"/>
                </a:gs>
                <a:gs pos="69000">
                  <a:srgbClr val="E18278"/>
                </a:gs>
                <a:gs pos="75000">
                  <a:srgbClr val="C0392B"/>
                </a:gs>
              </a:gsLst>
              <a:lin ang="0" scaled="0"/>
            </a:gra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sp>
          <p:nvSpPr>
            <p:cNvPr id="37" name="Shape">
              <a:extLst>
                <a:ext uri="{FF2B5EF4-FFF2-40B4-BE49-F238E27FC236}">
                  <a16:creationId xmlns:a16="http://schemas.microsoft.com/office/drawing/2014/main" xmlns="" id="{E113A097-24BD-CE40-8E8D-AF6387709813}"/>
                </a:ext>
              </a:extLst>
            </p:cNvPr>
            <p:cNvSpPr/>
            <p:nvPr/>
          </p:nvSpPr>
          <p:spPr>
            <a:xfrm>
              <a:off x="5198533" y="275167"/>
              <a:ext cx="1926169" cy="27389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5575"/>
                  </a:lnTo>
                  <a:lnTo>
                    <a:pt x="21600" y="21600"/>
                  </a:lnTo>
                  <a:lnTo>
                    <a:pt x="21600" y="9648"/>
                  </a:lnTo>
                  <a:lnTo>
                    <a:pt x="0" y="0"/>
                  </a:lnTo>
                  <a:close/>
                </a:path>
              </a:pathLst>
            </a:custGeom>
            <a:solidFill>
              <a:srgbClr val="000000">
                <a:alpha val="35000"/>
              </a:srgbClr>
            </a:soli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endParaRPr kumimoji="0" sz="4800" b="0" i="0" u="none" strike="noStrike" kern="1200" cap="none" spc="0" normalizeH="0" baseline="0" noProof="0">
                <a:ln>
                  <a:noFill/>
                </a:ln>
                <a:solidFill>
                  <a:srgbClr val="4B4B4B"/>
                </a:solidFill>
                <a:effectLst/>
                <a:uLnTx/>
                <a:uFill>
                  <a:solidFill>
                    <a:srgbClr val="000000"/>
                  </a:solidFill>
                </a:uFill>
                <a:latin typeface="Calibri"/>
                <a:cs typeface="Calibri"/>
                <a:sym typeface="Calibri"/>
              </a:endParaRPr>
            </a:p>
          </p:txBody>
        </p:sp>
      </p:grpSp>
      <p:sp>
        <p:nvSpPr>
          <p:cNvPr id="38" name="Tablet Application…">
            <a:extLst>
              <a:ext uri="{FF2B5EF4-FFF2-40B4-BE49-F238E27FC236}">
                <a16:creationId xmlns:a16="http://schemas.microsoft.com/office/drawing/2014/main" xmlns="" id="{2C1FED23-28F6-B545-B1C8-75C54D165102}"/>
              </a:ext>
            </a:extLst>
          </p:cNvPr>
          <p:cNvSpPr txBox="1"/>
          <p:nvPr/>
        </p:nvSpPr>
        <p:spPr>
          <a:xfrm>
            <a:off x="470135" y="4018894"/>
            <a:ext cx="4049766" cy="501356"/>
          </a:xfrm>
          <a:prstGeom prst="rect">
            <a:avLst/>
          </a:prstGeom>
          <a:ln w="12700">
            <a:miter lim="400000"/>
          </a:ln>
          <a:extLst>
            <a:ext uri="{C572A759-6A51-4108-AA02-DFA0A04FC94B}">
              <ma14:wrappingTextBoxFlag xmlns:ma14="http://schemas.microsoft.com/office/mac/drawingml/2011/main" val="1"/>
            </a:ext>
          </a:extLst>
        </p:spPr>
        <p:txBody>
          <a:bodyPr wrap="square" lIns="45720" tIns="45720" rIns="45720" bIns="45720">
            <a:spAutoFit/>
          </a:bodyPr>
          <a:lstStyle/>
          <a:p>
            <a:pPr marL="0" marR="0" lvl="0" indent="0" algn="r" defTabSz="914400" rtl="0" eaLnBrk="1" fontAlgn="auto" latinLnBrk="0" hangingPunct="1">
              <a:lnSpc>
                <a:spcPct val="114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r>
              <a:rPr kumimoji="0" lang="en-US" sz="1200" b="1" i="0" u="none" strike="noStrike" kern="1200" cap="none" spc="0" normalizeH="0" baseline="0" noProof="0" dirty="0">
                <a:ln>
                  <a:noFill/>
                </a:ln>
                <a:solidFill>
                  <a:srgbClr val="C0392B"/>
                </a:solidFill>
                <a:effectLst/>
                <a:uLnTx/>
                <a:uFill>
                  <a:solidFill>
                    <a:srgbClr val="C0392B"/>
                  </a:solidFill>
                </a:uFill>
                <a:latin typeface="Calibri" panose="020F0502020204030204" pitchFamily="34" charset="0"/>
                <a:ea typeface="Lato" panose="020F0502020204030203" pitchFamily="34" charset="0"/>
                <a:cs typeface="Calibri" panose="020F0502020204030204" pitchFamily="34" charset="0"/>
                <a:sym typeface="Lato Bold"/>
              </a:rPr>
              <a:t>COMAC Dev-as-a-Service: COMAC pod running on public cloud and capable of running E2E tests  </a:t>
            </a:r>
            <a:endParaRPr kumimoji="0" sz="1200" b="1" i="0" u="none" strike="noStrike" kern="1200" cap="none" spc="0" normalizeH="0" baseline="0" noProof="0" dirty="0">
              <a:ln>
                <a:noFill/>
              </a:ln>
              <a:solidFill>
                <a:srgbClr val="C0392B"/>
              </a:solidFill>
              <a:effectLst/>
              <a:uLnTx/>
              <a:uFill>
                <a:solidFill>
                  <a:srgbClr val="C0392B"/>
                </a:solidFill>
              </a:uFill>
              <a:latin typeface="Calibri" panose="020F0502020204030204" pitchFamily="34" charset="0"/>
              <a:ea typeface="Lato" panose="020F0502020204030203" pitchFamily="34" charset="0"/>
              <a:cs typeface="Calibri" panose="020F0502020204030204" pitchFamily="34" charset="0"/>
              <a:sym typeface="Lato Bold"/>
            </a:endParaRPr>
          </a:p>
        </p:txBody>
      </p:sp>
      <p:sp>
        <p:nvSpPr>
          <p:cNvPr id="41" name="Circle">
            <a:extLst>
              <a:ext uri="{FF2B5EF4-FFF2-40B4-BE49-F238E27FC236}">
                <a16:creationId xmlns:a16="http://schemas.microsoft.com/office/drawing/2014/main" xmlns="" id="{E1CE2729-78BE-4945-9973-50000EF1E522}"/>
              </a:ext>
            </a:extLst>
          </p:cNvPr>
          <p:cNvSpPr/>
          <p:nvPr/>
        </p:nvSpPr>
        <p:spPr>
          <a:xfrm>
            <a:off x="4635375" y="4208018"/>
            <a:ext cx="125953" cy="125953"/>
          </a:xfrm>
          <a:prstGeom prst="ellipse">
            <a:avLst/>
          </a:prstGeom>
          <a:noFill/>
          <a:ln w="25400" cap="flat">
            <a:solidFill>
              <a:srgbClr val="C0392B"/>
            </a:solidFill>
            <a:prstDash val="solid"/>
            <a:round/>
          </a:ln>
          <a:effectLst/>
        </p:spPr>
        <p:txBody>
          <a:bodyPr wrap="square" lIns="45720" tIns="45720" rIns="45720" bIns="4572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solidFill>
                  <a:srgbClr val="FFFFFF"/>
                </a:solidFill>
                <a:uFill>
                  <a:solidFill>
                    <a:srgbClr val="FFFFFF"/>
                  </a:solidFill>
                </a:uFill>
                <a:latin typeface="Calibri"/>
                <a:ea typeface="Calibri"/>
                <a:cs typeface="Calibri"/>
                <a:sym typeface="Calibri"/>
              </a:defRPr>
            </a:pPr>
            <a:endParaRPr kumimoji="0" sz="4800" b="0" i="0" u="none" strike="noStrike" kern="1200" cap="none" spc="0" normalizeH="0" baseline="0" noProof="0">
              <a:ln>
                <a:noFill/>
              </a:ln>
              <a:solidFill>
                <a:srgbClr val="FFFFFF"/>
              </a:solidFill>
              <a:effectLst/>
              <a:uLnTx/>
              <a:uFill>
                <a:solidFill>
                  <a:srgbClr val="FFFFFF"/>
                </a:solidFill>
              </a:uFill>
              <a:latin typeface="Calibri"/>
              <a:cs typeface="Calibri"/>
              <a:sym typeface="Calibri"/>
            </a:endParaRPr>
          </a:p>
        </p:txBody>
      </p:sp>
      <p:grpSp>
        <p:nvGrpSpPr>
          <p:cNvPr id="46" name="Group">
            <a:extLst>
              <a:ext uri="{FF2B5EF4-FFF2-40B4-BE49-F238E27FC236}">
                <a16:creationId xmlns:a16="http://schemas.microsoft.com/office/drawing/2014/main" xmlns="" id="{A9EB90FD-7B4F-5042-8DAA-13FBBF5F9443}"/>
              </a:ext>
            </a:extLst>
          </p:cNvPr>
          <p:cNvGrpSpPr/>
          <p:nvPr/>
        </p:nvGrpSpPr>
        <p:grpSpPr>
          <a:xfrm>
            <a:off x="4878011" y="2713240"/>
            <a:ext cx="4273554" cy="568326"/>
            <a:chOff x="-1" y="0"/>
            <a:chExt cx="4273553" cy="568325"/>
          </a:xfrm>
        </p:grpSpPr>
        <p:sp>
          <p:nvSpPr>
            <p:cNvPr id="47" name="Shape">
              <a:extLst>
                <a:ext uri="{FF2B5EF4-FFF2-40B4-BE49-F238E27FC236}">
                  <a16:creationId xmlns:a16="http://schemas.microsoft.com/office/drawing/2014/main" xmlns="" id="{A7DBE61F-CB61-5A4E-A0A0-01696EE6FC7A}"/>
                </a:ext>
              </a:extLst>
            </p:cNvPr>
            <p:cNvSpPr/>
            <p:nvPr/>
          </p:nvSpPr>
          <p:spPr>
            <a:xfrm>
              <a:off x="-1" y="0"/>
              <a:ext cx="4273553" cy="5683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7949" y="5853"/>
                  </a:lnTo>
                  <a:lnTo>
                    <a:pt x="2174" y="5853"/>
                  </a:lnTo>
                  <a:lnTo>
                    <a:pt x="2174" y="1870"/>
                  </a:lnTo>
                  <a:lnTo>
                    <a:pt x="0" y="10740"/>
                  </a:lnTo>
                  <a:lnTo>
                    <a:pt x="2174" y="19850"/>
                  </a:lnTo>
                  <a:lnTo>
                    <a:pt x="2174" y="15928"/>
                  </a:lnTo>
                  <a:lnTo>
                    <a:pt x="17949" y="15928"/>
                  </a:lnTo>
                  <a:lnTo>
                    <a:pt x="21600" y="21600"/>
                  </a:lnTo>
                  <a:lnTo>
                    <a:pt x="21600" y="0"/>
                  </a:lnTo>
                  <a:close/>
                </a:path>
              </a:pathLst>
            </a:custGeom>
            <a:gradFill flip="none" rotWithShape="1">
              <a:gsLst>
                <a:gs pos="555">
                  <a:srgbClr val="4B2C50">
                    <a:lumOff val="-4862"/>
                  </a:srgbClr>
                </a:gs>
                <a:gs pos="78691">
                  <a:srgbClr val="A595A7"/>
                </a:gs>
                <a:gs pos="83217">
                  <a:srgbClr val="4B2C50">
                    <a:lumOff val="-4862"/>
                  </a:srgbClr>
                </a:gs>
              </a:gsLst>
              <a:lin ang="0" scaled="0"/>
            </a:gradFill>
            <a:ln w="12700" cap="flat">
              <a:noFill/>
              <a:miter lim="400000"/>
            </a:ln>
            <a:effectLst/>
          </p:spPr>
          <p:txBody>
            <a:bodyPr wrap="square" lIns="45719" tIns="45719" rIns="45719" bIns="45719" numCol="1" anchor="t">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
                  <a:solidFill>
                    <a:srgbClr val="000000"/>
                  </a:solidFill>
                </a:uFill>
                <a:latin typeface="Calibri"/>
                <a:ea typeface="+mn-ea"/>
                <a:cs typeface="Calibri"/>
                <a:sym typeface="Calibri"/>
              </a:endParaRPr>
            </a:p>
          </p:txBody>
        </p:sp>
        <p:sp>
          <p:nvSpPr>
            <p:cNvPr id="48" name="Shape">
              <a:extLst>
                <a:ext uri="{FF2B5EF4-FFF2-40B4-BE49-F238E27FC236}">
                  <a16:creationId xmlns:a16="http://schemas.microsoft.com/office/drawing/2014/main" xmlns="" id="{AE48A2DD-128C-604C-BF44-B1DE0680AF9D}"/>
                </a:ext>
              </a:extLst>
            </p:cNvPr>
            <p:cNvSpPr/>
            <p:nvPr/>
          </p:nvSpPr>
          <p:spPr>
            <a:xfrm>
              <a:off x="3551238" y="0"/>
              <a:ext cx="722314" cy="5683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5853"/>
                  </a:lnTo>
                  <a:lnTo>
                    <a:pt x="0" y="15928"/>
                  </a:lnTo>
                  <a:lnTo>
                    <a:pt x="21600" y="21600"/>
                  </a:lnTo>
                  <a:lnTo>
                    <a:pt x="21600" y="0"/>
                  </a:lnTo>
                  <a:close/>
                </a:path>
              </a:pathLst>
            </a:custGeom>
            <a:solidFill>
              <a:srgbClr val="000000">
                <a:alpha val="35000"/>
              </a:srgbClr>
            </a:solidFill>
            <a:ln w="12700" cap="flat">
              <a:noFill/>
              <a:miter lim="400000"/>
            </a:ln>
            <a:effectLst/>
          </p:spPr>
          <p:txBody>
            <a:bodyPr wrap="square" lIns="45719" tIns="45719" rIns="45719" bIns="45719" numCol="1" anchor="t">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
                  <a:solidFill>
                    <a:srgbClr val="000000"/>
                  </a:solidFill>
                </a:uFill>
                <a:latin typeface="Calibri"/>
                <a:ea typeface="+mn-ea"/>
                <a:cs typeface="Calibri"/>
                <a:sym typeface="Calibri"/>
              </a:endParaRPr>
            </a:p>
          </p:txBody>
        </p:sp>
      </p:grpSp>
      <p:sp>
        <p:nvSpPr>
          <p:cNvPr id="49" name="Content Strategy…">
            <a:extLst>
              <a:ext uri="{FF2B5EF4-FFF2-40B4-BE49-F238E27FC236}">
                <a16:creationId xmlns:a16="http://schemas.microsoft.com/office/drawing/2014/main" xmlns="" id="{B4C5BEA0-E719-F44B-AC99-4A24E5DB0148}"/>
              </a:ext>
            </a:extLst>
          </p:cNvPr>
          <p:cNvSpPr txBox="1"/>
          <p:nvPr/>
        </p:nvSpPr>
        <p:spPr>
          <a:xfrm>
            <a:off x="370915" y="2645383"/>
            <a:ext cx="4148985" cy="711862"/>
          </a:xfrm>
          <a:prstGeom prst="rect">
            <a:avLst/>
          </a:prstGeom>
          <a:ln w="12700">
            <a:miter lim="400000"/>
          </a:ln>
          <a:extLst>
            <a:ext uri="{C572A759-6A51-4108-AA02-DFA0A04FC94B}">
              <ma14:wrappingTextBoxFlag xmlns:ma14="http://schemas.microsoft.com/office/mac/drawingml/2011/main" val="1"/>
            </a:ext>
          </a:extLst>
        </p:spPr>
        <p:txBody>
          <a:bodyPr wrap="square" lIns="45720" tIns="45720" rIns="45720" bIns="45720">
            <a:spAutoFit/>
          </a:bodyPr>
          <a:lstStyle/>
          <a:p>
            <a:pPr marL="0" marR="0" lvl="0" indent="0" algn="r" defTabSz="914400" rtl="0" eaLnBrk="1" fontAlgn="auto" latinLnBrk="0" hangingPunct="1">
              <a:lnSpc>
                <a:spcPct val="114000"/>
              </a:lnSpc>
              <a:spcBef>
                <a:spcPts val="0"/>
              </a:spcBef>
              <a:spcAft>
                <a:spcPts val="0"/>
              </a:spcAft>
              <a:buClrTx/>
              <a:buSzTx/>
              <a:buFontTx/>
              <a:buNone/>
              <a:tabLst/>
              <a:defRPr sz="4800" b="0">
                <a:uFill>
                  <a:solidFill>
                    <a:srgbClr val="000000"/>
                  </a:solidFill>
                </a:uFill>
                <a:latin typeface="Calibri"/>
                <a:ea typeface="Calibri"/>
                <a:cs typeface="Calibri"/>
                <a:sym typeface="Calibri"/>
              </a:defRPr>
            </a:pPr>
            <a:r>
              <a:rPr kumimoji="0" lang="en-US" sz="1200" b="1" i="0" u="none" strike="noStrike" kern="1200" cap="none" spc="0" normalizeH="0" baseline="0" noProof="0" dirty="0">
                <a:ln>
                  <a:noFill/>
                </a:ln>
                <a:solidFill>
                  <a:srgbClr val="3B2440"/>
                </a:solidFill>
                <a:effectLst/>
                <a:uLnTx/>
                <a:uFill>
                  <a:solidFill>
                    <a:srgbClr val="2980B9"/>
                  </a:solidFill>
                </a:uFill>
                <a:latin typeface="Calibri" panose="020F0502020204030204" pitchFamily="34" charset="0"/>
                <a:ea typeface="Lato" panose="020F0502020204030203" pitchFamily="34" charset="0"/>
                <a:cs typeface="Calibri" panose="020F0502020204030204" pitchFamily="34" charset="0"/>
                <a:sym typeface="Lato Bold"/>
              </a:rPr>
              <a:t>Real-Time Monitoring of Mobile Edge State, including infrastructure state, fabric traffic, container traffic and mobile subscriber state </a:t>
            </a:r>
          </a:p>
        </p:txBody>
      </p:sp>
      <p:sp>
        <p:nvSpPr>
          <p:cNvPr id="50" name="Circle">
            <a:extLst>
              <a:ext uri="{FF2B5EF4-FFF2-40B4-BE49-F238E27FC236}">
                <a16:creationId xmlns:a16="http://schemas.microsoft.com/office/drawing/2014/main" xmlns="" id="{685E834D-E203-FE44-9D45-6C598014FFB2}"/>
              </a:ext>
            </a:extLst>
          </p:cNvPr>
          <p:cNvSpPr/>
          <p:nvPr/>
        </p:nvSpPr>
        <p:spPr>
          <a:xfrm>
            <a:off x="4635374" y="2939134"/>
            <a:ext cx="125953" cy="125953"/>
          </a:xfrm>
          <a:prstGeom prst="ellipse">
            <a:avLst/>
          </a:prstGeom>
          <a:noFill/>
          <a:ln w="25400" cap="flat">
            <a:solidFill>
              <a:srgbClr val="3B2440"/>
            </a:solidFill>
            <a:prstDash val="solid"/>
            <a:round/>
          </a:ln>
          <a:effectLst/>
        </p:spPr>
        <p:txBody>
          <a:bodyPr wrap="square" lIns="45720" tIns="45720" rIns="45720" bIns="4572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0">
                <a:solidFill>
                  <a:srgbClr val="FFFFFF"/>
                </a:solidFill>
                <a:uFill>
                  <a:solidFill>
                    <a:srgbClr val="FFFFFF"/>
                  </a:solidFill>
                </a:uFill>
                <a:latin typeface="Calibri"/>
                <a:ea typeface="Calibri"/>
                <a:cs typeface="Calibri"/>
                <a:sym typeface="Calibri"/>
              </a:defRPr>
            </a:pPr>
            <a:endParaRPr kumimoji="0" sz="4800" b="0" i="0" u="none" strike="noStrike" kern="1200" cap="none" spc="0" normalizeH="0" baseline="0" noProof="0">
              <a:ln>
                <a:noFill/>
              </a:ln>
              <a:solidFill>
                <a:srgbClr val="FFFFFF"/>
              </a:solidFill>
              <a:effectLst/>
              <a:uLnTx/>
              <a:uFill>
                <a:solidFill>
                  <a:srgbClr val="FFFFFF"/>
                </a:solidFill>
              </a:uFill>
              <a:latin typeface="Calibri"/>
              <a:cs typeface="Calibri"/>
              <a:sym typeface="Calibri"/>
            </a:endParaRPr>
          </a:p>
        </p:txBody>
      </p:sp>
    </p:spTree>
    <p:extLst>
      <p:ext uri="{BB962C8B-B14F-4D97-AF65-F5344CB8AC3E}">
        <p14:creationId xmlns:p14="http://schemas.microsoft.com/office/powerpoint/2010/main" val="394713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iterate>
                                    <p:tmAbs val="0"/>
                                  </p:iterate>
                                  <p:childTnLst>
                                    <p:set>
                                      <p:cBhvr>
                                        <p:cTn id="6" fill="hold"/>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2" fill="hold" grpId="0" nodeType="withEffect">
                                  <p:stCondLst>
                                    <p:cond delay="0"/>
                                  </p:stCondLst>
                                  <p:iterate>
                                    <p:tmAbs val="0"/>
                                  </p:iterate>
                                  <p:childTnLst>
                                    <p:set>
                                      <p:cBhvr>
                                        <p:cTn id="9" fill="hold"/>
                                        <p:tgtEl>
                                          <p:spTgt spid="11"/>
                                        </p:tgtEl>
                                        <p:attrNameLst>
                                          <p:attrName>style.visibility</p:attrName>
                                        </p:attrNameLst>
                                      </p:cBhvr>
                                      <p:to>
                                        <p:strVal val="visible"/>
                                      </p:to>
                                    </p:set>
                                    <p:animEffect transition="in" filter="wipe(right)">
                                      <p:cBhvr>
                                        <p:cTn id="10" dur="500"/>
                                        <p:tgtEl>
                                          <p:spTgt spid="11"/>
                                        </p:tgtEl>
                                      </p:cBhvr>
                                    </p:animEffect>
                                  </p:childTnLst>
                                </p:cTn>
                              </p:par>
                              <p:par>
                                <p:cTn id="11" presetID="23" presetClass="entr" presetSubtype="16"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childTnLst>
                                </p:cTn>
                              </p:par>
                              <p:par>
                                <p:cTn id="15" presetID="2" presetClass="entr" presetSubtype="8" fill="hold" grpId="0" nodeType="withEffect">
                                  <p:stCondLst>
                                    <p:cond delay="0"/>
                                  </p:stCondLst>
                                  <p:iterate>
                                    <p:tmAbs val="0"/>
                                  </p:iterate>
                                  <p:childTnLst>
                                    <p:set>
                                      <p:cBhvr>
                                        <p:cTn id="16" fill="hold"/>
                                        <p:tgtEl>
                                          <p:spTgt spid="28"/>
                                        </p:tgtEl>
                                        <p:attrNameLst>
                                          <p:attrName>style.visibility</p:attrName>
                                        </p:attrNameLst>
                                      </p:cBhvr>
                                      <p:to>
                                        <p:strVal val="visible"/>
                                      </p:to>
                                    </p:set>
                                    <p:anim calcmode="lin" valueType="num">
                                      <p:cBhvr>
                                        <p:cTn id="17" dur="300" fill="hold"/>
                                        <p:tgtEl>
                                          <p:spTgt spid="28"/>
                                        </p:tgtEl>
                                        <p:attrNameLst>
                                          <p:attrName>ppt_x</p:attrName>
                                        </p:attrNameLst>
                                      </p:cBhvr>
                                      <p:tavLst>
                                        <p:tav tm="0">
                                          <p:val>
                                            <p:strVal val="0-#ppt_w/2"/>
                                          </p:val>
                                        </p:tav>
                                        <p:tav tm="100000">
                                          <p:val>
                                            <p:strVal val="#ppt_x"/>
                                          </p:val>
                                        </p:tav>
                                      </p:tavLst>
                                    </p:anim>
                                    <p:anim calcmode="lin" valueType="num">
                                      <p:cBhvr>
                                        <p:cTn id="18" dur="300" fill="hold"/>
                                        <p:tgtEl>
                                          <p:spTgt spid="28"/>
                                        </p:tgtEl>
                                        <p:attrNameLst>
                                          <p:attrName>ppt_y</p:attrName>
                                        </p:attrNameLst>
                                      </p:cBhvr>
                                      <p:tavLst>
                                        <p:tav tm="0">
                                          <p:val>
                                            <p:strVal val="#ppt_y"/>
                                          </p:val>
                                        </p:tav>
                                        <p:tav tm="100000">
                                          <p:val>
                                            <p:strVal val="#ppt_y"/>
                                          </p:val>
                                        </p:tav>
                                      </p:tavLst>
                                    </p:anim>
                                  </p:childTnLst>
                                </p:cTn>
                              </p:par>
                              <p:par>
                                <p:cTn id="19" presetID="22" presetClass="entr" presetSubtype="2" fill="hold" grpId="0" nodeType="withEffect">
                                  <p:stCondLst>
                                    <p:cond delay="0"/>
                                  </p:stCondLst>
                                  <p:iterate>
                                    <p:tmAbs val="0"/>
                                  </p:iterate>
                                  <p:childTnLst>
                                    <p:set>
                                      <p:cBhvr>
                                        <p:cTn id="20" fill="hold"/>
                                        <p:tgtEl>
                                          <p:spTgt spid="17"/>
                                        </p:tgtEl>
                                        <p:attrNameLst>
                                          <p:attrName>style.visibility</p:attrName>
                                        </p:attrNameLst>
                                      </p:cBhvr>
                                      <p:to>
                                        <p:strVal val="visible"/>
                                      </p:to>
                                    </p:set>
                                    <p:animEffect transition="in" filter="wipe(right)">
                                      <p:cBhvr>
                                        <p:cTn id="21" dur="500"/>
                                        <p:tgtEl>
                                          <p:spTgt spid="17"/>
                                        </p:tgtEl>
                                      </p:cBhvr>
                                    </p:animEffect>
                                  </p:childTnLst>
                                </p:cTn>
                              </p:par>
                              <p:par>
                                <p:cTn id="22" presetID="22" presetClass="entr" presetSubtype="2" fill="hold" grpId="0" nodeType="withEffect">
                                  <p:stCondLst>
                                    <p:cond delay="0"/>
                                  </p:stCondLst>
                                  <p:iterate>
                                    <p:tmAbs val="0"/>
                                  </p:iterate>
                                  <p:childTnLst>
                                    <p:set>
                                      <p:cBhvr>
                                        <p:cTn id="23" fill="hold"/>
                                        <p:tgtEl>
                                          <p:spTgt spid="12"/>
                                        </p:tgtEl>
                                        <p:attrNameLst>
                                          <p:attrName>style.visibility</p:attrName>
                                        </p:attrNameLst>
                                      </p:cBhvr>
                                      <p:to>
                                        <p:strVal val="visible"/>
                                      </p:to>
                                    </p:set>
                                    <p:animEffect transition="in" filter="wipe(right)">
                                      <p:cBhvr>
                                        <p:cTn id="24" dur="500"/>
                                        <p:tgtEl>
                                          <p:spTgt spid="12"/>
                                        </p:tgtEl>
                                      </p:cBhvr>
                                    </p:animEffect>
                                  </p:childTnLst>
                                </p:cTn>
                              </p:par>
                              <p:par>
                                <p:cTn id="25" presetID="2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childTnLst>
                                </p:cTn>
                              </p:par>
                              <p:par>
                                <p:cTn id="29" presetID="2" presetClass="entr" presetSubtype="8" fill="hold" grpId="0" nodeType="withEffect">
                                  <p:stCondLst>
                                    <p:cond delay="0"/>
                                  </p:stCondLst>
                                  <p:iterate>
                                    <p:tmAbs val="0"/>
                                  </p:iterate>
                                  <p:childTnLst>
                                    <p:set>
                                      <p:cBhvr>
                                        <p:cTn id="30" fill="hold"/>
                                        <p:tgtEl>
                                          <p:spTgt spid="26"/>
                                        </p:tgtEl>
                                        <p:attrNameLst>
                                          <p:attrName>style.visibility</p:attrName>
                                        </p:attrNameLst>
                                      </p:cBhvr>
                                      <p:to>
                                        <p:strVal val="visible"/>
                                      </p:to>
                                    </p:set>
                                    <p:anim calcmode="lin" valueType="num">
                                      <p:cBhvr>
                                        <p:cTn id="31" dur="300" fill="hold"/>
                                        <p:tgtEl>
                                          <p:spTgt spid="26"/>
                                        </p:tgtEl>
                                        <p:attrNameLst>
                                          <p:attrName>ppt_x</p:attrName>
                                        </p:attrNameLst>
                                      </p:cBhvr>
                                      <p:tavLst>
                                        <p:tav tm="0">
                                          <p:val>
                                            <p:strVal val="0-#ppt_w/2"/>
                                          </p:val>
                                        </p:tav>
                                        <p:tav tm="100000">
                                          <p:val>
                                            <p:strVal val="#ppt_x"/>
                                          </p:val>
                                        </p:tav>
                                      </p:tavLst>
                                    </p:anim>
                                    <p:anim calcmode="lin" valueType="num">
                                      <p:cBhvr>
                                        <p:cTn id="32" dur="300" fill="hold"/>
                                        <p:tgtEl>
                                          <p:spTgt spid="26"/>
                                        </p:tgtEl>
                                        <p:attrNameLst>
                                          <p:attrName>ppt_y</p:attrName>
                                        </p:attrNameLst>
                                      </p:cBhvr>
                                      <p:tavLst>
                                        <p:tav tm="0">
                                          <p:val>
                                            <p:strVal val="#ppt_y"/>
                                          </p:val>
                                        </p:tav>
                                        <p:tav tm="100000">
                                          <p:val>
                                            <p:strVal val="#ppt_y"/>
                                          </p:val>
                                        </p:tav>
                                      </p:tavLst>
                                    </p:anim>
                                  </p:childTnLst>
                                </p:cTn>
                              </p:par>
                              <p:par>
                                <p:cTn id="33" presetID="22" presetClass="entr" presetSubtype="2" fill="hold" grpId="0" nodeType="withEffect">
                                  <p:stCondLst>
                                    <p:cond delay="0"/>
                                  </p:stCondLst>
                                  <p:iterate>
                                    <p:tmAbs val="0"/>
                                  </p:iterate>
                                  <p:childTnLst>
                                    <p:set>
                                      <p:cBhvr>
                                        <p:cTn id="34" fill="hold"/>
                                        <p:tgtEl>
                                          <p:spTgt spid="23"/>
                                        </p:tgtEl>
                                        <p:attrNameLst>
                                          <p:attrName>style.visibility</p:attrName>
                                        </p:attrNameLst>
                                      </p:cBhvr>
                                      <p:to>
                                        <p:strVal val="visible"/>
                                      </p:to>
                                    </p:set>
                                    <p:animEffect transition="in" filter="wipe(right)">
                                      <p:cBhvr>
                                        <p:cTn id="35" dur="500"/>
                                        <p:tgtEl>
                                          <p:spTgt spid="23"/>
                                        </p:tgtEl>
                                      </p:cBhvr>
                                    </p:animEffect>
                                  </p:childTnLst>
                                </p:cTn>
                              </p:par>
                              <p:par>
                                <p:cTn id="36" presetID="23" presetClass="entr" presetSubtype="16"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p:cTn id="38" dur="500" fill="hold"/>
                                        <p:tgtEl>
                                          <p:spTgt spid="30"/>
                                        </p:tgtEl>
                                        <p:attrNameLst>
                                          <p:attrName>ppt_w</p:attrName>
                                        </p:attrNameLst>
                                      </p:cBhvr>
                                      <p:tavLst>
                                        <p:tav tm="0">
                                          <p:val>
                                            <p:fltVal val="0"/>
                                          </p:val>
                                        </p:tav>
                                        <p:tav tm="100000">
                                          <p:val>
                                            <p:strVal val="#ppt_w"/>
                                          </p:val>
                                        </p:tav>
                                      </p:tavLst>
                                    </p:anim>
                                    <p:anim calcmode="lin" valueType="num">
                                      <p:cBhvr>
                                        <p:cTn id="39" dur="500" fill="hold"/>
                                        <p:tgtEl>
                                          <p:spTgt spid="30"/>
                                        </p:tgtEl>
                                        <p:attrNameLst>
                                          <p:attrName>ppt_h</p:attrName>
                                        </p:attrNameLst>
                                      </p:cBhvr>
                                      <p:tavLst>
                                        <p:tav tm="0">
                                          <p:val>
                                            <p:fltVal val="0"/>
                                          </p:val>
                                        </p:tav>
                                        <p:tav tm="100000">
                                          <p:val>
                                            <p:strVal val="#ppt_h"/>
                                          </p:val>
                                        </p:tav>
                                      </p:tavLst>
                                    </p:anim>
                                  </p:childTnLst>
                                </p:cTn>
                              </p:par>
                              <p:par>
                                <p:cTn id="40" presetID="2" presetClass="entr" presetSubtype="8" fill="hold" grpId="0" nodeType="withEffect">
                                  <p:stCondLst>
                                    <p:cond delay="0"/>
                                  </p:stCondLst>
                                  <p:iterate>
                                    <p:tmAbs val="0"/>
                                  </p:iterate>
                                  <p:childTnLst>
                                    <p:set>
                                      <p:cBhvr>
                                        <p:cTn id="41" fill="hold"/>
                                        <p:tgtEl>
                                          <p:spTgt spid="27"/>
                                        </p:tgtEl>
                                        <p:attrNameLst>
                                          <p:attrName>style.visibility</p:attrName>
                                        </p:attrNameLst>
                                      </p:cBhvr>
                                      <p:to>
                                        <p:strVal val="visible"/>
                                      </p:to>
                                    </p:set>
                                    <p:anim calcmode="lin" valueType="num">
                                      <p:cBhvr>
                                        <p:cTn id="42" dur="300" fill="hold"/>
                                        <p:tgtEl>
                                          <p:spTgt spid="27"/>
                                        </p:tgtEl>
                                        <p:attrNameLst>
                                          <p:attrName>ppt_x</p:attrName>
                                        </p:attrNameLst>
                                      </p:cBhvr>
                                      <p:tavLst>
                                        <p:tav tm="0">
                                          <p:val>
                                            <p:strVal val="0-#ppt_w/2"/>
                                          </p:val>
                                        </p:tav>
                                        <p:tav tm="100000">
                                          <p:val>
                                            <p:strVal val="#ppt_x"/>
                                          </p:val>
                                        </p:tav>
                                      </p:tavLst>
                                    </p:anim>
                                    <p:anim calcmode="lin" valueType="num">
                                      <p:cBhvr>
                                        <p:cTn id="43" dur="300" fill="hold"/>
                                        <p:tgtEl>
                                          <p:spTgt spid="27"/>
                                        </p:tgtEl>
                                        <p:attrNameLst>
                                          <p:attrName>ppt_y</p:attrName>
                                        </p:attrNameLst>
                                      </p:cBhvr>
                                      <p:tavLst>
                                        <p:tav tm="0">
                                          <p:val>
                                            <p:strVal val="#ppt_y"/>
                                          </p:val>
                                        </p:tav>
                                        <p:tav tm="100000">
                                          <p:val>
                                            <p:strVal val="#ppt_y"/>
                                          </p:val>
                                        </p:tav>
                                      </p:tavLst>
                                    </p:anim>
                                  </p:childTnLst>
                                </p:cTn>
                              </p:par>
                              <p:par>
                                <p:cTn id="44" presetID="22" presetClass="entr" presetSubtype="2" fill="hold" grpId="0" nodeType="withEffect">
                                  <p:stCondLst>
                                    <p:cond delay="0"/>
                                  </p:stCondLst>
                                  <p:iterate>
                                    <p:tmAbs val="0"/>
                                  </p:iterate>
                                  <p:childTnLst>
                                    <p:set>
                                      <p:cBhvr>
                                        <p:cTn id="45" fill="hold"/>
                                        <p:tgtEl>
                                          <p:spTgt spid="46"/>
                                        </p:tgtEl>
                                        <p:attrNameLst>
                                          <p:attrName>style.visibility</p:attrName>
                                        </p:attrNameLst>
                                      </p:cBhvr>
                                      <p:to>
                                        <p:strVal val="visible"/>
                                      </p:to>
                                    </p:set>
                                    <p:animEffect transition="in" filter="wipe(right)">
                                      <p:cBhvr>
                                        <p:cTn id="46" dur="500"/>
                                        <p:tgtEl>
                                          <p:spTgt spid="46"/>
                                        </p:tgtEl>
                                      </p:cBhvr>
                                    </p:animEffect>
                                  </p:childTnLst>
                                </p:cTn>
                              </p:par>
                              <p:par>
                                <p:cTn id="47" presetID="23" presetClass="entr" presetSubtype="16"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p:cTn id="49" dur="500" fill="hold"/>
                                        <p:tgtEl>
                                          <p:spTgt spid="50"/>
                                        </p:tgtEl>
                                        <p:attrNameLst>
                                          <p:attrName>ppt_w</p:attrName>
                                        </p:attrNameLst>
                                      </p:cBhvr>
                                      <p:tavLst>
                                        <p:tav tm="0">
                                          <p:val>
                                            <p:fltVal val="0"/>
                                          </p:val>
                                        </p:tav>
                                        <p:tav tm="100000">
                                          <p:val>
                                            <p:strVal val="#ppt_w"/>
                                          </p:val>
                                        </p:tav>
                                      </p:tavLst>
                                    </p:anim>
                                    <p:anim calcmode="lin" valueType="num">
                                      <p:cBhvr>
                                        <p:cTn id="50" dur="500" fill="hold"/>
                                        <p:tgtEl>
                                          <p:spTgt spid="50"/>
                                        </p:tgtEl>
                                        <p:attrNameLst>
                                          <p:attrName>ppt_h</p:attrName>
                                        </p:attrNameLst>
                                      </p:cBhvr>
                                      <p:tavLst>
                                        <p:tav tm="0">
                                          <p:val>
                                            <p:fltVal val="0"/>
                                          </p:val>
                                        </p:tav>
                                        <p:tav tm="100000">
                                          <p:val>
                                            <p:strVal val="#ppt_h"/>
                                          </p:val>
                                        </p:tav>
                                      </p:tavLst>
                                    </p:anim>
                                  </p:childTnLst>
                                </p:cTn>
                              </p:par>
                              <p:par>
                                <p:cTn id="51" presetID="2" presetClass="entr" presetSubtype="8" fill="hold" grpId="0" nodeType="withEffect">
                                  <p:stCondLst>
                                    <p:cond delay="0"/>
                                  </p:stCondLst>
                                  <p:iterate>
                                    <p:tmAbs val="0"/>
                                  </p:iterate>
                                  <p:childTnLst>
                                    <p:set>
                                      <p:cBhvr>
                                        <p:cTn id="52" fill="hold"/>
                                        <p:tgtEl>
                                          <p:spTgt spid="49"/>
                                        </p:tgtEl>
                                        <p:attrNameLst>
                                          <p:attrName>style.visibility</p:attrName>
                                        </p:attrNameLst>
                                      </p:cBhvr>
                                      <p:to>
                                        <p:strVal val="visible"/>
                                      </p:to>
                                    </p:set>
                                    <p:anim calcmode="lin" valueType="num">
                                      <p:cBhvr>
                                        <p:cTn id="53" dur="300" fill="hold"/>
                                        <p:tgtEl>
                                          <p:spTgt spid="49"/>
                                        </p:tgtEl>
                                        <p:attrNameLst>
                                          <p:attrName>ppt_x</p:attrName>
                                        </p:attrNameLst>
                                      </p:cBhvr>
                                      <p:tavLst>
                                        <p:tav tm="0">
                                          <p:val>
                                            <p:strVal val="0-#ppt_w/2"/>
                                          </p:val>
                                        </p:tav>
                                        <p:tav tm="100000">
                                          <p:val>
                                            <p:strVal val="#ppt_x"/>
                                          </p:val>
                                        </p:tav>
                                      </p:tavLst>
                                    </p:anim>
                                    <p:anim calcmode="lin" valueType="num">
                                      <p:cBhvr>
                                        <p:cTn id="54" dur="300" fill="hold"/>
                                        <p:tgtEl>
                                          <p:spTgt spid="49"/>
                                        </p:tgtEl>
                                        <p:attrNameLst>
                                          <p:attrName>ppt_y</p:attrName>
                                        </p:attrNameLst>
                                      </p:cBhvr>
                                      <p:tavLst>
                                        <p:tav tm="0">
                                          <p:val>
                                            <p:strVal val="#ppt_y"/>
                                          </p:val>
                                        </p:tav>
                                        <p:tav tm="100000">
                                          <p:val>
                                            <p:strVal val="#ppt_y"/>
                                          </p:val>
                                        </p:tav>
                                      </p:tavLst>
                                    </p:anim>
                                  </p:childTnLst>
                                </p:cTn>
                              </p:par>
                              <p:par>
                                <p:cTn id="55" presetID="22" presetClass="entr" presetSubtype="2" fill="hold" grpId="0" nodeType="withEffect">
                                  <p:stCondLst>
                                    <p:cond delay="0"/>
                                  </p:stCondLst>
                                  <p:iterate>
                                    <p:tmAbs val="0"/>
                                  </p:iterate>
                                  <p:childTnLst>
                                    <p:set>
                                      <p:cBhvr>
                                        <p:cTn id="56" fill="hold"/>
                                        <p:tgtEl>
                                          <p:spTgt spid="20"/>
                                        </p:tgtEl>
                                        <p:attrNameLst>
                                          <p:attrName>style.visibility</p:attrName>
                                        </p:attrNameLst>
                                      </p:cBhvr>
                                      <p:to>
                                        <p:strVal val="visible"/>
                                      </p:to>
                                    </p:set>
                                    <p:animEffect transition="in" filter="wipe(right)">
                                      <p:cBhvr>
                                        <p:cTn id="57" dur="500"/>
                                        <p:tgtEl>
                                          <p:spTgt spid="20"/>
                                        </p:tgtEl>
                                      </p:cBhvr>
                                    </p:animEffect>
                                  </p:childTnLst>
                                </p:cTn>
                              </p:par>
                              <p:par>
                                <p:cTn id="58" presetID="22" presetClass="entr" presetSubtype="2" fill="hold" grpId="0" nodeType="withEffect">
                                  <p:stCondLst>
                                    <p:cond delay="0"/>
                                  </p:stCondLst>
                                  <p:iterate>
                                    <p:tmAbs val="0"/>
                                  </p:iterate>
                                  <p:childTnLst>
                                    <p:set>
                                      <p:cBhvr>
                                        <p:cTn id="59" fill="hold"/>
                                        <p:tgtEl>
                                          <p:spTgt spid="13"/>
                                        </p:tgtEl>
                                        <p:attrNameLst>
                                          <p:attrName>style.visibility</p:attrName>
                                        </p:attrNameLst>
                                      </p:cBhvr>
                                      <p:to>
                                        <p:strVal val="visible"/>
                                      </p:to>
                                    </p:set>
                                    <p:animEffect transition="in" filter="wipe(right)">
                                      <p:cBhvr>
                                        <p:cTn id="60" dur="500"/>
                                        <p:tgtEl>
                                          <p:spTgt spid="13"/>
                                        </p:tgtEl>
                                      </p:cBhvr>
                                    </p:animEffect>
                                  </p:childTnLst>
                                </p:cTn>
                              </p:par>
                              <p:par>
                                <p:cTn id="61" presetID="23" presetClass="entr" presetSubtype="16"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p:cTn id="63" dur="500" fill="hold"/>
                                        <p:tgtEl>
                                          <p:spTgt spid="33"/>
                                        </p:tgtEl>
                                        <p:attrNameLst>
                                          <p:attrName>ppt_w</p:attrName>
                                        </p:attrNameLst>
                                      </p:cBhvr>
                                      <p:tavLst>
                                        <p:tav tm="0">
                                          <p:val>
                                            <p:fltVal val="0"/>
                                          </p:val>
                                        </p:tav>
                                        <p:tav tm="100000">
                                          <p:val>
                                            <p:strVal val="#ppt_w"/>
                                          </p:val>
                                        </p:tav>
                                      </p:tavLst>
                                    </p:anim>
                                    <p:anim calcmode="lin" valueType="num">
                                      <p:cBhvr>
                                        <p:cTn id="64" dur="500" fill="hold"/>
                                        <p:tgtEl>
                                          <p:spTgt spid="33"/>
                                        </p:tgtEl>
                                        <p:attrNameLst>
                                          <p:attrName>ppt_h</p:attrName>
                                        </p:attrNameLst>
                                      </p:cBhvr>
                                      <p:tavLst>
                                        <p:tav tm="0">
                                          <p:val>
                                            <p:fltVal val="0"/>
                                          </p:val>
                                        </p:tav>
                                        <p:tav tm="100000">
                                          <p:val>
                                            <p:strVal val="#ppt_h"/>
                                          </p:val>
                                        </p:tav>
                                      </p:tavLst>
                                    </p:anim>
                                  </p:childTnLst>
                                </p:cTn>
                              </p:par>
                              <p:par>
                                <p:cTn id="65" presetID="2" presetClass="entr" presetSubtype="8" fill="hold" grpId="0" nodeType="withEffect">
                                  <p:stCondLst>
                                    <p:cond delay="0"/>
                                  </p:stCondLst>
                                  <p:iterate>
                                    <p:tmAbs val="0"/>
                                  </p:iterate>
                                  <p:childTnLst>
                                    <p:set>
                                      <p:cBhvr>
                                        <p:cTn id="66" fill="hold"/>
                                        <p:tgtEl>
                                          <p:spTgt spid="29"/>
                                        </p:tgtEl>
                                        <p:attrNameLst>
                                          <p:attrName>style.visibility</p:attrName>
                                        </p:attrNameLst>
                                      </p:cBhvr>
                                      <p:to>
                                        <p:strVal val="visible"/>
                                      </p:to>
                                    </p:set>
                                    <p:anim calcmode="lin" valueType="num">
                                      <p:cBhvr>
                                        <p:cTn id="67" dur="300" fill="hold"/>
                                        <p:tgtEl>
                                          <p:spTgt spid="29"/>
                                        </p:tgtEl>
                                        <p:attrNameLst>
                                          <p:attrName>ppt_x</p:attrName>
                                        </p:attrNameLst>
                                      </p:cBhvr>
                                      <p:tavLst>
                                        <p:tav tm="0">
                                          <p:val>
                                            <p:strVal val="0-#ppt_w/2"/>
                                          </p:val>
                                        </p:tav>
                                        <p:tav tm="100000">
                                          <p:val>
                                            <p:strVal val="#ppt_x"/>
                                          </p:val>
                                        </p:tav>
                                      </p:tavLst>
                                    </p:anim>
                                    <p:anim calcmode="lin" valueType="num">
                                      <p:cBhvr>
                                        <p:cTn id="68" dur="300" fill="hold"/>
                                        <p:tgtEl>
                                          <p:spTgt spid="29"/>
                                        </p:tgtEl>
                                        <p:attrNameLst>
                                          <p:attrName>ppt_y</p:attrName>
                                        </p:attrNameLst>
                                      </p:cBhvr>
                                      <p:tavLst>
                                        <p:tav tm="0">
                                          <p:val>
                                            <p:strVal val="#ppt_y"/>
                                          </p:val>
                                        </p:tav>
                                        <p:tav tm="100000">
                                          <p:val>
                                            <p:strVal val="#ppt_y"/>
                                          </p:val>
                                        </p:tav>
                                      </p:tavLst>
                                    </p:anim>
                                  </p:childTnLst>
                                </p:cTn>
                              </p:par>
                              <p:par>
                                <p:cTn id="69" presetID="22" presetClass="entr" presetSubtype="2" fill="hold" grpId="0" nodeType="withEffect">
                                  <p:stCondLst>
                                    <p:cond delay="0"/>
                                  </p:stCondLst>
                                  <p:iterate>
                                    <p:tmAbs val="0"/>
                                  </p:iterate>
                                  <p:childTnLst>
                                    <p:set>
                                      <p:cBhvr>
                                        <p:cTn id="70" fill="hold"/>
                                        <p:tgtEl>
                                          <p:spTgt spid="35"/>
                                        </p:tgtEl>
                                        <p:attrNameLst>
                                          <p:attrName>style.visibility</p:attrName>
                                        </p:attrNameLst>
                                      </p:cBhvr>
                                      <p:to>
                                        <p:strVal val="visible"/>
                                      </p:to>
                                    </p:set>
                                    <p:animEffect transition="in" filter="wipe(right)">
                                      <p:cBhvr>
                                        <p:cTn id="71" dur="500"/>
                                        <p:tgtEl>
                                          <p:spTgt spid="35"/>
                                        </p:tgtEl>
                                      </p:cBhvr>
                                    </p:animEffect>
                                  </p:childTnLst>
                                </p:cTn>
                              </p:par>
                              <p:par>
                                <p:cTn id="72" presetID="22" presetClass="entr" presetSubtype="2" fill="hold" grpId="0" nodeType="withEffect">
                                  <p:stCondLst>
                                    <p:cond delay="0"/>
                                  </p:stCondLst>
                                  <p:iterate>
                                    <p:tmAbs val="0"/>
                                  </p:iterate>
                                  <p:childTnLst>
                                    <p:set>
                                      <p:cBhvr>
                                        <p:cTn id="73" fill="hold"/>
                                        <p:tgtEl>
                                          <p:spTgt spid="34"/>
                                        </p:tgtEl>
                                        <p:attrNameLst>
                                          <p:attrName>style.visibility</p:attrName>
                                        </p:attrNameLst>
                                      </p:cBhvr>
                                      <p:to>
                                        <p:strVal val="visible"/>
                                      </p:to>
                                    </p:set>
                                    <p:animEffect transition="in" filter="wipe(right)">
                                      <p:cBhvr>
                                        <p:cTn id="74" dur="500"/>
                                        <p:tgtEl>
                                          <p:spTgt spid="34"/>
                                        </p:tgtEl>
                                      </p:cBhvr>
                                    </p:animEffect>
                                  </p:childTnLst>
                                </p:cTn>
                              </p:par>
                              <p:par>
                                <p:cTn id="75" presetID="23" presetClass="entr" presetSubtype="16"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p:cTn id="77" dur="500" fill="hold"/>
                                        <p:tgtEl>
                                          <p:spTgt spid="41"/>
                                        </p:tgtEl>
                                        <p:attrNameLst>
                                          <p:attrName>ppt_w</p:attrName>
                                        </p:attrNameLst>
                                      </p:cBhvr>
                                      <p:tavLst>
                                        <p:tav tm="0">
                                          <p:val>
                                            <p:fltVal val="0"/>
                                          </p:val>
                                        </p:tav>
                                        <p:tav tm="100000">
                                          <p:val>
                                            <p:strVal val="#ppt_w"/>
                                          </p:val>
                                        </p:tav>
                                      </p:tavLst>
                                    </p:anim>
                                    <p:anim calcmode="lin" valueType="num">
                                      <p:cBhvr>
                                        <p:cTn id="78" dur="500" fill="hold"/>
                                        <p:tgtEl>
                                          <p:spTgt spid="41"/>
                                        </p:tgtEl>
                                        <p:attrNameLst>
                                          <p:attrName>ppt_h</p:attrName>
                                        </p:attrNameLst>
                                      </p:cBhvr>
                                      <p:tavLst>
                                        <p:tav tm="0">
                                          <p:val>
                                            <p:fltVal val="0"/>
                                          </p:val>
                                        </p:tav>
                                        <p:tav tm="100000">
                                          <p:val>
                                            <p:strVal val="#ppt_h"/>
                                          </p:val>
                                        </p:tav>
                                      </p:tavLst>
                                    </p:anim>
                                  </p:childTnLst>
                                </p:cTn>
                              </p:par>
                              <p:par>
                                <p:cTn id="79" presetID="2" presetClass="entr" presetSubtype="8" fill="hold" grpId="0" nodeType="withEffect">
                                  <p:stCondLst>
                                    <p:cond delay="0"/>
                                  </p:stCondLst>
                                  <p:iterate>
                                    <p:tmAbs val="0"/>
                                  </p:iterate>
                                  <p:childTnLst>
                                    <p:set>
                                      <p:cBhvr>
                                        <p:cTn id="80" fill="hold"/>
                                        <p:tgtEl>
                                          <p:spTgt spid="38"/>
                                        </p:tgtEl>
                                        <p:attrNameLst>
                                          <p:attrName>style.visibility</p:attrName>
                                        </p:attrNameLst>
                                      </p:cBhvr>
                                      <p:to>
                                        <p:strVal val="visible"/>
                                      </p:to>
                                    </p:set>
                                    <p:anim calcmode="lin" valueType="num">
                                      <p:cBhvr>
                                        <p:cTn id="81" dur="300" fill="hold"/>
                                        <p:tgtEl>
                                          <p:spTgt spid="38"/>
                                        </p:tgtEl>
                                        <p:attrNameLst>
                                          <p:attrName>ppt_x</p:attrName>
                                        </p:attrNameLst>
                                      </p:cBhvr>
                                      <p:tavLst>
                                        <p:tav tm="0">
                                          <p:val>
                                            <p:strVal val="0-#ppt_w/2"/>
                                          </p:val>
                                        </p:tav>
                                        <p:tav tm="100000">
                                          <p:val>
                                            <p:strVal val="#ppt_x"/>
                                          </p:val>
                                        </p:tav>
                                      </p:tavLst>
                                    </p:anim>
                                    <p:anim calcmode="lin" valueType="num">
                                      <p:cBhvr>
                                        <p:cTn id="82" dur="3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dvAuto="0"/>
      <p:bldP spid="12" grpId="0" animBg="1" advAuto="0"/>
      <p:bldP spid="13" grpId="0" animBg="1" advAuto="0"/>
      <p:bldP spid="14" grpId="0" animBg="1" advAuto="0"/>
      <p:bldP spid="17" grpId="0" animBg="1" advAuto="0"/>
      <p:bldP spid="20" grpId="0" animBg="1" advAuto="0"/>
      <p:bldP spid="23" grpId="0" animBg="1" advAuto="0"/>
      <p:bldP spid="26" grpId="0" animBg="1" advAuto="0"/>
      <p:bldP spid="27" grpId="0" animBg="1" advAuto="0"/>
      <p:bldP spid="28" grpId="0" animBg="1" advAuto="0"/>
      <p:bldP spid="29" grpId="0" animBg="1" advAuto="0"/>
      <p:bldP spid="30" grpId="0" animBg="1"/>
      <p:bldP spid="31" grpId="0" animBg="1"/>
      <p:bldP spid="32" grpId="0" animBg="1"/>
      <p:bldP spid="33" grpId="0" animBg="1"/>
      <p:bldP spid="34" grpId="0" animBg="1" advAuto="0"/>
      <p:bldP spid="35" grpId="0" animBg="1" advAuto="0"/>
      <p:bldP spid="38" grpId="0" animBg="1" advAuto="0"/>
      <p:bldP spid="41" grpId="0" animBg="1"/>
      <p:bldP spid="46" grpId="0" animBg="1" advAuto="0"/>
      <p:bldP spid="49" grpId="0" animBg="1" advAuto="0"/>
      <p:bldP spid="5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
          <p:cNvSpPr txBox="1">
            <a:spLocks noGrp="1"/>
          </p:cNvSpPr>
          <p:nvPr>
            <p:ph type="title"/>
          </p:nvPr>
        </p:nvSpPr>
        <p:spPr>
          <a:xfrm>
            <a:off x="457200" y="72933"/>
            <a:ext cx="8229600" cy="532624"/>
          </a:xfrm>
          <a:prstGeom prst="rect">
            <a:avLst/>
          </a:prstGeom>
          <a:noFill/>
          <a:ln>
            <a:noFill/>
          </a:ln>
        </p:spPr>
        <p:txBody>
          <a:bodyPr spcFirstLastPara="1" wrap="square" lIns="91425" tIns="45700" rIns="91425" bIns="45700" anchor="t" anchorCtr="0">
            <a:spAutoFit/>
          </a:bodyPr>
          <a:lstStyle/>
          <a:p>
            <a:pPr marL="0" lvl="0" indent="0" algn="l" rtl="0">
              <a:lnSpc>
                <a:spcPct val="113333"/>
              </a:lnSpc>
              <a:spcBef>
                <a:spcPts val="0"/>
              </a:spcBef>
              <a:spcAft>
                <a:spcPts val="0"/>
              </a:spcAft>
              <a:buClr>
                <a:schemeClr val="accent3"/>
              </a:buClr>
              <a:buSzPts val="3000"/>
              <a:buFont typeface="Calibri"/>
              <a:buNone/>
            </a:pPr>
            <a:r>
              <a:rPr lang="en-US"/>
              <a:t>Journey to Next-Gen SDN</a:t>
            </a:r>
            <a:endParaRPr/>
          </a:p>
        </p:txBody>
      </p:sp>
      <p:cxnSp>
        <p:nvCxnSpPr>
          <p:cNvPr id="173" name="Google Shape;173;p2"/>
          <p:cNvCxnSpPr/>
          <p:nvPr/>
        </p:nvCxnSpPr>
        <p:spPr>
          <a:xfrm rot="10800000" flipH="1">
            <a:off x="400870" y="1590281"/>
            <a:ext cx="56330" cy="3102067"/>
          </a:xfrm>
          <a:prstGeom prst="straightConnector1">
            <a:avLst/>
          </a:prstGeom>
          <a:noFill/>
          <a:ln w="25400" cap="rnd" cmpd="sng">
            <a:solidFill>
              <a:srgbClr val="939393"/>
            </a:solidFill>
            <a:prstDash val="solid"/>
            <a:round/>
            <a:headEnd type="none" w="sm" len="sm"/>
            <a:tailEnd type="triangle" w="med" len="med"/>
          </a:ln>
        </p:spPr>
      </p:cxnSp>
      <p:cxnSp>
        <p:nvCxnSpPr>
          <p:cNvPr id="174" name="Google Shape;174;p2"/>
          <p:cNvCxnSpPr/>
          <p:nvPr/>
        </p:nvCxnSpPr>
        <p:spPr>
          <a:xfrm rot="10800000" flipH="1">
            <a:off x="388323" y="4692347"/>
            <a:ext cx="7028477" cy="2976"/>
          </a:xfrm>
          <a:prstGeom prst="straightConnector1">
            <a:avLst/>
          </a:prstGeom>
          <a:noFill/>
          <a:ln w="25400" cap="rnd" cmpd="sng">
            <a:solidFill>
              <a:srgbClr val="939393"/>
            </a:solidFill>
            <a:prstDash val="solid"/>
            <a:round/>
            <a:headEnd type="none" w="sm" len="sm"/>
            <a:tailEnd type="triangle" w="med" len="med"/>
          </a:ln>
        </p:spPr>
      </p:cxnSp>
      <p:sp>
        <p:nvSpPr>
          <p:cNvPr id="175" name="Google Shape;175;p2"/>
          <p:cNvSpPr txBox="1"/>
          <p:nvPr/>
        </p:nvSpPr>
        <p:spPr>
          <a:xfrm>
            <a:off x="3231727" y="4799539"/>
            <a:ext cx="54694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0" u="none" strike="noStrike" cap="none">
                <a:solidFill>
                  <a:srgbClr val="939393"/>
                </a:solidFill>
                <a:latin typeface="Calibri"/>
                <a:ea typeface="Calibri"/>
                <a:cs typeface="Calibri"/>
                <a:sym typeface="Calibri"/>
              </a:rPr>
              <a:t>Time</a:t>
            </a:r>
            <a:endParaRPr/>
          </a:p>
        </p:txBody>
      </p:sp>
      <p:sp>
        <p:nvSpPr>
          <p:cNvPr id="176" name="Google Shape;176;p2"/>
          <p:cNvSpPr txBox="1"/>
          <p:nvPr/>
        </p:nvSpPr>
        <p:spPr>
          <a:xfrm rot="-5400000">
            <a:off x="-63840" y="3119156"/>
            <a:ext cx="58984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939393"/>
                </a:solidFill>
                <a:latin typeface="Calibri"/>
                <a:ea typeface="Calibri"/>
                <a:cs typeface="Calibri"/>
                <a:sym typeface="Calibri"/>
              </a:rPr>
              <a:t>Value</a:t>
            </a:r>
            <a:endParaRPr/>
          </a:p>
        </p:txBody>
      </p:sp>
      <p:sp>
        <p:nvSpPr>
          <p:cNvPr id="177" name="Google Shape;177;p2"/>
          <p:cNvSpPr txBox="1"/>
          <p:nvPr/>
        </p:nvSpPr>
        <p:spPr>
          <a:xfrm>
            <a:off x="502858" y="762054"/>
            <a:ext cx="2533835"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Calibri"/>
                <a:ea typeface="Calibri"/>
                <a:cs typeface="Calibri"/>
                <a:sym typeface="Calibri"/>
              </a:rPr>
              <a:t>Bold SDN vision established</a:t>
            </a:r>
            <a:endParaRPr/>
          </a:p>
          <a:p>
            <a:pPr marL="119063" marR="0" lvl="0" indent="-119063"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Separation of Ctrl &amp; Dataplane</a:t>
            </a:r>
            <a:endParaRPr sz="1400">
              <a:solidFill>
                <a:schemeClr val="dk1"/>
              </a:solidFill>
              <a:latin typeface="Calibri"/>
              <a:ea typeface="Calibri"/>
              <a:cs typeface="Calibri"/>
              <a:sym typeface="Calibri"/>
            </a:endParaRPr>
          </a:p>
          <a:p>
            <a:pPr marL="119063" marR="0" lvl="0" indent="-119063"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Centralized Control</a:t>
            </a:r>
            <a:endParaRPr/>
          </a:p>
          <a:p>
            <a:pPr marL="119063" marR="0" lvl="0" indent="-119063"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OpenFlow</a:t>
            </a:r>
            <a:endParaRPr/>
          </a:p>
        </p:txBody>
      </p:sp>
      <p:grpSp>
        <p:nvGrpSpPr>
          <p:cNvPr id="178" name="Google Shape;178;p2"/>
          <p:cNvGrpSpPr/>
          <p:nvPr/>
        </p:nvGrpSpPr>
        <p:grpSpPr>
          <a:xfrm>
            <a:off x="2882963" y="3436641"/>
            <a:ext cx="6225149" cy="1189186"/>
            <a:chOff x="2314302" y="3369423"/>
            <a:chExt cx="6225149" cy="1189186"/>
          </a:xfrm>
        </p:grpSpPr>
        <p:sp>
          <p:nvSpPr>
            <p:cNvPr id="179" name="Google Shape;179;p2"/>
            <p:cNvSpPr/>
            <p:nvPr/>
          </p:nvSpPr>
          <p:spPr>
            <a:xfrm rot="-5400000">
              <a:off x="3772624" y="2074753"/>
              <a:ext cx="523221" cy="3439866"/>
            </a:xfrm>
            <a:prstGeom prst="downArrow">
              <a:avLst>
                <a:gd name="adj1" fmla="val 50000"/>
                <a:gd name="adj2" fmla="val 50000"/>
              </a:avLst>
            </a:prstGeom>
            <a:solidFill>
              <a:schemeClr val="accent3"/>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2"/>
            <p:cNvSpPr txBox="1"/>
            <p:nvPr/>
          </p:nvSpPr>
          <p:spPr>
            <a:xfrm>
              <a:off x="2472083" y="4035389"/>
              <a:ext cx="606736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Calibri"/>
                  <a:ea typeface="Calibri"/>
                  <a:cs typeface="Calibri"/>
                  <a:sym typeface="Calibri"/>
                </a:rPr>
                <a:t>Vendors responded with software configuration tools:</a:t>
              </a:r>
              <a:endParaRPr/>
            </a:p>
            <a:p>
              <a:pPr marL="119063" marR="0" lvl="0" indent="-119063"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Traditional switching &amp; routing using conventional embedded control protocols</a:t>
              </a:r>
              <a:endParaRPr/>
            </a:p>
          </p:txBody>
        </p:sp>
        <p:sp>
          <p:nvSpPr>
            <p:cNvPr id="181" name="Google Shape;181;p2"/>
            <p:cNvSpPr txBox="1"/>
            <p:nvPr/>
          </p:nvSpPr>
          <p:spPr>
            <a:xfrm>
              <a:off x="2686348" y="3613120"/>
              <a:ext cx="7553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1"/>
                  </a:solidFill>
                  <a:latin typeface="Calibri"/>
                  <a:ea typeface="Calibri"/>
                  <a:cs typeface="Calibri"/>
                  <a:sym typeface="Calibri"/>
                </a:rPr>
                <a:t>SDN</a:t>
              </a:r>
              <a:r>
                <a:rPr lang="en-US" sz="1800">
                  <a:solidFill>
                    <a:schemeClr val="lt1"/>
                  </a:solidFill>
                  <a:latin typeface="Calibri"/>
                  <a:ea typeface="Calibri"/>
                  <a:cs typeface="Calibri"/>
                  <a:sym typeface="Calibri"/>
                </a:rPr>
                <a:t>-</a:t>
              </a:r>
              <a:r>
                <a:rPr lang="en-US" sz="800">
                  <a:solidFill>
                    <a:schemeClr val="lt1"/>
                  </a:solidFill>
                  <a:latin typeface="Calibri"/>
                  <a:ea typeface="Calibri"/>
                  <a:cs typeface="Calibri"/>
                  <a:sym typeface="Calibri"/>
                </a:rPr>
                <a:t> </a:t>
              </a:r>
              <a:r>
                <a:rPr lang="en-US" sz="1800">
                  <a:solidFill>
                    <a:schemeClr val="lt1"/>
                  </a:solidFill>
                  <a:latin typeface="Calibri"/>
                  <a:ea typeface="Calibri"/>
                  <a:cs typeface="Calibri"/>
                  <a:sym typeface="Calibri"/>
                </a:rPr>
                <a:t>-</a:t>
              </a:r>
              <a:endParaRPr/>
            </a:p>
          </p:txBody>
        </p:sp>
        <p:cxnSp>
          <p:nvCxnSpPr>
            <p:cNvPr id="182" name="Google Shape;182;p2"/>
            <p:cNvCxnSpPr/>
            <p:nvPr/>
          </p:nvCxnSpPr>
          <p:spPr>
            <a:xfrm>
              <a:off x="2396067" y="3369423"/>
              <a:ext cx="279949" cy="252754"/>
            </a:xfrm>
            <a:prstGeom prst="straightConnector1">
              <a:avLst/>
            </a:prstGeom>
            <a:noFill/>
            <a:ln w="25400" cap="rnd" cmpd="sng">
              <a:solidFill>
                <a:srgbClr val="B7B7B7"/>
              </a:solidFill>
              <a:prstDash val="solid"/>
              <a:round/>
              <a:headEnd type="none" w="sm" len="sm"/>
              <a:tailEnd type="triangle" w="med" len="med"/>
            </a:ln>
          </p:spPr>
        </p:cxnSp>
      </p:grpSp>
      <p:grpSp>
        <p:nvGrpSpPr>
          <p:cNvPr id="183" name="Google Shape;183;p2"/>
          <p:cNvGrpSpPr/>
          <p:nvPr/>
        </p:nvGrpSpPr>
        <p:grpSpPr>
          <a:xfrm>
            <a:off x="3007107" y="1257734"/>
            <a:ext cx="1565003" cy="1417242"/>
            <a:chOff x="3144433" y="1228005"/>
            <a:chExt cx="1565003" cy="1417242"/>
          </a:xfrm>
        </p:grpSpPr>
        <p:cxnSp>
          <p:nvCxnSpPr>
            <p:cNvPr id="184" name="Google Shape;184;p2"/>
            <p:cNvCxnSpPr/>
            <p:nvPr/>
          </p:nvCxnSpPr>
          <p:spPr>
            <a:xfrm rot="10800000" flipH="1">
              <a:off x="3144433" y="2356162"/>
              <a:ext cx="418190" cy="289085"/>
            </a:xfrm>
            <a:prstGeom prst="straightConnector1">
              <a:avLst/>
            </a:prstGeom>
            <a:noFill/>
            <a:ln w="25400" cap="rnd" cmpd="sng">
              <a:solidFill>
                <a:srgbClr val="B7B7B7"/>
              </a:solidFill>
              <a:prstDash val="solid"/>
              <a:round/>
              <a:headEnd type="none" w="sm" len="sm"/>
              <a:tailEnd type="triangle" w="med" len="med"/>
            </a:ln>
          </p:spPr>
        </p:cxnSp>
        <p:grpSp>
          <p:nvGrpSpPr>
            <p:cNvPr id="185" name="Google Shape;185;p2"/>
            <p:cNvGrpSpPr/>
            <p:nvPr/>
          </p:nvGrpSpPr>
          <p:grpSpPr>
            <a:xfrm>
              <a:off x="3147169" y="1228005"/>
              <a:ext cx="1562267" cy="1053911"/>
              <a:chOff x="3401885" y="626073"/>
              <a:chExt cx="1562267" cy="1053911"/>
            </a:xfrm>
          </p:grpSpPr>
          <p:sp>
            <p:nvSpPr>
              <p:cNvPr id="186" name="Google Shape;186;p2"/>
              <p:cNvSpPr/>
              <p:nvPr/>
            </p:nvSpPr>
            <p:spPr>
              <a:xfrm>
                <a:off x="3452973" y="626073"/>
                <a:ext cx="1453014" cy="1053911"/>
              </a:xfrm>
              <a:prstGeom prst="ellipse">
                <a:avLst/>
              </a:prstGeom>
              <a:solidFill>
                <a:schemeClr val="accent3"/>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7" name="Google Shape;187;p2"/>
              <p:cNvSpPr txBox="1"/>
              <p:nvPr/>
            </p:nvSpPr>
            <p:spPr>
              <a:xfrm>
                <a:off x="3401885" y="863927"/>
                <a:ext cx="1562267" cy="5078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lt1"/>
                    </a:solidFill>
                    <a:latin typeface="Calibri"/>
                    <a:ea typeface="Calibri"/>
                    <a:cs typeface="Calibri"/>
                    <a:sym typeface="Calibri"/>
                  </a:rPr>
                  <a:t>Google</a:t>
                </a:r>
                <a:r>
                  <a:rPr lang="en-US" sz="1100">
                    <a:solidFill>
                      <a:schemeClr val="lt1"/>
                    </a:solidFill>
                    <a:latin typeface="Calibri"/>
                    <a:ea typeface="Calibri"/>
                    <a:cs typeface="Calibri"/>
                    <a:sym typeface="Calibri"/>
                  </a:rPr>
                  <a:t/>
                </a:r>
                <a:br>
                  <a:rPr lang="en-US" sz="1100">
                    <a:solidFill>
                      <a:schemeClr val="lt1"/>
                    </a:solidFill>
                    <a:latin typeface="Calibri"/>
                    <a:ea typeface="Calibri"/>
                    <a:cs typeface="Calibri"/>
                    <a:sym typeface="Calibri"/>
                  </a:rPr>
                </a:br>
                <a:r>
                  <a:rPr lang="en-US" sz="1100">
                    <a:solidFill>
                      <a:schemeClr val="lt1"/>
                    </a:solidFill>
                    <a:latin typeface="Calibri"/>
                    <a:ea typeface="Calibri"/>
                    <a:cs typeface="Calibri"/>
                    <a:sym typeface="Calibri"/>
                  </a:rPr>
                  <a:t>SDN implementation</a:t>
                </a:r>
                <a:endParaRPr sz="1000">
                  <a:solidFill>
                    <a:schemeClr val="lt1"/>
                  </a:solidFill>
                  <a:latin typeface="Calibri"/>
                  <a:ea typeface="Calibri"/>
                  <a:cs typeface="Calibri"/>
                  <a:sym typeface="Calibri"/>
                </a:endParaRPr>
              </a:p>
            </p:txBody>
          </p:sp>
        </p:grpSp>
      </p:grpSp>
      <p:grpSp>
        <p:nvGrpSpPr>
          <p:cNvPr id="188" name="Google Shape;188;p2"/>
          <p:cNvGrpSpPr/>
          <p:nvPr/>
        </p:nvGrpSpPr>
        <p:grpSpPr>
          <a:xfrm>
            <a:off x="1230597" y="2600988"/>
            <a:ext cx="5017793" cy="862061"/>
            <a:chOff x="1230597" y="2600988"/>
            <a:chExt cx="5017793" cy="862061"/>
          </a:xfrm>
        </p:grpSpPr>
        <p:sp>
          <p:nvSpPr>
            <p:cNvPr id="189" name="Google Shape;189;p2"/>
            <p:cNvSpPr/>
            <p:nvPr/>
          </p:nvSpPr>
          <p:spPr>
            <a:xfrm rot="-5400000">
              <a:off x="3308463" y="523122"/>
              <a:ext cx="862061" cy="5017793"/>
            </a:xfrm>
            <a:prstGeom prst="downArrow">
              <a:avLst>
                <a:gd name="adj1" fmla="val 50000"/>
                <a:gd name="adj2" fmla="val 50000"/>
              </a:avLst>
            </a:prstGeom>
            <a:solidFill>
              <a:schemeClr val="accent3"/>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0" name="Google Shape;190;p2"/>
            <p:cNvSpPr txBox="1"/>
            <p:nvPr/>
          </p:nvSpPr>
          <p:spPr>
            <a:xfrm>
              <a:off x="1746323" y="2832312"/>
              <a:ext cx="59182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1"/>
                  </a:solidFill>
                  <a:latin typeface="Calibri"/>
                  <a:ea typeface="Calibri"/>
                  <a:cs typeface="Calibri"/>
                  <a:sym typeface="Calibri"/>
                </a:rPr>
                <a:t>SDN</a:t>
              </a:r>
              <a:endParaRPr/>
            </a:p>
          </p:txBody>
        </p:sp>
        <p:sp>
          <p:nvSpPr>
            <p:cNvPr id="191" name="Google Shape;191;p2"/>
            <p:cNvSpPr txBox="1"/>
            <p:nvPr/>
          </p:nvSpPr>
          <p:spPr>
            <a:xfrm>
              <a:off x="4745616" y="2805701"/>
              <a:ext cx="1298561"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lt1"/>
                  </a:solidFill>
                  <a:latin typeface="Calibri"/>
                  <a:ea typeface="Calibri"/>
                  <a:cs typeface="Calibri"/>
                  <a:sym typeface="Calibri"/>
                </a:rPr>
                <a:t>Open Source SDN</a:t>
              </a:r>
              <a:br>
                <a:rPr lang="en-US" sz="1200">
                  <a:solidFill>
                    <a:schemeClr val="lt1"/>
                  </a:solidFill>
                  <a:latin typeface="Calibri"/>
                  <a:ea typeface="Calibri"/>
                  <a:cs typeface="Calibri"/>
                  <a:sym typeface="Calibri"/>
                </a:rPr>
              </a:br>
              <a:r>
                <a:rPr lang="en-US" sz="1200">
                  <a:solidFill>
                    <a:schemeClr val="lt1"/>
                  </a:solidFill>
                  <a:latin typeface="Calibri"/>
                  <a:ea typeface="Calibri"/>
                  <a:cs typeface="Calibri"/>
                  <a:sym typeface="Calibri"/>
                </a:rPr>
                <a:t>Enters Production</a:t>
              </a:r>
              <a:endParaRPr/>
            </a:p>
          </p:txBody>
        </p:sp>
      </p:grpSp>
      <p:grpSp>
        <p:nvGrpSpPr>
          <p:cNvPr id="192" name="Google Shape;192;p2"/>
          <p:cNvGrpSpPr/>
          <p:nvPr/>
        </p:nvGrpSpPr>
        <p:grpSpPr>
          <a:xfrm>
            <a:off x="4552791" y="94264"/>
            <a:ext cx="4575829" cy="2598254"/>
            <a:chOff x="4552791" y="94264"/>
            <a:chExt cx="4575829" cy="2598254"/>
          </a:xfrm>
        </p:grpSpPr>
        <p:sp>
          <p:nvSpPr>
            <p:cNvPr id="193" name="Google Shape;193;p2"/>
            <p:cNvSpPr txBox="1"/>
            <p:nvPr/>
          </p:nvSpPr>
          <p:spPr>
            <a:xfrm>
              <a:off x="6828439" y="94264"/>
              <a:ext cx="2300181" cy="11695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Calibri"/>
                  <a:ea typeface="Calibri"/>
                  <a:cs typeface="Calibri"/>
                  <a:sym typeface="Calibri"/>
                </a:rPr>
                <a:t>Taking a leap forward</a:t>
              </a:r>
              <a:endParaRPr/>
            </a:p>
            <a:p>
              <a:pPr marL="119063" marR="0" lvl="0" indent="-119063"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Top-Down Programmability</a:t>
              </a:r>
              <a:endParaRPr/>
            </a:p>
            <a:p>
              <a:pPr marL="119063" marR="0" lvl="0" indent="-119063"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Hardware Independence</a:t>
              </a:r>
              <a:endParaRPr/>
            </a:p>
            <a:p>
              <a:pPr marL="119063" marR="0" lvl="0" indent="-119063"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Cloud-like lifecycle</a:t>
              </a:r>
              <a:endParaRPr/>
            </a:p>
            <a:p>
              <a:pPr marL="119063" marR="0" lvl="0" indent="-119063"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Verifiability</a:t>
              </a:r>
              <a:endParaRPr/>
            </a:p>
          </p:txBody>
        </p:sp>
        <p:grpSp>
          <p:nvGrpSpPr>
            <p:cNvPr id="194" name="Google Shape;194;p2"/>
            <p:cNvGrpSpPr/>
            <p:nvPr/>
          </p:nvGrpSpPr>
          <p:grpSpPr>
            <a:xfrm>
              <a:off x="4552791" y="384370"/>
              <a:ext cx="4244065" cy="2308148"/>
              <a:chOff x="4552791" y="384370"/>
              <a:chExt cx="4244065" cy="2308148"/>
            </a:xfrm>
          </p:grpSpPr>
          <p:grpSp>
            <p:nvGrpSpPr>
              <p:cNvPr id="195" name="Google Shape;195;p2"/>
              <p:cNvGrpSpPr/>
              <p:nvPr/>
            </p:nvGrpSpPr>
            <p:grpSpPr>
              <a:xfrm>
                <a:off x="5931366" y="1041856"/>
                <a:ext cx="2865490" cy="1169550"/>
                <a:chOff x="5850467" y="386185"/>
                <a:chExt cx="2548468" cy="1169550"/>
              </a:xfrm>
            </p:grpSpPr>
            <p:sp>
              <p:nvSpPr>
                <p:cNvPr id="196" name="Google Shape;196;p2"/>
                <p:cNvSpPr/>
                <p:nvPr/>
              </p:nvSpPr>
              <p:spPr>
                <a:xfrm rot="-5400000">
                  <a:off x="6539926" y="-303274"/>
                  <a:ext cx="1169550" cy="2548468"/>
                </a:xfrm>
                <a:prstGeom prst="downArrow">
                  <a:avLst>
                    <a:gd name="adj1" fmla="val 50000"/>
                    <a:gd name="adj2" fmla="val 60956"/>
                  </a:avLst>
                </a:prstGeom>
                <a:solidFill>
                  <a:schemeClr val="accent3"/>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7" name="Google Shape;197;p2"/>
                <p:cNvSpPr txBox="1"/>
                <p:nvPr/>
              </p:nvSpPr>
              <p:spPr>
                <a:xfrm>
                  <a:off x="6074790" y="794761"/>
                  <a:ext cx="162614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1"/>
                      </a:solidFill>
                      <a:latin typeface="Calibri"/>
                      <a:ea typeface="Calibri"/>
                      <a:cs typeface="Calibri"/>
                      <a:sym typeface="Calibri"/>
                    </a:rPr>
                    <a:t>Next-Gen SDN</a:t>
                  </a:r>
                  <a:endParaRPr/>
                </a:p>
              </p:txBody>
            </p:sp>
          </p:grpSp>
          <p:cxnSp>
            <p:nvCxnSpPr>
              <p:cNvPr id="198" name="Google Shape;198;p2"/>
              <p:cNvCxnSpPr/>
              <p:nvPr/>
            </p:nvCxnSpPr>
            <p:spPr>
              <a:xfrm>
                <a:off x="5622238" y="1364466"/>
                <a:ext cx="244536" cy="65542"/>
              </a:xfrm>
              <a:prstGeom prst="straightConnector1">
                <a:avLst/>
              </a:prstGeom>
              <a:noFill/>
              <a:ln w="25400" cap="rnd" cmpd="sng">
                <a:solidFill>
                  <a:srgbClr val="B7B7B7"/>
                </a:solidFill>
                <a:prstDash val="solid"/>
                <a:round/>
                <a:headEnd type="none" w="sm" len="sm"/>
                <a:tailEnd type="triangle" w="med" len="med"/>
              </a:ln>
            </p:spPr>
          </p:cxnSp>
          <p:sp>
            <p:nvSpPr>
              <p:cNvPr id="199" name="Google Shape;199;p2"/>
              <p:cNvSpPr txBox="1"/>
              <p:nvPr/>
            </p:nvSpPr>
            <p:spPr>
              <a:xfrm>
                <a:off x="4552791" y="384370"/>
                <a:ext cx="1770036"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Calibri"/>
                    <a:ea typeface="Calibri"/>
                    <a:cs typeface="Calibri"/>
                    <a:sym typeface="Calibri"/>
                  </a:rPr>
                  <a:t>New Technologies</a:t>
                </a:r>
                <a:br>
                  <a:rPr lang="en-US" sz="1400" b="1">
                    <a:solidFill>
                      <a:schemeClr val="dk1"/>
                    </a:solidFill>
                    <a:latin typeface="Calibri"/>
                    <a:ea typeface="Calibri"/>
                    <a:cs typeface="Calibri"/>
                    <a:sym typeface="Calibri"/>
                  </a:rPr>
                </a:br>
                <a:r>
                  <a:rPr lang="en-US" sz="1400">
                    <a:solidFill>
                      <a:schemeClr val="dk1"/>
                    </a:solidFill>
                    <a:latin typeface="Calibri"/>
                    <a:ea typeface="Calibri"/>
                    <a:cs typeface="Calibri"/>
                    <a:sym typeface="Calibri"/>
                  </a:rPr>
                  <a:t>Programmable Silicon</a:t>
                </a:r>
                <a:endParaRPr/>
              </a:p>
              <a:p>
                <a:pPr marL="0" marR="0" lvl="0" indent="0" algn="ctr" rtl="0">
                  <a:spcBef>
                    <a:spcPts val="0"/>
                  </a:spcBef>
                  <a:spcAft>
                    <a:spcPts val="0"/>
                  </a:spcAft>
                  <a:buNone/>
                </a:pPr>
                <a:r>
                  <a:rPr lang="en-US" sz="1400">
                    <a:solidFill>
                      <a:schemeClr val="dk1"/>
                    </a:solidFill>
                    <a:latin typeface="Calibri"/>
                    <a:ea typeface="Calibri"/>
                    <a:cs typeface="Calibri"/>
                    <a:sym typeface="Calibri"/>
                  </a:rPr>
                  <a:t>P4, P4Runtime</a:t>
                </a:r>
                <a:endParaRPr/>
              </a:p>
              <a:p>
                <a:pPr marL="0" marR="0" lvl="0" indent="0" algn="ctr" rtl="0">
                  <a:spcBef>
                    <a:spcPts val="0"/>
                  </a:spcBef>
                  <a:spcAft>
                    <a:spcPts val="0"/>
                  </a:spcAft>
                  <a:buNone/>
                </a:pPr>
                <a:r>
                  <a:rPr lang="en-US" sz="1400">
                    <a:solidFill>
                      <a:schemeClr val="dk1"/>
                    </a:solidFill>
                    <a:latin typeface="Calibri"/>
                    <a:ea typeface="Calibri"/>
                    <a:cs typeface="Calibri"/>
                    <a:sym typeface="Calibri"/>
                  </a:rPr>
                  <a:t>Cloud Dev Models</a:t>
                </a:r>
                <a:endParaRPr/>
              </a:p>
            </p:txBody>
          </p:sp>
          <p:cxnSp>
            <p:nvCxnSpPr>
              <p:cNvPr id="200" name="Google Shape;200;p2"/>
              <p:cNvCxnSpPr/>
              <p:nvPr/>
            </p:nvCxnSpPr>
            <p:spPr>
              <a:xfrm rot="10800000" flipH="1">
                <a:off x="4819912" y="1634285"/>
                <a:ext cx="1012462" cy="120676"/>
              </a:xfrm>
              <a:prstGeom prst="straightConnector1">
                <a:avLst/>
              </a:prstGeom>
              <a:noFill/>
              <a:ln w="25400" cap="rnd" cmpd="sng">
                <a:solidFill>
                  <a:srgbClr val="B7B7B7"/>
                </a:solidFill>
                <a:prstDash val="solid"/>
                <a:round/>
                <a:headEnd type="none" w="sm" len="sm"/>
                <a:tailEnd type="triangle" w="med" len="med"/>
              </a:ln>
            </p:spPr>
          </p:cxnSp>
          <p:sp>
            <p:nvSpPr>
              <p:cNvPr id="201" name="Google Shape;201;p2"/>
              <p:cNvSpPr txBox="1"/>
              <p:nvPr/>
            </p:nvSpPr>
            <p:spPr>
              <a:xfrm>
                <a:off x="4621606" y="1815554"/>
                <a:ext cx="784189"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Calibri"/>
                    <a:ea typeface="Calibri"/>
                    <a:cs typeface="Calibri"/>
                    <a:sym typeface="Calibri"/>
                  </a:rPr>
                  <a:t>Lessons</a:t>
                </a:r>
                <a:br>
                  <a:rPr lang="en-US" sz="1400" b="1">
                    <a:solidFill>
                      <a:schemeClr val="dk1"/>
                    </a:solidFill>
                    <a:latin typeface="Calibri"/>
                    <a:ea typeface="Calibri"/>
                    <a:cs typeface="Calibri"/>
                    <a:sym typeface="Calibri"/>
                  </a:rPr>
                </a:br>
                <a:r>
                  <a:rPr lang="en-US" sz="1400" b="1">
                    <a:solidFill>
                      <a:schemeClr val="dk1"/>
                    </a:solidFill>
                    <a:latin typeface="Calibri"/>
                    <a:ea typeface="Calibri"/>
                    <a:cs typeface="Calibri"/>
                    <a:sym typeface="Calibri"/>
                  </a:rPr>
                  <a:t>Learned</a:t>
                </a:r>
                <a:endParaRPr sz="1400">
                  <a:solidFill>
                    <a:schemeClr val="dk1"/>
                  </a:solidFill>
                  <a:latin typeface="Calibri"/>
                  <a:ea typeface="Calibri"/>
                  <a:cs typeface="Calibri"/>
                  <a:sym typeface="Calibri"/>
                </a:endParaRPr>
              </a:p>
            </p:txBody>
          </p:sp>
          <p:cxnSp>
            <p:nvCxnSpPr>
              <p:cNvPr id="202" name="Google Shape;202;p2"/>
              <p:cNvCxnSpPr/>
              <p:nvPr/>
            </p:nvCxnSpPr>
            <p:spPr>
              <a:xfrm rot="10800000" flipH="1">
                <a:off x="5262664" y="1806215"/>
                <a:ext cx="603856" cy="886303"/>
              </a:xfrm>
              <a:prstGeom prst="straightConnector1">
                <a:avLst/>
              </a:prstGeom>
              <a:noFill/>
              <a:ln w="25400" cap="rnd" cmpd="sng">
                <a:solidFill>
                  <a:srgbClr val="B7B7B7"/>
                </a:solidFill>
                <a:prstDash val="solid"/>
                <a:round/>
                <a:headEnd type="none" w="sm" len="sm"/>
                <a:tailEnd type="triangle" w="med" len="med"/>
              </a:ln>
            </p:spPr>
          </p:cxnSp>
        </p:grpSp>
      </p:grpSp>
      <p:grpSp>
        <p:nvGrpSpPr>
          <p:cNvPr id="203" name="Google Shape;203;p2"/>
          <p:cNvGrpSpPr/>
          <p:nvPr/>
        </p:nvGrpSpPr>
        <p:grpSpPr>
          <a:xfrm>
            <a:off x="347144" y="1751174"/>
            <a:ext cx="2380735" cy="1113877"/>
            <a:chOff x="7725" y="3238274"/>
            <a:chExt cx="2380735" cy="1113877"/>
          </a:xfrm>
        </p:grpSpPr>
        <p:sp>
          <p:nvSpPr>
            <p:cNvPr id="204" name="Google Shape;204;p2"/>
            <p:cNvSpPr/>
            <p:nvPr/>
          </p:nvSpPr>
          <p:spPr>
            <a:xfrm>
              <a:off x="7725" y="3238274"/>
              <a:ext cx="2371283" cy="1113877"/>
            </a:xfrm>
            <a:prstGeom prst="roundRect">
              <a:avLst>
                <a:gd name="adj" fmla="val 9309"/>
              </a:avLst>
            </a:prstGeom>
            <a:solidFill>
              <a:schemeClr val="accent5"/>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5" name="Google Shape;205;p2"/>
            <p:cNvSpPr txBox="1"/>
            <p:nvPr/>
          </p:nvSpPr>
          <p:spPr>
            <a:xfrm>
              <a:off x="108477" y="3297795"/>
              <a:ext cx="2279983"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1"/>
                  </a:solidFill>
                  <a:latin typeface="Calibri"/>
                  <a:ea typeface="Calibri"/>
                  <a:cs typeface="Calibri"/>
                  <a:sym typeface="Calibri"/>
                </a:rPr>
                <a:t>Enabling</a:t>
              </a:r>
              <a:endParaRPr/>
            </a:p>
            <a:p>
              <a:pPr marL="119063" marR="0" lvl="0" indent="-119063" algn="l" rtl="0">
                <a:spcBef>
                  <a:spcPts val="0"/>
                </a:spcBef>
                <a:spcAft>
                  <a:spcPts val="0"/>
                </a:spcAft>
                <a:buClr>
                  <a:schemeClr val="lt1"/>
                </a:buClr>
                <a:buSzPts val="1400"/>
                <a:buFont typeface="Arial"/>
                <a:buChar char="•"/>
              </a:pPr>
              <a:r>
                <a:rPr lang="en-US" sz="1400">
                  <a:solidFill>
                    <a:schemeClr val="lt1"/>
                  </a:solidFill>
                  <a:latin typeface="Calibri"/>
                  <a:ea typeface="Calibri"/>
                  <a:cs typeface="Calibri"/>
                  <a:sym typeface="Calibri"/>
                </a:rPr>
                <a:t>Simpler forwarding devices</a:t>
              </a:r>
              <a:endParaRPr/>
            </a:p>
            <a:p>
              <a:pPr marL="119063" marR="0" lvl="0" indent="-119063" algn="l" rtl="0">
                <a:spcBef>
                  <a:spcPts val="0"/>
                </a:spcBef>
                <a:spcAft>
                  <a:spcPts val="0"/>
                </a:spcAft>
                <a:buClr>
                  <a:schemeClr val="lt1"/>
                </a:buClr>
                <a:buSzPts val="1400"/>
                <a:buFont typeface="Arial"/>
                <a:buChar char="•"/>
              </a:pPr>
              <a:r>
                <a:rPr lang="en-US" sz="1400">
                  <a:solidFill>
                    <a:schemeClr val="lt1"/>
                  </a:solidFill>
                  <a:latin typeface="Calibri"/>
                  <a:ea typeface="Calibri"/>
                  <a:cs typeface="Calibri"/>
                  <a:sym typeface="Calibri"/>
                </a:rPr>
                <a:t>Faster innovation</a:t>
              </a:r>
              <a:endParaRPr/>
            </a:p>
            <a:p>
              <a:pPr marL="119063" marR="0" lvl="0" indent="-119063" algn="l" rtl="0">
                <a:spcBef>
                  <a:spcPts val="0"/>
                </a:spcBef>
                <a:spcAft>
                  <a:spcPts val="0"/>
                </a:spcAft>
                <a:buClr>
                  <a:schemeClr val="lt1"/>
                </a:buClr>
                <a:buSzPts val="1400"/>
                <a:buFont typeface="Arial"/>
                <a:buChar char="•"/>
              </a:pPr>
              <a:r>
                <a:rPr lang="en-US" sz="1400">
                  <a:solidFill>
                    <a:schemeClr val="lt1"/>
                  </a:solidFill>
                  <a:latin typeface="Calibri"/>
                  <a:ea typeface="Calibri"/>
                  <a:cs typeface="Calibri"/>
                  <a:sym typeface="Calibri"/>
                </a:rPr>
                <a:t>Reduced capex/opex</a:t>
              </a:r>
              <a:endParaRPr sz="1400">
                <a:solidFill>
                  <a:schemeClr val="lt1"/>
                </a:solidFill>
                <a:latin typeface="Calibri"/>
                <a:ea typeface="Calibri"/>
                <a:cs typeface="Calibri"/>
                <a:sym typeface="Calibri"/>
              </a:endParaRPr>
            </a:p>
          </p:txBody>
        </p:sp>
      </p:grpSp>
      <p:grpSp>
        <p:nvGrpSpPr>
          <p:cNvPr id="206" name="Google Shape;206;p2"/>
          <p:cNvGrpSpPr/>
          <p:nvPr/>
        </p:nvGrpSpPr>
        <p:grpSpPr>
          <a:xfrm>
            <a:off x="6491551" y="1788024"/>
            <a:ext cx="2516557" cy="1144072"/>
            <a:chOff x="6598559" y="1788024"/>
            <a:chExt cx="2516557" cy="1144072"/>
          </a:xfrm>
        </p:grpSpPr>
        <p:sp>
          <p:nvSpPr>
            <p:cNvPr id="207" name="Google Shape;207;p2"/>
            <p:cNvSpPr/>
            <p:nvPr/>
          </p:nvSpPr>
          <p:spPr>
            <a:xfrm>
              <a:off x="6598559" y="1788024"/>
              <a:ext cx="2516557" cy="1144072"/>
            </a:xfrm>
            <a:prstGeom prst="roundRect">
              <a:avLst>
                <a:gd name="adj" fmla="val 9309"/>
              </a:avLst>
            </a:prstGeom>
            <a:solidFill>
              <a:schemeClr val="accent5"/>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8" name="Google Shape;208;p2"/>
            <p:cNvSpPr txBox="1"/>
            <p:nvPr/>
          </p:nvSpPr>
          <p:spPr>
            <a:xfrm>
              <a:off x="6650030" y="1847544"/>
              <a:ext cx="2432717"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1"/>
                  </a:solidFill>
                  <a:latin typeface="Calibri"/>
                  <a:ea typeface="Calibri"/>
                  <a:cs typeface="Calibri"/>
                  <a:sym typeface="Calibri"/>
                </a:rPr>
                <a:t>Enabling</a:t>
              </a:r>
              <a:endParaRPr/>
            </a:p>
            <a:p>
              <a:pPr marL="119063" marR="0" lvl="0" indent="-119063" algn="l" rtl="0">
                <a:spcBef>
                  <a:spcPts val="0"/>
                </a:spcBef>
                <a:spcAft>
                  <a:spcPts val="0"/>
                </a:spcAft>
                <a:buClr>
                  <a:schemeClr val="lt1"/>
                </a:buClr>
                <a:buSzPts val="1400"/>
                <a:buFont typeface="Arial"/>
                <a:buChar char="•"/>
              </a:pPr>
              <a:r>
                <a:rPr lang="en-US" sz="1400">
                  <a:solidFill>
                    <a:schemeClr val="lt1"/>
                  </a:solidFill>
                  <a:latin typeface="Calibri"/>
                  <a:ea typeface="Calibri"/>
                  <a:cs typeface="Calibri"/>
                  <a:sym typeface="Calibri"/>
                </a:rPr>
                <a:t>Rapid Network Innovation</a:t>
              </a:r>
              <a:endParaRPr/>
            </a:p>
            <a:p>
              <a:pPr marL="119063" marR="0" lvl="0" indent="-119063" algn="l" rtl="0">
                <a:spcBef>
                  <a:spcPts val="0"/>
                </a:spcBef>
                <a:spcAft>
                  <a:spcPts val="0"/>
                </a:spcAft>
                <a:buClr>
                  <a:schemeClr val="lt1"/>
                </a:buClr>
                <a:buSzPts val="1400"/>
                <a:buFont typeface="Arial"/>
                <a:buChar char="•"/>
              </a:pPr>
              <a:r>
                <a:rPr lang="en-US" sz="1400">
                  <a:solidFill>
                    <a:schemeClr val="lt1"/>
                  </a:solidFill>
                  <a:latin typeface="Calibri"/>
                  <a:ea typeface="Calibri"/>
                  <a:cs typeface="Calibri"/>
                  <a:sym typeface="Calibri"/>
                </a:rPr>
                <a:t>Zero Touch Operation</a:t>
              </a:r>
              <a:endParaRPr/>
            </a:p>
            <a:p>
              <a:pPr marL="119063" marR="0" lvl="0" indent="-119063" algn="l" rtl="0">
                <a:spcBef>
                  <a:spcPts val="0"/>
                </a:spcBef>
                <a:spcAft>
                  <a:spcPts val="0"/>
                </a:spcAft>
                <a:buClr>
                  <a:schemeClr val="lt1"/>
                </a:buClr>
                <a:buSzPts val="1400"/>
                <a:buFont typeface="Arial"/>
                <a:buChar char="•"/>
              </a:pPr>
              <a:r>
                <a:rPr lang="en-US" sz="1400">
                  <a:solidFill>
                    <a:schemeClr val="lt1"/>
                  </a:solidFill>
                  <a:latin typeface="Calibri"/>
                  <a:ea typeface="Calibri"/>
                  <a:cs typeface="Calibri"/>
                  <a:sym typeface="Calibri"/>
                </a:rPr>
                <a:t>Robust Hardware Ecosystem</a:t>
              </a:r>
              <a:endParaRPr/>
            </a:p>
          </p:txBody>
        </p:sp>
      </p:grpSp>
    </p:spTree>
    <p:extLst>
      <p:ext uri="{BB962C8B-B14F-4D97-AF65-F5344CB8AC3E}">
        <p14:creationId xmlns:p14="http://schemas.microsoft.com/office/powerpoint/2010/main" val="2825646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500"/>
                                        <p:tgtEl>
                                          <p:spTgt spid="1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3"/>
                                        </p:tgtEl>
                                        <p:attrNameLst>
                                          <p:attrName>style.visibility</p:attrName>
                                        </p:attrNameLst>
                                      </p:cBhvr>
                                      <p:to>
                                        <p:strVal val="visible"/>
                                      </p:to>
                                    </p:set>
                                    <p:animEffect transition="in" filter="fade">
                                      <p:cBhvr>
                                        <p:cTn id="12" dur="500"/>
                                        <p:tgtEl>
                                          <p:spTgt spid="18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8"/>
                                        </p:tgtEl>
                                        <p:attrNameLst>
                                          <p:attrName>style.visibility</p:attrName>
                                        </p:attrNameLst>
                                      </p:cBhvr>
                                      <p:to>
                                        <p:strVal val="visible"/>
                                      </p:to>
                                    </p:set>
                                    <p:animEffect transition="in" filter="fade">
                                      <p:cBhvr>
                                        <p:cTn id="17" dur="500"/>
                                        <p:tgtEl>
                                          <p:spTgt spid="17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2"/>
                                        </p:tgtEl>
                                        <p:attrNameLst>
                                          <p:attrName>style.visibility</p:attrName>
                                        </p:attrNameLst>
                                      </p:cBhvr>
                                      <p:to>
                                        <p:strVal val="visible"/>
                                      </p:to>
                                    </p:set>
                                    <p:animEffect transition="in" filter="fade">
                                      <p:cBhvr>
                                        <p:cTn id="22" dur="500"/>
                                        <p:tgtEl>
                                          <p:spTgt spid="19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6"/>
                                        </p:tgtEl>
                                        <p:attrNameLst>
                                          <p:attrName>style.visibility</p:attrName>
                                        </p:attrNameLst>
                                      </p:cBhvr>
                                      <p:to>
                                        <p:strVal val="visible"/>
                                      </p:to>
                                    </p:set>
                                    <p:animEffect transition="in" filter="fade">
                                      <p:cBhvr>
                                        <p:cTn id="27"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514B4E-144D-7843-A4B7-D9864C8B8ABD}"/>
              </a:ext>
            </a:extLst>
          </p:cNvPr>
          <p:cNvSpPr>
            <a:spLocks noGrp="1"/>
          </p:cNvSpPr>
          <p:nvPr>
            <p:ph type="title"/>
          </p:nvPr>
        </p:nvSpPr>
        <p:spPr>
          <a:xfrm>
            <a:off x="457200" y="1370238"/>
            <a:ext cx="8229600" cy="964839"/>
          </a:xfrm>
        </p:spPr>
        <p:txBody>
          <a:bodyPr/>
          <a:lstStyle/>
          <a:p>
            <a:r>
              <a:rPr lang="en-US" dirty="0"/>
              <a:t>Nick’s Keynote</a:t>
            </a:r>
          </a:p>
        </p:txBody>
      </p:sp>
      <p:sp>
        <p:nvSpPr>
          <p:cNvPr id="3" name="Slide Number Placeholder 2">
            <a:extLst>
              <a:ext uri="{FF2B5EF4-FFF2-40B4-BE49-F238E27FC236}">
                <a16:creationId xmlns:a16="http://schemas.microsoft.com/office/drawing/2014/main" xmlns="" id="{6B4530B3-F1FA-6D45-81DD-F3EA7E47D19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35</a:t>
            </a:fld>
            <a:endParaRPr lang="en-US"/>
          </a:p>
        </p:txBody>
      </p:sp>
      <p:pic>
        <p:nvPicPr>
          <p:cNvPr id="6" name="Picture 5" descr="A screenshot of a cell phone&#10;&#10;Description automatically generated">
            <a:extLst>
              <a:ext uri="{FF2B5EF4-FFF2-40B4-BE49-F238E27FC236}">
                <a16:creationId xmlns:a16="http://schemas.microsoft.com/office/drawing/2014/main" xmlns="" id="{D7C89B3B-B936-AD4D-824E-09EAB01A48AD}"/>
              </a:ext>
            </a:extLst>
          </p:cNvPr>
          <p:cNvPicPr>
            <a:picLocks noChangeAspect="1"/>
          </p:cNvPicPr>
          <p:nvPr/>
        </p:nvPicPr>
        <p:blipFill>
          <a:blip r:embed="rId3"/>
          <a:stretch>
            <a:fillRect/>
          </a:stretch>
        </p:blipFill>
        <p:spPr>
          <a:xfrm>
            <a:off x="0" y="293790"/>
            <a:ext cx="9144000" cy="4555920"/>
          </a:xfrm>
          <a:prstGeom prst="rect">
            <a:avLst/>
          </a:prstGeom>
        </p:spPr>
      </p:pic>
    </p:spTree>
    <p:extLst>
      <p:ext uri="{BB962C8B-B14F-4D97-AF65-F5344CB8AC3E}">
        <p14:creationId xmlns:p14="http://schemas.microsoft.com/office/powerpoint/2010/main" val="9591706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8" descr="t1-oconnor.jpg"/>
          <p:cNvPicPr preferRelativeResize="0"/>
          <p:nvPr/>
        </p:nvPicPr>
        <p:blipFill rotWithShape="1">
          <a:blip r:embed="rId3">
            <a:alphaModFix/>
          </a:blip>
          <a:srcRect/>
          <a:stretch/>
        </p:blipFill>
        <p:spPr>
          <a:xfrm>
            <a:off x="1892300" y="3816350"/>
            <a:ext cx="914400" cy="914400"/>
          </a:xfrm>
          <a:prstGeom prst="rect">
            <a:avLst/>
          </a:prstGeom>
          <a:noFill/>
          <a:ln>
            <a:noFill/>
          </a:ln>
        </p:spPr>
      </p:pic>
      <p:pic>
        <p:nvPicPr>
          <p:cNvPr id="339" name="Google Shape;339;p8" descr="t1-sloane.jpg"/>
          <p:cNvPicPr preferRelativeResize="0"/>
          <p:nvPr/>
        </p:nvPicPr>
        <p:blipFill rotWithShape="1">
          <a:blip r:embed="rId4">
            <a:alphaModFix/>
          </a:blip>
          <a:srcRect/>
          <a:stretch/>
        </p:blipFill>
        <p:spPr>
          <a:xfrm>
            <a:off x="4857750" y="2590800"/>
            <a:ext cx="914400" cy="914400"/>
          </a:xfrm>
          <a:prstGeom prst="rect">
            <a:avLst/>
          </a:prstGeom>
          <a:noFill/>
          <a:ln>
            <a:noFill/>
          </a:ln>
        </p:spPr>
      </p:pic>
      <p:pic>
        <p:nvPicPr>
          <p:cNvPr id="340" name="Google Shape;340;p8" descr="t1-foster.jpg"/>
          <p:cNvPicPr preferRelativeResize="0"/>
          <p:nvPr/>
        </p:nvPicPr>
        <p:blipFill rotWithShape="1">
          <a:blip r:embed="rId5">
            <a:alphaModFix/>
          </a:blip>
          <a:srcRect/>
          <a:stretch/>
        </p:blipFill>
        <p:spPr>
          <a:xfrm>
            <a:off x="1898650" y="2590800"/>
            <a:ext cx="914400" cy="914400"/>
          </a:xfrm>
          <a:prstGeom prst="rect">
            <a:avLst/>
          </a:prstGeom>
          <a:noFill/>
          <a:ln>
            <a:noFill/>
          </a:ln>
        </p:spPr>
      </p:pic>
      <p:pic>
        <p:nvPicPr>
          <p:cNvPr id="341" name="Google Shape;341;p8" descr="Thomas.jpg"/>
          <p:cNvPicPr preferRelativeResize="0"/>
          <p:nvPr/>
        </p:nvPicPr>
        <p:blipFill rotWithShape="1">
          <a:blip r:embed="rId6">
            <a:alphaModFix/>
          </a:blip>
          <a:srcRect/>
          <a:stretch/>
        </p:blipFill>
        <p:spPr>
          <a:xfrm>
            <a:off x="4864327" y="3820584"/>
            <a:ext cx="914400" cy="914400"/>
          </a:xfrm>
          <a:prstGeom prst="rect">
            <a:avLst/>
          </a:prstGeom>
          <a:noFill/>
          <a:ln>
            <a:noFill/>
          </a:ln>
        </p:spPr>
      </p:pic>
      <p:sp>
        <p:nvSpPr>
          <p:cNvPr id="342" name="Google Shape;342;p8"/>
          <p:cNvSpPr txBox="1">
            <a:spLocks noGrp="1"/>
          </p:cNvSpPr>
          <p:nvPr>
            <p:ph type="subTitle" idx="1"/>
          </p:nvPr>
        </p:nvSpPr>
        <p:spPr>
          <a:xfrm>
            <a:off x="84667" y="1523993"/>
            <a:ext cx="8974666" cy="1202267"/>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lt1"/>
              </a:buClr>
              <a:buSzPts val="2700"/>
              <a:buNone/>
            </a:pPr>
            <a:r>
              <a:rPr lang="en-US"/>
              <a:t>Overview: Next-Gen SDN Stack</a:t>
            </a:r>
            <a:endParaRPr/>
          </a:p>
        </p:txBody>
      </p:sp>
      <p:sp>
        <p:nvSpPr>
          <p:cNvPr id="343" name="Google Shape;343;p8"/>
          <p:cNvSpPr txBox="1"/>
          <p:nvPr/>
        </p:nvSpPr>
        <p:spPr>
          <a:xfrm>
            <a:off x="2816921" y="3835401"/>
            <a:ext cx="2112794" cy="889000"/>
          </a:xfrm>
          <a:prstGeom prst="rect">
            <a:avLst/>
          </a:prstGeom>
          <a:noFill/>
          <a:ln>
            <a:noFill/>
          </a:ln>
        </p:spPr>
        <p:txBody>
          <a:bodyPr spcFirstLastPara="1" wrap="square" lIns="91425" tIns="45700" rIns="91425" bIns="45700" anchor="ctr" anchorCtr="0">
            <a:noAutofit/>
          </a:bodyPr>
          <a:lstStyle/>
          <a:p>
            <a:pPr marL="0" marR="0" lvl="0" indent="0" algn="l" rtl="0">
              <a:lnSpc>
                <a:spcPct val="123076"/>
              </a:lnSpc>
              <a:spcBef>
                <a:spcPts val="0"/>
              </a:spcBef>
              <a:spcAft>
                <a:spcPts val="0"/>
              </a:spcAft>
              <a:buClr>
                <a:srgbClr val="FFFFFF"/>
              </a:buClr>
              <a:buSzPts val="3200"/>
              <a:buFont typeface="Arial"/>
              <a:buNone/>
            </a:pPr>
            <a:r>
              <a:rPr lang="en-US" sz="1300" b="1" i="0" u="none" strike="noStrike" cap="none">
                <a:solidFill>
                  <a:srgbClr val="FFFFFF"/>
                </a:solidFill>
                <a:latin typeface="Century Gothic"/>
                <a:ea typeface="Century Gothic"/>
                <a:cs typeface="Century Gothic"/>
                <a:sym typeface="Century Gothic"/>
              </a:rPr>
              <a:t>Brian O'Connor</a:t>
            </a:r>
            <a:endParaRPr/>
          </a:p>
          <a:p>
            <a:pPr marL="0" marR="0" lvl="0" indent="0" algn="l" rtl="0">
              <a:lnSpc>
                <a:spcPct val="123076"/>
              </a:lnSpc>
              <a:spcBef>
                <a:spcPts val="0"/>
              </a:spcBef>
              <a:spcAft>
                <a:spcPts val="0"/>
              </a:spcAft>
              <a:buClr>
                <a:srgbClr val="FFFFFF"/>
              </a:buClr>
              <a:buSzPts val="3200"/>
              <a:buFont typeface="Arial"/>
              <a:buNone/>
            </a:pPr>
            <a:r>
              <a:rPr lang="en-US" sz="1300" b="0" i="0" u="none" strike="noStrike" cap="none">
                <a:solidFill>
                  <a:srgbClr val="FFFFFF"/>
                </a:solidFill>
                <a:latin typeface="Century Gothic"/>
                <a:ea typeface="Century Gothic"/>
                <a:cs typeface="Century Gothic"/>
                <a:sym typeface="Century Gothic"/>
              </a:rPr>
              <a:t>MTS, ONF</a:t>
            </a:r>
            <a:endParaRPr/>
          </a:p>
        </p:txBody>
      </p:sp>
      <p:sp>
        <p:nvSpPr>
          <p:cNvPr id="344" name="Google Shape;344;p8"/>
          <p:cNvSpPr txBox="1"/>
          <p:nvPr/>
        </p:nvSpPr>
        <p:spPr>
          <a:xfrm>
            <a:off x="2825392" y="2586568"/>
            <a:ext cx="2002726" cy="880533"/>
          </a:xfrm>
          <a:prstGeom prst="rect">
            <a:avLst/>
          </a:prstGeom>
          <a:noFill/>
          <a:ln>
            <a:noFill/>
          </a:ln>
        </p:spPr>
        <p:txBody>
          <a:bodyPr spcFirstLastPara="1" wrap="square" lIns="91425" tIns="45700" rIns="91425" bIns="45700" anchor="ctr" anchorCtr="0">
            <a:noAutofit/>
          </a:bodyPr>
          <a:lstStyle/>
          <a:p>
            <a:pPr marL="0" marR="0" lvl="0" indent="0" algn="l" rtl="0">
              <a:lnSpc>
                <a:spcPct val="123076"/>
              </a:lnSpc>
              <a:spcBef>
                <a:spcPts val="0"/>
              </a:spcBef>
              <a:spcAft>
                <a:spcPts val="0"/>
              </a:spcAft>
              <a:buClr>
                <a:srgbClr val="FFFFFF"/>
              </a:buClr>
              <a:buSzPts val="3200"/>
              <a:buFont typeface="Arial"/>
              <a:buNone/>
            </a:pPr>
            <a:r>
              <a:rPr lang="en-US" sz="1300" b="1" i="0" u="none" strike="noStrike" cap="none">
                <a:solidFill>
                  <a:srgbClr val="FFFFFF"/>
                </a:solidFill>
                <a:latin typeface="Century Gothic"/>
                <a:ea typeface="Century Gothic"/>
                <a:cs typeface="Century Gothic"/>
                <a:sym typeface="Century Gothic"/>
              </a:rPr>
              <a:t>Nate Foster</a:t>
            </a:r>
            <a:endParaRPr/>
          </a:p>
          <a:p>
            <a:pPr marL="0" marR="0" lvl="0" indent="0" algn="l" rtl="0">
              <a:lnSpc>
                <a:spcPct val="123076"/>
              </a:lnSpc>
              <a:spcBef>
                <a:spcPts val="0"/>
              </a:spcBef>
              <a:spcAft>
                <a:spcPts val="0"/>
              </a:spcAft>
              <a:buClr>
                <a:srgbClr val="FFFFFF"/>
              </a:buClr>
              <a:buSzPts val="3200"/>
              <a:buFont typeface="Arial"/>
              <a:buNone/>
            </a:pPr>
            <a:r>
              <a:rPr lang="en-US" sz="1300" b="0" i="0" u="none" strike="noStrike" cap="none">
                <a:solidFill>
                  <a:srgbClr val="FFFFFF"/>
                </a:solidFill>
                <a:latin typeface="Century Gothic"/>
                <a:ea typeface="Century Gothic"/>
                <a:cs typeface="Century Gothic"/>
                <a:sym typeface="Century Gothic"/>
              </a:rPr>
              <a:t>Associate Professor </a:t>
            </a:r>
            <a:br>
              <a:rPr lang="en-US" sz="1300" b="0" i="0" u="none" strike="noStrike" cap="none">
                <a:solidFill>
                  <a:srgbClr val="FFFFFF"/>
                </a:solidFill>
                <a:latin typeface="Century Gothic"/>
                <a:ea typeface="Century Gothic"/>
                <a:cs typeface="Century Gothic"/>
                <a:sym typeface="Century Gothic"/>
              </a:rPr>
            </a:br>
            <a:r>
              <a:rPr lang="en-US" sz="1300" b="0" i="0" u="none" strike="noStrike" cap="none">
                <a:solidFill>
                  <a:srgbClr val="FFFFFF"/>
                </a:solidFill>
                <a:latin typeface="Century Gothic"/>
                <a:ea typeface="Century Gothic"/>
                <a:cs typeface="Century Gothic"/>
                <a:sym typeface="Century Gothic"/>
              </a:rPr>
              <a:t>of Computer Science, Cornell University</a:t>
            </a:r>
            <a:endParaRPr/>
          </a:p>
        </p:txBody>
      </p:sp>
      <p:sp>
        <p:nvSpPr>
          <p:cNvPr id="345" name="Google Shape;345;p8"/>
          <p:cNvSpPr txBox="1"/>
          <p:nvPr/>
        </p:nvSpPr>
        <p:spPr>
          <a:xfrm>
            <a:off x="5780256" y="2582334"/>
            <a:ext cx="2061992" cy="889000"/>
          </a:xfrm>
          <a:prstGeom prst="rect">
            <a:avLst/>
          </a:prstGeom>
          <a:noFill/>
          <a:ln>
            <a:noFill/>
          </a:ln>
        </p:spPr>
        <p:txBody>
          <a:bodyPr spcFirstLastPara="1" wrap="square" lIns="91425" tIns="45700" rIns="91425" bIns="45700" anchor="ctr" anchorCtr="0">
            <a:noAutofit/>
          </a:bodyPr>
          <a:lstStyle/>
          <a:p>
            <a:pPr marL="0" marR="0" lvl="0" indent="0" algn="l" rtl="0">
              <a:lnSpc>
                <a:spcPct val="123076"/>
              </a:lnSpc>
              <a:spcBef>
                <a:spcPts val="0"/>
              </a:spcBef>
              <a:spcAft>
                <a:spcPts val="0"/>
              </a:spcAft>
              <a:buClr>
                <a:srgbClr val="FFFFFF"/>
              </a:buClr>
              <a:buSzPts val="3200"/>
              <a:buFont typeface="Arial"/>
              <a:buNone/>
            </a:pPr>
            <a:r>
              <a:rPr lang="en-US" sz="1300" b="1" i="0" u="none" strike="noStrike" cap="none">
                <a:solidFill>
                  <a:srgbClr val="FFFFFF"/>
                </a:solidFill>
                <a:latin typeface="Century Gothic"/>
                <a:ea typeface="Century Gothic"/>
                <a:cs typeface="Century Gothic"/>
                <a:sym typeface="Century Gothic"/>
              </a:rPr>
              <a:t>Timon Sloane</a:t>
            </a:r>
            <a:endParaRPr/>
          </a:p>
          <a:p>
            <a:pPr marL="0" marR="0" lvl="0" indent="0" algn="l" rtl="0">
              <a:lnSpc>
                <a:spcPct val="123076"/>
              </a:lnSpc>
              <a:spcBef>
                <a:spcPts val="0"/>
              </a:spcBef>
              <a:spcAft>
                <a:spcPts val="0"/>
              </a:spcAft>
              <a:buClr>
                <a:srgbClr val="FFFFFF"/>
              </a:buClr>
              <a:buSzPts val="3200"/>
              <a:buFont typeface="Arial"/>
              <a:buNone/>
            </a:pPr>
            <a:r>
              <a:rPr lang="en-US" sz="1300" b="0" i="0" u="none" strike="noStrike" cap="none">
                <a:solidFill>
                  <a:srgbClr val="FFFFFF"/>
                </a:solidFill>
                <a:latin typeface="Century Gothic"/>
                <a:ea typeface="Century Gothic"/>
                <a:cs typeface="Century Gothic"/>
                <a:sym typeface="Century Gothic"/>
              </a:rPr>
              <a:t>VP, Marketing &amp; Ecosystem, ONF</a:t>
            </a:r>
            <a:endParaRPr/>
          </a:p>
        </p:txBody>
      </p:sp>
      <p:sp>
        <p:nvSpPr>
          <p:cNvPr id="346" name="Google Shape;346;p8"/>
          <p:cNvSpPr txBox="1"/>
          <p:nvPr/>
        </p:nvSpPr>
        <p:spPr>
          <a:xfrm>
            <a:off x="5784500" y="3835400"/>
            <a:ext cx="2431200" cy="888900"/>
          </a:xfrm>
          <a:prstGeom prst="rect">
            <a:avLst/>
          </a:prstGeom>
          <a:noFill/>
          <a:ln>
            <a:noFill/>
          </a:ln>
        </p:spPr>
        <p:txBody>
          <a:bodyPr spcFirstLastPara="1" wrap="square" lIns="91425" tIns="45700" rIns="91425" bIns="45700" anchor="ctr" anchorCtr="0">
            <a:noAutofit/>
          </a:bodyPr>
          <a:lstStyle/>
          <a:p>
            <a:pPr marL="0" marR="0" lvl="0" indent="0" algn="l" rtl="0">
              <a:lnSpc>
                <a:spcPct val="123076"/>
              </a:lnSpc>
              <a:spcBef>
                <a:spcPts val="0"/>
              </a:spcBef>
              <a:spcAft>
                <a:spcPts val="0"/>
              </a:spcAft>
              <a:buClr>
                <a:srgbClr val="FFFFFF"/>
              </a:buClr>
              <a:buSzPts val="3200"/>
              <a:buFont typeface="Arial"/>
              <a:buNone/>
            </a:pPr>
            <a:r>
              <a:rPr lang="en-US" sz="1300" b="1" i="0" u="none" strike="noStrike" cap="none">
                <a:solidFill>
                  <a:srgbClr val="FFFFFF"/>
                </a:solidFill>
                <a:latin typeface="Century Gothic"/>
                <a:ea typeface="Century Gothic"/>
                <a:cs typeface="Century Gothic"/>
                <a:sym typeface="Century Gothic"/>
              </a:rPr>
              <a:t>Thomas Vachuska</a:t>
            </a:r>
            <a:endParaRPr/>
          </a:p>
          <a:p>
            <a:pPr marL="0" marR="0" lvl="0" indent="0" algn="l" rtl="0">
              <a:lnSpc>
                <a:spcPct val="123076"/>
              </a:lnSpc>
              <a:spcBef>
                <a:spcPts val="0"/>
              </a:spcBef>
              <a:spcAft>
                <a:spcPts val="0"/>
              </a:spcAft>
              <a:buClr>
                <a:srgbClr val="FFFFFF"/>
              </a:buClr>
              <a:buSzPts val="3200"/>
              <a:buFont typeface="Arial"/>
              <a:buNone/>
            </a:pPr>
            <a:r>
              <a:rPr lang="en-US" sz="1300" b="0" i="0" u="none" strike="noStrike" cap="none">
                <a:solidFill>
                  <a:srgbClr val="FFFFFF"/>
                </a:solidFill>
                <a:latin typeface="Century Gothic"/>
                <a:ea typeface="Century Gothic"/>
                <a:cs typeface="Century Gothic"/>
                <a:sym typeface="Century Gothic"/>
              </a:rPr>
              <a:t>Chief O</a:t>
            </a:r>
            <a:r>
              <a:rPr lang="en-US" sz="1300">
                <a:solidFill>
                  <a:srgbClr val="FFFFFF"/>
                </a:solidFill>
                <a:latin typeface="Century Gothic"/>
                <a:ea typeface="Century Gothic"/>
                <a:cs typeface="Century Gothic"/>
                <a:sym typeface="Century Gothic"/>
              </a:rPr>
              <a:t>NOS </a:t>
            </a:r>
            <a:r>
              <a:rPr lang="en-US" sz="1300" b="0" i="0" u="none" strike="noStrike" cap="none">
                <a:solidFill>
                  <a:srgbClr val="FFFFFF"/>
                </a:solidFill>
                <a:latin typeface="Century Gothic"/>
                <a:ea typeface="Century Gothic"/>
                <a:cs typeface="Century Gothic"/>
                <a:sym typeface="Century Gothic"/>
              </a:rPr>
              <a:t>Architect, ONF</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8" name="Google Shape;608;p31"/>
          <p:cNvSpPr txBox="1">
            <a:spLocks noGrp="1"/>
          </p:cNvSpPr>
          <p:nvPr>
            <p:ph type="title"/>
          </p:nvPr>
        </p:nvSpPr>
        <p:spPr>
          <a:xfrm>
            <a:off x="311700" y="53148"/>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0" dirty="0">
                <a:solidFill>
                  <a:srgbClr val="0070C0"/>
                </a:solidFill>
                <a:latin typeface="Calibri" panose="020F0502020204030204" pitchFamily="34" charset="0"/>
                <a:cs typeface="Calibri" panose="020F0502020204030204" pitchFamily="34" charset="0"/>
              </a:rPr>
              <a:t>Stratum Going Open Source on the Following Devices</a:t>
            </a:r>
            <a:endParaRPr b="0" dirty="0">
              <a:solidFill>
                <a:srgbClr val="0070C0"/>
              </a:solidFill>
              <a:latin typeface="Calibri" panose="020F0502020204030204" pitchFamily="34" charset="0"/>
              <a:cs typeface="Calibri" panose="020F0502020204030204" pitchFamily="34" charset="0"/>
            </a:endParaRPr>
          </a:p>
        </p:txBody>
      </p:sp>
      <p:sp>
        <p:nvSpPr>
          <p:cNvPr id="624" name="Google Shape;624;p31"/>
          <p:cNvSpPr txBox="1"/>
          <p:nvPr/>
        </p:nvSpPr>
        <p:spPr>
          <a:xfrm>
            <a:off x="1673860" y="3533123"/>
            <a:ext cx="6664500" cy="1409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rPr>
              <a:t>Near-term future platforms:</a:t>
            </a:r>
            <a:endParaRPr kumimoji="0" sz="1400" b="1"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Source Sans Pro"/>
              <a:buChar char="●"/>
              <a:tabLst/>
              <a:defRPr/>
            </a:pPr>
            <a:r>
              <a:rPr kumimoji="0" lang="en" sz="1400" b="0"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rPr>
              <a:t>Additional platforms for existing targets (ONLPv2 porting)</a:t>
            </a:r>
            <a:endParaRPr kumimoji="0" sz="1400" b="0"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endParaRPr>
          </a:p>
          <a:p>
            <a:pPr marL="914400" marR="0" lvl="1" indent="-317500" algn="l" defTabSz="914400" rtl="0" eaLnBrk="1" fontAlgn="auto" latinLnBrk="0" hangingPunct="1">
              <a:lnSpc>
                <a:spcPct val="100000"/>
              </a:lnSpc>
              <a:spcBef>
                <a:spcPts val="0"/>
              </a:spcBef>
              <a:spcAft>
                <a:spcPts val="0"/>
              </a:spcAft>
              <a:buClr>
                <a:srgbClr val="000000"/>
              </a:buClr>
              <a:buSzPts val="1400"/>
              <a:buFont typeface="Source Sans Pro"/>
              <a:buChar char="○"/>
              <a:tabLst/>
              <a:defRPr/>
            </a:pPr>
            <a:r>
              <a:rPr kumimoji="0" lang="en" sz="1400" b="0"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rPr>
              <a:t>Existing vendors + </a:t>
            </a:r>
            <a:r>
              <a:rPr kumimoji="0" lang="en" sz="1400" b="0" i="0" u="none" strike="noStrike" kern="0" cap="none" spc="0" normalizeH="0" baseline="0" noProof="0" dirty="0" err="1">
                <a:ln>
                  <a:noFill/>
                </a:ln>
                <a:solidFill>
                  <a:srgbClr val="000000"/>
                </a:solidFill>
                <a:effectLst/>
                <a:uLnTx/>
                <a:uFillTx/>
                <a:latin typeface="Source Sans Pro"/>
                <a:ea typeface="Source Sans Pro"/>
                <a:cs typeface="Source Sans Pro"/>
                <a:sym typeface="Source Sans Pro"/>
              </a:rPr>
              <a:t>Asterfusion</a:t>
            </a:r>
            <a:r>
              <a:rPr kumimoji="0" lang="en" sz="1400" b="0"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rPr>
              <a:t>, ...</a:t>
            </a:r>
            <a:endParaRPr kumimoji="0" sz="1400" b="0"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Source Sans Pro"/>
              <a:buChar char="●"/>
              <a:tabLst/>
              <a:defRPr/>
            </a:pPr>
            <a:r>
              <a:rPr kumimoji="0" lang="en" sz="1400" b="0"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rPr>
              <a:t>Mellanox Spectrum / SN2700 via </a:t>
            </a:r>
            <a:r>
              <a:rPr kumimoji="0" lang="en" sz="1400" b="0" i="0" u="none" strike="noStrike" kern="0" cap="none" spc="0" normalizeH="0" baseline="0" noProof="0" dirty="0" err="1">
                <a:ln>
                  <a:noFill/>
                </a:ln>
                <a:solidFill>
                  <a:srgbClr val="000000"/>
                </a:solidFill>
                <a:effectLst/>
                <a:uLnTx/>
                <a:uFillTx/>
                <a:latin typeface="Source Sans Pro"/>
                <a:ea typeface="Source Sans Pro"/>
                <a:cs typeface="Source Sans Pro"/>
                <a:sym typeface="Source Sans Pro"/>
              </a:rPr>
              <a:t>PINode</a:t>
            </a:r>
            <a:r>
              <a:rPr kumimoji="0" lang="en" sz="1400" b="0"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rPr>
              <a:t> and ONLPv2</a:t>
            </a:r>
            <a:endParaRPr kumimoji="0" sz="1400" b="0"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endParaRPr>
          </a:p>
          <a:p>
            <a:pPr marL="457200" marR="0" lvl="0" indent="-317500" algn="l" defTabSz="914400" rtl="0" eaLnBrk="1" fontAlgn="auto" latinLnBrk="0" hangingPunct="1">
              <a:lnSpc>
                <a:spcPct val="100000"/>
              </a:lnSpc>
              <a:spcBef>
                <a:spcPts val="0"/>
              </a:spcBef>
              <a:spcAft>
                <a:spcPts val="0"/>
              </a:spcAft>
              <a:buClr>
                <a:srgbClr val="FF0000"/>
              </a:buClr>
              <a:buSzPts val="1400"/>
              <a:buFont typeface="Source Sans Pro"/>
              <a:buChar char="●"/>
              <a:tabLst/>
              <a:defRPr/>
            </a:pPr>
            <a:r>
              <a:rPr kumimoji="0" lang="en" sz="1400" b="0" i="0" u="none" strike="noStrike" kern="0" cap="none" spc="0" normalizeH="0" baseline="0" noProof="0" dirty="0">
                <a:ln>
                  <a:noFill/>
                </a:ln>
                <a:solidFill>
                  <a:srgbClr val="FF0000"/>
                </a:solidFill>
                <a:effectLst/>
                <a:uLnTx/>
                <a:uFillTx/>
                <a:latin typeface="Source Sans Pro"/>
                <a:ea typeface="Source Sans Pro"/>
                <a:cs typeface="Source Sans Pro"/>
                <a:sym typeface="Source Sans Pro"/>
              </a:rPr>
              <a:t>Trident 2 platforms via BCM SDK6 wrapper</a:t>
            </a:r>
            <a:endParaRPr kumimoji="0" sz="1400" b="0" i="0" u="none" strike="noStrike" kern="0" cap="none" spc="0" normalizeH="0" baseline="0" noProof="0" dirty="0">
              <a:ln>
                <a:noFill/>
              </a:ln>
              <a:solidFill>
                <a:srgbClr val="FF0000"/>
              </a:solidFill>
              <a:effectLst/>
              <a:uLnTx/>
              <a:uFillTx/>
              <a:latin typeface="Source Sans Pro"/>
              <a:ea typeface="Source Sans Pro"/>
              <a:cs typeface="Source Sans Pro"/>
              <a:sym typeface="Source Sans Pro"/>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Source Sans Pro"/>
              <a:buChar char="●"/>
              <a:tabLst/>
              <a:defRPr/>
            </a:pPr>
            <a:r>
              <a:rPr kumimoji="0" lang="en" sz="1400" b="0"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rPr>
              <a:t>Datacom platforms (PowerPC-based)</a:t>
            </a:r>
            <a:endParaRPr kumimoji="0" sz="1400" b="0" i="0" u="none" strike="noStrike" kern="0" cap="none" spc="0" normalizeH="0" baseline="0" noProof="0" dirty="0">
              <a:ln>
                <a:noFill/>
              </a:ln>
              <a:solidFill>
                <a:srgbClr val="000000"/>
              </a:solidFill>
              <a:effectLst/>
              <a:uLnTx/>
              <a:uFillTx/>
              <a:latin typeface="Source Sans Pro"/>
              <a:ea typeface="Source Sans Pro"/>
              <a:cs typeface="Source Sans Pro"/>
              <a:sym typeface="Source Sans Pro"/>
            </a:endParaRPr>
          </a:p>
        </p:txBody>
      </p:sp>
      <p:pic>
        <p:nvPicPr>
          <p:cNvPr id="625" name="Google Shape;625;p31"/>
          <p:cNvPicPr preferRelativeResize="0"/>
          <p:nvPr/>
        </p:nvPicPr>
        <p:blipFill rotWithShape="1">
          <a:blip r:embed="rId3">
            <a:alphaModFix/>
          </a:blip>
          <a:srcRect/>
          <a:stretch/>
        </p:blipFill>
        <p:spPr>
          <a:xfrm>
            <a:off x="6454678" y="4226231"/>
            <a:ext cx="1280375" cy="306840"/>
          </a:xfrm>
          <a:prstGeom prst="rect">
            <a:avLst/>
          </a:prstGeom>
          <a:noFill/>
          <a:ln>
            <a:noFill/>
          </a:ln>
        </p:spPr>
      </p:pic>
      <p:pic>
        <p:nvPicPr>
          <p:cNvPr id="626" name="Google Shape;626;p31"/>
          <p:cNvPicPr preferRelativeResize="0"/>
          <p:nvPr/>
        </p:nvPicPr>
        <p:blipFill>
          <a:blip r:embed="rId4">
            <a:alphaModFix/>
          </a:blip>
          <a:stretch>
            <a:fillRect/>
          </a:stretch>
        </p:blipFill>
        <p:spPr>
          <a:xfrm>
            <a:off x="6624060" y="4688072"/>
            <a:ext cx="1022470" cy="173919"/>
          </a:xfrm>
          <a:prstGeom prst="rect">
            <a:avLst/>
          </a:prstGeom>
          <a:noFill/>
          <a:ln>
            <a:noFill/>
          </a:ln>
        </p:spPr>
      </p:pic>
      <p:pic>
        <p:nvPicPr>
          <p:cNvPr id="627" name="Google Shape;627;p31" descr="vendors"/>
          <p:cNvPicPr preferRelativeResize="0"/>
          <p:nvPr/>
        </p:nvPicPr>
        <p:blipFill>
          <a:blip r:embed="rId5">
            <a:alphaModFix/>
          </a:blip>
          <a:stretch>
            <a:fillRect/>
          </a:stretch>
        </p:blipFill>
        <p:spPr>
          <a:xfrm>
            <a:off x="6711899" y="3672294"/>
            <a:ext cx="682800" cy="496589"/>
          </a:xfrm>
          <a:prstGeom prst="rect">
            <a:avLst/>
          </a:prstGeom>
          <a:noFill/>
          <a:ln>
            <a:noFill/>
          </a:ln>
        </p:spPr>
      </p:pic>
      <p:grpSp>
        <p:nvGrpSpPr>
          <p:cNvPr id="2" name="Group 1">
            <a:extLst>
              <a:ext uri="{FF2B5EF4-FFF2-40B4-BE49-F238E27FC236}">
                <a16:creationId xmlns:a16="http://schemas.microsoft.com/office/drawing/2014/main" xmlns="" id="{D01D748D-A548-1A45-B4E7-1120DBE5BA3B}"/>
              </a:ext>
            </a:extLst>
          </p:cNvPr>
          <p:cNvGrpSpPr/>
          <p:nvPr/>
        </p:nvGrpSpPr>
        <p:grpSpPr>
          <a:xfrm>
            <a:off x="119028" y="796349"/>
            <a:ext cx="8815764" cy="2561826"/>
            <a:chOff x="119028" y="796349"/>
            <a:chExt cx="8815764" cy="2561826"/>
          </a:xfrm>
        </p:grpSpPr>
        <p:pic>
          <p:nvPicPr>
            <p:cNvPr id="604" name="Google Shape;604;p31" descr="endors"/>
            <p:cNvPicPr preferRelativeResize="0"/>
            <p:nvPr/>
          </p:nvPicPr>
          <p:blipFill rotWithShape="1">
            <a:blip r:embed="rId6">
              <a:alphaModFix/>
            </a:blip>
            <a:srcRect l="11404" t="14161" r="7995" b="12877"/>
            <a:stretch/>
          </p:blipFill>
          <p:spPr>
            <a:xfrm>
              <a:off x="303905" y="2505109"/>
              <a:ext cx="1022459" cy="550020"/>
            </a:xfrm>
            <a:prstGeom prst="rect">
              <a:avLst/>
            </a:prstGeom>
            <a:noFill/>
            <a:ln>
              <a:noFill/>
            </a:ln>
          </p:spPr>
        </p:pic>
        <p:graphicFrame>
          <p:nvGraphicFramePr>
            <p:cNvPr id="605" name="Google Shape;605;p31"/>
            <p:cNvGraphicFramePr/>
            <p:nvPr>
              <p:extLst>
                <p:ext uri="{D42A27DB-BD31-4B8C-83A1-F6EECF244321}">
                  <p14:modId xmlns:p14="http://schemas.microsoft.com/office/powerpoint/2010/main" val="3935757224"/>
                </p:ext>
              </p:extLst>
            </p:nvPr>
          </p:nvGraphicFramePr>
          <p:xfrm>
            <a:off x="163650" y="849875"/>
            <a:ext cx="8768550" cy="2508300"/>
          </p:xfrm>
          <a:graphic>
            <a:graphicData uri="http://schemas.openxmlformats.org/drawingml/2006/table">
              <a:tbl>
                <a:tblPr>
                  <a:noFill/>
                </a:tblPr>
                <a:tblGrid>
                  <a:gridCol w="1252650">
                    <a:extLst>
                      <a:ext uri="{9D8B030D-6E8A-4147-A177-3AD203B41FA5}">
                        <a16:colId xmlns:a16="http://schemas.microsoft.com/office/drawing/2014/main" xmlns="" val="20000"/>
                      </a:ext>
                    </a:extLst>
                  </a:gridCol>
                  <a:gridCol w="1252650">
                    <a:extLst>
                      <a:ext uri="{9D8B030D-6E8A-4147-A177-3AD203B41FA5}">
                        <a16:colId xmlns:a16="http://schemas.microsoft.com/office/drawing/2014/main" xmlns="" val="20001"/>
                      </a:ext>
                    </a:extLst>
                  </a:gridCol>
                  <a:gridCol w="1252650">
                    <a:extLst>
                      <a:ext uri="{9D8B030D-6E8A-4147-A177-3AD203B41FA5}">
                        <a16:colId xmlns:a16="http://schemas.microsoft.com/office/drawing/2014/main" xmlns="" val="20002"/>
                      </a:ext>
                    </a:extLst>
                  </a:gridCol>
                  <a:gridCol w="1252650">
                    <a:extLst>
                      <a:ext uri="{9D8B030D-6E8A-4147-A177-3AD203B41FA5}">
                        <a16:colId xmlns:a16="http://schemas.microsoft.com/office/drawing/2014/main" xmlns="" val="20003"/>
                      </a:ext>
                    </a:extLst>
                  </a:gridCol>
                  <a:gridCol w="1252650">
                    <a:extLst>
                      <a:ext uri="{9D8B030D-6E8A-4147-A177-3AD203B41FA5}">
                        <a16:colId xmlns:a16="http://schemas.microsoft.com/office/drawing/2014/main" xmlns="" val="20004"/>
                      </a:ext>
                    </a:extLst>
                  </a:gridCol>
                  <a:gridCol w="1252650">
                    <a:extLst>
                      <a:ext uri="{9D8B030D-6E8A-4147-A177-3AD203B41FA5}">
                        <a16:colId xmlns:a16="http://schemas.microsoft.com/office/drawing/2014/main" xmlns="" val="20005"/>
                      </a:ext>
                    </a:extLst>
                  </a:gridCol>
                  <a:gridCol w="1252650">
                    <a:extLst>
                      <a:ext uri="{9D8B030D-6E8A-4147-A177-3AD203B41FA5}">
                        <a16:colId xmlns:a16="http://schemas.microsoft.com/office/drawing/2014/main" xmlns="" val="20006"/>
                      </a:ext>
                    </a:extLst>
                  </a:gridCol>
                </a:tblGrid>
                <a:tr h="836100">
                  <a:tc>
                    <a:txBody>
                      <a:bodyPr/>
                      <a:lstStyle/>
                      <a:p>
                        <a:pPr marL="0" lvl="0" indent="0" algn="l"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xmlns="" val="10000"/>
                    </a:ext>
                  </a:extLst>
                </a:tr>
                <a:tr h="8361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xmlns="" val="10001"/>
                    </a:ext>
                  </a:extLst>
                </a:tr>
                <a:tr h="8361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xmlns="" val="10002"/>
                    </a:ext>
                  </a:extLst>
                </a:tr>
              </a:tbl>
            </a:graphicData>
          </a:graphic>
        </p:graphicFrame>
        <p:pic>
          <p:nvPicPr>
            <p:cNvPr id="606" name="Google Shape;606;p31" descr="endors"/>
            <p:cNvPicPr preferRelativeResize="0"/>
            <p:nvPr/>
          </p:nvPicPr>
          <p:blipFill rotWithShape="1">
            <a:blip r:embed="rId7">
              <a:alphaModFix/>
            </a:blip>
            <a:srcRect l="7338" t="21723" r="8208" b="13622"/>
            <a:stretch/>
          </p:blipFill>
          <p:spPr>
            <a:xfrm>
              <a:off x="239387" y="1727279"/>
              <a:ext cx="1081084" cy="491762"/>
            </a:xfrm>
            <a:prstGeom prst="rect">
              <a:avLst/>
            </a:prstGeom>
            <a:noFill/>
            <a:ln>
              <a:noFill/>
            </a:ln>
          </p:spPr>
        </p:pic>
        <p:sp>
          <p:nvSpPr>
            <p:cNvPr id="607" name="Google Shape;607;p31"/>
            <p:cNvSpPr txBox="1"/>
            <p:nvPr/>
          </p:nvSpPr>
          <p:spPr>
            <a:xfrm>
              <a:off x="245039" y="2018041"/>
              <a:ext cx="1081200" cy="322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rPr>
                <a:t>Tofino</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Up to 6.5 Tbps</a:t>
              </a:r>
              <a:endParaRPr kumimoji="0"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p:txBody>
        </p:sp>
        <p:pic>
          <p:nvPicPr>
            <p:cNvPr id="609" name="Google Shape;609;p31" descr="endors"/>
            <p:cNvPicPr preferRelativeResize="0"/>
            <p:nvPr/>
          </p:nvPicPr>
          <p:blipFill rotWithShape="1">
            <a:blip r:embed="rId8">
              <a:alphaModFix/>
            </a:blip>
            <a:srcRect l="9584" t="23058" r="9398" b="18537"/>
            <a:stretch/>
          </p:blipFill>
          <p:spPr>
            <a:xfrm>
              <a:off x="2764829" y="1024823"/>
              <a:ext cx="1052345" cy="450795"/>
            </a:xfrm>
            <a:prstGeom prst="rect">
              <a:avLst/>
            </a:prstGeom>
            <a:noFill/>
            <a:ln>
              <a:noFill/>
            </a:ln>
          </p:spPr>
        </p:pic>
        <p:pic>
          <p:nvPicPr>
            <p:cNvPr id="610" name="Google Shape;610;p31" descr="endors"/>
            <p:cNvPicPr preferRelativeResize="0"/>
            <p:nvPr/>
          </p:nvPicPr>
          <p:blipFill rotWithShape="1">
            <a:blip r:embed="rId9">
              <a:alphaModFix/>
            </a:blip>
            <a:srcRect t="15181" b="15527"/>
            <a:stretch/>
          </p:blipFill>
          <p:spPr>
            <a:xfrm>
              <a:off x="4022541" y="1091693"/>
              <a:ext cx="1098906" cy="452443"/>
            </a:xfrm>
            <a:prstGeom prst="rect">
              <a:avLst/>
            </a:prstGeom>
            <a:noFill/>
            <a:ln>
              <a:noFill/>
            </a:ln>
          </p:spPr>
        </p:pic>
        <p:pic>
          <p:nvPicPr>
            <p:cNvPr id="611" name="Google Shape;611;p31" descr="endors"/>
            <p:cNvPicPr preferRelativeResize="0"/>
            <p:nvPr/>
          </p:nvPicPr>
          <p:blipFill rotWithShape="1">
            <a:blip r:embed="rId10">
              <a:alphaModFix/>
            </a:blip>
            <a:srcRect l="7053" t="12089" r="7454" b="16035"/>
            <a:stretch/>
          </p:blipFill>
          <p:spPr>
            <a:xfrm>
              <a:off x="6629161" y="1043471"/>
              <a:ext cx="925639" cy="462393"/>
            </a:xfrm>
            <a:prstGeom prst="rect">
              <a:avLst/>
            </a:prstGeom>
            <a:noFill/>
            <a:ln>
              <a:noFill/>
            </a:ln>
          </p:spPr>
        </p:pic>
        <p:pic>
          <p:nvPicPr>
            <p:cNvPr id="612" name="Google Shape;612;p31"/>
            <p:cNvPicPr preferRelativeResize="0"/>
            <p:nvPr/>
          </p:nvPicPr>
          <p:blipFill rotWithShape="1">
            <a:blip r:embed="rId11">
              <a:alphaModFix/>
            </a:blip>
            <a:srcRect/>
            <a:stretch/>
          </p:blipFill>
          <p:spPr>
            <a:xfrm>
              <a:off x="5399791" y="1125635"/>
              <a:ext cx="894537" cy="350795"/>
            </a:xfrm>
            <a:prstGeom prst="rect">
              <a:avLst/>
            </a:prstGeom>
            <a:noFill/>
            <a:ln>
              <a:noFill/>
            </a:ln>
          </p:spPr>
        </p:pic>
        <p:pic>
          <p:nvPicPr>
            <p:cNvPr id="613" name="Google Shape;613;p31"/>
            <p:cNvPicPr preferRelativeResize="0"/>
            <p:nvPr/>
          </p:nvPicPr>
          <p:blipFill>
            <a:blip r:embed="rId12">
              <a:alphaModFix/>
            </a:blip>
            <a:stretch>
              <a:fillRect/>
            </a:stretch>
          </p:blipFill>
          <p:spPr>
            <a:xfrm>
              <a:off x="7781542" y="1139839"/>
              <a:ext cx="1113637" cy="322367"/>
            </a:xfrm>
            <a:prstGeom prst="rect">
              <a:avLst/>
            </a:prstGeom>
            <a:noFill/>
            <a:ln>
              <a:noFill/>
            </a:ln>
          </p:spPr>
        </p:pic>
        <p:pic>
          <p:nvPicPr>
            <p:cNvPr id="614" name="Google Shape;614;p31"/>
            <p:cNvPicPr preferRelativeResize="0"/>
            <p:nvPr/>
          </p:nvPicPr>
          <p:blipFill>
            <a:blip r:embed="rId13">
              <a:alphaModFix/>
            </a:blip>
            <a:stretch>
              <a:fillRect/>
            </a:stretch>
          </p:blipFill>
          <p:spPr>
            <a:xfrm>
              <a:off x="1717213" y="933199"/>
              <a:ext cx="682925" cy="682925"/>
            </a:xfrm>
            <a:prstGeom prst="rect">
              <a:avLst/>
            </a:prstGeom>
            <a:noFill/>
            <a:ln>
              <a:noFill/>
            </a:ln>
          </p:spPr>
        </p:pic>
        <p:sp>
          <p:nvSpPr>
            <p:cNvPr id="615" name="Google Shape;615;p31"/>
            <p:cNvSpPr txBox="1"/>
            <p:nvPr/>
          </p:nvSpPr>
          <p:spPr>
            <a:xfrm>
              <a:off x="1416300" y="2680760"/>
              <a:ext cx="1252800" cy="4623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rPr>
                <a:t>Z9100</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32 x 100 Gbps</a:t>
              </a:r>
              <a:endParaRPr kumimoji="0"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p:txBody>
        </p:sp>
        <p:sp>
          <p:nvSpPr>
            <p:cNvPr id="616" name="Google Shape;616;p31"/>
            <p:cNvSpPr txBox="1"/>
            <p:nvPr/>
          </p:nvSpPr>
          <p:spPr>
            <a:xfrm>
              <a:off x="2668950" y="1834376"/>
              <a:ext cx="1252800" cy="4623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rPr>
                <a:t>AG9064v1</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64 x 100 Gbps</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p:txBody>
        </p:sp>
        <p:sp>
          <p:nvSpPr>
            <p:cNvPr id="617" name="Google Shape;617;p31"/>
            <p:cNvSpPr txBox="1"/>
            <p:nvPr/>
          </p:nvSpPr>
          <p:spPr>
            <a:xfrm>
              <a:off x="3883251" y="1666290"/>
              <a:ext cx="1350900" cy="7554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2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rPr>
                <a:t>Wedge100BF-32X</a:t>
              </a:r>
              <a:endParaRPr kumimoji="0" sz="12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32 x 100 Gbps</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2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2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rPr>
                <a:t>Wedge100BF-65X</a:t>
              </a:r>
              <a:endParaRPr kumimoji="0" sz="12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65 x 100 Gbps</a:t>
              </a:r>
              <a:endParaRPr kumimoji="0" sz="11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p:txBody>
        </p:sp>
        <p:sp>
          <p:nvSpPr>
            <p:cNvPr id="618" name="Google Shape;618;p31"/>
            <p:cNvSpPr txBox="1"/>
            <p:nvPr/>
          </p:nvSpPr>
          <p:spPr>
            <a:xfrm>
              <a:off x="265453" y="2873578"/>
              <a:ext cx="1081200" cy="3507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rPr>
                <a:t>Tomahawk</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Up to 3.2 Tbps</a:t>
              </a:r>
              <a:endParaRPr kumimoji="0"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p:txBody>
        </p:sp>
        <p:sp>
          <p:nvSpPr>
            <p:cNvPr id="619" name="Google Shape;619;p31"/>
            <p:cNvSpPr txBox="1"/>
            <p:nvPr/>
          </p:nvSpPr>
          <p:spPr>
            <a:xfrm>
              <a:off x="5187549" y="1780525"/>
              <a:ext cx="1239300" cy="4623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rPr>
                <a:t>D5054</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32 x 100 Gbps +</a:t>
              </a:r>
              <a:endParaRPr kumimoji="0"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48 x 25 Gbps</a:t>
              </a:r>
              <a:endParaRPr kumimoji="0"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p:txBody>
        </p:sp>
        <p:sp>
          <p:nvSpPr>
            <p:cNvPr id="620" name="Google Shape;620;p31"/>
            <p:cNvSpPr txBox="1"/>
            <p:nvPr/>
          </p:nvSpPr>
          <p:spPr>
            <a:xfrm>
              <a:off x="6426900" y="2680760"/>
              <a:ext cx="1252800" cy="4623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rPr>
                <a:t>T7032-IX1</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32 x 100 Gbps</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p:txBody>
        </p:sp>
        <p:sp>
          <p:nvSpPr>
            <p:cNvPr id="621" name="Google Shape;621;p31"/>
            <p:cNvSpPr txBox="1"/>
            <p:nvPr/>
          </p:nvSpPr>
          <p:spPr>
            <a:xfrm>
              <a:off x="3921600" y="2680760"/>
              <a:ext cx="1252800" cy="4623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rPr>
                <a:t>AS7712</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32 x 100 Gbps</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p:txBody>
        </p:sp>
        <p:sp>
          <p:nvSpPr>
            <p:cNvPr id="622" name="Google Shape;622;p31"/>
            <p:cNvSpPr txBox="1"/>
            <p:nvPr/>
          </p:nvSpPr>
          <p:spPr>
            <a:xfrm>
              <a:off x="5187550" y="2680760"/>
              <a:ext cx="1239300" cy="4623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rPr>
                <a:t>D7032</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32 x 100 Gbps</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p:txBody>
        </p:sp>
        <p:sp>
          <p:nvSpPr>
            <p:cNvPr id="623" name="Google Shape;623;p31"/>
            <p:cNvSpPr txBox="1"/>
            <p:nvPr/>
          </p:nvSpPr>
          <p:spPr>
            <a:xfrm>
              <a:off x="7681992" y="1835173"/>
              <a:ext cx="1252800" cy="4623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rPr>
                <a:t>BF6064X</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1" u="none" strike="noStrike" kern="0" cap="none" spc="0" normalizeH="0" baseline="0" noProof="0">
                  <a:ln>
                    <a:noFill/>
                  </a:ln>
                  <a:solidFill>
                    <a:srgbClr val="000000"/>
                  </a:solidFill>
                  <a:effectLst/>
                  <a:uLnTx/>
                  <a:uFillTx/>
                  <a:latin typeface="Source Sans Pro"/>
                  <a:ea typeface="Source Sans Pro"/>
                  <a:cs typeface="Source Sans Pro"/>
                  <a:sym typeface="Source Sans Pro"/>
                </a:rPr>
                <a:t>64 x 100 Gbps</a:t>
              </a:r>
              <a:endParaRPr kumimoji="0" sz="1400" b="1" i="0" u="none" strike="noStrike" kern="0" cap="none" spc="0" normalizeH="0" baseline="0" noProof="0">
                <a:ln>
                  <a:noFill/>
                </a:ln>
                <a:solidFill>
                  <a:srgbClr val="000000"/>
                </a:solidFill>
                <a:effectLst/>
                <a:uLnTx/>
                <a:uFillTx/>
                <a:latin typeface="Source Sans Pro"/>
                <a:ea typeface="Source Sans Pro"/>
                <a:cs typeface="Source Sans Pro"/>
                <a:sym typeface="Source Sans Pro"/>
              </a:endParaRPr>
            </a:p>
          </p:txBody>
        </p:sp>
        <p:cxnSp>
          <p:nvCxnSpPr>
            <p:cNvPr id="628" name="Google Shape;628;p31"/>
            <p:cNvCxnSpPr/>
            <p:nvPr/>
          </p:nvCxnSpPr>
          <p:spPr>
            <a:xfrm>
              <a:off x="166950" y="851825"/>
              <a:ext cx="1248300" cy="833400"/>
            </a:xfrm>
            <a:prstGeom prst="straightConnector1">
              <a:avLst/>
            </a:prstGeom>
            <a:noFill/>
            <a:ln w="9525" cap="flat" cmpd="sng">
              <a:solidFill>
                <a:srgbClr val="999999"/>
              </a:solidFill>
              <a:prstDash val="solid"/>
              <a:round/>
              <a:headEnd type="none" w="med" len="med"/>
              <a:tailEnd type="none" w="med" len="med"/>
            </a:ln>
          </p:spPr>
        </p:cxnSp>
        <p:sp>
          <p:nvSpPr>
            <p:cNvPr id="629" name="Google Shape;629;p31"/>
            <p:cNvSpPr txBox="1"/>
            <p:nvPr/>
          </p:nvSpPr>
          <p:spPr>
            <a:xfrm>
              <a:off x="119028" y="1410883"/>
              <a:ext cx="1052400" cy="385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1" u="none" strike="noStrike" kern="0" cap="none" spc="0" normalizeH="0" baseline="0" noProof="0">
                  <a:ln>
                    <a:noFill/>
                  </a:ln>
                  <a:solidFill>
                    <a:srgbClr val="666666"/>
                  </a:solidFill>
                  <a:effectLst/>
                  <a:uLnTx/>
                  <a:uFillTx/>
                  <a:latin typeface="Source Sans Pro"/>
                  <a:ea typeface="Source Sans Pro"/>
                  <a:cs typeface="Source Sans Pro"/>
                  <a:sym typeface="Source Sans Pro"/>
                </a:rPr>
                <a:t>Switching ASIC</a:t>
              </a:r>
              <a:endParaRPr kumimoji="0" sz="1000" b="0" i="1" u="none" strike="noStrike" kern="0" cap="none" spc="0" normalizeH="0" baseline="0" noProof="0">
                <a:ln>
                  <a:noFill/>
                </a:ln>
                <a:solidFill>
                  <a:srgbClr val="666666"/>
                </a:solidFill>
                <a:effectLst/>
                <a:uLnTx/>
                <a:uFillTx/>
                <a:latin typeface="Source Sans Pro"/>
                <a:ea typeface="Source Sans Pro"/>
                <a:cs typeface="Source Sans Pro"/>
                <a:sym typeface="Source Sans Pro"/>
              </a:endParaRPr>
            </a:p>
          </p:txBody>
        </p:sp>
        <p:sp>
          <p:nvSpPr>
            <p:cNvPr id="630" name="Google Shape;630;p31"/>
            <p:cNvSpPr txBox="1"/>
            <p:nvPr/>
          </p:nvSpPr>
          <p:spPr>
            <a:xfrm>
              <a:off x="521689" y="796349"/>
              <a:ext cx="1052400" cy="385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1" u="none" strike="noStrike" kern="0" cap="none" spc="0" normalizeH="0" baseline="0" noProof="0">
                  <a:ln>
                    <a:noFill/>
                  </a:ln>
                  <a:solidFill>
                    <a:srgbClr val="666666"/>
                  </a:solidFill>
                  <a:effectLst/>
                  <a:uLnTx/>
                  <a:uFillTx/>
                  <a:latin typeface="Source Sans Pro"/>
                  <a:ea typeface="Source Sans Pro"/>
                  <a:cs typeface="Source Sans Pro"/>
                  <a:sym typeface="Source Sans Pro"/>
                </a:rPr>
                <a:t>Switch Vendor</a:t>
              </a:r>
              <a:endParaRPr kumimoji="0" sz="1000" b="0" i="1" u="none" strike="noStrike" kern="0" cap="none" spc="0" normalizeH="0" baseline="0" noProof="0">
                <a:ln>
                  <a:noFill/>
                </a:ln>
                <a:solidFill>
                  <a:srgbClr val="666666"/>
                </a:solidFill>
                <a:effectLst/>
                <a:uLnTx/>
                <a:uFillTx/>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34278616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596E7F-2DF9-734E-86D6-E76A7C340159}"/>
              </a:ext>
            </a:extLst>
          </p:cNvPr>
          <p:cNvSpPr>
            <a:spLocks noGrp="1"/>
          </p:cNvSpPr>
          <p:nvPr>
            <p:ph type="title"/>
          </p:nvPr>
        </p:nvSpPr>
        <p:spPr>
          <a:xfrm>
            <a:off x="457200" y="24522"/>
            <a:ext cx="8229600" cy="532500"/>
          </a:xfrm>
        </p:spPr>
        <p:txBody>
          <a:bodyPr/>
          <a:lstStyle/>
          <a:p>
            <a:r>
              <a:rPr lang="en-US" dirty="0"/>
              <a:t>Final Takeaways  </a:t>
            </a:r>
          </a:p>
        </p:txBody>
      </p:sp>
      <p:sp>
        <p:nvSpPr>
          <p:cNvPr id="3" name="Text Placeholder 2">
            <a:extLst>
              <a:ext uri="{FF2B5EF4-FFF2-40B4-BE49-F238E27FC236}">
                <a16:creationId xmlns:a16="http://schemas.microsoft.com/office/drawing/2014/main" xmlns="" id="{EE80FFFD-08A1-554F-B49C-C616C291AB5C}"/>
              </a:ext>
            </a:extLst>
          </p:cNvPr>
          <p:cNvSpPr>
            <a:spLocks noGrp="1"/>
          </p:cNvSpPr>
          <p:nvPr>
            <p:ph type="body" idx="1"/>
          </p:nvPr>
        </p:nvSpPr>
        <p:spPr>
          <a:xfrm>
            <a:off x="145228" y="559394"/>
            <a:ext cx="8833772" cy="4270785"/>
          </a:xfrm>
        </p:spPr>
        <p:txBody>
          <a:bodyPr anchor="ctr"/>
          <a:lstStyle/>
          <a:p>
            <a:pPr marL="99060" indent="0" algn="ctr">
              <a:buNone/>
            </a:pPr>
            <a:r>
              <a:rPr lang="en-US" dirty="0">
                <a:solidFill>
                  <a:schemeClr val="accent2"/>
                </a:solidFill>
              </a:rPr>
              <a:t>ONF and its community are on the path to transforming wireline and mobile access and edge</a:t>
            </a:r>
          </a:p>
          <a:p>
            <a:pPr marL="99060" indent="0" algn="ctr">
              <a:buNone/>
            </a:pPr>
            <a:r>
              <a:rPr lang="en-US" dirty="0">
                <a:solidFill>
                  <a:schemeClr val="accent2"/>
                </a:solidFill>
              </a:rPr>
              <a:t> </a:t>
            </a:r>
          </a:p>
          <a:p>
            <a:pPr marL="99060" indent="0" algn="ctr">
              <a:buNone/>
            </a:pPr>
            <a:r>
              <a:rPr lang="en-US" dirty="0">
                <a:solidFill>
                  <a:schemeClr val="accent3"/>
                </a:solidFill>
              </a:rPr>
              <a:t>Our platforms are rapidly maturing and getting ready for production deployment </a:t>
            </a:r>
          </a:p>
          <a:p>
            <a:pPr marL="99060" indent="0" algn="ctr">
              <a:buNone/>
            </a:pPr>
            <a:endParaRPr lang="en-US" dirty="0">
              <a:solidFill>
                <a:schemeClr val="accent2"/>
              </a:solidFill>
            </a:endParaRPr>
          </a:p>
          <a:p>
            <a:pPr marL="99060" indent="0" algn="ctr">
              <a:buNone/>
            </a:pPr>
            <a:r>
              <a:rPr lang="en-US" dirty="0">
                <a:solidFill>
                  <a:schemeClr val="accent2"/>
                </a:solidFill>
              </a:rPr>
              <a:t>Our operator partners are committed more than ever</a:t>
            </a:r>
            <a:r>
              <a:rPr lang="en-US" dirty="0">
                <a:solidFill>
                  <a:schemeClr val="accent3"/>
                </a:solidFill>
              </a:rPr>
              <a:t>  </a:t>
            </a:r>
          </a:p>
        </p:txBody>
      </p:sp>
      <p:sp>
        <p:nvSpPr>
          <p:cNvPr id="4" name="Slide Number Placeholder 3">
            <a:extLst>
              <a:ext uri="{FF2B5EF4-FFF2-40B4-BE49-F238E27FC236}">
                <a16:creationId xmlns:a16="http://schemas.microsoft.com/office/drawing/2014/main" xmlns="" id="{7650E302-CA8C-454C-A198-83E024C7F52F}"/>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smtClean="0">
                <a:ln>
                  <a:noFill/>
                </a:ln>
                <a:solidFill>
                  <a:srgbClr val="A5A5A5"/>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38</a:t>
            </a:fld>
            <a:endParaRPr kumimoji="0" lang="en-US" sz="800" b="0" i="0" u="none" strike="noStrike" kern="0" cap="none" spc="0" normalizeH="0" baseline="0" noProof="0">
              <a:ln>
                <a:noFill/>
              </a:ln>
              <a:solidFill>
                <a:srgbClr val="A5A5A5"/>
              </a:solidFill>
              <a:effectLst/>
              <a:uLnTx/>
              <a:uFillTx/>
              <a:latin typeface="Calibri"/>
              <a:cs typeface="Calibri"/>
              <a:sym typeface="Calibri"/>
            </a:endParaRPr>
          </a:p>
        </p:txBody>
      </p:sp>
    </p:spTree>
    <p:extLst>
      <p:ext uri="{BB962C8B-B14F-4D97-AF65-F5344CB8AC3E}">
        <p14:creationId xmlns:p14="http://schemas.microsoft.com/office/powerpoint/2010/main" val="9909351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ov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vid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NF_100317">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tratum Template">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NF_100317">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NF Connect 2018 Theme">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ONF_100317">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TotalTime>
  <Words>3052</Words>
  <Application>Microsoft Macintosh PowerPoint</Application>
  <PresentationFormat>On-screen Show (16:9)</PresentationFormat>
  <Paragraphs>726</Paragraphs>
  <Slides>38</Slides>
  <Notes>25</Notes>
  <HiddenSlides>1</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38</vt:i4>
      </vt:variant>
    </vt:vector>
  </HeadingPairs>
  <TitlesOfParts>
    <vt:vector size="57" baseType="lpstr">
      <vt:lpstr>Calibri</vt:lpstr>
      <vt:lpstr>Calibri Light</vt:lpstr>
      <vt:lpstr>Century Gothic</vt:lpstr>
      <vt:lpstr>Corbel</vt:lpstr>
      <vt:lpstr>Lato</vt:lpstr>
      <vt:lpstr>Lato Bold</vt:lpstr>
      <vt:lpstr>Lato Light</vt:lpstr>
      <vt:lpstr>Noto Sans Symbols</vt:lpstr>
      <vt:lpstr>Source Sans Pro</vt:lpstr>
      <vt:lpstr>Cover</vt:lpstr>
      <vt:lpstr>Divider</vt:lpstr>
      <vt:lpstr>1_ONF_100317</vt:lpstr>
      <vt:lpstr>Stratum Template</vt:lpstr>
      <vt:lpstr>ONF_100317</vt:lpstr>
      <vt:lpstr>2_Office Theme</vt:lpstr>
      <vt:lpstr>ONF Connect 2018 Theme</vt:lpstr>
      <vt:lpstr>1_Office Theme</vt:lpstr>
      <vt:lpstr>3_Office Theme</vt:lpstr>
      <vt:lpstr>2_ONF_100317</vt:lpstr>
      <vt:lpstr>State of ONF  Saurav Das, Guru Parulkar, Oğuz Sunay, ONF</vt:lpstr>
      <vt:lpstr>ONF’s Operator Led Mission</vt:lpstr>
      <vt:lpstr>ONF Unique Approach – Operator Led Curated Open Source</vt:lpstr>
      <vt:lpstr>Operator Led - Curated Open Source Community </vt:lpstr>
      <vt:lpstr>Highlights </vt:lpstr>
      <vt:lpstr>Transforming Wireline and Mobile Access and Edge </vt:lpstr>
      <vt:lpstr>Production-ready  Multi-purpose  leaf-spine fabric</vt:lpstr>
      <vt:lpstr>Production-ready  Multi-purpose  leaf-spine fabric</vt:lpstr>
      <vt:lpstr>PowerPoint Presentation</vt:lpstr>
      <vt:lpstr>Transforming Wireline and Mobile Access and Edge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SD-BNG Integration with SEBA  Demo at ONF Connect </vt:lpstr>
      <vt:lpstr>Transforming Wireline and Mobile Access and Edge </vt:lpstr>
      <vt:lpstr>Mobile Network Evolution Towards 5G</vt:lpstr>
      <vt:lpstr>Mobile Network Evolution Towards 5G</vt:lpstr>
      <vt:lpstr>RAN Evolution: Towards SD-RAN</vt:lpstr>
      <vt:lpstr>ONOS-Based SD-RAN Controller</vt:lpstr>
      <vt:lpstr>ONOS SD-RAN Features</vt:lpstr>
      <vt:lpstr>ONOS SD-RAN Demo at ONF Connect</vt:lpstr>
      <vt:lpstr>OMEC: Pieces Moving Towards Productization</vt:lpstr>
      <vt:lpstr>OMEC Field Trials</vt:lpstr>
      <vt:lpstr>OMEC Gateways Perform at Scale  (Demo at ONF Connect) </vt:lpstr>
      <vt:lpstr>Mobile Edge Cloud with Hybrid Cloud Connectivity</vt:lpstr>
      <vt:lpstr>Mobile Edge Cloud with Hybrid Cloud Connectivity</vt:lpstr>
      <vt:lpstr>Mobile Edge Cloud Software Stack</vt:lpstr>
      <vt:lpstr>ONF’s First Official Mobile Edge Cloud Release</vt:lpstr>
      <vt:lpstr>Mobile Edge Cloud Features</vt:lpstr>
      <vt:lpstr>Journey to Next-Gen SDN</vt:lpstr>
      <vt:lpstr>Nick’s Keynote</vt:lpstr>
      <vt:lpstr>PowerPoint Presentation</vt:lpstr>
      <vt:lpstr>Stratum Going Open Source on the Following Devices</vt:lpstr>
      <vt:lpstr>Final Takeaways  </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Next-Gen SDN  Moderator: Timon Sloane, VP Ecosystem, ONF</dc:title>
  <dc:subject/>
  <dc:creator>Timon Sloane</dc:creator>
  <cp:keywords/>
  <dc:description/>
  <cp:lastModifiedBy>Saurav Das</cp:lastModifiedBy>
  <cp:revision>33</cp:revision>
  <dcterms:created xsi:type="dcterms:W3CDTF">2017-10-05T01:14:33Z</dcterms:created>
  <dcterms:modified xsi:type="dcterms:W3CDTF">2019-09-09T23:38:30Z</dcterms:modified>
  <cp:category/>
</cp:coreProperties>
</file>