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  <p:sldMasterId id="2147483664" r:id="rId2"/>
    <p:sldMasterId id="2147483665" r:id="rId3"/>
    <p:sldMasterId id="2147483719" r:id="rId4"/>
    <p:sldMasterId id="2147483730" r:id="rId5"/>
  </p:sldMasterIdLst>
  <p:notesMasterIdLst>
    <p:notesMasterId r:id="rId21"/>
  </p:notesMasterIdLst>
  <p:sldIdLst>
    <p:sldId id="256" r:id="rId6"/>
    <p:sldId id="272" r:id="rId7"/>
    <p:sldId id="281" r:id="rId8"/>
    <p:sldId id="291" r:id="rId9"/>
    <p:sldId id="292" r:id="rId10"/>
    <p:sldId id="288" r:id="rId11"/>
    <p:sldId id="282" r:id="rId12"/>
    <p:sldId id="284" r:id="rId13"/>
    <p:sldId id="285" r:id="rId14"/>
    <p:sldId id="290" r:id="rId15"/>
    <p:sldId id="289" r:id="rId16"/>
    <p:sldId id="287" r:id="rId17"/>
    <p:sldId id="286" r:id="rId18"/>
    <p:sldId id="260" r:id="rId19"/>
    <p:sldId id="261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080">
          <p15:clr>
            <a:srgbClr val="A4A3A4"/>
          </p15:clr>
        </p15:guide>
        <p15:guide id="2" pos="29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81" d="100"/>
          <a:sy n="181" d="100"/>
        </p:scale>
        <p:origin x="-120" y="-592"/>
      </p:cViewPr>
      <p:guideLst>
        <p:guide orient="horz" pos="1080"/>
        <p:guide pos="29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87233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pPr defTabSz="457200">
              <a:buClrTx/>
              <a:buFontTx/>
              <a:buNone/>
              <a:defRPr/>
            </a:pPr>
            <a:fld id="{4787B456-58CD-FD45-86E5-6B94781C39E2}" type="slidenum">
              <a:rPr lang="en-US" kern="1200" smtClean="0">
                <a:solidFill>
                  <a:prstClr val="black"/>
                </a:solidFill>
                <a:latin typeface="Calibri"/>
              </a:rPr>
              <a:pPr defTabSz="457200">
                <a:buClrTx/>
                <a:buFontTx/>
                <a:buNone/>
                <a:defRPr/>
              </a:pPr>
              <a:t>9</a:t>
            </a:fld>
            <a:endParaRPr lang="en-US" kern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705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" type="tx">
  <p:cSld name="TITLE_AND_BODY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6278371" y="4663390"/>
            <a:ext cx="27483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288" y="-24891"/>
            <a:ext cx="9172575" cy="5193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2">
  <p:cSld name="OCP17 End Bumper copy 2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3505200" y="484889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/>
        </p:nvSpPr>
        <p:spPr>
          <a:xfrm>
            <a:off x="8613924" y="324679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299099" y="116492"/>
            <a:ext cx="8133790" cy="53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8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4" b="-4252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299100" y="632450"/>
            <a:ext cx="8133900" cy="42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73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-"/>
              <a:def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  <a:defRPr sz="1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556883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OBJECT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47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Char char="●"/>
              <a:defRPr>
                <a:solidFill>
                  <a:srgbClr val="007DA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70"/>
              <a:buFont typeface="Calibri"/>
              <a:buNone/>
              <a:defRPr sz="2200">
                <a:solidFill>
                  <a:srgbClr val="007DAF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530"/>
              <a:buChar char="○"/>
              <a:defRPr/>
            </a:lvl2pPr>
            <a:lvl3pPr marL="1371600" lvl="2" indent="-32575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30"/>
              <a:buChar char="■"/>
              <a:defRPr/>
            </a:lvl3pPr>
            <a:lvl4pPr marL="1828800" lvl="3" indent="-32575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30"/>
              <a:buChar char="●"/>
              <a:defRPr/>
            </a:lvl4pPr>
            <a:lvl5pPr marL="2286000" lvl="4" indent="-325754" algn="l">
              <a:spcBef>
                <a:spcPts val="800"/>
              </a:spcBef>
              <a:spcAft>
                <a:spcPts val="0"/>
              </a:spcAft>
              <a:buSzPts val="153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628650" y="273847"/>
            <a:ext cx="7886700" cy="60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628650" y="1017750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1"/>
          </p:nvPr>
        </p:nvSpPr>
        <p:spPr>
          <a:xfrm>
            <a:off x="628652" y="1000605"/>
            <a:ext cx="3914775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body" idx="2"/>
          </p:nvPr>
        </p:nvSpPr>
        <p:spPr>
          <a:xfrm>
            <a:off x="4600575" y="1000605"/>
            <a:ext cx="3914775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" type="tx">
  <p:cSld name="OCP17 End Bumper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6278371" y="4663390"/>
            <a:ext cx="27483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288" y="-24891"/>
            <a:ext cx="9172575" cy="5193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269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Title/Name 50/32">
  <p:cSld name="OCP17 Title/Name 50/3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820233" y="447633"/>
            <a:ext cx="6717983" cy="71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985843" y="1594485"/>
            <a:ext cx="7552373" cy="22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⎻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⎻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4800"/>
              <a:buFont typeface="Arial"/>
              <a:buChar char="o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8042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2">
  <p:cSld name="OCP17 End Bumper copy 2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835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479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" type="tx">
  <p:cSld name="OCP17 End Bumper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6278365" y="4663390"/>
            <a:ext cx="27483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400"/>
              <a:buFont typeface="Source Sans Pro"/>
              <a:buNone/>
              <a:defRPr sz="900" b="0" i="0" u="none" strike="noStrike" cap="non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288" y="-24891"/>
            <a:ext cx="9172575" cy="5193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173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Title/Name 50/32">
  <p:cSld name="OCP17 Title/Name 50/3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820227" y="447633"/>
            <a:ext cx="6717983" cy="71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985837" y="1594485"/>
            <a:ext cx="7552373" cy="22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⎻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Arial"/>
              <a:buChar char="⎻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4800"/>
              <a:buFont typeface="Arial"/>
              <a:buChar char="o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5334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DC63F"/>
              </a:buClr>
              <a:buSzPts val="4800"/>
              <a:buFont typeface="Arial"/>
              <a:buChar char="•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5364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2">
  <p:cSld name="OCP17 End Bumper copy 2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3871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967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447694" y="72933"/>
            <a:ext cx="8531225" cy="47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orbel"/>
              <a:buChar char="●"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8140" algn="l">
              <a:lnSpc>
                <a:spcPct val="125000"/>
              </a:lnSpc>
              <a:spcBef>
                <a:spcPts val="800"/>
              </a:spcBef>
              <a:spcAft>
                <a:spcPts val="0"/>
              </a:spcAft>
              <a:buSzPts val="2040"/>
              <a:buChar char="●"/>
              <a:defRPr/>
            </a:lvl1pPr>
            <a:lvl2pPr marL="914400" lvl="1" indent="-312419" algn="l">
              <a:lnSpc>
                <a:spcPct val="118181"/>
              </a:lnSpc>
              <a:spcBef>
                <a:spcPts val="800"/>
              </a:spcBef>
              <a:spcAft>
                <a:spcPts val="0"/>
              </a:spcAft>
              <a:buSzPts val="1320"/>
              <a:buChar char="○"/>
              <a:defRPr/>
            </a:lvl2pPr>
            <a:lvl3pPr marL="1371600" lvl="2" indent="-3365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Char char="■"/>
              <a:defRPr/>
            </a:lvl3pPr>
            <a:lvl4pPr marL="1828800" lvl="3" indent="-297180" algn="l">
              <a:lnSpc>
                <a:spcPct val="122222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080"/>
              <a:buChar char="●"/>
              <a:defRPr/>
            </a:lvl4pPr>
            <a:lvl5pPr marL="2286000" lvl="4" indent="-325754" algn="l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lvl="1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lvl="2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lvl="3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lvl="4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lvl="5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lvl="6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lvl="7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lvl="8" indent="0" algn="ct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765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3505200" y="484889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8515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/>
        </p:nvSpPr>
        <p:spPr>
          <a:xfrm>
            <a:off x="8613918" y="324679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299099" y="116489"/>
            <a:ext cx="8133790" cy="53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8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4" b="-4252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299100" y="632450"/>
            <a:ext cx="8133900" cy="42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73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-"/>
              <a:def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  <a:defRPr sz="1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4853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prstClr val="black"/>
              </a:solidFill>
            </a:endParaRPr>
          </a:p>
        </p:txBody>
      </p:sp>
      <p:sp>
        <p:nvSpPr>
          <p:cNvPr id="30" name="Google Shape;30;p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556877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5401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5669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47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Char char="●"/>
              <a:defRPr>
                <a:solidFill>
                  <a:srgbClr val="007DA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70"/>
              <a:buFont typeface="Calibri"/>
              <a:buNone/>
              <a:defRPr sz="2200">
                <a:solidFill>
                  <a:srgbClr val="007DAF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530"/>
              <a:buChar char="○"/>
              <a:defRPr/>
            </a:lvl2pPr>
            <a:lvl3pPr marL="1371600" lvl="2" indent="-32575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30"/>
              <a:buChar char="■"/>
              <a:defRPr/>
            </a:lvl3pPr>
            <a:lvl4pPr marL="1828800" lvl="3" indent="-32575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30"/>
              <a:buChar char="●"/>
              <a:defRPr/>
            </a:lvl4pPr>
            <a:lvl5pPr marL="2286000" lvl="4" indent="-325754" algn="l">
              <a:spcBef>
                <a:spcPts val="800"/>
              </a:spcBef>
              <a:spcAft>
                <a:spcPts val="0"/>
              </a:spcAft>
              <a:buSzPts val="153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7585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60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628650" y="1017747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9123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675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628650" y="1000602"/>
            <a:ext cx="3914775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4600575" y="1000602"/>
            <a:ext cx="3914775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171450" marR="0" lvl="0" indent="-857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342900" marR="0" lvl="1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514350" marR="0" lvl="2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685800" marR="0" lvl="3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857250" marR="0" lvl="4" indent="-2381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1028700" marR="0" lvl="5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00150" marR="0" lvl="6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543050" marR="0" lvl="8" indent="-128588" algn="l" rtl="0">
              <a:lnSpc>
                <a:spcPct val="90000"/>
              </a:lnSpc>
              <a:spcBef>
                <a:spcPts val="18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959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theme" Target="../theme/theme3.xm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theme" Target="../theme/theme4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628650" y="966315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3660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5998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28650" y="966312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70272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30" Type="http://schemas.openxmlformats.org/officeDocument/2006/relationships/image" Target="../media/image36.png"/><Relationship Id="rId31" Type="http://schemas.openxmlformats.org/officeDocument/2006/relationships/image" Target="../media/image37.png"/><Relationship Id="rId32" Type="http://schemas.openxmlformats.org/officeDocument/2006/relationships/image" Target="../media/image38.png"/><Relationship Id="rId9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33" Type="http://schemas.openxmlformats.org/officeDocument/2006/relationships/image" Target="../media/image39.png"/><Relationship Id="rId34" Type="http://schemas.openxmlformats.org/officeDocument/2006/relationships/image" Target="../media/image40.png"/><Relationship Id="rId35" Type="http://schemas.openxmlformats.org/officeDocument/2006/relationships/hyperlink" Target="http://www.opennetworking.org" TargetMode="External"/><Relationship Id="rId36" Type="http://schemas.openxmlformats.org/officeDocument/2006/relationships/image" Target="../media/image41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tiff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microsoft.com/office/2007/relationships/hdphoto" Target="../media/hdphoto4.wdp"/><Relationship Id="rId15" Type="http://schemas.microsoft.com/office/2007/relationships/hdphoto" Target="../media/hdphoto5.wdp"/><Relationship Id="rId16" Type="http://schemas.microsoft.com/office/2007/relationships/hdphoto" Target="../media/hdphoto6.wdp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microsoft.com/office/2007/relationships/hdphoto" Target="../media/hdphoto1.wdp"/><Relationship Id="rId6" Type="http://schemas.openxmlformats.org/officeDocument/2006/relationships/image" Target="../media/image45.png"/><Relationship Id="rId7" Type="http://schemas.microsoft.com/office/2007/relationships/hdphoto" Target="../media/hdphoto2.wdp"/><Relationship Id="rId8" Type="http://schemas.openxmlformats.org/officeDocument/2006/relationships/image" Target="../media/image46.png"/><Relationship Id="rId9" Type="http://schemas.microsoft.com/office/2007/relationships/hdphoto" Target="../media/hdphoto3.wdp"/><Relationship Id="rId10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7.png"/><Relationship Id="rId5" Type="http://schemas.openxmlformats.org/officeDocument/2006/relationships/image" Target="../media/image60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0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.opencord.org/cord-6.1/" TargetMode="External"/><Relationship Id="rId4" Type="http://schemas.openxmlformats.org/officeDocument/2006/relationships/hyperlink" Target="https://guide.opencord.org/cord-6.1/prereqs/hardware.html" TargetMode="External"/><Relationship Id="rId5" Type="http://schemas.openxmlformats.org/officeDocument/2006/relationships/hyperlink" Target="https://www.opencompute.org/wiki/Telcos/openEDGE" TargetMode="External"/><Relationship Id="rId6" Type="http://schemas.openxmlformats.org/officeDocument/2006/relationships/hyperlink" Target="https://ocp-all.groups.io/g/OCP-Open-Edge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377195" y="1311965"/>
            <a:ext cx="6210563" cy="2936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0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00">
                <a:solidFill>
                  <a:schemeClr val="lt2"/>
                </a:solidFill>
              </a:rPr>
              <a:t>How ONF Builds on OCP Products for Telco/Cableco Broadband Access</a:t>
            </a:r>
            <a:endParaRPr sz="3700">
              <a:solidFill>
                <a:schemeClr val="lt2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endParaRPr sz="3700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None/>
            </a:pPr>
            <a:r>
              <a:rPr lang="en-US" sz="2400">
                <a:solidFill>
                  <a:srgbClr val="5F6062"/>
                </a:solidFill>
              </a:rPr>
              <a:t>Saurav Das</a:t>
            </a:r>
            <a:br>
              <a:rPr lang="en-US" sz="2400">
                <a:solidFill>
                  <a:srgbClr val="5F6062"/>
                </a:solidFill>
              </a:rPr>
            </a:br>
            <a:r>
              <a:rPr lang="en-US" sz="2400">
                <a:solidFill>
                  <a:srgbClr val="5F6062"/>
                </a:solidFill>
              </a:rPr>
              <a:t>VP of Engineering, ONF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id="44" name="Google Shape;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1280" y="2302461"/>
            <a:ext cx="1729576" cy="1729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2;p13"/>
          <p:cNvSpPr txBox="1">
            <a:spLocks/>
          </p:cNvSpPr>
          <p:nvPr/>
        </p:nvSpPr>
        <p:spPr>
          <a:xfrm>
            <a:off x="6623392" y="89024"/>
            <a:ext cx="2460212" cy="395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0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2000">
                <a:solidFill>
                  <a:schemeClr val="lt2"/>
                </a:solidFill>
              </a:rPr>
              <a:t>Telco &amp; OpenEdge</a:t>
            </a:r>
          </a:p>
        </p:txBody>
      </p:sp>
    </p:spTree>
    <p:extLst>
      <p:ext uri="{BB962C8B-B14F-4D97-AF65-F5344CB8AC3E}">
        <p14:creationId xmlns:p14="http://schemas.microsoft.com/office/powerpoint/2010/main" val="92587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E8D97D14-5DC3-4F43-AFFC-70408CE658CC}"/>
              </a:ext>
            </a:extLst>
          </p:cNvPr>
          <p:cNvGrpSpPr/>
          <p:nvPr/>
        </p:nvGrpSpPr>
        <p:grpSpPr>
          <a:xfrm>
            <a:off x="457207" y="3034260"/>
            <a:ext cx="4108704" cy="1043159"/>
            <a:chOff x="0" y="3034260"/>
            <a:chExt cx="4565227" cy="1043159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C22E68D1-0D59-BB40-9B16-AF65B4B373BA}"/>
                </a:ext>
              </a:extLst>
            </p:cNvPr>
            <p:cNvSpPr/>
            <p:nvPr/>
          </p:nvSpPr>
          <p:spPr>
            <a:xfrm>
              <a:off x="0" y="3034260"/>
              <a:ext cx="4565227" cy="1043159"/>
            </a:xfrm>
            <a:prstGeom prst="rect">
              <a:avLst/>
            </a:prstGeom>
            <a:solidFill>
              <a:srgbClr val="BE8D47">
                <a:alpha val="3254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A81AD1ED-8C7F-C64F-8BB1-20DC62D3E088}"/>
                </a:ext>
              </a:extLst>
            </p:cNvPr>
            <p:cNvSpPr txBox="1"/>
            <p:nvPr/>
          </p:nvSpPr>
          <p:spPr>
            <a:xfrm>
              <a:off x="892273" y="3109563"/>
              <a:ext cx="438511" cy="2585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 defTabSz="411480">
                <a:buClrTx/>
                <a:buFontTx/>
                <a:buNone/>
                <a:defRPr/>
              </a:pPr>
              <a:r>
                <a:rPr lang="en-US" sz="1080" b="1" kern="1200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5E357710-8403-3242-B7B9-AE0DED823BD6}"/>
                </a:ext>
              </a:extLst>
            </p:cNvPr>
            <p:cNvSpPr txBox="1"/>
            <p:nvPr/>
          </p:nvSpPr>
          <p:spPr>
            <a:xfrm>
              <a:off x="872050" y="3495730"/>
              <a:ext cx="438511" cy="2585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 defTabSz="411480">
                <a:buClrTx/>
                <a:buFontTx/>
                <a:buNone/>
                <a:defRPr/>
              </a:pPr>
              <a:r>
                <a:rPr lang="en-US" sz="1080" b="1" kern="1200" dirty="0">
                  <a:solidFill>
                    <a:srgbClr val="4B4B4B">
                      <a:lumMod val="50000"/>
                    </a:srgbClr>
                  </a:solidFill>
                  <a:latin typeface="Calibri"/>
                </a:rPr>
                <a:t>70+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CF1FD12A-F317-BC44-B05F-4962E786D948}"/>
              </a:ext>
            </a:extLst>
          </p:cNvPr>
          <p:cNvGrpSpPr/>
          <p:nvPr/>
        </p:nvGrpSpPr>
        <p:grpSpPr>
          <a:xfrm>
            <a:off x="457207" y="2410284"/>
            <a:ext cx="4108704" cy="626786"/>
            <a:chOff x="0" y="2410284"/>
            <a:chExt cx="4565227" cy="62678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CC860851-5DAB-C549-BA55-7BC9B2F98143}"/>
                </a:ext>
              </a:extLst>
            </p:cNvPr>
            <p:cNvSpPr/>
            <p:nvPr/>
          </p:nvSpPr>
          <p:spPr>
            <a:xfrm>
              <a:off x="0" y="2410284"/>
              <a:ext cx="4565227" cy="623147"/>
            </a:xfrm>
            <a:prstGeom prst="rect">
              <a:avLst/>
            </a:prstGeom>
            <a:solidFill>
              <a:srgbClr val="B4CC85">
                <a:alpha val="3803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xmlns="" id="{EA035D4A-1D88-B445-9C22-C6BDBD481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524" y="2484556"/>
              <a:ext cx="521803" cy="160020"/>
            </a:xfrm>
            <a:prstGeom prst="rect">
              <a:avLst/>
            </a:prstGeom>
            <a:effectLst/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xmlns="" id="{2611E58C-1216-1C48-8BDF-EB5A1BAE6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1147" y="2474302"/>
              <a:ext cx="466531" cy="182880"/>
            </a:xfrm>
            <a:prstGeom prst="rect">
              <a:avLst/>
            </a:prstGeom>
            <a:effectLst/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xmlns="" id="{38182F01-5B27-EC42-BF2F-9B2DAE78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4818" y="2424535"/>
              <a:ext cx="320040" cy="320040"/>
            </a:xfrm>
            <a:prstGeom prst="rect">
              <a:avLst/>
            </a:prstGeom>
            <a:effectLst/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xmlns="" id="{B4B3707E-E3DC-684D-8391-6C14ECE8A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554" y="2631543"/>
              <a:ext cx="464162" cy="182880"/>
            </a:xfrm>
            <a:prstGeom prst="rect">
              <a:avLst/>
            </a:prstGeom>
            <a:effectLst/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xmlns="" id="{97884C69-F334-8840-9CBF-37E717089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9636" y="2671050"/>
              <a:ext cx="373076" cy="155448"/>
            </a:xfrm>
            <a:prstGeom prst="rect">
              <a:avLst/>
            </a:prstGeom>
            <a:effectLst/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xmlns="" id="{9DB2C0DF-7822-4B47-BAF7-9D31EEC46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8395" y="2657928"/>
              <a:ext cx="526694" cy="192024"/>
            </a:xfrm>
            <a:prstGeom prst="rect">
              <a:avLst/>
            </a:prstGeom>
            <a:effectLst/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xmlns="" id="{3D33FCC8-2FFE-CC4D-A82A-547A77AB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53300" y="2718767"/>
              <a:ext cx="493059" cy="100584"/>
            </a:xfrm>
            <a:prstGeom prst="rect">
              <a:avLst/>
            </a:prstGeom>
            <a:effectLst/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xmlns="" id="{99387513-6C48-E84B-9A2E-ADD78804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766" y="2888773"/>
              <a:ext cx="373749" cy="61461"/>
            </a:xfrm>
            <a:prstGeom prst="rect">
              <a:avLst/>
            </a:prstGeom>
            <a:effectLst/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xmlns="" id="{B322BFB8-B26D-B044-BFF7-CEF585694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0338" y="2878193"/>
              <a:ext cx="313286" cy="83543"/>
            </a:xfrm>
            <a:prstGeom prst="rect">
              <a:avLst/>
            </a:prstGeom>
            <a:effectLst/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xmlns="" id="{BBC08FD2-1F82-BA4D-BC8A-5BB872525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6178" y="2830115"/>
              <a:ext cx="274320" cy="182880"/>
            </a:xfrm>
            <a:prstGeom prst="rect">
              <a:avLst/>
            </a:prstGeom>
            <a:effectLst/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xmlns="" id="{06A97414-7703-2C4F-8B4C-AEF3B95D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85747" y="2874552"/>
              <a:ext cx="408215" cy="91440"/>
            </a:xfrm>
            <a:prstGeom prst="rect">
              <a:avLst/>
            </a:prstGeom>
            <a:effectLst/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xmlns="" id="{78D5869F-D3C4-B648-88D7-3876AC0EC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87162" y="2852367"/>
              <a:ext cx="457940" cy="184703"/>
            </a:xfrm>
            <a:prstGeom prst="rect">
              <a:avLst/>
            </a:prstGeom>
            <a:effectLst/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xmlns="" id="{B6266971-7446-6D4F-9C0E-CCC6635F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88134" y="2484048"/>
              <a:ext cx="331581" cy="132632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AED4B694-5321-6C4C-A26F-782E76436872}"/>
              </a:ext>
            </a:extLst>
          </p:cNvPr>
          <p:cNvGrpSpPr/>
          <p:nvPr/>
        </p:nvGrpSpPr>
        <p:grpSpPr>
          <a:xfrm>
            <a:off x="457207" y="1872828"/>
            <a:ext cx="4108704" cy="538480"/>
            <a:chOff x="0" y="1872827"/>
            <a:chExt cx="4565227" cy="53848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xmlns="" id="{7DBD8CFF-C521-D64F-8F9E-DE1DCEF359CB}"/>
                </a:ext>
              </a:extLst>
            </p:cNvPr>
            <p:cNvSpPr/>
            <p:nvPr/>
          </p:nvSpPr>
          <p:spPr>
            <a:xfrm>
              <a:off x="0" y="1872827"/>
              <a:ext cx="4565227" cy="538480"/>
            </a:xfrm>
            <a:prstGeom prst="rect">
              <a:avLst/>
            </a:prstGeom>
            <a:solidFill>
              <a:srgbClr val="5CA2D4">
                <a:alpha val="34118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xmlns="" id="{1B57CD12-08E6-ED44-A3F8-1049B17FB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7579" y="1986360"/>
              <a:ext cx="456056" cy="109728"/>
            </a:xfrm>
            <a:prstGeom prst="rect">
              <a:avLst/>
            </a:prstGeom>
            <a:effectLst/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xmlns="" id="{2BAD02B8-38DA-8A47-9CF8-8CA471CB7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14825" y="1981468"/>
              <a:ext cx="355353" cy="118872"/>
            </a:xfrm>
            <a:prstGeom prst="rect">
              <a:avLst/>
            </a:prstGeom>
            <a:effectLst/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xmlns="" id="{4CF964B7-F9F0-534B-9EF2-7F25EC2A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22323" y="2175456"/>
              <a:ext cx="275422" cy="182880"/>
            </a:xfrm>
            <a:prstGeom prst="rect">
              <a:avLst/>
            </a:prstGeom>
            <a:effectLst/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xmlns="" id="{68D6829B-FC13-DA4B-BEC5-C4D7D243F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15741" y="2203133"/>
              <a:ext cx="453172" cy="137160"/>
            </a:xfrm>
            <a:prstGeom prst="rect">
              <a:avLst/>
            </a:prstGeom>
            <a:effectLst/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xmlns="" id="{9510820E-52E0-B049-B763-981B326D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41492" y="2211593"/>
              <a:ext cx="424206" cy="109728"/>
            </a:xfrm>
            <a:prstGeom prst="rect">
              <a:avLst/>
            </a:prstGeom>
            <a:effectLst/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xmlns="" id="{625748DC-52A6-A34D-9077-51E5CAE67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11368" y="2015934"/>
              <a:ext cx="438912" cy="73152"/>
            </a:xfrm>
            <a:prstGeom prst="rect">
              <a:avLst/>
            </a:prstGeom>
            <a:effectLst/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xmlns="" id="{6EA8AE80-7943-3A43-BF60-315687450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691225" y="1986093"/>
              <a:ext cx="569890" cy="137160"/>
            </a:xfrm>
            <a:prstGeom prst="rect">
              <a:avLst/>
            </a:prstGeom>
            <a:effectLst/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xmlns="" id="{46EA4C13-B1CB-844F-BE6C-11A3D8B9F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630035" y="2210560"/>
              <a:ext cx="653142" cy="109728"/>
            </a:xfrm>
            <a:prstGeom prst="rect">
              <a:avLst/>
            </a:prstGeom>
            <a:effectLst/>
          </p:spPr>
        </p:pic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1C9488B-1C42-FE4E-AB21-D7B75CF51087}"/>
              </a:ext>
            </a:extLst>
          </p:cNvPr>
          <p:cNvSpPr/>
          <p:nvPr/>
        </p:nvSpPr>
        <p:spPr>
          <a:xfrm>
            <a:off x="457200" y="1253067"/>
            <a:ext cx="4108704" cy="623146"/>
          </a:xfrm>
          <a:prstGeom prst="rect">
            <a:avLst/>
          </a:prstGeom>
          <a:solidFill>
            <a:srgbClr val="37C9AB">
              <a:alpha val="25882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11480">
              <a:buClrTx/>
              <a:buFontTx/>
              <a:buNone/>
              <a:defRPr/>
            </a:pPr>
            <a:endParaRPr lang="en-US" sz="162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0" name="Text Placeholder 4">
            <a:extLst>
              <a:ext uri="{FF2B5EF4-FFF2-40B4-BE49-F238E27FC236}">
                <a16:creationId xmlns:a16="http://schemas.microsoft.com/office/drawing/2014/main" xmlns="" id="{2DC5A99C-6706-FA41-89A9-7142D42007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67999" y="727225"/>
            <a:ext cx="3162477" cy="42764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Vibrant Operator Led Consortium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xmlns="" id="{9DF8BF97-CC68-4A4E-91BC-947AE617AB7F}"/>
              </a:ext>
            </a:extLst>
          </p:cNvPr>
          <p:cNvGrpSpPr/>
          <p:nvPr/>
        </p:nvGrpSpPr>
        <p:grpSpPr>
          <a:xfrm>
            <a:off x="2555294" y="1238908"/>
            <a:ext cx="3752066" cy="3749039"/>
            <a:chOff x="2331208" y="1238904"/>
            <a:chExt cx="4168962" cy="3749039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xmlns="" id="{C26E3B93-F23C-EA4E-ACA8-9AE4A227C9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43832" y="1238904"/>
              <a:ext cx="3856338" cy="3749039"/>
              <a:chOff x="3392308" y="1552034"/>
              <a:chExt cx="4864100" cy="472876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xmlns="" id="{1B3E52A6-F6E3-CF4B-8CA3-CBA0E37B2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92308" y="4464695"/>
                <a:ext cx="4864100" cy="1816101"/>
              </a:xfrm>
              <a:prstGeom prst="rect">
                <a:avLst/>
              </a:prstGeom>
            </p:spPr>
          </p:pic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xmlns="" id="{E21B3157-274F-2944-84CF-C6AFA00D3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68557" y="3778895"/>
                <a:ext cx="3911600" cy="1371600"/>
              </a:xfrm>
              <a:prstGeom prst="rect">
                <a:avLst/>
              </a:prstGeom>
            </p:spPr>
          </p:pic>
          <p:pic>
            <p:nvPicPr>
              <p:cNvPr id="115" name="Picture 114">
                <a:extLst>
                  <a:ext uri="{FF2B5EF4-FFF2-40B4-BE49-F238E27FC236}">
                    <a16:creationId xmlns:a16="http://schemas.microsoft.com/office/drawing/2014/main" xmlns="" id="{54C58FAB-CB00-094B-B7C4-674591980F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51157" y="3047854"/>
                <a:ext cx="2946400" cy="1206500"/>
              </a:xfrm>
              <a:prstGeom prst="rect">
                <a:avLst/>
              </a:prstGeom>
            </p:spPr>
          </p:pic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xmlns="" id="{87658EF2-1F94-7342-B12C-6DD0D96DB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33757" y="2323163"/>
                <a:ext cx="1981200" cy="1028700"/>
              </a:xfrm>
              <a:prstGeom prst="rect">
                <a:avLst/>
              </a:prstGeom>
            </p:spPr>
          </p:pic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xmlns="" id="{04ADC366-9CCD-5446-8177-5C8F4F8A6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16357" y="1552034"/>
                <a:ext cx="1016000" cy="927100"/>
              </a:xfrm>
              <a:prstGeom prst="rect">
                <a:avLst/>
              </a:prstGeom>
            </p:spPr>
          </p:pic>
        </p:grp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xmlns="" id="{125F2792-0B6F-3A40-9EFC-D90F1F913FB9}"/>
                </a:ext>
              </a:extLst>
            </p:cNvPr>
            <p:cNvSpPr/>
            <p:nvPr/>
          </p:nvSpPr>
          <p:spPr>
            <a:xfrm>
              <a:off x="4409368" y="1574410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xmlns="" id="{45A2549A-33C8-9F4C-8A06-8E08EB957381}"/>
                </a:ext>
              </a:extLst>
            </p:cNvPr>
            <p:cNvSpPr/>
            <p:nvPr/>
          </p:nvSpPr>
          <p:spPr>
            <a:xfrm>
              <a:off x="4031061" y="2135362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xmlns="" id="{7A5B0A44-ABF4-F04D-8705-8610075ADF5B}"/>
                </a:ext>
              </a:extLst>
            </p:cNvPr>
            <p:cNvSpPr/>
            <p:nvPr/>
          </p:nvSpPr>
          <p:spPr>
            <a:xfrm>
              <a:off x="3649522" y="2709333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xmlns="" id="{6CA81CDB-CC6F-544B-8B6D-63039029F07B}"/>
                </a:ext>
              </a:extLst>
            </p:cNvPr>
            <p:cNvSpPr/>
            <p:nvPr/>
          </p:nvSpPr>
          <p:spPr>
            <a:xfrm>
              <a:off x="3265157" y="3273914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xmlns="" id="{CA2279C9-1665-C645-8B79-10FD6E0972B9}"/>
                </a:ext>
              </a:extLst>
            </p:cNvPr>
            <p:cNvSpPr/>
            <p:nvPr/>
          </p:nvSpPr>
          <p:spPr>
            <a:xfrm>
              <a:off x="2908938" y="3796562"/>
              <a:ext cx="64008" cy="64008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numCol="1" rtlCol="0" anchor="ctr"/>
            <a:lstStyle/>
            <a:p>
              <a:pPr algn="ctr" defTabSz="411480">
                <a:buClrTx/>
                <a:buFontTx/>
                <a:buNone/>
                <a:defRPr/>
              </a:pPr>
              <a:endParaRPr lang="en-US" sz="1620" kern="12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85A74C1D-BB67-804D-AE3F-D1F55754FA55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1606165"/>
              <a:ext cx="2078160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9A9DEA40-5001-DC43-AB1F-BC265BDAE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1208" y="2165141"/>
              <a:ext cx="1699853" cy="2225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A8079B76-86CA-E040-B5F8-D1B124D3F719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2739872"/>
              <a:ext cx="1318314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xmlns="" id="{E9D01603-0305-584F-98ED-AB8D535DC8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305918"/>
              <a:ext cx="903133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xmlns="" id="{DC03E593-71BA-E246-9D39-16E3D1DF9BCC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8" y="3831293"/>
              <a:ext cx="577730" cy="0"/>
            </a:xfrm>
            <a:prstGeom prst="line">
              <a:avLst/>
            </a:prstGeom>
            <a:noFill/>
            <a:ln w="12700" cap="rnd" cmpd="sng" algn="ctr">
              <a:solidFill>
                <a:srgbClr val="4B4B4B">
                  <a:lumMod val="60000"/>
                  <a:lumOff val="40000"/>
                </a:srgb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912495F7-363D-9C41-9BAF-A5D38240A4C0}"/>
              </a:ext>
            </a:extLst>
          </p:cNvPr>
          <p:cNvSpPr txBox="1"/>
          <p:nvPr/>
        </p:nvSpPr>
        <p:spPr>
          <a:xfrm>
            <a:off x="3156753" y="1369739"/>
            <a:ext cx="12298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208973"/>
                </a:solidFill>
                <a:latin typeface="Calibri"/>
              </a:rPr>
              <a:t>Operator Partners</a:t>
            </a:r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xmlns="" id="{F41DAAA7-D8D2-1141-93A9-9CB4C67CD6B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8047" y="1378445"/>
            <a:ext cx="401444" cy="182880"/>
          </a:xfrm>
          <a:prstGeom prst="rect">
            <a:avLst/>
          </a:prstGeom>
          <a:effectLst/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xmlns="" id="{F3FC1DA1-30C5-1343-B2B7-5F8236E33B3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202730" y="1287005"/>
            <a:ext cx="452176" cy="274320"/>
          </a:xfrm>
          <a:prstGeom prst="rect">
            <a:avLst/>
          </a:prstGeom>
          <a:effectLst/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xmlns="" id="{513A30B7-CD86-3A4D-9116-ACEBF87EB30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052509" y="1354672"/>
            <a:ext cx="464075" cy="182880"/>
          </a:xfrm>
          <a:prstGeom prst="rect">
            <a:avLst/>
          </a:prstGeom>
          <a:effectLst/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xmlns="" id="{AF69B7CC-0192-5448-A076-7AB3CB2F8AA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43021" y="1655277"/>
            <a:ext cx="388800" cy="146304"/>
          </a:xfrm>
          <a:prstGeom prst="rect">
            <a:avLst/>
          </a:prstGeom>
          <a:effectLst/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xmlns="" id="{602B6064-750E-AF4C-85B0-E84887F7EA8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96306" y="1650042"/>
            <a:ext cx="560610" cy="146304"/>
          </a:xfrm>
          <a:prstGeom prst="rect">
            <a:avLst/>
          </a:prstGeom>
          <a:effectLst/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104E520E-44B8-2A4C-91E0-4817796E003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24390" y="1608894"/>
            <a:ext cx="596011" cy="228600"/>
          </a:xfrm>
          <a:prstGeom prst="rect">
            <a:avLst/>
          </a:prstGeom>
          <a:effectLst/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5A80EC77-6303-A043-B4FC-1DDA57BB114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708150" y="1380557"/>
            <a:ext cx="291107" cy="159138"/>
          </a:xfrm>
          <a:prstGeom prst="rect">
            <a:avLst/>
          </a:prstGeom>
          <a:effectLst/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AEDE9071-4C1F-8A4D-B861-44A176513558}"/>
              </a:ext>
            </a:extLst>
          </p:cNvPr>
          <p:cNvSpPr txBox="1"/>
          <p:nvPr/>
        </p:nvSpPr>
        <p:spPr>
          <a:xfrm>
            <a:off x="2933589" y="1923658"/>
            <a:ext cx="11256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296590"/>
                </a:solidFill>
                <a:latin typeface="Calibri"/>
              </a:rPr>
              <a:t>Vendor Partners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726E8D8C-5E9D-C94D-8EF1-B2E25FB3E212}"/>
              </a:ext>
            </a:extLst>
          </p:cNvPr>
          <p:cNvSpPr txBox="1"/>
          <p:nvPr/>
        </p:nvSpPr>
        <p:spPr>
          <a:xfrm>
            <a:off x="2336201" y="2502179"/>
            <a:ext cx="136127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Innovator Operators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213559AE-8ECA-0C48-A300-857C5FF18283}"/>
              </a:ext>
            </a:extLst>
          </p:cNvPr>
          <p:cNvSpPr txBox="1"/>
          <p:nvPr/>
        </p:nvSpPr>
        <p:spPr>
          <a:xfrm>
            <a:off x="2105086" y="3070221"/>
            <a:ext cx="1257075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Innovator Vendors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D3EF7B64-8310-2442-AD7B-49BCE1DE0640}"/>
              </a:ext>
            </a:extLst>
          </p:cNvPr>
          <p:cNvSpPr txBox="1"/>
          <p:nvPr/>
        </p:nvSpPr>
        <p:spPr>
          <a:xfrm>
            <a:off x="2114731" y="3580495"/>
            <a:ext cx="96052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11480">
              <a:buClrTx/>
              <a:defRPr/>
            </a:pPr>
            <a:r>
              <a:rPr lang="en-US" sz="1080" b="1" kern="1200" dirty="0">
                <a:solidFill>
                  <a:srgbClr val="768E46"/>
                </a:solidFill>
                <a:latin typeface="Calibri"/>
              </a:rPr>
              <a:t>Collaborators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291754" y="1398195"/>
            <a:ext cx="263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1480">
              <a:buClrTx/>
            </a:pPr>
            <a:r>
              <a:rPr lang="en-US" sz="1800" kern="1200">
                <a:solidFill>
                  <a:prstClr val="black"/>
                </a:solidFill>
                <a:latin typeface="Calibri"/>
                <a:hlinkClick r:id="rId35"/>
              </a:rPr>
              <a:t>www.opennetworking.org</a:t>
            </a:r>
            <a:endParaRPr lang="en-US" sz="1800" kern="1200">
              <a:solidFill>
                <a:prstClr val="black"/>
              </a:solidFill>
              <a:latin typeface="Calibri"/>
            </a:endParaRPr>
          </a:p>
          <a:p>
            <a:pPr defTabSz="411480">
              <a:buClrTx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Title 1"/>
          <p:cNvSpPr txBox="1">
            <a:spLocks/>
          </p:cNvSpPr>
          <p:nvPr/>
        </p:nvSpPr>
        <p:spPr>
          <a:xfrm>
            <a:off x="249014" y="58107"/>
            <a:ext cx="8756990" cy="71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ctr"/>
            <a:r>
              <a:rPr lang="en-US" dirty="0"/>
              <a:t>The ONF Ecosystem </a:t>
            </a:r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4883792" y="741062"/>
            <a:ext cx="1966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dirty="0">
                <a:solidFill>
                  <a:sysClr val="windowText" lastClr="000000"/>
                </a:solidFill>
              </a:rPr>
              <a:t>160+ Members Strong</a:t>
            </a:r>
            <a:endParaRPr lang="en-US" smtClean="0">
              <a:solidFill>
                <a:sysClr val="windowText" lastClr="000000"/>
              </a:solidFill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132956" y="3891555"/>
            <a:ext cx="736711" cy="41588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69864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56" y="112272"/>
            <a:ext cx="7886700" cy="577612"/>
          </a:xfrm>
        </p:spPr>
        <p:txBody>
          <a:bodyPr/>
          <a:lstStyle/>
          <a:p>
            <a:r>
              <a:rPr lang="en-US"/>
              <a:t>CORD </a:t>
            </a:r>
          </a:p>
        </p:txBody>
      </p:sp>
      <p:pic>
        <p:nvPicPr>
          <p:cNvPr id="116" name="Picture 115" descr="cloud_flat-with-edge.png">
            <a:extLst>
              <a:ext uri="{FF2B5EF4-FFF2-40B4-BE49-F238E27FC236}">
                <a16:creationId xmlns="" xmlns:a16="http://schemas.microsoft.com/office/drawing/2014/main" id="{425D4E92-6A25-A74D-A2B8-F1886FF1E6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rgbClr val="00CC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542" y="647912"/>
            <a:ext cx="1718056" cy="991614"/>
          </a:xfrm>
          <a:prstGeom prst="rect">
            <a:avLst/>
          </a:prstGeom>
        </p:spPr>
      </p:pic>
      <p:pic>
        <p:nvPicPr>
          <p:cNvPr id="117" name="Picture 116" descr="cloud_flat-with-edge.png">
            <a:extLst>
              <a:ext uri="{FF2B5EF4-FFF2-40B4-BE49-F238E27FC236}">
                <a16:creationId xmlns="" xmlns:a16="http://schemas.microsoft.com/office/drawing/2014/main" id="{6BC3BC04-C168-A14C-9278-28AFCCFEC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rgbClr val="00CC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115" y="647912"/>
            <a:ext cx="1718056" cy="991614"/>
          </a:xfrm>
          <a:prstGeom prst="rect">
            <a:avLst/>
          </a:prstGeom>
        </p:spPr>
      </p:pic>
      <p:pic>
        <p:nvPicPr>
          <p:cNvPr id="118" name="Picture 117" descr="cloud_flat-with-edge.png">
            <a:extLst>
              <a:ext uri="{FF2B5EF4-FFF2-40B4-BE49-F238E27FC236}">
                <a16:creationId xmlns="" xmlns:a16="http://schemas.microsoft.com/office/drawing/2014/main" id="{7B2CBA27-BF3A-9A4A-A2A0-B5AA001268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rgbClr val="00CC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7544" y="605810"/>
            <a:ext cx="1718056" cy="991614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="" xmlns:a16="http://schemas.microsoft.com/office/drawing/2014/main" id="{5C4B113D-5848-1943-912E-1316FD813F0A}"/>
              </a:ext>
            </a:extLst>
          </p:cNvPr>
          <p:cNvGrpSpPr/>
          <p:nvPr/>
        </p:nvGrpSpPr>
        <p:grpSpPr>
          <a:xfrm>
            <a:off x="2601882" y="696001"/>
            <a:ext cx="634616" cy="492740"/>
            <a:chOff x="3392869" y="662699"/>
            <a:chExt cx="824808" cy="640412"/>
          </a:xfrm>
        </p:grpSpPr>
        <p:pic>
          <p:nvPicPr>
            <p:cNvPr id="120" name="Picture 119" descr="cell-tower.png">
              <a:extLst>
                <a:ext uri="{FF2B5EF4-FFF2-40B4-BE49-F238E27FC236}">
                  <a16:creationId xmlns="" xmlns:a16="http://schemas.microsoft.com/office/drawing/2014/main" id="{85187C16-1FCB-5B4F-84CB-77BD1BF9F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duotone>
                <a:srgbClr val="00CCFF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9583" y="667773"/>
              <a:ext cx="277646" cy="635338"/>
            </a:xfrm>
            <a:prstGeom prst="rect">
              <a:avLst/>
            </a:prstGeom>
          </p:spPr>
        </p:pic>
        <p:pic>
          <p:nvPicPr>
            <p:cNvPr id="121" name="Picture 120" descr="radio-waves.png">
              <a:extLst>
                <a:ext uri="{FF2B5EF4-FFF2-40B4-BE49-F238E27FC236}">
                  <a16:creationId xmlns="" xmlns:a16="http://schemas.microsoft.com/office/drawing/2014/main" id="{AFDDD8DC-1B93-BE48-9287-B192B4E11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rgbClr val="00CCF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2869" y="669839"/>
              <a:ext cx="231321" cy="393918"/>
            </a:xfrm>
            <a:prstGeom prst="rect">
              <a:avLst/>
            </a:prstGeom>
          </p:spPr>
        </p:pic>
        <p:pic>
          <p:nvPicPr>
            <p:cNvPr id="122" name="Picture 121" descr="radio-waves.png">
              <a:extLst>
                <a:ext uri="{FF2B5EF4-FFF2-40B4-BE49-F238E27FC236}">
                  <a16:creationId xmlns="" xmlns:a16="http://schemas.microsoft.com/office/drawing/2014/main" id="{37998905-9B23-ED4D-939D-18238ABCD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srgbClr val="00CCF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981507" y="662699"/>
              <a:ext cx="236170" cy="393917"/>
            </a:xfrm>
            <a:prstGeom prst="rect">
              <a:avLst/>
            </a:prstGeom>
          </p:spPr>
        </p:pic>
      </p:grpSp>
      <p:pic>
        <p:nvPicPr>
          <p:cNvPr id="123" name="Picture 122" descr="switch.png">
            <a:extLst>
              <a:ext uri="{FF2B5EF4-FFF2-40B4-BE49-F238E27FC236}">
                <a16:creationId xmlns="" xmlns:a16="http://schemas.microsoft.com/office/drawing/2014/main" id="{07BBD5BB-BD97-7946-B762-C9A6C1496A2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756930"/>
            <a:ext cx="460651" cy="264986"/>
          </a:xfrm>
          <a:prstGeom prst="rect">
            <a:avLst/>
          </a:prstGeom>
        </p:spPr>
      </p:pic>
      <p:pic>
        <p:nvPicPr>
          <p:cNvPr id="124" name="Picture 123" descr="server-rack.png">
            <a:extLst>
              <a:ext uri="{FF2B5EF4-FFF2-40B4-BE49-F238E27FC236}">
                <a16:creationId xmlns="" xmlns:a16="http://schemas.microsoft.com/office/drawing/2014/main" id="{86F68A9D-ABA4-CF4D-99E9-52B6F61E366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330" y="3302246"/>
            <a:ext cx="493462" cy="712341"/>
          </a:xfrm>
          <a:prstGeom prst="rect">
            <a:avLst/>
          </a:prstGeom>
        </p:spPr>
      </p:pic>
      <p:pic>
        <p:nvPicPr>
          <p:cNvPr id="125" name="Picture 124" descr="server-rack.png">
            <a:extLst>
              <a:ext uri="{FF2B5EF4-FFF2-40B4-BE49-F238E27FC236}">
                <a16:creationId xmlns="" xmlns:a16="http://schemas.microsoft.com/office/drawing/2014/main" id="{2DDAF825-AFC3-8348-90BE-9EF0064CAE9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878" y="3302246"/>
            <a:ext cx="493462" cy="712341"/>
          </a:xfrm>
          <a:prstGeom prst="rect">
            <a:avLst/>
          </a:prstGeom>
        </p:spPr>
      </p:pic>
      <p:pic>
        <p:nvPicPr>
          <p:cNvPr id="126" name="Picture 125" descr="server-rack.png">
            <a:extLst>
              <a:ext uri="{FF2B5EF4-FFF2-40B4-BE49-F238E27FC236}">
                <a16:creationId xmlns="" xmlns:a16="http://schemas.microsoft.com/office/drawing/2014/main" id="{E576E0BB-686C-7947-BA5C-8F51F6CC579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101" y="3302246"/>
            <a:ext cx="493462" cy="712341"/>
          </a:xfrm>
          <a:prstGeom prst="rect">
            <a:avLst/>
          </a:prstGeom>
        </p:spPr>
      </p:pic>
      <p:pic>
        <p:nvPicPr>
          <p:cNvPr id="127" name="Picture 126" descr="server-rack.png">
            <a:extLst>
              <a:ext uri="{FF2B5EF4-FFF2-40B4-BE49-F238E27FC236}">
                <a16:creationId xmlns="" xmlns:a16="http://schemas.microsoft.com/office/drawing/2014/main" id="{348FCD78-823F-0F42-8126-8744F197DC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870" y="3302246"/>
            <a:ext cx="493462" cy="712341"/>
          </a:xfrm>
          <a:prstGeom prst="rect">
            <a:avLst/>
          </a:prstGeom>
        </p:spPr>
      </p:pic>
      <p:pic>
        <p:nvPicPr>
          <p:cNvPr id="128" name="Picture 127" descr="server-rack.png">
            <a:extLst>
              <a:ext uri="{FF2B5EF4-FFF2-40B4-BE49-F238E27FC236}">
                <a16:creationId xmlns="" xmlns:a16="http://schemas.microsoft.com/office/drawing/2014/main" id="{3BF7165E-ED91-D54F-9AE4-03BA73216C0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4526" y="3302246"/>
            <a:ext cx="493462" cy="712341"/>
          </a:xfrm>
          <a:prstGeom prst="rect">
            <a:avLst/>
          </a:prstGeom>
        </p:spPr>
      </p:pic>
      <p:pic>
        <p:nvPicPr>
          <p:cNvPr id="129" name="Picture 128" descr="server-rack.png">
            <a:extLst>
              <a:ext uri="{FF2B5EF4-FFF2-40B4-BE49-F238E27FC236}">
                <a16:creationId xmlns="" xmlns:a16="http://schemas.microsoft.com/office/drawing/2014/main" id="{8F2A669A-D1E2-A340-8AA9-ACFF480433F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525" y="3302246"/>
            <a:ext cx="493462" cy="712341"/>
          </a:xfrm>
          <a:prstGeom prst="rect">
            <a:avLst/>
          </a:prstGeom>
        </p:spPr>
      </p:pic>
      <p:pic>
        <p:nvPicPr>
          <p:cNvPr id="130" name="Picture 129" descr="server-rack.png">
            <a:extLst>
              <a:ext uri="{FF2B5EF4-FFF2-40B4-BE49-F238E27FC236}">
                <a16:creationId xmlns="" xmlns:a16="http://schemas.microsoft.com/office/drawing/2014/main" id="{BAE1A593-6984-5143-AA1A-6C3C6680E8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611" y="3302246"/>
            <a:ext cx="493462" cy="712341"/>
          </a:xfrm>
          <a:prstGeom prst="rect">
            <a:avLst/>
          </a:prstGeom>
        </p:spPr>
      </p:pic>
      <p:cxnSp>
        <p:nvCxnSpPr>
          <p:cNvPr id="131" name="Straight Connector 130">
            <a:extLst>
              <a:ext uri="{FF2B5EF4-FFF2-40B4-BE49-F238E27FC236}">
                <a16:creationId xmlns="" xmlns:a16="http://schemas.microsoft.com/office/drawing/2014/main" id="{2EA529F3-FE72-A340-B6F0-BF4B019CCF79}"/>
              </a:ext>
            </a:extLst>
          </p:cNvPr>
          <p:cNvCxnSpPr/>
          <p:nvPr/>
        </p:nvCxnSpPr>
        <p:spPr>
          <a:xfrm flipH="1">
            <a:off x="2182185" y="2852404"/>
            <a:ext cx="1423104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="" xmlns:a16="http://schemas.microsoft.com/office/drawing/2014/main" id="{0AAC049B-8008-4148-AEDE-F76DA1C26C54}"/>
              </a:ext>
            </a:extLst>
          </p:cNvPr>
          <p:cNvCxnSpPr/>
          <p:nvPr/>
        </p:nvCxnSpPr>
        <p:spPr>
          <a:xfrm flipH="1">
            <a:off x="2895506" y="2852404"/>
            <a:ext cx="709783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="" xmlns:a16="http://schemas.microsoft.com/office/drawing/2014/main" id="{1034523D-8A58-AC4B-9213-1997B7EF7881}"/>
              </a:ext>
            </a:extLst>
          </p:cNvPr>
          <p:cNvCxnSpPr/>
          <p:nvPr/>
        </p:nvCxnSpPr>
        <p:spPr>
          <a:xfrm>
            <a:off x="3605289" y="2852404"/>
            <a:ext cx="0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="" xmlns:a16="http://schemas.microsoft.com/office/drawing/2014/main" id="{F8026F14-4C15-6043-8223-E674BD048C5E}"/>
              </a:ext>
            </a:extLst>
          </p:cNvPr>
          <p:cNvCxnSpPr/>
          <p:nvPr/>
        </p:nvCxnSpPr>
        <p:spPr>
          <a:xfrm>
            <a:off x="4321061" y="2852404"/>
            <a:ext cx="0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="" xmlns:a16="http://schemas.microsoft.com/office/drawing/2014/main" id="{6BD91A0D-521E-0349-97EE-885D7674232B}"/>
              </a:ext>
            </a:extLst>
          </p:cNvPr>
          <p:cNvCxnSpPr/>
          <p:nvPr/>
        </p:nvCxnSpPr>
        <p:spPr>
          <a:xfrm>
            <a:off x="3605289" y="2852404"/>
            <a:ext cx="71577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="" xmlns:a16="http://schemas.microsoft.com/office/drawing/2014/main" id="{0040DD20-DA87-C043-997D-4441B3DCB233}"/>
              </a:ext>
            </a:extLst>
          </p:cNvPr>
          <p:cNvCxnSpPr/>
          <p:nvPr/>
        </p:nvCxnSpPr>
        <p:spPr>
          <a:xfrm>
            <a:off x="3605295" y="2852404"/>
            <a:ext cx="1426641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="" xmlns:a16="http://schemas.microsoft.com/office/drawing/2014/main" id="{0BB097A1-66A4-F145-9CC7-3158DDFDE8C6}"/>
              </a:ext>
            </a:extLst>
          </p:cNvPr>
          <p:cNvCxnSpPr/>
          <p:nvPr/>
        </p:nvCxnSpPr>
        <p:spPr>
          <a:xfrm>
            <a:off x="3605289" y="2852404"/>
            <a:ext cx="214241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="" xmlns:a16="http://schemas.microsoft.com/office/drawing/2014/main" id="{11CFC522-6E5E-8846-9134-65042749D29A}"/>
              </a:ext>
            </a:extLst>
          </p:cNvPr>
          <p:cNvCxnSpPr/>
          <p:nvPr/>
        </p:nvCxnSpPr>
        <p:spPr>
          <a:xfrm>
            <a:off x="3605295" y="2852404"/>
            <a:ext cx="2855733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="" xmlns:a16="http://schemas.microsoft.com/office/drawing/2014/main" id="{4EE8F8FB-3788-B64C-A15F-24BCB2AAE8EE}"/>
              </a:ext>
            </a:extLst>
          </p:cNvPr>
          <p:cNvCxnSpPr/>
          <p:nvPr/>
        </p:nvCxnSpPr>
        <p:spPr>
          <a:xfrm>
            <a:off x="3605294" y="2852404"/>
            <a:ext cx="3578825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="" xmlns:a16="http://schemas.microsoft.com/office/drawing/2014/main" id="{A8DCF4A1-F4E5-5E4C-B20A-400DEF589FC7}"/>
              </a:ext>
            </a:extLst>
          </p:cNvPr>
          <p:cNvCxnSpPr/>
          <p:nvPr/>
        </p:nvCxnSpPr>
        <p:spPr>
          <a:xfrm flipH="1">
            <a:off x="3605289" y="2852404"/>
            <a:ext cx="71577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="" xmlns:a16="http://schemas.microsoft.com/office/drawing/2014/main" id="{207D2B6D-D61E-4247-A82B-37F761C7DF2D}"/>
              </a:ext>
            </a:extLst>
          </p:cNvPr>
          <p:cNvCxnSpPr/>
          <p:nvPr/>
        </p:nvCxnSpPr>
        <p:spPr>
          <a:xfrm flipH="1">
            <a:off x="2895506" y="2852404"/>
            <a:ext cx="1425555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="" xmlns:a16="http://schemas.microsoft.com/office/drawing/2014/main" id="{4E6C71E8-D4D0-0149-AAB1-2440076B6E3A}"/>
              </a:ext>
            </a:extLst>
          </p:cNvPr>
          <p:cNvCxnSpPr/>
          <p:nvPr/>
        </p:nvCxnSpPr>
        <p:spPr>
          <a:xfrm flipH="1">
            <a:off x="2182185" y="2852404"/>
            <a:ext cx="2138876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="" xmlns:a16="http://schemas.microsoft.com/office/drawing/2014/main" id="{535E62A0-946B-0143-935D-434CB279E99E}"/>
              </a:ext>
            </a:extLst>
          </p:cNvPr>
          <p:cNvCxnSpPr/>
          <p:nvPr/>
        </p:nvCxnSpPr>
        <p:spPr>
          <a:xfrm>
            <a:off x="4321067" y="2852404"/>
            <a:ext cx="710869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="" xmlns:a16="http://schemas.microsoft.com/office/drawing/2014/main" id="{A77DB8F1-3A5A-C944-87CD-F7B47B40FDB1}"/>
              </a:ext>
            </a:extLst>
          </p:cNvPr>
          <p:cNvCxnSpPr/>
          <p:nvPr/>
        </p:nvCxnSpPr>
        <p:spPr>
          <a:xfrm>
            <a:off x="4321066" y="2852404"/>
            <a:ext cx="1426641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="" xmlns:a16="http://schemas.microsoft.com/office/drawing/2014/main" id="{8D23D3E1-F9A1-2E45-AA40-43D5E0E769F8}"/>
              </a:ext>
            </a:extLst>
          </p:cNvPr>
          <p:cNvCxnSpPr/>
          <p:nvPr/>
        </p:nvCxnSpPr>
        <p:spPr>
          <a:xfrm>
            <a:off x="4321067" y="2852404"/>
            <a:ext cx="2139961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="" xmlns:a16="http://schemas.microsoft.com/office/drawing/2014/main" id="{E4F2D9A9-CE02-4D42-BE7D-F202AD0ADABE}"/>
              </a:ext>
            </a:extLst>
          </p:cNvPr>
          <p:cNvCxnSpPr/>
          <p:nvPr/>
        </p:nvCxnSpPr>
        <p:spPr>
          <a:xfrm>
            <a:off x="4321067" y="2852404"/>
            <a:ext cx="2863053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="" xmlns:a16="http://schemas.microsoft.com/office/drawing/2014/main" id="{595BA62E-F77B-2344-A73F-19C5843C97C6}"/>
              </a:ext>
            </a:extLst>
          </p:cNvPr>
          <p:cNvCxnSpPr/>
          <p:nvPr/>
        </p:nvCxnSpPr>
        <p:spPr>
          <a:xfrm flipH="1">
            <a:off x="2182191" y="2852404"/>
            <a:ext cx="2849745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="" xmlns:a16="http://schemas.microsoft.com/office/drawing/2014/main" id="{540C329A-DD88-114B-9BC4-605051481F50}"/>
              </a:ext>
            </a:extLst>
          </p:cNvPr>
          <p:cNvCxnSpPr/>
          <p:nvPr/>
        </p:nvCxnSpPr>
        <p:spPr>
          <a:xfrm flipH="1">
            <a:off x="3605295" y="2852404"/>
            <a:ext cx="1426641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="" xmlns:a16="http://schemas.microsoft.com/office/drawing/2014/main" id="{C17A400D-5F03-EE4A-99C8-067F968F290C}"/>
              </a:ext>
            </a:extLst>
          </p:cNvPr>
          <p:cNvCxnSpPr/>
          <p:nvPr/>
        </p:nvCxnSpPr>
        <p:spPr>
          <a:xfrm flipH="1">
            <a:off x="4321067" y="2852404"/>
            <a:ext cx="710869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="" xmlns:a16="http://schemas.microsoft.com/office/drawing/2014/main" id="{8C0CD75D-ABE3-7D4F-BEF2-F6A83A617A13}"/>
              </a:ext>
            </a:extLst>
          </p:cNvPr>
          <p:cNvCxnSpPr/>
          <p:nvPr/>
        </p:nvCxnSpPr>
        <p:spPr>
          <a:xfrm>
            <a:off x="5031930" y="2852404"/>
            <a:ext cx="0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="" xmlns:a16="http://schemas.microsoft.com/office/drawing/2014/main" id="{833E27B6-369A-B448-8715-CF47DFA295DD}"/>
              </a:ext>
            </a:extLst>
          </p:cNvPr>
          <p:cNvCxnSpPr/>
          <p:nvPr/>
        </p:nvCxnSpPr>
        <p:spPr>
          <a:xfrm>
            <a:off x="5031930" y="2852404"/>
            <a:ext cx="71577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2" name="Straight Connector 151">
            <a:extLst>
              <a:ext uri="{FF2B5EF4-FFF2-40B4-BE49-F238E27FC236}">
                <a16:creationId xmlns="" xmlns:a16="http://schemas.microsoft.com/office/drawing/2014/main" id="{BE6A747F-A374-EA48-B6BA-A40CA30A7C1B}"/>
              </a:ext>
            </a:extLst>
          </p:cNvPr>
          <p:cNvCxnSpPr/>
          <p:nvPr/>
        </p:nvCxnSpPr>
        <p:spPr>
          <a:xfrm>
            <a:off x="5031930" y="2852404"/>
            <a:ext cx="142909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3" name="Straight Connector 152">
            <a:extLst>
              <a:ext uri="{FF2B5EF4-FFF2-40B4-BE49-F238E27FC236}">
                <a16:creationId xmlns="" xmlns:a16="http://schemas.microsoft.com/office/drawing/2014/main" id="{F2188D82-EAEE-FE4A-BA13-F01718A3734C}"/>
              </a:ext>
            </a:extLst>
          </p:cNvPr>
          <p:cNvCxnSpPr/>
          <p:nvPr/>
        </p:nvCxnSpPr>
        <p:spPr>
          <a:xfrm flipH="1">
            <a:off x="2182185" y="2852404"/>
            <a:ext cx="3565516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4" name="Straight Connector 153">
            <a:extLst>
              <a:ext uri="{FF2B5EF4-FFF2-40B4-BE49-F238E27FC236}">
                <a16:creationId xmlns="" xmlns:a16="http://schemas.microsoft.com/office/drawing/2014/main" id="{4250B302-D1BB-9540-8BC8-CFCFFBABB6A1}"/>
              </a:ext>
            </a:extLst>
          </p:cNvPr>
          <p:cNvCxnSpPr/>
          <p:nvPr/>
        </p:nvCxnSpPr>
        <p:spPr>
          <a:xfrm flipH="1">
            <a:off x="3605289" y="2852404"/>
            <a:ext cx="214241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="" xmlns:a16="http://schemas.microsoft.com/office/drawing/2014/main" id="{760DAEBD-19E0-6B41-9886-0F4E9B027CB4}"/>
              </a:ext>
            </a:extLst>
          </p:cNvPr>
          <p:cNvCxnSpPr/>
          <p:nvPr/>
        </p:nvCxnSpPr>
        <p:spPr>
          <a:xfrm flipH="1">
            <a:off x="5031930" y="2852404"/>
            <a:ext cx="71577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6" name="Straight Connector 155">
            <a:extLst>
              <a:ext uri="{FF2B5EF4-FFF2-40B4-BE49-F238E27FC236}">
                <a16:creationId xmlns="" xmlns:a16="http://schemas.microsoft.com/office/drawing/2014/main" id="{1FE8D7CE-8DB9-1E4C-9F9F-9A33E98AD1FC}"/>
              </a:ext>
            </a:extLst>
          </p:cNvPr>
          <p:cNvCxnSpPr/>
          <p:nvPr/>
        </p:nvCxnSpPr>
        <p:spPr>
          <a:xfrm>
            <a:off x="5747702" y="2852404"/>
            <a:ext cx="713320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7" name="Straight Connector 156">
            <a:extLst>
              <a:ext uri="{FF2B5EF4-FFF2-40B4-BE49-F238E27FC236}">
                <a16:creationId xmlns="" xmlns:a16="http://schemas.microsoft.com/office/drawing/2014/main" id="{265A6360-FEEC-3845-9A4B-54A6CE6CA044}"/>
              </a:ext>
            </a:extLst>
          </p:cNvPr>
          <p:cNvCxnSpPr/>
          <p:nvPr/>
        </p:nvCxnSpPr>
        <p:spPr>
          <a:xfrm>
            <a:off x="5747702" y="2852404"/>
            <a:ext cx="1436412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58" name="Straight Connector 157">
            <a:extLst>
              <a:ext uri="{FF2B5EF4-FFF2-40B4-BE49-F238E27FC236}">
                <a16:creationId xmlns="" xmlns:a16="http://schemas.microsoft.com/office/drawing/2014/main" id="{55B8B1FE-D41D-494E-BCC4-F2A87005D8A8}"/>
              </a:ext>
            </a:extLst>
          </p:cNvPr>
          <p:cNvCxnSpPr/>
          <p:nvPr/>
        </p:nvCxnSpPr>
        <p:spPr>
          <a:xfrm>
            <a:off x="5747702" y="2852404"/>
            <a:ext cx="0" cy="4498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grpSp>
        <p:nvGrpSpPr>
          <p:cNvPr id="159" name="Group 158">
            <a:extLst>
              <a:ext uri="{FF2B5EF4-FFF2-40B4-BE49-F238E27FC236}">
                <a16:creationId xmlns="" xmlns:a16="http://schemas.microsoft.com/office/drawing/2014/main" id="{C8FDF920-5D7E-A944-B38A-CBF3BB8333BC}"/>
              </a:ext>
            </a:extLst>
          </p:cNvPr>
          <p:cNvGrpSpPr/>
          <p:nvPr/>
        </p:nvGrpSpPr>
        <p:grpSpPr>
          <a:xfrm>
            <a:off x="4080725" y="2734731"/>
            <a:ext cx="460651" cy="264986"/>
            <a:chOff x="3769419" y="2741133"/>
            <a:chExt cx="574073" cy="330231"/>
          </a:xfrm>
        </p:grpSpPr>
        <p:sp>
          <p:nvSpPr>
            <p:cNvPr id="160" name="Rectangle 159">
              <a:extLst>
                <a:ext uri="{FF2B5EF4-FFF2-40B4-BE49-F238E27FC236}">
                  <a16:creationId xmlns="" xmlns:a16="http://schemas.microsoft.com/office/drawing/2014/main" id="{23D2D2CF-AA00-7C4D-B7C1-7783C24D81EA}"/>
                </a:ext>
              </a:extLst>
            </p:cNvPr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1" name="Picture 160" descr="switch.png">
              <a:extLst>
                <a:ext uri="{FF2B5EF4-FFF2-40B4-BE49-F238E27FC236}">
                  <a16:creationId xmlns="" xmlns:a16="http://schemas.microsoft.com/office/drawing/2014/main" id="{811D7006-1624-AA4C-ADB2-CA4107082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162" name="Group 161">
            <a:extLst>
              <a:ext uri="{FF2B5EF4-FFF2-40B4-BE49-F238E27FC236}">
                <a16:creationId xmlns="" xmlns:a16="http://schemas.microsoft.com/office/drawing/2014/main" id="{707977E6-7DC2-BE40-B828-5691A9C19BEA}"/>
              </a:ext>
            </a:extLst>
          </p:cNvPr>
          <p:cNvGrpSpPr/>
          <p:nvPr/>
        </p:nvGrpSpPr>
        <p:grpSpPr>
          <a:xfrm>
            <a:off x="3364953" y="2734731"/>
            <a:ext cx="460651" cy="264986"/>
            <a:chOff x="2839133" y="2741133"/>
            <a:chExt cx="574073" cy="330231"/>
          </a:xfrm>
        </p:grpSpPr>
        <p:sp>
          <p:nvSpPr>
            <p:cNvPr id="163" name="Rectangle 162">
              <a:extLst>
                <a:ext uri="{FF2B5EF4-FFF2-40B4-BE49-F238E27FC236}">
                  <a16:creationId xmlns="" xmlns:a16="http://schemas.microsoft.com/office/drawing/2014/main" id="{07DF2C8A-FC5B-F645-B56A-64829974F6CB}"/>
                </a:ext>
              </a:extLst>
            </p:cNvPr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4" name="Picture 163" descr="switch.png">
              <a:extLst>
                <a:ext uri="{FF2B5EF4-FFF2-40B4-BE49-F238E27FC236}">
                  <a16:creationId xmlns="" xmlns:a16="http://schemas.microsoft.com/office/drawing/2014/main" id="{B1E6F965-3CC8-4840-AFCE-46573E8CA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15D0B919-2403-1B4C-B4DC-C8E178184951}"/>
              </a:ext>
            </a:extLst>
          </p:cNvPr>
          <p:cNvSpPr txBox="1"/>
          <p:nvPr/>
        </p:nvSpPr>
        <p:spPr>
          <a:xfrm>
            <a:off x="2639745" y="1230564"/>
            <a:ext cx="5129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Mobile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orbel"/>
              <a:ea typeface="+mn-ea"/>
              <a:cs typeface="Corbel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33FB3A91-B404-014E-B35E-BEF3ACF00DAB}"/>
              </a:ext>
            </a:extLst>
          </p:cNvPr>
          <p:cNvSpPr txBox="1"/>
          <p:nvPr/>
        </p:nvSpPr>
        <p:spPr>
          <a:xfrm>
            <a:off x="6093880" y="1230564"/>
            <a:ext cx="82351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Residential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orbel"/>
              <a:ea typeface="+mn-ea"/>
              <a:cs typeface="Corbel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4252E5A0-75A3-624A-96F5-0B34C1A56E34}"/>
              </a:ext>
            </a:extLst>
          </p:cNvPr>
          <p:cNvSpPr txBox="1"/>
          <p:nvPr/>
        </p:nvSpPr>
        <p:spPr>
          <a:xfrm>
            <a:off x="4305655" y="1230564"/>
            <a:ext cx="7694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Enterprise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orbel"/>
              <a:ea typeface="+mn-ea"/>
              <a:cs typeface="Corbel"/>
            </a:endParaRPr>
          </a:p>
        </p:txBody>
      </p:sp>
      <p:pic>
        <p:nvPicPr>
          <p:cNvPr id="168" name="Picture 167" descr="building2.png">
            <a:extLst>
              <a:ext uri="{FF2B5EF4-FFF2-40B4-BE49-F238E27FC236}">
                <a16:creationId xmlns="" xmlns:a16="http://schemas.microsoft.com/office/drawing/2014/main" id="{F983124B-379C-6E40-9B75-F35193FEF71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srgbClr val="00CC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3997" y="615142"/>
            <a:ext cx="362110" cy="592779"/>
          </a:xfrm>
          <a:prstGeom prst="rect">
            <a:avLst/>
          </a:prstGeom>
        </p:spPr>
      </p:pic>
      <p:pic>
        <p:nvPicPr>
          <p:cNvPr id="169" name="Picture 168" descr="house.png">
            <a:extLst>
              <a:ext uri="{FF2B5EF4-FFF2-40B4-BE49-F238E27FC236}">
                <a16:creationId xmlns="" xmlns:a16="http://schemas.microsoft.com/office/drawing/2014/main" id="{E115F5E2-A720-ED45-A84D-44E8FFA6B02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duotone>
              <a:srgbClr val="00CC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059" y="777680"/>
            <a:ext cx="514569" cy="368582"/>
          </a:xfrm>
          <a:prstGeom prst="rect">
            <a:avLst/>
          </a:prstGeom>
        </p:spPr>
      </p:pic>
      <p:grpSp>
        <p:nvGrpSpPr>
          <p:cNvPr id="170" name="Group 169">
            <a:extLst>
              <a:ext uri="{FF2B5EF4-FFF2-40B4-BE49-F238E27FC236}">
                <a16:creationId xmlns="" xmlns:a16="http://schemas.microsoft.com/office/drawing/2014/main" id="{72CE4945-4C00-6C45-943D-1164075B163B}"/>
              </a:ext>
            </a:extLst>
          </p:cNvPr>
          <p:cNvGrpSpPr/>
          <p:nvPr/>
        </p:nvGrpSpPr>
        <p:grpSpPr>
          <a:xfrm>
            <a:off x="6220686" y="3184570"/>
            <a:ext cx="460651" cy="264986"/>
            <a:chOff x="6550719" y="3436458"/>
            <a:chExt cx="574073" cy="330231"/>
          </a:xfrm>
        </p:grpSpPr>
        <p:sp>
          <p:nvSpPr>
            <p:cNvPr id="171" name="Rectangle 170">
              <a:extLst>
                <a:ext uri="{FF2B5EF4-FFF2-40B4-BE49-F238E27FC236}">
                  <a16:creationId xmlns="" xmlns:a16="http://schemas.microsoft.com/office/drawing/2014/main" id="{6B4AFA74-4954-254C-AE7E-F42FC0E14E3D}"/>
                </a:ext>
              </a:extLst>
            </p:cNvPr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2" name="Picture 171" descr="switch.png">
              <a:extLst>
                <a:ext uri="{FF2B5EF4-FFF2-40B4-BE49-F238E27FC236}">
                  <a16:creationId xmlns="" xmlns:a16="http://schemas.microsoft.com/office/drawing/2014/main" id="{68715DC9-54CE-0D4D-A54F-AB91DA8A1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173" name="Group 172">
            <a:extLst>
              <a:ext uri="{FF2B5EF4-FFF2-40B4-BE49-F238E27FC236}">
                <a16:creationId xmlns="" xmlns:a16="http://schemas.microsoft.com/office/drawing/2014/main" id="{3A7CDD15-5E16-FA48-8F7D-0A58B75B4E6C}"/>
              </a:ext>
            </a:extLst>
          </p:cNvPr>
          <p:cNvGrpSpPr/>
          <p:nvPr/>
        </p:nvGrpSpPr>
        <p:grpSpPr>
          <a:xfrm>
            <a:off x="5507365" y="3184570"/>
            <a:ext cx="460651" cy="264986"/>
            <a:chOff x="5623619" y="3436458"/>
            <a:chExt cx="574073" cy="330231"/>
          </a:xfrm>
        </p:grpSpPr>
        <p:sp>
          <p:nvSpPr>
            <p:cNvPr id="174" name="Rectangle 173">
              <a:extLst>
                <a:ext uri="{FF2B5EF4-FFF2-40B4-BE49-F238E27FC236}">
                  <a16:creationId xmlns="" xmlns:a16="http://schemas.microsoft.com/office/drawing/2014/main" id="{02FD664E-3071-FD4B-A108-6CA46B1A148D}"/>
                </a:ext>
              </a:extLst>
            </p:cNvPr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5" name="Picture 174" descr="switch.png">
              <a:extLst>
                <a:ext uri="{FF2B5EF4-FFF2-40B4-BE49-F238E27FC236}">
                  <a16:creationId xmlns="" xmlns:a16="http://schemas.microsoft.com/office/drawing/2014/main" id="{EBDFEB67-837B-584A-BC4B-FFA364994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176" name="Group 175">
            <a:extLst>
              <a:ext uri="{FF2B5EF4-FFF2-40B4-BE49-F238E27FC236}">
                <a16:creationId xmlns="" xmlns:a16="http://schemas.microsoft.com/office/drawing/2014/main" id="{96596C68-F0A8-E548-AA9D-5F72AD6A3DFF}"/>
              </a:ext>
            </a:extLst>
          </p:cNvPr>
          <p:cNvGrpSpPr/>
          <p:nvPr/>
        </p:nvGrpSpPr>
        <p:grpSpPr>
          <a:xfrm>
            <a:off x="4791594" y="3184570"/>
            <a:ext cx="460651" cy="264986"/>
            <a:chOff x="4693333" y="3436458"/>
            <a:chExt cx="574073" cy="330231"/>
          </a:xfrm>
        </p:grpSpPr>
        <p:sp>
          <p:nvSpPr>
            <p:cNvPr id="177" name="Rectangle 176">
              <a:extLst>
                <a:ext uri="{FF2B5EF4-FFF2-40B4-BE49-F238E27FC236}">
                  <a16:creationId xmlns="" xmlns:a16="http://schemas.microsoft.com/office/drawing/2014/main" id="{E2182ECB-0FEF-C640-AC3D-43ED0F1785F3}"/>
                </a:ext>
              </a:extLst>
            </p:cNvPr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8" name="Picture 177" descr="switch.png">
              <a:extLst>
                <a:ext uri="{FF2B5EF4-FFF2-40B4-BE49-F238E27FC236}">
                  <a16:creationId xmlns="" xmlns:a16="http://schemas.microsoft.com/office/drawing/2014/main" id="{486544B7-6B21-884D-8014-E4EDEFF01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79" name="Straight Connector 178">
            <a:extLst>
              <a:ext uri="{FF2B5EF4-FFF2-40B4-BE49-F238E27FC236}">
                <a16:creationId xmlns="" xmlns:a16="http://schemas.microsoft.com/office/drawing/2014/main" id="{DC2046D5-6420-7241-88AC-D461A8A294D6}"/>
              </a:ext>
            </a:extLst>
          </p:cNvPr>
          <p:cNvCxnSpPr/>
          <p:nvPr/>
        </p:nvCxnSpPr>
        <p:spPr>
          <a:xfrm flipV="1">
            <a:off x="2895506" y="2879158"/>
            <a:ext cx="2052350" cy="423089"/>
          </a:xfrm>
          <a:prstGeom prst="line">
            <a:avLst/>
          </a:prstGeom>
          <a:noFill/>
          <a:ln w="9525" cap="rnd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80" name="Straight Connector 179">
            <a:extLst>
              <a:ext uri="{FF2B5EF4-FFF2-40B4-BE49-F238E27FC236}">
                <a16:creationId xmlns="" xmlns:a16="http://schemas.microsoft.com/office/drawing/2014/main" id="{6CD02BC0-DD46-CF43-9EF5-7886F509A560}"/>
              </a:ext>
            </a:extLst>
          </p:cNvPr>
          <p:cNvCxnSpPr/>
          <p:nvPr/>
        </p:nvCxnSpPr>
        <p:spPr>
          <a:xfrm flipV="1">
            <a:off x="2979586" y="2879156"/>
            <a:ext cx="2684047" cy="449840"/>
          </a:xfrm>
          <a:prstGeom prst="line">
            <a:avLst/>
          </a:prstGeom>
          <a:noFill/>
          <a:ln w="9525" cap="rnd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="" xmlns:a16="http://schemas.microsoft.com/office/drawing/2014/main" id="{A9535D50-D542-1E45-A336-98BC92F73AA5}"/>
              </a:ext>
            </a:extLst>
          </p:cNvPr>
          <p:cNvCxnSpPr/>
          <p:nvPr/>
        </p:nvCxnSpPr>
        <p:spPr>
          <a:xfrm flipV="1">
            <a:off x="4321067" y="2879158"/>
            <a:ext cx="1342567" cy="423089"/>
          </a:xfrm>
          <a:prstGeom prst="line">
            <a:avLst/>
          </a:prstGeom>
          <a:noFill/>
          <a:ln w="9525" cap="rnd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cxnSp>
        <p:nvCxnSpPr>
          <p:cNvPr id="182" name="Straight Connector 181">
            <a:extLst>
              <a:ext uri="{FF2B5EF4-FFF2-40B4-BE49-F238E27FC236}">
                <a16:creationId xmlns="" xmlns:a16="http://schemas.microsoft.com/office/drawing/2014/main" id="{5CA09140-4CAB-0645-B78B-954119D9EF39}"/>
              </a:ext>
            </a:extLst>
          </p:cNvPr>
          <p:cNvCxnSpPr/>
          <p:nvPr/>
        </p:nvCxnSpPr>
        <p:spPr>
          <a:xfrm flipH="1" flipV="1">
            <a:off x="5031930" y="2905907"/>
            <a:ext cx="2152184" cy="396338"/>
          </a:xfrm>
          <a:prstGeom prst="line">
            <a:avLst/>
          </a:prstGeom>
          <a:noFill/>
          <a:ln w="9525" cap="rnd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</p:cxnSp>
      <p:grpSp>
        <p:nvGrpSpPr>
          <p:cNvPr id="183" name="Group 182">
            <a:extLst>
              <a:ext uri="{FF2B5EF4-FFF2-40B4-BE49-F238E27FC236}">
                <a16:creationId xmlns="" xmlns:a16="http://schemas.microsoft.com/office/drawing/2014/main" id="{8B56E2FF-57FD-7B45-8D02-E40D5A466B1B}"/>
              </a:ext>
            </a:extLst>
          </p:cNvPr>
          <p:cNvGrpSpPr/>
          <p:nvPr/>
        </p:nvGrpSpPr>
        <p:grpSpPr>
          <a:xfrm>
            <a:off x="4080725" y="3184570"/>
            <a:ext cx="460651" cy="264986"/>
            <a:chOff x="3820219" y="3153790"/>
            <a:chExt cx="598706" cy="344401"/>
          </a:xfrm>
        </p:grpSpPr>
        <p:sp>
          <p:nvSpPr>
            <p:cNvPr id="184" name="Rectangle 183">
              <a:extLst>
                <a:ext uri="{FF2B5EF4-FFF2-40B4-BE49-F238E27FC236}">
                  <a16:creationId xmlns="" xmlns:a16="http://schemas.microsoft.com/office/drawing/2014/main" id="{C89B0C8F-3B01-8A4D-B575-9789953A918C}"/>
                </a:ext>
              </a:extLst>
            </p:cNvPr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5" name="Picture 184" descr="switch.png">
              <a:extLst>
                <a:ext uri="{FF2B5EF4-FFF2-40B4-BE49-F238E27FC236}">
                  <a16:creationId xmlns="" xmlns:a16="http://schemas.microsoft.com/office/drawing/2014/main" id="{265EB296-1F85-C043-A3B1-C2AAAE07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86" name="Group 185">
            <a:extLst>
              <a:ext uri="{FF2B5EF4-FFF2-40B4-BE49-F238E27FC236}">
                <a16:creationId xmlns="" xmlns:a16="http://schemas.microsoft.com/office/drawing/2014/main" id="{7202E407-B7E2-0B44-BDA3-B7A73BDCCCE1}"/>
              </a:ext>
            </a:extLst>
          </p:cNvPr>
          <p:cNvGrpSpPr/>
          <p:nvPr/>
        </p:nvGrpSpPr>
        <p:grpSpPr>
          <a:xfrm>
            <a:off x="5507365" y="2734731"/>
            <a:ext cx="460651" cy="264986"/>
            <a:chOff x="5674419" y="2569135"/>
            <a:chExt cx="598706" cy="344401"/>
          </a:xfrm>
        </p:grpSpPr>
        <p:sp>
          <p:nvSpPr>
            <p:cNvPr id="187" name="Rectangle 186">
              <a:extLst>
                <a:ext uri="{FF2B5EF4-FFF2-40B4-BE49-F238E27FC236}">
                  <a16:creationId xmlns="" xmlns:a16="http://schemas.microsoft.com/office/drawing/2014/main" id="{3B3E16CA-6618-A14E-A47B-6D345DB3B3ED}"/>
                </a:ext>
              </a:extLst>
            </p:cNvPr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8" name="Picture 187" descr="switch.png">
              <a:extLst>
                <a:ext uri="{FF2B5EF4-FFF2-40B4-BE49-F238E27FC236}">
                  <a16:creationId xmlns="" xmlns:a16="http://schemas.microsoft.com/office/drawing/2014/main" id="{700B6D9D-3121-9D4D-9883-4E8C14A04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189" name="Group 188">
            <a:extLst>
              <a:ext uri="{FF2B5EF4-FFF2-40B4-BE49-F238E27FC236}">
                <a16:creationId xmlns="" xmlns:a16="http://schemas.microsoft.com/office/drawing/2014/main" id="{3468BAFC-B47C-414A-B5AB-157F18C8279C}"/>
              </a:ext>
            </a:extLst>
          </p:cNvPr>
          <p:cNvGrpSpPr/>
          <p:nvPr/>
        </p:nvGrpSpPr>
        <p:grpSpPr>
          <a:xfrm>
            <a:off x="4791594" y="2734731"/>
            <a:ext cx="460651" cy="264986"/>
            <a:chOff x="4744133" y="2569135"/>
            <a:chExt cx="598706" cy="344401"/>
          </a:xfrm>
        </p:grpSpPr>
        <p:sp>
          <p:nvSpPr>
            <p:cNvPr id="190" name="Rectangle 189">
              <a:extLst>
                <a:ext uri="{FF2B5EF4-FFF2-40B4-BE49-F238E27FC236}">
                  <a16:creationId xmlns="" xmlns:a16="http://schemas.microsoft.com/office/drawing/2014/main" id="{C8C77243-B7C5-714B-9F6C-F49478945FBC}"/>
                </a:ext>
              </a:extLst>
            </p:cNvPr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1" name="Picture 190" descr="switch.png">
              <a:extLst>
                <a:ext uri="{FF2B5EF4-FFF2-40B4-BE49-F238E27FC236}">
                  <a16:creationId xmlns="" xmlns:a16="http://schemas.microsoft.com/office/drawing/2014/main" id="{F90DD87B-E710-AB4D-B6A9-68B276951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192" name="Group 191">
            <a:extLst>
              <a:ext uri="{FF2B5EF4-FFF2-40B4-BE49-F238E27FC236}">
                <a16:creationId xmlns="" xmlns:a16="http://schemas.microsoft.com/office/drawing/2014/main" id="{5A48A6EE-3185-4B4B-83EF-C054854937C4}"/>
              </a:ext>
            </a:extLst>
          </p:cNvPr>
          <p:cNvGrpSpPr/>
          <p:nvPr/>
        </p:nvGrpSpPr>
        <p:grpSpPr>
          <a:xfrm>
            <a:off x="3364953" y="3184570"/>
            <a:ext cx="460651" cy="264986"/>
            <a:chOff x="2889933" y="3153790"/>
            <a:chExt cx="598706" cy="344401"/>
          </a:xfrm>
        </p:grpSpPr>
        <p:sp>
          <p:nvSpPr>
            <p:cNvPr id="193" name="Rectangle 192">
              <a:extLst>
                <a:ext uri="{FF2B5EF4-FFF2-40B4-BE49-F238E27FC236}">
                  <a16:creationId xmlns="" xmlns:a16="http://schemas.microsoft.com/office/drawing/2014/main" id="{B080C1C7-F577-2747-900A-6FA9E7EFF89C}"/>
                </a:ext>
              </a:extLst>
            </p:cNvPr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4" name="Picture 193" descr="switch.png">
              <a:extLst>
                <a:ext uri="{FF2B5EF4-FFF2-40B4-BE49-F238E27FC236}">
                  <a16:creationId xmlns="" xmlns:a16="http://schemas.microsoft.com/office/drawing/2014/main" id="{9F8823DB-0A80-414A-AE1B-EB3196F85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5" name="Group 194">
            <a:extLst>
              <a:ext uri="{FF2B5EF4-FFF2-40B4-BE49-F238E27FC236}">
                <a16:creationId xmlns="" xmlns:a16="http://schemas.microsoft.com/office/drawing/2014/main" id="{E4F6F2E3-7E77-EA45-8508-92BDD900174B}"/>
              </a:ext>
            </a:extLst>
          </p:cNvPr>
          <p:cNvGrpSpPr/>
          <p:nvPr/>
        </p:nvGrpSpPr>
        <p:grpSpPr>
          <a:xfrm>
            <a:off x="6943778" y="3184570"/>
            <a:ext cx="460651" cy="264986"/>
            <a:chOff x="7541319" y="3153790"/>
            <a:chExt cx="598706" cy="344401"/>
          </a:xfrm>
        </p:grpSpPr>
        <p:sp>
          <p:nvSpPr>
            <p:cNvPr id="196" name="Rectangle 195">
              <a:extLst>
                <a:ext uri="{FF2B5EF4-FFF2-40B4-BE49-F238E27FC236}">
                  <a16:creationId xmlns="" xmlns:a16="http://schemas.microsoft.com/office/drawing/2014/main" id="{73845D27-5D7E-9740-AFA1-C83CF9A9FF6F}"/>
                </a:ext>
              </a:extLst>
            </p:cNvPr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7" name="Picture 196" descr="switch.png">
              <a:extLst>
                <a:ext uri="{FF2B5EF4-FFF2-40B4-BE49-F238E27FC236}">
                  <a16:creationId xmlns="" xmlns:a16="http://schemas.microsoft.com/office/drawing/2014/main" id="{6B58F7F2-A77E-8A40-8228-BAC1C2A2D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8" name="Group 197">
            <a:extLst>
              <a:ext uri="{FF2B5EF4-FFF2-40B4-BE49-F238E27FC236}">
                <a16:creationId xmlns="" xmlns:a16="http://schemas.microsoft.com/office/drawing/2014/main" id="{7A82F41F-FD18-A645-A5DC-5E1412F43302}"/>
              </a:ext>
            </a:extLst>
          </p:cNvPr>
          <p:cNvGrpSpPr/>
          <p:nvPr/>
        </p:nvGrpSpPr>
        <p:grpSpPr>
          <a:xfrm>
            <a:off x="2655167" y="3184570"/>
            <a:ext cx="460651" cy="264986"/>
            <a:chOff x="1967430" y="3153790"/>
            <a:chExt cx="598706" cy="344401"/>
          </a:xfrm>
        </p:grpSpPr>
        <p:sp>
          <p:nvSpPr>
            <p:cNvPr id="199" name="Rectangle 198">
              <a:extLst>
                <a:ext uri="{FF2B5EF4-FFF2-40B4-BE49-F238E27FC236}">
                  <a16:creationId xmlns="" xmlns:a16="http://schemas.microsoft.com/office/drawing/2014/main" id="{0593B315-AB6A-2945-8311-83355B68C859}"/>
                </a:ext>
              </a:extLst>
            </p:cNvPr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0" name="Picture 199" descr="switch.png">
              <a:extLst>
                <a:ext uri="{FF2B5EF4-FFF2-40B4-BE49-F238E27FC236}">
                  <a16:creationId xmlns="" xmlns:a16="http://schemas.microsoft.com/office/drawing/2014/main" id="{1B58D386-4A75-A14A-8DF8-D448E38FC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pic>
        <p:nvPicPr>
          <p:cNvPr id="201" name="Picture 200" descr="switch.png">
            <a:extLst>
              <a:ext uri="{FF2B5EF4-FFF2-40B4-BE49-F238E27FC236}">
                <a16:creationId xmlns="" xmlns:a16="http://schemas.microsoft.com/office/drawing/2014/main" id="{796C20D1-5726-6C44-9A66-997D365804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664916"/>
            <a:ext cx="460651" cy="264986"/>
          </a:xfrm>
          <a:prstGeom prst="rect">
            <a:avLst/>
          </a:prstGeom>
        </p:spPr>
      </p:pic>
      <p:pic>
        <p:nvPicPr>
          <p:cNvPr id="202" name="Picture 201" descr="switch.png">
            <a:extLst>
              <a:ext uri="{FF2B5EF4-FFF2-40B4-BE49-F238E27FC236}">
                <a16:creationId xmlns="" xmlns:a16="http://schemas.microsoft.com/office/drawing/2014/main" id="{52F64936-97E6-9847-8170-8D6CF118E9F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575938"/>
            <a:ext cx="460651" cy="264986"/>
          </a:xfrm>
          <a:prstGeom prst="rect">
            <a:avLst/>
          </a:prstGeom>
        </p:spPr>
      </p:pic>
      <p:pic>
        <p:nvPicPr>
          <p:cNvPr id="203" name="Picture 202" descr="switch.png">
            <a:extLst>
              <a:ext uri="{FF2B5EF4-FFF2-40B4-BE49-F238E27FC236}">
                <a16:creationId xmlns="" xmlns:a16="http://schemas.microsoft.com/office/drawing/2014/main" id="{7509663F-D9A9-E249-BC9D-EFE8153DBDF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487058"/>
            <a:ext cx="460651" cy="264986"/>
          </a:xfrm>
          <a:prstGeom prst="rect">
            <a:avLst/>
          </a:prstGeom>
        </p:spPr>
      </p:pic>
      <p:pic>
        <p:nvPicPr>
          <p:cNvPr id="204" name="Picture 203" descr="switch.png">
            <a:extLst>
              <a:ext uri="{FF2B5EF4-FFF2-40B4-BE49-F238E27FC236}">
                <a16:creationId xmlns="" xmlns:a16="http://schemas.microsoft.com/office/drawing/2014/main" id="{1965E862-060B-2E48-98BF-32891D0A3D8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396813"/>
            <a:ext cx="460651" cy="264986"/>
          </a:xfrm>
          <a:prstGeom prst="rect">
            <a:avLst/>
          </a:prstGeom>
        </p:spPr>
      </p:pic>
      <p:pic>
        <p:nvPicPr>
          <p:cNvPr id="205" name="Picture 204" descr="switch.png">
            <a:extLst>
              <a:ext uri="{FF2B5EF4-FFF2-40B4-BE49-F238E27FC236}">
                <a16:creationId xmlns="" xmlns:a16="http://schemas.microsoft.com/office/drawing/2014/main" id="{3ECA1E11-2283-1B46-98AE-A66EE5E78E2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49" y="3306068"/>
            <a:ext cx="460651" cy="264986"/>
          </a:xfrm>
          <a:prstGeom prst="rect">
            <a:avLst/>
          </a:prstGeom>
        </p:spPr>
      </p:pic>
      <p:grpSp>
        <p:nvGrpSpPr>
          <p:cNvPr id="206" name="Group 205">
            <a:extLst>
              <a:ext uri="{FF2B5EF4-FFF2-40B4-BE49-F238E27FC236}">
                <a16:creationId xmlns="" xmlns:a16="http://schemas.microsoft.com/office/drawing/2014/main" id="{6CB7C02A-8FC0-ED47-8167-C2FD0BD22B56}"/>
              </a:ext>
            </a:extLst>
          </p:cNvPr>
          <p:cNvGrpSpPr/>
          <p:nvPr/>
        </p:nvGrpSpPr>
        <p:grpSpPr>
          <a:xfrm>
            <a:off x="1941849" y="3184570"/>
            <a:ext cx="460651" cy="264986"/>
            <a:chOff x="989530" y="3436458"/>
            <a:chExt cx="574073" cy="330231"/>
          </a:xfrm>
        </p:grpSpPr>
        <p:sp>
          <p:nvSpPr>
            <p:cNvPr id="207" name="Rectangle 206">
              <a:extLst>
                <a:ext uri="{FF2B5EF4-FFF2-40B4-BE49-F238E27FC236}">
                  <a16:creationId xmlns="" xmlns:a16="http://schemas.microsoft.com/office/drawing/2014/main" id="{6541499E-B293-6F4A-B8AF-0AF89C99B8B1}"/>
                </a:ext>
              </a:extLst>
            </p:cNvPr>
            <p:cNvSpPr/>
            <p:nvPr/>
          </p:nvSpPr>
          <p:spPr>
            <a:xfrm>
              <a:off x="1184275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8" name="Picture 207" descr="switch.png">
              <a:extLst>
                <a:ext uri="{FF2B5EF4-FFF2-40B4-BE49-F238E27FC236}">
                  <a16:creationId xmlns="" xmlns:a16="http://schemas.microsoft.com/office/drawing/2014/main" id="{ED0EB48A-C7DB-EE46-9F0C-5A1F8AA21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530" y="3436458"/>
              <a:ext cx="574073" cy="330231"/>
            </a:xfrm>
            <a:prstGeom prst="rect">
              <a:avLst/>
            </a:prstGeom>
          </p:spPr>
        </p:pic>
      </p:grpSp>
      <p:sp>
        <p:nvSpPr>
          <p:cNvPr id="209" name="Rounded Rectangle 208">
            <a:extLst>
              <a:ext uri="{FF2B5EF4-FFF2-40B4-BE49-F238E27FC236}">
                <a16:creationId xmlns="" xmlns:a16="http://schemas.microsoft.com/office/drawing/2014/main" id="{52BDD76F-C772-FD49-B627-B92333FDDEBB}"/>
              </a:ext>
            </a:extLst>
          </p:cNvPr>
          <p:cNvSpPr/>
          <p:nvPr/>
        </p:nvSpPr>
        <p:spPr>
          <a:xfrm>
            <a:off x="2886868" y="3239134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VOLTHA</a:t>
            </a:r>
          </a:p>
        </p:txBody>
      </p:sp>
      <p:sp>
        <p:nvSpPr>
          <p:cNvPr id="210" name="Rounded Rectangle 209">
            <a:extLst>
              <a:ext uri="{FF2B5EF4-FFF2-40B4-BE49-F238E27FC236}">
                <a16:creationId xmlns="" xmlns:a16="http://schemas.microsoft.com/office/drawing/2014/main" id="{50E23F9D-5DC5-AA41-A77B-D7AF0EB92E7A}"/>
              </a:ext>
            </a:extLst>
          </p:cNvPr>
          <p:cNvSpPr/>
          <p:nvPr/>
        </p:nvSpPr>
        <p:spPr>
          <a:xfrm>
            <a:off x="7229349" y="3246151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ODTN</a:t>
            </a:r>
          </a:p>
        </p:txBody>
      </p:sp>
      <p:sp>
        <p:nvSpPr>
          <p:cNvPr id="211" name="Rounded Rectangle 210">
            <a:extLst>
              <a:ext uri="{FF2B5EF4-FFF2-40B4-BE49-F238E27FC236}">
                <a16:creationId xmlns="" xmlns:a16="http://schemas.microsoft.com/office/drawing/2014/main" id="{57F01733-E47A-3646-8C9A-9475FB7A5ABA}"/>
              </a:ext>
            </a:extLst>
          </p:cNvPr>
          <p:cNvSpPr/>
          <p:nvPr/>
        </p:nvSpPr>
        <p:spPr>
          <a:xfrm>
            <a:off x="4403340" y="3239134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Stratum</a:t>
            </a:r>
          </a:p>
        </p:txBody>
      </p:sp>
      <p:sp>
        <p:nvSpPr>
          <p:cNvPr id="212" name="Rounded Rectangle 211">
            <a:extLst>
              <a:ext uri="{FF2B5EF4-FFF2-40B4-BE49-F238E27FC236}">
                <a16:creationId xmlns="" xmlns:a16="http://schemas.microsoft.com/office/drawing/2014/main" id="{078A752E-1E8D-CB49-9FDC-DFB89C7C13DD}"/>
              </a:ext>
            </a:extLst>
          </p:cNvPr>
          <p:cNvSpPr/>
          <p:nvPr/>
        </p:nvSpPr>
        <p:spPr>
          <a:xfrm>
            <a:off x="1224453" y="3239134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RAN</a:t>
            </a:r>
          </a:p>
        </p:txBody>
      </p:sp>
      <p:sp>
        <p:nvSpPr>
          <p:cNvPr id="213" name="Rounded Rectangle 212">
            <a:extLst>
              <a:ext uri="{FF2B5EF4-FFF2-40B4-BE49-F238E27FC236}">
                <a16:creationId xmlns="" xmlns:a16="http://schemas.microsoft.com/office/drawing/2014/main" id="{FCBFE6C7-2E0E-E941-B7AA-2E58F7E5C7E0}"/>
              </a:ext>
            </a:extLst>
          </p:cNvPr>
          <p:cNvSpPr/>
          <p:nvPr/>
        </p:nvSpPr>
        <p:spPr>
          <a:xfrm>
            <a:off x="4403340" y="2074893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Trellis</a:t>
            </a:r>
          </a:p>
        </p:txBody>
      </p:sp>
      <p:sp>
        <p:nvSpPr>
          <p:cNvPr id="215" name="Rounded Rectangle 214">
            <a:extLst>
              <a:ext uri="{FF2B5EF4-FFF2-40B4-BE49-F238E27FC236}">
                <a16:creationId xmlns="" xmlns:a16="http://schemas.microsoft.com/office/drawing/2014/main" id="{F2D2DF91-B871-5F4C-908D-899043185BA0}"/>
              </a:ext>
            </a:extLst>
          </p:cNvPr>
          <p:cNvSpPr/>
          <p:nvPr/>
        </p:nvSpPr>
        <p:spPr>
          <a:xfrm>
            <a:off x="4403340" y="2642585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ONOS</a:t>
            </a:r>
          </a:p>
        </p:txBody>
      </p:sp>
      <p:sp>
        <p:nvSpPr>
          <p:cNvPr id="216" name="Rounded Rectangle 215">
            <a:extLst>
              <a:ext uri="{FF2B5EF4-FFF2-40B4-BE49-F238E27FC236}">
                <a16:creationId xmlns="" xmlns:a16="http://schemas.microsoft.com/office/drawing/2014/main" id="{C66CF13D-A8A8-FE46-9E5C-85834C93BDE9}"/>
              </a:ext>
            </a:extLst>
          </p:cNvPr>
          <p:cNvSpPr/>
          <p:nvPr/>
        </p:nvSpPr>
        <p:spPr>
          <a:xfrm>
            <a:off x="5974459" y="1063148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Residential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Services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="" xmlns:a16="http://schemas.microsoft.com/office/drawing/2014/main" id="{73DC4D83-4FCE-6949-A46A-BBC6B555744C}"/>
              </a:ext>
            </a:extLst>
          </p:cNvPr>
          <p:cNvSpPr/>
          <p:nvPr/>
        </p:nvSpPr>
        <p:spPr>
          <a:xfrm>
            <a:off x="2224252" y="1056131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Mobile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Services</a:t>
            </a:r>
          </a:p>
        </p:txBody>
      </p:sp>
      <p:sp>
        <p:nvSpPr>
          <p:cNvPr id="218" name="Rounded Rectangle 217">
            <a:extLst>
              <a:ext uri="{FF2B5EF4-FFF2-40B4-BE49-F238E27FC236}">
                <a16:creationId xmlns="" xmlns:a16="http://schemas.microsoft.com/office/drawing/2014/main" id="{03886AB1-04B8-9A43-AD76-539768118983}"/>
              </a:ext>
            </a:extLst>
          </p:cNvPr>
          <p:cNvSpPr/>
          <p:nvPr/>
        </p:nvSpPr>
        <p:spPr>
          <a:xfrm>
            <a:off x="4095100" y="1063148"/>
            <a:ext cx="1359558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Enterprise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Services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="" xmlns:a16="http://schemas.microsoft.com/office/drawing/2014/main" id="{B498AD6B-3F84-A44D-8030-5CE237F37BC9}"/>
              </a:ext>
            </a:extLst>
          </p:cNvPr>
          <p:cNvSpPr txBox="1"/>
          <p:nvPr/>
        </p:nvSpPr>
        <p:spPr>
          <a:xfrm>
            <a:off x="7109856" y="4071933"/>
            <a:ext cx="54214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ROADM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</a:b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(To Core)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="" xmlns:a16="http://schemas.microsoft.com/office/drawing/2014/main" id="{50977D19-C9C9-BE40-BE00-E6052CCC6DEF}"/>
              </a:ext>
            </a:extLst>
          </p:cNvPr>
          <p:cNvSpPr txBox="1"/>
          <p:nvPr/>
        </p:nvSpPr>
        <p:spPr>
          <a:xfrm>
            <a:off x="1591266" y="4071933"/>
            <a:ext cx="85933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Disaggregated 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</a:b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Radio Units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="" xmlns:a16="http://schemas.microsoft.com/office/drawing/2014/main" id="{56E4DA13-BA9A-7144-82B0-10A084C810FC}"/>
              </a:ext>
            </a:extLst>
          </p:cNvPr>
          <p:cNvSpPr txBox="1"/>
          <p:nvPr/>
        </p:nvSpPr>
        <p:spPr>
          <a:xfrm>
            <a:off x="4022667" y="4085967"/>
            <a:ext cx="264426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Shared Virtualized Servers: VMs &amp; Containers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="" xmlns:a16="http://schemas.microsoft.com/office/drawing/2014/main" id="{296F8348-4EB7-8E4F-8511-E4C8938836FF}"/>
              </a:ext>
            </a:extLst>
          </p:cNvPr>
          <p:cNvSpPr txBox="1"/>
          <p:nvPr/>
        </p:nvSpPr>
        <p:spPr>
          <a:xfrm>
            <a:off x="2697173" y="4057899"/>
            <a:ext cx="859335" cy="3898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Disaggregated</a:t>
            </a:r>
          </a:p>
          <a:p>
            <a:pPr marL="0" marR="0" lvl="0" indent="0" algn="ctr" defTabSz="45712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orbel"/>
                <a:ea typeface="+mn-ea"/>
                <a:cs typeface="Corbel"/>
              </a:rPr>
              <a:t>PON OLTs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878539" y="666620"/>
            <a:ext cx="8000469" cy="3775175"/>
          </a:xfrm>
          <a:prstGeom prst="rect">
            <a:avLst/>
          </a:prstGeom>
          <a:noFill/>
          <a:ln w="12700" cap="flat" cmpd="sng" algn="ctr">
            <a:solidFill>
              <a:srgbClr val="007DCC"/>
            </a:solidFill>
            <a:prstDash val="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4" name="Rounded Rectangle 213">
            <a:extLst>
              <a:ext uri="{FF2B5EF4-FFF2-40B4-BE49-F238E27FC236}">
                <a16:creationId xmlns="" xmlns:a16="http://schemas.microsoft.com/office/drawing/2014/main" id="{F2434B54-56EC-094D-82CF-F7A24F9AB5E2}"/>
              </a:ext>
            </a:extLst>
          </p:cNvPr>
          <p:cNvSpPr/>
          <p:nvPr/>
        </p:nvSpPr>
        <p:spPr>
          <a:xfrm>
            <a:off x="3248518" y="1620938"/>
            <a:ext cx="3224247" cy="403867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XOS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="" xmlns:a16="http://schemas.microsoft.com/office/drawing/2014/main" id="{52BDD76F-C772-FD49-B627-B92333FDDEBB}"/>
              </a:ext>
            </a:extLst>
          </p:cNvPr>
          <p:cNvSpPr/>
          <p:nvPr/>
        </p:nvSpPr>
        <p:spPr>
          <a:xfrm>
            <a:off x="5893696" y="3244176"/>
            <a:ext cx="1262537" cy="470062"/>
          </a:xfrm>
          <a:prstGeom prst="roundRect">
            <a:avLst>
              <a:gd name="adj" fmla="val 9176"/>
            </a:avLst>
          </a:prstGeom>
          <a:solidFill>
            <a:srgbClr val="007DCC">
              <a:lumMod val="75000"/>
            </a:srgb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OMEC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Text Placeholder 2"/>
          <p:cNvSpPr>
            <a:spLocks noGrp="1"/>
          </p:cNvSpPr>
          <p:nvPr>
            <p:ph type="body" idx="1"/>
          </p:nvPr>
        </p:nvSpPr>
        <p:spPr>
          <a:xfrm>
            <a:off x="5893697" y="2144381"/>
            <a:ext cx="2659179" cy="627355"/>
          </a:xfrm>
        </p:spPr>
        <p:txBody>
          <a:bodyPr/>
          <a:lstStyle/>
          <a:p>
            <a:pPr algn="ctr"/>
            <a:r>
              <a:rPr lang="en-US" sz="1600" dirty="0"/>
              <a:t>ONF Open Source Software Stack for Access and Edge</a:t>
            </a:r>
            <a:endParaRPr lang="en-US" sz="1600"/>
          </a:p>
        </p:txBody>
      </p:sp>
      <p:sp>
        <p:nvSpPr>
          <p:cNvPr id="227" name="Google Shape;80;p21"/>
          <p:cNvSpPr txBox="1">
            <a:spLocks/>
          </p:cNvSpPr>
          <p:nvPr/>
        </p:nvSpPr>
        <p:spPr>
          <a:xfrm>
            <a:off x="231916" y="748065"/>
            <a:ext cx="1879987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C</a:t>
            </a:r>
            <a:r>
              <a:rPr lang="en-US" sz="1600"/>
              <a:t>entral </a:t>
            </a:r>
          </a:p>
          <a:p>
            <a:r>
              <a:rPr lang="en-US" sz="1600" b="1"/>
              <a:t>O</a:t>
            </a:r>
            <a:r>
              <a:rPr lang="en-US" sz="1600"/>
              <a:t>ffice</a:t>
            </a:r>
          </a:p>
          <a:p>
            <a:r>
              <a:rPr lang="en-US" sz="1600" b="1"/>
              <a:t>R</a:t>
            </a:r>
            <a:r>
              <a:rPr lang="en-US" sz="1600"/>
              <a:t>earchitected as a</a:t>
            </a:r>
          </a:p>
          <a:p>
            <a:r>
              <a:rPr lang="en-US" sz="1600" b="1"/>
              <a:t>D</a:t>
            </a:r>
            <a:r>
              <a:rPr lang="en-US" sz="1600"/>
              <a:t>atacenter</a:t>
            </a:r>
          </a:p>
        </p:txBody>
      </p:sp>
      <p:sp>
        <p:nvSpPr>
          <p:cNvPr id="228" name="Text Placeholder 2"/>
          <p:cNvSpPr>
            <a:spLocks noGrp="1"/>
          </p:cNvSpPr>
          <p:nvPr>
            <p:ph type="body" idx="1"/>
          </p:nvPr>
        </p:nvSpPr>
        <p:spPr>
          <a:xfrm>
            <a:off x="666549" y="2140201"/>
            <a:ext cx="2883701" cy="734815"/>
          </a:xfrm>
        </p:spPr>
        <p:txBody>
          <a:bodyPr/>
          <a:lstStyle/>
          <a:p>
            <a:pPr algn="ctr"/>
            <a:r>
              <a:rPr lang="en-US" sz="1600" dirty="0"/>
              <a:t>Economies of a Datacenter</a:t>
            </a:r>
          </a:p>
          <a:p>
            <a:pPr algn="ctr"/>
            <a:r>
              <a:rPr lang="en-US" sz="1600" dirty="0"/>
              <a:t>Agility of a Cloud Provider</a:t>
            </a:r>
          </a:p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9089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557" y="105435"/>
            <a:ext cx="7886700" cy="577612"/>
          </a:xfrm>
        </p:spPr>
        <p:txBody>
          <a:bodyPr/>
          <a:lstStyle/>
          <a:p>
            <a:r>
              <a:rPr lang="en-US" dirty="0"/>
              <a:t>ONF Curated Solutions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89441" y="691851"/>
            <a:ext cx="6693556" cy="697525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sz="1600" dirty="0"/>
              <a:t>ONF helps operators and supply-chain assemble these projects into Deployable Access and Edge Solutions </a:t>
            </a:r>
          </a:p>
          <a:p>
            <a:pPr>
              <a:lnSpc>
                <a:spcPct val="110000"/>
              </a:lnSpc>
            </a:pPr>
            <a:endParaRPr lang="en-US" sz="1600"/>
          </a:p>
        </p:txBody>
      </p:sp>
      <p:pic>
        <p:nvPicPr>
          <p:cNvPr id="7" name="Google Shape;304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62934" y="1340257"/>
            <a:ext cx="2806524" cy="1455965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Google Shape;30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290" y="1354290"/>
            <a:ext cx="2757407" cy="144551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Google Shape;30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5919" y="2841907"/>
            <a:ext cx="2820554" cy="1567277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" name="Google Shape;30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5064" y="2848222"/>
            <a:ext cx="2752617" cy="1553945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390892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92" y="189640"/>
            <a:ext cx="7886700" cy="577612"/>
          </a:xfrm>
        </p:spPr>
        <p:txBody>
          <a:bodyPr/>
          <a:lstStyle/>
          <a:p>
            <a:r>
              <a:rPr lang="en-US"/>
              <a:t>OLT Disaggregation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89089" y="422980"/>
            <a:ext cx="2802449" cy="8487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>
              <a:buClrTx/>
              <a:buFontTx/>
              <a:buNone/>
            </a:pPr>
            <a:r>
              <a:rPr lang="en-US" sz="1600" kern="1200">
                <a:solidFill>
                  <a:srgbClr val="4B4B4B"/>
                </a:solidFill>
                <a:latin typeface="Calibri"/>
              </a:rPr>
              <a:t>ONOS: SDN Controller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28919" y="1663890"/>
            <a:ext cx="2728745" cy="12906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457200">
              <a:buClrTx/>
              <a:buFontTx/>
              <a:buNone/>
            </a:pPr>
            <a:r>
              <a:rPr lang="en-US" sz="1600" kern="1200" dirty="0" err="1">
                <a:solidFill>
                  <a:srgbClr val="4B4B4B"/>
                </a:solidFill>
                <a:latin typeface="Calibri"/>
              </a:rPr>
              <a:t>VOLTHA</a:t>
            </a:r>
            <a:endParaRPr lang="en-US" sz="16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62648" y="1740546"/>
            <a:ext cx="1320922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 dirty="0" err="1">
                <a:solidFill>
                  <a:srgbClr val="4B4B4B"/>
                </a:solidFill>
                <a:latin typeface="Calibri"/>
              </a:rPr>
              <a:t>OpenFlow</a:t>
            </a:r>
            <a:r>
              <a:rPr lang="en-US" sz="1200" kern="1200" dirty="0">
                <a:solidFill>
                  <a:srgbClr val="4B4B4B"/>
                </a:solidFill>
                <a:latin typeface="Calibri"/>
              </a:rPr>
              <a:t> Agent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15021" y="882131"/>
            <a:ext cx="1287134" cy="2683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 dirty="0" err="1">
                <a:solidFill>
                  <a:srgbClr val="4B4B4B"/>
                </a:solidFill>
                <a:latin typeface="Calibri"/>
              </a:rPr>
              <a:t>OpenFlow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92578" y="113311"/>
            <a:ext cx="766010" cy="2842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</a:rPr>
              <a:t>VLANs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cxnSp>
        <p:nvCxnSpPr>
          <p:cNvPr id="10" name="Straight Arrow Connector 9"/>
          <p:cNvCxnSpPr>
            <a:stCxn id="5" idx="2"/>
            <a:endCxn id="6" idx="0"/>
          </p:cNvCxnSpPr>
          <p:nvPr/>
        </p:nvCxnSpPr>
        <p:spPr>
          <a:xfrm>
            <a:off x="7290308" y="1271800"/>
            <a:ext cx="2984" cy="392129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2"/>
            <a:endCxn id="17" idx="0"/>
          </p:cNvCxnSpPr>
          <p:nvPr/>
        </p:nvCxnSpPr>
        <p:spPr>
          <a:xfrm flipH="1">
            <a:off x="7291121" y="2954506"/>
            <a:ext cx="2189" cy="580262"/>
          </a:xfrm>
          <a:prstGeom prst="straightConnector1">
            <a:avLst/>
          </a:prstGeom>
          <a:ln w="25400" cap="rnd" cmpd="sng">
            <a:solidFill>
              <a:schemeClr val="tx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696624" y="111465"/>
            <a:ext cx="746113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</a:rPr>
              <a:t>AAA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477332" y="111465"/>
            <a:ext cx="69775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</a:rPr>
              <a:t>Mcast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84" y="1367532"/>
            <a:ext cx="1795992" cy="200523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79881" y="3381494"/>
            <a:ext cx="1617139" cy="241712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 dirty="0">
                <a:solidFill>
                  <a:srgbClr val="FFFFFF"/>
                </a:solidFill>
                <a:latin typeface="Calibri"/>
              </a:rPr>
              <a:t>OLT</a:t>
            </a:r>
          </a:p>
        </p:txBody>
      </p:sp>
      <p:pic>
        <p:nvPicPr>
          <p:cNvPr id="17" name="Shape 276" descr="vOL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6090" y="3534770"/>
            <a:ext cx="2750047" cy="6569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ight Arrow 17"/>
          <p:cNvSpPr/>
          <p:nvPr/>
        </p:nvSpPr>
        <p:spPr>
          <a:xfrm>
            <a:off x="4392208" y="1776994"/>
            <a:ext cx="848972" cy="7111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100" kern="1200">
                <a:solidFill>
                  <a:srgbClr val="FFFFFF"/>
                </a:solidFill>
                <a:latin typeface="Calibri"/>
              </a:rPr>
              <a:t>SDNize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17315" y="1740546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</a:rPr>
              <a:t>NetConf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36868" y="881732"/>
            <a:ext cx="1164154" cy="282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</a:rPr>
              <a:t>NetConf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62648" y="2298454"/>
            <a:ext cx="1320922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 dirty="0">
                <a:solidFill>
                  <a:srgbClr val="4B4B4B"/>
                </a:solidFill>
                <a:latin typeface="Calibri"/>
              </a:rPr>
              <a:t>OLT API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17315" y="2298454"/>
            <a:ext cx="1164154" cy="282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en-US" sz="1200" kern="1200" dirty="0">
                <a:solidFill>
                  <a:srgbClr val="4B4B4B"/>
                </a:solidFill>
                <a:latin typeface="Calibri"/>
              </a:rPr>
              <a:t>OMCI Stack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09687" y="111465"/>
            <a:ext cx="481861" cy="2860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r>
              <a:rPr lang="mr-IN" sz="1200" kern="1200">
                <a:solidFill>
                  <a:srgbClr val="4B4B4B"/>
                </a:solidFill>
                <a:latin typeface="Mangal"/>
              </a:rPr>
              <a:t>…</a:t>
            </a:r>
            <a:endParaRPr lang="en-US" sz="1200" kern="1200" dirty="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33519" y="1850582"/>
            <a:ext cx="76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PON MAC blades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832424" y="2064691"/>
            <a:ext cx="856191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318711" y="2637981"/>
            <a:ext cx="77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Compute blades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004113" y="2775890"/>
            <a:ext cx="1469326" cy="0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688669" y="940158"/>
            <a:ext cx="946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Backplane</a:t>
            </a:r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>
            <a:off x="3161859" y="1217157"/>
            <a:ext cx="0" cy="221045"/>
          </a:xfrm>
          <a:prstGeom prst="straightConnector1">
            <a:avLst/>
          </a:prstGeom>
          <a:ln w="25400" cap="rnd" cmpd="sng">
            <a:solidFill>
              <a:srgbClr val="4F81BD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33515" y="986292"/>
            <a:ext cx="123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VLANs, IGMP, 802.1x, Mcast …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1"/>
          </p:nvPr>
        </p:nvSpPr>
        <p:spPr>
          <a:xfrm>
            <a:off x="4497452" y="3017332"/>
            <a:ext cx="2553935" cy="411743"/>
          </a:xfrm>
        </p:spPr>
        <p:txBody>
          <a:bodyPr/>
          <a:lstStyle/>
          <a:p>
            <a:pPr algn="ctr"/>
            <a:r>
              <a:rPr lang="en-US" sz="1400"/>
              <a:t>VOLTHA: Virtual OLT Hardware Abstraction</a:t>
            </a:r>
          </a:p>
          <a:p>
            <a:pPr algn="ctr"/>
            <a:endParaRPr lang="en-US" sz="1400"/>
          </a:p>
        </p:txBody>
      </p:sp>
      <p:sp>
        <p:nvSpPr>
          <p:cNvPr id="33" name="TextBox 32"/>
          <p:cNvSpPr txBox="1"/>
          <p:nvPr/>
        </p:nvSpPr>
        <p:spPr>
          <a:xfrm>
            <a:off x="582353" y="822925"/>
            <a:ext cx="75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200" kern="1200">
                <a:solidFill>
                  <a:srgbClr val="4B4B4B"/>
                </a:solidFill>
                <a:latin typeface="Calibri"/>
                <a:ea typeface="+mn-ea"/>
                <a:cs typeface="+mn-cs"/>
              </a:rPr>
              <a:t>EMS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"/>
          </p:nvPr>
        </p:nvSpPr>
        <p:spPr>
          <a:xfrm>
            <a:off x="1683914" y="3688994"/>
            <a:ext cx="2799506" cy="411743"/>
          </a:xfrm>
        </p:spPr>
        <p:txBody>
          <a:bodyPr/>
          <a:lstStyle/>
          <a:p>
            <a:pPr algn="ctr"/>
            <a:r>
              <a:rPr lang="en-US" sz="1400"/>
              <a:t>Traditional Chassis based Vendor OLT for PONs (Passive Optical Networks)</a:t>
            </a:r>
          </a:p>
          <a:p>
            <a:pPr algn="ctr"/>
            <a:endParaRPr lang="en-US" sz="140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114" y="1189990"/>
            <a:ext cx="741174" cy="437967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70" y="3690970"/>
            <a:ext cx="847997" cy="478708"/>
          </a:xfrm>
          <a:prstGeom prst="rect">
            <a:avLst/>
          </a:prstGeom>
          <a:effectLst>
            <a:glow rad="228600">
              <a:srgbClr val="A5A5A5">
                <a:satMod val="175000"/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37757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6" grpId="0"/>
      <p:bldP spid="28" grpId="0"/>
      <p:bldP spid="30" grpId="0"/>
      <p:bldP spid="32" grpId="0" build="p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ounded Rectangle 404"/>
          <p:cNvSpPr/>
          <p:nvPr/>
        </p:nvSpPr>
        <p:spPr>
          <a:xfrm>
            <a:off x="1905099" y="706872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00" name="Hexagon 299"/>
          <p:cNvSpPr/>
          <p:nvPr/>
        </p:nvSpPr>
        <p:spPr>
          <a:xfrm>
            <a:off x="2268066" y="1448529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301" name="Rectangle 300"/>
          <p:cNvSpPr/>
          <p:nvPr/>
        </p:nvSpPr>
        <p:spPr>
          <a:xfrm>
            <a:off x="2211773" y="2222381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302" name="Rounded Rectangle 301"/>
          <p:cNvSpPr/>
          <p:nvPr/>
        </p:nvSpPr>
        <p:spPr>
          <a:xfrm>
            <a:off x="2211773" y="1632779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303" name="Rounded Rectangle 302"/>
          <p:cNvSpPr/>
          <p:nvPr/>
        </p:nvSpPr>
        <p:spPr>
          <a:xfrm>
            <a:off x="2230729" y="753178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6316032" y="399095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305" name="Hexagon 304"/>
          <p:cNvSpPr/>
          <p:nvPr/>
        </p:nvSpPr>
        <p:spPr>
          <a:xfrm>
            <a:off x="2855442" y="1441335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306" name="Hexagon 305"/>
          <p:cNvSpPr/>
          <p:nvPr/>
        </p:nvSpPr>
        <p:spPr>
          <a:xfrm>
            <a:off x="3409303" y="1441335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307" name="Hexagon 306"/>
          <p:cNvSpPr/>
          <p:nvPr/>
        </p:nvSpPr>
        <p:spPr>
          <a:xfrm>
            <a:off x="3957232" y="144133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308" name="Hexagon 307"/>
          <p:cNvSpPr/>
          <p:nvPr/>
        </p:nvSpPr>
        <p:spPr>
          <a:xfrm>
            <a:off x="4590801" y="1443619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309" name="Hexagon 308"/>
          <p:cNvSpPr/>
          <p:nvPr/>
        </p:nvSpPr>
        <p:spPr>
          <a:xfrm>
            <a:off x="5326695" y="1443619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310" name="Hexagon 309"/>
          <p:cNvSpPr/>
          <p:nvPr/>
        </p:nvSpPr>
        <p:spPr>
          <a:xfrm>
            <a:off x="6050035" y="1441335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311" name="Straight Connector 310"/>
          <p:cNvCxnSpPr>
            <a:stCxn id="301" idx="0"/>
          </p:cNvCxnSpPr>
          <p:nvPr/>
        </p:nvCxnSpPr>
        <p:spPr>
          <a:xfrm flipH="1" flipV="1">
            <a:off x="3120309" y="2086135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15" name="Picture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409" y="1383823"/>
            <a:ext cx="773663" cy="457165"/>
          </a:xfrm>
          <a:prstGeom prst="rect">
            <a:avLst/>
          </a:prstGeom>
        </p:spPr>
      </p:pic>
      <p:grpSp>
        <p:nvGrpSpPr>
          <p:cNvPr id="316" name="Group 315"/>
          <p:cNvGrpSpPr/>
          <p:nvPr/>
        </p:nvGrpSpPr>
        <p:grpSpPr>
          <a:xfrm>
            <a:off x="3043806" y="12604"/>
            <a:ext cx="2594992" cy="659218"/>
            <a:chOff x="4691947" y="240650"/>
            <a:chExt cx="2692230" cy="854361"/>
          </a:xfrm>
        </p:grpSpPr>
        <p:sp>
          <p:nvSpPr>
            <p:cNvPr id="317" name="Hexagon 316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318" name="Hexagon 317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319" name="Up-Down Arrow 318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320" name="Up-Down Arrow 319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321" name="Rounded Rectangle 320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322" name="Rounded Rectangle 321"/>
          <p:cNvSpPr/>
          <p:nvPr/>
        </p:nvSpPr>
        <p:spPr>
          <a:xfrm>
            <a:off x="6818736" y="735936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323" name="Straight Connector 322"/>
          <p:cNvCxnSpPr/>
          <p:nvPr/>
        </p:nvCxnSpPr>
        <p:spPr>
          <a:xfrm flipV="1">
            <a:off x="3120309" y="1236555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24" name="Straight Connector 323"/>
          <p:cNvCxnSpPr/>
          <p:nvPr/>
        </p:nvCxnSpPr>
        <p:spPr>
          <a:xfrm flipH="1" flipV="1">
            <a:off x="5640076" y="1241216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25" name="Straight Connector 324"/>
          <p:cNvCxnSpPr/>
          <p:nvPr/>
        </p:nvCxnSpPr>
        <p:spPr>
          <a:xfrm flipV="1">
            <a:off x="3213085" y="2559431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Connector 325"/>
          <p:cNvCxnSpPr>
            <a:stCxn id="336" idx="1"/>
            <a:endCxn id="327" idx="6"/>
          </p:cNvCxnSpPr>
          <p:nvPr/>
        </p:nvCxnSpPr>
        <p:spPr>
          <a:xfrm flipH="1">
            <a:off x="1356409" y="3071732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" name="Oval 326"/>
          <p:cNvSpPr/>
          <p:nvPr/>
        </p:nvSpPr>
        <p:spPr>
          <a:xfrm>
            <a:off x="1280482" y="3008154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8" name="Oval 327"/>
          <p:cNvSpPr/>
          <p:nvPr/>
        </p:nvSpPr>
        <p:spPr>
          <a:xfrm>
            <a:off x="3453731" y="3079485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9" name="Straight Connector 328"/>
          <p:cNvCxnSpPr>
            <a:stCxn id="327" idx="2"/>
            <a:endCxn id="331" idx="3"/>
          </p:cNvCxnSpPr>
          <p:nvPr/>
        </p:nvCxnSpPr>
        <p:spPr>
          <a:xfrm flipH="1" flipV="1">
            <a:off x="579807" y="2726092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/>
          <p:cNvCxnSpPr>
            <a:stCxn id="327" idx="2"/>
            <a:endCxn id="332" idx="3"/>
          </p:cNvCxnSpPr>
          <p:nvPr/>
        </p:nvCxnSpPr>
        <p:spPr>
          <a:xfrm flipH="1">
            <a:off x="579807" y="3072426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1" name="Rounded Rectangle 330"/>
          <p:cNvSpPr/>
          <p:nvPr/>
        </p:nvSpPr>
        <p:spPr>
          <a:xfrm>
            <a:off x="477352" y="2654406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Rounded Rectangle 331"/>
          <p:cNvSpPr/>
          <p:nvPr/>
        </p:nvSpPr>
        <p:spPr>
          <a:xfrm>
            <a:off x="477353" y="3340231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val 332"/>
          <p:cNvSpPr/>
          <p:nvPr/>
        </p:nvSpPr>
        <p:spPr>
          <a:xfrm>
            <a:off x="2336083" y="3060932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2216390" y="2737964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35" name="TextBox 334"/>
          <p:cNvSpPr txBox="1"/>
          <p:nvPr/>
        </p:nvSpPr>
        <p:spPr>
          <a:xfrm>
            <a:off x="113171" y="2751038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36" name="Picture 3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88" y="2959667"/>
            <a:ext cx="1821283" cy="224130"/>
          </a:xfrm>
          <a:prstGeom prst="rect">
            <a:avLst/>
          </a:prstGeom>
        </p:spPr>
      </p:pic>
      <p:pic>
        <p:nvPicPr>
          <p:cNvPr id="337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90" y="3250421"/>
            <a:ext cx="1821282" cy="237964"/>
          </a:xfrm>
          <a:prstGeom prst="rect">
            <a:avLst/>
          </a:prstGeom>
        </p:spPr>
      </p:pic>
      <p:pic>
        <p:nvPicPr>
          <p:cNvPr id="338" name="Picture 3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89" y="4038054"/>
            <a:ext cx="1821283" cy="254901"/>
          </a:xfrm>
          <a:prstGeom prst="rect">
            <a:avLst/>
          </a:prstGeom>
        </p:spPr>
      </p:pic>
      <p:sp>
        <p:nvSpPr>
          <p:cNvPr id="339" name="Oval 338"/>
          <p:cNvSpPr/>
          <p:nvPr/>
        </p:nvSpPr>
        <p:spPr>
          <a:xfrm>
            <a:off x="2888475" y="356277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40" name="Oval 339"/>
          <p:cNvSpPr/>
          <p:nvPr/>
        </p:nvSpPr>
        <p:spPr>
          <a:xfrm>
            <a:off x="2888475" y="3725760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41" name="Oval 340"/>
          <p:cNvSpPr/>
          <p:nvPr/>
        </p:nvSpPr>
        <p:spPr>
          <a:xfrm>
            <a:off x="2888475" y="3886401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43" name="Straight Connector 342"/>
          <p:cNvCxnSpPr>
            <a:stCxn id="336" idx="2"/>
          </p:cNvCxnSpPr>
          <p:nvPr/>
        </p:nvCxnSpPr>
        <p:spPr>
          <a:xfrm flipH="1" flipV="1">
            <a:off x="3122416" y="2559433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4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0255" y="3297075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Picture 344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521"/>
            <a:ext cx="565416" cy="405003"/>
          </a:xfrm>
          <a:prstGeom prst="rect">
            <a:avLst/>
          </a:prstGeom>
        </p:spPr>
      </p:pic>
      <p:pic>
        <p:nvPicPr>
          <p:cNvPr id="346" name="Picture 345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6854"/>
            <a:ext cx="565416" cy="405003"/>
          </a:xfrm>
          <a:prstGeom prst="rect">
            <a:avLst/>
          </a:prstGeom>
        </p:spPr>
      </p:pic>
      <p:grpSp>
        <p:nvGrpSpPr>
          <p:cNvPr id="376" name="Group 375"/>
          <p:cNvGrpSpPr/>
          <p:nvPr/>
        </p:nvGrpSpPr>
        <p:grpSpPr>
          <a:xfrm>
            <a:off x="6750796" y="3074605"/>
            <a:ext cx="1715848" cy="658752"/>
            <a:chOff x="6925824" y="3930774"/>
            <a:chExt cx="1715848" cy="658752"/>
          </a:xfrm>
        </p:grpSpPr>
        <p:pic>
          <p:nvPicPr>
            <p:cNvPr id="377" name="Picture 37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378" name="Picture 37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379" name="Straight Connector 378"/>
            <p:cNvCxnSpPr>
              <a:stCxn id="384" idx="3"/>
              <a:endCxn id="377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0" name="Straight Connector 379"/>
            <p:cNvCxnSpPr>
              <a:stCxn id="400" idx="3"/>
              <a:endCxn id="378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1" name="Straight Connector 380"/>
            <p:cNvCxnSpPr>
              <a:stCxn id="400" idx="3"/>
              <a:endCxn id="377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2" name="Straight Connector 381"/>
            <p:cNvCxnSpPr>
              <a:stCxn id="384" idx="3"/>
              <a:endCxn id="378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83" name="TextBox 382"/>
          <p:cNvSpPr txBox="1"/>
          <p:nvPr/>
        </p:nvSpPr>
        <p:spPr>
          <a:xfrm>
            <a:off x="7810871" y="2860528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384" name="Picture 3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114835"/>
            <a:ext cx="1756158" cy="252150"/>
          </a:xfrm>
          <a:prstGeom prst="rect">
            <a:avLst/>
          </a:prstGeom>
        </p:spPr>
      </p:pic>
      <p:cxnSp>
        <p:nvCxnSpPr>
          <p:cNvPr id="385" name="Straight Connector 384"/>
          <p:cNvCxnSpPr>
            <a:stCxn id="336" idx="3"/>
            <a:endCxn id="384" idx="1"/>
          </p:cNvCxnSpPr>
          <p:nvPr/>
        </p:nvCxnSpPr>
        <p:spPr>
          <a:xfrm>
            <a:off x="4037671" y="3071732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6" name="Straight Connector 385"/>
          <p:cNvCxnSpPr>
            <a:stCxn id="336" idx="3"/>
            <a:endCxn id="400" idx="1"/>
          </p:cNvCxnSpPr>
          <p:nvPr/>
        </p:nvCxnSpPr>
        <p:spPr>
          <a:xfrm>
            <a:off x="4037671" y="3071732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7" name="Straight Connector 386"/>
          <p:cNvCxnSpPr>
            <a:stCxn id="337" idx="3"/>
            <a:endCxn id="384" idx="1"/>
          </p:cNvCxnSpPr>
          <p:nvPr/>
        </p:nvCxnSpPr>
        <p:spPr>
          <a:xfrm flipV="1">
            <a:off x="4037672" y="3240910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8" name="Straight Connector 387"/>
          <p:cNvCxnSpPr>
            <a:stCxn id="337" idx="3"/>
            <a:endCxn id="400" idx="1"/>
          </p:cNvCxnSpPr>
          <p:nvPr/>
        </p:nvCxnSpPr>
        <p:spPr>
          <a:xfrm>
            <a:off x="4037672" y="3369403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9" name="Straight Connector 388"/>
          <p:cNvCxnSpPr>
            <a:stCxn id="338" idx="3"/>
            <a:endCxn id="384" idx="1"/>
          </p:cNvCxnSpPr>
          <p:nvPr/>
        </p:nvCxnSpPr>
        <p:spPr>
          <a:xfrm flipV="1">
            <a:off x="4037672" y="3240910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0" name="Straight Connector 389"/>
          <p:cNvCxnSpPr>
            <a:stCxn id="338" idx="3"/>
            <a:endCxn id="400" idx="1"/>
          </p:cNvCxnSpPr>
          <p:nvPr/>
        </p:nvCxnSpPr>
        <p:spPr>
          <a:xfrm flipV="1">
            <a:off x="4037672" y="3549423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91" name="Picture 3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703" y="4001617"/>
            <a:ext cx="2116004" cy="193640"/>
          </a:xfrm>
          <a:prstGeom prst="rect">
            <a:avLst/>
          </a:prstGeom>
        </p:spPr>
      </p:pic>
      <p:pic>
        <p:nvPicPr>
          <p:cNvPr id="392" name="Picture 39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103" y="4154017"/>
            <a:ext cx="2116004" cy="179166"/>
          </a:xfrm>
          <a:prstGeom prst="rect">
            <a:avLst/>
          </a:prstGeom>
        </p:spPr>
      </p:pic>
      <p:pic>
        <p:nvPicPr>
          <p:cNvPr id="393" name="Picture 3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5503" y="4306417"/>
            <a:ext cx="2116004" cy="170439"/>
          </a:xfrm>
          <a:prstGeom prst="rect">
            <a:avLst/>
          </a:prstGeom>
        </p:spPr>
      </p:pic>
      <p:cxnSp>
        <p:nvCxnSpPr>
          <p:cNvPr id="394" name="Straight Connector 393"/>
          <p:cNvCxnSpPr/>
          <p:nvPr/>
        </p:nvCxnSpPr>
        <p:spPr>
          <a:xfrm flipH="1" flipV="1">
            <a:off x="5449910" y="3530846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5" name="Straight Connector 394"/>
          <p:cNvCxnSpPr/>
          <p:nvPr/>
        </p:nvCxnSpPr>
        <p:spPr>
          <a:xfrm flipV="1">
            <a:off x="5516569" y="3530847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6" name="Straight Connector 395"/>
          <p:cNvCxnSpPr/>
          <p:nvPr/>
        </p:nvCxnSpPr>
        <p:spPr>
          <a:xfrm flipV="1">
            <a:off x="6119945" y="3350459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7" name="Straight Connector 396"/>
          <p:cNvCxnSpPr/>
          <p:nvPr/>
        </p:nvCxnSpPr>
        <p:spPr>
          <a:xfrm flipH="1" flipV="1">
            <a:off x="6183156" y="3367699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8" name="Straight Connector 397"/>
          <p:cNvCxnSpPr>
            <a:stCxn id="393" idx="0"/>
          </p:cNvCxnSpPr>
          <p:nvPr/>
        </p:nvCxnSpPr>
        <p:spPr>
          <a:xfrm flipH="1" flipV="1">
            <a:off x="6252111" y="3379193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9" name="Straight Connector 398"/>
          <p:cNvCxnSpPr/>
          <p:nvPr/>
        </p:nvCxnSpPr>
        <p:spPr>
          <a:xfrm flipH="1" flipV="1">
            <a:off x="5584105" y="3508945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400" name="Picture 39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432305"/>
            <a:ext cx="1756158" cy="234236"/>
          </a:xfrm>
          <a:prstGeom prst="rect">
            <a:avLst/>
          </a:prstGeom>
        </p:spPr>
      </p:pic>
      <p:sp>
        <p:nvSpPr>
          <p:cNvPr id="401" name="TextBox 400"/>
          <p:cNvSpPr txBox="1"/>
          <p:nvPr/>
        </p:nvSpPr>
        <p:spPr>
          <a:xfrm>
            <a:off x="5004455" y="2899075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402" name="TextBox 401"/>
          <p:cNvSpPr txBox="1"/>
          <p:nvPr/>
        </p:nvSpPr>
        <p:spPr>
          <a:xfrm>
            <a:off x="4718598" y="3784649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pic>
        <p:nvPicPr>
          <p:cNvPr id="403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9490" y="2455984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104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34492" y="3841569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80;p21"/>
          <p:cNvSpPr txBox="1">
            <a:spLocks noGrp="1"/>
          </p:cNvSpPr>
          <p:nvPr>
            <p:ph type="title"/>
          </p:nvPr>
        </p:nvSpPr>
        <p:spPr>
          <a:xfrm>
            <a:off x="344226" y="124426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700"/>
              <a:t>SEBA</a:t>
            </a:r>
            <a:endParaRPr sz="3700"/>
          </a:p>
        </p:txBody>
      </p:sp>
      <p:sp>
        <p:nvSpPr>
          <p:cNvPr id="475" name="Google Shape;80;p21"/>
          <p:cNvSpPr txBox="1">
            <a:spLocks/>
          </p:cNvSpPr>
          <p:nvPr/>
        </p:nvSpPr>
        <p:spPr>
          <a:xfrm>
            <a:off x="379264" y="741050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S</a:t>
            </a:r>
            <a:r>
              <a:rPr lang="en-US" sz="1600"/>
              <a:t>DN </a:t>
            </a:r>
          </a:p>
          <a:p>
            <a:r>
              <a:rPr lang="en-US" sz="1600" b="1"/>
              <a:t>E</a:t>
            </a:r>
            <a:r>
              <a:rPr lang="en-US" sz="1600"/>
              <a:t>nabled</a:t>
            </a:r>
          </a:p>
          <a:p>
            <a:r>
              <a:rPr lang="en-US" sz="1600" b="1"/>
              <a:t>B</a:t>
            </a:r>
            <a:r>
              <a:rPr lang="en-US" sz="1600"/>
              <a:t>roadband </a:t>
            </a:r>
          </a:p>
          <a:p>
            <a:r>
              <a:rPr lang="en-US" sz="1600" b="1"/>
              <a:t>A</a:t>
            </a:r>
            <a:r>
              <a:rPr lang="en-US" sz="160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072657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887392" y="3940563"/>
            <a:ext cx="847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QuantaGrid</a:t>
            </a:r>
          </a:p>
          <a:p>
            <a:r>
              <a:rPr lang="en-US" sz="1000"/>
              <a:t> D51B-1U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790889" y="2640433"/>
            <a:ext cx="7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7712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386375" y="3950647"/>
            <a:ext cx="89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/>
              <a:t>EdgeCore</a:t>
            </a:r>
          </a:p>
          <a:p>
            <a:r>
              <a:rPr lang="en-US" sz="1000"/>
              <a:t>ASFvOLT16</a:t>
            </a:r>
          </a:p>
        </p:txBody>
      </p:sp>
    </p:spTree>
    <p:extLst>
      <p:ext uri="{BB962C8B-B14F-4D97-AF65-F5344CB8AC3E}">
        <p14:creationId xmlns:p14="http://schemas.microsoft.com/office/powerpoint/2010/main" val="328383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/>
      <p:bldP spid="301" grpId="0" animBg="1"/>
      <p:bldP spid="302" grpId="0" animBg="1"/>
      <p:bldP spid="303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22" grpId="0" animBg="1"/>
      <p:bldP spid="383" grpId="0"/>
      <p:bldP spid="401" grpId="0"/>
      <p:bldP spid="402" grpId="0"/>
      <p:bldP spid="2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4851400"/>
            <a:ext cx="2133600" cy="273050"/>
          </a:xfrm>
          <a:prstGeom prst="rect">
            <a:avLst/>
          </a:prstGeom>
        </p:spPr>
        <p:txBody>
          <a:bodyPr/>
          <a:lstStyle/>
          <a:p>
            <a:pPr defTabSz="411480">
              <a:buClrTx/>
            </a:pPr>
            <a:fld id="{C921E2DF-5279-024C-809C-CD16853F95A6}" type="slidenum">
              <a:rPr lang="en-US" sz="525" kern="1200">
                <a:solidFill>
                  <a:srgbClr val="FFFFFF">
                    <a:lumMod val="65000"/>
                  </a:srgbClr>
                </a:solidFill>
              </a:rPr>
              <a:pPr defTabSz="411480">
                <a:buClrTx/>
              </a:pPr>
              <a:t>8</a:t>
            </a:fld>
            <a:endParaRPr lang="en-US" sz="525" kern="120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645" y="1153837"/>
            <a:ext cx="2307257" cy="2967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167246" y="4158795"/>
            <a:ext cx="2274055" cy="298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743" y="797200"/>
            <a:ext cx="2332431" cy="298532"/>
          </a:xfrm>
          <a:prstGeom prst="rect">
            <a:avLst/>
          </a:prstGeom>
        </p:spPr>
      </p:pic>
      <p:sp>
        <p:nvSpPr>
          <p:cNvPr id="15" name="Title 5"/>
          <p:cNvSpPr txBox="1">
            <a:spLocks/>
          </p:cNvSpPr>
          <p:nvPr/>
        </p:nvSpPr>
        <p:spPr>
          <a:xfrm>
            <a:off x="4411199" y="1944321"/>
            <a:ext cx="1669028" cy="914096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 defTabSz="411480">
              <a:lnSpc>
                <a:spcPct val="100000"/>
              </a:lnSpc>
              <a:buClrTx/>
            </a:pPr>
            <a:r>
              <a:rPr lang="en-US" sz="1800" dirty="0">
                <a:solidFill>
                  <a:srgbClr val="004B7D"/>
                </a:solidFill>
              </a:rPr>
              <a:t>Edgecore</a:t>
            </a:r>
          </a:p>
          <a:p>
            <a:pPr algn="r" defTabSz="411480">
              <a:lnSpc>
                <a:spcPct val="100000"/>
              </a:lnSpc>
              <a:buClrTx/>
            </a:pPr>
            <a:r>
              <a:rPr lang="en-US" sz="1800" dirty="0">
                <a:solidFill>
                  <a:srgbClr val="004B7D"/>
                </a:solidFill>
              </a:rPr>
              <a:t> ASFvOLT16 </a:t>
            </a:r>
          </a:p>
          <a:p>
            <a:pPr algn="r" defTabSz="411480">
              <a:lnSpc>
                <a:spcPct val="100000"/>
              </a:lnSpc>
              <a:buClrTx/>
            </a:pPr>
            <a:r>
              <a:rPr lang="en-US" sz="1800" dirty="0" err="1">
                <a:solidFill>
                  <a:srgbClr val="004B7D"/>
                </a:solidFill>
              </a:rPr>
              <a:t>Whitebox</a:t>
            </a:r>
            <a:r>
              <a:rPr lang="en-US" sz="1800" dirty="0">
                <a:solidFill>
                  <a:srgbClr val="004B7D"/>
                </a:solidFill>
              </a:rPr>
              <a:t> OLT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13446" y="821798"/>
            <a:ext cx="1352975" cy="41783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lnSpc>
                <a:spcPct val="80000"/>
              </a:lnSpc>
              <a:buClrTx/>
            </a:pPr>
            <a:r>
              <a:rPr lang="en-US" kern="1200">
                <a:solidFill>
                  <a:srgbClr val="000000"/>
                </a:solidFill>
                <a:latin typeface="Calibri"/>
              </a:rPr>
              <a:t>VOLTHA</a:t>
            </a:r>
          </a:p>
          <a:p>
            <a:pPr algn="ctr" defTabSz="411463">
              <a:lnSpc>
                <a:spcPct val="80000"/>
              </a:lnSpc>
              <a:buClrTx/>
            </a:pPr>
            <a:r>
              <a:rPr lang="en-US" kern="1200">
                <a:solidFill>
                  <a:srgbClr val="000000"/>
                </a:solidFill>
                <a:latin typeface="Calibri"/>
              </a:rPr>
              <a:t>core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3690" y="3339542"/>
            <a:ext cx="1643489" cy="110148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62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endParaRPr lang="en-US" sz="162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endParaRPr lang="en-US" sz="70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endParaRPr lang="en-US" sz="70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endParaRPr lang="en-US" sz="70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440" kern="1200">
                <a:solidFill>
                  <a:prstClr val="black"/>
                </a:solidFill>
                <a:latin typeface="Calibri"/>
              </a:rPr>
              <a:t>Whitebox OLT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12518" y="1228546"/>
            <a:ext cx="1340916" cy="381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OpenOLT </a:t>
            </a: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Adaptor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213046" y="3687518"/>
            <a:ext cx="877289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1463">
              <a:buClrTx/>
            </a:pPr>
            <a:r>
              <a:rPr lang="en-US" sz="1100" kern="1200">
                <a:solidFill>
                  <a:prstClr val="white"/>
                </a:solidFill>
                <a:latin typeface="Calibri"/>
              </a:rPr>
              <a:t>Chip Driver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218630" y="3904928"/>
            <a:ext cx="877289" cy="1883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1463">
              <a:buClrTx/>
            </a:pPr>
            <a:r>
              <a:rPr lang="en-US" sz="1100" kern="1200">
                <a:solidFill>
                  <a:prstClr val="white"/>
                </a:solidFill>
                <a:latin typeface="Calibri"/>
              </a:rPr>
              <a:t>SDK(s)</a:t>
            </a:r>
          </a:p>
        </p:txBody>
      </p:sp>
      <p:pic>
        <p:nvPicPr>
          <p:cNvPr id="21" name="Google Shape;1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88184" y="3021560"/>
            <a:ext cx="924963" cy="81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356" y="3132813"/>
            <a:ext cx="1116226" cy="659588"/>
          </a:xfrm>
          <a:prstGeom prst="rect">
            <a:avLst/>
          </a:prstGeom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9296" cy="714604"/>
          </a:xfrm>
        </p:spPr>
        <p:txBody>
          <a:bodyPr/>
          <a:lstStyle/>
          <a:p>
            <a:pPr algn="ctr"/>
            <a:r>
              <a:rPr lang="en-US"/>
              <a:t>White-Box XGS-PON OLT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1747" y="3351065"/>
            <a:ext cx="1351281" cy="2681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OpenOLT Driver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" name="Straight Arrow Connector 19"/>
          <p:cNvCxnSpPr>
            <a:stCxn id="38" idx="2"/>
            <a:endCxn id="29" idx="0"/>
          </p:cNvCxnSpPr>
          <p:nvPr/>
        </p:nvCxnSpPr>
        <p:spPr>
          <a:xfrm>
            <a:off x="1482976" y="1609678"/>
            <a:ext cx="14412" cy="1741387"/>
          </a:xfrm>
          <a:prstGeom prst="straightConnector1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683630" y="3693940"/>
            <a:ext cx="519937" cy="1856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ONL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86623" y="3901465"/>
            <a:ext cx="525246" cy="1885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ONIE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23735" y="825426"/>
            <a:ext cx="3328487" cy="7571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6">
                <a:lumMod val="20000"/>
                <a:lumOff val="8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White-Box = </a:t>
            </a:r>
          </a:p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Open-Hardware Specs (OCP)</a:t>
            </a:r>
          </a:p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	+ Open-Source Software (ONF &amp; OCP)</a:t>
            </a:r>
          </a:p>
        </p:txBody>
      </p:sp>
      <p:sp>
        <p:nvSpPr>
          <p:cNvPr id="23" name="Title 5"/>
          <p:cNvSpPr txBox="1">
            <a:spLocks/>
          </p:cNvSpPr>
          <p:nvPr/>
        </p:nvSpPr>
        <p:spPr>
          <a:xfrm>
            <a:off x="1644817" y="2159874"/>
            <a:ext cx="1365179" cy="360099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 defTabSz="411480">
              <a:lnSpc>
                <a:spcPct val="100000"/>
              </a:lnSpc>
              <a:buClrTx/>
            </a:pPr>
            <a:r>
              <a:rPr lang="en-US" sz="1800" dirty="0">
                <a:solidFill>
                  <a:srgbClr val="004B7D"/>
                </a:solidFill>
              </a:rPr>
              <a:t>OpenOLT</a:t>
            </a:r>
          </a:p>
        </p:txBody>
      </p:sp>
    </p:spTree>
    <p:extLst>
      <p:ext uri="{BB962C8B-B14F-4D97-AF65-F5344CB8AC3E}">
        <p14:creationId xmlns:p14="http://schemas.microsoft.com/office/powerpoint/2010/main" val="555929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 animBg="1"/>
      <p:bldP spid="37" grpId="0" animBg="1"/>
      <p:bldP spid="38" grpId="0" animBg="1"/>
      <p:bldP spid="43" grpId="0" animBg="1"/>
      <p:bldP spid="44" grpId="0" animBg="1"/>
      <p:bldP spid="29" grpId="0" animBg="1"/>
      <p:bldP spid="47" grpId="0" animBg="1"/>
      <p:bldP spid="48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1137185" y="3569425"/>
            <a:ext cx="1469527" cy="25391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60">
              <a:buClrTx/>
            </a:pPr>
            <a:r>
              <a:rPr lang="en-US" sz="1260" dirty="0">
                <a:solidFill>
                  <a:srgbClr val="000000"/>
                </a:solidFill>
                <a:latin typeface="Calibri"/>
                <a:rtl val="0"/>
              </a:rPr>
              <a:t>BRCM ASIC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45486" y="3016882"/>
            <a:ext cx="1460882" cy="28067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822960">
              <a:buClrTx/>
            </a:pPr>
            <a:r>
              <a:rPr lang="en-US" sz="1260" dirty="0">
                <a:solidFill>
                  <a:srgbClr val="000000"/>
                </a:solidFill>
                <a:latin typeface="Calibri"/>
                <a:rtl val="0"/>
              </a:rPr>
              <a:t>BRCM OF-DPA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132881" y="2714423"/>
            <a:ext cx="1478237" cy="28323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822960">
              <a:buClrTx/>
            </a:pPr>
            <a:r>
              <a:rPr lang="en-US" sz="1260" dirty="0">
                <a:solidFill>
                  <a:srgbClr val="000000"/>
                </a:solidFill>
                <a:latin typeface="Calibri"/>
                <a:rtl val="0"/>
              </a:rPr>
              <a:t>Indigo OF Agent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32025" y="2681219"/>
            <a:ext cx="2299244" cy="15601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2960">
              <a:buClrTx/>
            </a:pPr>
            <a:endParaRPr lang="en-US" sz="1260">
              <a:solidFill>
                <a:prstClr val="white"/>
              </a:solidFill>
              <a:latin typeface="Calibri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323718" y="3843358"/>
            <a:ext cx="2290929" cy="389231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22960">
              <a:buClrTx/>
              <a:defRPr/>
            </a:pPr>
            <a:r>
              <a:rPr lang="en-US" sz="1260" dirty="0">
                <a:rtl val="0"/>
              </a:rPr>
              <a:t>OCP Bare Metal Switch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36" y="1608547"/>
            <a:ext cx="3594468" cy="2773604"/>
          </a:xfrm>
          <a:prstGeom prst="rect">
            <a:avLst/>
          </a:prstGeom>
        </p:spPr>
      </p:pic>
      <p:pic>
        <p:nvPicPr>
          <p:cNvPr id="56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0578" y="2167013"/>
            <a:ext cx="1054887" cy="90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9296" cy="714604"/>
          </a:xfrm>
        </p:spPr>
        <p:txBody>
          <a:bodyPr/>
          <a:lstStyle/>
          <a:p>
            <a:pPr algn="ctr"/>
            <a:r>
              <a:rPr lang="en-US"/>
              <a:t>White-Box ToR Switching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52245" y="3328696"/>
            <a:ext cx="1455269" cy="2249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1463">
              <a:buClrTx/>
            </a:pPr>
            <a:r>
              <a:rPr lang="en-US" sz="1100" kern="1200">
                <a:solidFill>
                  <a:srgbClr val="000000"/>
                </a:solidFill>
                <a:latin typeface="Calibri"/>
              </a:rPr>
              <a:t>SDK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1826" y="3378502"/>
            <a:ext cx="719217" cy="2124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ONL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81827" y="3586027"/>
            <a:ext cx="713854" cy="2158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  <a:p>
            <a:pPr algn="ctr" defTabSz="411463">
              <a:buClrTx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ONIE</a:t>
            </a:r>
          </a:p>
          <a:p>
            <a:pPr algn="ctr" defTabSz="411463">
              <a:buClrTx/>
            </a:pPr>
            <a:endParaRPr lang="en-US" sz="1080" kern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587" y="2319317"/>
            <a:ext cx="1116226" cy="659588"/>
          </a:xfrm>
          <a:prstGeom prst="rect">
            <a:avLst/>
          </a:prstGeom>
        </p:spPr>
      </p:pic>
      <p:cxnSp>
        <p:nvCxnSpPr>
          <p:cNvPr id="28" name="Straight Arrow Connector 27"/>
          <p:cNvCxnSpPr>
            <a:stCxn id="29" idx="2"/>
            <a:endCxn id="55" idx="0"/>
          </p:cNvCxnSpPr>
          <p:nvPr/>
        </p:nvCxnSpPr>
        <p:spPr>
          <a:xfrm flipH="1">
            <a:off x="1481647" y="1609678"/>
            <a:ext cx="4136" cy="1071541"/>
          </a:xfrm>
          <a:prstGeom prst="straightConnector1">
            <a:avLst/>
          </a:prstGeom>
          <a:ln w="12700" cmpd="sng">
            <a:solidFill>
              <a:schemeClr val="bg1">
                <a:lumMod val="50000"/>
              </a:schemeClr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747454" y="817125"/>
            <a:ext cx="3328487" cy="7571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6">
                <a:lumMod val="20000"/>
                <a:lumOff val="8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508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White-Box = </a:t>
            </a:r>
          </a:p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Open-Hardware Specs (OCP)</a:t>
            </a:r>
          </a:p>
          <a:p>
            <a:pPr algn="ctr" defTabSz="411480">
              <a:buClrTx/>
            </a:pPr>
            <a:r>
              <a:rPr lang="en-US" sz="1440" b="1" kern="1200">
                <a:solidFill>
                  <a:srgbClr val="000000"/>
                </a:solidFill>
                <a:latin typeface="Calibri"/>
              </a:rPr>
              <a:t>	+ Open-Source Software (ONF &amp; OCP)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3446" y="821798"/>
            <a:ext cx="1352975" cy="41783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lnSpc>
                <a:spcPct val="80000"/>
              </a:lnSpc>
              <a:buClrTx/>
            </a:pPr>
            <a:r>
              <a:rPr lang="en-US" kern="1200">
                <a:solidFill>
                  <a:srgbClr val="000000"/>
                </a:solidFill>
                <a:latin typeface="Calibri"/>
              </a:rPr>
              <a:t>Fabric Control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7436" y="1228546"/>
            <a:ext cx="1676694" cy="381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2292" tIns="41146" rIns="82292" bIns="41146" rtlCol="0" anchor="ctr"/>
          <a:lstStyle/>
          <a:p>
            <a:pPr algn="ctr" defTabSz="411463">
              <a:buClrTx/>
            </a:pPr>
            <a:r>
              <a:rPr lang="en-US" kern="1200">
                <a:solidFill>
                  <a:prstClr val="black"/>
                </a:solidFill>
                <a:latin typeface="Calibri"/>
              </a:rPr>
              <a:t>SDN Controller</a:t>
            </a: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4258139" y="3612820"/>
            <a:ext cx="1772286" cy="637097"/>
          </a:xfrm>
          <a:prstGeom prst="rect">
            <a:avLst/>
          </a:prstGeom>
        </p:spPr>
        <p:txBody>
          <a:bodyPr vert="horz" wrap="square" lIns="82296" tIns="41148" rIns="82296" bIns="41148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algn="r" defTabSz="411480">
              <a:lnSpc>
                <a:spcPct val="100000"/>
              </a:lnSpc>
              <a:buClrTx/>
            </a:pPr>
            <a:r>
              <a:rPr lang="en-US" sz="1800" dirty="0">
                <a:solidFill>
                  <a:srgbClr val="004B7D"/>
                </a:solidFill>
              </a:rPr>
              <a:t>Edgecore</a:t>
            </a:r>
          </a:p>
          <a:p>
            <a:pPr algn="r" defTabSz="411480">
              <a:lnSpc>
                <a:spcPct val="100000"/>
              </a:lnSpc>
              <a:buClrTx/>
            </a:pPr>
            <a:r>
              <a:rPr lang="en-US" sz="1800" dirty="0">
                <a:solidFill>
                  <a:srgbClr val="004B7D"/>
                </a:solidFill>
              </a:rPr>
              <a:t> 5712, 6712, 7712</a:t>
            </a:r>
          </a:p>
        </p:txBody>
      </p:sp>
    </p:spTree>
    <p:extLst>
      <p:ext uri="{BB962C8B-B14F-4D97-AF65-F5344CB8AC3E}">
        <p14:creationId xmlns:p14="http://schemas.microsoft.com/office/powerpoint/2010/main" val="403521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3" grpId="0" animBg="1"/>
      <p:bldP spid="55" grpId="0" animBg="1"/>
      <p:bldP spid="69" grpId="0"/>
      <p:bldP spid="24" grpId="0" animBg="1"/>
      <p:bldP spid="25" grpId="0" animBg="1"/>
      <p:bldP spid="26" grpId="0" animBg="1"/>
      <p:bldP spid="44" grpId="0" animBg="1"/>
      <p:bldP spid="29" grpId="0" animBg="1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71" y="231742"/>
            <a:ext cx="7886700" cy="577612"/>
          </a:xfrm>
        </p:spPr>
        <p:txBody>
          <a:bodyPr/>
          <a:lstStyle/>
          <a:p>
            <a:r>
              <a:rPr lang="en-US"/>
              <a:t>OF-DPA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88984" y="183175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Ingress</a:t>
            </a:r>
          </a:p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Port Table</a:t>
            </a:r>
          </a:p>
        </p:txBody>
      </p:sp>
      <p:sp>
        <p:nvSpPr>
          <p:cNvPr id="6" name="Oval 5"/>
          <p:cNvSpPr/>
          <p:nvPr/>
        </p:nvSpPr>
        <p:spPr>
          <a:xfrm>
            <a:off x="124922" y="205037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50">
                <a:solidFill>
                  <a:srgbClr val="000000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05405" y="1831755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Vlan 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41498" y="183175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Termin-ation MAC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60" y="306373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Multi- 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cast Routing 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6560" y="142009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Unicast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Routing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76560" y="253380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76560" y="361629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Bridging</a:t>
            </a:r>
          </a:p>
          <a:p>
            <a:pPr algn="ctr"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90783" y="183175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ACL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Policy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80099" y="3026217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L2 Flood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80099" y="96874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L3 ECMP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16" name="Oval 15"/>
          <p:cNvSpPr/>
          <p:nvPr/>
        </p:nvSpPr>
        <p:spPr>
          <a:xfrm>
            <a:off x="8511735" y="904779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8393" y="1366946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8393" y="2018949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19" name="Oval 18"/>
          <p:cNvSpPr/>
          <p:nvPr/>
        </p:nvSpPr>
        <p:spPr>
          <a:xfrm>
            <a:off x="8511735" y="305032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20" name="Oval 19"/>
          <p:cNvSpPr/>
          <p:nvPr/>
        </p:nvSpPr>
        <p:spPr>
          <a:xfrm>
            <a:off x="8514640" y="352591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06948" y="937512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Label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48" y="1418805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MPLS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Label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80099" y="1895043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L3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Mcast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3056202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506923" y="3525921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6" idx="6"/>
            <a:endCxn id="5" idx="1"/>
          </p:cNvCxnSpPr>
          <p:nvPr/>
        </p:nvCxnSpPr>
        <p:spPr>
          <a:xfrm flipV="1">
            <a:off x="666263" y="2237766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85" y="2233866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99" y="2217612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9" idx="1"/>
          </p:cNvCxnSpPr>
          <p:nvPr/>
        </p:nvCxnSpPr>
        <p:spPr>
          <a:xfrm flipV="1">
            <a:off x="3670179" y="712392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0" idx="1"/>
          </p:cNvCxnSpPr>
          <p:nvPr/>
        </p:nvCxnSpPr>
        <p:spPr>
          <a:xfrm flipV="1">
            <a:off x="3670179" y="1826125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670179" y="2432964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2" idx="1"/>
          </p:cNvCxnSpPr>
          <p:nvPr/>
        </p:nvCxnSpPr>
        <p:spPr>
          <a:xfrm>
            <a:off x="3628539" y="2616868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9" idx="3"/>
          </p:cNvCxnSpPr>
          <p:nvPr/>
        </p:nvCxnSpPr>
        <p:spPr>
          <a:xfrm>
            <a:off x="4905234" y="712392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3"/>
          </p:cNvCxnSpPr>
          <p:nvPr/>
        </p:nvCxnSpPr>
        <p:spPr>
          <a:xfrm>
            <a:off x="4905234" y="1826125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3"/>
          </p:cNvCxnSpPr>
          <p:nvPr/>
        </p:nvCxnSpPr>
        <p:spPr>
          <a:xfrm flipV="1">
            <a:off x="4905234" y="2440788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3"/>
          </p:cNvCxnSpPr>
          <p:nvPr/>
        </p:nvCxnSpPr>
        <p:spPr>
          <a:xfrm flipV="1">
            <a:off x="4905234" y="2533810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5" idx="1"/>
          </p:cNvCxnSpPr>
          <p:nvPr/>
        </p:nvCxnSpPr>
        <p:spPr>
          <a:xfrm flipV="1">
            <a:off x="6119492" y="1374755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21" idx="1"/>
          </p:cNvCxnSpPr>
          <p:nvPr/>
        </p:nvCxnSpPr>
        <p:spPr>
          <a:xfrm>
            <a:off x="7208783" y="1136610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7216661" y="156322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8235632" y="1104742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238962" y="156322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208783" y="21825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8254725" y="224166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239000" y="325491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8317695" y="325491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239000" y="366592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317695" y="3740539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23" idx="1"/>
          </p:cNvCxnSpPr>
          <p:nvPr/>
        </p:nvCxnSpPr>
        <p:spPr>
          <a:xfrm>
            <a:off x="6119492" y="2333611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4" idx="1"/>
          </p:cNvCxnSpPr>
          <p:nvPr/>
        </p:nvCxnSpPr>
        <p:spPr>
          <a:xfrm>
            <a:off x="6119492" y="2616870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2005405" y="286673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Vlan 1 Table</a:t>
            </a:r>
          </a:p>
        </p:txBody>
      </p:sp>
      <p:cxnSp>
        <p:nvCxnSpPr>
          <p:cNvPr id="52" name="Straight Arrow Connector 51"/>
          <p:cNvCxnSpPr>
            <a:stCxn id="7" idx="2"/>
            <a:endCxn id="51" idx="0"/>
          </p:cNvCxnSpPr>
          <p:nvPr/>
        </p:nvCxnSpPr>
        <p:spPr>
          <a:xfrm>
            <a:off x="2324790" y="2643783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2931905" y="2866082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MPLSL2 Port</a:t>
            </a:r>
          </a:p>
          <a:p>
            <a:pPr algn="ctr"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/>
              </a:rPr>
              <a:t>Table</a:t>
            </a:r>
          </a:p>
        </p:txBody>
      </p:sp>
      <p:cxnSp>
        <p:nvCxnSpPr>
          <p:cNvPr id="54" name="Straight Arrow Connector 53"/>
          <p:cNvCxnSpPr>
            <a:stCxn id="51" idx="3"/>
            <a:endCxn id="53" idx="1"/>
          </p:cNvCxnSpPr>
          <p:nvPr/>
        </p:nvCxnSpPr>
        <p:spPr>
          <a:xfrm flipV="1">
            <a:off x="2644175" y="3178398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3" idx="3"/>
          </p:cNvCxnSpPr>
          <p:nvPr/>
        </p:nvCxnSpPr>
        <p:spPr>
          <a:xfrm flipV="1">
            <a:off x="3570675" y="2323650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176529" y="2323633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38551" y="839382"/>
            <a:ext cx="2343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800" dirty="0">
                <a:latin typeface="Calibri"/>
                <a:cs typeface="Calibri"/>
              </a:rPr>
              <a:t>Abstracts underlying  switching ASIC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506923" y="1969788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61" name="Oval 60"/>
          <p:cNvSpPr/>
          <p:nvPr/>
        </p:nvSpPr>
        <p:spPr>
          <a:xfrm>
            <a:off x="8508150" y="2469849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000">
                <a:solidFill>
                  <a:prstClr val="black"/>
                </a:solidFill>
                <a:latin typeface="Arial Narrow"/>
                <a:cs typeface="Arial Narrow"/>
              </a:rPr>
              <a:t>Phy Port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7198540" y="26334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8244482" y="2692568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7496680" y="2420688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L2 Interface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Group</a:t>
            </a: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>
              <a:buClrTx/>
              <a:buFontTx/>
              <a:buNone/>
            </a:pPr>
            <a:endParaRPr lang="en-US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3588469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28" y="119468"/>
            <a:ext cx="7886700" cy="577612"/>
          </a:xfrm>
        </p:spPr>
        <p:txBody>
          <a:bodyPr/>
          <a:lstStyle/>
          <a:p>
            <a:r>
              <a:rPr lang="en-US"/>
              <a:t>OLT+ToR Operation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56206" y="1301545"/>
            <a:ext cx="5097432" cy="4976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ONOS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29570" y="2199564"/>
            <a:ext cx="2324069" cy="49763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29563" y="3543963"/>
            <a:ext cx="1209552" cy="56415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8" name="Rectangle 7"/>
          <p:cNvSpPr/>
          <p:nvPr/>
        </p:nvSpPr>
        <p:spPr>
          <a:xfrm>
            <a:off x="4786370" y="3660564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91894" y="3774399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97414" y="3872683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2933" y="3996574"/>
            <a:ext cx="86397" cy="4114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95926" y="3634964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0086" y="3818777"/>
            <a:ext cx="86397" cy="53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104328" y="3661915"/>
            <a:ext cx="933083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96483" y="3865005"/>
            <a:ext cx="918923" cy="357963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015397" y="3413984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37416" y="3081583"/>
            <a:ext cx="634601" cy="369328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ONU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51627" y="349005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364266" y="3677298"/>
            <a:ext cx="422103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NNI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31860" y="3935835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48507" y="3627213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45387" y="3772149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56984" y="2694548"/>
            <a:ext cx="885" cy="8494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995003" y="4106500"/>
            <a:ext cx="656614" cy="493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31233" y="4182570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59692" y="4643988"/>
            <a:ext cx="421502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 defTabSz="457181">
              <a:buClrTx/>
              <a:buFontTx/>
              <a:buNone/>
            </a:pPr>
            <a:r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UNI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8113" y="4319730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4992" y="4464666"/>
            <a:ext cx="86397" cy="539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srgbClr val="FFFF00"/>
              </a:solidFill>
              <a:latin typeface="Calibri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407879" y="2701565"/>
            <a:ext cx="8709" cy="84239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5290294" y="2708583"/>
            <a:ext cx="5390" cy="83537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518641" y="2680514"/>
            <a:ext cx="10208" cy="86344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28195" y="2249416"/>
            <a:ext cx="629320" cy="430883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91436" tIns="45718" rIns="91436" bIns="45718" rtlCol="0">
            <a:spAutoFit/>
          </a:bodyPr>
          <a:lstStyle/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Logical</a:t>
            </a:r>
          </a:p>
          <a:p>
            <a:pPr defTabSz="457181">
              <a:buClrTx/>
              <a:buFontTx/>
              <a:buNone/>
            </a:pPr>
            <a:r>
              <a:rPr lang="en-US" sz="11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switch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>
          <a:xfrm flipH="1" flipV="1">
            <a:off x="5234164" y="1775312"/>
            <a:ext cx="8691" cy="474104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683106" y="2694548"/>
            <a:ext cx="14134" cy="832616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5373444" y="1780985"/>
            <a:ext cx="8062" cy="44341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246473" y="3340665"/>
            <a:ext cx="1522972" cy="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4883811" y="2283148"/>
            <a:ext cx="77753" cy="311664"/>
            <a:chOff x="4457801" y="660888"/>
            <a:chExt cx="77753" cy="346293"/>
          </a:xfrm>
        </p:grpSpPr>
        <p:sp>
          <p:nvSpPr>
            <p:cNvPr id="38" name="Oval 37"/>
            <p:cNvSpPr/>
            <p:nvPr/>
          </p:nvSpPr>
          <p:spPr>
            <a:xfrm>
              <a:off x="4457801" y="660888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457801" y="758127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457801" y="855600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457801" y="942355"/>
              <a:ext cx="77753" cy="64826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5518645" y="2312317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528075" y="2523595"/>
            <a:ext cx="77753" cy="58343"/>
          </a:xfrm>
          <a:prstGeom prst="ellipse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056205" y="3543976"/>
            <a:ext cx="1209552" cy="564157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ToR</a:t>
            </a:r>
          </a:p>
          <a:p>
            <a:pPr algn="ctr" defTabSz="457181">
              <a:buClrTx/>
              <a:buFontTx/>
              <a:buNone/>
            </a:pPr>
            <a:r>
              <a:rPr lang="en-US" sz="1800" kern="1200">
                <a:solidFill>
                  <a:prstClr val="black"/>
                </a:solidFill>
                <a:latin typeface="Calibri"/>
              </a:rPr>
              <a:t>Switch</a:t>
            </a: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Rectangle 44"/>
          <p:cNvSpPr/>
          <p:nvPr/>
        </p:nvSpPr>
        <p:spPr>
          <a:xfrm flipH="1" flipV="1">
            <a:off x="3191880" y="366191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Rectangle 45"/>
          <p:cNvSpPr/>
          <p:nvPr/>
        </p:nvSpPr>
        <p:spPr>
          <a:xfrm flipH="1" flipV="1">
            <a:off x="3191880" y="3954292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Rectangle 46"/>
          <p:cNvSpPr/>
          <p:nvPr/>
        </p:nvSpPr>
        <p:spPr>
          <a:xfrm flipH="1" flipV="1">
            <a:off x="1982328" y="3672305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 flipH="1" flipV="1">
            <a:off x="1986971" y="3924887"/>
            <a:ext cx="147757" cy="588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49" name="Straight Arrow Connector 48"/>
          <p:cNvCxnSpPr>
            <a:stCxn id="44" idx="0"/>
          </p:cNvCxnSpPr>
          <p:nvPr/>
        </p:nvCxnSpPr>
        <p:spPr>
          <a:xfrm flipH="1" flipV="1">
            <a:off x="2652163" y="1796366"/>
            <a:ext cx="8818" cy="1747610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5" idx="1"/>
          </p:cNvCxnSpPr>
          <p:nvPr/>
        </p:nvCxnSpPr>
        <p:spPr>
          <a:xfrm flipH="1">
            <a:off x="3339635" y="3677298"/>
            <a:ext cx="1446732" cy="1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Hexagon 50"/>
          <p:cNvSpPr/>
          <p:nvPr/>
        </p:nvSpPr>
        <p:spPr>
          <a:xfrm>
            <a:off x="4713702" y="957893"/>
            <a:ext cx="843815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VLANs</a:t>
            </a:r>
          </a:p>
        </p:txBody>
      </p:sp>
      <p:sp>
        <p:nvSpPr>
          <p:cNvPr id="52" name="Hexagon 51"/>
          <p:cNvSpPr/>
          <p:nvPr/>
        </p:nvSpPr>
        <p:spPr>
          <a:xfrm>
            <a:off x="5501115" y="957893"/>
            <a:ext cx="8048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dhcp</a:t>
            </a:r>
          </a:p>
        </p:txBody>
      </p:sp>
      <p:sp>
        <p:nvSpPr>
          <p:cNvPr id="53" name="Hexagon 52"/>
          <p:cNvSpPr/>
          <p:nvPr/>
        </p:nvSpPr>
        <p:spPr>
          <a:xfrm>
            <a:off x="6218483" y="957893"/>
            <a:ext cx="935157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mcast</a:t>
            </a:r>
          </a:p>
        </p:txBody>
      </p:sp>
      <p:sp>
        <p:nvSpPr>
          <p:cNvPr id="54" name="Hexagon 53"/>
          <p:cNvSpPr/>
          <p:nvPr/>
        </p:nvSpPr>
        <p:spPr>
          <a:xfrm>
            <a:off x="2216382" y="954959"/>
            <a:ext cx="975496" cy="343652"/>
          </a:xfrm>
          <a:prstGeom prst="hexagon">
            <a:avLst/>
          </a:prstGeom>
          <a:ln w="9525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1200" kern="1200">
                <a:solidFill>
                  <a:prstClr val="black"/>
                </a:solidFill>
                <a:latin typeface="Calibri"/>
              </a:rPr>
              <a:t>Bridging/Routing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2168038" y="3317455"/>
            <a:ext cx="982283" cy="240191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kern="1200">
                <a:solidFill>
                  <a:prstClr val="black"/>
                </a:solidFill>
                <a:latin typeface="Calibri"/>
              </a:rPr>
              <a:t>OF-DPA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2778457" y="1810400"/>
            <a:ext cx="14035" cy="1501649"/>
          </a:xfrm>
          <a:prstGeom prst="straightConnector1">
            <a:avLst/>
          </a:prstGeom>
          <a:ln w="12700" cmpd="sng"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469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4" grpId="0" animBg="1"/>
      <p:bldP spid="25" grpId="0" animBg="1"/>
      <p:bldP spid="26" grpId="0"/>
      <p:bldP spid="27" grpId="0" animBg="1"/>
      <p:bldP spid="28" grpId="0" animBg="1"/>
      <p:bldP spid="32" grpId="0" animBg="1"/>
      <p:bldP spid="42" grpId="0" animBg="1"/>
      <p:bldP spid="43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ounded Rectangle 404"/>
          <p:cNvSpPr/>
          <p:nvPr/>
        </p:nvSpPr>
        <p:spPr>
          <a:xfrm>
            <a:off x="1905099" y="706872"/>
            <a:ext cx="5679611" cy="3764238"/>
          </a:xfrm>
          <a:prstGeom prst="roundRect">
            <a:avLst>
              <a:gd name="adj" fmla="val 1875"/>
            </a:avLst>
          </a:prstGeom>
          <a:noFill/>
          <a:ln w="19050" cap="flat" cmpd="sng" algn="ctr">
            <a:solidFill>
              <a:schemeClr val="tx1"/>
            </a:solidFill>
            <a:prstDash val="dot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endParaRPr lang="en-US" sz="1800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00" name="Hexagon 299"/>
          <p:cNvSpPr/>
          <p:nvPr/>
        </p:nvSpPr>
        <p:spPr>
          <a:xfrm>
            <a:off x="2268066" y="1448529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AAA</a:t>
            </a:r>
          </a:p>
        </p:txBody>
      </p:sp>
      <p:sp>
        <p:nvSpPr>
          <p:cNvPr id="301" name="Rectangle 300"/>
          <p:cNvSpPr/>
          <p:nvPr/>
        </p:nvSpPr>
        <p:spPr>
          <a:xfrm>
            <a:off x="2211773" y="2222381"/>
            <a:ext cx="1821283" cy="33130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VOLTHA</a:t>
            </a:r>
          </a:p>
        </p:txBody>
      </p:sp>
      <p:sp>
        <p:nvSpPr>
          <p:cNvPr id="302" name="Rounded Rectangle 301"/>
          <p:cNvSpPr/>
          <p:nvPr/>
        </p:nvSpPr>
        <p:spPr>
          <a:xfrm>
            <a:off x="2211773" y="1632779"/>
            <a:ext cx="4539023" cy="44717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SDN Controller - ONOS</a:t>
            </a:r>
          </a:p>
        </p:txBody>
      </p:sp>
      <p:sp>
        <p:nvSpPr>
          <p:cNvPr id="303" name="Rounded Rectangle 302"/>
          <p:cNvSpPr/>
          <p:nvPr/>
        </p:nvSpPr>
        <p:spPr>
          <a:xfrm>
            <a:off x="2230729" y="753178"/>
            <a:ext cx="4520067" cy="4651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b="1">
                <a:solidFill>
                  <a:srgbClr val="4B4B4B"/>
                </a:solidFill>
                <a:latin typeface="Calibri"/>
              </a:rPr>
              <a:t>Network Edge Mediator (NEM)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6316032" y="399095"/>
            <a:ext cx="126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4B7D">
                    <a:lumMod val="75000"/>
                  </a:srgbClr>
                </a:solidFill>
                <a:latin typeface="Calibri"/>
              </a:rPr>
              <a:t>SEBA POD</a:t>
            </a:r>
          </a:p>
        </p:txBody>
      </p:sp>
      <p:sp>
        <p:nvSpPr>
          <p:cNvPr id="305" name="Hexagon 304"/>
          <p:cNvSpPr/>
          <p:nvPr/>
        </p:nvSpPr>
        <p:spPr>
          <a:xfrm>
            <a:off x="2855442" y="1441335"/>
            <a:ext cx="68286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vlans</a:t>
            </a:r>
          </a:p>
        </p:txBody>
      </p:sp>
      <p:sp>
        <p:nvSpPr>
          <p:cNvPr id="306" name="Hexagon 305"/>
          <p:cNvSpPr/>
          <p:nvPr/>
        </p:nvSpPr>
        <p:spPr>
          <a:xfrm>
            <a:off x="3409303" y="1441335"/>
            <a:ext cx="65133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dhcp</a:t>
            </a:r>
          </a:p>
        </p:txBody>
      </p:sp>
      <p:sp>
        <p:nvSpPr>
          <p:cNvPr id="307" name="Hexagon 306"/>
          <p:cNvSpPr/>
          <p:nvPr/>
        </p:nvSpPr>
        <p:spPr>
          <a:xfrm>
            <a:off x="3957232" y="1441335"/>
            <a:ext cx="756784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mcast</a:t>
            </a:r>
          </a:p>
        </p:txBody>
      </p:sp>
      <p:sp>
        <p:nvSpPr>
          <p:cNvPr id="308" name="Hexagon 307"/>
          <p:cNvSpPr/>
          <p:nvPr/>
        </p:nvSpPr>
        <p:spPr>
          <a:xfrm>
            <a:off x="4590801" y="1443619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bridging</a:t>
            </a:r>
          </a:p>
        </p:txBody>
      </p:sp>
      <p:sp>
        <p:nvSpPr>
          <p:cNvPr id="309" name="Hexagon 308"/>
          <p:cNvSpPr/>
          <p:nvPr/>
        </p:nvSpPr>
        <p:spPr>
          <a:xfrm>
            <a:off x="5326695" y="1443619"/>
            <a:ext cx="889045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routing</a:t>
            </a:r>
          </a:p>
        </p:txBody>
      </p:sp>
      <p:sp>
        <p:nvSpPr>
          <p:cNvPr id="310" name="Hexagon 309"/>
          <p:cNvSpPr/>
          <p:nvPr/>
        </p:nvSpPr>
        <p:spPr>
          <a:xfrm>
            <a:off x="6050035" y="1441335"/>
            <a:ext cx="688897" cy="184250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100" b="1">
                <a:solidFill>
                  <a:srgbClr val="4B4B4B"/>
                </a:solidFill>
                <a:latin typeface="Calibri"/>
              </a:rPr>
              <a:t>ACLs</a:t>
            </a:r>
          </a:p>
        </p:txBody>
      </p:sp>
      <p:cxnSp>
        <p:nvCxnSpPr>
          <p:cNvPr id="311" name="Straight Connector 310"/>
          <p:cNvCxnSpPr>
            <a:stCxn id="301" idx="0"/>
          </p:cNvCxnSpPr>
          <p:nvPr/>
        </p:nvCxnSpPr>
        <p:spPr>
          <a:xfrm flipH="1" flipV="1">
            <a:off x="3120309" y="2086135"/>
            <a:ext cx="2106" cy="1362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15" name="Picture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409" y="1383823"/>
            <a:ext cx="773663" cy="457165"/>
          </a:xfrm>
          <a:prstGeom prst="rect">
            <a:avLst/>
          </a:prstGeom>
        </p:spPr>
      </p:pic>
      <p:grpSp>
        <p:nvGrpSpPr>
          <p:cNvPr id="316" name="Group 315"/>
          <p:cNvGrpSpPr/>
          <p:nvPr/>
        </p:nvGrpSpPr>
        <p:grpSpPr>
          <a:xfrm>
            <a:off x="3043806" y="12604"/>
            <a:ext cx="2594992" cy="659218"/>
            <a:chOff x="4691947" y="240650"/>
            <a:chExt cx="2692230" cy="854361"/>
          </a:xfrm>
        </p:grpSpPr>
        <p:sp>
          <p:nvSpPr>
            <p:cNvPr id="317" name="Hexagon 316"/>
            <p:cNvSpPr/>
            <p:nvPr/>
          </p:nvSpPr>
          <p:spPr>
            <a:xfrm>
              <a:off x="4691947" y="240650"/>
              <a:ext cx="1175691" cy="280214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ONAP</a:t>
              </a:r>
            </a:p>
          </p:txBody>
        </p:sp>
        <p:sp>
          <p:nvSpPr>
            <p:cNvPr id="318" name="Hexagon 317"/>
            <p:cNvSpPr/>
            <p:nvPr/>
          </p:nvSpPr>
          <p:spPr>
            <a:xfrm>
              <a:off x="5993476" y="240653"/>
              <a:ext cx="1390701" cy="280211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200">
                  <a:solidFill>
                    <a:srgbClr val="4B4B4B"/>
                  </a:solidFill>
                  <a:latin typeface="Calibri"/>
                </a:rPr>
                <a:t>Op X OSS/BSS</a:t>
              </a:r>
            </a:p>
          </p:txBody>
        </p:sp>
        <p:sp>
          <p:nvSpPr>
            <p:cNvPr id="319" name="Up-Down Arrow 318"/>
            <p:cNvSpPr/>
            <p:nvPr/>
          </p:nvSpPr>
          <p:spPr>
            <a:xfrm>
              <a:off x="5188440" y="520865"/>
              <a:ext cx="192792" cy="358886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320" name="Up-Down Arrow 319"/>
            <p:cNvSpPr/>
            <p:nvPr/>
          </p:nvSpPr>
          <p:spPr>
            <a:xfrm>
              <a:off x="6645655" y="520865"/>
              <a:ext cx="222649" cy="545091"/>
            </a:xfrm>
            <a:prstGeom prst="upDownArrow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endParaRPr lang="en-US" sz="2000">
                <a:solidFill>
                  <a:srgbClr val="4B4B4B"/>
                </a:solidFill>
                <a:latin typeface="Calibri"/>
              </a:endParaRPr>
            </a:p>
          </p:txBody>
        </p:sp>
        <p:sp>
          <p:nvSpPr>
            <p:cNvPr id="321" name="Rounded Rectangle 320"/>
            <p:cNvSpPr/>
            <p:nvPr/>
          </p:nvSpPr>
          <p:spPr>
            <a:xfrm>
              <a:off x="4786513" y="898450"/>
              <a:ext cx="986561" cy="1965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4B4B4B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buFontTx/>
                <a:buNone/>
                <a:defRPr/>
              </a:pPr>
              <a:r>
                <a:rPr lang="en-US" sz="1000">
                  <a:solidFill>
                    <a:srgbClr val="4B4B4B"/>
                  </a:solidFill>
                  <a:latin typeface="Calibri"/>
                </a:rPr>
                <a:t>Abstract OLT</a:t>
              </a:r>
            </a:p>
          </p:txBody>
        </p:sp>
      </p:grpSp>
      <p:sp>
        <p:nvSpPr>
          <p:cNvPr id="322" name="Rounded Rectangle 321"/>
          <p:cNvSpPr/>
          <p:nvPr/>
        </p:nvSpPr>
        <p:spPr>
          <a:xfrm>
            <a:off x="6818736" y="735936"/>
            <a:ext cx="692740" cy="177547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4B4B4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1200" b="1">
                <a:solidFill>
                  <a:srgbClr val="4B4B4B"/>
                </a:solidFill>
                <a:latin typeface="Calibri"/>
              </a:rPr>
              <a:t>DockerK8s Helm</a:t>
            </a:r>
          </a:p>
        </p:txBody>
      </p:sp>
      <p:cxnSp>
        <p:nvCxnSpPr>
          <p:cNvPr id="323" name="Straight Connector 322"/>
          <p:cNvCxnSpPr/>
          <p:nvPr/>
        </p:nvCxnSpPr>
        <p:spPr>
          <a:xfrm flipV="1">
            <a:off x="3120309" y="1236555"/>
            <a:ext cx="2107" cy="136960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24" name="Straight Connector 323"/>
          <p:cNvCxnSpPr/>
          <p:nvPr/>
        </p:nvCxnSpPr>
        <p:spPr>
          <a:xfrm flipH="1" flipV="1">
            <a:off x="5640076" y="1241216"/>
            <a:ext cx="2914" cy="138046"/>
          </a:xfrm>
          <a:prstGeom prst="line">
            <a:avLst/>
          </a:prstGeom>
          <a:noFill/>
          <a:ln w="12700" cap="flat" cmpd="sng" algn="ctr">
            <a:solidFill>
              <a:srgbClr val="4B4B4B"/>
            </a:solidFill>
            <a:prstDash val="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25" name="Straight Connector 324"/>
          <p:cNvCxnSpPr/>
          <p:nvPr/>
        </p:nvCxnSpPr>
        <p:spPr>
          <a:xfrm flipV="1">
            <a:off x="3213085" y="2559431"/>
            <a:ext cx="0" cy="74013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Connector 325"/>
          <p:cNvCxnSpPr>
            <a:stCxn id="336" idx="1"/>
            <a:endCxn id="327" idx="6"/>
          </p:cNvCxnSpPr>
          <p:nvPr/>
        </p:nvCxnSpPr>
        <p:spPr>
          <a:xfrm flipH="1">
            <a:off x="1356409" y="3071732"/>
            <a:ext cx="859979" cy="69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" name="Oval 326"/>
          <p:cNvSpPr/>
          <p:nvPr/>
        </p:nvSpPr>
        <p:spPr>
          <a:xfrm>
            <a:off x="1280482" y="3008154"/>
            <a:ext cx="75927" cy="12854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8" name="Oval 327"/>
          <p:cNvSpPr/>
          <p:nvPr/>
        </p:nvSpPr>
        <p:spPr>
          <a:xfrm>
            <a:off x="3453731" y="3079485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29" name="Straight Connector 328"/>
          <p:cNvCxnSpPr>
            <a:stCxn id="327" idx="2"/>
            <a:endCxn id="331" idx="3"/>
          </p:cNvCxnSpPr>
          <p:nvPr/>
        </p:nvCxnSpPr>
        <p:spPr>
          <a:xfrm flipH="1" flipV="1">
            <a:off x="579807" y="2726092"/>
            <a:ext cx="700675" cy="34633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/>
          <p:cNvCxnSpPr>
            <a:stCxn id="327" idx="2"/>
            <a:endCxn id="332" idx="3"/>
          </p:cNvCxnSpPr>
          <p:nvPr/>
        </p:nvCxnSpPr>
        <p:spPr>
          <a:xfrm flipH="1">
            <a:off x="579807" y="3072426"/>
            <a:ext cx="700675" cy="343413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1" name="Rounded Rectangle 330"/>
          <p:cNvSpPr/>
          <p:nvPr/>
        </p:nvSpPr>
        <p:spPr>
          <a:xfrm>
            <a:off x="477352" y="2654406"/>
            <a:ext cx="102455" cy="1433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Rounded Rectangle 331"/>
          <p:cNvSpPr/>
          <p:nvPr/>
        </p:nvSpPr>
        <p:spPr>
          <a:xfrm>
            <a:off x="477353" y="3340231"/>
            <a:ext cx="102454" cy="1512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val 332"/>
          <p:cNvSpPr/>
          <p:nvPr/>
        </p:nvSpPr>
        <p:spPr>
          <a:xfrm>
            <a:off x="2336083" y="3060932"/>
            <a:ext cx="45719" cy="4571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2216390" y="2737964"/>
            <a:ext cx="43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OLT</a:t>
            </a:r>
          </a:p>
        </p:txBody>
      </p:sp>
      <p:sp>
        <p:nvSpPr>
          <p:cNvPr id="335" name="TextBox 334"/>
          <p:cNvSpPr txBox="1"/>
          <p:nvPr/>
        </p:nvSpPr>
        <p:spPr>
          <a:xfrm>
            <a:off x="113171" y="2751038"/>
            <a:ext cx="49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ONU</a:t>
            </a:r>
          </a:p>
        </p:txBody>
      </p:sp>
      <p:pic>
        <p:nvPicPr>
          <p:cNvPr id="336" name="Picture 3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88" y="2959667"/>
            <a:ext cx="1821283" cy="224130"/>
          </a:xfrm>
          <a:prstGeom prst="rect">
            <a:avLst/>
          </a:prstGeom>
        </p:spPr>
      </p:pic>
      <p:pic>
        <p:nvPicPr>
          <p:cNvPr id="337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90" y="3250421"/>
            <a:ext cx="1821282" cy="237964"/>
          </a:xfrm>
          <a:prstGeom prst="rect">
            <a:avLst/>
          </a:prstGeom>
        </p:spPr>
      </p:pic>
      <p:pic>
        <p:nvPicPr>
          <p:cNvPr id="338" name="Picture 3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216389" y="4038054"/>
            <a:ext cx="1821283" cy="254901"/>
          </a:xfrm>
          <a:prstGeom prst="rect">
            <a:avLst/>
          </a:prstGeom>
        </p:spPr>
      </p:pic>
      <p:sp>
        <p:nvSpPr>
          <p:cNvPr id="339" name="Oval 338"/>
          <p:cNvSpPr/>
          <p:nvPr/>
        </p:nvSpPr>
        <p:spPr>
          <a:xfrm>
            <a:off x="2888475" y="3562777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40" name="Oval 339"/>
          <p:cNvSpPr/>
          <p:nvPr/>
        </p:nvSpPr>
        <p:spPr>
          <a:xfrm>
            <a:off x="2888475" y="3725760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41" name="Oval 340"/>
          <p:cNvSpPr/>
          <p:nvPr/>
        </p:nvSpPr>
        <p:spPr>
          <a:xfrm>
            <a:off x="2888475" y="3886401"/>
            <a:ext cx="45719" cy="5934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43" name="Straight Connector 342"/>
          <p:cNvCxnSpPr>
            <a:stCxn id="336" idx="2"/>
          </p:cNvCxnSpPr>
          <p:nvPr/>
        </p:nvCxnSpPr>
        <p:spPr>
          <a:xfrm flipH="1" flipV="1">
            <a:off x="3122416" y="2559433"/>
            <a:ext cx="4614" cy="400234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4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0255" y="3297075"/>
            <a:ext cx="677811" cy="6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Picture 344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521"/>
            <a:ext cx="565416" cy="405003"/>
          </a:xfrm>
          <a:prstGeom prst="rect">
            <a:avLst/>
          </a:prstGeom>
        </p:spPr>
      </p:pic>
      <p:pic>
        <p:nvPicPr>
          <p:cNvPr id="346" name="Picture 345" descr="house.png"/>
          <p:cNvPicPr>
            <a:picLocks noChangeAspect="1"/>
          </p:cNvPicPr>
          <p:nvPr/>
        </p:nvPicPr>
        <p:blipFill>
          <a:blip r:embed="rId5">
            <a:duotone>
              <a:srgbClr val="004B7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6854"/>
            <a:ext cx="565416" cy="405003"/>
          </a:xfrm>
          <a:prstGeom prst="rect">
            <a:avLst/>
          </a:prstGeom>
        </p:spPr>
      </p:pic>
      <p:grpSp>
        <p:nvGrpSpPr>
          <p:cNvPr id="376" name="Group 375"/>
          <p:cNvGrpSpPr/>
          <p:nvPr/>
        </p:nvGrpSpPr>
        <p:grpSpPr>
          <a:xfrm>
            <a:off x="6750796" y="3074605"/>
            <a:ext cx="1715848" cy="658752"/>
            <a:chOff x="6925824" y="3930774"/>
            <a:chExt cx="1715848" cy="658752"/>
          </a:xfrm>
        </p:grpSpPr>
        <p:pic>
          <p:nvPicPr>
            <p:cNvPr id="377" name="Picture 37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7024" y="3930774"/>
              <a:ext cx="466864" cy="350562"/>
            </a:xfrm>
            <a:prstGeom prst="rect">
              <a:avLst/>
            </a:prstGeom>
          </p:spPr>
        </p:pic>
        <p:pic>
          <p:nvPicPr>
            <p:cNvPr id="378" name="Picture 37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0007" y="4235359"/>
              <a:ext cx="471665" cy="354167"/>
            </a:xfrm>
            <a:prstGeom prst="rect">
              <a:avLst/>
            </a:prstGeom>
          </p:spPr>
        </p:pic>
        <p:cxnSp>
          <p:nvCxnSpPr>
            <p:cNvPr id="379" name="Straight Connector 378"/>
            <p:cNvCxnSpPr>
              <a:stCxn id="384" idx="3"/>
              <a:endCxn id="377" idx="1"/>
            </p:cNvCxnSpPr>
            <p:nvPr/>
          </p:nvCxnSpPr>
          <p:spPr>
            <a:xfrm>
              <a:off x="6925824" y="4097079"/>
              <a:ext cx="1221200" cy="8976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0" name="Straight Connector 379"/>
            <p:cNvCxnSpPr>
              <a:stCxn id="400" idx="3"/>
              <a:endCxn id="378" idx="1"/>
            </p:cNvCxnSpPr>
            <p:nvPr/>
          </p:nvCxnSpPr>
          <p:spPr>
            <a:xfrm>
              <a:off x="6925824" y="4405592"/>
              <a:ext cx="1244183" cy="6851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1" name="Straight Connector 380"/>
            <p:cNvCxnSpPr>
              <a:stCxn id="400" idx="3"/>
              <a:endCxn id="377" idx="1"/>
            </p:cNvCxnSpPr>
            <p:nvPr/>
          </p:nvCxnSpPr>
          <p:spPr>
            <a:xfrm flipV="1">
              <a:off x="6925824" y="4106055"/>
              <a:ext cx="1221200" cy="299537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2" name="Straight Connector 381"/>
            <p:cNvCxnSpPr>
              <a:stCxn id="384" idx="3"/>
              <a:endCxn id="378" idx="1"/>
            </p:cNvCxnSpPr>
            <p:nvPr/>
          </p:nvCxnSpPr>
          <p:spPr>
            <a:xfrm>
              <a:off x="6925824" y="4097079"/>
              <a:ext cx="1244183" cy="315364"/>
            </a:xfrm>
            <a:prstGeom prst="line">
              <a:avLst/>
            </a:prstGeom>
            <a:noFill/>
            <a:ln w="12700" cap="flat" cmpd="sng" algn="ctr">
              <a:solidFill>
                <a:srgbClr val="4B4B4B">
                  <a:lumMod val="50000"/>
                  <a:lumOff val="50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83" name="TextBox 382"/>
          <p:cNvSpPr txBox="1"/>
          <p:nvPr/>
        </p:nvSpPr>
        <p:spPr>
          <a:xfrm>
            <a:off x="7810871" y="2860528"/>
            <a:ext cx="1140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External BNG</a:t>
            </a:r>
          </a:p>
        </p:txBody>
      </p:sp>
      <p:pic>
        <p:nvPicPr>
          <p:cNvPr id="384" name="Picture 3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114835"/>
            <a:ext cx="1756158" cy="252150"/>
          </a:xfrm>
          <a:prstGeom prst="rect">
            <a:avLst/>
          </a:prstGeom>
        </p:spPr>
      </p:pic>
      <p:cxnSp>
        <p:nvCxnSpPr>
          <p:cNvPr id="385" name="Straight Connector 384"/>
          <p:cNvCxnSpPr>
            <a:stCxn id="336" idx="3"/>
            <a:endCxn id="384" idx="1"/>
          </p:cNvCxnSpPr>
          <p:nvPr/>
        </p:nvCxnSpPr>
        <p:spPr>
          <a:xfrm>
            <a:off x="4037671" y="3071732"/>
            <a:ext cx="956967" cy="16917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6" name="Straight Connector 385"/>
          <p:cNvCxnSpPr>
            <a:stCxn id="336" idx="3"/>
            <a:endCxn id="400" idx="1"/>
          </p:cNvCxnSpPr>
          <p:nvPr/>
        </p:nvCxnSpPr>
        <p:spPr>
          <a:xfrm>
            <a:off x="4037671" y="3071732"/>
            <a:ext cx="956967" cy="47769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7" name="Straight Connector 386"/>
          <p:cNvCxnSpPr>
            <a:stCxn id="337" idx="3"/>
            <a:endCxn id="384" idx="1"/>
          </p:cNvCxnSpPr>
          <p:nvPr/>
        </p:nvCxnSpPr>
        <p:spPr>
          <a:xfrm flipV="1">
            <a:off x="4037672" y="3240910"/>
            <a:ext cx="956966" cy="128493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8" name="Straight Connector 387"/>
          <p:cNvCxnSpPr>
            <a:stCxn id="337" idx="3"/>
            <a:endCxn id="400" idx="1"/>
          </p:cNvCxnSpPr>
          <p:nvPr/>
        </p:nvCxnSpPr>
        <p:spPr>
          <a:xfrm>
            <a:off x="4037672" y="3369403"/>
            <a:ext cx="956966" cy="18002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9" name="Straight Connector 388"/>
          <p:cNvCxnSpPr>
            <a:stCxn id="338" idx="3"/>
            <a:endCxn id="384" idx="1"/>
          </p:cNvCxnSpPr>
          <p:nvPr/>
        </p:nvCxnSpPr>
        <p:spPr>
          <a:xfrm flipV="1">
            <a:off x="4037672" y="3240910"/>
            <a:ext cx="956966" cy="92459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0" name="Straight Connector 389"/>
          <p:cNvCxnSpPr>
            <a:stCxn id="338" idx="3"/>
            <a:endCxn id="400" idx="1"/>
          </p:cNvCxnSpPr>
          <p:nvPr/>
        </p:nvCxnSpPr>
        <p:spPr>
          <a:xfrm flipV="1">
            <a:off x="4037672" y="3549423"/>
            <a:ext cx="956966" cy="616081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91" name="Picture 3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703" y="4001617"/>
            <a:ext cx="2116004" cy="193640"/>
          </a:xfrm>
          <a:prstGeom prst="rect">
            <a:avLst/>
          </a:prstGeom>
        </p:spPr>
      </p:pic>
      <p:pic>
        <p:nvPicPr>
          <p:cNvPr id="392" name="Picture 39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103" y="4154017"/>
            <a:ext cx="2116004" cy="179166"/>
          </a:xfrm>
          <a:prstGeom prst="rect">
            <a:avLst/>
          </a:prstGeom>
        </p:spPr>
      </p:pic>
      <p:pic>
        <p:nvPicPr>
          <p:cNvPr id="393" name="Picture 3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5503" y="4306417"/>
            <a:ext cx="2116004" cy="170439"/>
          </a:xfrm>
          <a:prstGeom prst="rect">
            <a:avLst/>
          </a:prstGeom>
        </p:spPr>
      </p:pic>
      <p:cxnSp>
        <p:nvCxnSpPr>
          <p:cNvPr id="394" name="Straight Connector 393"/>
          <p:cNvCxnSpPr/>
          <p:nvPr/>
        </p:nvCxnSpPr>
        <p:spPr>
          <a:xfrm flipH="1" flipV="1">
            <a:off x="5449910" y="3530846"/>
            <a:ext cx="3448" cy="463269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5" name="Straight Connector 394"/>
          <p:cNvCxnSpPr/>
          <p:nvPr/>
        </p:nvCxnSpPr>
        <p:spPr>
          <a:xfrm flipV="1">
            <a:off x="5516569" y="3530847"/>
            <a:ext cx="438" cy="629928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6" name="Straight Connector 395"/>
          <p:cNvCxnSpPr/>
          <p:nvPr/>
        </p:nvCxnSpPr>
        <p:spPr>
          <a:xfrm flipV="1">
            <a:off x="6119945" y="3350459"/>
            <a:ext cx="5746" cy="655150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7" name="Straight Connector 396"/>
          <p:cNvCxnSpPr/>
          <p:nvPr/>
        </p:nvCxnSpPr>
        <p:spPr>
          <a:xfrm flipH="1" flipV="1">
            <a:off x="6183156" y="3367699"/>
            <a:ext cx="1" cy="775837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8" name="Straight Connector 397"/>
          <p:cNvCxnSpPr>
            <a:stCxn id="393" idx="0"/>
          </p:cNvCxnSpPr>
          <p:nvPr/>
        </p:nvCxnSpPr>
        <p:spPr>
          <a:xfrm flipH="1" flipV="1">
            <a:off x="6252111" y="3379193"/>
            <a:ext cx="1394" cy="92722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9" name="Straight Connector 398"/>
          <p:cNvCxnSpPr/>
          <p:nvPr/>
        </p:nvCxnSpPr>
        <p:spPr>
          <a:xfrm flipH="1" flipV="1">
            <a:off x="5584105" y="3508945"/>
            <a:ext cx="1421" cy="795504"/>
          </a:xfrm>
          <a:prstGeom prst="line">
            <a:avLst/>
          </a:prstGeom>
          <a:noFill/>
          <a:ln w="12700" cap="flat" cmpd="sng" algn="ctr">
            <a:solidFill>
              <a:srgbClr val="4B4B4B">
                <a:lumMod val="50000"/>
                <a:lumOff val="5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400" name="Picture 39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638" y="3432305"/>
            <a:ext cx="1756158" cy="234236"/>
          </a:xfrm>
          <a:prstGeom prst="rect">
            <a:avLst/>
          </a:prstGeom>
        </p:spPr>
      </p:pic>
      <p:sp>
        <p:nvSpPr>
          <p:cNvPr id="401" name="TextBox 400"/>
          <p:cNvSpPr txBox="1"/>
          <p:nvPr/>
        </p:nvSpPr>
        <p:spPr>
          <a:xfrm>
            <a:off x="5004455" y="2899075"/>
            <a:ext cx="11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SWITCH</a:t>
            </a:r>
          </a:p>
        </p:txBody>
      </p:sp>
      <p:sp>
        <p:nvSpPr>
          <p:cNvPr id="402" name="TextBox 401"/>
          <p:cNvSpPr txBox="1"/>
          <p:nvPr/>
        </p:nvSpPr>
        <p:spPr>
          <a:xfrm>
            <a:off x="4718598" y="3784649"/>
            <a:ext cx="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pic>
        <p:nvPicPr>
          <p:cNvPr id="403" name="Google Shape;10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9490" y="2455984"/>
            <a:ext cx="705050" cy="64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104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34492" y="3841569"/>
            <a:ext cx="665776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80;p21"/>
          <p:cNvSpPr txBox="1">
            <a:spLocks noGrp="1"/>
          </p:cNvSpPr>
          <p:nvPr>
            <p:ph type="title"/>
          </p:nvPr>
        </p:nvSpPr>
        <p:spPr>
          <a:xfrm>
            <a:off x="344226" y="124426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700"/>
              <a:t>SEBA</a:t>
            </a:r>
            <a:endParaRPr sz="3700"/>
          </a:p>
        </p:txBody>
      </p:sp>
      <p:sp>
        <p:nvSpPr>
          <p:cNvPr id="475" name="Google Shape;80;p21"/>
          <p:cNvSpPr txBox="1">
            <a:spLocks/>
          </p:cNvSpPr>
          <p:nvPr/>
        </p:nvSpPr>
        <p:spPr>
          <a:xfrm>
            <a:off x="379264" y="741050"/>
            <a:ext cx="1476832" cy="75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S</a:t>
            </a:r>
            <a:r>
              <a:rPr lang="en-US" sz="1600"/>
              <a:t>DN </a:t>
            </a:r>
          </a:p>
          <a:p>
            <a:r>
              <a:rPr lang="en-US" sz="1600" b="1"/>
              <a:t>E</a:t>
            </a:r>
            <a:r>
              <a:rPr lang="en-US" sz="1600"/>
              <a:t>nabled</a:t>
            </a:r>
          </a:p>
          <a:p>
            <a:r>
              <a:rPr lang="en-US" sz="1600" b="1"/>
              <a:t>B</a:t>
            </a:r>
            <a:r>
              <a:rPr lang="en-US" sz="1600"/>
              <a:t>roadband </a:t>
            </a:r>
          </a:p>
          <a:p>
            <a:r>
              <a:rPr lang="en-US" sz="1600" b="1"/>
              <a:t>A</a:t>
            </a:r>
            <a:r>
              <a:rPr lang="en-US" sz="1600"/>
              <a:t>ccess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5805823" y="2072657"/>
            <a:ext cx="4503" cy="1048515"/>
          </a:xfrm>
          <a:prstGeom prst="line">
            <a:avLst/>
          </a:prstGeom>
          <a:ln w="1270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ame 1"/>
          <p:cNvSpPr/>
          <p:nvPr/>
        </p:nvSpPr>
        <p:spPr>
          <a:xfrm>
            <a:off x="4743022" y="2343696"/>
            <a:ext cx="2399577" cy="1585854"/>
          </a:xfrm>
          <a:prstGeom prst="frame">
            <a:avLst>
              <a:gd name="adj1" fmla="val 542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8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492;p53"/>
          <p:cNvGrpSpPr/>
          <p:nvPr/>
        </p:nvGrpSpPr>
        <p:grpSpPr>
          <a:xfrm>
            <a:off x="444914" y="1067633"/>
            <a:ext cx="5253933" cy="1638395"/>
            <a:chOff x="1035419" y="1561053"/>
            <a:chExt cx="5253933" cy="1638395"/>
          </a:xfrm>
        </p:grpSpPr>
        <p:sp>
          <p:nvSpPr>
            <p:cNvPr id="6" name="Google Shape;493;p53"/>
            <p:cNvSpPr/>
            <p:nvPr/>
          </p:nvSpPr>
          <p:spPr>
            <a:xfrm>
              <a:off x="1787975" y="1589628"/>
              <a:ext cx="2170800" cy="12732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7" name="Google Shape;494;p53"/>
            <p:cNvCxnSpPr>
              <a:stCxn id="28" idx="2"/>
              <a:endCxn id="43" idx="0"/>
            </p:cNvCxnSpPr>
            <p:nvPr/>
          </p:nvCxnSpPr>
          <p:spPr>
            <a:xfrm>
              <a:off x="2407788" y="1769253"/>
              <a:ext cx="289973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497;p53"/>
            <p:cNvCxnSpPr>
              <a:stCxn id="29" idx="2"/>
              <a:endCxn id="44" idx="0"/>
            </p:cNvCxnSpPr>
            <p:nvPr/>
          </p:nvCxnSpPr>
          <p:spPr>
            <a:xfrm>
              <a:off x="3261963" y="1769253"/>
              <a:ext cx="3027389" cy="87585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" name="Google Shape;500;p53"/>
            <p:cNvGrpSpPr/>
            <p:nvPr/>
          </p:nvGrpSpPr>
          <p:grpSpPr>
            <a:xfrm>
              <a:off x="1852475" y="1561053"/>
              <a:ext cx="1984000" cy="1176050"/>
              <a:chOff x="1150975" y="2739200"/>
              <a:chExt cx="1984000" cy="1176050"/>
            </a:xfrm>
          </p:grpSpPr>
          <p:cxnSp>
            <p:nvCxnSpPr>
              <p:cNvPr id="23" name="Google Shape;501;p53"/>
              <p:cNvCxnSpPr>
                <a:stCxn id="28" idx="2"/>
                <a:endCxn id="27" idx="0"/>
              </p:cNvCxnSpPr>
              <p:nvPr/>
            </p:nvCxnSpPr>
            <p:spPr>
              <a:xfrm flipH="1">
                <a:off x="1495688" y="2947400"/>
                <a:ext cx="2106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503;p53"/>
              <p:cNvCxnSpPr>
                <a:stCxn id="29" idx="2"/>
                <a:endCxn id="30" idx="0"/>
              </p:cNvCxnSpPr>
              <p:nvPr/>
            </p:nvCxnSpPr>
            <p:spPr>
              <a:xfrm>
                <a:off x="2560463" y="2947400"/>
                <a:ext cx="2298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505;p53"/>
              <p:cNvCxnSpPr>
                <a:stCxn id="27" idx="0"/>
                <a:endCxn id="29" idx="2"/>
              </p:cNvCxnSpPr>
              <p:nvPr/>
            </p:nvCxnSpPr>
            <p:spPr>
              <a:xfrm rot="10800000" flipH="1">
                <a:off x="1495675" y="2947450"/>
                <a:ext cx="10647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506;p53"/>
              <p:cNvCxnSpPr>
                <a:stCxn id="30" idx="0"/>
                <a:endCxn id="28" idx="2"/>
              </p:cNvCxnSpPr>
              <p:nvPr/>
            </p:nvCxnSpPr>
            <p:spPr>
              <a:xfrm rot="10800000">
                <a:off x="1706375" y="2947450"/>
                <a:ext cx="1083900" cy="7596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7" name="Google Shape;502;p53"/>
              <p:cNvSpPr/>
              <p:nvPr/>
            </p:nvSpPr>
            <p:spPr>
              <a:xfrm>
                <a:off x="11509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1F497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US" sz="1000">
                    <a:solidFill>
                      <a:srgbClr val="FFFFFF"/>
                    </a:solidFill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  <p:sp>
            <p:nvSpPr>
              <p:cNvPr id="28" name="Google Shape;495;p53"/>
              <p:cNvSpPr/>
              <p:nvPr/>
            </p:nvSpPr>
            <p:spPr>
              <a:xfrm>
                <a:off x="1361588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US" sz="1000">
                    <a:solidFill>
                      <a:srgbClr val="FFFFFF"/>
                    </a:solidFill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  <a:endParaRPr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endParaRPr>
              </a:p>
            </p:txBody>
          </p:sp>
          <p:sp>
            <p:nvSpPr>
              <p:cNvPr id="29" name="Google Shape;498;p53"/>
              <p:cNvSpPr/>
              <p:nvPr/>
            </p:nvSpPr>
            <p:spPr>
              <a:xfrm>
                <a:off x="2215763" y="273920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US" sz="1000">
                    <a:solidFill>
                      <a:srgbClr val="FFFFFF"/>
                    </a:solidFill>
                    <a:latin typeface="Droid Sans"/>
                    <a:ea typeface="Droid Sans"/>
                    <a:cs typeface="Droid Sans"/>
                    <a:sym typeface="Droid Sans"/>
                  </a:rPr>
                  <a:t>Spine</a:t>
                </a:r>
              </a:p>
            </p:txBody>
          </p:sp>
          <p:sp>
            <p:nvSpPr>
              <p:cNvPr id="30" name="Google Shape;504;p53"/>
              <p:cNvSpPr/>
              <p:nvPr/>
            </p:nvSpPr>
            <p:spPr>
              <a:xfrm>
                <a:off x="2445575" y="3707050"/>
                <a:ext cx="689400" cy="208200"/>
              </a:xfrm>
              <a:prstGeom prst="roundRect">
                <a:avLst>
                  <a:gd name="adj" fmla="val 16667"/>
                </a:avLst>
              </a:prstGeom>
              <a:solidFill>
                <a:schemeClr val="bg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en-US" sz="1000">
                    <a:solidFill>
                      <a:srgbClr val="FFFFFF"/>
                    </a:solidFill>
                    <a:latin typeface="Droid Sans"/>
                    <a:ea typeface="Droid Sans"/>
                    <a:cs typeface="Droid Sans"/>
                    <a:sym typeface="Droid Sans"/>
                  </a:rPr>
                  <a:t>Leaf</a:t>
                </a:r>
              </a:p>
            </p:txBody>
          </p:sp>
        </p:grpSp>
        <p:sp>
          <p:nvSpPr>
            <p:cNvPr id="10" name="Google Shape;507;p53"/>
            <p:cNvSpPr/>
            <p:nvPr/>
          </p:nvSpPr>
          <p:spPr>
            <a:xfrm>
              <a:off x="1963725" y="294458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508;p53"/>
            <p:cNvSpPr/>
            <p:nvPr/>
          </p:nvSpPr>
          <p:spPr>
            <a:xfrm>
              <a:off x="2125650" y="30826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509;p53"/>
            <p:cNvSpPr/>
            <p:nvPr/>
          </p:nvSpPr>
          <p:spPr>
            <a:xfrm>
              <a:off x="2301063" y="296689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13" name="Google Shape;510;p53"/>
            <p:cNvCxnSpPr>
              <a:stCxn id="10" idx="0"/>
              <a:endCxn id="27" idx="2"/>
            </p:cNvCxnSpPr>
            <p:nvPr/>
          </p:nvCxnSpPr>
          <p:spPr>
            <a:xfrm rot="10800000" flipH="1">
              <a:off x="2021625" y="2736986"/>
              <a:ext cx="175500" cy="207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511;p53"/>
            <p:cNvCxnSpPr>
              <a:stCxn id="11" idx="0"/>
              <a:endCxn id="27" idx="2"/>
            </p:cNvCxnSpPr>
            <p:nvPr/>
          </p:nvCxnSpPr>
          <p:spPr>
            <a:xfrm rot="10800000" flipH="1">
              <a:off x="2183550" y="2737098"/>
              <a:ext cx="13500" cy="345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512;p53"/>
            <p:cNvCxnSpPr>
              <a:stCxn id="12" idx="0"/>
              <a:endCxn id="27" idx="2"/>
            </p:cNvCxnSpPr>
            <p:nvPr/>
          </p:nvCxnSpPr>
          <p:spPr>
            <a:xfrm rot="10800000">
              <a:off x="2197263" y="2737098"/>
              <a:ext cx="161700" cy="2298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513;p53"/>
            <p:cNvSpPr/>
            <p:nvPr/>
          </p:nvSpPr>
          <p:spPr>
            <a:xfrm>
              <a:off x="3276275" y="2945536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514;p53"/>
            <p:cNvSpPr/>
            <p:nvPr/>
          </p:nvSpPr>
          <p:spPr>
            <a:xfrm>
              <a:off x="3438200" y="30836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515;p53"/>
            <p:cNvSpPr/>
            <p:nvPr/>
          </p:nvSpPr>
          <p:spPr>
            <a:xfrm>
              <a:off x="3613613" y="2967848"/>
              <a:ext cx="115800" cy="115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19" name="Google Shape;516;p53"/>
            <p:cNvCxnSpPr>
              <a:stCxn id="16" idx="0"/>
              <a:endCxn id="30" idx="2"/>
            </p:cNvCxnSpPr>
            <p:nvPr/>
          </p:nvCxnSpPr>
          <p:spPr>
            <a:xfrm rot="10800000" flipH="1">
              <a:off x="3334175" y="2737036"/>
              <a:ext cx="157500" cy="208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517;p53"/>
            <p:cNvCxnSpPr>
              <a:stCxn id="17" idx="0"/>
              <a:endCxn id="30" idx="2"/>
            </p:cNvCxnSpPr>
            <p:nvPr/>
          </p:nvCxnSpPr>
          <p:spPr>
            <a:xfrm rot="10800000">
              <a:off x="3491900" y="2737148"/>
              <a:ext cx="4200" cy="3465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518;p53"/>
            <p:cNvCxnSpPr>
              <a:stCxn id="18" idx="0"/>
              <a:endCxn id="30" idx="2"/>
            </p:cNvCxnSpPr>
            <p:nvPr/>
          </p:nvCxnSpPr>
          <p:spPr>
            <a:xfrm rot="10800000">
              <a:off x="3491813" y="2737148"/>
              <a:ext cx="179700" cy="2307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" name="Google Shape;524;p53"/>
            <p:cNvSpPr txBox="1"/>
            <p:nvPr/>
          </p:nvSpPr>
          <p:spPr>
            <a:xfrm>
              <a:off x="1035419" y="2093216"/>
              <a:ext cx="823128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US" sz="1600" b="1" i="1">
                  <a:solidFill>
                    <a:srgbClr val="134F5C"/>
                  </a:solidFill>
                  <a:latin typeface="Droid Sans"/>
                  <a:ea typeface="Droid Sans"/>
                  <a:cs typeface="Droid Sans"/>
                  <a:sym typeface="Droid Sans"/>
                </a:rPr>
                <a:t>Field</a:t>
              </a:r>
              <a:r>
                <a:rPr lang="en-US" sz="1200" b="1" i="1">
                  <a:solidFill>
                    <a:srgbClr val="134F5C"/>
                  </a:solidFill>
                  <a:latin typeface="Droid Sans"/>
                  <a:ea typeface="Droid Sans"/>
                  <a:cs typeface="Droid Sans"/>
                  <a:sym typeface="Droid Sans"/>
                </a:rPr>
                <a:t/>
              </a:r>
              <a:br>
                <a:rPr lang="en-US" sz="1200" b="1" i="1">
                  <a:solidFill>
                    <a:srgbClr val="134F5C"/>
                  </a:solidFill>
                  <a:latin typeface="Droid Sans"/>
                  <a:ea typeface="Droid Sans"/>
                  <a:cs typeface="Droid Sans"/>
                  <a:sym typeface="Droid Sans"/>
                </a:rPr>
              </a:br>
              <a:r>
                <a:rPr lang="en-US" sz="1600" b="1" i="1">
                  <a:solidFill>
                    <a:srgbClr val="134F5C"/>
                  </a:solidFill>
                  <a:latin typeface="Droid Sans"/>
                  <a:ea typeface="Droid Sans"/>
                  <a:cs typeface="Droid Sans"/>
                  <a:sym typeface="Droid Sans"/>
                </a:rPr>
                <a:t>Office</a:t>
              </a:r>
              <a:endParaRPr sz="1600" b="1" i="1">
                <a:solidFill>
                  <a:srgbClr val="134F5C"/>
                </a:solidFill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grpSp>
        <p:nvGrpSpPr>
          <p:cNvPr id="31" name="Google Shape;526;p53"/>
          <p:cNvGrpSpPr/>
          <p:nvPr/>
        </p:nvGrpSpPr>
        <p:grpSpPr>
          <a:xfrm>
            <a:off x="3214828" y="2151683"/>
            <a:ext cx="3658981" cy="1600663"/>
            <a:chOff x="3392794" y="2645103"/>
            <a:chExt cx="3658981" cy="1600663"/>
          </a:xfrm>
        </p:grpSpPr>
        <p:sp>
          <p:nvSpPr>
            <p:cNvPr id="32" name="Google Shape;527;p53"/>
            <p:cNvSpPr/>
            <p:nvPr/>
          </p:nvSpPr>
          <p:spPr>
            <a:xfrm>
              <a:off x="3586411" y="2730466"/>
              <a:ext cx="3462600" cy="15153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33" name="Google Shape;528;p53"/>
            <p:cNvCxnSpPr>
              <a:stCxn id="42" idx="0"/>
              <a:endCxn id="43" idx="2"/>
            </p:cNvCxnSpPr>
            <p:nvPr/>
          </p:nvCxnSpPr>
          <p:spPr>
            <a:xfrm rot="10800000">
              <a:off x="4894950" y="2853253"/>
              <a:ext cx="943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530;p53"/>
            <p:cNvCxnSpPr>
              <a:stCxn id="53" idx="0"/>
              <a:endCxn id="44" idx="2"/>
            </p:cNvCxnSpPr>
            <p:nvPr/>
          </p:nvCxnSpPr>
          <p:spPr>
            <a:xfrm rot="10800000">
              <a:off x="5876675" y="2853253"/>
              <a:ext cx="8304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532;p53"/>
            <p:cNvCxnSpPr>
              <a:stCxn id="42" idx="0"/>
              <a:endCxn id="44" idx="2"/>
            </p:cNvCxnSpPr>
            <p:nvPr/>
          </p:nvCxnSpPr>
          <p:spPr>
            <a:xfrm rot="10800000" flipH="1">
              <a:off x="5838150" y="2853253"/>
              <a:ext cx="38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533;p53"/>
            <p:cNvCxnSpPr>
              <a:stCxn id="53" idx="0"/>
              <a:endCxn id="43" idx="2"/>
            </p:cNvCxnSpPr>
            <p:nvPr/>
          </p:nvCxnSpPr>
          <p:spPr>
            <a:xfrm rot="10800000">
              <a:off x="4895075" y="2853253"/>
              <a:ext cx="18120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534;p53"/>
            <p:cNvCxnSpPr>
              <a:stCxn id="51" idx="0"/>
              <a:endCxn id="43" idx="2"/>
            </p:cNvCxnSpPr>
            <p:nvPr/>
          </p:nvCxnSpPr>
          <p:spPr>
            <a:xfrm rot="10800000" flipH="1">
              <a:off x="4855525" y="2853253"/>
              <a:ext cx="39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536;p53"/>
            <p:cNvCxnSpPr>
              <a:stCxn id="51" idx="0"/>
              <a:endCxn id="44" idx="2"/>
            </p:cNvCxnSpPr>
            <p:nvPr/>
          </p:nvCxnSpPr>
          <p:spPr>
            <a:xfrm rot="10800000" flipH="1">
              <a:off x="4855525" y="2853253"/>
              <a:ext cx="10212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537;p53"/>
            <p:cNvCxnSpPr>
              <a:stCxn id="41" idx="3"/>
              <a:endCxn id="51" idx="1"/>
            </p:cNvCxnSpPr>
            <p:nvPr/>
          </p:nvCxnSpPr>
          <p:spPr>
            <a:xfrm>
              <a:off x="4273850" y="3875053"/>
              <a:ext cx="237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539;p53"/>
            <p:cNvCxnSpPr>
              <a:stCxn id="42" idx="3"/>
              <a:endCxn id="53" idx="1"/>
            </p:cNvCxnSpPr>
            <p:nvPr/>
          </p:nvCxnSpPr>
          <p:spPr>
            <a:xfrm>
              <a:off x="6182850" y="3875053"/>
              <a:ext cx="1794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1" name="Google Shape;538;p53"/>
            <p:cNvSpPr/>
            <p:nvPr/>
          </p:nvSpPr>
          <p:spPr>
            <a:xfrm>
              <a:off x="3584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  <a:endParaRPr sz="10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42" name="Google Shape;529;p53"/>
            <p:cNvSpPr/>
            <p:nvPr/>
          </p:nvSpPr>
          <p:spPr>
            <a:xfrm>
              <a:off x="5493450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sp>
          <p:nvSpPr>
            <p:cNvPr id="43" name="Google Shape;496;p53"/>
            <p:cNvSpPr/>
            <p:nvPr/>
          </p:nvSpPr>
          <p:spPr>
            <a:xfrm>
              <a:off x="4550288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sp>
          <p:nvSpPr>
            <p:cNvPr id="44" name="Google Shape;499;p53"/>
            <p:cNvSpPr/>
            <p:nvPr/>
          </p:nvSpPr>
          <p:spPr>
            <a:xfrm>
              <a:off x="5532113" y="264510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Spine</a:t>
              </a:r>
            </a:p>
          </p:txBody>
        </p:sp>
        <p:cxnSp>
          <p:nvCxnSpPr>
            <p:cNvPr id="47" name="Google Shape;544;p53"/>
            <p:cNvCxnSpPr>
              <a:stCxn id="41" idx="0"/>
              <a:endCxn id="43" idx="2"/>
            </p:cNvCxnSpPr>
            <p:nvPr/>
          </p:nvCxnSpPr>
          <p:spPr>
            <a:xfrm rot="10800000" flipH="1">
              <a:off x="3929150" y="2853253"/>
              <a:ext cx="9657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0" name="Google Shape;548;p53"/>
            <p:cNvSpPr txBox="1"/>
            <p:nvPr/>
          </p:nvSpPr>
          <p:spPr>
            <a:xfrm>
              <a:off x="3392794" y="2782589"/>
              <a:ext cx="10974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US" sz="1600" b="1" i="1">
                  <a:solidFill>
                    <a:srgbClr val="134F5C"/>
                  </a:solidFill>
                  <a:latin typeface="Droid Sans"/>
                  <a:ea typeface="Droid Sans"/>
                  <a:cs typeface="Droid Sans"/>
                  <a:sym typeface="Droid Sans"/>
                </a:rPr>
                <a:t>Central Office</a:t>
              </a:r>
              <a:endParaRPr sz="1600" b="1" i="1">
                <a:solidFill>
                  <a:srgbClr val="134F5C"/>
                </a:solidFill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51" name="Google Shape;535;p53"/>
            <p:cNvSpPr/>
            <p:nvPr/>
          </p:nvSpPr>
          <p:spPr>
            <a:xfrm>
              <a:off x="451082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  <p:cxnSp>
          <p:nvCxnSpPr>
            <p:cNvPr id="52" name="Google Shape;549;p53"/>
            <p:cNvCxnSpPr>
              <a:stCxn id="41" idx="0"/>
              <a:endCxn id="44" idx="2"/>
            </p:cNvCxnSpPr>
            <p:nvPr/>
          </p:nvCxnSpPr>
          <p:spPr>
            <a:xfrm rot="10800000" flipH="1">
              <a:off x="3929150" y="2853253"/>
              <a:ext cx="1947600" cy="9177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3" name="Google Shape;531;p53"/>
            <p:cNvSpPr/>
            <p:nvPr/>
          </p:nvSpPr>
          <p:spPr>
            <a:xfrm>
              <a:off x="6362375" y="3770953"/>
              <a:ext cx="689400" cy="208200"/>
            </a:xfrm>
            <a:prstGeom prst="roundRect">
              <a:avLst>
                <a:gd name="adj" fmla="val 16667"/>
              </a:avLst>
            </a:prstGeom>
            <a:solidFill>
              <a:srgbClr val="1F497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Leaf</a:t>
              </a:r>
            </a:p>
          </p:txBody>
        </p:sp>
      </p:grpSp>
      <p:sp>
        <p:nvSpPr>
          <p:cNvPr id="54" name="Google Shape;550;p53"/>
          <p:cNvSpPr/>
          <p:nvPr/>
        </p:nvSpPr>
        <p:spPr>
          <a:xfrm>
            <a:off x="3938904" y="291199"/>
            <a:ext cx="4077643" cy="5071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5E95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Trellis</a:t>
            </a:r>
            <a:endParaRPr sz="1600" b="1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IPv4/v6 unicast/multicast, vlans, MPLS SR, vRouter </a:t>
            </a:r>
            <a:r>
              <a:rPr lang="mr-IN" sz="1200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rPr>
              <a:t>…</a:t>
            </a:r>
            <a:endParaRPr sz="1200">
              <a:solidFill>
                <a:srgbClr val="FFFFFF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grpSp>
        <p:nvGrpSpPr>
          <p:cNvPr id="55" name="Google Shape;553;p53"/>
          <p:cNvGrpSpPr/>
          <p:nvPr/>
        </p:nvGrpSpPr>
        <p:grpSpPr>
          <a:xfrm>
            <a:off x="3938153" y="859900"/>
            <a:ext cx="4110779" cy="1070115"/>
            <a:chOff x="3328399" y="665769"/>
            <a:chExt cx="4926000" cy="1070115"/>
          </a:xfrm>
        </p:grpSpPr>
        <p:sp>
          <p:nvSpPr>
            <p:cNvPr id="56" name="Google Shape;554;p53"/>
            <p:cNvSpPr/>
            <p:nvPr/>
          </p:nvSpPr>
          <p:spPr>
            <a:xfrm>
              <a:off x="3328399" y="665769"/>
              <a:ext cx="4926000" cy="351000"/>
            </a:xfrm>
            <a:prstGeom prst="roundRect">
              <a:avLst>
                <a:gd name="adj" fmla="val 16667"/>
              </a:avLst>
            </a:prstGeom>
            <a:solidFill>
              <a:srgbClr val="666666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b="1">
                  <a:solidFill>
                    <a:srgbClr val="FFFFFF"/>
                  </a:solidFill>
                  <a:latin typeface="Droid Sans"/>
                  <a:ea typeface="Droid Sans"/>
                  <a:cs typeface="Droid Sans"/>
                  <a:sym typeface="Droid Sans"/>
                </a:rPr>
                <a:t>ONOS</a:t>
              </a:r>
              <a:endParaRPr b="1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57" name="Google Shape;555;p53"/>
            <p:cNvSpPr/>
            <p:nvPr/>
          </p:nvSpPr>
          <p:spPr>
            <a:xfrm>
              <a:off x="4898156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BD4EB"/>
                </a:gs>
                <a:gs pos="100000">
                  <a:srgbClr val="9180BB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8" name="Google Shape;556;p53"/>
            <p:cNvSpPr/>
            <p:nvPr/>
          </p:nvSpPr>
          <p:spPr>
            <a:xfrm>
              <a:off x="5293031" y="1109784"/>
              <a:ext cx="221400" cy="626100"/>
            </a:xfrm>
            <a:prstGeom prst="up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59" name="Google Shape;559;p53"/>
          <p:cNvGrpSpPr/>
          <p:nvPr/>
        </p:nvGrpSpPr>
        <p:grpSpPr>
          <a:xfrm>
            <a:off x="5660184" y="2151683"/>
            <a:ext cx="3179964" cy="1125850"/>
            <a:chOff x="5838150" y="2645103"/>
            <a:chExt cx="3179964" cy="1125850"/>
          </a:xfrm>
        </p:grpSpPr>
        <p:sp>
          <p:nvSpPr>
            <p:cNvPr id="60" name="Google Shape;560;p53"/>
            <p:cNvSpPr/>
            <p:nvPr/>
          </p:nvSpPr>
          <p:spPr>
            <a:xfrm>
              <a:off x="7290125" y="304065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1" name="Google Shape;561;p53"/>
            <p:cNvSpPr/>
            <p:nvPr/>
          </p:nvSpPr>
          <p:spPr>
            <a:xfrm>
              <a:off x="7442525" y="3208003"/>
              <a:ext cx="460000" cy="208200"/>
            </a:xfrm>
            <a:prstGeom prst="flowChartMagneticDisk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62" name="Google Shape;562;p53"/>
            <p:cNvCxnSpPr>
              <a:stCxn id="61" idx="2"/>
            </p:cNvCxnSpPr>
            <p:nvPr/>
          </p:nvCxnSpPr>
          <p:spPr>
            <a:xfrm flipH="1">
              <a:off x="6665625" y="3312103"/>
              <a:ext cx="776900" cy="441125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563;p53"/>
            <p:cNvCxnSpPr>
              <a:stCxn id="60" idx="2"/>
              <a:endCxn id="42" idx="0"/>
            </p:cNvCxnSpPr>
            <p:nvPr/>
          </p:nvCxnSpPr>
          <p:spPr>
            <a:xfrm flipH="1">
              <a:off x="5838150" y="3144753"/>
              <a:ext cx="1451975" cy="62620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564;p53"/>
            <p:cNvCxnSpPr>
              <a:endCxn id="60" idx="4"/>
            </p:cNvCxnSpPr>
            <p:nvPr/>
          </p:nvCxnSpPr>
          <p:spPr>
            <a:xfrm rot="10800000">
              <a:off x="7750125" y="3144753"/>
              <a:ext cx="4758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565;p53"/>
            <p:cNvCxnSpPr>
              <a:endCxn id="61" idx="4"/>
            </p:cNvCxnSpPr>
            <p:nvPr/>
          </p:nvCxnSpPr>
          <p:spPr>
            <a:xfrm rot="10800000">
              <a:off x="7902525" y="3312103"/>
              <a:ext cx="510000" cy="0"/>
            </a:xfrm>
            <a:prstGeom prst="straightConnector1">
              <a:avLst/>
            </a:prstGeom>
            <a:noFill/>
            <a:ln w="1905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6" name="Google Shape;566;p53"/>
            <p:cNvSpPr/>
            <p:nvPr/>
          </p:nvSpPr>
          <p:spPr>
            <a:xfrm>
              <a:off x="8069550" y="2944578"/>
              <a:ext cx="948564" cy="553716"/>
            </a:xfrm>
            <a:prstGeom prst="cloud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000" i="1">
                  <a:latin typeface="Droid Sans"/>
                  <a:ea typeface="Droid Sans"/>
                  <a:cs typeface="Droid Sans"/>
                  <a:sym typeface="Droid Sans"/>
                </a:rPr>
                <a:t>Internet</a:t>
              </a:r>
              <a:endParaRPr sz="1000" i="1"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  <p:sp>
          <p:nvSpPr>
            <p:cNvPr id="67" name="Google Shape;567;p53"/>
            <p:cNvSpPr txBox="1"/>
            <p:nvPr/>
          </p:nvSpPr>
          <p:spPr>
            <a:xfrm>
              <a:off x="6884038" y="2645103"/>
              <a:ext cx="1423726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US" sz="1000" i="1">
                  <a:latin typeface="Droid Sans"/>
                  <a:ea typeface="Droid Sans"/>
                  <a:cs typeface="Droid Sans"/>
                  <a:sym typeface="Droid Sans"/>
                </a:rPr>
                <a:t> Metro/Core </a:t>
              </a:r>
            </a:p>
            <a:p>
              <a:pPr algn="ctr"/>
              <a:r>
                <a:rPr lang="en-US" sz="1000" i="1">
                  <a:latin typeface="Droid Sans"/>
                  <a:ea typeface="Droid Sans"/>
                  <a:cs typeface="Droid Sans"/>
                  <a:sym typeface="Droid Sans"/>
                </a:rPr>
                <a:t>Routers</a:t>
              </a:r>
              <a:endParaRPr sz="1000" i="1">
                <a:latin typeface="Droid Sans"/>
                <a:ea typeface="Droid Sans"/>
                <a:cs typeface="Droid Sans"/>
                <a:sym typeface="Droid Sans"/>
              </a:endParaRPr>
            </a:p>
          </p:txBody>
        </p:sp>
      </p:grpSp>
      <p:sp>
        <p:nvSpPr>
          <p:cNvPr id="68" name="Google Shape;575;p53"/>
          <p:cNvSpPr/>
          <p:nvPr/>
        </p:nvSpPr>
        <p:spPr>
          <a:xfrm>
            <a:off x="2092676" y="3688540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69" name="Google Shape;576;p53"/>
          <p:cNvCxnSpPr>
            <a:stCxn id="41" idx="1"/>
            <a:endCxn id="68" idx="7"/>
          </p:cNvCxnSpPr>
          <p:nvPr/>
        </p:nvCxnSpPr>
        <p:spPr>
          <a:xfrm flipH="1">
            <a:off x="2294968" y="3381633"/>
            <a:ext cx="1111516" cy="341615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" name="Google Shape;520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40558" y="2998333"/>
            <a:ext cx="198900" cy="4633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525;p53"/>
          <p:cNvSpPr txBox="1"/>
          <p:nvPr/>
        </p:nvSpPr>
        <p:spPr>
          <a:xfrm>
            <a:off x="752310" y="3386855"/>
            <a:ext cx="1033511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Base station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cxnSp>
        <p:nvCxnSpPr>
          <p:cNvPr id="72" name="Google Shape;576;p53"/>
          <p:cNvCxnSpPr>
            <a:stCxn id="41" idx="1"/>
          </p:cNvCxnSpPr>
          <p:nvPr/>
        </p:nvCxnSpPr>
        <p:spPr>
          <a:xfrm flipH="1" flipV="1">
            <a:off x="1601691" y="3203186"/>
            <a:ext cx="1804793" cy="178447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575;p53"/>
          <p:cNvSpPr/>
          <p:nvPr/>
        </p:nvSpPr>
        <p:spPr>
          <a:xfrm>
            <a:off x="2641436" y="4002719"/>
            <a:ext cx="237000" cy="2370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74" name="Google Shape;576;p53"/>
          <p:cNvCxnSpPr>
            <a:stCxn id="41" idx="1"/>
            <a:endCxn id="73" idx="7"/>
          </p:cNvCxnSpPr>
          <p:nvPr/>
        </p:nvCxnSpPr>
        <p:spPr>
          <a:xfrm flipH="1">
            <a:off x="2843728" y="3381633"/>
            <a:ext cx="562756" cy="655794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Rounded Rectangle 74"/>
          <p:cNvSpPr/>
          <p:nvPr/>
        </p:nvSpPr>
        <p:spPr>
          <a:xfrm>
            <a:off x="4012317" y="3906917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4011019" y="4059317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009721" y="4219806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008423" y="4380294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5863481" y="3897540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5862183" y="4049940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5860885" y="4210429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5859587" y="4370917"/>
            <a:ext cx="469182" cy="1051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3" name="Google Shape;525;p53"/>
          <p:cNvSpPr txBox="1"/>
          <p:nvPr/>
        </p:nvSpPr>
        <p:spPr>
          <a:xfrm>
            <a:off x="1389974" y="3806187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R-PHY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84" name="Google Shape;525;p53"/>
          <p:cNvSpPr txBox="1"/>
          <p:nvPr/>
        </p:nvSpPr>
        <p:spPr>
          <a:xfrm>
            <a:off x="2003466" y="4185075"/>
            <a:ext cx="8880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100" i="1">
                <a:latin typeface="Droid Sans"/>
                <a:ea typeface="Droid Sans"/>
                <a:cs typeface="Droid Sans"/>
                <a:sym typeface="Droid Sans"/>
              </a:rPr>
              <a:t>R-OLT</a:t>
            </a:r>
            <a:endParaRPr sz="1100" i="1"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85" name="Google Shape;80;p21"/>
          <p:cNvSpPr txBox="1">
            <a:spLocks noGrp="1"/>
          </p:cNvSpPr>
          <p:nvPr>
            <p:ph type="title"/>
          </p:nvPr>
        </p:nvSpPr>
        <p:spPr>
          <a:xfrm>
            <a:off x="344226" y="124426"/>
            <a:ext cx="1582103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700"/>
              <a:t>Trellis</a:t>
            </a:r>
            <a:endParaRPr sz="3700"/>
          </a:p>
        </p:txBody>
      </p:sp>
      <p:sp>
        <p:nvSpPr>
          <p:cNvPr id="86" name="Google Shape;80;p21"/>
          <p:cNvSpPr txBox="1">
            <a:spLocks/>
          </p:cNvSpPr>
          <p:nvPr/>
        </p:nvSpPr>
        <p:spPr>
          <a:xfrm>
            <a:off x="370962" y="608234"/>
            <a:ext cx="3264642" cy="31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10000"/>
              <a:buFont typeface="Source Sans Pro"/>
              <a:buNone/>
              <a:defRPr sz="375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sz="1600" b="1"/>
              <a:t>Open-Source Leaf-Spine Fabric</a:t>
            </a:r>
            <a:endParaRPr lang="en-US" sz="1600"/>
          </a:p>
        </p:txBody>
      </p:sp>
      <p:cxnSp>
        <p:nvCxnSpPr>
          <p:cNvPr id="87" name="Google Shape;541;p53"/>
          <p:cNvCxnSpPr/>
          <p:nvPr/>
        </p:nvCxnSpPr>
        <p:spPr>
          <a:xfrm rot="10800000">
            <a:off x="3751142" y="3485841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542;p53"/>
          <p:cNvCxnSpPr/>
          <p:nvPr/>
        </p:nvCxnSpPr>
        <p:spPr>
          <a:xfrm rot="10800000" flipH="1">
            <a:off x="4301826" y="3485841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546;p53"/>
          <p:cNvCxnSpPr/>
          <p:nvPr/>
        </p:nvCxnSpPr>
        <p:spPr>
          <a:xfrm rot="10800000">
            <a:off x="5627567" y="3476316"/>
            <a:ext cx="3831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547;p53"/>
          <p:cNvCxnSpPr/>
          <p:nvPr/>
        </p:nvCxnSpPr>
        <p:spPr>
          <a:xfrm rot="10800000" flipH="1">
            <a:off x="6178251" y="3476316"/>
            <a:ext cx="375600" cy="4281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14459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1" grpId="0"/>
      <p:bldP spid="73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/>
      <p:bldP spid="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title"/>
          </p:nvPr>
        </p:nvSpPr>
        <p:spPr>
          <a:xfrm>
            <a:off x="406345" y="105438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3700"/>
              <a:t>How to get involved</a:t>
            </a:r>
            <a:endParaRPr sz="3700"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4294967295"/>
          </p:nvPr>
        </p:nvSpPr>
        <p:spPr>
          <a:xfrm>
            <a:off x="469501" y="870116"/>
            <a:ext cx="8443500" cy="3363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</a:pPr>
            <a:r>
              <a:rPr lang="en-US" sz="2000"/>
              <a:t>SEBA</a:t>
            </a:r>
            <a:endParaRPr sz="2000"/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Char char="○"/>
            </a:pPr>
            <a:r>
              <a:rPr lang="en-US" sz="1600">
                <a:solidFill>
                  <a:schemeClr val="tx1"/>
                </a:solidFill>
              </a:rPr>
              <a:t>Community:</a:t>
            </a:r>
            <a:r>
              <a:rPr lang="en-US" sz="1600"/>
              <a:t>  </a:t>
            </a:r>
            <a:r>
              <a:rPr lang="en-US" sz="1600" u="sng">
                <a:solidFill>
                  <a:schemeClr val="hlink"/>
                </a:solidFill>
              </a:rPr>
              <a:t>https://wiki.opencord.org/display/cord/seba </a:t>
            </a: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Char char="○"/>
            </a:pPr>
            <a:r>
              <a:rPr lang="en-US" sz="1600">
                <a:solidFill>
                  <a:srgbClr val="000000"/>
                </a:solidFill>
              </a:rPr>
              <a:t>Release: </a:t>
            </a:r>
            <a:r>
              <a:rPr lang="en-US" sz="1600">
                <a:solidFill>
                  <a:srgbClr val="000000"/>
                </a:solidFill>
                <a:hlinkClick r:id="rId3"/>
              </a:rPr>
              <a:t>https://guide.opencord.org/cord-6.1/</a:t>
            </a:r>
            <a:endParaRPr lang="en-US" sz="1600">
              <a:solidFill>
                <a:srgbClr val="000000"/>
              </a:solidFill>
            </a:endParaRP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Char char="○"/>
            </a:pPr>
            <a:r>
              <a:rPr lang="en-US" sz="1600">
                <a:solidFill>
                  <a:srgbClr val="000000"/>
                </a:solidFill>
              </a:rPr>
              <a:t>BOM: </a:t>
            </a:r>
            <a:r>
              <a:rPr lang="en-US" sz="1600">
                <a:solidFill>
                  <a:srgbClr val="000000"/>
                </a:solidFill>
                <a:hlinkClick r:id="rId4"/>
              </a:rPr>
              <a:t>https://guide.opencord.org/cord-6.1/prereqs/hardware.html</a:t>
            </a:r>
            <a:endParaRPr lang="en-US" sz="1800">
              <a:solidFill>
                <a:srgbClr val="000000"/>
              </a:solidFill>
            </a:endParaRPr>
          </a:p>
          <a:p>
            <a:pPr lvl="1" indent="-342900">
              <a:lnSpc>
                <a:spcPct val="70000"/>
              </a:lnSpc>
              <a:spcBef>
                <a:spcPts val="0"/>
              </a:spcBef>
              <a:buSzPts val="1800"/>
              <a:buChar char="○"/>
            </a:pPr>
            <a:endParaRPr sz="1400"/>
          </a:p>
          <a:p>
            <a:pPr marL="0" lvl="0" indent="0">
              <a:lnSpc>
                <a:spcPct val="70000"/>
              </a:lnSpc>
              <a:spcBef>
                <a:spcPts val="0"/>
              </a:spcBef>
            </a:pPr>
            <a:r>
              <a:rPr lang="en-US" sz="2000"/>
              <a:t>VOLTHA</a:t>
            </a: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r>
              <a:rPr lang="en-US" sz="1600">
                <a:solidFill>
                  <a:schemeClr val="tx1"/>
                </a:solidFill>
              </a:rPr>
              <a:t>Community:</a:t>
            </a:r>
            <a:r>
              <a:rPr lang="en-US" sz="1600"/>
              <a:t>  </a:t>
            </a:r>
            <a:r>
              <a:rPr lang="en-US" sz="1600" u="sng">
                <a:solidFill>
                  <a:schemeClr val="hlink"/>
                </a:solidFill>
              </a:rPr>
              <a:t>https://wiki.opencord.org/display/cord/voltha</a:t>
            </a:r>
            <a:endParaRPr lang="en-US" sz="2400"/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6400"/>
              <a:buNone/>
            </a:pPr>
            <a:endParaRPr lang="en-US" sz="300"/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6400"/>
              <a:buNone/>
            </a:pPr>
            <a:r>
              <a:rPr lang="en-US" sz="2000"/>
              <a:t>Trellis</a:t>
            </a:r>
            <a:endParaRPr sz="2000"/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r>
              <a:rPr lang="en-US" sz="1600">
                <a:solidFill>
                  <a:srgbClr val="000000"/>
                </a:solidFill>
              </a:rPr>
              <a:t>Community:</a:t>
            </a:r>
            <a:r>
              <a:rPr lang="en-US" sz="1600"/>
              <a:t>  </a:t>
            </a:r>
            <a:r>
              <a:rPr lang="en-US" sz="1600" u="sng">
                <a:solidFill>
                  <a:srgbClr val="0563C1"/>
                </a:solidFill>
              </a:rPr>
              <a:t>https://wiki.opencord.org/display/CORD/Trellis%3A+CORD+Network+Infrastructure</a:t>
            </a:r>
          </a:p>
          <a:p>
            <a:pPr marL="0" lvl="0" indent="0">
              <a:lnSpc>
                <a:spcPct val="100000"/>
              </a:lnSpc>
              <a:spcBef>
                <a:spcPts val="750"/>
              </a:spcBef>
            </a:pPr>
            <a:endParaRPr lang="en-US" sz="100"/>
          </a:p>
          <a:p>
            <a:pPr marL="0" lvl="0" indent="0">
              <a:lnSpc>
                <a:spcPct val="100000"/>
              </a:lnSpc>
              <a:spcBef>
                <a:spcPts val="750"/>
              </a:spcBef>
            </a:pPr>
            <a:r>
              <a:rPr lang="en-US" sz="2000"/>
              <a:t>OCP Telco/OpenEdge</a:t>
            </a: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r>
              <a:rPr lang="en-US" sz="1600">
                <a:solidFill>
                  <a:srgbClr val="000000"/>
                </a:solidFill>
              </a:rPr>
              <a:t>Wiki: </a:t>
            </a:r>
            <a:r>
              <a:rPr lang="en-US" sz="1600">
                <a:solidFill>
                  <a:srgbClr val="000000"/>
                </a:solidFill>
                <a:hlinkClick r:id="rId5"/>
              </a:rPr>
              <a:t>https://www.opencompute.org/wiki/Telcos/openEDGE</a:t>
            </a:r>
            <a:endParaRPr lang="en-US" sz="1600">
              <a:solidFill>
                <a:srgbClr val="000000"/>
              </a:solidFill>
            </a:endParaRP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r>
              <a:rPr lang="en-US" sz="1600">
                <a:solidFill>
                  <a:srgbClr val="000000"/>
                </a:solidFill>
              </a:rPr>
              <a:t>Mailing list: </a:t>
            </a:r>
            <a:r>
              <a:rPr lang="en-US" sz="1600">
                <a:hlinkClick r:id="rId6"/>
              </a:rPr>
              <a:t>https://ocp-all.groups.io/g/OCP-Open-Edge</a:t>
            </a:r>
            <a:endParaRPr lang="en-US" sz="1600"/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lang="en-US" sz="1600"/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lang="en-US" sz="1600">
              <a:solidFill>
                <a:srgbClr val="000000"/>
              </a:solidFill>
            </a:endParaRP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lang="en-US" sz="1600">
              <a:solidFill>
                <a:srgbClr val="000000"/>
              </a:solidFill>
            </a:endParaRP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lang="en-US" sz="1600">
              <a:solidFill>
                <a:srgbClr val="000000"/>
              </a:solidFill>
            </a:endParaRPr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lang="en-US" sz="2400"/>
          </a:p>
          <a:p>
            <a:pPr lvl="1" indent="-342900">
              <a:lnSpc>
                <a:spcPct val="100000"/>
              </a:lnSpc>
              <a:spcBef>
                <a:spcPts val="0"/>
              </a:spcBef>
              <a:buSzPts val="1800"/>
              <a:buFont typeface="Source Sans Pro"/>
              <a:buChar char="○"/>
            </a:pPr>
            <a:endParaRPr sz="6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CP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CP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11020</TotalTime>
  <Words>613</Words>
  <Application>Microsoft Macintosh PowerPoint</Application>
  <PresentationFormat>On-screen Show (16:9)</PresentationFormat>
  <Paragraphs>277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OCP Template</vt:lpstr>
      <vt:lpstr>Custom Design</vt:lpstr>
      <vt:lpstr>1_OCP Template</vt:lpstr>
      <vt:lpstr>2_OCP Template</vt:lpstr>
      <vt:lpstr>1_Custom Design</vt:lpstr>
      <vt:lpstr>PowerPoint Presentation</vt:lpstr>
      <vt:lpstr>How ONF Builds on OCP Products for Telco/Cableco Broadband Access  Saurav Das VP of Engineering, ONF</vt:lpstr>
      <vt:lpstr>PowerPoint Presentation</vt:lpstr>
      <vt:lpstr>CORD </vt:lpstr>
      <vt:lpstr>ONF Curated Solutions</vt:lpstr>
      <vt:lpstr>OLT Disaggregation</vt:lpstr>
      <vt:lpstr>SEBA</vt:lpstr>
      <vt:lpstr>White-Box XGS-PON OLT</vt:lpstr>
      <vt:lpstr>White-Box ToR Switching</vt:lpstr>
      <vt:lpstr>OF-DPA</vt:lpstr>
      <vt:lpstr>OLT+ToR Operation</vt:lpstr>
      <vt:lpstr>SEBA</vt:lpstr>
      <vt:lpstr>Trellis</vt:lpstr>
      <vt:lpstr>How to get involved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Saurav Das</cp:lastModifiedBy>
  <cp:revision>40</cp:revision>
  <dcterms:modified xsi:type="dcterms:W3CDTF">2019-03-01T23:34:59Z</dcterms:modified>
</cp:coreProperties>
</file>