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6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9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0" r:id="rId2"/>
    <p:sldMasterId id="2147483681" r:id="rId3"/>
    <p:sldMasterId id="2147483691" r:id="rId4"/>
    <p:sldMasterId id="2147483696" r:id="rId5"/>
    <p:sldMasterId id="2147483706" r:id="rId6"/>
    <p:sldMasterId id="2147483717" r:id="rId7"/>
    <p:sldMasterId id="2147483730" r:id="rId8"/>
    <p:sldMasterId id="2147483744" r:id="rId9"/>
    <p:sldMasterId id="2147483756" r:id="rId10"/>
    <p:sldMasterId id="2147483765" r:id="rId11"/>
  </p:sldMasterIdLst>
  <p:notesMasterIdLst>
    <p:notesMasterId r:id="rId61"/>
  </p:notesMasterIdLst>
  <p:sldIdLst>
    <p:sldId id="257" r:id="rId12"/>
    <p:sldId id="258" r:id="rId13"/>
    <p:sldId id="264" r:id="rId14"/>
    <p:sldId id="277" r:id="rId15"/>
    <p:sldId id="278" r:id="rId16"/>
    <p:sldId id="279" r:id="rId17"/>
    <p:sldId id="281" r:id="rId18"/>
    <p:sldId id="261" r:id="rId19"/>
    <p:sldId id="300" r:id="rId20"/>
    <p:sldId id="280" r:id="rId21"/>
    <p:sldId id="282" r:id="rId22"/>
    <p:sldId id="301" r:id="rId23"/>
    <p:sldId id="309" r:id="rId24"/>
    <p:sldId id="283" r:id="rId25"/>
    <p:sldId id="302" r:id="rId26"/>
    <p:sldId id="284" r:id="rId27"/>
    <p:sldId id="306" r:id="rId28"/>
    <p:sldId id="305" r:id="rId29"/>
    <p:sldId id="304" r:id="rId30"/>
    <p:sldId id="285" r:id="rId31"/>
    <p:sldId id="286" r:id="rId32"/>
    <p:sldId id="307" r:id="rId33"/>
    <p:sldId id="289" r:id="rId34"/>
    <p:sldId id="287" r:id="rId35"/>
    <p:sldId id="288" r:id="rId36"/>
    <p:sldId id="276" r:id="rId37"/>
    <p:sldId id="263" r:id="rId38"/>
    <p:sldId id="308" r:id="rId39"/>
    <p:sldId id="266" r:id="rId40"/>
    <p:sldId id="271" r:id="rId41"/>
    <p:sldId id="267" r:id="rId42"/>
    <p:sldId id="268" r:id="rId43"/>
    <p:sldId id="269" r:id="rId44"/>
    <p:sldId id="270" r:id="rId45"/>
    <p:sldId id="272" r:id="rId46"/>
    <p:sldId id="290" r:id="rId47"/>
    <p:sldId id="265" r:id="rId48"/>
    <p:sldId id="273" r:id="rId49"/>
    <p:sldId id="310" r:id="rId50"/>
    <p:sldId id="311" r:id="rId51"/>
    <p:sldId id="312" r:id="rId52"/>
    <p:sldId id="259" r:id="rId53"/>
    <p:sldId id="260" r:id="rId54"/>
    <p:sldId id="262" r:id="rId55"/>
    <p:sldId id="293" r:id="rId56"/>
    <p:sldId id="294" r:id="rId57"/>
    <p:sldId id="297" r:id="rId58"/>
    <p:sldId id="298" r:id="rId59"/>
    <p:sldId id="274" r:id="rId6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7" d="100"/>
          <a:sy n="157" d="100"/>
        </p:scale>
        <p:origin x="-248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1" d="100"/>
        <a:sy n="11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Relationship Id="rId17" Type="http://schemas.openxmlformats.org/officeDocument/2006/relationships/slide" Target="slides/slide6.xml"/><Relationship Id="rId18" Type="http://schemas.openxmlformats.org/officeDocument/2006/relationships/slide" Target="slides/slide7.xml"/><Relationship Id="rId19" Type="http://schemas.openxmlformats.org/officeDocument/2006/relationships/slide" Target="slides/slide8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Relationship Id="rId50" Type="http://schemas.openxmlformats.org/officeDocument/2006/relationships/slide" Target="slides/slide39.xml"/><Relationship Id="rId51" Type="http://schemas.openxmlformats.org/officeDocument/2006/relationships/slide" Target="slides/slide40.xml"/><Relationship Id="rId52" Type="http://schemas.openxmlformats.org/officeDocument/2006/relationships/slide" Target="slides/slide41.xml"/><Relationship Id="rId53" Type="http://schemas.openxmlformats.org/officeDocument/2006/relationships/slide" Target="slides/slide42.xml"/><Relationship Id="rId54" Type="http://schemas.openxmlformats.org/officeDocument/2006/relationships/slide" Target="slides/slide43.xml"/><Relationship Id="rId55" Type="http://schemas.openxmlformats.org/officeDocument/2006/relationships/slide" Target="slides/slide44.xml"/><Relationship Id="rId56" Type="http://schemas.openxmlformats.org/officeDocument/2006/relationships/slide" Target="slides/slide45.xml"/><Relationship Id="rId57" Type="http://schemas.openxmlformats.org/officeDocument/2006/relationships/slide" Target="slides/slide46.xml"/><Relationship Id="rId58" Type="http://schemas.openxmlformats.org/officeDocument/2006/relationships/slide" Target="slides/slide47.xml"/><Relationship Id="rId59" Type="http://schemas.openxmlformats.org/officeDocument/2006/relationships/slide" Target="slides/slide48.xml"/><Relationship Id="rId40" Type="http://schemas.openxmlformats.org/officeDocument/2006/relationships/slide" Target="slides/slide29.xml"/><Relationship Id="rId41" Type="http://schemas.openxmlformats.org/officeDocument/2006/relationships/slide" Target="slides/slide30.xml"/><Relationship Id="rId42" Type="http://schemas.openxmlformats.org/officeDocument/2006/relationships/slide" Target="slides/slide31.xml"/><Relationship Id="rId43" Type="http://schemas.openxmlformats.org/officeDocument/2006/relationships/slide" Target="slides/slide32.xml"/><Relationship Id="rId44" Type="http://schemas.openxmlformats.org/officeDocument/2006/relationships/slide" Target="slides/slide33.xml"/><Relationship Id="rId45" Type="http://schemas.openxmlformats.org/officeDocument/2006/relationships/slide" Target="slides/slide34.xml"/><Relationship Id="rId46" Type="http://schemas.openxmlformats.org/officeDocument/2006/relationships/slide" Target="slides/slide35.xml"/><Relationship Id="rId47" Type="http://schemas.openxmlformats.org/officeDocument/2006/relationships/slide" Target="slides/slide36.xml"/><Relationship Id="rId48" Type="http://schemas.openxmlformats.org/officeDocument/2006/relationships/slide" Target="slides/slide37.xml"/><Relationship Id="rId49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19.xml"/><Relationship Id="rId31" Type="http://schemas.openxmlformats.org/officeDocument/2006/relationships/slide" Target="slides/slide20.xml"/><Relationship Id="rId32" Type="http://schemas.openxmlformats.org/officeDocument/2006/relationships/slide" Target="slides/slide21.xml"/><Relationship Id="rId33" Type="http://schemas.openxmlformats.org/officeDocument/2006/relationships/slide" Target="slides/slide22.xml"/><Relationship Id="rId34" Type="http://schemas.openxmlformats.org/officeDocument/2006/relationships/slide" Target="slides/slide23.xml"/><Relationship Id="rId35" Type="http://schemas.openxmlformats.org/officeDocument/2006/relationships/slide" Target="slides/slide24.xml"/><Relationship Id="rId36" Type="http://schemas.openxmlformats.org/officeDocument/2006/relationships/slide" Target="slides/slide25.xml"/><Relationship Id="rId37" Type="http://schemas.openxmlformats.org/officeDocument/2006/relationships/slide" Target="slides/slide26.xml"/><Relationship Id="rId38" Type="http://schemas.openxmlformats.org/officeDocument/2006/relationships/slide" Target="slides/slide27.xml"/><Relationship Id="rId39" Type="http://schemas.openxmlformats.org/officeDocument/2006/relationships/slide" Target="slides/slide28.xml"/><Relationship Id="rId20" Type="http://schemas.openxmlformats.org/officeDocument/2006/relationships/slide" Target="slides/slide9.xml"/><Relationship Id="rId21" Type="http://schemas.openxmlformats.org/officeDocument/2006/relationships/slide" Target="slides/slide10.xml"/><Relationship Id="rId22" Type="http://schemas.openxmlformats.org/officeDocument/2006/relationships/slide" Target="slides/slide11.xml"/><Relationship Id="rId23" Type="http://schemas.openxmlformats.org/officeDocument/2006/relationships/slide" Target="slides/slide12.xml"/><Relationship Id="rId24" Type="http://schemas.openxmlformats.org/officeDocument/2006/relationships/slide" Target="slides/slide13.xml"/><Relationship Id="rId25" Type="http://schemas.openxmlformats.org/officeDocument/2006/relationships/slide" Target="slides/slide14.xml"/><Relationship Id="rId26" Type="http://schemas.openxmlformats.org/officeDocument/2006/relationships/slide" Target="slides/slide15.xml"/><Relationship Id="rId27" Type="http://schemas.openxmlformats.org/officeDocument/2006/relationships/slide" Target="slides/slide16.xml"/><Relationship Id="rId28" Type="http://schemas.openxmlformats.org/officeDocument/2006/relationships/slide" Target="slides/slide17.xml"/><Relationship Id="rId29" Type="http://schemas.openxmlformats.org/officeDocument/2006/relationships/slide" Target="slides/slide18.xml"/><Relationship Id="rId60" Type="http://schemas.openxmlformats.org/officeDocument/2006/relationships/slide" Target="slides/slide49.xml"/><Relationship Id="rId61" Type="http://schemas.openxmlformats.org/officeDocument/2006/relationships/notesMaster" Target="notesMasters/notesMaster1.xml"/><Relationship Id="rId62" Type="http://schemas.openxmlformats.org/officeDocument/2006/relationships/printerSettings" Target="printerSettings/printerSettings1.bin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AE7C4A-3186-9741-88A8-C35A0953C4BE}" type="datetimeFigureOut">
              <a:t>7/19/19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60B80-EC0E-7049-96D3-2F59BEFEDA5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551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Google Shape;70;p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1pPr>
            <a:lvl2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marL="0" indent="0" eaLnBrk="1" hangingPunct="1"/>
            <a:endParaRPr lang="en-US" sz="1200">
              <a:latin typeface="Corbel" charset="0"/>
              <a:cs typeface="Corbel" charset="0"/>
              <a:sym typeface="Corbel" charset="0"/>
            </a:endParaRPr>
          </a:p>
        </p:txBody>
      </p:sp>
      <p:sp>
        <p:nvSpPr>
          <p:cNvPr id="13314" name="Google Shape;71;p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Google Shape;365;p1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1pPr>
            <a:lvl2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marL="0" indent="0" eaLnBrk="1" hangingPunct="1"/>
            <a:endParaRPr lang="en-US" sz="1200">
              <a:latin typeface="Corbel" charset="0"/>
              <a:cs typeface="Corbel" charset="0"/>
              <a:sym typeface="Corbel" charset="0"/>
            </a:endParaRPr>
          </a:p>
        </p:txBody>
      </p:sp>
      <p:sp>
        <p:nvSpPr>
          <p:cNvPr id="33794" name="Google Shape;366;p1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Shape 4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42a738fb1a_0_4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g42a738fb1a_0_4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Google Shape;365;p1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1pPr>
            <a:lvl2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marL="0" indent="0" eaLnBrk="1" hangingPunct="1"/>
            <a:endParaRPr lang="en-US" sz="1200">
              <a:latin typeface="Corbel" charset="0"/>
              <a:cs typeface="Corbel" charset="0"/>
              <a:sym typeface="Corbel" charset="0"/>
            </a:endParaRPr>
          </a:p>
        </p:txBody>
      </p:sp>
      <p:sp>
        <p:nvSpPr>
          <p:cNvPr id="33794" name="Google Shape;366;p1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Google Shape;365;p1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1pPr>
            <a:lvl2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marL="0" indent="0" eaLnBrk="1" hangingPunct="1"/>
            <a:endParaRPr lang="en-US" sz="1200">
              <a:latin typeface="Corbel" charset="0"/>
              <a:cs typeface="Corbel" charset="0"/>
              <a:sym typeface="Corbel" charset="0"/>
            </a:endParaRPr>
          </a:p>
        </p:txBody>
      </p:sp>
      <p:sp>
        <p:nvSpPr>
          <p:cNvPr id="33794" name="Google Shape;366;p1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42a94537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g42a94537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4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5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7.jpe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7.jpe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4.png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5.png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;p2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52B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pic>
        <p:nvPicPr>
          <p:cNvPr id="5" name="Picture 6" descr="onf-mark-white.png"/>
          <p:cNvPicPr>
            <a:picLocks noChangeAspect="1"/>
          </p:cNvPicPr>
          <p:nvPr/>
        </p:nvPicPr>
        <p:blipFill>
          <a:blip r:embed="rId2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3" y="-871538"/>
            <a:ext cx="6543675" cy="696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ONF_DARK-BKG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213" y="187325"/>
            <a:ext cx="2170112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445181" y="2118167"/>
            <a:ext cx="8293326" cy="71037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454702" y="2896097"/>
            <a:ext cx="8293329" cy="424057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79691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Logo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26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6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22111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-column content" userDrawn="1">
  <p:cSld name="Title, 2-column conte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457199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4732866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7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57452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, 2-column content" userDrawn="1">
  <p:cSld name="Title, Subtitle, 2-column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457200" y="537368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199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3"/>
          </p:nvPr>
        </p:nvSpPr>
        <p:spPr>
          <a:xfrm>
            <a:off x="4732866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8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79269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 userDrawn="1">
  <p:cSld name="Title, Subtitle and Conte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57200" y="537368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63;p9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B4D3122-C24D-0F47-8F93-2018897F4E38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7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6130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 userDrawn="1">
  <p:cSld name="Title and Subtitle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457200" y="544603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5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37185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20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2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926" y="130632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  <a:sym typeface="Arial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1534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6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4" y="245272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043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94" y="72933"/>
            <a:ext cx="8531225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131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2869774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848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1110343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901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O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/>
        </p:nvSpPr>
        <p:spPr>
          <a:xfrm>
            <a:off x="8472454" y="4663218"/>
            <a:ext cx="548703" cy="3936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>
              <a:buClr>
                <a:srgbClr val="595959"/>
              </a:buClr>
              <a:buSzPct val="25000"/>
              <a:buFont typeface="Helvetica Neue"/>
              <a:buNone/>
            </a:pPr>
            <a:fld id="{00000000-1234-1234-1234-123412341234}" type="slidenum">
              <a:rPr lang="en" sz="10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algn="r">
                <a:buClr>
                  <a:srgbClr val="595959"/>
                </a:buClr>
                <a:buSzPct val="25000"/>
                <a:buFont typeface="Helvetica Neue"/>
                <a:buNone/>
              </a:pPr>
              <a:t>‹#›</a:t>
            </a:fld>
            <a:endParaRPr lang="en" sz="100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" name="Shape 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44773" y="-13877"/>
            <a:ext cx="596100" cy="6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Shape 35"/>
          <p:cNvSpPr txBox="1">
            <a:spLocks noGrp="1"/>
          </p:cNvSpPr>
          <p:nvPr>
            <p:ph type="ctrTitle"/>
          </p:nvPr>
        </p:nvSpPr>
        <p:spPr>
          <a:xfrm>
            <a:off x="109175" y="59417"/>
            <a:ext cx="7776600" cy="500107"/>
          </a:xfrm>
          <a:prstGeom prst="rect">
            <a:avLst/>
          </a:prstGeom>
          <a:noFill/>
          <a:ln>
            <a:noFill/>
          </a:ln>
        </p:spPr>
        <p:txBody>
          <a:bodyPr lIns="34275" tIns="34275" rIns="34275" bIns="3427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Droid Sans"/>
              <a:buNone/>
              <a:defRPr sz="2800" b="1" i="0" u="none" strike="noStrike" cap="none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lvl="1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2pPr>
            <a:lvl3pPr lvl="2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3pPr>
            <a:lvl4pPr lvl="3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4pPr>
            <a:lvl5pPr lvl="4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5pPr>
            <a:lvl6pPr lvl="5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6pPr>
            <a:lvl7pPr lvl="6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7pPr>
            <a:lvl8pPr lvl="7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8pPr>
            <a:lvl9pPr lvl="8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4725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525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1_Logo 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46452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;p2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52B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pic>
        <p:nvPicPr>
          <p:cNvPr id="5" name="Picture 6" descr="onf-mark-white.png"/>
          <p:cNvPicPr>
            <a:picLocks noChangeAspect="1"/>
          </p:cNvPicPr>
          <p:nvPr/>
        </p:nvPicPr>
        <p:blipFill>
          <a:blip r:embed="rId2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3" y="-871538"/>
            <a:ext cx="6543675" cy="696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ONF_DARK-BKG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213" y="187325"/>
            <a:ext cx="2170112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445181" y="2118167"/>
            <a:ext cx="8293326" cy="71037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454702" y="2896097"/>
            <a:ext cx="8293329" cy="424057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90352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1125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6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22522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-column content" userDrawn="1">
  <p:cSld name="Title, 2-column conte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457199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4732866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7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704885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, 2-column content" userDrawn="1">
  <p:cSld name="Title, Subtitle, 2-column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457200" y="537368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199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3"/>
          </p:nvPr>
        </p:nvSpPr>
        <p:spPr>
          <a:xfrm>
            <a:off x="4732866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8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229970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Opener Slide" type="title">
  <p:cSld name="1_Section Opener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;p2"/>
          <p:cNvSpPr>
            <a:spLocks noChangeArrowheads="1"/>
          </p:cNvSpPr>
          <p:nvPr/>
        </p:nvSpPr>
        <p:spPr bwMode="auto">
          <a:xfrm>
            <a:off x="0" y="1350963"/>
            <a:ext cx="9144000" cy="2481262"/>
          </a:xfrm>
          <a:prstGeom prst="rect">
            <a:avLst/>
          </a:prstGeom>
          <a:solidFill>
            <a:srgbClr val="052B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pic>
        <p:nvPicPr>
          <p:cNvPr id="5" name="Picture 6" descr="onf-mark-white.png"/>
          <p:cNvPicPr>
            <a:picLocks noChangeAspect="1"/>
          </p:cNvPicPr>
          <p:nvPr/>
        </p:nvPicPr>
        <p:blipFill>
          <a:blip r:embed="rId2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3" y="-871538"/>
            <a:ext cx="6543675" cy="696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Google Shape;56;p8"/>
          <p:cNvCxnSpPr>
            <a:cxnSpLocks noChangeShapeType="1"/>
          </p:cNvCxnSpPr>
          <p:nvPr/>
        </p:nvCxnSpPr>
        <p:spPr bwMode="auto">
          <a:xfrm>
            <a:off x="0" y="1355725"/>
            <a:ext cx="9144000" cy="0"/>
          </a:xfrm>
          <a:prstGeom prst="straightConnector1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Google Shape;57;p8"/>
          <p:cNvCxnSpPr>
            <a:cxnSpLocks noChangeShapeType="1"/>
          </p:cNvCxnSpPr>
          <p:nvPr/>
        </p:nvCxnSpPr>
        <p:spPr bwMode="auto">
          <a:xfrm>
            <a:off x="0" y="3830638"/>
            <a:ext cx="9144000" cy="0"/>
          </a:xfrm>
          <a:prstGeom prst="straightConnector1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Google Shape;58;p8" descr="ONF_WITH-GRADIENT.png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295275"/>
            <a:ext cx="1244600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Google Shape;59;p8"/>
          <p:cNvSpPr txBox="1">
            <a:spLocks noChangeArrowheads="1"/>
          </p:cNvSpPr>
          <p:nvPr/>
        </p:nvSpPr>
        <p:spPr bwMode="auto">
          <a:xfrm>
            <a:off x="8069263" y="4775200"/>
            <a:ext cx="1074737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800" smtClean="0">
              <a:solidFill>
                <a:srgbClr val="A6A6A6"/>
              </a:solidFill>
              <a:latin typeface="Corbel" charset="0"/>
              <a:cs typeface="Corbel" charset="0"/>
              <a:sym typeface="Corbel" charset="0"/>
            </a:endParaRPr>
          </a:p>
        </p:txBody>
      </p:sp>
      <p:sp>
        <p:nvSpPr>
          <p:cNvPr id="53" name="Google Shape;53;p8"/>
          <p:cNvSpPr txBox="1">
            <a:spLocks noGrp="1"/>
          </p:cNvSpPr>
          <p:nvPr>
            <p:ph type="ctrTitle"/>
          </p:nvPr>
        </p:nvSpPr>
        <p:spPr>
          <a:xfrm>
            <a:off x="457200" y="1670434"/>
            <a:ext cx="8229600" cy="714713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ubTitle" idx="1"/>
          </p:nvPr>
        </p:nvSpPr>
        <p:spPr>
          <a:xfrm>
            <a:off x="457201" y="2452707"/>
            <a:ext cx="8229600" cy="1374047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" name="Google Shape;55;p8"/>
          <p:cNvSpPr txBox="1">
            <a:spLocks noGrp="1"/>
          </p:cNvSpPr>
          <p:nvPr userDrawn="1"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6A6A6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A8119B6-9EE5-5840-A88D-DC7583D0E06F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1" name="Google Shape;13;p1" descr="ONF_NO-TAG_WITH-GRADIENT.png"/>
          <p:cNvPicPr preferRelativeResize="0"/>
          <p:nvPr userDrawn="1"/>
        </p:nvPicPr>
        <p:blipFill rotWithShape="1">
          <a:blip r:embed="rId4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02516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 userDrawn="1">
  <p:cSld name="Title, Subtitle and Conte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57200" y="537368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63;p9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B4D3122-C24D-0F47-8F93-2018897F4E38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7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53409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 userDrawn="1">
  <p:cSld name="Title and Subtitle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457200" y="544603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5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575357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>
  <p:cSld name="Title, Sub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None/>
              <a:defRPr sz="30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800" cy="34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2"/>
          </p:nvPr>
        </p:nvSpPr>
        <p:spPr>
          <a:xfrm>
            <a:off x="457200" y="537368"/>
            <a:ext cx="8229600" cy="4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96509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None/>
              <a:defRPr sz="30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1"/>
          </p:nvPr>
        </p:nvSpPr>
        <p:spPr>
          <a:xfrm>
            <a:off x="457200" y="544603"/>
            <a:ext cx="8229600" cy="4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16949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Logo 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87918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20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2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926" y="130632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  <a:sym typeface="Arial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046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6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4" y="245272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41733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94" y="72933"/>
            <a:ext cx="8531225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292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39534345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8546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38118124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9091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O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/>
        </p:nvSpPr>
        <p:spPr>
          <a:xfrm>
            <a:off x="8472454" y="4663218"/>
            <a:ext cx="548703" cy="3936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>
              <a:buClr>
                <a:srgbClr val="595959"/>
              </a:buClr>
              <a:buSzPct val="25000"/>
              <a:buFont typeface="Helvetica Neue"/>
              <a:buNone/>
            </a:pPr>
            <a:fld id="{00000000-1234-1234-1234-123412341234}" type="slidenum">
              <a:rPr lang="en" sz="10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algn="r">
                <a:buClr>
                  <a:srgbClr val="595959"/>
                </a:buClr>
                <a:buSzPct val="25000"/>
                <a:buFont typeface="Helvetica Neue"/>
                <a:buNone/>
              </a:pPr>
              <a:t>‹#›</a:t>
            </a:fld>
            <a:endParaRPr lang="en" sz="100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" name="Shape 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44773" y="-13877"/>
            <a:ext cx="596100" cy="6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Shape 35"/>
          <p:cNvSpPr txBox="1">
            <a:spLocks noGrp="1"/>
          </p:cNvSpPr>
          <p:nvPr>
            <p:ph type="ctrTitle"/>
          </p:nvPr>
        </p:nvSpPr>
        <p:spPr>
          <a:xfrm>
            <a:off x="109175" y="59417"/>
            <a:ext cx="7776600" cy="500107"/>
          </a:xfrm>
          <a:prstGeom prst="rect">
            <a:avLst/>
          </a:prstGeom>
          <a:noFill/>
          <a:ln>
            <a:noFill/>
          </a:ln>
        </p:spPr>
        <p:txBody>
          <a:bodyPr lIns="34275" tIns="34275" rIns="34275" bIns="3427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Droid Sans"/>
              <a:buNone/>
              <a:defRPr sz="2800" b="1" i="0" u="none" strike="noStrike" cap="none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lvl="1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2pPr>
            <a:lvl3pPr lvl="2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3pPr>
            <a:lvl4pPr lvl="3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4pPr>
            <a:lvl5pPr lvl="4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5pPr>
            <a:lvl6pPr lvl="5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6pPr>
            <a:lvl7pPr lvl="6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7pPr>
            <a:lvl8pPr lvl="7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8pPr>
            <a:lvl9pPr lvl="8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00580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21924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20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2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926" y="130632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  <a:sym typeface="Arial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0917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6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4" y="245272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402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94" y="72933"/>
            <a:ext cx="8531225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4858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36415784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0009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17698075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5360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O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/>
        </p:nvSpPr>
        <p:spPr>
          <a:xfrm>
            <a:off x="8472454" y="4663218"/>
            <a:ext cx="548703" cy="3936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>
              <a:buClr>
                <a:srgbClr val="595959"/>
              </a:buClr>
              <a:buSzPct val="25000"/>
              <a:buFont typeface="Helvetica Neue"/>
              <a:buNone/>
            </a:pPr>
            <a:fld id="{00000000-1234-1234-1234-123412341234}" type="slidenum">
              <a:rPr lang="en" sz="10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algn="r">
                <a:buClr>
                  <a:srgbClr val="595959"/>
                </a:buClr>
                <a:buSzPct val="25000"/>
                <a:buFont typeface="Helvetica Neue"/>
                <a:buNone/>
              </a:pPr>
              <a:t>‹#›</a:t>
            </a:fld>
            <a:endParaRPr lang="en" sz="100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" name="Shape 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44773" y="-13877"/>
            <a:ext cx="596100" cy="6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Shape 35"/>
          <p:cNvSpPr txBox="1">
            <a:spLocks noGrp="1"/>
          </p:cNvSpPr>
          <p:nvPr>
            <p:ph type="ctrTitle"/>
          </p:nvPr>
        </p:nvSpPr>
        <p:spPr>
          <a:xfrm>
            <a:off x="109175" y="59417"/>
            <a:ext cx="7776600" cy="500107"/>
          </a:xfrm>
          <a:prstGeom prst="rect">
            <a:avLst/>
          </a:prstGeom>
          <a:noFill/>
          <a:ln>
            <a:noFill/>
          </a:ln>
        </p:spPr>
        <p:txBody>
          <a:bodyPr lIns="34275" tIns="34275" rIns="34275" bIns="3427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Droid Sans"/>
              <a:buNone/>
              <a:defRPr sz="2800" b="1" i="0" u="none" strike="noStrike" cap="none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lvl="1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2pPr>
            <a:lvl3pPr lvl="2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3pPr>
            <a:lvl4pPr lvl="3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4pPr>
            <a:lvl5pPr lvl="4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5pPr>
            <a:lvl6pPr lvl="5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6pPr>
            <a:lvl7pPr lvl="6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7pPr>
            <a:lvl8pPr lvl="7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8pPr>
            <a:lvl9pPr lvl="8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31681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83598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1_Logo 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78695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23647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00887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85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74904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82310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30216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74890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6383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9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443120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1" indent="0">
              <a:buNone/>
              <a:defRPr sz="2800"/>
            </a:lvl2pPr>
            <a:lvl3pPr marL="914364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0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47478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05794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414089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828800" cy="4900246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51228" y="858796"/>
            <a:ext cx="6798515" cy="3840206"/>
          </a:xfrm>
        </p:spPr>
        <p:txBody>
          <a:bodyPr/>
          <a:lstStyle>
            <a:lvl1pPr>
              <a:spcAft>
                <a:spcPts val="234"/>
              </a:spcAft>
              <a:buClr>
                <a:srgbClr val="DE1C4B"/>
              </a:buClr>
              <a:defRPr sz="19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  <a:lvl2pPr>
              <a:spcAft>
                <a:spcPts val="234"/>
              </a:spcAft>
              <a:buClr>
                <a:srgbClr val="DE1C4B"/>
              </a:buClr>
              <a:defRPr sz="1400">
                <a:solidFill>
                  <a:schemeClr val="tx2">
                    <a:lumMod val="90000"/>
                    <a:lumOff val="10000"/>
                  </a:schemeClr>
                </a:solidFill>
              </a:defRPr>
            </a:lvl2pPr>
            <a:lvl3pPr>
              <a:spcAft>
                <a:spcPts val="234"/>
              </a:spcAft>
              <a:buClr>
                <a:srgbClr val="DE1C4B"/>
              </a:buClr>
              <a:defRPr sz="1200">
                <a:solidFill>
                  <a:schemeClr val="tx2">
                    <a:lumMod val="90000"/>
                    <a:lumOff val="10000"/>
                  </a:schemeClr>
                </a:solidFill>
              </a:defRPr>
            </a:lvl3pPr>
            <a:lvl4pPr>
              <a:spcAft>
                <a:spcPts val="234"/>
              </a:spcAft>
              <a:buClr>
                <a:srgbClr val="DE1C4B"/>
              </a:buClr>
              <a:defRPr sz="1100">
                <a:solidFill>
                  <a:schemeClr val="tx2">
                    <a:lumMod val="90000"/>
                    <a:lumOff val="10000"/>
                  </a:schemeClr>
                </a:solidFill>
              </a:defRPr>
            </a:lvl4pPr>
            <a:lvl5pPr>
              <a:spcAft>
                <a:spcPts val="234"/>
              </a:spcAft>
              <a:buClr>
                <a:srgbClr val="DE1C4B"/>
              </a:buClr>
              <a:defRPr sz="900">
                <a:solidFill>
                  <a:schemeClr val="tx2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903462"/>
            <a:ext cx="9144000" cy="244659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0" tIns="35661" rIns="71320" bIns="35661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4889987"/>
            <a:ext cx="3429000" cy="273844"/>
          </a:xfrm>
        </p:spPr>
        <p:txBody>
          <a:bodyPr lIns="213962"/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>
                <a:solidFill>
                  <a:prstClr val="black"/>
                </a:solidFill>
              </a:rPr>
              <a:t>Radisys Corporation -  CONFIDENTIAL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8202168" y="4939716"/>
            <a:ext cx="804672" cy="195129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 algn="r" defTabSz="457181"/>
            <a:fld id="{1A1FECE1-0BD3-D343-939B-B1E74A9862C0}" type="slidenum">
              <a:rPr lang="en-US" sz="80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pPr algn="r" defTabSz="457181"/>
              <a:t>‹#›</a:t>
            </a:fld>
            <a:endParaRPr lang="en-US" sz="800" dirty="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856" y="69422"/>
            <a:ext cx="2169442" cy="424849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841164" y="86500"/>
            <a:ext cx="4955059" cy="476149"/>
          </a:xfrm>
        </p:spPr>
        <p:txBody>
          <a:bodyPr lIns="213962">
            <a:normAutofit/>
          </a:bodyPr>
          <a:lstStyle>
            <a:lvl1pPr>
              <a:defRPr sz="1900" b="1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980668" y="601825"/>
            <a:ext cx="6871751" cy="23093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DD1C4E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8849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536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05274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50974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85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81638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41433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40612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37080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256124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9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81176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1" indent="0">
              <a:buNone/>
              <a:defRPr sz="2800"/>
            </a:lvl2pPr>
            <a:lvl3pPr marL="914364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0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44822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222137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85684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828800" cy="4900246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51228" y="858796"/>
            <a:ext cx="6798515" cy="3840206"/>
          </a:xfrm>
        </p:spPr>
        <p:txBody>
          <a:bodyPr/>
          <a:lstStyle>
            <a:lvl1pPr>
              <a:spcAft>
                <a:spcPts val="234"/>
              </a:spcAft>
              <a:buClr>
                <a:srgbClr val="DE1C4B"/>
              </a:buClr>
              <a:defRPr sz="19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  <a:lvl2pPr>
              <a:spcAft>
                <a:spcPts val="234"/>
              </a:spcAft>
              <a:buClr>
                <a:srgbClr val="DE1C4B"/>
              </a:buClr>
              <a:defRPr sz="1400">
                <a:solidFill>
                  <a:schemeClr val="tx2">
                    <a:lumMod val="90000"/>
                    <a:lumOff val="10000"/>
                  </a:schemeClr>
                </a:solidFill>
              </a:defRPr>
            </a:lvl2pPr>
            <a:lvl3pPr>
              <a:spcAft>
                <a:spcPts val="234"/>
              </a:spcAft>
              <a:buClr>
                <a:srgbClr val="DE1C4B"/>
              </a:buClr>
              <a:defRPr sz="1200">
                <a:solidFill>
                  <a:schemeClr val="tx2">
                    <a:lumMod val="90000"/>
                    <a:lumOff val="10000"/>
                  </a:schemeClr>
                </a:solidFill>
              </a:defRPr>
            </a:lvl3pPr>
            <a:lvl4pPr>
              <a:spcAft>
                <a:spcPts val="234"/>
              </a:spcAft>
              <a:buClr>
                <a:srgbClr val="DE1C4B"/>
              </a:buClr>
              <a:defRPr sz="1100">
                <a:solidFill>
                  <a:schemeClr val="tx2">
                    <a:lumMod val="90000"/>
                    <a:lumOff val="10000"/>
                  </a:schemeClr>
                </a:solidFill>
              </a:defRPr>
            </a:lvl4pPr>
            <a:lvl5pPr>
              <a:spcAft>
                <a:spcPts val="234"/>
              </a:spcAft>
              <a:buClr>
                <a:srgbClr val="DE1C4B"/>
              </a:buClr>
              <a:defRPr sz="900">
                <a:solidFill>
                  <a:schemeClr val="tx2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903462"/>
            <a:ext cx="9144000" cy="244659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0" tIns="35661" rIns="71320" bIns="35661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4889987"/>
            <a:ext cx="3429000" cy="273844"/>
          </a:xfrm>
        </p:spPr>
        <p:txBody>
          <a:bodyPr lIns="213962"/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>
                <a:solidFill>
                  <a:prstClr val="black"/>
                </a:solidFill>
              </a:rPr>
              <a:t>Radisys Corporation -  CONFIDENTIAL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8202168" y="4939716"/>
            <a:ext cx="804672" cy="195129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 algn="r" defTabSz="457181"/>
            <a:fld id="{1A1FECE1-0BD3-D343-939B-B1E74A9862C0}" type="slidenum">
              <a:rPr lang="en-US" sz="80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pPr algn="r" defTabSz="457181"/>
              <a:t>‹#›</a:t>
            </a:fld>
            <a:endParaRPr lang="en-US" sz="800" dirty="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856" y="69422"/>
            <a:ext cx="2169442" cy="424849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841164" y="86500"/>
            <a:ext cx="4955059" cy="476149"/>
          </a:xfrm>
        </p:spPr>
        <p:txBody>
          <a:bodyPr lIns="213962">
            <a:normAutofit/>
          </a:bodyPr>
          <a:lstStyle>
            <a:lvl1pPr>
              <a:defRPr sz="1900" b="1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980668" y="601825"/>
            <a:ext cx="6871751" cy="23093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DD1C4E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5699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536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08453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517142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968469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487769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530008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78233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932262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76972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245995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2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579163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763801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3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3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74571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20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2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926" y="130632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  <a:sym typeface="Arial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698907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6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4" y="245272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834298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94" y="72933"/>
            <a:ext cx="8531225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85690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24830395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85875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161916885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0393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O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/>
        </p:nvSpPr>
        <p:spPr>
          <a:xfrm>
            <a:off x="8472454" y="4663218"/>
            <a:ext cx="548703" cy="3936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>
              <a:buClr>
                <a:srgbClr val="595959"/>
              </a:buClr>
              <a:buSzPct val="25000"/>
              <a:buFont typeface="Helvetica Neue"/>
              <a:buNone/>
            </a:pPr>
            <a:fld id="{00000000-1234-1234-1234-123412341234}" type="slidenum">
              <a:rPr lang="en" sz="10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algn="r">
                <a:buClr>
                  <a:srgbClr val="595959"/>
                </a:buClr>
                <a:buSzPct val="25000"/>
                <a:buFont typeface="Helvetica Neue"/>
                <a:buNone/>
              </a:pPr>
              <a:t>‹#›</a:t>
            </a:fld>
            <a:endParaRPr lang="en" sz="100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" name="Shape 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44773" y="-13877"/>
            <a:ext cx="596100" cy="6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Shape 35"/>
          <p:cNvSpPr txBox="1">
            <a:spLocks noGrp="1"/>
          </p:cNvSpPr>
          <p:nvPr>
            <p:ph type="ctrTitle"/>
          </p:nvPr>
        </p:nvSpPr>
        <p:spPr>
          <a:xfrm>
            <a:off x="109175" y="59417"/>
            <a:ext cx="7776600" cy="500107"/>
          </a:xfrm>
          <a:prstGeom prst="rect">
            <a:avLst/>
          </a:prstGeom>
          <a:noFill/>
          <a:ln>
            <a:noFill/>
          </a:ln>
        </p:spPr>
        <p:txBody>
          <a:bodyPr lIns="34275" tIns="34275" rIns="34275" bIns="3427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Droid Sans"/>
              <a:buNone/>
              <a:defRPr sz="2800" b="1" i="0" u="none" strike="noStrike" cap="none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lvl="1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2pPr>
            <a:lvl3pPr lvl="2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3pPr>
            <a:lvl4pPr lvl="3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4pPr>
            <a:lvl5pPr lvl="4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5pPr>
            <a:lvl6pPr lvl="5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6pPr>
            <a:lvl7pPr lvl="6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7pPr>
            <a:lvl8pPr lvl="7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8pPr>
            <a:lvl9pPr lvl="8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345003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2411-7A90-494A-BCD3-DB0A068679E7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9EA9-FBD2-234D-91E4-87837774CA8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621447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2411-7A90-494A-BCD3-DB0A068679E7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9EA9-FBD2-234D-91E4-87837774CA8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77322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2411-7A90-494A-BCD3-DB0A068679E7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9EA9-FBD2-234D-91E4-87837774CA8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973834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2411-7A90-494A-BCD3-DB0A068679E7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9EA9-FBD2-234D-91E4-87837774CA8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194807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2411-7A90-494A-BCD3-DB0A068679E7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9EA9-FBD2-234D-91E4-87837774CA8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583757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2411-7A90-494A-BCD3-DB0A068679E7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9EA9-FBD2-234D-91E4-87837774CA8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801521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2411-7A90-494A-BCD3-DB0A068679E7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9EA9-FBD2-234D-91E4-87837774CA8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836668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2411-7A90-494A-BCD3-DB0A068679E7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9EA9-FBD2-234D-91E4-87837774CA8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817905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2411-7A90-494A-BCD3-DB0A068679E7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9EA9-FBD2-234D-91E4-87837774CA8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543805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2411-7A90-494A-BCD3-DB0A068679E7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9EA9-FBD2-234D-91E4-87837774CA8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943269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2411-7A90-494A-BCD3-DB0A068679E7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9EA9-FBD2-234D-91E4-87837774CA8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4865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theme" Target="../theme/theme2.xml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Relationship Id="rId9" Type="http://schemas.openxmlformats.org/officeDocument/2006/relationships/theme" Target="../theme/theme3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4" Type="http://schemas.openxmlformats.org/officeDocument/2006/relationships/theme" Target="../theme/theme4.xml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6.xml"/><Relationship Id="rId9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29.xml"/><Relationship Id="rId2" Type="http://schemas.openxmlformats.org/officeDocument/2006/relationships/slideLayout" Target="../slideLayouts/slideLayout30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theme" Target="../theme/theme6.xml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9.xml"/><Relationship Id="rId3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5.xml"/><Relationship Id="rId9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theme" Target="../theme/theme7.xml"/><Relationship Id="rId1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<Relationship Id="rId14" Type="http://schemas.openxmlformats.org/officeDocument/2006/relationships/theme" Target="../theme/theme8.xml"/><Relationship Id="rId1" Type="http://schemas.openxmlformats.org/officeDocument/2006/relationships/slideLayout" Target="../slideLayouts/slideLayout60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3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4.xml"/><Relationship Id="rId3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7.xml"/><Relationship Id="rId6" Type="http://schemas.openxmlformats.org/officeDocument/2006/relationships/slideLayout" Target="../slideLayouts/slideLayout78.xml"/><Relationship Id="rId7" Type="http://schemas.openxmlformats.org/officeDocument/2006/relationships/slideLayout" Target="../slideLayouts/slideLayout79.xml"/><Relationship Id="rId8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2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8.xml"/><Relationship Id="rId6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0.xml"/><Relationship Id="rId8" Type="http://schemas.openxmlformats.org/officeDocument/2006/relationships/slideLayout" Target="../slideLayouts/slideLayout91.xml"/><Relationship Id="rId9" Type="http://schemas.openxmlformats.org/officeDocument/2006/relationships/theme" Target="../theme/theme10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84.xml"/><Relationship Id="rId2" Type="http://schemas.openxmlformats.org/officeDocument/2006/relationships/slideLayout" Target="../slideLayouts/slideLayout85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1" descr="ONF_NO-TAG_WITH-GRADIENT.png"/>
          <p:cNvPicPr preferRelativeResize="0"/>
          <p:nvPr userDrawn="1"/>
        </p:nvPicPr>
        <p:blipFill rotWithShape="1">
          <a:blip r:embed="rId9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08382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8" r:id="rId6"/>
    <p:sldLayoutId id="2147483669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1pPr>
      <a:lvl2pPr marL="742950" lvl="1" indent="-28575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marL="1143000" lvl="2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marL="1600200" lvl="3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marL="2057400" lvl="4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  <a:ea typeface="Arial"/>
                <a:sym typeface="Aria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ea typeface="Arial"/>
              <a:sym typeface="Arial"/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4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1" descr="ONF_NO-TAG_WITH-GRADIENT.png"/>
          <p:cNvPicPr preferRelativeResize="0"/>
          <p:nvPr userDrawn="1"/>
        </p:nvPicPr>
        <p:blipFill rotWithShape="1">
          <a:blip r:embed="rId10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289142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1pPr>
      <a:lvl2pPr marL="742950" lvl="1" indent="-28575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marL="1143000" lvl="2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marL="1600200" lvl="3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marL="2057400" lvl="4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800" cy="34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/>
              <a:pPr defTabSz="914400"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64600" y="4697888"/>
            <a:ext cx="914400" cy="29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26543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  <a:ea typeface="Arial"/>
                <a:sym typeface="Aria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ea typeface="Arial"/>
              <a:sym typeface="Arial"/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81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  <a:ea typeface="Arial"/>
                <a:sym typeface="Aria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ea typeface="Arial"/>
              <a:sym typeface="Arial"/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06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/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  <a:ea typeface="Arial"/>
                <a:cs typeface="Arial"/>
                <a:sym typeface="Arial"/>
              </a:rPr>
              <a:pPr defTabSz="457181"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/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/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Arial"/>
                <a:cs typeface="Arial"/>
                <a:sym typeface="Arial"/>
              </a:rPr>
              <a:pPr defTabSz="45718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8044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txStyles>
    <p:titleStyle>
      <a:lvl1pPr algn="ctr" defTabSz="45718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45718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20" indent="-285739" algn="l" defTabSz="457181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1" algn="l" defTabSz="45718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1" algn="l" defTabSz="457181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8" indent="-228591" algn="l" defTabSz="457181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4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4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/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  <a:ea typeface="Arial"/>
                <a:cs typeface="Arial"/>
                <a:sym typeface="Arial"/>
              </a:rPr>
              <a:pPr defTabSz="457181"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/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/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Arial"/>
                <a:cs typeface="Arial"/>
                <a:sym typeface="Arial"/>
              </a:rPr>
              <a:pPr defTabSz="45718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93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</p:sldLayoutIdLst>
  <p:txStyles>
    <p:titleStyle>
      <a:lvl1pPr algn="ctr" defTabSz="45718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45718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20" indent="-285739" algn="l" defTabSz="457181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1" algn="l" defTabSz="45718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1" algn="l" defTabSz="457181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8" indent="-228591" algn="l" defTabSz="457181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4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4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BD0F0-094C-B843-B82F-D7D1B10D0BB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  <a:ea typeface="Arial"/>
                <a:cs typeface="Arial"/>
                <a:sym typeface="Arial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44C60-6F7B-7542-87CE-5C18AAD8678F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Arial"/>
                <a:cs typeface="Arial"/>
                <a:sym typeface="Arial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9956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  <a:ea typeface="Arial"/>
                <a:sym typeface="Aria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ea typeface="Arial"/>
              <a:sym typeface="Arial"/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60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82411-7A90-494A-BCD3-DB0A068679E7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7/19/19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E9EA9-FBD2-234D-91E4-87837774CA8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6579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jp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jp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14.png"/><Relationship Id="rId5" Type="http://schemas.openxmlformats.org/officeDocument/2006/relationships/image" Target="../media/image22.png"/><Relationship Id="rId6" Type="http://schemas.openxmlformats.org/officeDocument/2006/relationships/image" Target="../media/image15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jp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15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jp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Relationship Id="rId2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Relationship Id="rId2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jp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Relationship Id="rId2" Type="http://schemas.openxmlformats.org/officeDocument/2006/relationships/image" Target="../media/image17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5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png"/><Relationship Id="rId20" Type="http://schemas.openxmlformats.org/officeDocument/2006/relationships/image" Target="../media/image43.png"/><Relationship Id="rId21" Type="http://schemas.openxmlformats.org/officeDocument/2006/relationships/image" Target="../media/image44.png"/><Relationship Id="rId22" Type="http://schemas.openxmlformats.org/officeDocument/2006/relationships/image" Target="../media/image45.png"/><Relationship Id="rId23" Type="http://schemas.openxmlformats.org/officeDocument/2006/relationships/image" Target="../media/image46.png"/><Relationship Id="rId24" Type="http://schemas.openxmlformats.org/officeDocument/2006/relationships/image" Target="../media/image47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36.png"/><Relationship Id="rId13" Type="http://schemas.openxmlformats.org/officeDocument/2006/relationships/image" Target="../media/image37.png"/><Relationship Id="rId14" Type="http://schemas.openxmlformats.org/officeDocument/2006/relationships/image" Target="../media/image38.png"/><Relationship Id="rId15" Type="http://schemas.openxmlformats.org/officeDocument/2006/relationships/image" Target="../media/image39.png"/><Relationship Id="rId16" Type="http://schemas.openxmlformats.org/officeDocument/2006/relationships/image" Target="../media/image40.png"/><Relationship Id="rId17" Type="http://schemas.openxmlformats.org/officeDocument/2006/relationships/image" Target="../media/image11.png"/><Relationship Id="rId18" Type="http://schemas.openxmlformats.org/officeDocument/2006/relationships/image" Target="../media/image41.png"/><Relationship Id="rId19" Type="http://schemas.openxmlformats.org/officeDocument/2006/relationships/image" Target="../media/image42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28.jp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0.png"/><Relationship Id="rId12" Type="http://schemas.openxmlformats.org/officeDocument/2006/relationships/image" Target="../media/image49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6.png"/><Relationship Id="rId3" Type="http://schemas.openxmlformats.org/officeDocument/2006/relationships/image" Target="../media/image43.png"/><Relationship Id="rId4" Type="http://schemas.openxmlformats.org/officeDocument/2006/relationships/image" Target="../media/image37.png"/><Relationship Id="rId5" Type="http://schemas.openxmlformats.org/officeDocument/2006/relationships/image" Target="../media/image47.png"/><Relationship Id="rId6" Type="http://schemas.openxmlformats.org/officeDocument/2006/relationships/image" Target="../media/image29.png"/><Relationship Id="rId7" Type="http://schemas.openxmlformats.org/officeDocument/2006/relationships/image" Target="../media/image28.jpg"/><Relationship Id="rId8" Type="http://schemas.openxmlformats.org/officeDocument/2006/relationships/image" Target="../media/image44.png"/><Relationship Id="rId9" Type="http://schemas.openxmlformats.org/officeDocument/2006/relationships/image" Target="../media/image38.png"/><Relationship Id="rId10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37.png"/><Relationship Id="rId5" Type="http://schemas.openxmlformats.org/officeDocument/2006/relationships/image" Target="../media/image47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0.png"/><Relationship Id="rId12" Type="http://schemas.openxmlformats.org/officeDocument/2006/relationships/image" Target="../media/image41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1.png"/><Relationship Id="rId3" Type="http://schemas.openxmlformats.org/officeDocument/2006/relationships/image" Target="../media/image14.png"/><Relationship Id="rId4" Type="http://schemas.openxmlformats.org/officeDocument/2006/relationships/image" Target="../media/image22.png"/><Relationship Id="rId5" Type="http://schemas.openxmlformats.org/officeDocument/2006/relationships/image" Target="../media/image15.png"/><Relationship Id="rId6" Type="http://schemas.openxmlformats.org/officeDocument/2006/relationships/image" Target="../media/image13.png"/><Relationship Id="rId7" Type="http://schemas.openxmlformats.org/officeDocument/2006/relationships/image" Target="../media/image29.png"/><Relationship Id="rId8" Type="http://schemas.openxmlformats.org/officeDocument/2006/relationships/image" Target="../media/image47.png"/><Relationship Id="rId9" Type="http://schemas.openxmlformats.org/officeDocument/2006/relationships/image" Target="../media/image36.png"/><Relationship Id="rId10" Type="http://schemas.openxmlformats.org/officeDocument/2006/relationships/image" Target="../media/image28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44.png"/><Relationship Id="rId3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48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36.png"/><Relationship Id="rId5" Type="http://schemas.openxmlformats.org/officeDocument/2006/relationships/image" Target="../media/image44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0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13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37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image" Target="../media/image63.png"/><Relationship Id="rId9" Type="http://schemas.openxmlformats.org/officeDocument/2006/relationships/image" Target="../media/image64.png"/><Relationship Id="rId10" Type="http://schemas.openxmlformats.org/officeDocument/2006/relationships/image" Target="../media/image65.png"/><Relationship Id="rId11" Type="http://schemas.openxmlformats.org/officeDocument/2006/relationships/image" Target="../media/image66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Relationship Id="rId6" Type="http://schemas.openxmlformats.org/officeDocument/2006/relationships/image" Target="../media/image17.jp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70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guide.opencord.org/cord-7.0/profiles/seba/BoM" TargetMode="External"/><Relationship Id="rId4" Type="http://schemas.openxmlformats.org/officeDocument/2006/relationships/hyperlink" Target="https://guide.opencord.org/cord-6.1/prereqs/hardware.html" TargetMode="External"/><Relationship Id="rId1" Type="http://schemas.openxmlformats.org/officeDocument/2006/relationships/slideLayout" Target="../slideLayouts/slideLayout16.xml"/><Relationship Id="rId2" Type="http://schemas.openxmlformats.org/officeDocument/2006/relationships/hyperlink" Target="https://calendar.google.com/calendar/embed?src=admin@opencord.org&amp;ctz=America/Los_Angel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Google Shape;73;p11"/>
          <p:cNvSpPr txBox="1">
            <a:spLocks noGrp="1"/>
          </p:cNvSpPr>
          <p:nvPr>
            <p:ph type="ctrTitle"/>
          </p:nvPr>
        </p:nvSpPr>
        <p:spPr>
          <a:xfrm>
            <a:off x="444500" y="2117725"/>
            <a:ext cx="8294688" cy="711200"/>
          </a:xfrm>
        </p:spPr>
        <p:txBody>
          <a:bodyPr/>
          <a:lstStyle/>
          <a:p>
            <a:pPr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</a:pPr>
            <a:r>
              <a:rPr lang="en-US"/>
              <a:t>Virtualized Broadband Access: SEBA</a:t>
            </a: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12290" name="Google Shape;74;p11"/>
          <p:cNvSpPr txBox="1">
            <a:spLocks noGrp="1"/>
          </p:cNvSpPr>
          <p:nvPr>
            <p:ph type="subTitle" idx="1"/>
          </p:nvPr>
        </p:nvSpPr>
        <p:spPr>
          <a:xfrm>
            <a:off x="454025" y="2895600"/>
            <a:ext cx="8294688" cy="423863"/>
          </a:xfrm>
        </p:spPr>
        <p:txBody>
          <a:bodyPr/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1pPr>
            <a:lvl2pPr algn="ctr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algn="ctr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algn="ctr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algn="ctr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CCFF"/>
              </a:buClr>
              <a:buSzTx/>
              <a:buFont typeface="Arial" charset="0"/>
              <a:buNone/>
            </a:pPr>
            <a:r>
              <a:rPr lang="en-US" sz="20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Saurav Das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CCFF"/>
              </a:buClr>
              <a:buSzTx/>
              <a:buFont typeface="Arial" charset="0"/>
              <a:buNone/>
            </a:pPr>
            <a:r>
              <a:rPr lang="en-US" sz="20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VP of Engineering, ONF</a:t>
            </a:r>
          </a:p>
        </p:txBody>
      </p:sp>
      <p:sp>
        <p:nvSpPr>
          <p:cNvPr id="12291" name="Google Shape;75;p11"/>
          <p:cNvSpPr txBox="1">
            <a:spLocks noChangeArrowheads="1"/>
          </p:cNvSpPr>
          <p:nvPr/>
        </p:nvSpPr>
        <p:spPr bwMode="auto">
          <a:xfrm>
            <a:off x="460375" y="3908425"/>
            <a:ext cx="82296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</a:pPr>
            <a:r>
              <a:rPr lang="en-US" sz="16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Open Networking Conference Asia 2019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</a:pPr>
            <a:r>
              <a:rPr lang="en-US" sz="16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July 22</a:t>
            </a:r>
            <a:r>
              <a:rPr lang="en-US" sz="1600" baseline="300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nd</a:t>
            </a:r>
            <a:r>
              <a:rPr lang="en-US" sz="16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, 2019</a:t>
            </a:r>
          </a:p>
        </p:txBody>
      </p:sp>
    </p:spTree>
    <p:extLst>
      <p:ext uri="{BB962C8B-B14F-4D97-AF65-F5344CB8AC3E}">
        <p14:creationId xmlns:p14="http://schemas.microsoft.com/office/powerpoint/2010/main" val="633775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body" idx="4294967295"/>
          </p:nvPr>
        </p:nvSpPr>
        <p:spPr>
          <a:xfrm>
            <a:off x="960438" y="722313"/>
            <a:ext cx="8183562" cy="38179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en-US" sz="2800">
                <a:solidFill>
                  <a:srgbClr val="4B87CC"/>
                </a:solidFill>
                <a:latin typeface="Bookman Old Style"/>
                <a:cs typeface="Bookman Old Style"/>
              </a:rPr>
              <a:t>How to virtualize broadband access?</a:t>
            </a:r>
            <a:endParaRPr lang="en-US" sz="2800">
              <a:solidFill>
                <a:srgbClr val="4B87CC"/>
              </a:solidFill>
              <a:latin typeface="Bookman Old Style"/>
              <a:cs typeface="Bookman Old Style"/>
            </a:endParaRPr>
          </a:p>
          <a:p>
            <a:pPr>
              <a:lnSpc>
                <a:spcPct val="200000"/>
              </a:lnSpc>
            </a:pPr>
            <a:r>
              <a:rPr lang="en-US" sz="2800">
                <a:solidFill>
                  <a:srgbClr val="4B87CC"/>
                </a:solidFill>
                <a:latin typeface="Bookman Old Style"/>
                <a:cs typeface="Bookman Old Style"/>
              </a:rPr>
              <a:t>Who’s working on it?</a:t>
            </a:r>
            <a:endParaRPr lang="en-US" sz="2800">
              <a:solidFill>
                <a:srgbClr val="4B87CC"/>
              </a:solidFill>
              <a:latin typeface="Bookman Old Style"/>
              <a:cs typeface="Bookman Old Style"/>
            </a:endParaRPr>
          </a:p>
          <a:p>
            <a:pPr>
              <a:lnSpc>
                <a:spcPct val="200000"/>
              </a:lnSpc>
            </a:pPr>
            <a:r>
              <a:rPr lang="en-US" sz="2800">
                <a:solidFill>
                  <a:srgbClr val="4B87CC"/>
                </a:solidFill>
                <a:latin typeface="Bookman Old Style"/>
                <a:cs typeface="Bookman Old Style"/>
              </a:rPr>
              <a:t>What’s coming next?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64575" y="39"/>
            <a:ext cx="8682775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4F81BD"/>
                </a:solidFill>
                <a:latin typeface="Calibri"/>
                <a:sym typeface="Arial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74773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Google Shape;368;p21"/>
          <p:cNvSpPr txBox="1">
            <a:spLocks noGrp="1"/>
          </p:cNvSpPr>
          <p:nvPr>
            <p:ph type="ctrTitle"/>
          </p:nvPr>
        </p:nvSpPr>
        <p:spPr>
          <a:xfrm>
            <a:off x="457200" y="1670050"/>
            <a:ext cx="8229600" cy="714375"/>
          </a:xfrm>
        </p:spPr>
        <p:txBody>
          <a:bodyPr/>
          <a:lstStyle/>
          <a:p>
            <a:pPr eaLnBrk="1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  <a:buFont typeface="Calibri" charset="0"/>
              <a:buNone/>
            </a:pPr>
            <a:r>
              <a:rPr lang="en-US">
                <a:solidFill>
                  <a:srgbClr val="FFFFFF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SEBA: SDN Enabled Broadband Access</a:t>
            </a:r>
          </a:p>
        </p:txBody>
      </p:sp>
      <p:sp>
        <p:nvSpPr>
          <p:cNvPr id="32771" name="Google Shape;370;p2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eaLnBrk="1" hangingPunct="1"/>
            <a:fld id="{E631A7F5-E03B-3642-AD0C-7EE9976B6C99}" type="slidenum">
              <a:rPr lang="en-US" sz="800">
                <a:solidFill>
                  <a:srgbClr val="A6A6A6"/>
                </a:solidFill>
                <a:latin typeface="Calibri" charset="0"/>
                <a:cs typeface="Calibri" charset="0"/>
                <a:sym typeface="Calibri" charset="0"/>
              </a:rPr>
              <a:pPr eaLnBrk="1" hangingPunct="1"/>
              <a:t>3</a:t>
            </a:fld>
            <a:endParaRPr lang="en-US" sz="800">
              <a:solidFill>
                <a:srgbClr val="A6A6A6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553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17750" y="3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4F81BD"/>
                </a:solidFill>
                <a:latin typeface="Calibri"/>
                <a:sym typeface="Arial"/>
              </a:rPr>
              <a:t>Traditional Residential Access</a:t>
            </a:r>
            <a:endParaRPr lang="en-US" sz="3200" b="1" dirty="0">
              <a:solidFill>
                <a:srgbClr val="4F81BD"/>
              </a:solidFill>
              <a:latin typeface="Calibri"/>
              <a:sym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03570" y="1612562"/>
            <a:ext cx="1699509" cy="1982859"/>
          </a:xfrm>
          <a:prstGeom prst="rect">
            <a:avLst/>
          </a:prstGeom>
          <a:solidFill>
            <a:srgbClr val="D6E6F2"/>
          </a:solidFill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  <a:sym typeface="Arial"/>
              </a:rPr>
              <a:t>Residence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3174114" y="1612524"/>
            <a:ext cx="3453031" cy="1982860"/>
          </a:xfrm>
          <a:prstGeom prst="rect">
            <a:avLst/>
          </a:prstGeom>
          <a:solidFill>
            <a:srgbClr val="D6E6F2"/>
          </a:solidFill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  <a:sym typeface="Arial"/>
              </a:rPr>
              <a:t>Central Office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85809" y="2917157"/>
            <a:ext cx="570695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RG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29223" y="2917157"/>
            <a:ext cx="578882" cy="4092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ONU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75129" y="2917157"/>
            <a:ext cx="585448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OLT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53501" y="2917157"/>
            <a:ext cx="627322" cy="4092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ETH AGG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52069" y="2919505"/>
            <a:ext cx="574879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BNG</a:t>
            </a:r>
          </a:p>
        </p:txBody>
      </p:sp>
      <p:cxnSp>
        <p:nvCxnSpPr>
          <p:cNvPr id="12" name="Straight Connector 11"/>
          <p:cNvCxnSpPr>
            <a:stCxn id="11" idx="3"/>
            <a:endCxn id="17" idx="2"/>
          </p:cNvCxnSpPr>
          <p:nvPr/>
        </p:nvCxnSpPr>
        <p:spPr>
          <a:xfrm flipV="1">
            <a:off x="6226931" y="3118428"/>
            <a:ext cx="707760" cy="5698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0" idx="3"/>
            <a:endCxn id="11" idx="1"/>
          </p:cNvCxnSpPr>
          <p:nvPr/>
        </p:nvCxnSpPr>
        <p:spPr>
          <a:xfrm>
            <a:off x="5080846" y="3121778"/>
            <a:ext cx="571229" cy="2348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9" idx="3"/>
            <a:endCxn id="10" idx="1"/>
          </p:cNvCxnSpPr>
          <p:nvPr/>
        </p:nvCxnSpPr>
        <p:spPr>
          <a:xfrm>
            <a:off x="3960577" y="3121778"/>
            <a:ext cx="492924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8" idx="3"/>
            <a:endCxn id="9" idx="1"/>
          </p:cNvCxnSpPr>
          <p:nvPr/>
        </p:nvCxnSpPr>
        <p:spPr>
          <a:xfrm>
            <a:off x="2808105" y="3121778"/>
            <a:ext cx="567024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" idx="3"/>
            <a:endCxn id="8" idx="1"/>
          </p:cNvCxnSpPr>
          <p:nvPr/>
        </p:nvCxnSpPr>
        <p:spPr>
          <a:xfrm>
            <a:off x="2056599" y="3121777"/>
            <a:ext cx="172721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loud 16"/>
          <p:cNvSpPr/>
          <p:nvPr/>
        </p:nvSpPr>
        <p:spPr>
          <a:xfrm>
            <a:off x="6929299" y="2419533"/>
            <a:ext cx="1739039" cy="1397790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60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Backbone</a:t>
            </a:r>
          </a:p>
          <a:p>
            <a:pPr algn="ctr">
              <a:lnSpc>
                <a:spcPct val="80000"/>
              </a:lnSpc>
            </a:pPr>
            <a:r>
              <a:rPr lang="en-US" sz="160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Network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16859" y="3908439"/>
            <a:ext cx="36515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RG – Residential Gateway</a:t>
            </a:r>
          </a:p>
          <a:p>
            <a:r>
              <a:rPr lang="en-US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OLT – Optical Line Termination</a:t>
            </a:r>
          </a:p>
          <a:p>
            <a:r>
              <a:rPr lang="en-US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BNG – Broadband Network Gateway</a:t>
            </a:r>
          </a:p>
        </p:txBody>
      </p:sp>
    </p:spTree>
    <p:extLst>
      <p:ext uri="{BB962C8B-B14F-4D97-AF65-F5344CB8AC3E}">
        <p14:creationId xmlns:p14="http://schemas.microsoft.com/office/powerpoint/2010/main" val="2384739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78171" y="-80889"/>
            <a:ext cx="8229600" cy="4206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OLT Disaggregation </a:t>
            </a:r>
            <a:r>
              <a:rPr lang="en-US" sz="3200" b="1">
                <a:solidFill>
                  <a:schemeClr val="accent1"/>
                </a:solidFill>
                <a:sym typeface="Wingdings"/>
              </a:rPr>
              <a:t> VOLTHA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5758597" y="981111"/>
            <a:ext cx="2802449" cy="848784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t"/>
          <a:lstStyle/>
          <a:p>
            <a:pPr>
              <a:defRPr/>
            </a:pPr>
            <a:r>
              <a:rPr lang="en-US" sz="160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ONOS: SDN Controller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5798427" y="2222021"/>
            <a:ext cx="2728745" cy="1290616"/>
          </a:xfrm>
          <a:prstGeom prst="roundRect">
            <a:avLst/>
          </a:prstGeom>
          <a:solidFill>
            <a:srgbClr val="A5A5A5">
              <a:lumMod val="20000"/>
              <a:lumOff val="8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b"/>
          <a:lstStyle/>
          <a:p>
            <a:pPr algn="ctr">
              <a:defRPr/>
            </a:pPr>
            <a:r>
              <a:rPr lang="en-US" sz="1600" dirty="0" err="1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VOLTHA</a:t>
            </a:r>
            <a:endParaRPr lang="en-US" sz="1600" dirty="0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5932156" y="2298677"/>
            <a:ext cx="1320922" cy="282673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sz="1200" dirty="0" err="1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OpenFlow</a:t>
            </a:r>
            <a:r>
              <a:rPr lang="en-US" sz="1200" dirty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 Agent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5884529" y="1440262"/>
            <a:ext cx="1287134" cy="268383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sz="1200" dirty="0" err="1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OpenFlow</a:t>
            </a:r>
            <a:endParaRPr lang="en-US" sz="1200" dirty="0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5762086" y="671442"/>
            <a:ext cx="766010" cy="284226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VLANs</a:t>
            </a:r>
            <a:endParaRPr lang="en-US" sz="1200" dirty="0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cxnSp>
        <p:nvCxnSpPr>
          <p:cNvPr id="72" name="Straight Arrow Connector 71"/>
          <p:cNvCxnSpPr>
            <a:stCxn id="67" idx="2"/>
            <a:endCxn id="68" idx="0"/>
          </p:cNvCxnSpPr>
          <p:nvPr/>
        </p:nvCxnSpPr>
        <p:spPr>
          <a:xfrm>
            <a:off x="7159816" y="1829931"/>
            <a:ext cx="2984" cy="392129"/>
          </a:xfrm>
          <a:prstGeom prst="straightConnector1">
            <a:avLst/>
          </a:prstGeom>
          <a:noFill/>
          <a:ln w="25400" cap="rnd" cmpd="sng" algn="ctr">
            <a:solidFill>
              <a:srgbClr val="000000">
                <a:lumMod val="60000"/>
                <a:lumOff val="40000"/>
              </a:srgbClr>
            </a:solidFill>
            <a:prstDash val="solid"/>
            <a:headEnd type="triangle" w="med" len="med"/>
            <a:tailEnd type="triangle" w="med" len="med"/>
          </a:ln>
          <a:effectLst/>
        </p:spPr>
      </p:cxnSp>
      <p:cxnSp>
        <p:nvCxnSpPr>
          <p:cNvPr id="73" name="Straight Arrow Connector 72"/>
          <p:cNvCxnSpPr>
            <a:stCxn id="68" idx="2"/>
            <a:endCxn id="78" idx="0"/>
          </p:cNvCxnSpPr>
          <p:nvPr/>
        </p:nvCxnSpPr>
        <p:spPr>
          <a:xfrm flipH="1">
            <a:off x="7160629" y="3512637"/>
            <a:ext cx="2189" cy="580262"/>
          </a:xfrm>
          <a:prstGeom prst="straightConnector1">
            <a:avLst/>
          </a:prstGeom>
          <a:noFill/>
          <a:ln w="25400" cap="rnd" cmpd="sng" algn="ctr">
            <a:solidFill>
              <a:srgbClr val="000000">
                <a:lumMod val="60000"/>
                <a:lumOff val="40000"/>
              </a:srgbClr>
            </a:solidFill>
            <a:prstDash val="solid"/>
            <a:headEnd type="triangle" w="med" len="med"/>
            <a:tailEnd type="triangle" w="med" len="med"/>
          </a:ln>
          <a:effectLst/>
        </p:spPr>
      </p:cxnSp>
      <p:sp>
        <p:nvSpPr>
          <p:cNvPr id="74" name="Rounded Rectangle 73"/>
          <p:cNvSpPr/>
          <p:nvPr/>
        </p:nvSpPr>
        <p:spPr>
          <a:xfrm>
            <a:off x="6566132" y="669596"/>
            <a:ext cx="746113" cy="286089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AAA</a:t>
            </a:r>
            <a:endParaRPr lang="en-US" sz="1200" dirty="0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7346840" y="669596"/>
            <a:ext cx="697751" cy="286089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Mcast</a:t>
            </a:r>
            <a:endParaRPr lang="en-US" sz="1200" dirty="0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pic>
        <p:nvPicPr>
          <p:cNvPr id="76" name="Picture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085" y="1169486"/>
            <a:ext cx="2566855" cy="3079615"/>
          </a:xfrm>
          <a:prstGeom prst="rect">
            <a:avLst/>
          </a:prstGeom>
        </p:spPr>
      </p:pic>
      <p:pic>
        <p:nvPicPr>
          <p:cNvPr id="78" name="Shape 276" descr="vOL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85598" y="4092901"/>
            <a:ext cx="2750047" cy="65690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Right Arrow 78"/>
          <p:cNvSpPr/>
          <p:nvPr/>
        </p:nvSpPr>
        <p:spPr>
          <a:xfrm>
            <a:off x="4261716" y="2335125"/>
            <a:ext cx="848972" cy="711199"/>
          </a:xfrm>
          <a:prstGeom prst="rightArrow">
            <a:avLst/>
          </a:prstGeom>
          <a:gradFill rotWithShape="1">
            <a:gsLst>
              <a:gs pos="0">
                <a:srgbClr val="4472C4">
                  <a:tint val="100000"/>
                  <a:shade val="100000"/>
                  <a:satMod val="130000"/>
                </a:srgbClr>
              </a:gs>
              <a:gs pos="100000">
                <a:srgbClr val="4472C4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sz="1100">
                <a:solidFill>
                  <a:srgbClr val="FFFFFF"/>
                </a:solidFill>
                <a:latin typeface="Calibri"/>
                <a:ea typeface="Arial"/>
                <a:cs typeface="Arial"/>
                <a:sym typeface="Arial"/>
              </a:rPr>
              <a:t>SDNize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286823" y="2298677"/>
            <a:ext cx="1164154" cy="282673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NetConf</a:t>
            </a:r>
            <a:endParaRPr lang="en-US" sz="1200" dirty="0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7206376" y="1439863"/>
            <a:ext cx="1164154" cy="282673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NetConf</a:t>
            </a:r>
            <a:endParaRPr lang="en-US" sz="1200" dirty="0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5932156" y="2856585"/>
            <a:ext cx="1320922" cy="282673"/>
          </a:xfrm>
          <a:prstGeom prst="roundRect">
            <a:avLst/>
          </a:prstGeom>
          <a:solidFill>
            <a:srgbClr val="5B9BD5">
              <a:lumMod val="20000"/>
              <a:lumOff val="8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sz="1200" dirty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OLT API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286823" y="2856585"/>
            <a:ext cx="1164154" cy="282673"/>
          </a:xfrm>
          <a:prstGeom prst="roundRect">
            <a:avLst/>
          </a:prstGeom>
          <a:solidFill>
            <a:srgbClr val="5B9BD5">
              <a:lumMod val="20000"/>
              <a:lumOff val="8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sz="1200" dirty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OMCI Stack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8079195" y="669596"/>
            <a:ext cx="481861" cy="286089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mr-IN" sz="1200">
                <a:solidFill>
                  <a:srgbClr val="4B4B4B"/>
                </a:solidFill>
                <a:latin typeface="Mangal"/>
                <a:ea typeface="Arial"/>
                <a:cs typeface="Arial"/>
                <a:sym typeface="Arial"/>
              </a:rPr>
              <a:t>…</a:t>
            </a:r>
            <a:endParaRPr lang="en-US" sz="1200" dirty="0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78171" y="2075590"/>
            <a:ext cx="7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PON MAC blades</a:t>
            </a:r>
          </a:p>
        </p:txBody>
      </p:sp>
      <p:cxnSp>
        <p:nvCxnSpPr>
          <p:cNvPr id="86" name="Straight Arrow Connector 85"/>
          <p:cNvCxnSpPr/>
          <p:nvPr/>
        </p:nvCxnSpPr>
        <p:spPr>
          <a:xfrm>
            <a:off x="722863" y="2412512"/>
            <a:ext cx="1493619" cy="0"/>
          </a:xfrm>
          <a:prstGeom prst="straightConnector1">
            <a:avLst/>
          </a:prstGeom>
          <a:noFill/>
          <a:ln w="25400" cap="rnd" cmpd="sng" algn="ctr">
            <a:solidFill>
              <a:srgbClr val="4F81BD"/>
            </a:solidFill>
            <a:prstDash val="solid"/>
            <a:tailEnd type="arrow"/>
          </a:ln>
          <a:effectLst/>
        </p:spPr>
      </p:cxnSp>
      <p:sp>
        <p:nvSpPr>
          <p:cNvPr id="87" name="TextBox 86"/>
          <p:cNvSpPr txBox="1"/>
          <p:nvPr/>
        </p:nvSpPr>
        <p:spPr>
          <a:xfrm>
            <a:off x="278171" y="2908425"/>
            <a:ext cx="775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Compute blades</a:t>
            </a:r>
          </a:p>
        </p:txBody>
      </p:sp>
      <p:cxnSp>
        <p:nvCxnSpPr>
          <p:cNvPr id="88" name="Straight Arrow Connector 87"/>
          <p:cNvCxnSpPr/>
          <p:nvPr/>
        </p:nvCxnSpPr>
        <p:spPr>
          <a:xfrm>
            <a:off x="1030931" y="3108316"/>
            <a:ext cx="2245256" cy="0"/>
          </a:xfrm>
          <a:prstGeom prst="straightConnector1">
            <a:avLst/>
          </a:prstGeom>
          <a:noFill/>
          <a:ln w="25400" cap="rnd" cmpd="sng" algn="ctr">
            <a:solidFill>
              <a:srgbClr val="4F81BD"/>
            </a:solidFill>
            <a:prstDash val="solid"/>
            <a:tailEnd type="arrow"/>
          </a:ln>
          <a:effectLst/>
        </p:spPr>
      </p:cxnSp>
      <p:sp>
        <p:nvSpPr>
          <p:cNvPr id="89" name="TextBox 88"/>
          <p:cNvSpPr txBox="1"/>
          <p:nvPr/>
        </p:nvSpPr>
        <p:spPr>
          <a:xfrm>
            <a:off x="2500257" y="671442"/>
            <a:ext cx="946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Backplane</a:t>
            </a:r>
          </a:p>
        </p:txBody>
      </p:sp>
      <p:cxnSp>
        <p:nvCxnSpPr>
          <p:cNvPr id="90" name="Straight Arrow Connector 89"/>
          <p:cNvCxnSpPr>
            <a:stCxn id="89" idx="2"/>
          </p:cNvCxnSpPr>
          <p:nvPr/>
        </p:nvCxnSpPr>
        <p:spPr>
          <a:xfrm>
            <a:off x="2973447" y="948441"/>
            <a:ext cx="0" cy="221045"/>
          </a:xfrm>
          <a:prstGeom prst="straightConnector1">
            <a:avLst/>
          </a:prstGeom>
          <a:noFill/>
          <a:ln w="25400" cap="rnd" cmpd="sng" algn="ctr">
            <a:solidFill>
              <a:srgbClr val="4F81BD"/>
            </a:solidFill>
            <a:prstDash val="solid"/>
            <a:tailEnd type="arrow"/>
          </a:ln>
          <a:effectLst/>
        </p:spPr>
      </p:cxnSp>
      <p:sp>
        <p:nvSpPr>
          <p:cNvPr id="91" name="TextBox 90"/>
          <p:cNvSpPr txBox="1"/>
          <p:nvPr/>
        </p:nvSpPr>
        <p:spPr>
          <a:xfrm>
            <a:off x="299006" y="1286456"/>
            <a:ext cx="1231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VLANs, IGMP, 802.1x, Mcast …</a:t>
            </a:r>
          </a:p>
        </p:txBody>
      </p:sp>
      <p:sp>
        <p:nvSpPr>
          <p:cNvPr id="92" name="Text Placeholder 2"/>
          <p:cNvSpPr txBox="1">
            <a:spLocks/>
          </p:cNvSpPr>
          <p:nvPr/>
        </p:nvSpPr>
        <p:spPr>
          <a:xfrm>
            <a:off x="4366960" y="3575463"/>
            <a:ext cx="2553935" cy="411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71450" marR="0" lvl="0" indent="-857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342900" marR="0" lvl="1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514350" marR="0" lvl="2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685800" marR="0" lvl="3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857250" marR="0" lvl="4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1028700" marR="0" lvl="5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200150" marR="0" lvl="6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543050" marR="0" lvl="8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 defTabSz="914400">
              <a:defRPr/>
            </a:pPr>
            <a:r>
              <a:rPr lang="en-US" sz="1400" kern="0"/>
              <a:t>VOLTHA: Virtual OLT Hardware Abstraction</a:t>
            </a:r>
          </a:p>
          <a:p>
            <a:pPr algn="ctr" defTabSz="914400">
              <a:defRPr/>
            </a:pPr>
            <a:endParaRPr lang="en-US" sz="1400" kern="0"/>
          </a:p>
        </p:txBody>
      </p:sp>
      <p:sp>
        <p:nvSpPr>
          <p:cNvPr id="93" name="TextBox 92"/>
          <p:cNvSpPr txBox="1"/>
          <p:nvPr/>
        </p:nvSpPr>
        <p:spPr>
          <a:xfrm>
            <a:off x="294349" y="873791"/>
            <a:ext cx="752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EMS</a:t>
            </a:r>
          </a:p>
        </p:txBody>
      </p:sp>
      <p:sp>
        <p:nvSpPr>
          <p:cNvPr id="94" name="Text Placeholder 2"/>
          <p:cNvSpPr txBox="1">
            <a:spLocks/>
          </p:cNvSpPr>
          <p:nvPr/>
        </p:nvSpPr>
        <p:spPr>
          <a:xfrm>
            <a:off x="1354557" y="4338063"/>
            <a:ext cx="2799506" cy="411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71450" marR="0" lvl="0" indent="-857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342900" marR="0" lvl="1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514350" marR="0" lvl="2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685800" marR="0" lvl="3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857250" marR="0" lvl="4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1028700" marR="0" lvl="5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200150" marR="0" lvl="6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543050" marR="0" lvl="8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 defTabSz="914400">
              <a:defRPr/>
            </a:pPr>
            <a:r>
              <a:rPr lang="en-US" sz="1400" kern="0"/>
              <a:t>Traditional Chassis based Vendor OLT for PONs (Passive Optical Networks)</a:t>
            </a:r>
          </a:p>
          <a:p>
            <a:pPr algn="ctr" defTabSz="914400">
              <a:defRPr/>
            </a:pPr>
            <a:endParaRPr lang="en-US" sz="1400" kern="0"/>
          </a:p>
        </p:txBody>
      </p:sp>
      <p:pic>
        <p:nvPicPr>
          <p:cNvPr id="95" name="Picture 9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6622" y="1748121"/>
            <a:ext cx="741174" cy="437967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0978" y="4249101"/>
            <a:ext cx="847997" cy="478708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514015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69" grpId="0" animBg="1"/>
      <p:bldP spid="70" grpId="0" animBg="1"/>
      <p:bldP spid="71" grpId="0" animBg="1"/>
      <p:bldP spid="74" grpId="0" animBg="1"/>
      <p:bldP spid="75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7" grpId="0"/>
      <p:bldP spid="89" grpId="0"/>
      <p:bldP spid="91" grpId="0"/>
      <p:bldP spid="92" grpId="0" build="p"/>
      <p:bldP spid="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Shape 4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56" y="708714"/>
            <a:ext cx="8322191" cy="429859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17750" y="3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solidFill>
                  <a:srgbClr val="4F81BD"/>
                </a:solidFill>
                <a:latin typeface="Calibri"/>
                <a:sym typeface="Arial"/>
              </a:rPr>
              <a:t>VOLTHA Architecture</a:t>
            </a:r>
            <a:endParaRPr lang="en-US" sz="2800" b="1" dirty="0">
              <a:solidFill>
                <a:srgbClr val="4F81BD"/>
              </a:solidFill>
              <a:latin typeface="Calibri"/>
              <a:sym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62210" y="2616612"/>
            <a:ext cx="394335" cy="2831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700" b="1">
                <a:solidFill>
                  <a:prstClr val="black"/>
                </a:solidFill>
                <a:latin typeface="Calibri"/>
                <a:sym typeface="Arial"/>
              </a:rPr>
              <a:t>TP</a:t>
            </a:r>
          </a:p>
        </p:txBody>
      </p:sp>
      <p:sp>
        <p:nvSpPr>
          <p:cNvPr id="9" name="Rectangle 8"/>
          <p:cNvSpPr/>
          <p:nvPr/>
        </p:nvSpPr>
        <p:spPr>
          <a:xfrm>
            <a:off x="1206388" y="2671578"/>
            <a:ext cx="398617" cy="29004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700" b="1">
                <a:solidFill>
                  <a:prstClr val="black"/>
                </a:solidFill>
                <a:latin typeface="Calibri"/>
                <a:sym typeface="Arial"/>
              </a:rPr>
              <a:t>TP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54767" y="2725462"/>
            <a:ext cx="464738" cy="28673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700" b="1" dirty="0">
                <a:solidFill>
                  <a:prstClr val="black"/>
                </a:solidFill>
                <a:latin typeface="Calibri"/>
                <a:sym typeface="Arial"/>
              </a:rPr>
              <a:t>Tech</a:t>
            </a:r>
          </a:p>
          <a:p>
            <a:pPr algn="ctr">
              <a:defRPr/>
            </a:pPr>
            <a:r>
              <a:rPr lang="en-US" sz="700" b="1" dirty="0">
                <a:solidFill>
                  <a:prstClr val="black"/>
                </a:solidFill>
                <a:latin typeface="Calibri"/>
                <a:sym typeface="Arial"/>
              </a:rPr>
              <a:t>Profiles</a:t>
            </a:r>
          </a:p>
        </p:txBody>
      </p:sp>
      <p:sp>
        <p:nvSpPr>
          <p:cNvPr id="11" name="Left Arrow 10"/>
          <p:cNvSpPr/>
          <p:nvPr/>
        </p:nvSpPr>
        <p:spPr>
          <a:xfrm rot="10800000">
            <a:off x="1652898" y="2661747"/>
            <a:ext cx="193269" cy="124511"/>
          </a:xfrm>
          <a:prstGeom prst="leftArrow">
            <a:avLst/>
          </a:prstGeom>
          <a:ln w="127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5162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2056206" y="1006831"/>
            <a:ext cx="5097432" cy="4976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  <a:sym typeface="Arial"/>
              </a:rPr>
              <a:t>ONOS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29568" y="2325870"/>
            <a:ext cx="2324069" cy="49763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  <a:sym typeface="Arial"/>
              </a:rPr>
              <a:t>VOLTHA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29563" y="3964982"/>
            <a:ext cx="1209552" cy="56415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  <a:sym typeface="Arial"/>
              </a:rPr>
              <a:t>OLT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86368" y="4081583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91892" y="4195418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797412" y="4293702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02931" y="4417593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95924" y="4055983"/>
            <a:ext cx="86397" cy="539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srgbClr val="FFFF00"/>
              </a:solidFill>
              <a:latin typeface="Calibri"/>
              <a:sym typeface="Arial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10084" y="4239797"/>
            <a:ext cx="86397" cy="539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srgbClr val="FFFF00"/>
              </a:solidFill>
              <a:latin typeface="Calibri"/>
              <a:sym typeface="Arial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6104326" y="4082935"/>
            <a:ext cx="933083" cy="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096481" y="4286024"/>
            <a:ext cx="918923" cy="357963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7015397" y="3835004"/>
            <a:ext cx="656614" cy="493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037414" y="3502603"/>
            <a:ext cx="634601" cy="369328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ONU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64264" y="4098317"/>
            <a:ext cx="422103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/>
            <a:r>
              <a:rPr lang="en-US" sz="120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NNI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831860" y="3935834"/>
            <a:ext cx="421502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/>
            <a:r>
              <a:rPr lang="en-US" sz="120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UNI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48505" y="4048233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srgbClr val="FFFF00"/>
              </a:solidFill>
              <a:latin typeface="Calibri"/>
              <a:sym typeface="Arial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5157869" y="2823498"/>
            <a:ext cx="0" cy="114147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6995003" y="4527519"/>
            <a:ext cx="656614" cy="493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859692" y="4643987"/>
            <a:ext cx="421502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/>
            <a:r>
              <a:rPr lang="en-US" sz="120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UNI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628111" y="4740749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srgbClr val="FFFF00"/>
              </a:solidFill>
              <a:latin typeface="Calibri"/>
              <a:sym typeface="Arial"/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5407879" y="2823498"/>
            <a:ext cx="0" cy="114147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5295684" y="2823498"/>
            <a:ext cx="0" cy="114147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5518641" y="2823498"/>
            <a:ext cx="0" cy="114147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928195" y="2375721"/>
            <a:ext cx="629320" cy="430883"/>
          </a:xfrm>
          <a:prstGeom prst="rect">
            <a:avLst/>
          </a:prstGeom>
          <a:noFill/>
          <a:ln>
            <a:solidFill>
              <a:schemeClr val="accent4"/>
            </a:solidFill>
            <a:prstDash val="dot"/>
          </a:ln>
        </p:spPr>
        <p:txBody>
          <a:bodyPr wrap="square" lIns="91436" tIns="45718" rIns="91436" bIns="45718" rtlCol="0">
            <a:spAutoFit/>
          </a:bodyPr>
          <a:lstStyle/>
          <a:p>
            <a:pPr defTabSz="457181"/>
            <a:r>
              <a:rPr lang="en-US" sz="110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Logical</a:t>
            </a:r>
          </a:p>
          <a:p>
            <a:pPr defTabSz="457181"/>
            <a:r>
              <a:rPr lang="en-US" sz="110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switch</a:t>
            </a:r>
          </a:p>
        </p:txBody>
      </p:sp>
      <p:cxnSp>
        <p:nvCxnSpPr>
          <p:cNvPr id="62" name="Straight Arrow Connector 61"/>
          <p:cNvCxnSpPr>
            <a:stCxn id="61" idx="0"/>
          </p:cNvCxnSpPr>
          <p:nvPr/>
        </p:nvCxnSpPr>
        <p:spPr>
          <a:xfrm flipV="1">
            <a:off x="5242855" y="1504465"/>
            <a:ext cx="0" cy="871256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5683106" y="2806703"/>
            <a:ext cx="0" cy="114147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V="1">
            <a:off x="5373444" y="1486270"/>
            <a:ext cx="0" cy="839597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6246473" y="3761685"/>
            <a:ext cx="1522972" cy="0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4883809" y="2409454"/>
            <a:ext cx="77753" cy="311664"/>
            <a:chOff x="4457801" y="660888"/>
            <a:chExt cx="77753" cy="346293"/>
          </a:xfrm>
        </p:grpSpPr>
        <p:sp>
          <p:nvSpPr>
            <p:cNvPr id="2" name="Oval 1"/>
            <p:cNvSpPr/>
            <p:nvPr/>
          </p:nvSpPr>
          <p:spPr>
            <a:xfrm>
              <a:off x="4457801" y="660888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/>
              <a:endParaRPr lang="en-US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4457801" y="758127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/>
              <a:endParaRPr lang="en-US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4457801" y="855600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/>
              <a:endParaRPr lang="en-US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4457801" y="942355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/>
              <a:endParaRPr lang="en-US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</p:grpSp>
      <p:sp>
        <p:nvSpPr>
          <p:cNvPr id="72" name="Oval 71"/>
          <p:cNvSpPr/>
          <p:nvPr/>
        </p:nvSpPr>
        <p:spPr>
          <a:xfrm>
            <a:off x="5518643" y="2438623"/>
            <a:ext cx="77753" cy="58343"/>
          </a:xfrm>
          <a:prstGeom prst="ellipse">
            <a:avLst/>
          </a:prstGeom>
          <a:noFill/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5528073" y="2649900"/>
            <a:ext cx="77753" cy="58343"/>
          </a:xfrm>
          <a:prstGeom prst="ellipse">
            <a:avLst/>
          </a:prstGeom>
          <a:noFill/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213434" y="27916"/>
            <a:ext cx="8521700" cy="537754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+mj-lt"/>
                <a:sym typeface="Wingdings"/>
              </a:rPr>
              <a:t>VOLTHA Operation</a:t>
            </a:r>
            <a:endParaRPr lang="en-US" sz="32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2056205" y="3964995"/>
            <a:ext cx="1209552" cy="564157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  <a:sym typeface="Arial"/>
              </a:rPr>
              <a:t>Switch</a:t>
            </a:r>
          </a:p>
        </p:txBody>
      </p:sp>
      <p:sp>
        <p:nvSpPr>
          <p:cNvPr id="55" name="Rectangle 54"/>
          <p:cNvSpPr/>
          <p:nvPr/>
        </p:nvSpPr>
        <p:spPr>
          <a:xfrm flipH="1" flipV="1">
            <a:off x="3191878" y="4082935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56" name="Rectangle 55"/>
          <p:cNvSpPr/>
          <p:nvPr/>
        </p:nvSpPr>
        <p:spPr>
          <a:xfrm flipH="1" flipV="1">
            <a:off x="3191878" y="4375312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57" name="Rectangle 56"/>
          <p:cNvSpPr/>
          <p:nvPr/>
        </p:nvSpPr>
        <p:spPr>
          <a:xfrm flipH="1" flipV="1">
            <a:off x="1982326" y="4093325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60" name="Rectangle 59"/>
          <p:cNvSpPr/>
          <p:nvPr/>
        </p:nvSpPr>
        <p:spPr>
          <a:xfrm flipH="1" flipV="1">
            <a:off x="1986969" y="4345907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 flipV="1">
            <a:off x="2638290" y="1504465"/>
            <a:ext cx="0" cy="2406608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55" idx="1"/>
          </p:cNvCxnSpPr>
          <p:nvPr/>
        </p:nvCxnSpPr>
        <p:spPr>
          <a:xfrm flipH="1">
            <a:off x="3339635" y="4098317"/>
            <a:ext cx="1446732" cy="140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Hexagon 67"/>
          <p:cNvSpPr/>
          <p:nvPr/>
        </p:nvSpPr>
        <p:spPr>
          <a:xfrm>
            <a:off x="4713700" y="663179"/>
            <a:ext cx="843815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sym typeface="Arial"/>
              </a:rPr>
              <a:t>VLANs</a:t>
            </a:r>
          </a:p>
        </p:txBody>
      </p:sp>
      <p:sp>
        <p:nvSpPr>
          <p:cNvPr id="70" name="Hexagon 69"/>
          <p:cNvSpPr/>
          <p:nvPr/>
        </p:nvSpPr>
        <p:spPr>
          <a:xfrm>
            <a:off x="5501113" y="663179"/>
            <a:ext cx="804857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sym typeface="Arial"/>
              </a:rPr>
              <a:t>dhcp</a:t>
            </a:r>
          </a:p>
        </p:txBody>
      </p:sp>
      <p:sp>
        <p:nvSpPr>
          <p:cNvPr id="73" name="Hexagon 72"/>
          <p:cNvSpPr/>
          <p:nvPr/>
        </p:nvSpPr>
        <p:spPr>
          <a:xfrm>
            <a:off x="6218481" y="663179"/>
            <a:ext cx="935157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sym typeface="Arial"/>
              </a:rPr>
              <a:t>mcast</a:t>
            </a:r>
          </a:p>
        </p:txBody>
      </p:sp>
      <p:sp>
        <p:nvSpPr>
          <p:cNvPr id="74" name="Hexagon 73"/>
          <p:cNvSpPr/>
          <p:nvPr/>
        </p:nvSpPr>
        <p:spPr>
          <a:xfrm>
            <a:off x="2216382" y="660245"/>
            <a:ext cx="975496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sym typeface="Arial"/>
              </a:rPr>
              <a:t>Bridging/Routing</a:t>
            </a:r>
          </a:p>
        </p:txBody>
      </p:sp>
    </p:spTree>
    <p:extLst>
      <p:ext uri="{BB962C8B-B14F-4D97-AF65-F5344CB8AC3E}">
        <p14:creationId xmlns:p14="http://schemas.microsoft.com/office/powerpoint/2010/main" val="1845624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0" grpId="1" animBg="1"/>
      <p:bldP spid="27" grpId="0" animBg="1"/>
      <p:bldP spid="28" grpId="0"/>
      <p:bldP spid="30" grpId="0"/>
      <p:bldP spid="31" grpId="0"/>
      <p:bldP spid="32" grpId="0" animBg="1"/>
      <p:bldP spid="47" grpId="0" animBg="1"/>
      <p:bldP spid="49" grpId="0"/>
      <p:bldP spid="50" grpId="0" animBg="1"/>
      <p:bldP spid="61" grpId="0" animBg="1"/>
      <p:bldP spid="72" grpId="0" animBg="1"/>
      <p:bldP spid="77" grpId="0" animBg="1"/>
      <p:bldP spid="53" grpId="0" animBg="1"/>
      <p:bldP spid="55" grpId="0" animBg="1"/>
      <p:bldP spid="56" grpId="0" animBg="1"/>
      <p:bldP spid="57" grpId="0" animBg="1"/>
      <p:bldP spid="60" grpId="0" animBg="1"/>
      <p:bldP spid="68" grpId="0" animBg="1"/>
      <p:bldP spid="70" grpId="0" animBg="1"/>
      <p:bldP spid="73" grpId="0" animBg="1"/>
      <p:bldP spid="7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05099" y="901008"/>
            <a:ext cx="5679611" cy="3764238"/>
          </a:xfrm>
          <a:prstGeom prst="roundRect">
            <a:avLst>
              <a:gd name="adj" fmla="val 1875"/>
            </a:avLst>
          </a:prstGeom>
          <a:noFill/>
          <a:ln w="19050" cap="flat" cmpd="sng" algn="ctr">
            <a:solidFill>
              <a:schemeClr val="tx1"/>
            </a:solidFill>
            <a:prstDash val="dot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Hexagon 4"/>
          <p:cNvSpPr/>
          <p:nvPr/>
        </p:nvSpPr>
        <p:spPr>
          <a:xfrm>
            <a:off x="2268066" y="1642665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AAA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1773" y="2416517"/>
            <a:ext cx="1821283" cy="33130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VOLTHA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11773" y="1826915"/>
            <a:ext cx="4539023" cy="44717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SDN Controller - ONOS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30729" y="947314"/>
            <a:ext cx="4520067" cy="4651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buFont typeface="Arial"/>
              <a:buNone/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Network Edge Mediator (NEM)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6032" y="593231"/>
            <a:ext cx="1268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600" b="1" kern="0" dirty="0">
                <a:solidFill>
                  <a:srgbClr val="004B7D">
                    <a:lumMod val="75000"/>
                  </a:srgbClr>
                </a:solidFill>
                <a:latin typeface="Calibri"/>
                <a:ea typeface="Arial"/>
                <a:cs typeface="Arial"/>
                <a:sym typeface="Arial"/>
              </a:rPr>
              <a:t>SEBA POD</a:t>
            </a:r>
          </a:p>
        </p:txBody>
      </p:sp>
      <p:sp>
        <p:nvSpPr>
          <p:cNvPr id="10" name="Hexagon 9"/>
          <p:cNvSpPr/>
          <p:nvPr/>
        </p:nvSpPr>
        <p:spPr>
          <a:xfrm>
            <a:off x="2855442" y="1635471"/>
            <a:ext cx="68286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vlans</a:t>
            </a:r>
          </a:p>
        </p:txBody>
      </p:sp>
      <p:sp>
        <p:nvSpPr>
          <p:cNvPr id="11" name="Hexagon 10"/>
          <p:cNvSpPr/>
          <p:nvPr/>
        </p:nvSpPr>
        <p:spPr>
          <a:xfrm>
            <a:off x="3409303" y="1635471"/>
            <a:ext cx="65133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dhcp</a:t>
            </a:r>
          </a:p>
        </p:txBody>
      </p:sp>
      <p:sp>
        <p:nvSpPr>
          <p:cNvPr id="12" name="Hexagon 11"/>
          <p:cNvSpPr/>
          <p:nvPr/>
        </p:nvSpPr>
        <p:spPr>
          <a:xfrm>
            <a:off x="3957232" y="1635471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mcast</a:t>
            </a:r>
          </a:p>
        </p:txBody>
      </p:sp>
      <p:sp>
        <p:nvSpPr>
          <p:cNvPr id="13" name="Hexagon 12"/>
          <p:cNvSpPr/>
          <p:nvPr/>
        </p:nvSpPr>
        <p:spPr>
          <a:xfrm>
            <a:off x="4590801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bridging</a:t>
            </a:r>
          </a:p>
        </p:txBody>
      </p:sp>
      <p:sp>
        <p:nvSpPr>
          <p:cNvPr id="14" name="Hexagon 13"/>
          <p:cNvSpPr/>
          <p:nvPr/>
        </p:nvSpPr>
        <p:spPr>
          <a:xfrm>
            <a:off x="5326695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routing</a:t>
            </a:r>
          </a:p>
        </p:txBody>
      </p:sp>
      <p:sp>
        <p:nvSpPr>
          <p:cNvPr id="15" name="Hexagon 14"/>
          <p:cNvSpPr/>
          <p:nvPr/>
        </p:nvSpPr>
        <p:spPr>
          <a:xfrm>
            <a:off x="6050035" y="1635471"/>
            <a:ext cx="68889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ACLs</a:t>
            </a:r>
          </a:p>
        </p:txBody>
      </p:sp>
      <p:cxnSp>
        <p:nvCxnSpPr>
          <p:cNvPr id="16" name="Straight Connector 15"/>
          <p:cNvCxnSpPr>
            <a:stCxn id="6" idx="0"/>
          </p:cNvCxnSpPr>
          <p:nvPr/>
        </p:nvCxnSpPr>
        <p:spPr>
          <a:xfrm flipH="1" flipV="1">
            <a:off x="3120309" y="2280271"/>
            <a:ext cx="2106" cy="1362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409" y="1577959"/>
            <a:ext cx="773663" cy="45716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043806" y="206740"/>
            <a:ext cx="2594992" cy="659218"/>
            <a:chOff x="4691947" y="240650"/>
            <a:chExt cx="2692230" cy="854361"/>
          </a:xfrm>
        </p:grpSpPr>
        <p:sp>
          <p:nvSpPr>
            <p:cNvPr id="19" name="Hexagon 18"/>
            <p:cNvSpPr/>
            <p:nvPr/>
          </p:nvSpPr>
          <p:spPr>
            <a:xfrm>
              <a:off x="4691947" y="240650"/>
              <a:ext cx="1175691" cy="280214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2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ONAP</a:t>
              </a:r>
            </a:p>
          </p:txBody>
        </p:sp>
        <p:sp>
          <p:nvSpPr>
            <p:cNvPr id="20" name="Hexagon 19"/>
            <p:cNvSpPr/>
            <p:nvPr/>
          </p:nvSpPr>
          <p:spPr>
            <a:xfrm>
              <a:off x="5993476" y="240653"/>
              <a:ext cx="1390701" cy="280211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2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Op X OSS/BSS</a:t>
              </a:r>
            </a:p>
          </p:txBody>
        </p:sp>
        <p:sp>
          <p:nvSpPr>
            <p:cNvPr id="21" name="Up-Down Arrow 20"/>
            <p:cNvSpPr/>
            <p:nvPr/>
          </p:nvSpPr>
          <p:spPr>
            <a:xfrm>
              <a:off x="5188440" y="520865"/>
              <a:ext cx="192792" cy="358886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000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Up-Down Arrow 21"/>
            <p:cNvSpPr/>
            <p:nvPr/>
          </p:nvSpPr>
          <p:spPr>
            <a:xfrm>
              <a:off x="6645655" y="520865"/>
              <a:ext cx="222649" cy="545091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000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786513" y="898450"/>
              <a:ext cx="986561" cy="196561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0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Abstract OLT</a:t>
              </a:r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6818736" y="930072"/>
            <a:ext cx="692740" cy="17754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DockerK8s Helm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3120309" y="1430691"/>
            <a:ext cx="2107" cy="136960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6" name="Straight Connector 25"/>
          <p:cNvCxnSpPr/>
          <p:nvPr/>
        </p:nvCxnSpPr>
        <p:spPr>
          <a:xfrm flipH="1" flipV="1">
            <a:off x="5640076" y="1435352"/>
            <a:ext cx="2914" cy="1380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7" name="Straight Connector 26"/>
          <p:cNvCxnSpPr/>
          <p:nvPr/>
        </p:nvCxnSpPr>
        <p:spPr>
          <a:xfrm flipV="1">
            <a:off x="3213085" y="2753567"/>
            <a:ext cx="0" cy="74013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8" idx="1"/>
            <a:endCxn id="29" idx="6"/>
          </p:cNvCxnSpPr>
          <p:nvPr/>
        </p:nvCxnSpPr>
        <p:spPr>
          <a:xfrm flipH="1">
            <a:off x="1356409" y="3265868"/>
            <a:ext cx="859979" cy="69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280482" y="3202290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453731" y="3273621"/>
            <a:ext cx="45719" cy="4571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cxnSp>
        <p:nvCxnSpPr>
          <p:cNvPr id="31" name="Straight Connector 30"/>
          <p:cNvCxnSpPr>
            <a:stCxn id="29" idx="2"/>
            <a:endCxn id="33" idx="3"/>
          </p:cNvCxnSpPr>
          <p:nvPr/>
        </p:nvCxnSpPr>
        <p:spPr>
          <a:xfrm flipH="1" flipV="1">
            <a:off x="579807" y="2920228"/>
            <a:ext cx="700675" cy="34633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2"/>
            <a:endCxn id="34" idx="3"/>
          </p:cNvCxnSpPr>
          <p:nvPr/>
        </p:nvCxnSpPr>
        <p:spPr>
          <a:xfrm flipH="1">
            <a:off x="579807" y="3266562"/>
            <a:ext cx="700675" cy="343413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77352" y="2848542"/>
            <a:ext cx="102455" cy="1433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77353" y="3534367"/>
            <a:ext cx="102454" cy="15121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36083" y="3255068"/>
            <a:ext cx="45719" cy="4571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16390" y="2932100"/>
            <a:ext cx="430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OLT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3171" y="2945174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ONU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8" y="3153803"/>
            <a:ext cx="1821283" cy="22413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90" y="3444557"/>
            <a:ext cx="1821282" cy="23796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9" y="4232190"/>
            <a:ext cx="1821283" cy="254901"/>
          </a:xfrm>
          <a:prstGeom prst="rect">
            <a:avLst/>
          </a:prstGeom>
        </p:spPr>
      </p:pic>
      <p:sp>
        <p:nvSpPr>
          <p:cNvPr id="41" name="Oval 40"/>
          <p:cNvSpPr/>
          <p:nvPr/>
        </p:nvSpPr>
        <p:spPr>
          <a:xfrm>
            <a:off x="2888475" y="3756913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888475" y="3919896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888475" y="4080537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cxnSp>
        <p:nvCxnSpPr>
          <p:cNvPr id="44" name="Straight Connector 43"/>
          <p:cNvCxnSpPr>
            <a:stCxn id="38" idx="2"/>
          </p:cNvCxnSpPr>
          <p:nvPr/>
        </p:nvCxnSpPr>
        <p:spPr>
          <a:xfrm flipH="1" flipV="1">
            <a:off x="3122416" y="2753569"/>
            <a:ext cx="4614" cy="400234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90255" y="3491211"/>
            <a:ext cx="677811" cy="62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46" descr="house.png"/>
          <p:cNvPicPr>
            <a:picLocks noChangeAspect="1"/>
          </p:cNvPicPr>
          <p:nvPr/>
        </p:nvPicPr>
        <p:blipFill>
          <a:blip r:embed="rId6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4657"/>
            <a:ext cx="565416" cy="405003"/>
          </a:xfrm>
          <a:prstGeom prst="rect">
            <a:avLst/>
          </a:prstGeom>
        </p:spPr>
      </p:pic>
      <p:pic>
        <p:nvPicPr>
          <p:cNvPr id="48" name="Picture 47" descr="house.png"/>
          <p:cNvPicPr>
            <a:picLocks noChangeAspect="1"/>
          </p:cNvPicPr>
          <p:nvPr/>
        </p:nvPicPr>
        <p:blipFill>
          <a:blip r:embed="rId6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0990"/>
            <a:ext cx="565416" cy="405003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6750796" y="3268741"/>
            <a:ext cx="1715848" cy="658752"/>
            <a:chOff x="6925824" y="3930774"/>
            <a:chExt cx="1715848" cy="65875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4" y="3930774"/>
              <a:ext cx="466864" cy="350562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0007" y="4235359"/>
              <a:ext cx="471665" cy="354167"/>
            </a:xfrm>
            <a:prstGeom prst="rect">
              <a:avLst/>
            </a:prstGeom>
          </p:spPr>
        </p:pic>
        <p:cxnSp>
          <p:nvCxnSpPr>
            <p:cNvPr id="52" name="Straight Connector 51"/>
            <p:cNvCxnSpPr>
              <a:stCxn id="57" idx="3"/>
              <a:endCxn id="50" idx="1"/>
            </p:cNvCxnSpPr>
            <p:nvPr/>
          </p:nvCxnSpPr>
          <p:spPr>
            <a:xfrm>
              <a:off x="6925824" y="4097079"/>
              <a:ext cx="1221200" cy="8976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3" name="Straight Connector 52"/>
            <p:cNvCxnSpPr>
              <a:stCxn id="73" idx="3"/>
              <a:endCxn id="51" idx="1"/>
            </p:cNvCxnSpPr>
            <p:nvPr/>
          </p:nvCxnSpPr>
          <p:spPr>
            <a:xfrm>
              <a:off x="6925824" y="4405592"/>
              <a:ext cx="1244183" cy="6851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4" name="Straight Connector 53"/>
            <p:cNvCxnSpPr>
              <a:stCxn id="73" idx="3"/>
              <a:endCxn id="50" idx="1"/>
            </p:cNvCxnSpPr>
            <p:nvPr/>
          </p:nvCxnSpPr>
          <p:spPr>
            <a:xfrm flipV="1">
              <a:off x="6925824" y="4106055"/>
              <a:ext cx="1221200" cy="299537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5" name="Straight Connector 54"/>
            <p:cNvCxnSpPr>
              <a:stCxn id="57" idx="3"/>
              <a:endCxn id="51" idx="1"/>
            </p:cNvCxnSpPr>
            <p:nvPr/>
          </p:nvCxnSpPr>
          <p:spPr>
            <a:xfrm>
              <a:off x="6925824" y="4097079"/>
              <a:ext cx="1244183" cy="315364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56" name="TextBox 55"/>
          <p:cNvSpPr txBox="1"/>
          <p:nvPr/>
        </p:nvSpPr>
        <p:spPr>
          <a:xfrm>
            <a:off x="7810871" y="3054664"/>
            <a:ext cx="11406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 BNG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638" y="3308971"/>
            <a:ext cx="1756158" cy="252150"/>
          </a:xfrm>
          <a:prstGeom prst="rect">
            <a:avLst/>
          </a:prstGeom>
        </p:spPr>
      </p:pic>
      <p:cxnSp>
        <p:nvCxnSpPr>
          <p:cNvPr id="58" name="Straight Connector 57"/>
          <p:cNvCxnSpPr>
            <a:stCxn id="38" idx="3"/>
            <a:endCxn id="57" idx="1"/>
          </p:cNvCxnSpPr>
          <p:nvPr/>
        </p:nvCxnSpPr>
        <p:spPr>
          <a:xfrm>
            <a:off x="4037671" y="3265868"/>
            <a:ext cx="956967" cy="16917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9" name="Straight Connector 58"/>
          <p:cNvCxnSpPr>
            <a:stCxn id="38" idx="3"/>
            <a:endCxn id="73" idx="1"/>
          </p:cNvCxnSpPr>
          <p:nvPr/>
        </p:nvCxnSpPr>
        <p:spPr>
          <a:xfrm>
            <a:off x="4037671" y="3265868"/>
            <a:ext cx="956967" cy="47769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0" name="Straight Connector 59"/>
          <p:cNvCxnSpPr>
            <a:stCxn id="39" idx="3"/>
            <a:endCxn id="57" idx="1"/>
          </p:cNvCxnSpPr>
          <p:nvPr/>
        </p:nvCxnSpPr>
        <p:spPr>
          <a:xfrm flipV="1">
            <a:off x="4037672" y="3435046"/>
            <a:ext cx="956966" cy="128493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1" name="Straight Connector 60"/>
          <p:cNvCxnSpPr>
            <a:stCxn id="39" idx="3"/>
            <a:endCxn id="73" idx="1"/>
          </p:cNvCxnSpPr>
          <p:nvPr/>
        </p:nvCxnSpPr>
        <p:spPr>
          <a:xfrm>
            <a:off x="4037672" y="3563539"/>
            <a:ext cx="956966" cy="18002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2" name="Straight Connector 61"/>
          <p:cNvCxnSpPr>
            <a:stCxn id="40" idx="3"/>
            <a:endCxn id="57" idx="1"/>
          </p:cNvCxnSpPr>
          <p:nvPr/>
        </p:nvCxnSpPr>
        <p:spPr>
          <a:xfrm flipV="1">
            <a:off x="4037672" y="3435046"/>
            <a:ext cx="956966" cy="92459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3" name="Straight Connector 62"/>
          <p:cNvCxnSpPr>
            <a:stCxn id="40" idx="3"/>
            <a:endCxn id="73" idx="1"/>
          </p:cNvCxnSpPr>
          <p:nvPr/>
        </p:nvCxnSpPr>
        <p:spPr>
          <a:xfrm flipV="1">
            <a:off x="4037672" y="3743559"/>
            <a:ext cx="956966" cy="61608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64" name="Picture 6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0703" y="4195753"/>
            <a:ext cx="2116004" cy="19364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3103" y="4348153"/>
            <a:ext cx="2116004" cy="179166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5503" y="4500553"/>
            <a:ext cx="2116004" cy="170439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 flipV="1">
            <a:off x="5449910" y="3724982"/>
            <a:ext cx="3448" cy="463269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8" name="Straight Connector 67"/>
          <p:cNvCxnSpPr/>
          <p:nvPr/>
        </p:nvCxnSpPr>
        <p:spPr>
          <a:xfrm flipV="1">
            <a:off x="5516569" y="3724983"/>
            <a:ext cx="438" cy="62992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9" name="Straight Connector 68"/>
          <p:cNvCxnSpPr/>
          <p:nvPr/>
        </p:nvCxnSpPr>
        <p:spPr>
          <a:xfrm flipV="1">
            <a:off x="6119945" y="3544595"/>
            <a:ext cx="5746" cy="65515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0" name="Straight Connector 69"/>
          <p:cNvCxnSpPr/>
          <p:nvPr/>
        </p:nvCxnSpPr>
        <p:spPr>
          <a:xfrm flipH="1" flipV="1">
            <a:off x="6183156" y="3561835"/>
            <a:ext cx="1" cy="775837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1" name="Straight Connector 70"/>
          <p:cNvCxnSpPr>
            <a:stCxn id="66" idx="0"/>
          </p:cNvCxnSpPr>
          <p:nvPr/>
        </p:nvCxnSpPr>
        <p:spPr>
          <a:xfrm flipH="1" flipV="1">
            <a:off x="6252111" y="3573329"/>
            <a:ext cx="1394" cy="92722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2" name="Straight Connector 71"/>
          <p:cNvCxnSpPr/>
          <p:nvPr/>
        </p:nvCxnSpPr>
        <p:spPr>
          <a:xfrm flipH="1" flipV="1">
            <a:off x="5584105" y="3703081"/>
            <a:ext cx="1421" cy="79550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73" name="Picture 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638" y="3626441"/>
            <a:ext cx="1756158" cy="234236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5004455" y="3093211"/>
            <a:ext cx="11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SWITCH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718598" y="3978785"/>
            <a:ext cx="671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SERVER</a:t>
            </a:r>
          </a:p>
        </p:txBody>
      </p:sp>
      <p:pic>
        <p:nvPicPr>
          <p:cNvPr id="76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9490" y="2650120"/>
            <a:ext cx="705050" cy="641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104;p2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34492" y="4035705"/>
            <a:ext cx="665776" cy="61937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80;p21"/>
          <p:cNvSpPr txBox="1">
            <a:spLocks/>
          </p:cNvSpPr>
          <p:nvPr/>
        </p:nvSpPr>
        <p:spPr>
          <a:xfrm>
            <a:off x="344226" y="278117"/>
            <a:ext cx="1582103" cy="6005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34275" tIns="17125" rIns="34275" bIns="17125" rtlCol="0" anchor="ctr" anchorCtr="0">
            <a:noAutofit/>
          </a:bodyPr>
          <a:lstStyle>
            <a:lvl1pPr marR="0" lvl="0" algn="ctr" defTabSz="457200" rtl="0" eaLnBrk="1" latinLnBrk="0" hangingPunct="1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kern="1200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algn="l">
              <a:lnSpc>
                <a:spcPct val="90000"/>
              </a:lnSpc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3200" b="1">
                <a:solidFill>
                  <a:srgbClr val="4B87CC"/>
                </a:solidFill>
              </a:rPr>
              <a:t>SEBA</a:t>
            </a:r>
          </a:p>
        </p:txBody>
      </p:sp>
      <p:sp>
        <p:nvSpPr>
          <p:cNvPr id="79" name="Google Shape;80;p21"/>
          <p:cNvSpPr txBox="1">
            <a:spLocks/>
          </p:cNvSpPr>
          <p:nvPr/>
        </p:nvSpPr>
        <p:spPr>
          <a:xfrm>
            <a:off x="379264" y="935186"/>
            <a:ext cx="1476832" cy="75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defTabSz="914400"/>
            <a:r>
              <a:rPr lang="en-US" sz="1600" b="1" kern="0"/>
              <a:t>S</a:t>
            </a:r>
            <a:r>
              <a:rPr lang="en-US" sz="1600" kern="0"/>
              <a:t>DN </a:t>
            </a:r>
          </a:p>
          <a:p>
            <a:pPr defTabSz="914400"/>
            <a:r>
              <a:rPr lang="en-US" sz="1600" b="1" kern="0"/>
              <a:t>E</a:t>
            </a:r>
            <a:r>
              <a:rPr lang="en-US" sz="1600" kern="0"/>
              <a:t>nabled</a:t>
            </a:r>
          </a:p>
          <a:p>
            <a:pPr defTabSz="914400"/>
            <a:r>
              <a:rPr lang="en-US" sz="1600" b="1" kern="0"/>
              <a:t>B</a:t>
            </a:r>
            <a:r>
              <a:rPr lang="en-US" sz="1600" kern="0"/>
              <a:t>roadband </a:t>
            </a:r>
          </a:p>
          <a:p>
            <a:pPr defTabSz="914400"/>
            <a:r>
              <a:rPr lang="en-US" sz="1600" b="1" kern="0"/>
              <a:t>A</a:t>
            </a:r>
            <a:r>
              <a:rPr lang="en-US" sz="1600" kern="0"/>
              <a:t>ccess</a:t>
            </a:r>
          </a:p>
        </p:txBody>
      </p:sp>
      <p:cxnSp>
        <p:nvCxnSpPr>
          <p:cNvPr id="80" name="Straight Connector 79"/>
          <p:cNvCxnSpPr/>
          <p:nvPr/>
        </p:nvCxnSpPr>
        <p:spPr>
          <a:xfrm flipH="1" flipV="1">
            <a:off x="5805823" y="2266793"/>
            <a:ext cx="4503" cy="104851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7887392" y="4134699"/>
            <a:ext cx="847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QuantaGrid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D51B-1U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790889" y="2834569"/>
            <a:ext cx="7621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EdgeCore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7712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386375" y="4144783"/>
            <a:ext cx="890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EdgeCore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ASFvOLT16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879604" y="2901107"/>
            <a:ext cx="14364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(Embedded BNG)</a:t>
            </a:r>
          </a:p>
        </p:txBody>
      </p:sp>
    </p:spTree>
    <p:extLst>
      <p:ext uri="{BB962C8B-B14F-4D97-AF65-F5344CB8AC3E}">
        <p14:creationId xmlns:p14="http://schemas.microsoft.com/office/powerpoint/2010/main" val="1466096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4" grpId="0" animBg="1"/>
      <p:bldP spid="56" grpId="0"/>
      <p:bldP spid="74" grpId="0"/>
      <p:bldP spid="75" grpId="0"/>
      <p:bldP spid="81" grpId="0"/>
      <p:bldP spid="82" grpId="0"/>
      <p:bldP spid="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05099" y="901008"/>
            <a:ext cx="5679611" cy="3764238"/>
          </a:xfrm>
          <a:prstGeom prst="roundRect">
            <a:avLst>
              <a:gd name="adj" fmla="val 1875"/>
            </a:avLst>
          </a:prstGeom>
          <a:noFill/>
          <a:ln w="19050" cap="flat" cmpd="sng" algn="ctr">
            <a:solidFill>
              <a:schemeClr val="tx1"/>
            </a:solidFill>
            <a:prstDash val="dot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Hexagon 4"/>
          <p:cNvSpPr/>
          <p:nvPr/>
        </p:nvSpPr>
        <p:spPr>
          <a:xfrm>
            <a:off x="2268066" y="1642665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AAA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1773" y="2416517"/>
            <a:ext cx="1821283" cy="33130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VOLTHA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11773" y="1826915"/>
            <a:ext cx="4539023" cy="44717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SDN Controller - ONOS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30729" y="947314"/>
            <a:ext cx="4520067" cy="4651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buFont typeface="Arial"/>
              <a:buNone/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Network Edge Mediator (NEM)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6032" y="593231"/>
            <a:ext cx="1268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600" b="1" kern="0" dirty="0">
                <a:solidFill>
                  <a:srgbClr val="004B7D">
                    <a:lumMod val="75000"/>
                  </a:srgbClr>
                </a:solidFill>
                <a:latin typeface="Calibri"/>
                <a:ea typeface="Arial"/>
                <a:cs typeface="Arial"/>
                <a:sym typeface="Arial"/>
              </a:rPr>
              <a:t>SEBA POD</a:t>
            </a:r>
          </a:p>
        </p:txBody>
      </p:sp>
      <p:sp>
        <p:nvSpPr>
          <p:cNvPr id="10" name="Hexagon 9"/>
          <p:cNvSpPr/>
          <p:nvPr/>
        </p:nvSpPr>
        <p:spPr>
          <a:xfrm>
            <a:off x="2855442" y="1635471"/>
            <a:ext cx="68286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vlans</a:t>
            </a:r>
          </a:p>
        </p:txBody>
      </p:sp>
      <p:sp>
        <p:nvSpPr>
          <p:cNvPr id="11" name="Hexagon 10"/>
          <p:cNvSpPr/>
          <p:nvPr/>
        </p:nvSpPr>
        <p:spPr>
          <a:xfrm>
            <a:off x="3409303" y="1635471"/>
            <a:ext cx="65133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dhcp</a:t>
            </a:r>
          </a:p>
        </p:txBody>
      </p:sp>
      <p:sp>
        <p:nvSpPr>
          <p:cNvPr id="12" name="Hexagon 11"/>
          <p:cNvSpPr/>
          <p:nvPr/>
        </p:nvSpPr>
        <p:spPr>
          <a:xfrm>
            <a:off x="3957232" y="1635471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mcast</a:t>
            </a:r>
          </a:p>
        </p:txBody>
      </p:sp>
      <p:sp>
        <p:nvSpPr>
          <p:cNvPr id="13" name="Hexagon 12"/>
          <p:cNvSpPr/>
          <p:nvPr/>
        </p:nvSpPr>
        <p:spPr>
          <a:xfrm>
            <a:off x="4590801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bridging</a:t>
            </a:r>
          </a:p>
        </p:txBody>
      </p:sp>
      <p:sp>
        <p:nvSpPr>
          <p:cNvPr id="14" name="Hexagon 13"/>
          <p:cNvSpPr/>
          <p:nvPr/>
        </p:nvSpPr>
        <p:spPr>
          <a:xfrm>
            <a:off x="5326695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routing</a:t>
            </a:r>
          </a:p>
        </p:txBody>
      </p:sp>
      <p:sp>
        <p:nvSpPr>
          <p:cNvPr id="15" name="Hexagon 14"/>
          <p:cNvSpPr/>
          <p:nvPr/>
        </p:nvSpPr>
        <p:spPr>
          <a:xfrm>
            <a:off x="6050035" y="1635471"/>
            <a:ext cx="68889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ACLs</a:t>
            </a:r>
          </a:p>
        </p:txBody>
      </p:sp>
      <p:cxnSp>
        <p:nvCxnSpPr>
          <p:cNvPr id="16" name="Straight Connector 15"/>
          <p:cNvCxnSpPr>
            <a:stCxn id="6" idx="0"/>
          </p:cNvCxnSpPr>
          <p:nvPr/>
        </p:nvCxnSpPr>
        <p:spPr>
          <a:xfrm flipH="1" flipV="1">
            <a:off x="3120309" y="2280271"/>
            <a:ext cx="2106" cy="1362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409" y="1577959"/>
            <a:ext cx="773663" cy="45716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043806" y="206740"/>
            <a:ext cx="2594992" cy="659218"/>
            <a:chOff x="4691947" y="240650"/>
            <a:chExt cx="2692230" cy="854361"/>
          </a:xfrm>
        </p:grpSpPr>
        <p:sp>
          <p:nvSpPr>
            <p:cNvPr id="19" name="Hexagon 18"/>
            <p:cNvSpPr/>
            <p:nvPr/>
          </p:nvSpPr>
          <p:spPr>
            <a:xfrm>
              <a:off x="4691947" y="240650"/>
              <a:ext cx="1175691" cy="280214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2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ONAP</a:t>
              </a:r>
            </a:p>
          </p:txBody>
        </p:sp>
        <p:sp>
          <p:nvSpPr>
            <p:cNvPr id="20" name="Hexagon 19"/>
            <p:cNvSpPr/>
            <p:nvPr/>
          </p:nvSpPr>
          <p:spPr>
            <a:xfrm>
              <a:off x="5993476" y="240653"/>
              <a:ext cx="1390701" cy="280211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2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Op X OSS/BSS</a:t>
              </a:r>
            </a:p>
          </p:txBody>
        </p:sp>
        <p:sp>
          <p:nvSpPr>
            <p:cNvPr id="21" name="Up-Down Arrow 20"/>
            <p:cNvSpPr/>
            <p:nvPr/>
          </p:nvSpPr>
          <p:spPr>
            <a:xfrm>
              <a:off x="5188440" y="520865"/>
              <a:ext cx="192792" cy="358886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000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Up-Down Arrow 21"/>
            <p:cNvSpPr/>
            <p:nvPr/>
          </p:nvSpPr>
          <p:spPr>
            <a:xfrm>
              <a:off x="6645655" y="520865"/>
              <a:ext cx="222649" cy="545091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000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786513" y="898450"/>
              <a:ext cx="986561" cy="196561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0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Abstract OLT</a:t>
              </a:r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6818736" y="930072"/>
            <a:ext cx="692740" cy="17754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DockerK8s Helm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3120309" y="1430691"/>
            <a:ext cx="2107" cy="136960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6" name="Straight Connector 25"/>
          <p:cNvCxnSpPr/>
          <p:nvPr/>
        </p:nvCxnSpPr>
        <p:spPr>
          <a:xfrm flipH="1" flipV="1">
            <a:off x="5640076" y="1435352"/>
            <a:ext cx="2914" cy="1380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7" name="Straight Connector 26"/>
          <p:cNvCxnSpPr/>
          <p:nvPr/>
        </p:nvCxnSpPr>
        <p:spPr>
          <a:xfrm flipV="1">
            <a:off x="3213085" y="2753567"/>
            <a:ext cx="0" cy="74013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8" idx="1"/>
            <a:endCxn id="29" idx="6"/>
          </p:cNvCxnSpPr>
          <p:nvPr/>
        </p:nvCxnSpPr>
        <p:spPr>
          <a:xfrm flipH="1">
            <a:off x="1356409" y="3265868"/>
            <a:ext cx="859979" cy="69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280482" y="3202290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453731" y="3273621"/>
            <a:ext cx="45719" cy="4571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cxnSp>
        <p:nvCxnSpPr>
          <p:cNvPr id="31" name="Straight Connector 30"/>
          <p:cNvCxnSpPr>
            <a:stCxn id="29" idx="2"/>
            <a:endCxn id="33" idx="3"/>
          </p:cNvCxnSpPr>
          <p:nvPr/>
        </p:nvCxnSpPr>
        <p:spPr>
          <a:xfrm flipH="1" flipV="1">
            <a:off x="579807" y="2920228"/>
            <a:ext cx="700675" cy="34633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2"/>
            <a:endCxn id="34" idx="3"/>
          </p:cNvCxnSpPr>
          <p:nvPr/>
        </p:nvCxnSpPr>
        <p:spPr>
          <a:xfrm flipH="1">
            <a:off x="579807" y="3266562"/>
            <a:ext cx="700675" cy="343413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77352" y="2848542"/>
            <a:ext cx="102455" cy="1433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77353" y="3534367"/>
            <a:ext cx="102454" cy="15121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36083" y="3255068"/>
            <a:ext cx="45719" cy="4571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16390" y="2932100"/>
            <a:ext cx="430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OLT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3171" y="2945174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ONU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8" y="3153803"/>
            <a:ext cx="1821283" cy="22413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90" y="3444557"/>
            <a:ext cx="1821282" cy="23796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9" y="4232190"/>
            <a:ext cx="1821283" cy="254901"/>
          </a:xfrm>
          <a:prstGeom prst="rect">
            <a:avLst/>
          </a:prstGeom>
        </p:spPr>
      </p:pic>
      <p:sp>
        <p:nvSpPr>
          <p:cNvPr id="41" name="Oval 40"/>
          <p:cNvSpPr/>
          <p:nvPr/>
        </p:nvSpPr>
        <p:spPr>
          <a:xfrm>
            <a:off x="2888475" y="3756913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888475" y="3919896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888475" y="4080537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cxnSp>
        <p:nvCxnSpPr>
          <p:cNvPr id="44" name="Straight Connector 43"/>
          <p:cNvCxnSpPr>
            <a:stCxn id="38" idx="2"/>
          </p:cNvCxnSpPr>
          <p:nvPr/>
        </p:nvCxnSpPr>
        <p:spPr>
          <a:xfrm flipH="1" flipV="1">
            <a:off x="3122416" y="2753569"/>
            <a:ext cx="4614" cy="400234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90255" y="3491211"/>
            <a:ext cx="677811" cy="62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46" descr="house.png"/>
          <p:cNvPicPr>
            <a:picLocks noChangeAspect="1"/>
          </p:cNvPicPr>
          <p:nvPr/>
        </p:nvPicPr>
        <p:blipFill>
          <a:blip r:embed="rId6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4657"/>
            <a:ext cx="565416" cy="405003"/>
          </a:xfrm>
          <a:prstGeom prst="rect">
            <a:avLst/>
          </a:prstGeom>
        </p:spPr>
      </p:pic>
      <p:pic>
        <p:nvPicPr>
          <p:cNvPr id="48" name="Picture 47" descr="house.png"/>
          <p:cNvPicPr>
            <a:picLocks noChangeAspect="1"/>
          </p:cNvPicPr>
          <p:nvPr/>
        </p:nvPicPr>
        <p:blipFill>
          <a:blip r:embed="rId6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0990"/>
            <a:ext cx="565416" cy="405003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6750796" y="3268741"/>
            <a:ext cx="1715848" cy="658752"/>
            <a:chOff x="6925824" y="3930774"/>
            <a:chExt cx="1715848" cy="65875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4" y="3930774"/>
              <a:ext cx="466864" cy="350562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0007" y="4235359"/>
              <a:ext cx="471665" cy="354167"/>
            </a:xfrm>
            <a:prstGeom prst="rect">
              <a:avLst/>
            </a:prstGeom>
          </p:spPr>
        </p:pic>
        <p:cxnSp>
          <p:nvCxnSpPr>
            <p:cNvPr id="52" name="Straight Connector 51"/>
            <p:cNvCxnSpPr>
              <a:stCxn id="57" idx="3"/>
              <a:endCxn id="50" idx="1"/>
            </p:cNvCxnSpPr>
            <p:nvPr/>
          </p:nvCxnSpPr>
          <p:spPr>
            <a:xfrm>
              <a:off x="6925824" y="4097079"/>
              <a:ext cx="1221200" cy="8976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3" name="Straight Connector 52"/>
            <p:cNvCxnSpPr>
              <a:stCxn id="73" idx="3"/>
              <a:endCxn id="51" idx="1"/>
            </p:cNvCxnSpPr>
            <p:nvPr/>
          </p:nvCxnSpPr>
          <p:spPr>
            <a:xfrm>
              <a:off x="6925824" y="4405592"/>
              <a:ext cx="1244183" cy="6851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4" name="Straight Connector 53"/>
            <p:cNvCxnSpPr>
              <a:stCxn id="73" idx="3"/>
              <a:endCxn id="50" idx="1"/>
            </p:cNvCxnSpPr>
            <p:nvPr/>
          </p:nvCxnSpPr>
          <p:spPr>
            <a:xfrm flipV="1">
              <a:off x="6925824" y="4106055"/>
              <a:ext cx="1221200" cy="299537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5" name="Straight Connector 54"/>
            <p:cNvCxnSpPr>
              <a:stCxn id="57" idx="3"/>
              <a:endCxn id="51" idx="1"/>
            </p:cNvCxnSpPr>
            <p:nvPr/>
          </p:nvCxnSpPr>
          <p:spPr>
            <a:xfrm>
              <a:off x="6925824" y="4097079"/>
              <a:ext cx="1244183" cy="315364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56" name="TextBox 55"/>
          <p:cNvSpPr txBox="1"/>
          <p:nvPr/>
        </p:nvSpPr>
        <p:spPr>
          <a:xfrm>
            <a:off x="7810871" y="3054664"/>
            <a:ext cx="11406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 BNG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638" y="3308971"/>
            <a:ext cx="1756158" cy="252150"/>
          </a:xfrm>
          <a:prstGeom prst="rect">
            <a:avLst/>
          </a:prstGeom>
        </p:spPr>
      </p:pic>
      <p:cxnSp>
        <p:nvCxnSpPr>
          <p:cNvPr id="58" name="Straight Connector 57"/>
          <p:cNvCxnSpPr>
            <a:stCxn id="38" idx="3"/>
            <a:endCxn id="57" idx="1"/>
          </p:cNvCxnSpPr>
          <p:nvPr/>
        </p:nvCxnSpPr>
        <p:spPr>
          <a:xfrm>
            <a:off x="4037671" y="3265868"/>
            <a:ext cx="956967" cy="16917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9" name="Straight Connector 58"/>
          <p:cNvCxnSpPr>
            <a:stCxn id="38" idx="3"/>
            <a:endCxn id="73" idx="1"/>
          </p:cNvCxnSpPr>
          <p:nvPr/>
        </p:nvCxnSpPr>
        <p:spPr>
          <a:xfrm>
            <a:off x="4037671" y="3265868"/>
            <a:ext cx="956967" cy="47769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0" name="Straight Connector 59"/>
          <p:cNvCxnSpPr>
            <a:stCxn id="39" idx="3"/>
            <a:endCxn id="57" idx="1"/>
          </p:cNvCxnSpPr>
          <p:nvPr/>
        </p:nvCxnSpPr>
        <p:spPr>
          <a:xfrm flipV="1">
            <a:off x="4037672" y="3435046"/>
            <a:ext cx="956966" cy="128493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1" name="Straight Connector 60"/>
          <p:cNvCxnSpPr>
            <a:stCxn id="39" idx="3"/>
            <a:endCxn id="73" idx="1"/>
          </p:cNvCxnSpPr>
          <p:nvPr/>
        </p:nvCxnSpPr>
        <p:spPr>
          <a:xfrm>
            <a:off x="4037672" y="3563539"/>
            <a:ext cx="956966" cy="18002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2" name="Straight Connector 61"/>
          <p:cNvCxnSpPr>
            <a:stCxn id="40" idx="3"/>
            <a:endCxn id="57" idx="1"/>
          </p:cNvCxnSpPr>
          <p:nvPr/>
        </p:nvCxnSpPr>
        <p:spPr>
          <a:xfrm flipV="1">
            <a:off x="4037672" y="3435046"/>
            <a:ext cx="956966" cy="92459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3" name="Straight Connector 62"/>
          <p:cNvCxnSpPr>
            <a:stCxn id="40" idx="3"/>
            <a:endCxn id="73" idx="1"/>
          </p:cNvCxnSpPr>
          <p:nvPr/>
        </p:nvCxnSpPr>
        <p:spPr>
          <a:xfrm flipV="1">
            <a:off x="4037672" y="3743559"/>
            <a:ext cx="956966" cy="61608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64" name="Picture 6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0703" y="4195753"/>
            <a:ext cx="2116004" cy="19364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3103" y="4348153"/>
            <a:ext cx="2116004" cy="179166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5503" y="4500553"/>
            <a:ext cx="2116004" cy="170439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 flipV="1">
            <a:off x="5449910" y="3724982"/>
            <a:ext cx="3448" cy="463269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8" name="Straight Connector 67"/>
          <p:cNvCxnSpPr/>
          <p:nvPr/>
        </p:nvCxnSpPr>
        <p:spPr>
          <a:xfrm flipV="1">
            <a:off x="5516569" y="3724983"/>
            <a:ext cx="438" cy="62992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9" name="Straight Connector 68"/>
          <p:cNvCxnSpPr/>
          <p:nvPr/>
        </p:nvCxnSpPr>
        <p:spPr>
          <a:xfrm flipV="1">
            <a:off x="6119945" y="3544595"/>
            <a:ext cx="5746" cy="65515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0" name="Straight Connector 69"/>
          <p:cNvCxnSpPr/>
          <p:nvPr/>
        </p:nvCxnSpPr>
        <p:spPr>
          <a:xfrm flipH="1" flipV="1">
            <a:off x="6183156" y="3561835"/>
            <a:ext cx="1" cy="775837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1" name="Straight Connector 70"/>
          <p:cNvCxnSpPr>
            <a:stCxn id="66" idx="0"/>
          </p:cNvCxnSpPr>
          <p:nvPr/>
        </p:nvCxnSpPr>
        <p:spPr>
          <a:xfrm flipH="1" flipV="1">
            <a:off x="6252111" y="3573329"/>
            <a:ext cx="1394" cy="92722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2" name="Straight Connector 71"/>
          <p:cNvCxnSpPr/>
          <p:nvPr/>
        </p:nvCxnSpPr>
        <p:spPr>
          <a:xfrm flipH="1" flipV="1">
            <a:off x="5584105" y="3703081"/>
            <a:ext cx="1421" cy="79550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73" name="Picture 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638" y="3626441"/>
            <a:ext cx="1756158" cy="234236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5004455" y="3093211"/>
            <a:ext cx="11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SWITCH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718598" y="3978785"/>
            <a:ext cx="671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SERVER</a:t>
            </a:r>
          </a:p>
        </p:txBody>
      </p:sp>
      <p:pic>
        <p:nvPicPr>
          <p:cNvPr id="76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9490" y="2650120"/>
            <a:ext cx="705050" cy="641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104;p2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34492" y="4035705"/>
            <a:ext cx="665776" cy="61937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80;p21"/>
          <p:cNvSpPr txBox="1">
            <a:spLocks/>
          </p:cNvSpPr>
          <p:nvPr/>
        </p:nvSpPr>
        <p:spPr>
          <a:xfrm>
            <a:off x="344226" y="278117"/>
            <a:ext cx="1582103" cy="6005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34275" tIns="17125" rIns="34275" bIns="17125" rtlCol="0" anchor="ctr" anchorCtr="0">
            <a:noAutofit/>
          </a:bodyPr>
          <a:lstStyle>
            <a:lvl1pPr marR="0" lvl="0" algn="ctr" defTabSz="457200" rtl="0" eaLnBrk="1" latinLnBrk="0" hangingPunct="1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kern="1200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algn="l">
              <a:lnSpc>
                <a:spcPct val="90000"/>
              </a:lnSpc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3200" b="1">
                <a:solidFill>
                  <a:srgbClr val="4B87CC"/>
                </a:solidFill>
              </a:rPr>
              <a:t>SEBA</a:t>
            </a:r>
          </a:p>
        </p:txBody>
      </p:sp>
      <p:sp>
        <p:nvSpPr>
          <p:cNvPr id="79" name="Google Shape;80;p21"/>
          <p:cNvSpPr txBox="1">
            <a:spLocks/>
          </p:cNvSpPr>
          <p:nvPr/>
        </p:nvSpPr>
        <p:spPr>
          <a:xfrm>
            <a:off x="379264" y="935186"/>
            <a:ext cx="1476832" cy="75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defTabSz="914400"/>
            <a:r>
              <a:rPr lang="en-US" sz="1600" b="1" kern="0"/>
              <a:t>S</a:t>
            </a:r>
            <a:r>
              <a:rPr lang="en-US" sz="1600" kern="0"/>
              <a:t>DN </a:t>
            </a:r>
          </a:p>
          <a:p>
            <a:pPr defTabSz="914400"/>
            <a:r>
              <a:rPr lang="en-US" sz="1600" b="1" kern="0"/>
              <a:t>E</a:t>
            </a:r>
            <a:r>
              <a:rPr lang="en-US" sz="1600" kern="0"/>
              <a:t>nabled</a:t>
            </a:r>
          </a:p>
          <a:p>
            <a:pPr defTabSz="914400"/>
            <a:r>
              <a:rPr lang="en-US" sz="1600" b="1" kern="0"/>
              <a:t>B</a:t>
            </a:r>
            <a:r>
              <a:rPr lang="en-US" sz="1600" kern="0"/>
              <a:t>roadband </a:t>
            </a:r>
          </a:p>
          <a:p>
            <a:pPr defTabSz="914400"/>
            <a:r>
              <a:rPr lang="en-US" sz="1600" b="1" kern="0"/>
              <a:t>A</a:t>
            </a:r>
            <a:r>
              <a:rPr lang="en-US" sz="1600" kern="0"/>
              <a:t>ccess</a:t>
            </a:r>
          </a:p>
        </p:txBody>
      </p:sp>
      <p:cxnSp>
        <p:nvCxnSpPr>
          <p:cNvPr id="80" name="Straight Connector 79"/>
          <p:cNvCxnSpPr/>
          <p:nvPr/>
        </p:nvCxnSpPr>
        <p:spPr>
          <a:xfrm flipH="1" flipV="1">
            <a:off x="5805823" y="2266793"/>
            <a:ext cx="4503" cy="104851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7887392" y="4134699"/>
            <a:ext cx="847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QuantaGrid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D51B-1U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790889" y="2834569"/>
            <a:ext cx="7621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EdgeCore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7712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386375" y="4144783"/>
            <a:ext cx="890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EdgeCore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ASFvOLT16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879604" y="2901107"/>
            <a:ext cx="14364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(Embedded BNG)</a:t>
            </a:r>
          </a:p>
        </p:txBody>
      </p:sp>
      <p:sp>
        <p:nvSpPr>
          <p:cNvPr id="2" name="Donut 1"/>
          <p:cNvSpPr/>
          <p:nvPr/>
        </p:nvSpPr>
        <p:spPr>
          <a:xfrm>
            <a:off x="2616179" y="2705543"/>
            <a:ext cx="1051572" cy="584845"/>
          </a:xfrm>
          <a:prstGeom prst="donut">
            <a:avLst>
              <a:gd name="adj" fmla="val 4569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166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95925" y="-71771"/>
            <a:ext cx="8531225" cy="5377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spAutoFit/>
          </a:bodyPr>
          <a:lstStyle>
            <a:lvl1pPr marR="0" lvl="0" algn="ctr" defTabSz="457200" rtl="0" eaLnBrk="1" latinLnBrk="0" hangingPunct="1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kern="1200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buClr>
                <a:srgbClr val="4B994B"/>
              </a:buClr>
            </a:pPr>
            <a:r>
              <a:rPr lang="en-US" sz="3200" b="1">
                <a:solidFill>
                  <a:srgbClr val="4B87CC"/>
                </a:solidFill>
              </a:rPr>
              <a:t>Industry’s First White-Box XGS-PON OLT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645" y="1283261"/>
            <a:ext cx="2307257" cy="296799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6167246" y="4288219"/>
            <a:ext cx="2274055" cy="29883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5743" y="926624"/>
            <a:ext cx="2332431" cy="298532"/>
          </a:xfrm>
          <a:prstGeom prst="rect">
            <a:avLst/>
          </a:prstGeom>
        </p:spPr>
      </p:pic>
      <p:sp>
        <p:nvSpPr>
          <p:cNvPr id="27" name="Title 5"/>
          <p:cNvSpPr txBox="1">
            <a:spLocks/>
          </p:cNvSpPr>
          <p:nvPr/>
        </p:nvSpPr>
        <p:spPr>
          <a:xfrm>
            <a:off x="4411199" y="2073745"/>
            <a:ext cx="1669028" cy="914096"/>
          </a:xfrm>
          <a:prstGeom prst="rect">
            <a:avLst/>
          </a:prstGeom>
        </p:spPr>
        <p:txBody>
          <a:bodyPr vert="horz" wrap="square" lIns="82296" tIns="41148" rIns="82296" bIns="41148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algn="r" defTabSz="411480">
              <a:lnSpc>
                <a:spcPct val="100000"/>
              </a:lnSpc>
              <a:defRPr/>
            </a:pPr>
            <a:r>
              <a:rPr lang="en-US" sz="1800" dirty="0">
                <a:solidFill>
                  <a:srgbClr val="004B7D"/>
                </a:solidFill>
                <a:sym typeface="Arial"/>
              </a:rPr>
              <a:t>Edgecore</a:t>
            </a:r>
          </a:p>
          <a:p>
            <a:pPr algn="r" defTabSz="411480">
              <a:lnSpc>
                <a:spcPct val="100000"/>
              </a:lnSpc>
              <a:defRPr/>
            </a:pPr>
            <a:r>
              <a:rPr lang="en-US" sz="1800" dirty="0">
                <a:solidFill>
                  <a:srgbClr val="004B7D"/>
                </a:solidFill>
                <a:sym typeface="Arial"/>
              </a:rPr>
              <a:t> ASFvOLT16 </a:t>
            </a:r>
          </a:p>
          <a:p>
            <a:pPr algn="r" defTabSz="411480">
              <a:lnSpc>
                <a:spcPct val="100000"/>
              </a:lnSpc>
              <a:defRPr/>
            </a:pPr>
            <a:r>
              <a:rPr lang="en-US" sz="1800" dirty="0" err="1">
                <a:solidFill>
                  <a:srgbClr val="004B7D"/>
                </a:solidFill>
                <a:sym typeface="Arial"/>
              </a:rPr>
              <a:t>Whitebox</a:t>
            </a:r>
            <a:r>
              <a:rPr lang="en-US" sz="1800" dirty="0">
                <a:solidFill>
                  <a:srgbClr val="004B7D"/>
                </a:solidFill>
                <a:sym typeface="Arial"/>
              </a:rPr>
              <a:t> OLT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3446" y="951222"/>
            <a:ext cx="1352975" cy="41783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algn="ctr" defTabSz="411463">
              <a:lnSpc>
                <a:spcPct val="80000"/>
              </a:lnSpc>
              <a:defRPr/>
            </a:pPr>
            <a:r>
              <a:rPr lang="en-US">
                <a:solidFill>
                  <a:srgbClr val="000000"/>
                </a:solidFill>
                <a:latin typeface="Calibri"/>
                <a:ea typeface="Arial"/>
                <a:cs typeface="Arial"/>
                <a:sym typeface="Arial"/>
              </a:rPr>
              <a:t>VOLTHA</a:t>
            </a:r>
          </a:p>
          <a:p>
            <a:pPr algn="ctr" defTabSz="411463">
              <a:lnSpc>
                <a:spcPct val="80000"/>
              </a:lnSpc>
              <a:defRPr/>
            </a:pPr>
            <a:r>
              <a:rPr lang="en-US">
                <a:solidFill>
                  <a:srgbClr val="000000"/>
                </a:solidFill>
                <a:latin typeface="Calibri"/>
                <a:ea typeface="Arial"/>
                <a:cs typeface="Arial"/>
                <a:sym typeface="Arial"/>
              </a:rPr>
              <a:t>core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3690" y="3468966"/>
            <a:ext cx="1643489" cy="1101487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A5A5A5"/>
            </a:solidFill>
            <a:prstDash val="solid"/>
          </a:ln>
          <a:effectLst/>
        </p:spPr>
        <p:txBody>
          <a:bodyPr lIns="82292" tIns="41146" rIns="82292" bIns="41146" rtlCol="0" anchor="ctr"/>
          <a:lstStyle/>
          <a:p>
            <a:pPr algn="ctr" defTabSz="411463">
              <a:defRPr/>
            </a:pPr>
            <a:endParaRPr lang="en-US" sz="162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  <a:p>
            <a:pPr algn="ctr" defTabSz="411463">
              <a:defRPr/>
            </a:pPr>
            <a:endParaRPr lang="en-US" sz="162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  <a:p>
            <a:pPr algn="ctr" defTabSz="411463">
              <a:defRPr/>
            </a:pPr>
            <a:endParaRPr lang="en-US" sz="70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  <a:p>
            <a:pPr algn="ctr" defTabSz="411463">
              <a:defRPr/>
            </a:pPr>
            <a:endParaRPr lang="en-US" sz="70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  <a:p>
            <a:pPr algn="ctr" defTabSz="411463">
              <a:defRPr/>
            </a:pPr>
            <a:endParaRPr lang="en-US" sz="70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  <a:p>
            <a:pPr algn="ctr" defTabSz="411463">
              <a:defRPr/>
            </a:pPr>
            <a:r>
              <a:rPr lang="en-US" sz="144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Whitebox OLT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2518" y="1357970"/>
            <a:ext cx="1340916" cy="381132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algn="ctr" defTabSz="411463">
              <a:defRPr/>
            </a:pPr>
            <a:endParaRPr lang="en-US" sz="108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  <a:p>
            <a:pPr algn="ctr" defTabSz="411463"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OpenOLT </a:t>
            </a:r>
          </a:p>
          <a:p>
            <a:pPr algn="ctr" defTabSz="411463"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Adaptor</a:t>
            </a:r>
          </a:p>
          <a:p>
            <a:pPr algn="ctr" defTabSz="411463">
              <a:defRPr/>
            </a:pPr>
            <a:endParaRPr lang="en-US" sz="108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213046" y="3816942"/>
            <a:ext cx="877289" cy="188307"/>
          </a:xfrm>
          <a:prstGeom prst="roundRect">
            <a:avLst/>
          </a:prstGeom>
          <a:solidFill>
            <a:srgbClr val="A5A5A5"/>
          </a:solidFill>
          <a:ln w="25400" cap="flat" cmpd="sng" algn="ctr">
            <a:solidFill>
              <a:srgbClr val="A5A5A5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411463">
              <a:defRPr/>
            </a:pPr>
            <a:r>
              <a:rPr lang="en-US" sz="1100">
                <a:solidFill>
                  <a:prstClr val="white"/>
                </a:solidFill>
                <a:latin typeface="Calibri"/>
                <a:ea typeface="Arial"/>
                <a:cs typeface="Arial"/>
                <a:sym typeface="Arial"/>
              </a:rPr>
              <a:t>Chip Driver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218630" y="4034352"/>
            <a:ext cx="877289" cy="188307"/>
          </a:xfrm>
          <a:prstGeom prst="roundRect">
            <a:avLst/>
          </a:prstGeom>
          <a:solidFill>
            <a:srgbClr val="A5A5A5"/>
          </a:solidFill>
          <a:ln w="25400" cap="flat" cmpd="sng" algn="ctr">
            <a:solidFill>
              <a:srgbClr val="A5A5A5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411463">
              <a:defRPr/>
            </a:pPr>
            <a:r>
              <a:rPr lang="en-US" sz="1100">
                <a:solidFill>
                  <a:prstClr val="white"/>
                </a:solidFill>
                <a:latin typeface="Calibri"/>
                <a:ea typeface="Arial"/>
                <a:cs typeface="Arial"/>
                <a:sym typeface="Arial"/>
              </a:rPr>
              <a:t>SDK(s)</a:t>
            </a:r>
          </a:p>
        </p:txBody>
      </p:sp>
      <p:pic>
        <p:nvPicPr>
          <p:cNvPr id="33" name="Google Shape;103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88184" y="3150984"/>
            <a:ext cx="924963" cy="810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2356" y="3262237"/>
            <a:ext cx="1116226" cy="659588"/>
          </a:xfrm>
          <a:prstGeom prst="rect">
            <a:avLst/>
          </a:prstGeom>
        </p:spPr>
      </p:pic>
      <p:sp>
        <p:nvSpPr>
          <p:cNvPr id="35" name="Rounded Rectangle 34"/>
          <p:cNvSpPr/>
          <p:nvPr/>
        </p:nvSpPr>
        <p:spPr>
          <a:xfrm>
            <a:off x="821747" y="3480489"/>
            <a:ext cx="1351281" cy="268166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algn="ctr" defTabSz="411463">
              <a:defRPr/>
            </a:pPr>
            <a:endParaRPr lang="en-US" sz="108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  <a:p>
            <a:pPr algn="ctr" defTabSz="411463"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OpenOLT Driver</a:t>
            </a:r>
          </a:p>
          <a:p>
            <a:pPr algn="ctr" defTabSz="411463">
              <a:defRPr/>
            </a:pPr>
            <a:endParaRPr lang="en-US" sz="108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cxnSp>
        <p:nvCxnSpPr>
          <p:cNvPr id="36" name="Straight Arrow Connector 35"/>
          <p:cNvCxnSpPr>
            <a:stCxn id="30" idx="2"/>
            <a:endCxn id="35" idx="0"/>
          </p:cNvCxnSpPr>
          <p:nvPr/>
        </p:nvCxnSpPr>
        <p:spPr>
          <a:xfrm>
            <a:off x="1482976" y="1739102"/>
            <a:ext cx="14412" cy="1741387"/>
          </a:xfrm>
          <a:prstGeom prst="straightConnector1">
            <a:avLst/>
          </a:prstGeom>
          <a:noFill/>
          <a:ln w="12700" cap="flat" cmpd="sng" algn="ctr">
            <a:solidFill>
              <a:srgbClr val="FFFFFF">
                <a:lumMod val="50000"/>
              </a:srgbClr>
            </a:solidFill>
            <a:prstDash val="sysDash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" name="Rounded Rectangle 36"/>
          <p:cNvSpPr/>
          <p:nvPr/>
        </p:nvSpPr>
        <p:spPr>
          <a:xfrm>
            <a:off x="683630" y="3823364"/>
            <a:ext cx="519937" cy="185603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algn="ctr" defTabSz="411463">
              <a:defRPr/>
            </a:pPr>
            <a:endParaRPr lang="en-US" sz="108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  <a:p>
            <a:pPr algn="ctr" defTabSz="411463"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ONL</a:t>
            </a:r>
          </a:p>
          <a:p>
            <a:pPr algn="ctr" defTabSz="411463">
              <a:defRPr/>
            </a:pPr>
            <a:endParaRPr lang="en-US" sz="108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86623" y="4030889"/>
            <a:ext cx="525246" cy="188586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algn="ctr" defTabSz="411463">
              <a:defRPr/>
            </a:pPr>
            <a:endParaRPr lang="en-US" sz="108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  <a:p>
            <a:pPr algn="ctr" defTabSz="411463">
              <a:defRPr/>
            </a:pPr>
            <a:r>
              <a:rPr lang="en-US" sz="120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ONIE</a:t>
            </a:r>
          </a:p>
          <a:p>
            <a:pPr algn="ctr" defTabSz="411463">
              <a:defRPr/>
            </a:pPr>
            <a:endParaRPr lang="en-US" sz="108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23735" y="954850"/>
            <a:ext cx="3328487" cy="757130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>
            <a:glow rad="101600">
              <a:srgbClr val="70AD47">
                <a:lumMod val="20000"/>
                <a:lumOff val="80000"/>
                <a:alpha val="75000"/>
              </a:srgbClr>
            </a:glow>
            <a:outerShdw blurRad="50800" dist="38100" dir="2700000" algn="tl" rotWithShape="0">
              <a:srgbClr val="000000">
                <a:alpha val="43000"/>
              </a:srgbClr>
            </a:outerShdw>
            <a:softEdge rad="50800"/>
          </a:effectLst>
        </p:spPr>
        <p:txBody>
          <a:bodyPr wrap="square" rtlCol="0">
            <a:spAutoFit/>
          </a:bodyPr>
          <a:lstStyle/>
          <a:p>
            <a:pPr algn="ctr" defTabSz="411480">
              <a:defRPr/>
            </a:pPr>
            <a:r>
              <a:rPr lang="en-US" sz="1440" b="1">
                <a:solidFill>
                  <a:srgbClr val="000000"/>
                </a:solidFill>
                <a:latin typeface="Calibri"/>
                <a:ea typeface="Arial"/>
                <a:cs typeface="Arial"/>
                <a:sym typeface="Arial"/>
              </a:rPr>
              <a:t>White-Box = </a:t>
            </a:r>
          </a:p>
          <a:p>
            <a:pPr algn="ctr" defTabSz="411480">
              <a:defRPr/>
            </a:pPr>
            <a:r>
              <a:rPr lang="en-US" sz="1440" b="1">
                <a:solidFill>
                  <a:srgbClr val="000000"/>
                </a:solidFill>
                <a:latin typeface="Calibri"/>
                <a:ea typeface="Arial"/>
                <a:cs typeface="Arial"/>
                <a:sym typeface="Arial"/>
              </a:rPr>
              <a:t>Open-Hardware Specs (OCP)</a:t>
            </a:r>
          </a:p>
          <a:p>
            <a:pPr algn="ctr" defTabSz="411480">
              <a:defRPr/>
            </a:pPr>
            <a:r>
              <a:rPr lang="en-US" sz="1440" b="1">
                <a:solidFill>
                  <a:srgbClr val="000000"/>
                </a:solidFill>
                <a:latin typeface="Calibri"/>
                <a:ea typeface="Arial"/>
                <a:cs typeface="Arial"/>
                <a:sym typeface="Arial"/>
              </a:rPr>
              <a:t>	+ Open-Source Software (ONF &amp; OCP)</a:t>
            </a:r>
          </a:p>
        </p:txBody>
      </p:sp>
      <p:sp>
        <p:nvSpPr>
          <p:cNvPr id="40" name="Title 5"/>
          <p:cNvSpPr txBox="1">
            <a:spLocks/>
          </p:cNvSpPr>
          <p:nvPr/>
        </p:nvSpPr>
        <p:spPr>
          <a:xfrm>
            <a:off x="1644817" y="2289298"/>
            <a:ext cx="1365179" cy="360099"/>
          </a:xfrm>
          <a:prstGeom prst="rect">
            <a:avLst/>
          </a:prstGeom>
        </p:spPr>
        <p:txBody>
          <a:bodyPr vert="horz" wrap="square" lIns="82296" tIns="41148" rIns="82296" bIns="41148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algn="r" defTabSz="411480">
              <a:lnSpc>
                <a:spcPct val="100000"/>
              </a:lnSpc>
              <a:defRPr/>
            </a:pPr>
            <a:r>
              <a:rPr lang="en-US" sz="1800" dirty="0">
                <a:solidFill>
                  <a:srgbClr val="004B7D"/>
                </a:solidFill>
                <a:sym typeface="Arial"/>
              </a:rPr>
              <a:t>OpenOLT</a:t>
            </a:r>
          </a:p>
        </p:txBody>
      </p:sp>
    </p:spTree>
    <p:extLst>
      <p:ext uri="{BB962C8B-B14F-4D97-AF65-F5344CB8AC3E}">
        <p14:creationId xmlns:p14="http://schemas.microsoft.com/office/powerpoint/2010/main" val="1701623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5" grpId="0" animBg="1"/>
      <p:bldP spid="37" grpId="0" animBg="1"/>
      <p:bldP spid="38" grpId="0" animBg="1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716"/>
            <a:ext cx="8229600" cy="556021"/>
          </a:xfrm>
        </p:spPr>
        <p:txBody>
          <a:bodyPr>
            <a:noAutofit/>
          </a:bodyPr>
          <a:lstStyle/>
          <a:p>
            <a:r>
              <a:rPr lang="en-US" sz="2800" b="1">
                <a:solidFill>
                  <a:schemeClr val="accent1"/>
                </a:solidFill>
              </a:rPr>
              <a:t>Why OpenOLT Adaptor?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515" y="654712"/>
            <a:ext cx="6897137" cy="64903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/>
              <a:t>Generic OLT adaptor - </a:t>
            </a:r>
            <a:r>
              <a:rPr lang="en-US" sz="1800"/>
              <a:t>ease of onboarding for new vendors (including whitebox vendors)</a:t>
            </a:r>
          </a:p>
        </p:txBody>
      </p:sp>
      <p:sp>
        <p:nvSpPr>
          <p:cNvPr id="4" name="Rectangle 3"/>
          <p:cNvSpPr/>
          <p:nvPr/>
        </p:nvSpPr>
        <p:spPr>
          <a:xfrm>
            <a:off x="287836" y="587577"/>
            <a:ext cx="1624244" cy="52753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r>
              <a:rPr lang="en-US">
                <a:solidFill>
                  <a:prstClr val="white"/>
                </a:solidFill>
                <a:latin typeface="Calibri"/>
                <a:sym typeface="Arial"/>
              </a:rPr>
              <a:t>VOLTHA</a:t>
            </a:r>
          </a:p>
          <a:p>
            <a:pPr algn="ctr" defTabSz="457181"/>
            <a:r>
              <a:rPr lang="en-US">
                <a:solidFill>
                  <a:prstClr val="white"/>
                </a:solidFill>
                <a:latin typeface="Calibri"/>
                <a:sym typeface="Arial"/>
              </a:rPr>
              <a:t>core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18298" y="3887394"/>
            <a:ext cx="1826099" cy="78200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  <a:sym typeface="Arial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  <a:sym typeface="Arial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  <a:sym typeface="Arial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  <a:sym typeface="Arial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  <a:sym typeface="Arial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  <a:sym typeface="Arial"/>
            </a:endParaRPr>
          </a:p>
          <a:p>
            <a:pPr algn="ctr" defTabSz="457181"/>
            <a:r>
              <a:rPr lang="en-US" sz="1600">
                <a:solidFill>
                  <a:prstClr val="black"/>
                </a:solidFill>
                <a:latin typeface="Calibri"/>
                <a:sym typeface="Arial"/>
              </a:rPr>
              <a:t>Whitebox OLT</a:t>
            </a:r>
          </a:p>
          <a:p>
            <a:pPr algn="ctr" defTabSz="457181">
              <a:lnSpc>
                <a:spcPct val="50000"/>
              </a:lnSpc>
            </a:pPr>
            <a:r>
              <a:rPr lang="en-US" sz="1100">
                <a:solidFill>
                  <a:prstClr val="black"/>
                </a:solidFill>
                <a:latin typeface="Calibri"/>
                <a:sym typeface="Arial"/>
              </a:rPr>
              <a:t>(including EdgeCore)</a:t>
            </a:r>
            <a:endParaRPr lang="en-US">
              <a:solidFill>
                <a:prstClr val="black"/>
              </a:solidFill>
              <a:latin typeface="Calibri"/>
              <a:sym typeface="Arial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5548" y="1104120"/>
            <a:ext cx="1489907" cy="50555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r>
              <a:rPr lang="en-US" sz="1200">
                <a:solidFill>
                  <a:prstClr val="black"/>
                </a:solidFill>
                <a:latin typeface="Calibri"/>
                <a:sym typeface="Arial"/>
              </a:rPr>
              <a:t>OpenOLT Adaptor</a:t>
            </a:r>
          </a:p>
          <a:p>
            <a:pPr algn="ctr" defTabSz="457181"/>
            <a:endParaRPr lang="en-US" sz="1200">
              <a:solidFill>
                <a:prstClr val="black"/>
              </a:solidFill>
              <a:latin typeface="Calibri"/>
              <a:sym typeface="Arial"/>
            </a:endParaRPr>
          </a:p>
        </p:txBody>
      </p:sp>
      <p:cxnSp>
        <p:nvCxnSpPr>
          <p:cNvPr id="7" name="Straight Arrow Connector 6"/>
          <p:cNvCxnSpPr>
            <a:stCxn id="6" idx="2"/>
            <a:endCxn id="5" idx="0"/>
          </p:cNvCxnSpPr>
          <p:nvPr/>
        </p:nvCxnSpPr>
        <p:spPr>
          <a:xfrm>
            <a:off x="1130495" y="1609681"/>
            <a:ext cx="846" cy="22777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" y="2374469"/>
            <a:ext cx="1230335" cy="9233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GRPC</a:t>
            </a:r>
          </a:p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(generic</a:t>
            </a:r>
          </a:p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protobufs)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7857" y="98844"/>
            <a:ext cx="1538773" cy="36932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 defTabSz="457181"/>
            <a:r>
              <a:rPr lang="en-US" i="1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March 2018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6138" y="3897419"/>
            <a:ext cx="974765" cy="18830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r>
              <a:rPr lang="en-US" sz="1000">
                <a:solidFill>
                  <a:prstClr val="white"/>
                </a:solidFill>
                <a:latin typeface="Calibri"/>
                <a:sym typeface="Arial"/>
              </a:rPr>
              <a:t>C++ GRPC srv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6138" y="1421374"/>
            <a:ext cx="974765" cy="18830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r>
              <a:rPr lang="en-US" sz="1000">
                <a:solidFill>
                  <a:prstClr val="white"/>
                </a:solidFill>
                <a:latin typeface="Calibri"/>
                <a:sym typeface="Arial"/>
              </a:rPr>
              <a:t>Py GRPC client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6138" y="4102568"/>
            <a:ext cx="974765" cy="18830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r>
              <a:rPr lang="en-US" sz="1000">
                <a:solidFill>
                  <a:prstClr val="white"/>
                </a:solidFill>
                <a:latin typeface="Calibri"/>
                <a:sym typeface="Arial"/>
              </a:rPr>
              <a:t>Chip Driver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3119" y="4444493"/>
            <a:ext cx="974765" cy="18830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r>
              <a:rPr lang="en-US" sz="1000">
                <a:solidFill>
                  <a:prstClr val="white"/>
                </a:solidFill>
                <a:latin typeface="Calibri"/>
                <a:sym typeface="Arial"/>
              </a:rPr>
              <a:t>SDK(s)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99570" y="1609678"/>
            <a:ext cx="3389314" cy="51837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prstClr val="white"/>
                </a:solidFill>
                <a:latin typeface="Calibri"/>
                <a:sym typeface="Arial"/>
              </a:rPr>
              <a:t>VOLTHA CORE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03260" y="2128055"/>
            <a:ext cx="1126968" cy="2464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OpenOLT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860286" y="3608441"/>
            <a:ext cx="975584" cy="378507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EdgeCore OLT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988270" y="3608441"/>
            <a:ext cx="975584" cy="378507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Iskratel </a:t>
            </a:r>
          </a:p>
          <a:p>
            <a:pPr algn="ctr"/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OLT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00370" y="2129052"/>
            <a:ext cx="1420310" cy="2464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OpenOMCI ONU</a:t>
            </a:r>
          </a:p>
        </p:txBody>
      </p:sp>
      <p:cxnSp>
        <p:nvCxnSpPr>
          <p:cNvPr id="21" name="Straight Arrow Connector 20"/>
          <p:cNvCxnSpPr>
            <a:stCxn id="11" idx="2"/>
            <a:endCxn id="12" idx="0"/>
          </p:cNvCxnSpPr>
          <p:nvPr/>
        </p:nvCxnSpPr>
        <p:spPr>
          <a:xfrm flipH="1">
            <a:off x="4348078" y="2374469"/>
            <a:ext cx="218666" cy="1233972"/>
          </a:xfrm>
          <a:prstGeom prst="straightConnector1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1" idx="2"/>
            <a:endCxn id="18" idx="0"/>
          </p:cNvCxnSpPr>
          <p:nvPr/>
        </p:nvCxnSpPr>
        <p:spPr>
          <a:xfrm>
            <a:off x="4566744" y="2374469"/>
            <a:ext cx="909318" cy="1233972"/>
          </a:xfrm>
          <a:prstGeom prst="straightConnector1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2784796" y="3608441"/>
            <a:ext cx="975584" cy="378507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CIG</a:t>
            </a:r>
          </a:p>
          <a:p>
            <a:pPr algn="ctr"/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OLT</a:t>
            </a:r>
          </a:p>
        </p:txBody>
      </p:sp>
      <p:cxnSp>
        <p:nvCxnSpPr>
          <p:cNvPr id="27" name="Straight Arrow Connector 26"/>
          <p:cNvCxnSpPr>
            <a:stCxn id="11" idx="2"/>
            <a:endCxn id="26" idx="0"/>
          </p:cNvCxnSpPr>
          <p:nvPr/>
        </p:nvCxnSpPr>
        <p:spPr>
          <a:xfrm flipH="1">
            <a:off x="3272588" y="2374469"/>
            <a:ext cx="1294156" cy="1233972"/>
          </a:xfrm>
          <a:prstGeom prst="straightConnector1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7131857" y="2692109"/>
            <a:ext cx="1169020" cy="234519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Alpha ONU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131857" y="2961768"/>
            <a:ext cx="1169020" cy="234519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Iskratel ONU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131857" y="3231427"/>
            <a:ext cx="1169020" cy="234519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Arcadyan ONU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131857" y="3501086"/>
            <a:ext cx="1169020" cy="234519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CIG ONU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131857" y="3763337"/>
            <a:ext cx="1169020" cy="234519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Tellabs ONU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222127" y="4139348"/>
            <a:ext cx="975584" cy="378507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Tellabs</a:t>
            </a:r>
          </a:p>
          <a:p>
            <a:pPr algn="ctr"/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OLT</a:t>
            </a:r>
          </a:p>
        </p:txBody>
      </p:sp>
      <p:cxnSp>
        <p:nvCxnSpPr>
          <p:cNvPr id="36" name="Straight Arrow Connector 35"/>
          <p:cNvCxnSpPr>
            <a:stCxn id="11" idx="2"/>
            <a:endCxn id="35" idx="0"/>
          </p:cNvCxnSpPr>
          <p:nvPr/>
        </p:nvCxnSpPr>
        <p:spPr>
          <a:xfrm flipH="1">
            <a:off x="3709919" y="2374469"/>
            <a:ext cx="856825" cy="1764879"/>
          </a:xfrm>
          <a:prstGeom prst="straightConnector1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526322" y="2375466"/>
            <a:ext cx="16821" cy="1521953"/>
          </a:xfrm>
          <a:prstGeom prst="line">
            <a:avLst/>
          </a:prstGeom>
          <a:ln w="19050" cmpd="sng">
            <a:solidFill>
              <a:schemeClr val="bg1">
                <a:lumMod val="50000"/>
              </a:schemeClr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30" idx="1"/>
          </p:cNvCxnSpPr>
          <p:nvPr/>
        </p:nvCxnSpPr>
        <p:spPr>
          <a:xfrm flipV="1">
            <a:off x="6517912" y="2809369"/>
            <a:ext cx="613945" cy="8411"/>
          </a:xfrm>
          <a:prstGeom prst="straightConnector1">
            <a:avLst/>
          </a:prstGeom>
          <a:ln w="19050" cmpd="sng">
            <a:solidFill>
              <a:schemeClr val="bg1">
                <a:lumMod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6535105" y="3096349"/>
            <a:ext cx="613945" cy="8411"/>
          </a:xfrm>
          <a:prstGeom prst="straightConnector1">
            <a:avLst/>
          </a:prstGeom>
          <a:ln w="19050" cmpd="sng">
            <a:solidFill>
              <a:schemeClr val="bg1">
                <a:lumMod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6543143" y="3366506"/>
            <a:ext cx="613945" cy="8411"/>
          </a:xfrm>
          <a:prstGeom prst="straightConnector1">
            <a:avLst/>
          </a:prstGeom>
          <a:ln w="19050" cmpd="sng">
            <a:solidFill>
              <a:schemeClr val="bg1">
                <a:lumMod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6513707" y="3608441"/>
            <a:ext cx="613945" cy="8411"/>
          </a:xfrm>
          <a:prstGeom prst="straightConnector1">
            <a:avLst/>
          </a:prstGeom>
          <a:ln w="19050" cmpd="sng">
            <a:solidFill>
              <a:schemeClr val="bg1">
                <a:lumMod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6526322" y="3878983"/>
            <a:ext cx="613945" cy="8411"/>
          </a:xfrm>
          <a:prstGeom prst="straightConnector1">
            <a:avLst/>
          </a:prstGeom>
          <a:ln w="19050" cmpd="sng">
            <a:solidFill>
              <a:schemeClr val="bg1">
                <a:lumMod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514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8" grpId="0" animBg="1"/>
      <p:bldP spid="19" grpId="0" animBg="1"/>
      <p:bldP spid="26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05099" y="901008"/>
            <a:ext cx="5679611" cy="3764238"/>
          </a:xfrm>
          <a:prstGeom prst="roundRect">
            <a:avLst>
              <a:gd name="adj" fmla="val 1875"/>
            </a:avLst>
          </a:prstGeom>
          <a:noFill/>
          <a:ln w="19050" cap="flat" cmpd="sng" algn="ctr">
            <a:solidFill>
              <a:schemeClr val="tx1"/>
            </a:solidFill>
            <a:prstDash val="dot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Hexagon 4"/>
          <p:cNvSpPr/>
          <p:nvPr/>
        </p:nvSpPr>
        <p:spPr>
          <a:xfrm>
            <a:off x="2268066" y="1642665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AAA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1773" y="2416517"/>
            <a:ext cx="1821283" cy="33130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VOLTHA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11773" y="1826915"/>
            <a:ext cx="4539023" cy="44717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SDN Controller - ONOS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30729" y="947314"/>
            <a:ext cx="4520067" cy="4651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buFont typeface="Arial"/>
              <a:buNone/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Network Edge Mediator (NEM)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6032" y="593231"/>
            <a:ext cx="1268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600" b="1" kern="0" dirty="0">
                <a:solidFill>
                  <a:srgbClr val="004B7D">
                    <a:lumMod val="75000"/>
                  </a:srgbClr>
                </a:solidFill>
                <a:latin typeface="Calibri"/>
                <a:ea typeface="Arial"/>
                <a:cs typeface="Arial"/>
                <a:sym typeface="Arial"/>
              </a:rPr>
              <a:t>SEBA POD</a:t>
            </a:r>
          </a:p>
        </p:txBody>
      </p:sp>
      <p:sp>
        <p:nvSpPr>
          <p:cNvPr id="10" name="Hexagon 9"/>
          <p:cNvSpPr/>
          <p:nvPr/>
        </p:nvSpPr>
        <p:spPr>
          <a:xfrm>
            <a:off x="2855442" y="1635471"/>
            <a:ext cx="68286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vlans</a:t>
            </a:r>
          </a:p>
        </p:txBody>
      </p:sp>
      <p:sp>
        <p:nvSpPr>
          <p:cNvPr id="11" name="Hexagon 10"/>
          <p:cNvSpPr/>
          <p:nvPr/>
        </p:nvSpPr>
        <p:spPr>
          <a:xfrm>
            <a:off x="3409303" y="1635471"/>
            <a:ext cx="65133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dhcp</a:t>
            </a:r>
          </a:p>
        </p:txBody>
      </p:sp>
      <p:sp>
        <p:nvSpPr>
          <p:cNvPr id="12" name="Hexagon 11"/>
          <p:cNvSpPr/>
          <p:nvPr/>
        </p:nvSpPr>
        <p:spPr>
          <a:xfrm>
            <a:off x="3957232" y="1635471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mcast</a:t>
            </a:r>
          </a:p>
        </p:txBody>
      </p:sp>
      <p:sp>
        <p:nvSpPr>
          <p:cNvPr id="13" name="Hexagon 12"/>
          <p:cNvSpPr/>
          <p:nvPr/>
        </p:nvSpPr>
        <p:spPr>
          <a:xfrm>
            <a:off x="4590801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bridging</a:t>
            </a:r>
          </a:p>
        </p:txBody>
      </p:sp>
      <p:sp>
        <p:nvSpPr>
          <p:cNvPr id="14" name="Hexagon 13"/>
          <p:cNvSpPr/>
          <p:nvPr/>
        </p:nvSpPr>
        <p:spPr>
          <a:xfrm>
            <a:off x="5326695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routing</a:t>
            </a:r>
          </a:p>
        </p:txBody>
      </p:sp>
      <p:sp>
        <p:nvSpPr>
          <p:cNvPr id="15" name="Hexagon 14"/>
          <p:cNvSpPr/>
          <p:nvPr/>
        </p:nvSpPr>
        <p:spPr>
          <a:xfrm>
            <a:off x="6050035" y="1635471"/>
            <a:ext cx="68889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ACLs</a:t>
            </a:r>
          </a:p>
        </p:txBody>
      </p:sp>
      <p:cxnSp>
        <p:nvCxnSpPr>
          <p:cNvPr id="16" name="Straight Connector 15"/>
          <p:cNvCxnSpPr>
            <a:stCxn id="6" idx="0"/>
          </p:cNvCxnSpPr>
          <p:nvPr/>
        </p:nvCxnSpPr>
        <p:spPr>
          <a:xfrm flipH="1" flipV="1">
            <a:off x="3120309" y="2280271"/>
            <a:ext cx="2106" cy="1362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409" y="1577959"/>
            <a:ext cx="773663" cy="45716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043806" y="206740"/>
            <a:ext cx="2594992" cy="659218"/>
            <a:chOff x="4691947" y="240650"/>
            <a:chExt cx="2692230" cy="854361"/>
          </a:xfrm>
        </p:grpSpPr>
        <p:sp>
          <p:nvSpPr>
            <p:cNvPr id="19" name="Hexagon 18"/>
            <p:cNvSpPr/>
            <p:nvPr/>
          </p:nvSpPr>
          <p:spPr>
            <a:xfrm>
              <a:off x="4691947" y="240650"/>
              <a:ext cx="1175691" cy="280214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2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ONAP</a:t>
              </a:r>
            </a:p>
          </p:txBody>
        </p:sp>
        <p:sp>
          <p:nvSpPr>
            <p:cNvPr id="20" name="Hexagon 19"/>
            <p:cNvSpPr/>
            <p:nvPr/>
          </p:nvSpPr>
          <p:spPr>
            <a:xfrm>
              <a:off x="5993476" y="240653"/>
              <a:ext cx="1390701" cy="280211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2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Op X OSS/BSS</a:t>
              </a:r>
            </a:p>
          </p:txBody>
        </p:sp>
        <p:sp>
          <p:nvSpPr>
            <p:cNvPr id="21" name="Up-Down Arrow 20"/>
            <p:cNvSpPr/>
            <p:nvPr/>
          </p:nvSpPr>
          <p:spPr>
            <a:xfrm>
              <a:off x="5188440" y="520865"/>
              <a:ext cx="192792" cy="358886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000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Up-Down Arrow 21"/>
            <p:cNvSpPr/>
            <p:nvPr/>
          </p:nvSpPr>
          <p:spPr>
            <a:xfrm>
              <a:off x="6645655" y="520865"/>
              <a:ext cx="222649" cy="545091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000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786513" y="898450"/>
              <a:ext cx="986561" cy="196561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0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Abstract OLT</a:t>
              </a:r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6818736" y="930072"/>
            <a:ext cx="692740" cy="17754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DockerK8s Helm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3120309" y="1430691"/>
            <a:ext cx="2107" cy="136960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6" name="Straight Connector 25"/>
          <p:cNvCxnSpPr/>
          <p:nvPr/>
        </p:nvCxnSpPr>
        <p:spPr>
          <a:xfrm flipH="1" flipV="1">
            <a:off x="5640076" y="1435352"/>
            <a:ext cx="2914" cy="1380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7" name="Straight Connector 26"/>
          <p:cNvCxnSpPr/>
          <p:nvPr/>
        </p:nvCxnSpPr>
        <p:spPr>
          <a:xfrm flipV="1">
            <a:off x="3213085" y="2753567"/>
            <a:ext cx="0" cy="74013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8" idx="1"/>
            <a:endCxn id="29" idx="6"/>
          </p:cNvCxnSpPr>
          <p:nvPr/>
        </p:nvCxnSpPr>
        <p:spPr>
          <a:xfrm flipH="1">
            <a:off x="1356409" y="3265868"/>
            <a:ext cx="859979" cy="69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280482" y="3202290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453731" y="3273621"/>
            <a:ext cx="45719" cy="4571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cxnSp>
        <p:nvCxnSpPr>
          <p:cNvPr id="31" name="Straight Connector 30"/>
          <p:cNvCxnSpPr>
            <a:stCxn id="29" idx="2"/>
            <a:endCxn id="33" idx="3"/>
          </p:cNvCxnSpPr>
          <p:nvPr/>
        </p:nvCxnSpPr>
        <p:spPr>
          <a:xfrm flipH="1" flipV="1">
            <a:off x="579807" y="2920228"/>
            <a:ext cx="700675" cy="34633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2"/>
            <a:endCxn id="34" idx="3"/>
          </p:cNvCxnSpPr>
          <p:nvPr/>
        </p:nvCxnSpPr>
        <p:spPr>
          <a:xfrm flipH="1">
            <a:off x="579807" y="3266562"/>
            <a:ext cx="700675" cy="343413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77352" y="2848542"/>
            <a:ext cx="102455" cy="1433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77353" y="3534367"/>
            <a:ext cx="102454" cy="15121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36083" y="3255068"/>
            <a:ext cx="45719" cy="4571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16390" y="2932100"/>
            <a:ext cx="430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OLT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3171" y="2945174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ONU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8" y="3153803"/>
            <a:ext cx="1821283" cy="22413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90" y="3444557"/>
            <a:ext cx="1821282" cy="23796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9" y="4232190"/>
            <a:ext cx="1821283" cy="254901"/>
          </a:xfrm>
          <a:prstGeom prst="rect">
            <a:avLst/>
          </a:prstGeom>
        </p:spPr>
      </p:pic>
      <p:sp>
        <p:nvSpPr>
          <p:cNvPr id="41" name="Oval 40"/>
          <p:cNvSpPr/>
          <p:nvPr/>
        </p:nvSpPr>
        <p:spPr>
          <a:xfrm>
            <a:off x="2888475" y="3756913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888475" y="3919896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888475" y="4080537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cxnSp>
        <p:nvCxnSpPr>
          <p:cNvPr id="44" name="Straight Connector 43"/>
          <p:cNvCxnSpPr>
            <a:stCxn id="38" idx="2"/>
          </p:cNvCxnSpPr>
          <p:nvPr/>
        </p:nvCxnSpPr>
        <p:spPr>
          <a:xfrm flipH="1" flipV="1">
            <a:off x="3122416" y="2753569"/>
            <a:ext cx="4614" cy="400234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90255" y="3491211"/>
            <a:ext cx="677811" cy="62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46" descr="house.png"/>
          <p:cNvPicPr>
            <a:picLocks noChangeAspect="1"/>
          </p:cNvPicPr>
          <p:nvPr/>
        </p:nvPicPr>
        <p:blipFill>
          <a:blip r:embed="rId6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4657"/>
            <a:ext cx="565416" cy="405003"/>
          </a:xfrm>
          <a:prstGeom prst="rect">
            <a:avLst/>
          </a:prstGeom>
        </p:spPr>
      </p:pic>
      <p:pic>
        <p:nvPicPr>
          <p:cNvPr id="48" name="Picture 47" descr="house.png"/>
          <p:cNvPicPr>
            <a:picLocks noChangeAspect="1"/>
          </p:cNvPicPr>
          <p:nvPr/>
        </p:nvPicPr>
        <p:blipFill>
          <a:blip r:embed="rId6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0990"/>
            <a:ext cx="565416" cy="405003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6750796" y="3268741"/>
            <a:ext cx="1715848" cy="658752"/>
            <a:chOff x="6925824" y="3930774"/>
            <a:chExt cx="1715848" cy="65875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4" y="3930774"/>
              <a:ext cx="466864" cy="350562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0007" y="4235359"/>
              <a:ext cx="471665" cy="354167"/>
            </a:xfrm>
            <a:prstGeom prst="rect">
              <a:avLst/>
            </a:prstGeom>
          </p:spPr>
        </p:pic>
        <p:cxnSp>
          <p:nvCxnSpPr>
            <p:cNvPr id="52" name="Straight Connector 51"/>
            <p:cNvCxnSpPr>
              <a:stCxn id="57" idx="3"/>
              <a:endCxn id="50" idx="1"/>
            </p:cNvCxnSpPr>
            <p:nvPr/>
          </p:nvCxnSpPr>
          <p:spPr>
            <a:xfrm>
              <a:off x="6925824" y="4097079"/>
              <a:ext cx="1221200" cy="8976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3" name="Straight Connector 52"/>
            <p:cNvCxnSpPr>
              <a:stCxn id="73" idx="3"/>
              <a:endCxn id="51" idx="1"/>
            </p:cNvCxnSpPr>
            <p:nvPr/>
          </p:nvCxnSpPr>
          <p:spPr>
            <a:xfrm>
              <a:off x="6925824" y="4405592"/>
              <a:ext cx="1244183" cy="6851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4" name="Straight Connector 53"/>
            <p:cNvCxnSpPr>
              <a:stCxn id="73" idx="3"/>
              <a:endCxn id="50" idx="1"/>
            </p:cNvCxnSpPr>
            <p:nvPr/>
          </p:nvCxnSpPr>
          <p:spPr>
            <a:xfrm flipV="1">
              <a:off x="6925824" y="4106055"/>
              <a:ext cx="1221200" cy="299537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5" name="Straight Connector 54"/>
            <p:cNvCxnSpPr>
              <a:stCxn id="57" idx="3"/>
              <a:endCxn id="51" idx="1"/>
            </p:cNvCxnSpPr>
            <p:nvPr/>
          </p:nvCxnSpPr>
          <p:spPr>
            <a:xfrm>
              <a:off x="6925824" y="4097079"/>
              <a:ext cx="1244183" cy="315364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56" name="TextBox 55"/>
          <p:cNvSpPr txBox="1"/>
          <p:nvPr/>
        </p:nvSpPr>
        <p:spPr>
          <a:xfrm>
            <a:off x="7810871" y="3054664"/>
            <a:ext cx="11406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 BNG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638" y="3308971"/>
            <a:ext cx="1756158" cy="252150"/>
          </a:xfrm>
          <a:prstGeom prst="rect">
            <a:avLst/>
          </a:prstGeom>
        </p:spPr>
      </p:pic>
      <p:cxnSp>
        <p:nvCxnSpPr>
          <p:cNvPr id="58" name="Straight Connector 57"/>
          <p:cNvCxnSpPr>
            <a:stCxn id="38" idx="3"/>
            <a:endCxn id="57" idx="1"/>
          </p:cNvCxnSpPr>
          <p:nvPr/>
        </p:nvCxnSpPr>
        <p:spPr>
          <a:xfrm>
            <a:off x="4037671" y="3265868"/>
            <a:ext cx="956967" cy="16917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9" name="Straight Connector 58"/>
          <p:cNvCxnSpPr>
            <a:stCxn id="38" idx="3"/>
            <a:endCxn id="73" idx="1"/>
          </p:cNvCxnSpPr>
          <p:nvPr/>
        </p:nvCxnSpPr>
        <p:spPr>
          <a:xfrm>
            <a:off x="4037671" y="3265868"/>
            <a:ext cx="956967" cy="47769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0" name="Straight Connector 59"/>
          <p:cNvCxnSpPr>
            <a:stCxn id="39" idx="3"/>
            <a:endCxn id="57" idx="1"/>
          </p:cNvCxnSpPr>
          <p:nvPr/>
        </p:nvCxnSpPr>
        <p:spPr>
          <a:xfrm flipV="1">
            <a:off x="4037672" y="3435046"/>
            <a:ext cx="956966" cy="128493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1" name="Straight Connector 60"/>
          <p:cNvCxnSpPr>
            <a:stCxn id="39" idx="3"/>
            <a:endCxn id="73" idx="1"/>
          </p:cNvCxnSpPr>
          <p:nvPr/>
        </p:nvCxnSpPr>
        <p:spPr>
          <a:xfrm>
            <a:off x="4037672" y="3563539"/>
            <a:ext cx="956966" cy="18002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2" name="Straight Connector 61"/>
          <p:cNvCxnSpPr>
            <a:stCxn id="40" idx="3"/>
            <a:endCxn id="57" idx="1"/>
          </p:cNvCxnSpPr>
          <p:nvPr/>
        </p:nvCxnSpPr>
        <p:spPr>
          <a:xfrm flipV="1">
            <a:off x="4037672" y="3435046"/>
            <a:ext cx="956966" cy="92459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3" name="Straight Connector 62"/>
          <p:cNvCxnSpPr>
            <a:stCxn id="40" idx="3"/>
            <a:endCxn id="73" idx="1"/>
          </p:cNvCxnSpPr>
          <p:nvPr/>
        </p:nvCxnSpPr>
        <p:spPr>
          <a:xfrm flipV="1">
            <a:off x="4037672" y="3743559"/>
            <a:ext cx="956966" cy="61608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64" name="Picture 6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0703" y="4195753"/>
            <a:ext cx="2116004" cy="19364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3103" y="4348153"/>
            <a:ext cx="2116004" cy="179166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5503" y="4500553"/>
            <a:ext cx="2116004" cy="170439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 flipV="1">
            <a:off x="5449910" y="3724982"/>
            <a:ext cx="3448" cy="463269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8" name="Straight Connector 67"/>
          <p:cNvCxnSpPr/>
          <p:nvPr/>
        </p:nvCxnSpPr>
        <p:spPr>
          <a:xfrm flipV="1">
            <a:off x="5516569" y="3724983"/>
            <a:ext cx="438" cy="62992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9" name="Straight Connector 68"/>
          <p:cNvCxnSpPr/>
          <p:nvPr/>
        </p:nvCxnSpPr>
        <p:spPr>
          <a:xfrm flipV="1">
            <a:off x="6119945" y="3544595"/>
            <a:ext cx="5746" cy="65515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0" name="Straight Connector 69"/>
          <p:cNvCxnSpPr/>
          <p:nvPr/>
        </p:nvCxnSpPr>
        <p:spPr>
          <a:xfrm flipH="1" flipV="1">
            <a:off x="6183156" y="3561835"/>
            <a:ext cx="1" cy="775837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1" name="Straight Connector 70"/>
          <p:cNvCxnSpPr>
            <a:stCxn id="66" idx="0"/>
          </p:cNvCxnSpPr>
          <p:nvPr/>
        </p:nvCxnSpPr>
        <p:spPr>
          <a:xfrm flipH="1" flipV="1">
            <a:off x="6252111" y="3573329"/>
            <a:ext cx="1394" cy="92722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2" name="Straight Connector 71"/>
          <p:cNvCxnSpPr/>
          <p:nvPr/>
        </p:nvCxnSpPr>
        <p:spPr>
          <a:xfrm flipH="1" flipV="1">
            <a:off x="5584105" y="3703081"/>
            <a:ext cx="1421" cy="79550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73" name="Picture 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638" y="3626441"/>
            <a:ext cx="1756158" cy="234236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5004455" y="3093211"/>
            <a:ext cx="11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SWITCH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718598" y="3978785"/>
            <a:ext cx="671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SERVER</a:t>
            </a:r>
          </a:p>
        </p:txBody>
      </p:sp>
      <p:pic>
        <p:nvPicPr>
          <p:cNvPr id="76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9490" y="2650120"/>
            <a:ext cx="705050" cy="641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104;p2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34492" y="4035705"/>
            <a:ext cx="665776" cy="61937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80;p21"/>
          <p:cNvSpPr txBox="1">
            <a:spLocks/>
          </p:cNvSpPr>
          <p:nvPr/>
        </p:nvSpPr>
        <p:spPr>
          <a:xfrm>
            <a:off x="344226" y="278117"/>
            <a:ext cx="1582103" cy="6005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34275" tIns="17125" rIns="34275" bIns="17125" rtlCol="0" anchor="ctr" anchorCtr="0">
            <a:noAutofit/>
          </a:bodyPr>
          <a:lstStyle>
            <a:lvl1pPr marR="0" lvl="0" algn="ctr" defTabSz="457200" rtl="0" eaLnBrk="1" latinLnBrk="0" hangingPunct="1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kern="1200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algn="l">
              <a:lnSpc>
                <a:spcPct val="90000"/>
              </a:lnSpc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3200" b="1">
                <a:solidFill>
                  <a:srgbClr val="4B87CC"/>
                </a:solidFill>
              </a:rPr>
              <a:t>SEBA</a:t>
            </a:r>
          </a:p>
        </p:txBody>
      </p:sp>
      <p:sp>
        <p:nvSpPr>
          <p:cNvPr id="79" name="Google Shape;80;p21"/>
          <p:cNvSpPr txBox="1">
            <a:spLocks/>
          </p:cNvSpPr>
          <p:nvPr/>
        </p:nvSpPr>
        <p:spPr>
          <a:xfrm>
            <a:off x="379264" y="935186"/>
            <a:ext cx="1476832" cy="75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defTabSz="914400"/>
            <a:r>
              <a:rPr lang="en-US" sz="1600" b="1" kern="0"/>
              <a:t>S</a:t>
            </a:r>
            <a:r>
              <a:rPr lang="en-US" sz="1600" kern="0"/>
              <a:t>DN </a:t>
            </a:r>
          </a:p>
          <a:p>
            <a:pPr defTabSz="914400"/>
            <a:r>
              <a:rPr lang="en-US" sz="1600" b="1" kern="0"/>
              <a:t>E</a:t>
            </a:r>
            <a:r>
              <a:rPr lang="en-US" sz="1600" kern="0"/>
              <a:t>nabled</a:t>
            </a:r>
          </a:p>
          <a:p>
            <a:pPr defTabSz="914400"/>
            <a:r>
              <a:rPr lang="en-US" sz="1600" b="1" kern="0"/>
              <a:t>B</a:t>
            </a:r>
            <a:r>
              <a:rPr lang="en-US" sz="1600" kern="0"/>
              <a:t>roadband </a:t>
            </a:r>
          </a:p>
          <a:p>
            <a:pPr defTabSz="914400"/>
            <a:r>
              <a:rPr lang="en-US" sz="1600" b="1" kern="0"/>
              <a:t>A</a:t>
            </a:r>
            <a:r>
              <a:rPr lang="en-US" sz="1600" kern="0"/>
              <a:t>ccess</a:t>
            </a:r>
          </a:p>
        </p:txBody>
      </p:sp>
      <p:cxnSp>
        <p:nvCxnSpPr>
          <p:cNvPr id="80" name="Straight Connector 79"/>
          <p:cNvCxnSpPr/>
          <p:nvPr/>
        </p:nvCxnSpPr>
        <p:spPr>
          <a:xfrm flipH="1" flipV="1">
            <a:off x="5805823" y="2266793"/>
            <a:ext cx="4503" cy="104851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7887392" y="4134699"/>
            <a:ext cx="847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QuantaGrid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D51B-1U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790889" y="2834569"/>
            <a:ext cx="7621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EdgeCore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7712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386375" y="4144783"/>
            <a:ext cx="890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EdgeCore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ASFvOLT16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879604" y="2901107"/>
            <a:ext cx="14364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(Embedded BNG)</a:t>
            </a:r>
          </a:p>
        </p:txBody>
      </p:sp>
      <p:sp>
        <p:nvSpPr>
          <p:cNvPr id="2" name="Donut 1"/>
          <p:cNvSpPr/>
          <p:nvPr/>
        </p:nvSpPr>
        <p:spPr>
          <a:xfrm>
            <a:off x="4501405" y="1573499"/>
            <a:ext cx="2505302" cy="2348643"/>
          </a:xfrm>
          <a:prstGeom prst="donut">
            <a:avLst>
              <a:gd name="adj" fmla="val 1829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900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492;p53"/>
          <p:cNvGrpSpPr/>
          <p:nvPr/>
        </p:nvGrpSpPr>
        <p:grpSpPr>
          <a:xfrm>
            <a:off x="444914" y="1067633"/>
            <a:ext cx="5253933" cy="1638395"/>
            <a:chOff x="1035419" y="1561053"/>
            <a:chExt cx="5253933" cy="1638395"/>
          </a:xfrm>
        </p:grpSpPr>
        <p:sp>
          <p:nvSpPr>
            <p:cNvPr id="88" name="Google Shape;493;p53"/>
            <p:cNvSpPr/>
            <p:nvPr/>
          </p:nvSpPr>
          <p:spPr>
            <a:xfrm>
              <a:off x="1787975" y="1589628"/>
              <a:ext cx="2170800" cy="1273200"/>
            </a:xfrm>
            <a:prstGeom prst="ellipse">
              <a:avLst/>
            </a:prstGeom>
            <a:solidFill>
              <a:srgbClr val="D0E0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89" name="Google Shape;494;p53"/>
            <p:cNvCxnSpPr>
              <a:stCxn id="110" idx="2"/>
              <a:endCxn id="125" idx="0"/>
            </p:cNvCxnSpPr>
            <p:nvPr/>
          </p:nvCxnSpPr>
          <p:spPr>
            <a:xfrm>
              <a:off x="2407788" y="1769253"/>
              <a:ext cx="2899739" cy="87585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" name="Google Shape;497;p53"/>
            <p:cNvCxnSpPr>
              <a:stCxn id="111" idx="2"/>
              <a:endCxn id="126" idx="0"/>
            </p:cNvCxnSpPr>
            <p:nvPr/>
          </p:nvCxnSpPr>
          <p:spPr>
            <a:xfrm>
              <a:off x="3261963" y="1769253"/>
              <a:ext cx="3027389" cy="87585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91" name="Google Shape;500;p53"/>
            <p:cNvGrpSpPr/>
            <p:nvPr/>
          </p:nvGrpSpPr>
          <p:grpSpPr>
            <a:xfrm>
              <a:off x="1852475" y="1561053"/>
              <a:ext cx="1984000" cy="1176050"/>
              <a:chOff x="1150975" y="2739200"/>
              <a:chExt cx="1984000" cy="1176050"/>
            </a:xfrm>
          </p:grpSpPr>
          <p:cxnSp>
            <p:nvCxnSpPr>
              <p:cNvPr id="105" name="Google Shape;501;p53"/>
              <p:cNvCxnSpPr>
                <a:stCxn id="110" idx="2"/>
                <a:endCxn id="109" idx="0"/>
              </p:cNvCxnSpPr>
              <p:nvPr/>
            </p:nvCxnSpPr>
            <p:spPr>
              <a:xfrm flipH="1">
                <a:off x="1495688" y="2947400"/>
                <a:ext cx="210600" cy="7596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" name="Google Shape;503;p53"/>
              <p:cNvCxnSpPr>
                <a:stCxn id="111" idx="2"/>
                <a:endCxn id="112" idx="0"/>
              </p:cNvCxnSpPr>
              <p:nvPr/>
            </p:nvCxnSpPr>
            <p:spPr>
              <a:xfrm>
                <a:off x="2560463" y="2947400"/>
                <a:ext cx="229800" cy="7596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" name="Google Shape;505;p53"/>
              <p:cNvCxnSpPr>
                <a:stCxn id="109" idx="0"/>
                <a:endCxn id="111" idx="2"/>
              </p:cNvCxnSpPr>
              <p:nvPr/>
            </p:nvCxnSpPr>
            <p:spPr>
              <a:xfrm rot="10800000" flipH="1">
                <a:off x="1495675" y="2947450"/>
                <a:ext cx="1064700" cy="7596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" name="Google Shape;506;p53"/>
              <p:cNvCxnSpPr>
                <a:stCxn id="112" idx="0"/>
                <a:endCxn id="110" idx="2"/>
              </p:cNvCxnSpPr>
              <p:nvPr/>
            </p:nvCxnSpPr>
            <p:spPr>
              <a:xfrm rot="10800000">
                <a:off x="1706375" y="2947450"/>
                <a:ext cx="1083900" cy="7596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09" name="Google Shape;502;p53"/>
              <p:cNvSpPr/>
              <p:nvPr/>
            </p:nvSpPr>
            <p:spPr>
              <a:xfrm>
                <a:off x="1150975" y="3707050"/>
                <a:ext cx="689400" cy="208200"/>
              </a:xfrm>
              <a:prstGeom prst="roundRect">
                <a:avLst>
                  <a:gd name="adj" fmla="val 16667"/>
                </a:avLst>
              </a:prstGeom>
              <a:solidFill>
                <a:srgbClr val="1F497D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Droid Sans"/>
                    <a:ea typeface="Droid Sans"/>
                    <a:cs typeface="Droid Sans"/>
                    <a:sym typeface="Droid Sans"/>
                  </a:rPr>
                  <a:t>Leaf</a:t>
                </a:r>
              </a:p>
            </p:txBody>
          </p:sp>
          <p:sp>
            <p:nvSpPr>
              <p:cNvPr id="110" name="Google Shape;495;p53"/>
              <p:cNvSpPr/>
              <p:nvPr/>
            </p:nvSpPr>
            <p:spPr>
              <a:xfrm>
                <a:off x="1361588" y="2739200"/>
                <a:ext cx="689400" cy="208200"/>
              </a:xfrm>
              <a:prstGeom prst="roundRect">
                <a:avLst>
                  <a:gd name="adj" fmla="val 16667"/>
                </a:avLst>
              </a:prstGeom>
              <a:solidFill>
                <a:srgbClr val="C0504D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Droid Sans"/>
                    <a:ea typeface="Droid Sans"/>
                    <a:cs typeface="Droid Sans"/>
                    <a:sym typeface="Droid Sans"/>
                  </a:rPr>
                  <a:t>Spine</a:t>
                </a:r>
                <a:endParaRPr kumimoji="0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endParaRPr>
              </a:p>
            </p:txBody>
          </p:sp>
          <p:sp>
            <p:nvSpPr>
              <p:cNvPr id="111" name="Google Shape;498;p53"/>
              <p:cNvSpPr/>
              <p:nvPr/>
            </p:nvSpPr>
            <p:spPr>
              <a:xfrm>
                <a:off x="2215763" y="2739200"/>
                <a:ext cx="689400" cy="208200"/>
              </a:xfrm>
              <a:prstGeom prst="roundRect">
                <a:avLst>
                  <a:gd name="adj" fmla="val 16667"/>
                </a:avLst>
              </a:prstGeom>
              <a:solidFill>
                <a:srgbClr val="C0504D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Droid Sans"/>
                    <a:ea typeface="Droid Sans"/>
                    <a:cs typeface="Droid Sans"/>
                    <a:sym typeface="Droid Sans"/>
                  </a:rPr>
                  <a:t>Spine</a:t>
                </a:r>
              </a:p>
            </p:txBody>
          </p:sp>
          <p:sp>
            <p:nvSpPr>
              <p:cNvPr id="112" name="Google Shape;504;p53"/>
              <p:cNvSpPr/>
              <p:nvPr/>
            </p:nvSpPr>
            <p:spPr>
              <a:xfrm>
                <a:off x="2445575" y="3707050"/>
                <a:ext cx="689400" cy="208200"/>
              </a:xfrm>
              <a:prstGeom prst="roundRect">
                <a:avLst>
                  <a:gd name="adj" fmla="val 16667"/>
                </a:avLst>
              </a:prstGeom>
              <a:solidFill>
                <a:srgbClr val="1F497D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Droid Sans"/>
                    <a:ea typeface="Droid Sans"/>
                    <a:cs typeface="Droid Sans"/>
                    <a:sym typeface="Droid Sans"/>
                  </a:rPr>
                  <a:t>Leaf</a:t>
                </a:r>
              </a:p>
            </p:txBody>
          </p:sp>
        </p:grpSp>
        <p:sp>
          <p:nvSpPr>
            <p:cNvPr id="92" name="Google Shape;507;p53"/>
            <p:cNvSpPr/>
            <p:nvPr/>
          </p:nvSpPr>
          <p:spPr>
            <a:xfrm>
              <a:off x="1963725" y="2944586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Google Shape;508;p53"/>
            <p:cNvSpPr/>
            <p:nvPr/>
          </p:nvSpPr>
          <p:spPr>
            <a:xfrm>
              <a:off x="2125650" y="3082698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Google Shape;509;p53"/>
            <p:cNvSpPr/>
            <p:nvPr/>
          </p:nvSpPr>
          <p:spPr>
            <a:xfrm>
              <a:off x="2301063" y="2966898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95" name="Google Shape;510;p53"/>
            <p:cNvCxnSpPr>
              <a:stCxn id="92" idx="0"/>
              <a:endCxn id="109" idx="2"/>
            </p:cNvCxnSpPr>
            <p:nvPr/>
          </p:nvCxnSpPr>
          <p:spPr>
            <a:xfrm rot="10800000" flipH="1">
              <a:off x="2021625" y="2736986"/>
              <a:ext cx="175500" cy="207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" name="Google Shape;511;p53"/>
            <p:cNvCxnSpPr>
              <a:stCxn id="93" idx="0"/>
              <a:endCxn id="109" idx="2"/>
            </p:cNvCxnSpPr>
            <p:nvPr/>
          </p:nvCxnSpPr>
          <p:spPr>
            <a:xfrm rot="10800000" flipH="1">
              <a:off x="2183550" y="2737098"/>
              <a:ext cx="13500" cy="345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" name="Google Shape;512;p53"/>
            <p:cNvCxnSpPr>
              <a:stCxn id="94" idx="0"/>
              <a:endCxn id="109" idx="2"/>
            </p:cNvCxnSpPr>
            <p:nvPr/>
          </p:nvCxnSpPr>
          <p:spPr>
            <a:xfrm rot="10800000">
              <a:off x="2197263" y="2737098"/>
              <a:ext cx="161700" cy="2298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8" name="Google Shape;513;p53"/>
            <p:cNvSpPr/>
            <p:nvPr/>
          </p:nvSpPr>
          <p:spPr>
            <a:xfrm>
              <a:off x="3276275" y="2945536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Google Shape;514;p53"/>
            <p:cNvSpPr/>
            <p:nvPr/>
          </p:nvSpPr>
          <p:spPr>
            <a:xfrm>
              <a:off x="3438200" y="3083648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Google Shape;515;p53"/>
            <p:cNvSpPr/>
            <p:nvPr/>
          </p:nvSpPr>
          <p:spPr>
            <a:xfrm>
              <a:off x="3613613" y="2967848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01" name="Google Shape;516;p53"/>
            <p:cNvCxnSpPr>
              <a:stCxn id="98" idx="0"/>
              <a:endCxn id="112" idx="2"/>
            </p:cNvCxnSpPr>
            <p:nvPr/>
          </p:nvCxnSpPr>
          <p:spPr>
            <a:xfrm rot="10800000" flipH="1">
              <a:off x="3334175" y="2737036"/>
              <a:ext cx="157500" cy="2085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" name="Google Shape;517;p53"/>
            <p:cNvCxnSpPr>
              <a:stCxn id="99" idx="0"/>
              <a:endCxn id="112" idx="2"/>
            </p:cNvCxnSpPr>
            <p:nvPr/>
          </p:nvCxnSpPr>
          <p:spPr>
            <a:xfrm rot="10800000">
              <a:off x="3491900" y="2737148"/>
              <a:ext cx="4200" cy="3465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" name="Google Shape;518;p53"/>
            <p:cNvCxnSpPr>
              <a:stCxn id="100" idx="0"/>
              <a:endCxn id="112" idx="2"/>
            </p:cNvCxnSpPr>
            <p:nvPr/>
          </p:nvCxnSpPr>
          <p:spPr>
            <a:xfrm rot="10800000">
              <a:off x="3491813" y="2737148"/>
              <a:ext cx="179700" cy="2307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4" name="Google Shape;524;p53"/>
            <p:cNvSpPr txBox="1"/>
            <p:nvPr/>
          </p:nvSpPr>
          <p:spPr>
            <a:xfrm>
              <a:off x="1035419" y="2093216"/>
              <a:ext cx="823128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134F5C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Field</a:t>
              </a:r>
              <a:r>
                <a: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srgbClr val="134F5C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/>
              </a:r>
              <a:br>
                <a: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srgbClr val="134F5C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</a:br>
              <a:r>
                <a:rPr kumimoji="0" lang="en-US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134F5C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Office</a:t>
              </a:r>
              <a:endParaRPr kumimoji="0" sz="1600" b="1" i="1" u="none" strike="noStrike" kern="0" cap="none" spc="0" normalizeH="0" baseline="0" noProof="0" dirty="0">
                <a:ln>
                  <a:noFill/>
                </a:ln>
                <a:solidFill>
                  <a:srgbClr val="134F5C"/>
                </a:solidFill>
                <a:effectLst/>
                <a:uLnTx/>
                <a:uFillTx/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</p:grpSp>
      <p:grpSp>
        <p:nvGrpSpPr>
          <p:cNvPr id="113" name="Google Shape;526;p53"/>
          <p:cNvGrpSpPr/>
          <p:nvPr/>
        </p:nvGrpSpPr>
        <p:grpSpPr>
          <a:xfrm>
            <a:off x="3214828" y="2151683"/>
            <a:ext cx="3658981" cy="1600663"/>
            <a:chOff x="3392794" y="2645103"/>
            <a:chExt cx="3658981" cy="1600663"/>
          </a:xfrm>
        </p:grpSpPr>
        <p:sp>
          <p:nvSpPr>
            <p:cNvPr id="114" name="Google Shape;527;p53"/>
            <p:cNvSpPr/>
            <p:nvPr/>
          </p:nvSpPr>
          <p:spPr>
            <a:xfrm>
              <a:off x="3586411" y="2730466"/>
              <a:ext cx="3462600" cy="1515300"/>
            </a:xfrm>
            <a:prstGeom prst="ellipse">
              <a:avLst/>
            </a:prstGeom>
            <a:solidFill>
              <a:srgbClr val="D0E0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15" name="Google Shape;528;p53"/>
            <p:cNvCxnSpPr>
              <a:stCxn id="124" idx="0"/>
              <a:endCxn id="125" idx="2"/>
            </p:cNvCxnSpPr>
            <p:nvPr/>
          </p:nvCxnSpPr>
          <p:spPr>
            <a:xfrm rot="10800000">
              <a:off x="4894950" y="2853253"/>
              <a:ext cx="9432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" name="Google Shape;530;p53"/>
            <p:cNvCxnSpPr>
              <a:stCxn id="131" idx="0"/>
              <a:endCxn id="126" idx="2"/>
            </p:cNvCxnSpPr>
            <p:nvPr/>
          </p:nvCxnSpPr>
          <p:spPr>
            <a:xfrm rot="10800000">
              <a:off x="5876675" y="2853253"/>
              <a:ext cx="8304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" name="Google Shape;532;p53"/>
            <p:cNvCxnSpPr>
              <a:stCxn id="124" idx="0"/>
              <a:endCxn id="126" idx="2"/>
            </p:cNvCxnSpPr>
            <p:nvPr/>
          </p:nvCxnSpPr>
          <p:spPr>
            <a:xfrm rot="10800000" flipH="1">
              <a:off x="5838150" y="2853253"/>
              <a:ext cx="387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" name="Google Shape;533;p53"/>
            <p:cNvCxnSpPr>
              <a:stCxn id="131" idx="0"/>
              <a:endCxn id="125" idx="2"/>
            </p:cNvCxnSpPr>
            <p:nvPr/>
          </p:nvCxnSpPr>
          <p:spPr>
            <a:xfrm rot="10800000">
              <a:off x="4895075" y="2853253"/>
              <a:ext cx="18120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" name="Google Shape;534;p53"/>
            <p:cNvCxnSpPr>
              <a:stCxn id="129" idx="0"/>
              <a:endCxn id="125" idx="2"/>
            </p:cNvCxnSpPr>
            <p:nvPr/>
          </p:nvCxnSpPr>
          <p:spPr>
            <a:xfrm rot="10800000" flipH="1">
              <a:off x="4855525" y="2853253"/>
              <a:ext cx="396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" name="Google Shape;536;p53"/>
            <p:cNvCxnSpPr>
              <a:stCxn id="129" idx="0"/>
              <a:endCxn id="126" idx="2"/>
            </p:cNvCxnSpPr>
            <p:nvPr/>
          </p:nvCxnSpPr>
          <p:spPr>
            <a:xfrm rot="10800000" flipH="1">
              <a:off x="4855525" y="2853253"/>
              <a:ext cx="10212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" name="Google Shape;537;p53"/>
            <p:cNvCxnSpPr>
              <a:stCxn id="123" idx="3"/>
              <a:endCxn id="129" idx="1"/>
            </p:cNvCxnSpPr>
            <p:nvPr/>
          </p:nvCxnSpPr>
          <p:spPr>
            <a:xfrm>
              <a:off x="4273850" y="3875053"/>
              <a:ext cx="237000" cy="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" name="Google Shape;539;p53"/>
            <p:cNvCxnSpPr>
              <a:stCxn id="124" idx="3"/>
              <a:endCxn id="131" idx="1"/>
            </p:cNvCxnSpPr>
            <p:nvPr/>
          </p:nvCxnSpPr>
          <p:spPr>
            <a:xfrm>
              <a:off x="6182850" y="3875053"/>
              <a:ext cx="179400" cy="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3" name="Google Shape;538;p53"/>
            <p:cNvSpPr/>
            <p:nvPr/>
          </p:nvSpPr>
          <p:spPr>
            <a:xfrm>
              <a:off x="3584450" y="377095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1F497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Leaf</a:t>
              </a:r>
              <a:endParaRPr kumimoji="0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  <p:sp>
          <p:nvSpPr>
            <p:cNvPr id="124" name="Google Shape;529;p53"/>
            <p:cNvSpPr/>
            <p:nvPr/>
          </p:nvSpPr>
          <p:spPr>
            <a:xfrm>
              <a:off x="5493450" y="377095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1F497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Leaf</a:t>
              </a:r>
            </a:p>
          </p:txBody>
        </p:sp>
        <p:sp>
          <p:nvSpPr>
            <p:cNvPr id="125" name="Google Shape;496;p53"/>
            <p:cNvSpPr/>
            <p:nvPr/>
          </p:nvSpPr>
          <p:spPr>
            <a:xfrm>
              <a:off x="4550288" y="264510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C0504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Spine</a:t>
              </a:r>
            </a:p>
          </p:txBody>
        </p:sp>
        <p:sp>
          <p:nvSpPr>
            <p:cNvPr id="126" name="Google Shape;499;p53"/>
            <p:cNvSpPr/>
            <p:nvPr/>
          </p:nvSpPr>
          <p:spPr>
            <a:xfrm>
              <a:off x="5532113" y="264510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C0504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Spine</a:t>
              </a:r>
            </a:p>
          </p:txBody>
        </p:sp>
        <p:cxnSp>
          <p:nvCxnSpPr>
            <p:cNvPr id="127" name="Google Shape;544;p53"/>
            <p:cNvCxnSpPr>
              <a:stCxn id="123" idx="0"/>
              <a:endCxn id="125" idx="2"/>
            </p:cNvCxnSpPr>
            <p:nvPr/>
          </p:nvCxnSpPr>
          <p:spPr>
            <a:xfrm rot="10800000" flipH="1">
              <a:off x="3929150" y="2853253"/>
              <a:ext cx="9657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8" name="Google Shape;548;p53"/>
            <p:cNvSpPr txBox="1"/>
            <p:nvPr/>
          </p:nvSpPr>
          <p:spPr>
            <a:xfrm>
              <a:off x="3392794" y="2782589"/>
              <a:ext cx="10974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0" cap="none" spc="0" normalizeH="0" baseline="0" noProof="0">
                  <a:ln>
                    <a:noFill/>
                  </a:ln>
                  <a:solidFill>
                    <a:srgbClr val="134F5C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Central Office</a:t>
              </a:r>
              <a:endParaRPr kumimoji="0" sz="1600" b="1" i="1" u="none" strike="noStrike" kern="0" cap="none" spc="0" normalizeH="0" baseline="0" noProof="0">
                <a:ln>
                  <a:noFill/>
                </a:ln>
                <a:solidFill>
                  <a:srgbClr val="134F5C"/>
                </a:solidFill>
                <a:effectLst/>
                <a:uLnTx/>
                <a:uFillTx/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  <p:sp>
          <p:nvSpPr>
            <p:cNvPr id="129" name="Google Shape;535;p53"/>
            <p:cNvSpPr/>
            <p:nvPr/>
          </p:nvSpPr>
          <p:spPr>
            <a:xfrm>
              <a:off x="4510825" y="377095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1F497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Leaf</a:t>
              </a:r>
            </a:p>
          </p:txBody>
        </p:sp>
        <p:cxnSp>
          <p:nvCxnSpPr>
            <p:cNvPr id="130" name="Google Shape;549;p53"/>
            <p:cNvCxnSpPr>
              <a:stCxn id="123" idx="0"/>
              <a:endCxn id="126" idx="2"/>
            </p:cNvCxnSpPr>
            <p:nvPr/>
          </p:nvCxnSpPr>
          <p:spPr>
            <a:xfrm rot="10800000" flipH="1">
              <a:off x="3929150" y="2853253"/>
              <a:ext cx="19476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1" name="Google Shape;531;p53"/>
            <p:cNvSpPr/>
            <p:nvPr/>
          </p:nvSpPr>
          <p:spPr>
            <a:xfrm>
              <a:off x="6362375" y="377095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1F497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Leaf</a:t>
              </a:r>
            </a:p>
          </p:txBody>
        </p:sp>
      </p:grpSp>
      <p:sp>
        <p:nvSpPr>
          <p:cNvPr id="132" name="Google Shape;550;p53"/>
          <p:cNvSpPr/>
          <p:nvPr/>
        </p:nvSpPr>
        <p:spPr>
          <a:xfrm>
            <a:off x="3938904" y="291199"/>
            <a:ext cx="4077643" cy="507152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5E954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rPr>
              <a:t>Trellis</a:t>
            </a:r>
            <a:endParaRPr sz="1600" b="1">
              <a:solidFill>
                <a:srgbClr val="FFFFFF"/>
              </a:solidFill>
              <a:latin typeface="Droid Sans"/>
              <a:ea typeface="Droid Sans"/>
              <a:cs typeface="Droid Sans"/>
              <a:sym typeface="Droid Sans"/>
            </a:endParaRPr>
          </a:p>
          <a:p>
            <a:pPr algn="ctr"/>
            <a:r>
              <a:rPr lang="en-US" sz="1200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rPr>
              <a:t>IPv4/v6 unicast/multicast, vlans, MPLS SR, vRouter </a:t>
            </a:r>
            <a:r>
              <a:rPr lang="mr-IN" sz="1200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rPr>
              <a:t>…</a:t>
            </a:r>
            <a:endParaRPr sz="1200">
              <a:solidFill>
                <a:srgbClr val="FFFFFF"/>
              </a:solidFill>
              <a:latin typeface="Droid Sans"/>
              <a:ea typeface="Droid Sans"/>
              <a:cs typeface="Droid Sans"/>
              <a:sym typeface="Droid Sans"/>
            </a:endParaRPr>
          </a:p>
        </p:txBody>
      </p:sp>
      <p:grpSp>
        <p:nvGrpSpPr>
          <p:cNvPr id="133" name="Google Shape;553;p53"/>
          <p:cNvGrpSpPr/>
          <p:nvPr/>
        </p:nvGrpSpPr>
        <p:grpSpPr>
          <a:xfrm>
            <a:off x="3938153" y="859900"/>
            <a:ext cx="4110779" cy="1070115"/>
            <a:chOff x="3328399" y="665769"/>
            <a:chExt cx="4926000" cy="1070115"/>
          </a:xfrm>
        </p:grpSpPr>
        <p:sp>
          <p:nvSpPr>
            <p:cNvPr id="134" name="Google Shape;554;p53"/>
            <p:cNvSpPr/>
            <p:nvPr/>
          </p:nvSpPr>
          <p:spPr>
            <a:xfrm>
              <a:off x="3328399" y="665769"/>
              <a:ext cx="4926000" cy="351000"/>
            </a:xfrm>
            <a:prstGeom prst="roundRect">
              <a:avLst>
                <a:gd name="adj" fmla="val 16667"/>
              </a:avLst>
            </a:prstGeom>
            <a:solidFill>
              <a:srgbClr val="666666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ONOS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  <p:sp>
          <p:nvSpPr>
            <p:cNvPr id="135" name="Google Shape;555;p53"/>
            <p:cNvSpPr/>
            <p:nvPr/>
          </p:nvSpPr>
          <p:spPr>
            <a:xfrm>
              <a:off x="4898156" y="1109784"/>
              <a:ext cx="221400" cy="626100"/>
            </a:xfrm>
            <a:prstGeom prst="up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DBD4EB"/>
                </a:gs>
                <a:gs pos="100000">
                  <a:srgbClr val="9180BB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Google Shape;556;p53"/>
            <p:cNvSpPr/>
            <p:nvPr/>
          </p:nvSpPr>
          <p:spPr>
            <a:xfrm>
              <a:off x="5293031" y="1109784"/>
              <a:ext cx="221400" cy="626100"/>
            </a:xfrm>
            <a:prstGeom prst="up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D4E5F5"/>
                </a:gs>
                <a:gs pos="100000">
                  <a:srgbClr val="70A4D5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7" name="Google Shape;559;p53"/>
          <p:cNvGrpSpPr/>
          <p:nvPr/>
        </p:nvGrpSpPr>
        <p:grpSpPr>
          <a:xfrm>
            <a:off x="5660184" y="2151683"/>
            <a:ext cx="3179964" cy="1125850"/>
            <a:chOff x="5838150" y="2645103"/>
            <a:chExt cx="3179964" cy="1125850"/>
          </a:xfrm>
        </p:grpSpPr>
        <p:sp>
          <p:nvSpPr>
            <p:cNvPr id="138" name="Google Shape;560;p53"/>
            <p:cNvSpPr/>
            <p:nvPr/>
          </p:nvSpPr>
          <p:spPr>
            <a:xfrm>
              <a:off x="7290125" y="3040653"/>
              <a:ext cx="460000" cy="208200"/>
            </a:xfrm>
            <a:prstGeom prst="flowChartMagneticDisk">
              <a:avLst/>
            </a:prstGeom>
            <a:solidFill>
              <a:srgbClr val="D9D9D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Google Shape;561;p53"/>
            <p:cNvSpPr/>
            <p:nvPr/>
          </p:nvSpPr>
          <p:spPr>
            <a:xfrm>
              <a:off x="7442525" y="3208003"/>
              <a:ext cx="460000" cy="208200"/>
            </a:xfrm>
            <a:prstGeom prst="flowChartMagneticDisk">
              <a:avLst/>
            </a:prstGeom>
            <a:solidFill>
              <a:srgbClr val="D9D9D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40" name="Google Shape;562;p53"/>
            <p:cNvCxnSpPr>
              <a:stCxn id="139" idx="2"/>
            </p:cNvCxnSpPr>
            <p:nvPr/>
          </p:nvCxnSpPr>
          <p:spPr>
            <a:xfrm flipH="1">
              <a:off x="6665625" y="3312103"/>
              <a:ext cx="776900" cy="441125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" name="Google Shape;563;p53"/>
            <p:cNvCxnSpPr>
              <a:stCxn id="138" idx="2"/>
              <a:endCxn id="124" idx="0"/>
            </p:cNvCxnSpPr>
            <p:nvPr/>
          </p:nvCxnSpPr>
          <p:spPr>
            <a:xfrm flipH="1">
              <a:off x="5838150" y="3144753"/>
              <a:ext cx="1451975" cy="6262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" name="Google Shape;564;p53"/>
            <p:cNvCxnSpPr>
              <a:endCxn id="138" idx="4"/>
            </p:cNvCxnSpPr>
            <p:nvPr/>
          </p:nvCxnSpPr>
          <p:spPr>
            <a:xfrm rot="10800000">
              <a:off x="7750125" y="3144753"/>
              <a:ext cx="475800" cy="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" name="Google Shape;565;p53"/>
            <p:cNvCxnSpPr>
              <a:endCxn id="139" idx="4"/>
            </p:cNvCxnSpPr>
            <p:nvPr/>
          </p:nvCxnSpPr>
          <p:spPr>
            <a:xfrm rot="10800000">
              <a:off x="7902525" y="3312103"/>
              <a:ext cx="510000" cy="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4" name="Google Shape;566;p53"/>
            <p:cNvSpPr/>
            <p:nvPr/>
          </p:nvSpPr>
          <p:spPr>
            <a:xfrm>
              <a:off x="8069550" y="2944578"/>
              <a:ext cx="948564" cy="553716"/>
            </a:xfrm>
            <a:prstGeom prst="cloud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Internet</a:t>
              </a:r>
              <a:endParaRPr kumimoji="0" sz="10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  <p:sp>
          <p:nvSpPr>
            <p:cNvPr id="145" name="Google Shape;567;p53"/>
            <p:cNvSpPr txBox="1"/>
            <p:nvPr/>
          </p:nvSpPr>
          <p:spPr>
            <a:xfrm>
              <a:off x="6884038" y="2645103"/>
              <a:ext cx="1423726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 Metro/Core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Routers</a:t>
              </a:r>
              <a:endParaRPr kumimoji="0" sz="10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</p:grpSp>
      <p:sp>
        <p:nvSpPr>
          <p:cNvPr id="146" name="Google Shape;575;p53"/>
          <p:cNvSpPr/>
          <p:nvPr/>
        </p:nvSpPr>
        <p:spPr>
          <a:xfrm>
            <a:off x="2092676" y="3688540"/>
            <a:ext cx="237000" cy="2370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47" name="Google Shape;576;p53"/>
          <p:cNvCxnSpPr>
            <a:stCxn id="123" idx="1"/>
            <a:endCxn id="146" idx="7"/>
          </p:cNvCxnSpPr>
          <p:nvPr/>
        </p:nvCxnSpPr>
        <p:spPr>
          <a:xfrm flipH="1">
            <a:off x="2294968" y="3381633"/>
            <a:ext cx="1111516" cy="341615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8" name="Google Shape;520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558" y="2998333"/>
            <a:ext cx="198900" cy="46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525;p53"/>
          <p:cNvSpPr txBox="1"/>
          <p:nvPr/>
        </p:nvSpPr>
        <p:spPr>
          <a:xfrm>
            <a:off x="752310" y="3386855"/>
            <a:ext cx="1033511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sz="1100" i="1">
                <a:latin typeface="Droid Sans"/>
                <a:ea typeface="Droid Sans"/>
                <a:cs typeface="Droid Sans"/>
                <a:sym typeface="Droid Sans"/>
              </a:rPr>
              <a:t>Base station</a:t>
            </a:r>
            <a:endParaRPr sz="1100" i="1">
              <a:latin typeface="Droid Sans"/>
              <a:ea typeface="Droid Sans"/>
              <a:cs typeface="Droid Sans"/>
              <a:sym typeface="Droid Sans"/>
            </a:endParaRPr>
          </a:p>
        </p:txBody>
      </p:sp>
      <p:cxnSp>
        <p:nvCxnSpPr>
          <p:cNvPr id="150" name="Google Shape;576;p53"/>
          <p:cNvCxnSpPr>
            <a:stCxn id="123" idx="1"/>
          </p:cNvCxnSpPr>
          <p:nvPr/>
        </p:nvCxnSpPr>
        <p:spPr>
          <a:xfrm flipH="1" flipV="1">
            <a:off x="1601691" y="3203186"/>
            <a:ext cx="1804793" cy="178447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1" name="Google Shape;575;p53"/>
          <p:cNvSpPr/>
          <p:nvPr/>
        </p:nvSpPr>
        <p:spPr>
          <a:xfrm>
            <a:off x="2641436" y="4002719"/>
            <a:ext cx="237000" cy="2370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52" name="Google Shape;576;p53"/>
          <p:cNvCxnSpPr>
            <a:stCxn id="123" idx="1"/>
            <a:endCxn id="151" idx="7"/>
          </p:cNvCxnSpPr>
          <p:nvPr/>
        </p:nvCxnSpPr>
        <p:spPr>
          <a:xfrm flipH="1">
            <a:off x="2843728" y="3381633"/>
            <a:ext cx="562756" cy="655794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3" name="Rounded Rectangle 152"/>
          <p:cNvSpPr/>
          <p:nvPr/>
        </p:nvSpPr>
        <p:spPr>
          <a:xfrm>
            <a:off x="4012317" y="3906917"/>
            <a:ext cx="469182" cy="105155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4" name="Rounded Rectangle 153"/>
          <p:cNvSpPr/>
          <p:nvPr/>
        </p:nvSpPr>
        <p:spPr>
          <a:xfrm>
            <a:off x="4011019" y="4059317"/>
            <a:ext cx="469182" cy="105155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5" name="Rounded Rectangle 154"/>
          <p:cNvSpPr/>
          <p:nvPr/>
        </p:nvSpPr>
        <p:spPr>
          <a:xfrm>
            <a:off x="4009721" y="4219806"/>
            <a:ext cx="469182" cy="105155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6" name="Rounded Rectangle 155"/>
          <p:cNvSpPr/>
          <p:nvPr/>
        </p:nvSpPr>
        <p:spPr>
          <a:xfrm>
            <a:off x="4008423" y="4380294"/>
            <a:ext cx="469182" cy="105155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7" name="Rounded Rectangle 156"/>
          <p:cNvSpPr/>
          <p:nvPr/>
        </p:nvSpPr>
        <p:spPr>
          <a:xfrm>
            <a:off x="5863481" y="3897540"/>
            <a:ext cx="469182" cy="105155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8" name="Rounded Rectangle 157"/>
          <p:cNvSpPr/>
          <p:nvPr/>
        </p:nvSpPr>
        <p:spPr>
          <a:xfrm>
            <a:off x="5862183" y="4049940"/>
            <a:ext cx="469182" cy="105155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9" name="Rounded Rectangle 158"/>
          <p:cNvSpPr/>
          <p:nvPr/>
        </p:nvSpPr>
        <p:spPr>
          <a:xfrm>
            <a:off x="5860885" y="4210429"/>
            <a:ext cx="469182" cy="105155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0" name="Rounded Rectangle 159"/>
          <p:cNvSpPr/>
          <p:nvPr/>
        </p:nvSpPr>
        <p:spPr>
          <a:xfrm>
            <a:off x="5859587" y="4370917"/>
            <a:ext cx="469182" cy="105155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1" name="Google Shape;525;p53"/>
          <p:cNvSpPr txBox="1"/>
          <p:nvPr/>
        </p:nvSpPr>
        <p:spPr>
          <a:xfrm>
            <a:off x="1389974" y="3806187"/>
            <a:ext cx="8880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sz="1100" i="1">
                <a:latin typeface="Droid Sans"/>
                <a:ea typeface="Droid Sans"/>
                <a:cs typeface="Droid Sans"/>
                <a:sym typeface="Droid Sans"/>
              </a:rPr>
              <a:t>R-PHY</a:t>
            </a:r>
            <a:endParaRPr sz="1100" i="1"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162" name="Google Shape;525;p53"/>
          <p:cNvSpPr txBox="1"/>
          <p:nvPr/>
        </p:nvSpPr>
        <p:spPr>
          <a:xfrm>
            <a:off x="2003466" y="4185075"/>
            <a:ext cx="8880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sz="1100" i="1">
                <a:latin typeface="Droid Sans"/>
                <a:ea typeface="Droid Sans"/>
                <a:cs typeface="Droid Sans"/>
                <a:sym typeface="Droid Sans"/>
              </a:rPr>
              <a:t>R-OLT</a:t>
            </a:r>
            <a:endParaRPr sz="1100" i="1"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163" name="Google Shape;80;p21"/>
          <p:cNvSpPr txBox="1">
            <a:spLocks noGrp="1"/>
          </p:cNvSpPr>
          <p:nvPr>
            <p:ph type="title"/>
          </p:nvPr>
        </p:nvSpPr>
        <p:spPr>
          <a:xfrm>
            <a:off x="344226" y="124426"/>
            <a:ext cx="1582103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4B87CC"/>
                </a:solidFill>
                <a:effectLst/>
                <a:uLnTx/>
                <a:uFillTx/>
              </a:rPr>
              <a:t>Trellis</a:t>
            </a:r>
            <a:endParaRPr kumimoji="0" sz="3200" b="1" i="0" u="none" strike="noStrike" kern="0" cap="none" spc="0" normalizeH="0" baseline="0" noProof="0">
              <a:ln>
                <a:noFill/>
              </a:ln>
              <a:solidFill>
                <a:srgbClr val="4B87CC"/>
              </a:solidFill>
              <a:effectLst/>
              <a:uLnTx/>
              <a:uFillTx/>
            </a:endParaRPr>
          </a:p>
        </p:txBody>
      </p:sp>
      <p:sp>
        <p:nvSpPr>
          <p:cNvPr id="164" name="Google Shape;80;p21"/>
          <p:cNvSpPr txBox="1">
            <a:spLocks/>
          </p:cNvSpPr>
          <p:nvPr/>
        </p:nvSpPr>
        <p:spPr>
          <a:xfrm>
            <a:off x="370962" y="608234"/>
            <a:ext cx="3264642" cy="31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Open-Source Leaf-Spine Fabric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165" name="Google Shape;541;p53"/>
          <p:cNvCxnSpPr/>
          <p:nvPr/>
        </p:nvCxnSpPr>
        <p:spPr>
          <a:xfrm rot="10800000">
            <a:off x="3751142" y="3485841"/>
            <a:ext cx="383100" cy="4281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6" name="Google Shape;542;p53"/>
          <p:cNvCxnSpPr/>
          <p:nvPr/>
        </p:nvCxnSpPr>
        <p:spPr>
          <a:xfrm rot="10800000" flipH="1">
            <a:off x="4301826" y="3485841"/>
            <a:ext cx="375600" cy="4281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7" name="Google Shape;546;p53"/>
          <p:cNvCxnSpPr/>
          <p:nvPr/>
        </p:nvCxnSpPr>
        <p:spPr>
          <a:xfrm rot="10800000">
            <a:off x="5627567" y="3476316"/>
            <a:ext cx="383100" cy="4281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8" name="Google Shape;547;p53"/>
          <p:cNvCxnSpPr/>
          <p:nvPr/>
        </p:nvCxnSpPr>
        <p:spPr>
          <a:xfrm rot="10800000" flipH="1">
            <a:off x="6178251" y="3476316"/>
            <a:ext cx="375600" cy="4281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372046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149" grpId="0"/>
      <p:bldP spid="151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/>
      <p:bldP spid="1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-56623"/>
            <a:ext cx="8229600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Whitebox ToR Switching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37185" y="3569425"/>
            <a:ext cx="1469527" cy="253916"/>
          </a:xfrm>
          <a:prstGeom prst="rect">
            <a:avLst/>
          </a:prstGeom>
          <a:solidFill>
            <a:srgbClr val="A5A5A5"/>
          </a:solidFill>
          <a:ln w="25400" cap="flat" cmpd="sng" algn="ctr">
            <a:solidFill>
              <a:srgbClr val="A5A5A5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82296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6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rtl val="0"/>
              </a:rPr>
              <a:t>BRCM ASIC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5486" y="3016882"/>
            <a:ext cx="1460882" cy="280671"/>
          </a:xfrm>
          <a:prstGeom prst="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82296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6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rtl val="0"/>
              </a:rPr>
              <a:t>BRCM OF-DPA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32881" y="2714423"/>
            <a:ext cx="1478237" cy="283236"/>
          </a:xfrm>
          <a:prstGeom prst="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82296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6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rtl val="0"/>
              </a:rPr>
              <a:t>Indigo OF Agent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32025" y="2681219"/>
            <a:ext cx="2299244" cy="1560151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82296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6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rtl val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23718" y="3843358"/>
            <a:ext cx="2290929" cy="389231"/>
          </a:xfrm>
          <a:prstGeom prst="round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82296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6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rtl val="0"/>
              </a:rPr>
              <a:t>OCP Bare Metal Switch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36" y="1608547"/>
            <a:ext cx="3594468" cy="2773604"/>
          </a:xfrm>
          <a:prstGeom prst="rect">
            <a:avLst/>
          </a:prstGeom>
        </p:spPr>
      </p:pic>
      <p:pic>
        <p:nvPicPr>
          <p:cNvPr id="26" name="Google Shape;10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30578" y="2167013"/>
            <a:ext cx="1054887" cy="90587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ounded Rectangle 26"/>
          <p:cNvSpPr/>
          <p:nvPr/>
        </p:nvSpPr>
        <p:spPr>
          <a:xfrm>
            <a:off x="1152245" y="3328696"/>
            <a:ext cx="1455269" cy="224975"/>
          </a:xfrm>
          <a:prstGeom prst="roundRect">
            <a:avLst/>
          </a:prstGeom>
          <a:solidFill>
            <a:srgbClr val="A5A5A5"/>
          </a:solidFill>
          <a:ln w="25400" cap="flat" cmpd="sng" algn="ctr">
            <a:solidFill>
              <a:srgbClr val="A5A5A5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SDK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81826" y="3378502"/>
            <a:ext cx="719217" cy="212412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ONL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381827" y="3586027"/>
            <a:ext cx="713854" cy="215826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ONIE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4587" y="2319317"/>
            <a:ext cx="1116226" cy="659588"/>
          </a:xfrm>
          <a:prstGeom prst="rect">
            <a:avLst/>
          </a:prstGeom>
        </p:spPr>
      </p:pic>
      <p:cxnSp>
        <p:nvCxnSpPr>
          <p:cNvPr id="31" name="Straight Arrow Connector 30"/>
          <p:cNvCxnSpPr>
            <a:stCxn id="34" idx="2"/>
            <a:endCxn id="23" idx="0"/>
          </p:cNvCxnSpPr>
          <p:nvPr/>
        </p:nvCxnSpPr>
        <p:spPr>
          <a:xfrm flipH="1">
            <a:off x="1481647" y="1609678"/>
            <a:ext cx="4136" cy="1071541"/>
          </a:xfrm>
          <a:prstGeom prst="straightConnector1">
            <a:avLst/>
          </a:prstGeom>
          <a:noFill/>
          <a:ln w="12700" cap="flat" cmpd="sng" algn="ctr">
            <a:solidFill>
              <a:srgbClr val="FFFFFF">
                <a:lumMod val="50000"/>
              </a:srgbClr>
            </a:solidFill>
            <a:prstDash val="sysDash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2" name="TextBox 31"/>
          <p:cNvSpPr txBox="1"/>
          <p:nvPr/>
        </p:nvSpPr>
        <p:spPr>
          <a:xfrm>
            <a:off x="2747454" y="817125"/>
            <a:ext cx="3594468" cy="757130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>
            <a:glow rad="101600">
              <a:srgbClr val="70AD47">
                <a:lumMod val="20000"/>
                <a:lumOff val="80000"/>
                <a:alpha val="75000"/>
              </a:srgbClr>
            </a:glow>
            <a:outerShdw blurRad="50800" dist="38100" dir="2700000" algn="tl" rotWithShape="0">
              <a:srgbClr val="000000">
                <a:alpha val="43000"/>
              </a:srgbClr>
            </a:outerShdw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4114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White-Box = </a:t>
            </a:r>
          </a:p>
          <a:p>
            <a:pPr marL="0" marR="0" lvl="0" indent="0" algn="ctr" defTabSz="4114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Open-Hardware Specs (OCP)</a:t>
            </a:r>
          </a:p>
          <a:p>
            <a:pPr marL="0" marR="0" lvl="0" indent="0" algn="ctr" defTabSz="4114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+ Open-Source Software (ONF &amp; OCP)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13446" y="821798"/>
            <a:ext cx="1352975" cy="41783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Trellis Apps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47436" y="1228546"/>
            <a:ext cx="1676694" cy="381132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SDN Controller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Title 5"/>
          <p:cNvSpPr txBox="1">
            <a:spLocks/>
          </p:cNvSpPr>
          <p:nvPr/>
        </p:nvSpPr>
        <p:spPr>
          <a:xfrm>
            <a:off x="4258139" y="3612820"/>
            <a:ext cx="1772286" cy="637097"/>
          </a:xfrm>
          <a:prstGeom prst="rect">
            <a:avLst/>
          </a:prstGeom>
        </p:spPr>
        <p:txBody>
          <a:bodyPr vert="horz" wrap="square" lIns="82296" tIns="41148" rIns="82296" bIns="41148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marL="0" marR="0" lvl="0" indent="0" algn="r" defTabSz="4114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Edgecore</a:t>
            </a:r>
          </a:p>
          <a:p>
            <a:pPr marL="0" marR="0" lvl="0" indent="0" algn="r" defTabSz="4114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 5712, 6712, 7712</a:t>
            </a:r>
          </a:p>
        </p:txBody>
      </p:sp>
    </p:spTree>
    <p:extLst>
      <p:ext uri="{BB962C8B-B14F-4D97-AF65-F5344CB8AC3E}">
        <p14:creationId xmlns:p14="http://schemas.microsoft.com/office/powerpoint/2010/main" val="579696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7" grpId="0" animBg="1"/>
      <p:bldP spid="28" grpId="0" animBg="1"/>
      <p:bldP spid="29" grpId="0" animBg="1"/>
      <p:bldP spid="33" grpId="0" animBg="1"/>
      <p:bldP spid="34" grpId="0" animBg="1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05099" y="901008"/>
            <a:ext cx="5679611" cy="3764238"/>
          </a:xfrm>
          <a:prstGeom prst="roundRect">
            <a:avLst>
              <a:gd name="adj" fmla="val 1875"/>
            </a:avLst>
          </a:prstGeom>
          <a:noFill/>
          <a:ln w="19050" cap="flat" cmpd="sng" algn="ctr">
            <a:solidFill>
              <a:schemeClr val="tx1"/>
            </a:solidFill>
            <a:prstDash val="dot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Hexagon 4"/>
          <p:cNvSpPr/>
          <p:nvPr/>
        </p:nvSpPr>
        <p:spPr>
          <a:xfrm>
            <a:off x="2268066" y="1642665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AAA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1773" y="2416517"/>
            <a:ext cx="1821283" cy="33130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VOLTHA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11773" y="1826915"/>
            <a:ext cx="4539023" cy="44717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SDN Controller - ONOS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30729" y="947314"/>
            <a:ext cx="4520067" cy="4651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buFont typeface="Arial"/>
              <a:buNone/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Network Edge Mediator (NEM)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6032" y="593231"/>
            <a:ext cx="1268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600" b="1" kern="0" dirty="0">
                <a:solidFill>
                  <a:srgbClr val="004B7D">
                    <a:lumMod val="75000"/>
                  </a:srgbClr>
                </a:solidFill>
                <a:latin typeface="Calibri"/>
                <a:ea typeface="Arial"/>
                <a:cs typeface="Arial"/>
                <a:sym typeface="Arial"/>
              </a:rPr>
              <a:t>SEBA POD</a:t>
            </a:r>
          </a:p>
        </p:txBody>
      </p:sp>
      <p:sp>
        <p:nvSpPr>
          <p:cNvPr id="10" name="Hexagon 9"/>
          <p:cNvSpPr/>
          <p:nvPr/>
        </p:nvSpPr>
        <p:spPr>
          <a:xfrm>
            <a:off x="2855442" y="1635471"/>
            <a:ext cx="68286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vlans</a:t>
            </a:r>
          </a:p>
        </p:txBody>
      </p:sp>
      <p:sp>
        <p:nvSpPr>
          <p:cNvPr id="11" name="Hexagon 10"/>
          <p:cNvSpPr/>
          <p:nvPr/>
        </p:nvSpPr>
        <p:spPr>
          <a:xfrm>
            <a:off x="3409303" y="1635471"/>
            <a:ext cx="65133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dhcp</a:t>
            </a:r>
          </a:p>
        </p:txBody>
      </p:sp>
      <p:sp>
        <p:nvSpPr>
          <p:cNvPr id="12" name="Hexagon 11"/>
          <p:cNvSpPr/>
          <p:nvPr/>
        </p:nvSpPr>
        <p:spPr>
          <a:xfrm>
            <a:off x="3957232" y="1635471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mcast</a:t>
            </a:r>
          </a:p>
        </p:txBody>
      </p:sp>
      <p:sp>
        <p:nvSpPr>
          <p:cNvPr id="13" name="Hexagon 12"/>
          <p:cNvSpPr/>
          <p:nvPr/>
        </p:nvSpPr>
        <p:spPr>
          <a:xfrm>
            <a:off x="4590801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bridging</a:t>
            </a:r>
          </a:p>
        </p:txBody>
      </p:sp>
      <p:sp>
        <p:nvSpPr>
          <p:cNvPr id="14" name="Hexagon 13"/>
          <p:cNvSpPr/>
          <p:nvPr/>
        </p:nvSpPr>
        <p:spPr>
          <a:xfrm>
            <a:off x="5326695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routing</a:t>
            </a:r>
          </a:p>
        </p:txBody>
      </p:sp>
      <p:sp>
        <p:nvSpPr>
          <p:cNvPr id="15" name="Hexagon 14"/>
          <p:cNvSpPr/>
          <p:nvPr/>
        </p:nvSpPr>
        <p:spPr>
          <a:xfrm>
            <a:off x="6050035" y="1635471"/>
            <a:ext cx="68889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ACLs</a:t>
            </a:r>
          </a:p>
        </p:txBody>
      </p:sp>
      <p:cxnSp>
        <p:nvCxnSpPr>
          <p:cNvPr id="16" name="Straight Connector 15"/>
          <p:cNvCxnSpPr>
            <a:stCxn id="6" idx="0"/>
          </p:cNvCxnSpPr>
          <p:nvPr/>
        </p:nvCxnSpPr>
        <p:spPr>
          <a:xfrm flipH="1" flipV="1">
            <a:off x="3120309" y="2280271"/>
            <a:ext cx="2106" cy="1362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409" y="1577959"/>
            <a:ext cx="773663" cy="45716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043806" y="206740"/>
            <a:ext cx="2594992" cy="659218"/>
            <a:chOff x="4691947" y="240650"/>
            <a:chExt cx="2692230" cy="854361"/>
          </a:xfrm>
        </p:grpSpPr>
        <p:sp>
          <p:nvSpPr>
            <p:cNvPr id="19" name="Hexagon 18"/>
            <p:cNvSpPr/>
            <p:nvPr/>
          </p:nvSpPr>
          <p:spPr>
            <a:xfrm>
              <a:off x="4691947" y="240650"/>
              <a:ext cx="1175691" cy="280214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2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ONAP</a:t>
              </a:r>
            </a:p>
          </p:txBody>
        </p:sp>
        <p:sp>
          <p:nvSpPr>
            <p:cNvPr id="20" name="Hexagon 19"/>
            <p:cNvSpPr/>
            <p:nvPr/>
          </p:nvSpPr>
          <p:spPr>
            <a:xfrm>
              <a:off x="5993476" y="240653"/>
              <a:ext cx="1390701" cy="280211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2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Op X OSS/BSS</a:t>
              </a:r>
            </a:p>
          </p:txBody>
        </p:sp>
        <p:sp>
          <p:nvSpPr>
            <p:cNvPr id="21" name="Up-Down Arrow 20"/>
            <p:cNvSpPr/>
            <p:nvPr/>
          </p:nvSpPr>
          <p:spPr>
            <a:xfrm>
              <a:off x="5188440" y="520865"/>
              <a:ext cx="192792" cy="358886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000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Up-Down Arrow 21"/>
            <p:cNvSpPr/>
            <p:nvPr/>
          </p:nvSpPr>
          <p:spPr>
            <a:xfrm>
              <a:off x="6645655" y="520865"/>
              <a:ext cx="222649" cy="545091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000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786513" y="898450"/>
              <a:ext cx="986561" cy="196561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0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Abstract OLT</a:t>
              </a:r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6818736" y="930072"/>
            <a:ext cx="692740" cy="17754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DockerK8s Helm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3120309" y="1430691"/>
            <a:ext cx="2107" cy="136960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6" name="Straight Connector 25"/>
          <p:cNvCxnSpPr/>
          <p:nvPr/>
        </p:nvCxnSpPr>
        <p:spPr>
          <a:xfrm flipH="1" flipV="1">
            <a:off x="5640076" y="1435352"/>
            <a:ext cx="2914" cy="1380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7" name="Straight Connector 26"/>
          <p:cNvCxnSpPr/>
          <p:nvPr/>
        </p:nvCxnSpPr>
        <p:spPr>
          <a:xfrm flipV="1">
            <a:off x="3213085" y="2753567"/>
            <a:ext cx="0" cy="74013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8" idx="1"/>
            <a:endCxn id="29" idx="6"/>
          </p:cNvCxnSpPr>
          <p:nvPr/>
        </p:nvCxnSpPr>
        <p:spPr>
          <a:xfrm flipH="1">
            <a:off x="1356409" y="3265868"/>
            <a:ext cx="859979" cy="69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280482" y="3202290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453731" y="3273621"/>
            <a:ext cx="45719" cy="4571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cxnSp>
        <p:nvCxnSpPr>
          <p:cNvPr id="31" name="Straight Connector 30"/>
          <p:cNvCxnSpPr>
            <a:stCxn id="29" idx="2"/>
            <a:endCxn id="33" idx="3"/>
          </p:cNvCxnSpPr>
          <p:nvPr/>
        </p:nvCxnSpPr>
        <p:spPr>
          <a:xfrm flipH="1" flipV="1">
            <a:off x="579807" y="2920228"/>
            <a:ext cx="700675" cy="34633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2"/>
            <a:endCxn id="34" idx="3"/>
          </p:cNvCxnSpPr>
          <p:nvPr/>
        </p:nvCxnSpPr>
        <p:spPr>
          <a:xfrm flipH="1">
            <a:off x="579807" y="3266562"/>
            <a:ext cx="700675" cy="343413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77352" y="2848542"/>
            <a:ext cx="102455" cy="1433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77353" y="3534367"/>
            <a:ext cx="102454" cy="15121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36083" y="3255068"/>
            <a:ext cx="45719" cy="4571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16390" y="2932100"/>
            <a:ext cx="430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OLT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3171" y="2945174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ONU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8" y="3153803"/>
            <a:ext cx="1821283" cy="22413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90" y="3444557"/>
            <a:ext cx="1821282" cy="23796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9" y="4232190"/>
            <a:ext cx="1821283" cy="254901"/>
          </a:xfrm>
          <a:prstGeom prst="rect">
            <a:avLst/>
          </a:prstGeom>
        </p:spPr>
      </p:pic>
      <p:sp>
        <p:nvSpPr>
          <p:cNvPr id="41" name="Oval 40"/>
          <p:cNvSpPr/>
          <p:nvPr/>
        </p:nvSpPr>
        <p:spPr>
          <a:xfrm>
            <a:off x="2888475" y="3756913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888475" y="3919896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888475" y="4080537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cxnSp>
        <p:nvCxnSpPr>
          <p:cNvPr id="44" name="Straight Connector 43"/>
          <p:cNvCxnSpPr>
            <a:stCxn id="38" idx="2"/>
          </p:cNvCxnSpPr>
          <p:nvPr/>
        </p:nvCxnSpPr>
        <p:spPr>
          <a:xfrm flipH="1" flipV="1">
            <a:off x="3122416" y="2753569"/>
            <a:ext cx="4614" cy="400234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90255" y="3491211"/>
            <a:ext cx="677811" cy="62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46" descr="house.png"/>
          <p:cNvPicPr>
            <a:picLocks noChangeAspect="1"/>
          </p:cNvPicPr>
          <p:nvPr/>
        </p:nvPicPr>
        <p:blipFill>
          <a:blip r:embed="rId6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4657"/>
            <a:ext cx="565416" cy="405003"/>
          </a:xfrm>
          <a:prstGeom prst="rect">
            <a:avLst/>
          </a:prstGeom>
        </p:spPr>
      </p:pic>
      <p:pic>
        <p:nvPicPr>
          <p:cNvPr id="48" name="Picture 47" descr="house.png"/>
          <p:cNvPicPr>
            <a:picLocks noChangeAspect="1"/>
          </p:cNvPicPr>
          <p:nvPr/>
        </p:nvPicPr>
        <p:blipFill>
          <a:blip r:embed="rId6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0990"/>
            <a:ext cx="565416" cy="405003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6750796" y="3268741"/>
            <a:ext cx="1715848" cy="658752"/>
            <a:chOff x="6925824" y="3930774"/>
            <a:chExt cx="1715848" cy="65875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4" y="3930774"/>
              <a:ext cx="466864" cy="350562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0007" y="4235359"/>
              <a:ext cx="471665" cy="354167"/>
            </a:xfrm>
            <a:prstGeom prst="rect">
              <a:avLst/>
            </a:prstGeom>
          </p:spPr>
        </p:pic>
        <p:cxnSp>
          <p:nvCxnSpPr>
            <p:cNvPr id="52" name="Straight Connector 51"/>
            <p:cNvCxnSpPr>
              <a:stCxn id="57" idx="3"/>
              <a:endCxn id="50" idx="1"/>
            </p:cNvCxnSpPr>
            <p:nvPr/>
          </p:nvCxnSpPr>
          <p:spPr>
            <a:xfrm>
              <a:off x="6925824" y="4097079"/>
              <a:ext cx="1221200" cy="8976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3" name="Straight Connector 52"/>
            <p:cNvCxnSpPr>
              <a:stCxn id="73" idx="3"/>
              <a:endCxn id="51" idx="1"/>
            </p:cNvCxnSpPr>
            <p:nvPr/>
          </p:nvCxnSpPr>
          <p:spPr>
            <a:xfrm>
              <a:off x="6925824" y="4405592"/>
              <a:ext cx="1244183" cy="6851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4" name="Straight Connector 53"/>
            <p:cNvCxnSpPr>
              <a:stCxn id="73" idx="3"/>
              <a:endCxn id="50" idx="1"/>
            </p:cNvCxnSpPr>
            <p:nvPr/>
          </p:nvCxnSpPr>
          <p:spPr>
            <a:xfrm flipV="1">
              <a:off x="6925824" y="4106055"/>
              <a:ext cx="1221200" cy="299537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5" name="Straight Connector 54"/>
            <p:cNvCxnSpPr>
              <a:stCxn id="57" idx="3"/>
              <a:endCxn id="51" idx="1"/>
            </p:cNvCxnSpPr>
            <p:nvPr/>
          </p:nvCxnSpPr>
          <p:spPr>
            <a:xfrm>
              <a:off x="6925824" y="4097079"/>
              <a:ext cx="1244183" cy="315364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56" name="TextBox 55"/>
          <p:cNvSpPr txBox="1"/>
          <p:nvPr/>
        </p:nvSpPr>
        <p:spPr>
          <a:xfrm>
            <a:off x="7810871" y="3054664"/>
            <a:ext cx="11406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 BNG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638" y="3308971"/>
            <a:ext cx="1756158" cy="252150"/>
          </a:xfrm>
          <a:prstGeom prst="rect">
            <a:avLst/>
          </a:prstGeom>
        </p:spPr>
      </p:pic>
      <p:cxnSp>
        <p:nvCxnSpPr>
          <p:cNvPr id="58" name="Straight Connector 57"/>
          <p:cNvCxnSpPr>
            <a:stCxn id="38" idx="3"/>
            <a:endCxn id="57" idx="1"/>
          </p:cNvCxnSpPr>
          <p:nvPr/>
        </p:nvCxnSpPr>
        <p:spPr>
          <a:xfrm>
            <a:off x="4037671" y="3265868"/>
            <a:ext cx="956967" cy="16917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9" name="Straight Connector 58"/>
          <p:cNvCxnSpPr>
            <a:stCxn id="38" idx="3"/>
            <a:endCxn id="73" idx="1"/>
          </p:cNvCxnSpPr>
          <p:nvPr/>
        </p:nvCxnSpPr>
        <p:spPr>
          <a:xfrm>
            <a:off x="4037671" y="3265868"/>
            <a:ext cx="956967" cy="47769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0" name="Straight Connector 59"/>
          <p:cNvCxnSpPr>
            <a:stCxn id="39" idx="3"/>
            <a:endCxn id="57" idx="1"/>
          </p:cNvCxnSpPr>
          <p:nvPr/>
        </p:nvCxnSpPr>
        <p:spPr>
          <a:xfrm flipV="1">
            <a:off x="4037672" y="3435046"/>
            <a:ext cx="956966" cy="128493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1" name="Straight Connector 60"/>
          <p:cNvCxnSpPr>
            <a:stCxn id="39" idx="3"/>
            <a:endCxn id="73" idx="1"/>
          </p:cNvCxnSpPr>
          <p:nvPr/>
        </p:nvCxnSpPr>
        <p:spPr>
          <a:xfrm>
            <a:off x="4037672" y="3563539"/>
            <a:ext cx="956966" cy="18002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2" name="Straight Connector 61"/>
          <p:cNvCxnSpPr>
            <a:stCxn id="40" idx="3"/>
            <a:endCxn id="57" idx="1"/>
          </p:cNvCxnSpPr>
          <p:nvPr/>
        </p:nvCxnSpPr>
        <p:spPr>
          <a:xfrm flipV="1">
            <a:off x="4037672" y="3435046"/>
            <a:ext cx="956966" cy="92459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3" name="Straight Connector 62"/>
          <p:cNvCxnSpPr>
            <a:stCxn id="40" idx="3"/>
            <a:endCxn id="73" idx="1"/>
          </p:cNvCxnSpPr>
          <p:nvPr/>
        </p:nvCxnSpPr>
        <p:spPr>
          <a:xfrm flipV="1">
            <a:off x="4037672" y="3743559"/>
            <a:ext cx="956966" cy="61608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64" name="Picture 6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0703" y="4195753"/>
            <a:ext cx="2116004" cy="19364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3103" y="4348153"/>
            <a:ext cx="2116004" cy="179166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5503" y="4500553"/>
            <a:ext cx="2116004" cy="170439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 flipV="1">
            <a:off x="5449910" y="3724982"/>
            <a:ext cx="3448" cy="463269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8" name="Straight Connector 67"/>
          <p:cNvCxnSpPr/>
          <p:nvPr/>
        </p:nvCxnSpPr>
        <p:spPr>
          <a:xfrm flipV="1">
            <a:off x="5516569" y="3724983"/>
            <a:ext cx="438" cy="62992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9" name="Straight Connector 68"/>
          <p:cNvCxnSpPr/>
          <p:nvPr/>
        </p:nvCxnSpPr>
        <p:spPr>
          <a:xfrm flipV="1">
            <a:off x="6119945" y="3544595"/>
            <a:ext cx="5746" cy="65515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0" name="Straight Connector 69"/>
          <p:cNvCxnSpPr/>
          <p:nvPr/>
        </p:nvCxnSpPr>
        <p:spPr>
          <a:xfrm flipH="1" flipV="1">
            <a:off x="6183156" y="3561835"/>
            <a:ext cx="1" cy="775837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1" name="Straight Connector 70"/>
          <p:cNvCxnSpPr>
            <a:stCxn id="66" idx="0"/>
          </p:cNvCxnSpPr>
          <p:nvPr/>
        </p:nvCxnSpPr>
        <p:spPr>
          <a:xfrm flipH="1" flipV="1">
            <a:off x="6252111" y="3573329"/>
            <a:ext cx="1394" cy="92722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2" name="Straight Connector 71"/>
          <p:cNvCxnSpPr/>
          <p:nvPr/>
        </p:nvCxnSpPr>
        <p:spPr>
          <a:xfrm flipH="1" flipV="1">
            <a:off x="5584105" y="3703081"/>
            <a:ext cx="1421" cy="79550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73" name="Picture 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638" y="3626441"/>
            <a:ext cx="1756158" cy="234236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5004455" y="3093211"/>
            <a:ext cx="11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SWITCH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718598" y="3978785"/>
            <a:ext cx="671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SERVER</a:t>
            </a:r>
          </a:p>
        </p:txBody>
      </p:sp>
      <p:pic>
        <p:nvPicPr>
          <p:cNvPr id="76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9490" y="2650120"/>
            <a:ext cx="705050" cy="641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104;p2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34492" y="4035705"/>
            <a:ext cx="665776" cy="61937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80;p21"/>
          <p:cNvSpPr txBox="1">
            <a:spLocks/>
          </p:cNvSpPr>
          <p:nvPr/>
        </p:nvSpPr>
        <p:spPr>
          <a:xfrm>
            <a:off x="344226" y="278117"/>
            <a:ext cx="1582103" cy="6005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34275" tIns="17125" rIns="34275" bIns="17125" rtlCol="0" anchor="ctr" anchorCtr="0">
            <a:noAutofit/>
          </a:bodyPr>
          <a:lstStyle>
            <a:lvl1pPr marR="0" lvl="0" algn="ctr" defTabSz="457200" rtl="0" eaLnBrk="1" latinLnBrk="0" hangingPunct="1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kern="1200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algn="l">
              <a:lnSpc>
                <a:spcPct val="90000"/>
              </a:lnSpc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3200" b="1">
                <a:solidFill>
                  <a:srgbClr val="4B87CC"/>
                </a:solidFill>
              </a:rPr>
              <a:t>SEBA</a:t>
            </a:r>
          </a:p>
        </p:txBody>
      </p:sp>
      <p:sp>
        <p:nvSpPr>
          <p:cNvPr id="79" name="Google Shape;80;p21"/>
          <p:cNvSpPr txBox="1">
            <a:spLocks/>
          </p:cNvSpPr>
          <p:nvPr/>
        </p:nvSpPr>
        <p:spPr>
          <a:xfrm>
            <a:off x="379264" y="935186"/>
            <a:ext cx="1476832" cy="75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defTabSz="914400"/>
            <a:r>
              <a:rPr lang="en-US" sz="1600" b="1" kern="0"/>
              <a:t>S</a:t>
            </a:r>
            <a:r>
              <a:rPr lang="en-US" sz="1600" kern="0"/>
              <a:t>DN </a:t>
            </a:r>
          </a:p>
          <a:p>
            <a:pPr defTabSz="914400"/>
            <a:r>
              <a:rPr lang="en-US" sz="1600" b="1" kern="0"/>
              <a:t>E</a:t>
            </a:r>
            <a:r>
              <a:rPr lang="en-US" sz="1600" kern="0"/>
              <a:t>nabled</a:t>
            </a:r>
          </a:p>
          <a:p>
            <a:pPr defTabSz="914400"/>
            <a:r>
              <a:rPr lang="en-US" sz="1600" b="1" kern="0"/>
              <a:t>B</a:t>
            </a:r>
            <a:r>
              <a:rPr lang="en-US" sz="1600" kern="0"/>
              <a:t>roadband </a:t>
            </a:r>
          </a:p>
          <a:p>
            <a:pPr defTabSz="914400"/>
            <a:r>
              <a:rPr lang="en-US" sz="1600" b="1" kern="0"/>
              <a:t>A</a:t>
            </a:r>
            <a:r>
              <a:rPr lang="en-US" sz="1600" kern="0"/>
              <a:t>ccess</a:t>
            </a:r>
          </a:p>
        </p:txBody>
      </p:sp>
      <p:cxnSp>
        <p:nvCxnSpPr>
          <p:cNvPr id="80" name="Straight Connector 79"/>
          <p:cNvCxnSpPr/>
          <p:nvPr/>
        </p:nvCxnSpPr>
        <p:spPr>
          <a:xfrm flipH="1" flipV="1">
            <a:off x="5805823" y="2266793"/>
            <a:ext cx="4503" cy="104851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7887392" y="4134699"/>
            <a:ext cx="847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QuantaGrid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D51B-1U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790889" y="2834569"/>
            <a:ext cx="7621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EdgeCore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7712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386375" y="4144783"/>
            <a:ext cx="890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EdgeCore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ASFvOLT16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879604" y="2901107"/>
            <a:ext cx="14364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(Embedded BNG)</a:t>
            </a:r>
          </a:p>
        </p:txBody>
      </p:sp>
      <p:sp>
        <p:nvSpPr>
          <p:cNvPr id="2" name="Donut 1"/>
          <p:cNvSpPr/>
          <p:nvPr/>
        </p:nvSpPr>
        <p:spPr>
          <a:xfrm>
            <a:off x="2718607" y="685590"/>
            <a:ext cx="3331427" cy="892370"/>
          </a:xfrm>
          <a:prstGeom prst="donut">
            <a:avLst>
              <a:gd name="adj" fmla="val 1829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032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3367425" y="1726925"/>
            <a:ext cx="3169023" cy="1928826"/>
            <a:chOff x="3471122" y="1726925"/>
            <a:chExt cx="3169023" cy="1928826"/>
          </a:xfrm>
        </p:grpSpPr>
        <p:cxnSp>
          <p:nvCxnSpPr>
            <p:cNvPr id="60" name="Straight Connector 59"/>
            <p:cNvCxnSpPr>
              <a:stCxn id="4" idx="0"/>
            </p:cNvCxnSpPr>
            <p:nvPr/>
          </p:nvCxnSpPr>
          <p:spPr>
            <a:xfrm flipV="1">
              <a:off x="4003252" y="3112205"/>
              <a:ext cx="0" cy="543546"/>
            </a:xfrm>
            <a:prstGeom prst="line">
              <a:avLst/>
            </a:prstGeom>
            <a:ln w="12700" cmpd="sng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3471122" y="2913420"/>
              <a:ext cx="1271654" cy="29817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200">
                  <a:solidFill>
                    <a:prstClr val="white"/>
                  </a:solidFill>
                  <a:latin typeface="Calibri"/>
                  <a:sym typeface="Arial"/>
                </a:rPr>
                <a:t>VOLTHA</a:t>
              </a:r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4037928" y="1919510"/>
              <a:ext cx="2602217" cy="310597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400">
                  <a:solidFill>
                    <a:srgbClr val="FFFFFF"/>
                  </a:solidFill>
                  <a:latin typeface="Calibri"/>
                  <a:sym typeface="Arial"/>
                </a:rPr>
                <a:t>ONOS Cluster</a:t>
              </a:r>
            </a:p>
          </p:txBody>
        </p:sp>
        <p:cxnSp>
          <p:nvCxnSpPr>
            <p:cNvPr id="65" name="Straight Connector 64"/>
            <p:cNvCxnSpPr/>
            <p:nvPr/>
          </p:nvCxnSpPr>
          <p:spPr>
            <a:xfrm flipV="1">
              <a:off x="4258802" y="2230108"/>
              <a:ext cx="1094" cy="689512"/>
            </a:xfrm>
            <a:prstGeom prst="line">
              <a:avLst/>
            </a:prstGeom>
            <a:ln w="12700" cmpd="sng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Hexagon 69"/>
            <p:cNvSpPr/>
            <p:nvPr/>
          </p:nvSpPr>
          <p:spPr>
            <a:xfrm>
              <a:off x="4037926" y="1726925"/>
              <a:ext cx="531486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700">
                  <a:solidFill>
                    <a:prstClr val="black"/>
                  </a:solidFill>
                  <a:latin typeface="Calibri"/>
                  <a:sym typeface="Arial"/>
                </a:rPr>
                <a:t>vOLT</a:t>
              </a:r>
            </a:p>
          </p:txBody>
        </p:sp>
        <p:sp>
          <p:nvSpPr>
            <p:cNvPr id="71" name="Hexagon 70"/>
            <p:cNvSpPr/>
            <p:nvPr/>
          </p:nvSpPr>
          <p:spPr>
            <a:xfrm>
              <a:off x="4455904" y="1726925"/>
              <a:ext cx="506948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  <a:sym typeface="Arial"/>
                </a:rPr>
                <a:t>dhcp</a:t>
              </a:r>
            </a:p>
          </p:txBody>
        </p:sp>
        <p:sp>
          <p:nvSpPr>
            <p:cNvPr id="72" name="Hexagon 71"/>
            <p:cNvSpPr/>
            <p:nvPr/>
          </p:nvSpPr>
          <p:spPr>
            <a:xfrm>
              <a:off x="4863911" y="1726925"/>
              <a:ext cx="589019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  <a:sym typeface="Arial"/>
                </a:rPr>
                <a:t>mcast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333020" y="2301107"/>
              <a:ext cx="3284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00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</a:rPr>
                <a:t>OF</a:t>
              </a: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4963403" y="2931320"/>
              <a:ext cx="350277" cy="1877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700" b="1">
                  <a:solidFill>
                    <a:prstClr val="black"/>
                  </a:solidFill>
                  <a:latin typeface="Calibri"/>
                  <a:sym typeface="Arial"/>
                </a:rPr>
                <a:t>TP</a:t>
              </a: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4996343" y="2975046"/>
              <a:ext cx="398617" cy="20503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700" b="1">
                  <a:solidFill>
                    <a:prstClr val="black"/>
                  </a:solidFill>
                  <a:latin typeface="Calibri"/>
                  <a:sym typeface="Arial"/>
                </a:rPr>
                <a:t>TP</a:t>
              </a: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5044722" y="3028930"/>
              <a:ext cx="380718" cy="2019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700" b="1" dirty="0">
                  <a:solidFill>
                    <a:prstClr val="black"/>
                  </a:solidFill>
                  <a:latin typeface="Calibri"/>
                  <a:sym typeface="Arial"/>
                </a:rPr>
                <a:t>TP</a:t>
              </a:r>
            </a:p>
          </p:txBody>
        </p:sp>
        <p:sp>
          <p:nvSpPr>
            <p:cNvPr id="132" name="Left Arrow 131"/>
            <p:cNvSpPr/>
            <p:nvPr/>
          </p:nvSpPr>
          <p:spPr>
            <a:xfrm>
              <a:off x="4746061" y="2987694"/>
              <a:ext cx="193269" cy="124511"/>
            </a:xfrm>
            <a:prstGeom prst="leftArrow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</p:grpSp>
      <p:sp>
        <p:nvSpPr>
          <p:cNvPr id="165" name="Rounded Rectangle 164"/>
          <p:cNvSpPr/>
          <p:nvPr/>
        </p:nvSpPr>
        <p:spPr>
          <a:xfrm>
            <a:off x="1628271" y="3577667"/>
            <a:ext cx="2732817" cy="1022685"/>
          </a:xfrm>
          <a:prstGeom prst="roundRect">
            <a:avLst/>
          </a:prstGeom>
          <a:ln w="12700" cmpd="sng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164" name="Rounded Rectangle 163"/>
          <p:cNvSpPr/>
          <p:nvPr/>
        </p:nvSpPr>
        <p:spPr>
          <a:xfrm>
            <a:off x="1724386" y="3484244"/>
            <a:ext cx="2732817" cy="1022685"/>
          </a:xfrm>
          <a:prstGeom prst="roundRect">
            <a:avLst/>
          </a:prstGeom>
          <a:ln w="12700" cmpd="sng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  <a:sym typeface="Arial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386406" y="3167541"/>
            <a:ext cx="3542132" cy="1249162"/>
            <a:chOff x="1490103" y="3167541"/>
            <a:chExt cx="3542132" cy="1249162"/>
          </a:xfrm>
        </p:grpSpPr>
        <p:sp>
          <p:nvSpPr>
            <p:cNvPr id="56" name="TextBox 55"/>
            <p:cNvSpPr txBox="1"/>
            <p:nvPr/>
          </p:nvSpPr>
          <p:spPr>
            <a:xfrm>
              <a:off x="4649698" y="4074531"/>
              <a:ext cx="38253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00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</a:rPr>
                <a:t>NNI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490103" y="3167541"/>
              <a:ext cx="3198802" cy="1249162"/>
              <a:chOff x="1490103" y="3167541"/>
              <a:chExt cx="3198802" cy="1249162"/>
            </a:xfrm>
          </p:grpSpPr>
          <p:sp>
            <p:nvSpPr>
              <p:cNvPr id="118" name="Rounded Rectangle 117"/>
              <p:cNvSpPr/>
              <p:nvPr/>
            </p:nvSpPr>
            <p:spPr>
              <a:xfrm>
                <a:off x="1933232" y="3394018"/>
                <a:ext cx="2732817" cy="1022685"/>
              </a:xfrm>
              <a:prstGeom prst="roundRect">
                <a:avLst/>
              </a:prstGeom>
              <a:ln w="12700" cmpd="sng"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latin typeface="Calibri"/>
                  <a:sym typeface="Arial"/>
                </a:endParaRPr>
              </a:p>
            </p:txBody>
          </p:sp>
          <p:grpSp>
            <p:nvGrpSpPr>
              <p:cNvPr id="58" name="Group 57"/>
              <p:cNvGrpSpPr/>
              <p:nvPr/>
            </p:nvGrpSpPr>
            <p:grpSpPr>
              <a:xfrm>
                <a:off x="1900255" y="3416840"/>
                <a:ext cx="2788650" cy="978137"/>
                <a:chOff x="1900255" y="4472883"/>
                <a:chExt cx="2788650" cy="1086819"/>
              </a:xfrm>
            </p:grpSpPr>
            <p:sp>
              <p:nvSpPr>
                <p:cNvPr id="4" name="Rounded Rectangle 3"/>
                <p:cNvSpPr/>
                <p:nvPr/>
              </p:nvSpPr>
              <p:spPr>
                <a:xfrm>
                  <a:off x="3547851" y="4738342"/>
                  <a:ext cx="1118195" cy="448641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sym typeface="Arial"/>
                  </a:endParaRPr>
                </a:p>
              </p:txBody>
            </p:sp>
            <p:cxnSp>
              <p:nvCxnSpPr>
                <p:cNvPr id="8" name="Straight Connector 7"/>
                <p:cNvCxnSpPr/>
                <p:nvPr/>
              </p:nvCxnSpPr>
              <p:spPr>
                <a:xfrm flipH="1" flipV="1">
                  <a:off x="2995657" y="4793560"/>
                  <a:ext cx="552194" cy="4141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/>
                <p:cNvCxnSpPr/>
                <p:nvPr/>
              </p:nvCxnSpPr>
              <p:spPr>
                <a:xfrm flipH="1">
                  <a:off x="2995657" y="5083451"/>
                  <a:ext cx="552194" cy="10353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Oval 12"/>
                <p:cNvSpPr/>
                <p:nvPr/>
              </p:nvSpPr>
              <p:spPr>
                <a:xfrm>
                  <a:off x="2905925" y="4752148"/>
                  <a:ext cx="75927" cy="64272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4643186" y="4834973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4643186" y="5062247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2905925" y="5154847"/>
                  <a:ext cx="75927" cy="64272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cxnSp>
              <p:nvCxnSpPr>
                <p:cNvPr id="20" name="Straight Connector 19"/>
                <p:cNvCxnSpPr>
                  <a:stCxn id="13" idx="2"/>
                  <a:endCxn id="34" idx="3"/>
                </p:cNvCxnSpPr>
                <p:nvPr/>
              </p:nvCxnSpPr>
              <p:spPr>
                <a:xfrm flipH="1" flipV="1">
                  <a:off x="2194976" y="4593396"/>
                  <a:ext cx="710949" cy="190888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>
                  <a:stCxn id="13" idx="3"/>
                  <a:endCxn id="35" idx="3"/>
                </p:cNvCxnSpPr>
                <p:nvPr/>
              </p:nvCxnSpPr>
              <p:spPr>
                <a:xfrm flipH="1">
                  <a:off x="2194976" y="4807008"/>
                  <a:ext cx="722068" cy="7573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>
                  <a:stCxn id="19" idx="2"/>
                  <a:endCxn id="36" idx="3"/>
                </p:cNvCxnSpPr>
                <p:nvPr/>
              </p:nvCxnSpPr>
              <p:spPr>
                <a:xfrm flipH="1" flipV="1">
                  <a:off x="2194976" y="5157776"/>
                  <a:ext cx="710949" cy="2920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>
                  <a:stCxn id="19" idx="3"/>
                  <a:endCxn id="37" idx="3"/>
                </p:cNvCxnSpPr>
                <p:nvPr/>
              </p:nvCxnSpPr>
              <p:spPr>
                <a:xfrm flipH="1">
                  <a:off x="2194976" y="5209707"/>
                  <a:ext cx="722068" cy="22948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Rounded Rectangle 33"/>
                <p:cNvSpPr/>
                <p:nvPr/>
              </p:nvSpPr>
              <p:spPr>
                <a:xfrm>
                  <a:off x="1933229" y="4472883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35" name="Rounded Rectangle 34"/>
                <p:cNvSpPr/>
                <p:nvPr/>
              </p:nvSpPr>
              <p:spPr>
                <a:xfrm>
                  <a:off x="1933229" y="4762225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36" name="Rounded Rectangle 35"/>
                <p:cNvSpPr/>
                <p:nvPr/>
              </p:nvSpPr>
              <p:spPr>
                <a:xfrm>
                  <a:off x="1933229" y="5037263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37" name="Rounded Rectangle 36"/>
                <p:cNvSpPr/>
                <p:nvPr/>
              </p:nvSpPr>
              <p:spPr>
                <a:xfrm>
                  <a:off x="1933229" y="5318677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1910369" y="4547677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01861" y="4816420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1901861" y="4921498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1901861" y="5085578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1900255" y="5183889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1901861" y="5416330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3525538" y="4816420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3526094" y="5051644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2166863" y="4570536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2166863" y="4852035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2172116" y="5131297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2156707" y="5400925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</p:grpSp>
          <p:sp>
            <p:nvSpPr>
              <p:cNvPr id="54" name="TextBox 53"/>
              <p:cNvSpPr txBox="1"/>
              <p:nvPr/>
            </p:nvSpPr>
            <p:spPr>
              <a:xfrm>
                <a:off x="3906780" y="3719787"/>
                <a:ext cx="4300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</a:rPr>
                  <a:t>OLT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829522" y="3167541"/>
                <a:ext cx="4905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</a:rPr>
                  <a:t>ONU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1490103" y="3484938"/>
                <a:ext cx="38203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00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</a:rPr>
                  <a:t>UNI</a:t>
                </a:r>
              </a:p>
            </p:txBody>
          </p:sp>
        </p:grpSp>
      </p:grpSp>
      <p:grpSp>
        <p:nvGrpSpPr>
          <p:cNvPr id="170" name="Group 169"/>
          <p:cNvGrpSpPr/>
          <p:nvPr/>
        </p:nvGrpSpPr>
        <p:grpSpPr>
          <a:xfrm>
            <a:off x="6430410" y="3473197"/>
            <a:ext cx="2143249" cy="899629"/>
            <a:chOff x="6534107" y="3859108"/>
            <a:chExt cx="2143249" cy="999588"/>
          </a:xfrm>
        </p:grpSpPr>
        <p:pic>
          <p:nvPicPr>
            <p:cNvPr id="134" name="Picture 13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3" y="3859108"/>
              <a:ext cx="530333" cy="398220"/>
            </a:xfrm>
            <a:prstGeom prst="rect">
              <a:avLst/>
            </a:prstGeom>
          </p:spPr>
        </p:pic>
        <p:pic>
          <p:nvPicPr>
            <p:cNvPr id="135" name="Picture 13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3" y="4460476"/>
              <a:ext cx="530333" cy="398220"/>
            </a:xfrm>
            <a:prstGeom prst="rect">
              <a:avLst/>
            </a:prstGeom>
          </p:spPr>
        </p:pic>
        <p:cxnSp>
          <p:nvCxnSpPr>
            <p:cNvPr id="18" name="Straight Connector 17"/>
            <p:cNvCxnSpPr>
              <a:stCxn id="114" idx="3"/>
              <a:endCxn id="134" idx="1"/>
            </p:cNvCxnSpPr>
            <p:nvPr/>
          </p:nvCxnSpPr>
          <p:spPr>
            <a:xfrm>
              <a:off x="6840522" y="4037515"/>
              <a:ext cx="1306501" cy="2070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16" idx="3"/>
              <a:endCxn id="135" idx="1"/>
            </p:cNvCxnSpPr>
            <p:nvPr/>
          </p:nvCxnSpPr>
          <p:spPr>
            <a:xfrm>
              <a:off x="6534107" y="4648183"/>
              <a:ext cx="1612916" cy="1140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16" idx="3"/>
              <a:endCxn id="134" idx="1"/>
            </p:cNvCxnSpPr>
            <p:nvPr/>
          </p:nvCxnSpPr>
          <p:spPr>
            <a:xfrm flipV="1">
              <a:off x="6534107" y="4058218"/>
              <a:ext cx="1612916" cy="58996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14" idx="3"/>
              <a:endCxn id="135" idx="1"/>
            </p:cNvCxnSpPr>
            <p:nvPr/>
          </p:nvCxnSpPr>
          <p:spPr>
            <a:xfrm>
              <a:off x="6840522" y="4037515"/>
              <a:ext cx="1306501" cy="62207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Group 167"/>
          <p:cNvGrpSpPr/>
          <p:nvPr/>
        </p:nvGrpSpPr>
        <p:grpSpPr>
          <a:xfrm>
            <a:off x="5920969" y="3857623"/>
            <a:ext cx="1152712" cy="1267237"/>
            <a:chOff x="6024666" y="4286250"/>
            <a:chExt cx="1152712" cy="1408043"/>
          </a:xfrm>
        </p:grpSpPr>
        <p:sp>
          <p:nvSpPr>
            <p:cNvPr id="149" name="Rectangle 148"/>
            <p:cNvSpPr/>
            <p:nvPr/>
          </p:nvSpPr>
          <p:spPr>
            <a:xfrm>
              <a:off x="6024672" y="5197337"/>
              <a:ext cx="1152706" cy="16565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Calibri"/>
                <a:sym typeface="Arial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6024666" y="5362989"/>
              <a:ext cx="1152706" cy="16565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Calibri"/>
                <a:sym typeface="Arial"/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6024666" y="5528641"/>
              <a:ext cx="1152706" cy="16565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Calibri"/>
                <a:sym typeface="Arial"/>
              </a:endParaRPr>
            </a:p>
          </p:txBody>
        </p:sp>
        <p:cxnSp>
          <p:nvCxnSpPr>
            <p:cNvPr id="153" name="Straight Connector 152"/>
            <p:cNvCxnSpPr>
              <a:stCxn id="149" idx="0"/>
            </p:cNvCxnSpPr>
            <p:nvPr/>
          </p:nvCxnSpPr>
          <p:spPr>
            <a:xfrm flipH="1" flipV="1">
              <a:off x="6364045" y="4883306"/>
              <a:ext cx="236980" cy="314031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>
              <a:stCxn id="149" idx="0"/>
            </p:cNvCxnSpPr>
            <p:nvPr/>
          </p:nvCxnSpPr>
          <p:spPr>
            <a:xfrm flipH="1" flipV="1">
              <a:off x="6446874" y="4286250"/>
              <a:ext cx="154151" cy="911087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>
              <a:stCxn id="150" idx="0"/>
            </p:cNvCxnSpPr>
            <p:nvPr/>
          </p:nvCxnSpPr>
          <p:spPr>
            <a:xfrm flipH="1" flipV="1">
              <a:off x="6184945" y="4872502"/>
              <a:ext cx="416074" cy="490487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flipH="1" flipV="1">
              <a:off x="6543513" y="4286250"/>
              <a:ext cx="193264" cy="1076739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Box 166"/>
            <p:cNvSpPr txBox="1"/>
            <p:nvPr/>
          </p:nvSpPr>
          <p:spPr>
            <a:xfrm>
              <a:off x="6207186" y="5271035"/>
              <a:ext cx="8446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200" b="1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</a:rPr>
                <a:t>Compute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562352" y="1726925"/>
            <a:ext cx="2174473" cy="2658327"/>
            <a:chOff x="4562307" y="1726925"/>
            <a:chExt cx="2174473" cy="2658327"/>
          </a:xfrm>
        </p:grpSpPr>
        <p:grpSp>
          <p:nvGrpSpPr>
            <p:cNvPr id="172" name="Group 171"/>
            <p:cNvGrpSpPr/>
            <p:nvPr/>
          </p:nvGrpSpPr>
          <p:grpSpPr>
            <a:xfrm>
              <a:off x="4562307" y="2230109"/>
              <a:ext cx="2174473" cy="2155143"/>
              <a:chOff x="4562304" y="2477897"/>
              <a:chExt cx="2174473" cy="2394603"/>
            </a:xfrm>
          </p:grpSpPr>
          <p:grpSp>
            <p:nvGrpSpPr>
              <p:cNvPr id="169" name="Group 168"/>
              <p:cNvGrpSpPr/>
              <p:nvPr/>
            </p:nvGrpSpPr>
            <p:grpSpPr>
              <a:xfrm>
                <a:off x="4562304" y="3813191"/>
                <a:ext cx="2174473" cy="1059309"/>
                <a:chOff x="4562304" y="3813191"/>
                <a:chExt cx="2174473" cy="1059309"/>
              </a:xfrm>
            </p:grpSpPr>
            <p:sp>
              <p:nvSpPr>
                <p:cNvPr id="114" name="Rounded Rectangle 113"/>
                <p:cNvSpPr/>
                <p:nvPr/>
              </p:nvSpPr>
              <p:spPr>
                <a:xfrm>
                  <a:off x="5717871" y="3813191"/>
                  <a:ext cx="1018906" cy="448641"/>
                </a:xfrm>
                <a:prstGeom prst="round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116" name="Rounded Rectangle 115"/>
                <p:cNvSpPr/>
                <p:nvPr/>
              </p:nvSpPr>
              <p:spPr>
                <a:xfrm>
                  <a:off x="5432216" y="4423859"/>
                  <a:ext cx="998146" cy="448641"/>
                </a:xfrm>
                <a:prstGeom prst="round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sym typeface="Arial"/>
                  </a:endParaRPr>
                </a:p>
              </p:txBody>
            </p:sp>
            <p:cxnSp>
              <p:nvCxnSpPr>
                <p:cNvPr id="3" name="Straight Connector 2"/>
                <p:cNvCxnSpPr>
                  <a:endCxn id="116" idx="0"/>
                </p:cNvCxnSpPr>
                <p:nvPr/>
              </p:nvCxnSpPr>
              <p:spPr>
                <a:xfrm flipH="1">
                  <a:off x="5931289" y="4245102"/>
                  <a:ext cx="60024" cy="178757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Straight Connector 6"/>
                <p:cNvCxnSpPr>
                  <a:stCxn id="15" idx="0"/>
                  <a:endCxn id="114" idx="1"/>
                </p:cNvCxnSpPr>
                <p:nvPr/>
              </p:nvCxnSpPr>
              <p:spPr>
                <a:xfrm flipV="1">
                  <a:off x="4562304" y="4037512"/>
                  <a:ext cx="1155567" cy="121064"/>
                </a:xfrm>
                <a:prstGeom prst="line">
                  <a:avLst/>
                </a:prstGeom>
                <a:ln>
                  <a:solidFill>
                    <a:srgbClr val="4BACC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>
                  <a:stCxn id="17" idx="6"/>
                  <a:endCxn id="116" idx="1"/>
                </p:cNvCxnSpPr>
                <p:nvPr/>
              </p:nvCxnSpPr>
              <p:spPr>
                <a:xfrm>
                  <a:off x="4585163" y="4408711"/>
                  <a:ext cx="847053" cy="239469"/>
                </a:xfrm>
                <a:prstGeom prst="line">
                  <a:avLst/>
                </a:prstGeom>
                <a:ln>
                  <a:solidFill>
                    <a:srgbClr val="4BACC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2" name="TextBox 141"/>
              <p:cNvSpPr txBox="1"/>
              <p:nvPr/>
            </p:nvSpPr>
            <p:spPr>
              <a:xfrm>
                <a:off x="5768443" y="3882775"/>
                <a:ext cx="9295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</a:rPr>
                  <a:t>AGG Switch</a:t>
                </a: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5477451" y="4510881"/>
                <a:ext cx="9295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</a:rPr>
                  <a:t>AGG Switch</a:t>
                </a:r>
              </a:p>
            </p:txBody>
          </p:sp>
          <p:cxnSp>
            <p:nvCxnSpPr>
              <p:cNvPr id="144" name="Straight Connector 143"/>
              <p:cNvCxnSpPr>
                <a:stCxn id="114" idx="0"/>
              </p:cNvCxnSpPr>
              <p:nvPr/>
            </p:nvCxnSpPr>
            <p:spPr>
              <a:xfrm flipV="1">
                <a:off x="6227324" y="2477897"/>
                <a:ext cx="0" cy="1335294"/>
              </a:xfrm>
              <a:prstGeom prst="line">
                <a:avLst/>
              </a:prstGeom>
              <a:ln w="12700" cmpd="sng"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5" name="Hexagon 144"/>
            <p:cNvSpPr/>
            <p:nvPr/>
          </p:nvSpPr>
          <p:spPr>
            <a:xfrm>
              <a:off x="5517916" y="1726925"/>
              <a:ext cx="506753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  <a:sym typeface="Arial"/>
                </a:rPr>
                <a:t>SR</a:t>
              </a:r>
            </a:p>
          </p:txBody>
        </p:sp>
        <p:sp>
          <p:nvSpPr>
            <p:cNvPr id="147" name="Hexagon 146"/>
            <p:cNvSpPr/>
            <p:nvPr/>
          </p:nvSpPr>
          <p:spPr>
            <a:xfrm>
              <a:off x="5853643" y="1726925"/>
              <a:ext cx="576718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  <a:sym typeface="Arial"/>
                </a:rPr>
                <a:t>FPM</a:t>
              </a:r>
            </a:p>
          </p:txBody>
        </p:sp>
        <p:sp>
          <p:nvSpPr>
            <p:cNvPr id="146" name="Hexagon 145"/>
            <p:cNvSpPr/>
            <p:nvPr/>
          </p:nvSpPr>
          <p:spPr>
            <a:xfrm>
              <a:off x="6276971" y="1726925"/>
              <a:ext cx="390783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  <a:sym typeface="Arial"/>
                </a:rPr>
                <a:t>T3</a:t>
              </a: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5630493" y="2356608"/>
              <a:ext cx="6266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en-US" sz="100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</a:rPr>
                <a:t>OF</a:t>
              </a:r>
            </a:p>
          </p:txBody>
        </p:sp>
      </p:grpSp>
      <p:sp>
        <p:nvSpPr>
          <p:cNvPr id="175" name="Rounded Rectangle 174"/>
          <p:cNvSpPr/>
          <p:nvPr/>
        </p:nvSpPr>
        <p:spPr>
          <a:xfrm>
            <a:off x="1521324" y="1154595"/>
            <a:ext cx="5941861" cy="3975575"/>
          </a:xfrm>
          <a:prstGeom prst="roundRect">
            <a:avLst>
              <a:gd name="adj" fmla="val 1875"/>
            </a:avLst>
          </a:prstGeom>
          <a:noFill/>
          <a:ln w="19050" cmpd="sng">
            <a:prstDash val="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rgbClr val="4B4B4B"/>
              </a:solidFill>
              <a:latin typeface="Calibri"/>
              <a:sym typeface="Arial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811642" y="1178509"/>
            <a:ext cx="4532390" cy="3499096"/>
            <a:chOff x="2915339" y="1057014"/>
            <a:chExt cx="4532390" cy="3620591"/>
          </a:xfrm>
        </p:grpSpPr>
        <p:grpSp>
          <p:nvGrpSpPr>
            <p:cNvPr id="25" name="Group 24"/>
            <p:cNvGrpSpPr/>
            <p:nvPr/>
          </p:nvGrpSpPr>
          <p:grpSpPr>
            <a:xfrm>
              <a:off x="2915339" y="1057014"/>
              <a:ext cx="4532390" cy="3620591"/>
              <a:chOff x="2915339" y="1057014"/>
              <a:chExt cx="4532390" cy="3620591"/>
            </a:xfrm>
          </p:grpSpPr>
          <p:sp>
            <p:nvSpPr>
              <p:cNvPr id="91" name="Oval 90"/>
              <p:cNvSpPr/>
              <p:nvPr/>
            </p:nvSpPr>
            <p:spPr>
              <a:xfrm>
                <a:off x="2915339" y="2608797"/>
                <a:ext cx="10040" cy="10617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libri"/>
                  <a:sym typeface="Arial"/>
                </a:endParaRPr>
              </a:p>
            </p:txBody>
          </p:sp>
          <p:cxnSp>
            <p:nvCxnSpPr>
              <p:cNvPr id="133" name="Straight Connector 132"/>
              <p:cNvCxnSpPr/>
              <p:nvPr/>
            </p:nvCxnSpPr>
            <p:spPr>
              <a:xfrm flipH="1" flipV="1">
                <a:off x="4742776" y="1435476"/>
                <a:ext cx="3282" cy="291449"/>
              </a:xfrm>
              <a:prstGeom prst="line">
                <a:avLst/>
              </a:prstGeom>
              <a:ln w="12700" cmpd="sng"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Group 22"/>
              <p:cNvGrpSpPr/>
              <p:nvPr/>
            </p:nvGrpSpPr>
            <p:grpSpPr>
              <a:xfrm>
                <a:off x="3435056" y="1057014"/>
                <a:ext cx="4012673" cy="3620591"/>
                <a:chOff x="3435056" y="1057014"/>
                <a:chExt cx="4012673" cy="3620591"/>
              </a:xfrm>
            </p:grpSpPr>
            <p:sp>
              <p:nvSpPr>
                <p:cNvPr id="64" name="Rounded Rectangle 63"/>
                <p:cNvSpPr/>
                <p:nvPr/>
              </p:nvSpPr>
              <p:spPr>
                <a:xfrm>
                  <a:off x="3435056" y="1057014"/>
                  <a:ext cx="4012673" cy="400945"/>
                </a:xfrm>
                <a:prstGeom prst="round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defRPr/>
                  </a:pPr>
                  <a:r>
                    <a:rPr lang="en-US" sz="1400" dirty="0">
                      <a:solidFill>
                        <a:srgbClr val="FFFFFF"/>
                      </a:solidFill>
                      <a:latin typeface="Calibri"/>
                      <a:sym typeface="Arial"/>
                    </a:rPr>
                    <a:t>      NEM</a:t>
                  </a:r>
                </a:p>
              </p:txBody>
            </p:sp>
            <p:cxnSp>
              <p:nvCxnSpPr>
                <p:cNvPr id="66" name="Straight Connector 65"/>
                <p:cNvCxnSpPr>
                  <a:cxnSpLocks/>
                </p:cNvCxnSpPr>
                <p:nvPr/>
              </p:nvCxnSpPr>
              <p:spPr>
                <a:xfrm flipV="1">
                  <a:off x="3758150" y="1435476"/>
                  <a:ext cx="0" cy="1429788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>
                  <a:cxnSpLocks/>
                </p:cNvCxnSpPr>
                <p:nvPr/>
              </p:nvCxnSpPr>
              <p:spPr>
                <a:xfrm flipV="1">
                  <a:off x="6535575" y="1435477"/>
                  <a:ext cx="0" cy="1955426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/>
                <p:cNvCxnSpPr/>
                <p:nvPr/>
              </p:nvCxnSpPr>
              <p:spPr>
                <a:xfrm flipV="1">
                  <a:off x="7043868" y="1449335"/>
                  <a:ext cx="0" cy="3228270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6" name="TextBox 165"/>
                <p:cNvSpPr txBox="1"/>
                <p:nvPr/>
              </p:nvSpPr>
              <p:spPr>
                <a:xfrm>
                  <a:off x="6444542" y="2349558"/>
                  <a:ext cx="626625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defRPr/>
                  </a:pPr>
                  <a:r>
                    <a:rPr lang="en-US" sz="1000" dirty="0">
                      <a:solidFill>
                        <a:prstClr val="black"/>
                      </a:solidFill>
                      <a:latin typeface="Calibri"/>
                      <a:ea typeface="Arial"/>
                      <a:cs typeface="Arial"/>
                      <a:sym typeface="Arial"/>
                    </a:rPr>
                    <a:t>Redfish</a:t>
                  </a:r>
                </a:p>
              </p:txBody>
            </p:sp>
            <p:cxnSp>
              <p:nvCxnSpPr>
                <p:cNvPr id="173" name="Straight Connector 172"/>
                <p:cNvCxnSpPr/>
                <p:nvPr/>
              </p:nvCxnSpPr>
              <p:spPr>
                <a:xfrm flipH="1" flipV="1">
                  <a:off x="3633432" y="1466033"/>
                  <a:ext cx="8226" cy="2175801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" name="TextBox 173"/>
              <p:cNvSpPr txBox="1"/>
              <p:nvPr/>
            </p:nvSpPr>
            <p:spPr>
              <a:xfrm>
                <a:off x="3669351" y="2382126"/>
                <a:ext cx="62662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defRPr/>
                </a:pPr>
                <a:r>
                  <a:rPr lang="en-US" sz="1000" dirty="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</a:rPr>
                  <a:t>Redfish</a:t>
                </a:r>
              </a:p>
            </p:txBody>
          </p:sp>
        </p:grpSp>
        <p:cxnSp>
          <p:nvCxnSpPr>
            <p:cNvPr id="176" name="Straight Connector 175"/>
            <p:cNvCxnSpPr/>
            <p:nvPr/>
          </p:nvCxnSpPr>
          <p:spPr>
            <a:xfrm flipH="1" flipV="1">
              <a:off x="6165026" y="1449335"/>
              <a:ext cx="3282" cy="291449"/>
            </a:xfrm>
            <a:prstGeom prst="line">
              <a:avLst/>
            </a:prstGeom>
            <a:ln w="12700" cmpd="sng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1499741" y="1134246"/>
            <a:ext cx="14146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004B7D">
                    <a:lumMod val="75000"/>
                  </a:srgbClr>
                </a:solidFill>
                <a:latin typeface="Calibri"/>
                <a:ea typeface="Arial"/>
                <a:cs typeface="Arial"/>
                <a:sym typeface="Arial"/>
              </a:rPr>
              <a:t>SEBA POD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1426165" y="3996218"/>
            <a:ext cx="6911903" cy="32430"/>
          </a:xfrm>
          <a:prstGeom prst="straightConnector1">
            <a:avLst/>
          </a:prstGeom>
          <a:ln>
            <a:solidFill>
              <a:srgbClr val="BCBD0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1" name="Title 1">
            <a:extLst>
              <a:ext uri="{FF2B5EF4-FFF2-40B4-BE49-F238E27FC236}">
                <a16:creationId xmlns="" xmlns:a16="http://schemas.microsoft.com/office/drawing/2014/main" id="{83F77B4F-7684-CF4F-BE07-FE5B034C8F1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7274" y="0"/>
            <a:ext cx="7434329" cy="5222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200" b="1" dirty="0"/>
              <a:t> NEM Orchestration &amp; NBI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51070" y="517798"/>
            <a:ext cx="1724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400" kern="0">
                <a:solidFill>
                  <a:srgbClr val="007DCC"/>
                </a:solidFill>
                <a:latin typeface="Arial"/>
                <a:ea typeface="Arial"/>
                <a:cs typeface="Arial"/>
                <a:sym typeface="Arial"/>
              </a:rPr>
              <a:t>Model based service definition</a:t>
            </a:r>
          </a:p>
        </p:txBody>
      </p:sp>
      <p:sp>
        <p:nvSpPr>
          <p:cNvPr id="108" name="Hexagon 107"/>
          <p:cNvSpPr/>
          <p:nvPr/>
        </p:nvSpPr>
        <p:spPr>
          <a:xfrm>
            <a:off x="4272718" y="1203631"/>
            <a:ext cx="734087" cy="169717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XOS GUI</a:t>
            </a:r>
          </a:p>
        </p:txBody>
      </p:sp>
      <p:sp>
        <p:nvSpPr>
          <p:cNvPr id="109" name="Hexagon 108"/>
          <p:cNvSpPr/>
          <p:nvPr/>
        </p:nvSpPr>
        <p:spPr>
          <a:xfrm>
            <a:off x="4267239" y="1377565"/>
            <a:ext cx="731217" cy="15452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XOS Core</a:t>
            </a:r>
          </a:p>
        </p:txBody>
      </p:sp>
      <p:sp>
        <p:nvSpPr>
          <p:cNvPr id="110" name="Hexagon 109"/>
          <p:cNvSpPr/>
          <p:nvPr/>
        </p:nvSpPr>
        <p:spPr>
          <a:xfrm>
            <a:off x="4994008" y="1190451"/>
            <a:ext cx="932119" cy="17393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Chameleon</a:t>
            </a:r>
          </a:p>
        </p:txBody>
      </p:sp>
      <p:sp>
        <p:nvSpPr>
          <p:cNvPr id="111" name="Hexagon 110"/>
          <p:cNvSpPr/>
          <p:nvPr/>
        </p:nvSpPr>
        <p:spPr>
          <a:xfrm>
            <a:off x="4993993" y="1381095"/>
            <a:ext cx="931910" cy="15099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Synchronizers</a:t>
            </a:r>
          </a:p>
        </p:txBody>
      </p:sp>
      <p:sp>
        <p:nvSpPr>
          <p:cNvPr id="112" name="Hexagon 111"/>
          <p:cNvSpPr/>
          <p:nvPr/>
        </p:nvSpPr>
        <p:spPr>
          <a:xfrm>
            <a:off x="5909402" y="1190839"/>
            <a:ext cx="716136" cy="190859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Tosca</a:t>
            </a:r>
          </a:p>
        </p:txBody>
      </p:sp>
      <p:sp>
        <p:nvSpPr>
          <p:cNvPr id="113" name="Hexagon 112"/>
          <p:cNvSpPr/>
          <p:nvPr/>
        </p:nvSpPr>
        <p:spPr>
          <a:xfrm>
            <a:off x="5917757" y="1364405"/>
            <a:ext cx="716132" cy="183023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Database</a:t>
            </a:r>
          </a:p>
        </p:txBody>
      </p:sp>
      <p:cxnSp>
        <p:nvCxnSpPr>
          <p:cNvPr id="6" name="Elbow Connector 5"/>
          <p:cNvCxnSpPr/>
          <p:nvPr/>
        </p:nvCxnSpPr>
        <p:spPr>
          <a:xfrm>
            <a:off x="5432264" y="606664"/>
            <a:ext cx="728197" cy="434354"/>
          </a:xfrm>
          <a:prstGeom prst="bentConnector3">
            <a:avLst>
              <a:gd name="adj1" fmla="val 10221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4255127" y="522288"/>
            <a:ext cx="12223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OLT, </a:t>
            </a:r>
          </a:p>
          <a:p>
            <a:r>
              <a:rPr lang="en-US" sz="1100"/>
              <a:t>ONU whitelist,</a:t>
            </a:r>
          </a:p>
          <a:p>
            <a:r>
              <a:rPr lang="en-US" sz="1100"/>
              <a:t>Subscriber</a:t>
            </a:r>
          </a:p>
        </p:txBody>
      </p:sp>
    </p:spTree>
    <p:extLst>
      <p:ext uri="{BB962C8B-B14F-4D97-AF65-F5344CB8AC3E}">
        <p14:creationId xmlns:p14="http://schemas.microsoft.com/office/powerpoint/2010/main" val="4190933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75640" y="0"/>
            <a:ext cx="68548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rgbClr val="4F81BD"/>
                </a:solidFill>
                <a:latin typeface="Calibri"/>
              </a:rPr>
              <a:t>Subscriber Model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08029" y="2880346"/>
            <a:ext cx="1968837" cy="43255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prstClr val="black"/>
                </a:solidFill>
                <a:latin typeface="Calibri"/>
              </a:rPr>
              <a:t>Bandwidth Profile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95475" y="2769434"/>
            <a:ext cx="1295111" cy="26331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Upstream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95475" y="3185145"/>
            <a:ext cx="1295111" cy="26331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Downstream</a:t>
            </a:r>
          </a:p>
        </p:txBody>
      </p:sp>
      <p:cxnSp>
        <p:nvCxnSpPr>
          <p:cNvPr id="12" name="Elbow Connector 11"/>
          <p:cNvCxnSpPr>
            <a:stCxn id="8" idx="3"/>
            <a:endCxn id="9" idx="1"/>
          </p:cNvCxnSpPr>
          <p:nvPr/>
        </p:nvCxnSpPr>
        <p:spPr>
          <a:xfrm flipV="1">
            <a:off x="5376866" y="2901090"/>
            <a:ext cx="418609" cy="195533"/>
          </a:xfrm>
          <a:prstGeom prst="bentConnector3">
            <a:avLst/>
          </a:prstGeom>
          <a:ln w="19050" cmpd="sng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endCxn id="10" idx="1"/>
          </p:cNvCxnSpPr>
          <p:nvPr/>
        </p:nvCxnSpPr>
        <p:spPr>
          <a:xfrm>
            <a:off x="5376866" y="3185145"/>
            <a:ext cx="418609" cy="131656"/>
          </a:xfrm>
          <a:prstGeom prst="bentConnector3">
            <a:avLst/>
          </a:prstGeom>
          <a:ln w="19050" cmpd="sng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171002" y="2769434"/>
            <a:ext cx="15029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prstClr val="black"/>
                </a:solidFill>
                <a:latin typeface="Calibri"/>
              </a:rPr>
              <a:t>cir, cbs, eir, ebs, 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71002" y="3185145"/>
            <a:ext cx="15029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prstClr val="black"/>
                </a:solidFill>
                <a:latin typeface="Calibri"/>
              </a:rPr>
              <a:t>cir, cbs, eir, ebs, air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24668" y="909466"/>
            <a:ext cx="1968837" cy="43255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prstClr val="black"/>
                </a:solidFill>
                <a:latin typeface="Calibri"/>
              </a:rPr>
              <a:t>Location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19120" y="1857760"/>
            <a:ext cx="1968837" cy="43255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prstClr val="black"/>
                </a:solidFill>
                <a:latin typeface="Calibri"/>
              </a:rPr>
              <a:t>Tagging</a:t>
            </a:r>
          </a:p>
        </p:txBody>
      </p:sp>
      <p:cxnSp>
        <p:nvCxnSpPr>
          <p:cNvPr id="21" name="Elbow Connector 20"/>
          <p:cNvCxnSpPr>
            <a:endCxn id="20" idx="1"/>
          </p:cNvCxnSpPr>
          <p:nvPr/>
        </p:nvCxnSpPr>
        <p:spPr>
          <a:xfrm flipV="1">
            <a:off x="2243367" y="2074037"/>
            <a:ext cx="1175753" cy="404825"/>
          </a:xfrm>
          <a:prstGeom prst="bentConnector3">
            <a:avLst>
              <a:gd name="adj1" fmla="val 60849"/>
            </a:avLst>
          </a:prstGeom>
          <a:ln w="19050" cmpd="sng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7456508" y="984444"/>
            <a:ext cx="1295111" cy="26331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OLT/PON port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812114" y="988546"/>
            <a:ext cx="1295111" cy="26331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ONU Serial num</a:t>
            </a:r>
          </a:p>
        </p:txBody>
      </p:sp>
      <p:sp>
        <p:nvSpPr>
          <p:cNvPr id="36" name="Right Brace 35"/>
          <p:cNvSpPr/>
          <p:nvPr/>
        </p:nvSpPr>
        <p:spPr>
          <a:xfrm rot="5400000">
            <a:off x="7263841" y="716763"/>
            <a:ext cx="158061" cy="1375297"/>
          </a:xfrm>
          <a:prstGeom prst="rightBrace">
            <a:avLst>
              <a:gd name="adj1" fmla="val 8333"/>
              <a:gd name="adj2" fmla="val 49597"/>
            </a:avLst>
          </a:prstGeom>
          <a:ln w="127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93758" y="1422940"/>
            <a:ext cx="12367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prstClr val="black"/>
                </a:solidFill>
                <a:latin typeface="Calibri"/>
              </a:rPr>
              <a:t>ONU Whitelist</a:t>
            </a:r>
          </a:p>
        </p:txBody>
      </p:sp>
      <p:cxnSp>
        <p:nvCxnSpPr>
          <p:cNvPr id="45" name="Straight Arrow Connector 44"/>
          <p:cNvCxnSpPr>
            <a:stCxn id="19" idx="3"/>
            <a:endCxn id="26" idx="1"/>
          </p:cNvCxnSpPr>
          <p:nvPr/>
        </p:nvCxnSpPr>
        <p:spPr>
          <a:xfrm flipV="1">
            <a:off x="5393505" y="1120202"/>
            <a:ext cx="418609" cy="5541"/>
          </a:xfrm>
          <a:prstGeom prst="straightConnector1">
            <a:avLst/>
          </a:prstGeom>
          <a:ln w="19050" cmpd="sng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26" idx="3"/>
            <a:endCxn id="25" idx="1"/>
          </p:cNvCxnSpPr>
          <p:nvPr/>
        </p:nvCxnSpPr>
        <p:spPr>
          <a:xfrm flipV="1">
            <a:off x="7107225" y="1116100"/>
            <a:ext cx="349283" cy="4102"/>
          </a:xfrm>
          <a:prstGeom prst="straightConnector1">
            <a:avLst/>
          </a:prstGeom>
          <a:ln w="19050" cmpd="sng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>
            <a:endCxn id="8" idx="1"/>
          </p:cNvCxnSpPr>
          <p:nvPr/>
        </p:nvCxnSpPr>
        <p:spPr>
          <a:xfrm>
            <a:off x="2226728" y="2706230"/>
            <a:ext cx="1181301" cy="390393"/>
          </a:xfrm>
          <a:prstGeom prst="bentConnector3">
            <a:avLst>
              <a:gd name="adj1" fmla="val 50000"/>
            </a:avLst>
          </a:prstGeom>
          <a:ln w="19050" cmpd="sng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51"/>
          <p:cNvSpPr/>
          <p:nvPr/>
        </p:nvSpPr>
        <p:spPr>
          <a:xfrm>
            <a:off x="5801020" y="1810726"/>
            <a:ext cx="1295111" cy="26331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C-tag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806566" y="2158657"/>
            <a:ext cx="1295111" cy="26331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S-tag</a:t>
            </a:r>
          </a:p>
        </p:txBody>
      </p:sp>
      <p:cxnSp>
        <p:nvCxnSpPr>
          <p:cNvPr id="54" name="Elbow Connector 53"/>
          <p:cNvCxnSpPr>
            <a:stCxn id="20" idx="3"/>
            <a:endCxn id="52" idx="1"/>
          </p:cNvCxnSpPr>
          <p:nvPr/>
        </p:nvCxnSpPr>
        <p:spPr>
          <a:xfrm flipV="1">
            <a:off x="5387957" y="1942382"/>
            <a:ext cx="413063" cy="131655"/>
          </a:xfrm>
          <a:prstGeom prst="bentConnector3">
            <a:avLst/>
          </a:prstGeom>
          <a:ln w="19050" cmpd="sng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/>
          <p:cNvCxnSpPr>
            <a:endCxn id="53" idx="1"/>
          </p:cNvCxnSpPr>
          <p:nvPr/>
        </p:nvCxnSpPr>
        <p:spPr>
          <a:xfrm>
            <a:off x="5387957" y="2158657"/>
            <a:ext cx="418609" cy="131656"/>
          </a:xfrm>
          <a:prstGeom prst="bentConnector3">
            <a:avLst/>
          </a:prstGeom>
          <a:ln w="19050" cmpd="sng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3413575" y="3973231"/>
            <a:ext cx="1968837" cy="43255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prstClr val="black"/>
                </a:solidFill>
                <a:latin typeface="Calibri"/>
              </a:rPr>
              <a:t>Service Type</a:t>
            </a:r>
          </a:p>
        </p:txBody>
      </p:sp>
      <p:cxnSp>
        <p:nvCxnSpPr>
          <p:cNvPr id="66" name="Elbow Connector 65"/>
          <p:cNvCxnSpPr/>
          <p:nvPr/>
        </p:nvCxnSpPr>
        <p:spPr>
          <a:xfrm>
            <a:off x="1830187" y="2876445"/>
            <a:ext cx="1583388" cy="1323827"/>
          </a:xfrm>
          <a:prstGeom prst="bentConnector3">
            <a:avLst>
              <a:gd name="adj1" fmla="val 50000"/>
            </a:avLst>
          </a:prstGeom>
          <a:ln w="19050" cmpd="sng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06"/>
          <p:cNvCxnSpPr>
            <a:endCxn id="19" idx="1"/>
          </p:cNvCxnSpPr>
          <p:nvPr/>
        </p:nvCxnSpPr>
        <p:spPr>
          <a:xfrm flipV="1">
            <a:off x="2243367" y="1125743"/>
            <a:ext cx="1181301" cy="1164570"/>
          </a:xfrm>
          <a:prstGeom prst="bentConnector3">
            <a:avLst>
              <a:gd name="adj1" fmla="val 43897"/>
            </a:avLst>
          </a:prstGeom>
          <a:ln w="19050" cmpd="sng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3757311" y="4470428"/>
            <a:ext cx="1502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prstClr val="black"/>
                </a:solidFill>
                <a:latin typeface="Calibri"/>
              </a:rPr>
              <a:t>Residential, Business,..</a:t>
            </a:r>
          </a:p>
        </p:txBody>
      </p:sp>
      <p:sp>
        <p:nvSpPr>
          <p:cNvPr id="132" name="Rounded Rectangle 131"/>
          <p:cNvSpPr/>
          <p:nvPr/>
        </p:nvSpPr>
        <p:spPr>
          <a:xfrm>
            <a:off x="5795475" y="4049226"/>
            <a:ext cx="1295111" cy="26331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Tech Profile</a:t>
            </a:r>
          </a:p>
        </p:txBody>
      </p:sp>
      <p:cxnSp>
        <p:nvCxnSpPr>
          <p:cNvPr id="134" name="Straight Arrow Connector 133"/>
          <p:cNvCxnSpPr>
            <a:stCxn id="65" idx="3"/>
            <a:endCxn id="132" idx="1"/>
          </p:cNvCxnSpPr>
          <p:nvPr/>
        </p:nvCxnSpPr>
        <p:spPr>
          <a:xfrm flipV="1">
            <a:off x="5382412" y="4180882"/>
            <a:ext cx="413063" cy="8626"/>
          </a:xfrm>
          <a:prstGeom prst="straightConnector1">
            <a:avLst/>
          </a:prstGeom>
          <a:ln w="19050" cmpd="sng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" name="TextBox 136"/>
          <p:cNvSpPr txBox="1"/>
          <p:nvPr/>
        </p:nvSpPr>
        <p:spPr>
          <a:xfrm>
            <a:off x="7171002" y="3717324"/>
            <a:ext cx="1502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prstClr val="black"/>
                </a:solidFill>
                <a:latin typeface="Calibri"/>
              </a:rPr>
              <a:t>Num GEM/TCONT</a:t>
            </a:r>
          </a:p>
          <a:p>
            <a:r>
              <a:rPr lang="en-US" sz="1000">
                <a:solidFill>
                  <a:prstClr val="black"/>
                </a:solidFill>
                <a:latin typeface="Calibri"/>
              </a:rPr>
              <a:t>Traffic priorities</a:t>
            </a:r>
          </a:p>
          <a:p>
            <a:r>
              <a:rPr lang="en-US" sz="1000">
                <a:solidFill>
                  <a:prstClr val="black"/>
                </a:solidFill>
                <a:latin typeface="Calibri"/>
              </a:rPr>
              <a:t>Gem-port mappings</a:t>
            </a:r>
          </a:p>
          <a:p>
            <a:r>
              <a:rPr lang="en-US" sz="1000">
                <a:solidFill>
                  <a:prstClr val="black"/>
                </a:solidFill>
                <a:latin typeface="Calibri"/>
              </a:rPr>
              <a:t>Queuing policy</a:t>
            </a:r>
          </a:p>
          <a:p>
            <a:r>
              <a:rPr lang="en-US" sz="1000">
                <a:solidFill>
                  <a:prstClr val="black"/>
                </a:solidFill>
                <a:latin typeface="Calibri"/>
              </a:rPr>
              <a:t>Scheduling policy</a:t>
            </a:r>
          </a:p>
          <a:p>
            <a:r>
              <a:rPr lang="en-US" sz="1000">
                <a:solidFill>
                  <a:prstClr val="black"/>
                </a:solidFill>
                <a:latin typeface="Calibri"/>
              </a:rPr>
              <a:t>Discard policy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4528" y="2212678"/>
            <a:ext cx="1968837" cy="75228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prstClr val="black"/>
                </a:solidFill>
                <a:latin typeface="Calibri"/>
              </a:rPr>
              <a:t>Subscriber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3022581" y="654375"/>
            <a:ext cx="5917603" cy="1874397"/>
          </a:xfrm>
          <a:prstGeom prst="rect">
            <a:avLst/>
          </a:prstGeom>
          <a:noFill/>
          <a:ln w="12700" cmpd="sng"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113827" y="2290313"/>
            <a:ext cx="8263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prstClr val="black"/>
                </a:solidFill>
                <a:latin typeface="Calibri"/>
              </a:rPr>
              <a:t>SEBA 1.0</a:t>
            </a:r>
          </a:p>
        </p:txBody>
      </p:sp>
    </p:spTree>
    <p:extLst>
      <p:ext uri="{BB962C8B-B14F-4D97-AF65-F5344CB8AC3E}">
        <p14:creationId xmlns:p14="http://schemas.microsoft.com/office/powerpoint/2010/main" val="132923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7" grpId="0"/>
      <p:bldP spid="18" grpId="0"/>
      <p:bldP spid="19" grpId="0" animBg="1"/>
      <p:bldP spid="20" grpId="0" animBg="1"/>
      <p:bldP spid="25" grpId="0" animBg="1"/>
      <p:bldP spid="26" grpId="0" animBg="1"/>
      <p:bldP spid="36" grpId="0" animBg="1"/>
      <p:bldP spid="37" grpId="0"/>
      <p:bldP spid="52" grpId="0" animBg="1"/>
      <p:bldP spid="53" grpId="0" animBg="1"/>
      <p:bldP spid="65" grpId="0" animBg="1"/>
      <p:bldP spid="131" grpId="0"/>
      <p:bldP spid="132" grpId="0" animBg="1"/>
      <p:bldP spid="137" grpId="0"/>
      <p:bldP spid="153" grpId="0" animBg="1"/>
      <p:bldP spid="15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3367425" y="1726925"/>
            <a:ext cx="3169023" cy="1928826"/>
            <a:chOff x="3471122" y="1726925"/>
            <a:chExt cx="3169023" cy="1928826"/>
          </a:xfrm>
        </p:grpSpPr>
        <p:cxnSp>
          <p:nvCxnSpPr>
            <p:cNvPr id="60" name="Straight Connector 59"/>
            <p:cNvCxnSpPr>
              <a:stCxn id="4" idx="0"/>
            </p:cNvCxnSpPr>
            <p:nvPr/>
          </p:nvCxnSpPr>
          <p:spPr>
            <a:xfrm flipV="1">
              <a:off x="4003252" y="3112205"/>
              <a:ext cx="0" cy="543546"/>
            </a:xfrm>
            <a:prstGeom prst="line">
              <a:avLst/>
            </a:prstGeom>
            <a:ln w="12700" cmpd="sng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3471122" y="2913420"/>
              <a:ext cx="1271654" cy="29817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200">
                  <a:solidFill>
                    <a:prstClr val="white"/>
                  </a:solidFill>
                  <a:latin typeface="Calibri"/>
                  <a:sym typeface="Arial"/>
                </a:rPr>
                <a:t>VOLTHA</a:t>
              </a:r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4037928" y="1919510"/>
              <a:ext cx="2602217" cy="310597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400">
                  <a:solidFill>
                    <a:srgbClr val="FFFFFF"/>
                  </a:solidFill>
                  <a:latin typeface="Calibri"/>
                  <a:sym typeface="Arial"/>
                </a:rPr>
                <a:t>ONOS Cluster</a:t>
              </a:r>
            </a:p>
          </p:txBody>
        </p:sp>
        <p:cxnSp>
          <p:nvCxnSpPr>
            <p:cNvPr id="65" name="Straight Connector 64"/>
            <p:cNvCxnSpPr/>
            <p:nvPr/>
          </p:nvCxnSpPr>
          <p:spPr>
            <a:xfrm flipV="1">
              <a:off x="4258802" y="2230108"/>
              <a:ext cx="1094" cy="689512"/>
            </a:xfrm>
            <a:prstGeom prst="line">
              <a:avLst/>
            </a:prstGeom>
            <a:ln w="12700" cmpd="sng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Hexagon 69"/>
            <p:cNvSpPr/>
            <p:nvPr/>
          </p:nvSpPr>
          <p:spPr>
            <a:xfrm>
              <a:off x="4037926" y="1726925"/>
              <a:ext cx="531486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700">
                  <a:solidFill>
                    <a:prstClr val="black"/>
                  </a:solidFill>
                  <a:latin typeface="Calibri"/>
                  <a:sym typeface="Arial"/>
                </a:rPr>
                <a:t>vOLT</a:t>
              </a:r>
            </a:p>
          </p:txBody>
        </p:sp>
        <p:sp>
          <p:nvSpPr>
            <p:cNvPr id="71" name="Hexagon 70"/>
            <p:cNvSpPr/>
            <p:nvPr/>
          </p:nvSpPr>
          <p:spPr>
            <a:xfrm>
              <a:off x="4455904" y="1726925"/>
              <a:ext cx="506948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  <a:sym typeface="Arial"/>
                </a:rPr>
                <a:t>dhcp</a:t>
              </a:r>
            </a:p>
          </p:txBody>
        </p:sp>
        <p:sp>
          <p:nvSpPr>
            <p:cNvPr id="72" name="Hexagon 71"/>
            <p:cNvSpPr/>
            <p:nvPr/>
          </p:nvSpPr>
          <p:spPr>
            <a:xfrm>
              <a:off x="4863911" y="1726925"/>
              <a:ext cx="589019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  <a:sym typeface="Arial"/>
                </a:rPr>
                <a:t>mcast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333020" y="2301107"/>
              <a:ext cx="3284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00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</a:rPr>
                <a:t>OF</a:t>
              </a: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4963403" y="2931320"/>
              <a:ext cx="350277" cy="1877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700" b="1">
                  <a:solidFill>
                    <a:prstClr val="black"/>
                  </a:solidFill>
                  <a:latin typeface="Calibri"/>
                  <a:sym typeface="Arial"/>
                </a:rPr>
                <a:t>TP</a:t>
              </a: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4996343" y="2975046"/>
              <a:ext cx="398617" cy="20503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700" b="1">
                  <a:solidFill>
                    <a:prstClr val="black"/>
                  </a:solidFill>
                  <a:latin typeface="Calibri"/>
                  <a:sym typeface="Arial"/>
                </a:rPr>
                <a:t>TP</a:t>
              </a: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5044722" y="3028930"/>
              <a:ext cx="380718" cy="2019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700" b="1" dirty="0">
                  <a:solidFill>
                    <a:prstClr val="black"/>
                  </a:solidFill>
                  <a:latin typeface="Calibri"/>
                  <a:sym typeface="Arial"/>
                </a:rPr>
                <a:t>TP</a:t>
              </a:r>
            </a:p>
          </p:txBody>
        </p:sp>
        <p:sp>
          <p:nvSpPr>
            <p:cNvPr id="132" name="Left Arrow 131"/>
            <p:cNvSpPr/>
            <p:nvPr/>
          </p:nvSpPr>
          <p:spPr>
            <a:xfrm>
              <a:off x="4746061" y="2987694"/>
              <a:ext cx="193269" cy="124511"/>
            </a:xfrm>
            <a:prstGeom prst="leftArrow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  <a:sym typeface="Arial"/>
              </a:endParaRPr>
            </a:p>
          </p:txBody>
        </p:sp>
      </p:grpSp>
      <p:sp>
        <p:nvSpPr>
          <p:cNvPr id="165" name="Rounded Rectangle 164"/>
          <p:cNvSpPr/>
          <p:nvPr/>
        </p:nvSpPr>
        <p:spPr>
          <a:xfrm>
            <a:off x="1628271" y="3577667"/>
            <a:ext cx="2732817" cy="1022685"/>
          </a:xfrm>
          <a:prstGeom prst="roundRect">
            <a:avLst/>
          </a:prstGeom>
          <a:ln w="12700" cmpd="sng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164" name="Rounded Rectangle 163"/>
          <p:cNvSpPr/>
          <p:nvPr/>
        </p:nvSpPr>
        <p:spPr>
          <a:xfrm>
            <a:off x="1724386" y="3484244"/>
            <a:ext cx="2732817" cy="1022685"/>
          </a:xfrm>
          <a:prstGeom prst="roundRect">
            <a:avLst/>
          </a:prstGeom>
          <a:ln w="12700" cmpd="sng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  <a:sym typeface="Arial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386406" y="3167541"/>
            <a:ext cx="3542132" cy="1249162"/>
            <a:chOff x="1490103" y="3167541"/>
            <a:chExt cx="3542132" cy="1249162"/>
          </a:xfrm>
        </p:grpSpPr>
        <p:sp>
          <p:nvSpPr>
            <p:cNvPr id="56" name="TextBox 55"/>
            <p:cNvSpPr txBox="1"/>
            <p:nvPr/>
          </p:nvSpPr>
          <p:spPr>
            <a:xfrm>
              <a:off x="4649698" y="4074531"/>
              <a:ext cx="38253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00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</a:rPr>
                <a:t>NNI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490103" y="3167541"/>
              <a:ext cx="3198802" cy="1249162"/>
              <a:chOff x="1490103" y="3167541"/>
              <a:chExt cx="3198802" cy="1249162"/>
            </a:xfrm>
          </p:grpSpPr>
          <p:sp>
            <p:nvSpPr>
              <p:cNvPr id="118" name="Rounded Rectangle 117"/>
              <p:cNvSpPr/>
              <p:nvPr/>
            </p:nvSpPr>
            <p:spPr>
              <a:xfrm>
                <a:off x="1933232" y="3394018"/>
                <a:ext cx="2732817" cy="1022685"/>
              </a:xfrm>
              <a:prstGeom prst="roundRect">
                <a:avLst/>
              </a:prstGeom>
              <a:ln w="12700" cmpd="sng"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latin typeface="Calibri"/>
                  <a:sym typeface="Arial"/>
                </a:endParaRPr>
              </a:p>
            </p:txBody>
          </p:sp>
          <p:grpSp>
            <p:nvGrpSpPr>
              <p:cNvPr id="58" name="Group 57"/>
              <p:cNvGrpSpPr/>
              <p:nvPr/>
            </p:nvGrpSpPr>
            <p:grpSpPr>
              <a:xfrm>
                <a:off x="1900255" y="3416840"/>
                <a:ext cx="2788650" cy="978137"/>
                <a:chOff x="1900255" y="4472883"/>
                <a:chExt cx="2788650" cy="1086819"/>
              </a:xfrm>
            </p:grpSpPr>
            <p:sp>
              <p:nvSpPr>
                <p:cNvPr id="4" name="Rounded Rectangle 3"/>
                <p:cNvSpPr/>
                <p:nvPr/>
              </p:nvSpPr>
              <p:spPr>
                <a:xfrm>
                  <a:off x="3547851" y="4738342"/>
                  <a:ext cx="1118195" cy="448641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sym typeface="Arial"/>
                  </a:endParaRPr>
                </a:p>
              </p:txBody>
            </p:sp>
            <p:cxnSp>
              <p:nvCxnSpPr>
                <p:cNvPr id="8" name="Straight Connector 7"/>
                <p:cNvCxnSpPr/>
                <p:nvPr/>
              </p:nvCxnSpPr>
              <p:spPr>
                <a:xfrm flipH="1" flipV="1">
                  <a:off x="2995657" y="4793560"/>
                  <a:ext cx="552194" cy="4141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/>
                <p:cNvCxnSpPr/>
                <p:nvPr/>
              </p:nvCxnSpPr>
              <p:spPr>
                <a:xfrm flipH="1">
                  <a:off x="2995657" y="5083451"/>
                  <a:ext cx="552194" cy="10353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Oval 12"/>
                <p:cNvSpPr/>
                <p:nvPr/>
              </p:nvSpPr>
              <p:spPr>
                <a:xfrm>
                  <a:off x="2905925" y="4752148"/>
                  <a:ext cx="75927" cy="64272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4643186" y="4834973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4643186" y="5062247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2905925" y="5154847"/>
                  <a:ext cx="75927" cy="64272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cxnSp>
              <p:nvCxnSpPr>
                <p:cNvPr id="20" name="Straight Connector 19"/>
                <p:cNvCxnSpPr>
                  <a:stCxn id="13" idx="2"/>
                  <a:endCxn id="34" idx="3"/>
                </p:cNvCxnSpPr>
                <p:nvPr/>
              </p:nvCxnSpPr>
              <p:spPr>
                <a:xfrm flipH="1" flipV="1">
                  <a:off x="2194976" y="4593396"/>
                  <a:ext cx="710949" cy="190888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>
                  <a:stCxn id="13" idx="3"/>
                  <a:endCxn id="35" idx="3"/>
                </p:cNvCxnSpPr>
                <p:nvPr/>
              </p:nvCxnSpPr>
              <p:spPr>
                <a:xfrm flipH="1">
                  <a:off x="2194976" y="4807008"/>
                  <a:ext cx="722068" cy="7573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>
                  <a:stCxn id="19" idx="2"/>
                  <a:endCxn id="36" idx="3"/>
                </p:cNvCxnSpPr>
                <p:nvPr/>
              </p:nvCxnSpPr>
              <p:spPr>
                <a:xfrm flipH="1" flipV="1">
                  <a:off x="2194976" y="5157776"/>
                  <a:ext cx="710949" cy="2920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>
                  <a:stCxn id="19" idx="3"/>
                  <a:endCxn id="37" idx="3"/>
                </p:cNvCxnSpPr>
                <p:nvPr/>
              </p:nvCxnSpPr>
              <p:spPr>
                <a:xfrm flipH="1">
                  <a:off x="2194976" y="5209707"/>
                  <a:ext cx="722068" cy="22948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Rounded Rectangle 33"/>
                <p:cNvSpPr/>
                <p:nvPr/>
              </p:nvSpPr>
              <p:spPr>
                <a:xfrm>
                  <a:off x="1933229" y="4472883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35" name="Rounded Rectangle 34"/>
                <p:cNvSpPr/>
                <p:nvPr/>
              </p:nvSpPr>
              <p:spPr>
                <a:xfrm>
                  <a:off x="1933229" y="4762225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36" name="Rounded Rectangle 35"/>
                <p:cNvSpPr/>
                <p:nvPr/>
              </p:nvSpPr>
              <p:spPr>
                <a:xfrm>
                  <a:off x="1933229" y="5037263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37" name="Rounded Rectangle 36"/>
                <p:cNvSpPr/>
                <p:nvPr/>
              </p:nvSpPr>
              <p:spPr>
                <a:xfrm>
                  <a:off x="1933229" y="5318677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1910369" y="4547677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01861" y="4816420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1901861" y="4921498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1901861" y="5085578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1900255" y="5183889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1901861" y="5416330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3525538" y="4816420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3526094" y="5051644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2166863" y="4570536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2166863" y="4852035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2172116" y="5131297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2156707" y="5400925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sym typeface="Arial"/>
                  </a:endParaRPr>
                </a:p>
              </p:txBody>
            </p:sp>
          </p:grpSp>
          <p:sp>
            <p:nvSpPr>
              <p:cNvPr id="54" name="TextBox 53"/>
              <p:cNvSpPr txBox="1"/>
              <p:nvPr/>
            </p:nvSpPr>
            <p:spPr>
              <a:xfrm>
                <a:off x="3906780" y="3719787"/>
                <a:ext cx="4300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</a:rPr>
                  <a:t>OLT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829522" y="3167541"/>
                <a:ext cx="4905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</a:rPr>
                  <a:t>ONU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1490103" y="3484938"/>
                <a:ext cx="38203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00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</a:rPr>
                  <a:t>UNI</a:t>
                </a:r>
              </a:p>
            </p:txBody>
          </p:sp>
        </p:grpSp>
      </p:grpSp>
      <p:grpSp>
        <p:nvGrpSpPr>
          <p:cNvPr id="170" name="Group 169"/>
          <p:cNvGrpSpPr/>
          <p:nvPr/>
        </p:nvGrpSpPr>
        <p:grpSpPr>
          <a:xfrm>
            <a:off x="6430410" y="3473197"/>
            <a:ext cx="2143249" cy="899629"/>
            <a:chOff x="6534107" y="3859108"/>
            <a:chExt cx="2143249" cy="999588"/>
          </a:xfrm>
        </p:grpSpPr>
        <p:pic>
          <p:nvPicPr>
            <p:cNvPr id="134" name="Picture 13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3" y="3859108"/>
              <a:ext cx="530333" cy="398220"/>
            </a:xfrm>
            <a:prstGeom prst="rect">
              <a:avLst/>
            </a:prstGeom>
          </p:spPr>
        </p:pic>
        <p:pic>
          <p:nvPicPr>
            <p:cNvPr id="135" name="Picture 13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3" y="4460476"/>
              <a:ext cx="530333" cy="398220"/>
            </a:xfrm>
            <a:prstGeom prst="rect">
              <a:avLst/>
            </a:prstGeom>
          </p:spPr>
        </p:pic>
        <p:cxnSp>
          <p:nvCxnSpPr>
            <p:cNvPr id="18" name="Straight Connector 17"/>
            <p:cNvCxnSpPr>
              <a:stCxn id="114" idx="3"/>
              <a:endCxn id="134" idx="1"/>
            </p:cNvCxnSpPr>
            <p:nvPr/>
          </p:nvCxnSpPr>
          <p:spPr>
            <a:xfrm>
              <a:off x="6840522" y="4037515"/>
              <a:ext cx="1306501" cy="2070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16" idx="3"/>
              <a:endCxn id="135" idx="1"/>
            </p:cNvCxnSpPr>
            <p:nvPr/>
          </p:nvCxnSpPr>
          <p:spPr>
            <a:xfrm>
              <a:off x="6534107" y="4648183"/>
              <a:ext cx="1612916" cy="1140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16" idx="3"/>
              <a:endCxn id="134" idx="1"/>
            </p:cNvCxnSpPr>
            <p:nvPr/>
          </p:nvCxnSpPr>
          <p:spPr>
            <a:xfrm flipV="1">
              <a:off x="6534107" y="4058218"/>
              <a:ext cx="1612916" cy="58996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14" idx="3"/>
              <a:endCxn id="135" idx="1"/>
            </p:cNvCxnSpPr>
            <p:nvPr/>
          </p:nvCxnSpPr>
          <p:spPr>
            <a:xfrm>
              <a:off x="6840522" y="4037515"/>
              <a:ext cx="1306501" cy="62207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Group 167"/>
          <p:cNvGrpSpPr/>
          <p:nvPr/>
        </p:nvGrpSpPr>
        <p:grpSpPr>
          <a:xfrm>
            <a:off x="5920969" y="3857623"/>
            <a:ext cx="1152712" cy="1267237"/>
            <a:chOff x="6024666" y="4286250"/>
            <a:chExt cx="1152712" cy="1408043"/>
          </a:xfrm>
        </p:grpSpPr>
        <p:sp>
          <p:nvSpPr>
            <p:cNvPr id="149" name="Rectangle 148"/>
            <p:cNvSpPr/>
            <p:nvPr/>
          </p:nvSpPr>
          <p:spPr>
            <a:xfrm>
              <a:off x="6024672" y="5197337"/>
              <a:ext cx="1152706" cy="16565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Calibri"/>
                <a:sym typeface="Arial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6024666" y="5362989"/>
              <a:ext cx="1152706" cy="16565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Calibri"/>
                <a:sym typeface="Arial"/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6024666" y="5528641"/>
              <a:ext cx="1152706" cy="16565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Calibri"/>
                <a:sym typeface="Arial"/>
              </a:endParaRPr>
            </a:p>
          </p:txBody>
        </p:sp>
        <p:cxnSp>
          <p:nvCxnSpPr>
            <p:cNvPr id="153" name="Straight Connector 152"/>
            <p:cNvCxnSpPr>
              <a:stCxn id="149" idx="0"/>
            </p:cNvCxnSpPr>
            <p:nvPr/>
          </p:nvCxnSpPr>
          <p:spPr>
            <a:xfrm flipH="1" flipV="1">
              <a:off x="6364045" y="4883306"/>
              <a:ext cx="236980" cy="314031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>
              <a:stCxn id="149" idx="0"/>
            </p:cNvCxnSpPr>
            <p:nvPr/>
          </p:nvCxnSpPr>
          <p:spPr>
            <a:xfrm flipH="1" flipV="1">
              <a:off x="6446874" y="4286250"/>
              <a:ext cx="154151" cy="911087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>
              <a:stCxn id="150" idx="0"/>
            </p:cNvCxnSpPr>
            <p:nvPr/>
          </p:nvCxnSpPr>
          <p:spPr>
            <a:xfrm flipH="1" flipV="1">
              <a:off x="6184945" y="4872502"/>
              <a:ext cx="416074" cy="490487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flipH="1" flipV="1">
              <a:off x="6543513" y="4286250"/>
              <a:ext cx="193264" cy="1076739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Box 166"/>
            <p:cNvSpPr txBox="1"/>
            <p:nvPr/>
          </p:nvSpPr>
          <p:spPr>
            <a:xfrm>
              <a:off x="6207186" y="5271035"/>
              <a:ext cx="8446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200" b="1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</a:rPr>
                <a:t>Compute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562352" y="1726925"/>
            <a:ext cx="2174473" cy="2658327"/>
            <a:chOff x="4562307" y="1726925"/>
            <a:chExt cx="2174473" cy="2658327"/>
          </a:xfrm>
        </p:grpSpPr>
        <p:grpSp>
          <p:nvGrpSpPr>
            <p:cNvPr id="172" name="Group 171"/>
            <p:cNvGrpSpPr/>
            <p:nvPr/>
          </p:nvGrpSpPr>
          <p:grpSpPr>
            <a:xfrm>
              <a:off x="4562307" y="2230109"/>
              <a:ext cx="2174473" cy="2155143"/>
              <a:chOff x="4562304" y="2477897"/>
              <a:chExt cx="2174473" cy="2394603"/>
            </a:xfrm>
          </p:grpSpPr>
          <p:grpSp>
            <p:nvGrpSpPr>
              <p:cNvPr id="169" name="Group 168"/>
              <p:cNvGrpSpPr/>
              <p:nvPr/>
            </p:nvGrpSpPr>
            <p:grpSpPr>
              <a:xfrm>
                <a:off x="4562304" y="3813191"/>
                <a:ext cx="2174473" cy="1059309"/>
                <a:chOff x="4562304" y="3813191"/>
                <a:chExt cx="2174473" cy="1059309"/>
              </a:xfrm>
            </p:grpSpPr>
            <p:sp>
              <p:nvSpPr>
                <p:cNvPr id="114" name="Rounded Rectangle 113"/>
                <p:cNvSpPr/>
                <p:nvPr/>
              </p:nvSpPr>
              <p:spPr>
                <a:xfrm>
                  <a:off x="5717871" y="3813191"/>
                  <a:ext cx="1018906" cy="448641"/>
                </a:xfrm>
                <a:prstGeom prst="round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sym typeface="Arial"/>
                  </a:endParaRPr>
                </a:p>
              </p:txBody>
            </p:sp>
            <p:sp>
              <p:nvSpPr>
                <p:cNvPr id="116" name="Rounded Rectangle 115"/>
                <p:cNvSpPr/>
                <p:nvPr/>
              </p:nvSpPr>
              <p:spPr>
                <a:xfrm>
                  <a:off x="5432216" y="4423859"/>
                  <a:ext cx="998146" cy="448641"/>
                </a:xfrm>
                <a:prstGeom prst="round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sym typeface="Arial"/>
                  </a:endParaRPr>
                </a:p>
              </p:txBody>
            </p:sp>
            <p:cxnSp>
              <p:nvCxnSpPr>
                <p:cNvPr id="3" name="Straight Connector 2"/>
                <p:cNvCxnSpPr>
                  <a:endCxn id="116" idx="0"/>
                </p:cNvCxnSpPr>
                <p:nvPr/>
              </p:nvCxnSpPr>
              <p:spPr>
                <a:xfrm flipH="1">
                  <a:off x="5931289" y="4245102"/>
                  <a:ext cx="60024" cy="178757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Straight Connector 6"/>
                <p:cNvCxnSpPr>
                  <a:stCxn id="15" idx="0"/>
                  <a:endCxn id="114" idx="1"/>
                </p:cNvCxnSpPr>
                <p:nvPr/>
              </p:nvCxnSpPr>
              <p:spPr>
                <a:xfrm flipV="1">
                  <a:off x="4562304" y="4037512"/>
                  <a:ext cx="1155567" cy="121064"/>
                </a:xfrm>
                <a:prstGeom prst="line">
                  <a:avLst/>
                </a:prstGeom>
                <a:ln>
                  <a:solidFill>
                    <a:srgbClr val="4BACC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>
                  <a:stCxn id="17" idx="6"/>
                  <a:endCxn id="116" idx="1"/>
                </p:cNvCxnSpPr>
                <p:nvPr/>
              </p:nvCxnSpPr>
              <p:spPr>
                <a:xfrm>
                  <a:off x="4585163" y="4408711"/>
                  <a:ext cx="847053" cy="239469"/>
                </a:xfrm>
                <a:prstGeom prst="line">
                  <a:avLst/>
                </a:prstGeom>
                <a:ln>
                  <a:solidFill>
                    <a:srgbClr val="4BACC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2" name="TextBox 141"/>
              <p:cNvSpPr txBox="1"/>
              <p:nvPr/>
            </p:nvSpPr>
            <p:spPr>
              <a:xfrm>
                <a:off x="5768443" y="3882775"/>
                <a:ext cx="9295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</a:rPr>
                  <a:t>AGG Switch</a:t>
                </a: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5477451" y="4510881"/>
                <a:ext cx="9295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</a:rPr>
                  <a:t>AGG Switch</a:t>
                </a:r>
              </a:p>
            </p:txBody>
          </p:sp>
          <p:cxnSp>
            <p:nvCxnSpPr>
              <p:cNvPr id="144" name="Straight Connector 143"/>
              <p:cNvCxnSpPr>
                <a:stCxn id="114" idx="0"/>
              </p:cNvCxnSpPr>
              <p:nvPr/>
            </p:nvCxnSpPr>
            <p:spPr>
              <a:xfrm flipV="1">
                <a:off x="6227324" y="2477897"/>
                <a:ext cx="0" cy="1335294"/>
              </a:xfrm>
              <a:prstGeom prst="line">
                <a:avLst/>
              </a:prstGeom>
              <a:ln w="12700" cmpd="sng"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5" name="Hexagon 144"/>
            <p:cNvSpPr/>
            <p:nvPr/>
          </p:nvSpPr>
          <p:spPr>
            <a:xfrm>
              <a:off x="5517916" y="1726925"/>
              <a:ext cx="506753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  <a:sym typeface="Arial"/>
                </a:rPr>
                <a:t>SR</a:t>
              </a:r>
            </a:p>
          </p:txBody>
        </p:sp>
        <p:sp>
          <p:nvSpPr>
            <p:cNvPr id="147" name="Hexagon 146"/>
            <p:cNvSpPr/>
            <p:nvPr/>
          </p:nvSpPr>
          <p:spPr>
            <a:xfrm>
              <a:off x="5853643" y="1726925"/>
              <a:ext cx="576718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  <a:sym typeface="Arial"/>
                </a:rPr>
                <a:t>FPM</a:t>
              </a:r>
            </a:p>
          </p:txBody>
        </p:sp>
        <p:sp>
          <p:nvSpPr>
            <p:cNvPr id="146" name="Hexagon 145"/>
            <p:cNvSpPr/>
            <p:nvPr/>
          </p:nvSpPr>
          <p:spPr>
            <a:xfrm>
              <a:off x="6276971" y="1726925"/>
              <a:ext cx="390783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  <a:sym typeface="Arial"/>
                </a:rPr>
                <a:t>T3</a:t>
              </a: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5630493" y="2356608"/>
              <a:ext cx="6266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en-US" sz="100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</a:rPr>
                <a:t>OF</a:t>
              </a:r>
            </a:p>
          </p:txBody>
        </p:sp>
      </p:grpSp>
      <p:sp>
        <p:nvSpPr>
          <p:cNvPr id="175" name="Rounded Rectangle 174"/>
          <p:cNvSpPr/>
          <p:nvPr/>
        </p:nvSpPr>
        <p:spPr>
          <a:xfrm>
            <a:off x="1521324" y="1154595"/>
            <a:ext cx="5941861" cy="3975575"/>
          </a:xfrm>
          <a:prstGeom prst="roundRect">
            <a:avLst>
              <a:gd name="adj" fmla="val 1875"/>
            </a:avLst>
          </a:prstGeom>
          <a:noFill/>
          <a:ln w="19050" cmpd="sng">
            <a:prstDash val="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rgbClr val="4B4B4B"/>
              </a:solidFill>
              <a:latin typeface="Calibri"/>
              <a:sym typeface="Arial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811642" y="1178509"/>
            <a:ext cx="4532390" cy="3499096"/>
            <a:chOff x="2915339" y="1057014"/>
            <a:chExt cx="4532390" cy="3620591"/>
          </a:xfrm>
        </p:grpSpPr>
        <p:grpSp>
          <p:nvGrpSpPr>
            <p:cNvPr id="25" name="Group 24"/>
            <p:cNvGrpSpPr/>
            <p:nvPr/>
          </p:nvGrpSpPr>
          <p:grpSpPr>
            <a:xfrm>
              <a:off x="2915339" y="1057014"/>
              <a:ext cx="4532390" cy="3620591"/>
              <a:chOff x="2915339" y="1057014"/>
              <a:chExt cx="4532390" cy="3620591"/>
            </a:xfrm>
          </p:grpSpPr>
          <p:sp>
            <p:nvSpPr>
              <p:cNvPr id="91" name="Oval 90"/>
              <p:cNvSpPr/>
              <p:nvPr/>
            </p:nvSpPr>
            <p:spPr>
              <a:xfrm>
                <a:off x="2915339" y="2608797"/>
                <a:ext cx="10040" cy="10617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libri"/>
                  <a:sym typeface="Arial"/>
                </a:endParaRPr>
              </a:p>
            </p:txBody>
          </p:sp>
          <p:cxnSp>
            <p:nvCxnSpPr>
              <p:cNvPr id="133" name="Straight Connector 132"/>
              <p:cNvCxnSpPr/>
              <p:nvPr/>
            </p:nvCxnSpPr>
            <p:spPr>
              <a:xfrm flipH="1" flipV="1">
                <a:off x="4742776" y="1435476"/>
                <a:ext cx="3282" cy="291449"/>
              </a:xfrm>
              <a:prstGeom prst="line">
                <a:avLst/>
              </a:prstGeom>
              <a:ln w="12700" cmpd="sng"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Group 22"/>
              <p:cNvGrpSpPr/>
              <p:nvPr/>
            </p:nvGrpSpPr>
            <p:grpSpPr>
              <a:xfrm>
                <a:off x="3435056" y="1057014"/>
                <a:ext cx="4012673" cy="3620591"/>
                <a:chOff x="3435056" y="1057014"/>
                <a:chExt cx="4012673" cy="3620591"/>
              </a:xfrm>
            </p:grpSpPr>
            <p:sp>
              <p:nvSpPr>
                <p:cNvPr id="64" name="Rounded Rectangle 63"/>
                <p:cNvSpPr/>
                <p:nvPr/>
              </p:nvSpPr>
              <p:spPr>
                <a:xfrm>
                  <a:off x="3435056" y="1057014"/>
                  <a:ext cx="4012673" cy="400945"/>
                </a:xfrm>
                <a:prstGeom prst="round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defRPr/>
                  </a:pPr>
                  <a:r>
                    <a:rPr lang="en-US" sz="1400" dirty="0">
                      <a:solidFill>
                        <a:srgbClr val="FFFFFF"/>
                      </a:solidFill>
                      <a:latin typeface="Calibri"/>
                      <a:sym typeface="Arial"/>
                    </a:rPr>
                    <a:t>      NEM</a:t>
                  </a:r>
                </a:p>
              </p:txBody>
            </p:sp>
            <p:cxnSp>
              <p:nvCxnSpPr>
                <p:cNvPr id="66" name="Straight Connector 65"/>
                <p:cNvCxnSpPr>
                  <a:cxnSpLocks/>
                </p:cNvCxnSpPr>
                <p:nvPr/>
              </p:nvCxnSpPr>
              <p:spPr>
                <a:xfrm flipV="1">
                  <a:off x="3758150" y="1435476"/>
                  <a:ext cx="0" cy="1429788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>
                  <a:cxnSpLocks/>
                </p:cNvCxnSpPr>
                <p:nvPr/>
              </p:nvCxnSpPr>
              <p:spPr>
                <a:xfrm flipV="1">
                  <a:off x="6535575" y="1435477"/>
                  <a:ext cx="0" cy="1955426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/>
                <p:cNvCxnSpPr/>
                <p:nvPr/>
              </p:nvCxnSpPr>
              <p:spPr>
                <a:xfrm flipV="1">
                  <a:off x="7043868" y="1449335"/>
                  <a:ext cx="0" cy="3228270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6" name="TextBox 165"/>
                <p:cNvSpPr txBox="1"/>
                <p:nvPr/>
              </p:nvSpPr>
              <p:spPr>
                <a:xfrm>
                  <a:off x="6444542" y="2349558"/>
                  <a:ext cx="626625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defRPr/>
                  </a:pPr>
                  <a:r>
                    <a:rPr lang="en-US" sz="1000" dirty="0">
                      <a:solidFill>
                        <a:prstClr val="black"/>
                      </a:solidFill>
                      <a:latin typeface="Calibri"/>
                      <a:ea typeface="Arial"/>
                      <a:cs typeface="Arial"/>
                      <a:sym typeface="Arial"/>
                    </a:rPr>
                    <a:t>Redfish</a:t>
                  </a:r>
                </a:p>
              </p:txBody>
            </p:sp>
            <p:cxnSp>
              <p:nvCxnSpPr>
                <p:cNvPr id="173" name="Straight Connector 172"/>
                <p:cNvCxnSpPr/>
                <p:nvPr/>
              </p:nvCxnSpPr>
              <p:spPr>
                <a:xfrm flipH="1" flipV="1">
                  <a:off x="3633432" y="1466033"/>
                  <a:ext cx="8226" cy="2175801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" name="TextBox 173"/>
              <p:cNvSpPr txBox="1"/>
              <p:nvPr/>
            </p:nvSpPr>
            <p:spPr>
              <a:xfrm>
                <a:off x="3669351" y="2382126"/>
                <a:ext cx="62662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defRPr/>
                </a:pPr>
                <a:r>
                  <a:rPr lang="en-US" sz="1000" dirty="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</a:rPr>
                  <a:t>Redfish</a:t>
                </a:r>
              </a:p>
            </p:txBody>
          </p:sp>
        </p:grpSp>
        <p:cxnSp>
          <p:nvCxnSpPr>
            <p:cNvPr id="176" name="Straight Connector 175"/>
            <p:cNvCxnSpPr/>
            <p:nvPr/>
          </p:nvCxnSpPr>
          <p:spPr>
            <a:xfrm flipH="1" flipV="1">
              <a:off x="6165026" y="1449335"/>
              <a:ext cx="3282" cy="291449"/>
            </a:xfrm>
            <a:prstGeom prst="line">
              <a:avLst/>
            </a:prstGeom>
            <a:ln w="12700" cmpd="sng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1499741" y="1134246"/>
            <a:ext cx="14146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004B7D">
                    <a:lumMod val="75000"/>
                  </a:srgbClr>
                </a:solidFill>
                <a:latin typeface="Calibri"/>
                <a:ea typeface="Arial"/>
                <a:cs typeface="Arial"/>
                <a:sym typeface="Arial"/>
              </a:rPr>
              <a:t>SEBA POD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1426165" y="3996218"/>
            <a:ext cx="6911903" cy="32430"/>
          </a:xfrm>
          <a:prstGeom prst="straightConnector1">
            <a:avLst/>
          </a:prstGeom>
          <a:ln>
            <a:solidFill>
              <a:srgbClr val="BCBD0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1" name="Title 1">
            <a:extLst>
              <a:ext uri="{FF2B5EF4-FFF2-40B4-BE49-F238E27FC236}">
                <a16:creationId xmlns="" xmlns:a16="http://schemas.microsoft.com/office/drawing/2014/main" id="{83F77B4F-7684-CF4F-BE07-FE5B034C8F1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7274" y="0"/>
            <a:ext cx="7434329" cy="5222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200" b="1" dirty="0"/>
              <a:t> NEM Orchestration &amp; SEBA Workflows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7494526" y="1976162"/>
            <a:ext cx="164947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BNG is a workflow option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External physical BNG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 err="1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vBNG</a:t>
            </a: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 in compute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BNG in </a:t>
            </a:r>
            <a:r>
              <a:rPr lang="en-US" sz="1100" dirty="0" err="1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Agg</a:t>
            </a: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 switches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BNG in OLT boxes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889" y="569819"/>
            <a:ext cx="14164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400" kern="0">
                <a:solidFill>
                  <a:srgbClr val="007DCC"/>
                </a:solidFill>
                <a:latin typeface="Arial"/>
                <a:ea typeface="Arial"/>
                <a:cs typeface="Arial"/>
                <a:sym typeface="Arial"/>
              </a:rPr>
              <a:t>Different operators 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400" kern="0">
                <a:solidFill>
                  <a:srgbClr val="007DCC"/>
                </a:solidFill>
                <a:latin typeface="Arial"/>
                <a:ea typeface="Arial"/>
                <a:cs typeface="Arial"/>
                <a:sym typeface="Arial"/>
              </a:rPr>
              <a:t>     == 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400" kern="0">
                <a:solidFill>
                  <a:srgbClr val="007DCC"/>
                </a:solidFill>
                <a:latin typeface="Arial"/>
                <a:ea typeface="Arial"/>
                <a:cs typeface="Arial"/>
                <a:sym typeface="Arial"/>
              </a:rPr>
              <a:t>Different workflows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9413" y="2133469"/>
            <a:ext cx="146032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Authentication is a workflow option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802.1x based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PPPOE based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DHCP based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0" y="3321717"/>
            <a:ext cx="14603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Subscriber services are workflow options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HSIA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Voice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IPTV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Business services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Technology profiles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Speed profiles</a:t>
            </a:r>
          </a:p>
        </p:txBody>
      </p:sp>
      <p:sp>
        <p:nvSpPr>
          <p:cNvPr id="108" name="Hexagon 107"/>
          <p:cNvSpPr/>
          <p:nvPr/>
        </p:nvSpPr>
        <p:spPr>
          <a:xfrm>
            <a:off x="4272718" y="1203631"/>
            <a:ext cx="734087" cy="169717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XOS GUI</a:t>
            </a:r>
          </a:p>
        </p:txBody>
      </p:sp>
      <p:sp>
        <p:nvSpPr>
          <p:cNvPr id="109" name="Hexagon 108"/>
          <p:cNvSpPr/>
          <p:nvPr/>
        </p:nvSpPr>
        <p:spPr>
          <a:xfrm>
            <a:off x="4267239" y="1377565"/>
            <a:ext cx="731217" cy="15452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XOS Core</a:t>
            </a:r>
          </a:p>
        </p:txBody>
      </p:sp>
      <p:sp>
        <p:nvSpPr>
          <p:cNvPr id="110" name="Hexagon 109"/>
          <p:cNvSpPr/>
          <p:nvPr/>
        </p:nvSpPr>
        <p:spPr>
          <a:xfrm>
            <a:off x="4994008" y="1190451"/>
            <a:ext cx="932119" cy="17393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Chameleon</a:t>
            </a:r>
          </a:p>
        </p:txBody>
      </p:sp>
      <p:sp>
        <p:nvSpPr>
          <p:cNvPr id="111" name="Hexagon 110"/>
          <p:cNvSpPr/>
          <p:nvPr/>
        </p:nvSpPr>
        <p:spPr>
          <a:xfrm>
            <a:off x="4993993" y="1381095"/>
            <a:ext cx="931910" cy="15099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Synchronizers</a:t>
            </a:r>
          </a:p>
        </p:txBody>
      </p:sp>
      <p:sp>
        <p:nvSpPr>
          <p:cNvPr id="112" name="Hexagon 111"/>
          <p:cNvSpPr/>
          <p:nvPr/>
        </p:nvSpPr>
        <p:spPr>
          <a:xfrm>
            <a:off x="5909402" y="1190839"/>
            <a:ext cx="716136" cy="190859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Tosca</a:t>
            </a:r>
          </a:p>
        </p:txBody>
      </p:sp>
      <p:sp>
        <p:nvSpPr>
          <p:cNvPr id="113" name="Hexagon 112"/>
          <p:cNvSpPr/>
          <p:nvPr/>
        </p:nvSpPr>
        <p:spPr>
          <a:xfrm>
            <a:off x="5917757" y="1364405"/>
            <a:ext cx="716132" cy="183023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Database</a:t>
            </a:r>
          </a:p>
        </p:txBody>
      </p:sp>
    </p:spTree>
    <p:extLst>
      <p:ext uri="{BB962C8B-B14F-4D97-AF65-F5344CB8AC3E}">
        <p14:creationId xmlns:p14="http://schemas.microsoft.com/office/powerpoint/2010/main" val="4158372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/>
      <p:bldP spid="2" grpId="0"/>
      <p:bldP spid="106" grpId="0"/>
      <p:bldP spid="10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44" y="861874"/>
            <a:ext cx="8825481" cy="431292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="" xmlns:a16="http://schemas.microsoft.com/office/drawing/2014/main" id="{83F77B4F-7684-CF4F-BE07-FE5B034C8F10}"/>
              </a:ext>
            </a:extLst>
          </p:cNvPr>
          <p:cNvSpPr txBox="1">
            <a:spLocks/>
          </p:cNvSpPr>
          <p:nvPr/>
        </p:nvSpPr>
        <p:spPr>
          <a:xfrm>
            <a:off x="1885566" y="9736"/>
            <a:ext cx="4691076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4F81BD"/>
                </a:solidFill>
                <a:latin typeface="Calibri"/>
                <a:sym typeface="Arial"/>
              </a:rPr>
              <a:t>    NEM Dashboards: XOS GUI</a:t>
            </a:r>
          </a:p>
        </p:txBody>
      </p:sp>
      <p:sp>
        <p:nvSpPr>
          <p:cNvPr id="15" name="Google Shape;821;p48"/>
          <p:cNvSpPr txBox="1">
            <a:spLocks/>
          </p:cNvSpPr>
          <p:nvPr/>
        </p:nvSpPr>
        <p:spPr>
          <a:xfrm>
            <a:off x="1795836" y="532956"/>
            <a:ext cx="5484580" cy="501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F497D"/>
              </a:buClr>
              <a:buSzPts val="1800"/>
              <a:buFont typeface="Corbel"/>
              <a:buNone/>
            </a:pPr>
            <a:r>
              <a:rPr lang="en-US" sz="1600">
                <a:solidFill>
                  <a:prstClr val="black"/>
                </a:solidFill>
                <a:latin typeface="Calibri"/>
                <a:sym typeface="Arial"/>
              </a:rPr>
              <a:t>runtime service instantiation, inventory, workflow status</a:t>
            </a:r>
          </a:p>
        </p:txBody>
      </p:sp>
    </p:spTree>
    <p:extLst>
      <p:ext uri="{BB962C8B-B14F-4D97-AF65-F5344CB8AC3E}">
        <p14:creationId xmlns:p14="http://schemas.microsoft.com/office/powerpoint/2010/main" val="2483740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46"/>
          <p:cNvSpPr/>
          <p:nvPr/>
        </p:nvSpPr>
        <p:spPr>
          <a:xfrm>
            <a:off x="1866900" y="3394025"/>
            <a:ext cx="2857500" cy="1022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36" name="Google Shape;736;p46"/>
          <p:cNvGrpSpPr/>
          <p:nvPr/>
        </p:nvGrpSpPr>
        <p:grpSpPr>
          <a:xfrm>
            <a:off x="639307" y="3704649"/>
            <a:ext cx="1334400" cy="303000"/>
            <a:chOff x="574234" y="4149563"/>
            <a:chExt cx="1334400" cy="303000"/>
          </a:xfrm>
        </p:grpSpPr>
        <p:sp>
          <p:nvSpPr>
            <p:cNvPr id="737" name="Google Shape;737;p46"/>
            <p:cNvSpPr/>
            <p:nvPr/>
          </p:nvSpPr>
          <p:spPr>
            <a:xfrm>
              <a:off x="574234" y="4149563"/>
              <a:ext cx="429000" cy="303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US" sz="12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RG</a:t>
              </a:r>
              <a:endParaRPr sz="1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738" name="Google Shape;738;p46"/>
            <p:cNvCxnSpPr>
              <a:endCxn id="737" idx="3"/>
            </p:cNvCxnSpPr>
            <p:nvPr/>
          </p:nvCxnSpPr>
          <p:spPr>
            <a:xfrm rot="10800000">
              <a:off x="1003234" y="4301063"/>
              <a:ext cx="905400" cy="0"/>
            </a:xfrm>
            <a:prstGeom prst="straightConnector1">
              <a:avLst/>
            </a:prstGeom>
            <a:noFill/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50"/>
                </a:srgbClr>
              </a:outerShdw>
            </a:effectLst>
          </p:spPr>
        </p:cxnSp>
      </p:grpSp>
      <p:cxnSp>
        <p:nvCxnSpPr>
          <p:cNvPr id="739" name="Google Shape;739;p46"/>
          <p:cNvCxnSpPr>
            <a:stCxn id="740" idx="0"/>
          </p:cNvCxnSpPr>
          <p:nvPr/>
        </p:nvCxnSpPr>
        <p:spPr>
          <a:xfrm rot="10800000">
            <a:off x="4106903" y="3100801"/>
            <a:ext cx="0" cy="54360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41" name="Google Shape;741;p46"/>
          <p:cNvSpPr/>
          <p:nvPr/>
        </p:nvSpPr>
        <p:spPr>
          <a:xfrm>
            <a:off x="3471124" y="2913420"/>
            <a:ext cx="1271700" cy="2982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VOLTHA</a:t>
            </a:r>
            <a:endParaRPr>
              <a:solidFill>
                <a:srgbClr val="4B4B4B"/>
              </a:solidFill>
              <a:latin typeface="Calibri"/>
              <a:sym typeface="Arial"/>
            </a:endParaRPr>
          </a:p>
        </p:txBody>
      </p:sp>
      <p:sp>
        <p:nvSpPr>
          <p:cNvPr id="742" name="Google Shape;742;p46"/>
          <p:cNvSpPr/>
          <p:nvPr/>
        </p:nvSpPr>
        <p:spPr>
          <a:xfrm>
            <a:off x="4037930" y="1919510"/>
            <a:ext cx="2602200" cy="310500"/>
          </a:xfrm>
          <a:prstGeom prst="roundRect">
            <a:avLst>
              <a:gd name="adj" fmla="val 16667"/>
            </a:avLst>
          </a:prstGeom>
          <a:solidFill>
            <a:srgbClr val="297FD5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ONOS</a:t>
            </a:r>
            <a:endParaRPr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cxnSp>
        <p:nvCxnSpPr>
          <p:cNvPr id="743" name="Google Shape;743;p46"/>
          <p:cNvCxnSpPr/>
          <p:nvPr/>
        </p:nvCxnSpPr>
        <p:spPr>
          <a:xfrm rot="10800000" flipH="1">
            <a:off x="4258804" y="2230220"/>
            <a:ext cx="1200" cy="68940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60" name="Google Shape;760;p46"/>
          <p:cNvSpPr txBox="1"/>
          <p:nvPr/>
        </p:nvSpPr>
        <p:spPr>
          <a:xfrm>
            <a:off x="4649700" y="4074532"/>
            <a:ext cx="3825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NNI</a:t>
            </a:r>
            <a:endParaRPr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46"/>
          <p:cNvSpPr/>
          <p:nvPr/>
        </p:nvSpPr>
        <p:spPr>
          <a:xfrm>
            <a:off x="3547853" y="3644401"/>
            <a:ext cx="1118100" cy="403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200" b="1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OLT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61" name="Google Shape;761;p46"/>
          <p:cNvCxnSpPr>
            <a:stCxn id="740" idx="1"/>
            <a:endCxn id="762" idx="3"/>
          </p:cNvCxnSpPr>
          <p:nvPr/>
        </p:nvCxnSpPr>
        <p:spPr>
          <a:xfrm flipH="1">
            <a:off x="2194853" y="3846301"/>
            <a:ext cx="1353000" cy="120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63" name="Google Shape;763;p46"/>
          <p:cNvSpPr/>
          <p:nvPr/>
        </p:nvSpPr>
        <p:spPr>
          <a:xfrm>
            <a:off x="3531871" y="3837726"/>
            <a:ext cx="45600" cy="41100"/>
          </a:xfrm>
          <a:prstGeom prst="ellipse">
            <a:avLst/>
          </a:prstGeom>
          <a:gradFill>
            <a:gsLst>
              <a:gs pos="0">
                <a:srgbClr val="A90606"/>
              </a:gs>
              <a:gs pos="100000">
                <a:srgbClr val="F19D9D"/>
              </a:gs>
            </a:gsLst>
            <a:lin ang="16200038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64" name="Google Shape;764;p46"/>
          <p:cNvGrpSpPr/>
          <p:nvPr/>
        </p:nvGrpSpPr>
        <p:grpSpPr>
          <a:xfrm>
            <a:off x="1901863" y="3749843"/>
            <a:ext cx="300446" cy="216900"/>
            <a:chOff x="1901863" y="4178055"/>
            <a:chExt cx="300446" cy="216900"/>
          </a:xfrm>
        </p:grpSpPr>
        <p:sp>
          <p:nvSpPr>
            <p:cNvPr id="762" name="Google Shape;762;p46"/>
            <p:cNvSpPr/>
            <p:nvPr/>
          </p:nvSpPr>
          <p:spPr>
            <a:xfrm>
              <a:off x="1933231" y="4178055"/>
              <a:ext cx="261600" cy="216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46"/>
            <p:cNvSpPr/>
            <p:nvPr/>
          </p:nvSpPr>
          <p:spPr>
            <a:xfrm>
              <a:off x="1901863" y="4265943"/>
              <a:ext cx="45600" cy="41100"/>
            </a:xfrm>
            <a:prstGeom prst="ellipse">
              <a:avLst/>
            </a:prstGeom>
            <a:gradFill>
              <a:gsLst>
                <a:gs pos="0">
                  <a:srgbClr val="C12020"/>
                </a:gs>
                <a:gs pos="100000">
                  <a:srgbClr val="FF9797"/>
                </a:gs>
              </a:gsLst>
              <a:lin ang="16200038" scaled="0"/>
            </a:gradFill>
            <a:ln w="9525" cap="flat" cmpd="sng">
              <a:solidFill>
                <a:srgbClr val="AD2D2D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46"/>
            <p:cNvSpPr/>
            <p:nvPr/>
          </p:nvSpPr>
          <p:spPr>
            <a:xfrm>
              <a:off x="2156709" y="4252079"/>
              <a:ext cx="45600" cy="41100"/>
            </a:xfrm>
            <a:prstGeom prst="ellipse">
              <a:avLst/>
            </a:prstGeom>
            <a:gradFill>
              <a:gsLst>
                <a:gs pos="0">
                  <a:srgbClr val="A90606"/>
                </a:gs>
                <a:gs pos="100000">
                  <a:srgbClr val="F19D9D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7" name="Google Shape;767;p46"/>
          <p:cNvSpPr txBox="1"/>
          <p:nvPr/>
        </p:nvSpPr>
        <p:spPr>
          <a:xfrm>
            <a:off x="1933222" y="3494492"/>
            <a:ext cx="490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ONU</a:t>
            </a:r>
            <a:endParaRPr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46"/>
          <p:cNvSpPr txBox="1"/>
          <p:nvPr/>
        </p:nvSpPr>
        <p:spPr>
          <a:xfrm>
            <a:off x="1551328" y="3613714"/>
            <a:ext cx="381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</a:t>
            </a:r>
            <a:endParaRPr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46"/>
          <p:cNvSpPr/>
          <p:nvPr/>
        </p:nvSpPr>
        <p:spPr>
          <a:xfrm>
            <a:off x="6024672" y="4677608"/>
            <a:ext cx="1152600" cy="1491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46"/>
          <p:cNvSpPr/>
          <p:nvPr/>
        </p:nvSpPr>
        <p:spPr>
          <a:xfrm>
            <a:off x="6024666" y="4826694"/>
            <a:ext cx="1152600" cy="1491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46"/>
          <p:cNvSpPr/>
          <p:nvPr/>
        </p:nvSpPr>
        <p:spPr>
          <a:xfrm>
            <a:off x="6024666" y="4975781"/>
            <a:ext cx="1152600" cy="1491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72" name="Google Shape;772;p46"/>
          <p:cNvCxnSpPr>
            <a:stCxn id="769" idx="0"/>
          </p:cNvCxnSpPr>
          <p:nvPr/>
        </p:nvCxnSpPr>
        <p:spPr>
          <a:xfrm rot="10800000">
            <a:off x="6446772" y="3857708"/>
            <a:ext cx="154200" cy="819900"/>
          </a:xfrm>
          <a:prstGeom prst="straightConnector1">
            <a:avLst/>
          </a:prstGeom>
          <a:noFill/>
          <a:ln w="127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73" name="Google Shape;773;p46"/>
          <p:cNvCxnSpPr/>
          <p:nvPr/>
        </p:nvCxnSpPr>
        <p:spPr>
          <a:xfrm rot="10800000">
            <a:off x="6543577" y="3857694"/>
            <a:ext cx="193200" cy="969000"/>
          </a:xfrm>
          <a:prstGeom prst="straightConnector1">
            <a:avLst/>
          </a:prstGeom>
          <a:noFill/>
          <a:ln w="127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74" name="Google Shape;774;p46"/>
          <p:cNvSpPr txBox="1"/>
          <p:nvPr/>
        </p:nvSpPr>
        <p:spPr>
          <a:xfrm>
            <a:off x="6207186" y="4743936"/>
            <a:ext cx="844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Compute</a:t>
            </a:r>
            <a:endParaRPr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p46"/>
          <p:cNvSpPr/>
          <p:nvPr/>
        </p:nvSpPr>
        <p:spPr>
          <a:xfrm>
            <a:off x="5717876" y="3644390"/>
            <a:ext cx="1018800" cy="403800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200" b="1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AGG</a:t>
            </a:r>
            <a:endParaRPr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76" name="Google Shape;776;p46"/>
          <p:cNvCxnSpPr>
            <a:stCxn id="740" idx="3"/>
            <a:endCxn id="775" idx="1"/>
          </p:cNvCxnSpPr>
          <p:nvPr/>
        </p:nvCxnSpPr>
        <p:spPr>
          <a:xfrm>
            <a:off x="4665953" y="3846301"/>
            <a:ext cx="1051800" cy="0"/>
          </a:xfrm>
          <a:prstGeom prst="straightConnector1">
            <a:avLst/>
          </a:prstGeom>
          <a:noFill/>
          <a:ln w="25400" cap="flat" cmpd="sng">
            <a:solidFill>
              <a:srgbClr val="4BACC6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77" name="Google Shape;777;p46"/>
          <p:cNvCxnSpPr>
            <a:stCxn id="775" idx="0"/>
          </p:cNvCxnSpPr>
          <p:nvPr/>
        </p:nvCxnSpPr>
        <p:spPr>
          <a:xfrm rot="10800000">
            <a:off x="6227276" y="2257790"/>
            <a:ext cx="0" cy="138660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78" name="Google Shape;778;p46"/>
          <p:cNvCxnSpPr/>
          <p:nvPr/>
        </p:nvCxnSpPr>
        <p:spPr>
          <a:xfrm rot="10800000">
            <a:off x="4742760" y="1544354"/>
            <a:ext cx="3300" cy="281512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79" name="Google Shape;779;p46"/>
          <p:cNvSpPr/>
          <p:nvPr/>
        </p:nvSpPr>
        <p:spPr>
          <a:xfrm>
            <a:off x="3435050" y="152632"/>
            <a:ext cx="4012800" cy="14133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rgbClr val="7F25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CC3333">
                  <a:lumMod val="20000"/>
                  <a:lumOff val="80000"/>
                </a:srgb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cxnSp>
        <p:nvCxnSpPr>
          <p:cNvPr id="780" name="Google Shape;780;p46"/>
          <p:cNvCxnSpPr/>
          <p:nvPr/>
        </p:nvCxnSpPr>
        <p:spPr>
          <a:xfrm rot="10800000">
            <a:off x="3693352" y="1544198"/>
            <a:ext cx="0" cy="1381759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81" name="Google Shape;781;p46"/>
          <p:cNvCxnSpPr/>
          <p:nvPr/>
        </p:nvCxnSpPr>
        <p:spPr>
          <a:xfrm rot="10800000">
            <a:off x="6165010" y="1557747"/>
            <a:ext cx="3300" cy="281512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83" name="Google Shape;783;p46"/>
          <p:cNvSpPr/>
          <p:nvPr/>
        </p:nvSpPr>
        <p:spPr>
          <a:xfrm>
            <a:off x="4643188" y="3818922"/>
            <a:ext cx="45600" cy="41100"/>
          </a:xfrm>
          <a:prstGeom prst="ellipse">
            <a:avLst/>
          </a:prstGeom>
          <a:gradFill>
            <a:gsLst>
              <a:gs pos="0">
                <a:srgbClr val="C12020"/>
              </a:gs>
              <a:gs pos="100000">
                <a:srgbClr val="FF9797"/>
              </a:gs>
            </a:gsLst>
            <a:lin ang="16200038" scaled="0"/>
          </a:gradFill>
          <a:ln w="9525" cap="flat" cmpd="sng">
            <a:solidFill>
              <a:srgbClr val="AD2D2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4" name="Google Shape;784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7023" y="3669574"/>
            <a:ext cx="530333" cy="3583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5" name="Google Shape;785;p46"/>
          <p:cNvCxnSpPr>
            <a:stCxn id="775" idx="3"/>
            <a:endCxn id="784" idx="1"/>
          </p:cNvCxnSpPr>
          <p:nvPr/>
        </p:nvCxnSpPr>
        <p:spPr>
          <a:xfrm>
            <a:off x="6736676" y="3846290"/>
            <a:ext cx="1410300" cy="24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86" name="Google Shape;786;p46"/>
          <p:cNvSpPr txBox="1"/>
          <p:nvPr/>
        </p:nvSpPr>
        <p:spPr>
          <a:xfrm>
            <a:off x="7969346" y="3467086"/>
            <a:ext cx="6267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/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BNG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46"/>
          <p:cNvSpPr txBox="1"/>
          <p:nvPr/>
        </p:nvSpPr>
        <p:spPr>
          <a:xfrm>
            <a:off x="7529525" y="671725"/>
            <a:ext cx="7314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000" b="1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NEM</a:t>
            </a:r>
            <a:endParaRPr sz="2000" b="1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46"/>
          <p:cNvSpPr/>
          <p:nvPr/>
        </p:nvSpPr>
        <p:spPr>
          <a:xfrm>
            <a:off x="3654700" y="1091425"/>
            <a:ext cx="2742000" cy="300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200" b="1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KAFKA</a:t>
            </a:r>
            <a:endParaRPr sz="1100" b="1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46"/>
          <p:cNvSpPr/>
          <p:nvPr/>
        </p:nvSpPr>
        <p:spPr>
          <a:xfrm>
            <a:off x="3654698" y="676975"/>
            <a:ext cx="1269000" cy="300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200" b="1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PROMETHEUS</a:t>
            </a:r>
            <a:endParaRPr sz="1100" b="1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46"/>
          <p:cNvSpPr/>
          <p:nvPr/>
        </p:nvSpPr>
        <p:spPr>
          <a:xfrm>
            <a:off x="5127821" y="676975"/>
            <a:ext cx="1269000" cy="300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200" b="1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ELK STACK</a:t>
            </a:r>
            <a:endParaRPr sz="1100" b="1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46"/>
          <p:cNvSpPr/>
          <p:nvPr/>
        </p:nvSpPr>
        <p:spPr>
          <a:xfrm>
            <a:off x="3654698" y="291200"/>
            <a:ext cx="1269000" cy="300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200" b="1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GRAFANA</a:t>
            </a:r>
            <a:endParaRPr sz="1100" b="1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46"/>
          <p:cNvSpPr/>
          <p:nvPr/>
        </p:nvSpPr>
        <p:spPr>
          <a:xfrm>
            <a:off x="5127834" y="291200"/>
            <a:ext cx="1269000" cy="300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200" b="1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KIBANA</a:t>
            </a:r>
            <a:endParaRPr sz="1100" b="1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46"/>
          <p:cNvSpPr/>
          <p:nvPr/>
        </p:nvSpPr>
        <p:spPr>
          <a:xfrm>
            <a:off x="6600975" y="291200"/>
            <a:ext cx="731400" cy="1100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200" b="1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XOS</a:t>
            </a:r>
            <a:endParaRPr sz="1100" b="1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94" name="Google Shape;794;p46"/>
          <p:cNvCxnSpPr/>
          <p:nvPr/>
        </p:nvCxnSpPr>
        <p:spPr>
          <a:xfrm rot="10800000" flipH="1">
            <a:off x="3651675" y="3281425"/>
            <a:ext cx="200100" cy="5526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95" name="Google Shape;795;p46"/>
          <p:cNvCxnSpPr/>
          <p:nvPr/>
        </p:nvCxnSpPr>
        <p:spPr>
          <a:xfrm rot="10800000">
            <a:off x="4437500" y="3310075"/>
            <a:ext cx="152400" cy="4815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96" name="Google Shape;796;p46"/>
          <p:cNvCxnSpPr/>
          <p:nvPr/>
        </p:nvCxnSpPr>
        <p:spPr>
          <a:xfrm rot="10800000">
            <a:off x="3913625" y="1462150"/>
            <a:ext cx="0" cy="14055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97" name="Google Shape;797;p46"/>
          <p:cNvCxnSpPr/>
          <p:nvPr/>
        </p:nvCxnSpPr>
        <p:spPr>
          <a:xfrm rot="10800000">
            <a:off x="6075800" y="2281438"/>
            <a:ext cx="0" cy="13041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98" name="Google Shape;798;p46"/>
          <p:cNvCxnSpPr/>
          <p:nvPr/>
        </p:nvCxnSpPr>
        <p:spPr>
          <a:xfrm rot="10800000">
            <a:off x="5924325" y="1465625"/>
            <a:ext cx="0" cy="3765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99" name="Google Shape;799;p46"/>
          <p:cNvCxnSpPr/>
          <p:nvPr/>
        </p:nvCxnSpPr>
        <p:spPr>
          <a:xfrm rot="10800000">
            <a:off x="4457475" y="526625"/>
            <a:ext cx="0" cy="6894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800" name="Google Shape;800;p46"/>
          <p:cNvSpPr/>
          <p:nvPr/>
        </p:nvSpPr>
        <p:spPr>
          <a:xfrm>
            <a:off x="1068307" y="1061283"/>
            <a:ext cx="1698017" cy="3603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Operator OSS</a:t>
            </a:r>
            <a:endParaRPr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cxnSp>
        <p:nvCxnSpPr>
          <p:cNvPr id="802" name="Google Shape;802;p46"/>
          <p:cNvCxnSpPr/>
          <p:nvPr/>
        </p:nvCxnSpPr>
        <p:spPr>
          <a:xfrm rot="10800000">
            <a:off x="5771925" y="1465625"/>
            <a:ext cx="0" cy="376500"/>
          </a:xfrm>
          <a:prstGeom prst="straightConnector1">
            <a:avLst/>
          </a:prstGeom>
          <a:noFill/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803" name="Google Shape;803;p46"/>
          <p:cNvCxnSpPr/>
          <p:nvPr/>
        </p:nvCxnSpPr>
        <p:spPr>
          <a:xfrm rot="10800000">
            <a:off x="6484775" y="1241813"/>
            <a:ext cx="454200" cy="0"/>
          </a:xfrm>
          <a:prstGeom prst="straightConnector1">
            <a:avLst/>
          </a:prstGeom>
          <a:noFill/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804" name="Google Shape;804;p46"/>
          <p:cNvCxnSpPr/>
          <p:nvPr/>
        </p:nvCxnSpPr>
        <p:spPr>
          <a:xfrm rot="10800000">
            <a:off x="5752875" y="526625"/>
            <a:ext cx="0" cy="689400"/>
          </a:xfrm>
          <a:prstGeom prst="straightConnector1">
            <a:avLst/>
          </a:prstGeom>
          <a:noFill/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805" name="Google Shape;805;p46"/>
          <p:cNvCxnSpPr>
            <a:endCxn id="800" idx="0"/>
          </p:cNvCxnSpPr>
          <p:nvPr/>
        </p:nvCxnSpPr>
        <p:spPr>
          <a:xfrm flipH="1" flipV="1">
            <a:off x="2766324" y="1241433"/>
            <a:ext cx="1043700" cy="30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3" name="Title 1">
            <a:extLst>
              <a:ext uri="{FF2B5EF4-FFF2-40B4-BE49-F238E27FC236}">
                <a16:creationId xmlns="" xmlns:a16="http://schemas.microsoft.com/office/drawing/2014/main" id="{83F77B4F-7684-CF4F-BE07-FE5B034C8F10}"/>
              </a:ext>
            </a:extLst>
          </p:cNvPr>
          <p:cNvSpPr txBox="1">
            <a:spLocks/>
          </p:cNvSpPr>
          <p:nvPr/>
        </p:nvSpPr>
        <p:spPr>
          <a:xfrm>
            <a:off x="6675" y="8770"/>
            <a:ext cx="2959272" cy="95410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rgbClr val="007DAF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l">
              <a:defRPr/>
            </a:pPr>
            <a:r>
              <a:rPr lang="en-US" sz="2800" b="1" dirty="0">
                <a:sym typeface="Arial"/>
              </a:rPr>
              <a:t>NEM Monitoring </a:t>
            </a:r>
          </a:p>
          <a:p>
            <a:pPr algn="l">
              <a:defRPr/>
            </a:pPr>
            <a:r>
              <a:rPr lang="en-US" sz="2800" b="1" dirty="0">
                <a:sym typeface="Arial"/>
              </a:rPr>
              <a:t>Infrastructure</a:t>
            </a:r>
          </a:p>
        </p:txBody>
      </p:sp>
      <p:cxnSp>
        <p:nvCxnSpPr>
          <p:cNvPr id="75" name="Google Shape;797;p46"/>
          <p:cNvCxnSpPr/>
          <p:nvPr/>
        </p:nvCxnSpPr>
        <p:spPr>
          <a:xfrm flipH="1" flipV="1">
            <a:off x="6227276" y="1465624"/>
            <a:ext cx="711699" cy="3156987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7" name="Google Shape;802;p46"/>
          <p:cNvCxnSpPr/>
          <p:nvPr/>
        </p:nvCxnSpPr>
        <p:spPr>
          <a:xfrm flipV="1">
            <a:off x="3810024" y="1391300"/>
            <a:ext cx="0" cy="1476351"/>
          </a:xfrm>
          <a:prstGeom prst="straightConnector1">
            <a:avLst/>
          </a:prstGeom>
          <a:noFill/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80" name="Google Shape;794;p46"/>
          <p:cNvCxnSpPr/>
          <p:nvPr/>
        </p:nvCxnSpPr>
        <p:spPr>
          <a:xfrm>
            <a:off x="213304" y="2141589"/>
            <a:ext cx="504185" cy="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" name="TextBox 6"/>
          <p:cNvSpPr txBox="1"/>
          <p:nvPr/>
        </p:nvSpPr>
        <p:spPr>
          <a:xfrm>
            <a:off x="824607" y="1956923"/>
            <a:ext cx="254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Alarms, events &amp; stats</a:t>
            </a:r>
          </a:p>
        </p:txBody>
      </p:sp>
      <p:cxnSp>
        <p:nvCxnSpPr>
          <p:cNvPr id="83" name="Google Shape;802;p46"/>
          <p:cNvCxnSpPr/>
          <p:nvPr/>
        </p:nvCxnSpPr>
        <p:spPr>
          <a:xfrm>
            <a:off x="213304" y="2469688"/>
            <a:ext cx="504185" cy="0"/>
          </a:xfrm>
          <a:prstGeom prst="straightConnector1">
            <a:avLst/>
          </a:prstGeom>
          <a:noFill/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86" name="TextBox 85"/>
          <p:cNvSpPr txBox="1"/>
          <p:nvPr/>
        </p:nvSpPr>
        <p:spPr>
          <a:xfrm>
            <a:off x="824607" y="2322856"/>
            <a:ext cx="254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Logs</a:t>
            </a:r>
          </a:p>
        </p:txBody>
      </p:sp>
    </p:spTree>
    <p:extLst>
      <p:ext uri="{BB962C8B-B14F-4D97-AF65-F5344CB8AC3E}">
        <p14:creationId xmlns:p14="http://schemas.microsoft.com/office/powerpoint/2010/main" val="179013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83F77B4F-7684-CF4F-BE07-FE5B034C8F10}"/>
              </a:ext>
            </a:extLst>
          </p:cNvPr>
          <p:cNvSpPr txBox="1">
            <a:spLocks/>
          </p:cNvSpPr>
          <p:nvPr/>
        </p:nvSpPr>
        <p:spPr>
          <a:xfrm>
            <a:off x="1585514" y="0"/>
            <a:ext cx="5411776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4F81BD"/>
                </a:solidFill>
                <a:latin typeface="Calibri"/>
                <a:sym typeface="Arial"/>
              </a:rPr>
              <a:t>    NEM Dashboards: Kibana, Grafana</a:t>
            </a:r>
          </a:p>
        </p:txBody>
      </p:sp>
      <p:pic>
        <p:nvPicPr>
          <p:cNvPr id="14" name="Google Shape;82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893" y="905434"/>
            <a:ext cx="8979179" cy="410864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822;p48"/>
          <p:cNvSpPr txBox="1">
            <a:spLocks/>
          </p:cNvSpPr>
          <p:nvPr/>
        </p:nvSpPr>
        <p:spPr>
          <a:xfrm>
            <a:off x="484440" y="532956"/>
            <a:ext cx="7151907" cy="501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1F497D"/>
              </a:buClr>
              <a:buSzPts val="1800"/>
              <a:buFont typeface="Corbel"/>
              <a:buNone/>
            </a:pPr>
            <a:r>
              <a:rPr lang="en-US" sz="1800">
                <a:solidFill>
                  <a:prstClr val="black"/>
                </a:solidFill>
                <a:latin typeface="Calibri"/>
                <a:sym typeface="Arial"/>
              </a:rPr>
              <a:t>stats, events, logs (FCAPS)</a:t>
            </a:r>
          </a:p>
        </p:txBody>
      </p:sp>
    </p:spTree>
    <p:extLst>
      <p:ext uri="{BB962C8B-B14F-4D97-AF65-F5344CB8AC3E}">
        <p14:creationId xmlns:p14="http://schemas.microsoft.com/office/powerpoint/2010/main" val="3196439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05099" y="901008"/>
            <a:ext cx="5679611" cy="3764238"/>
          </a:xfrm>
          <a:prstGeom prst="roundRect">
            <a:avLst>
              <a:gd name="adj" fmla="val 1875"/>
            </a:avLst>
          </a:prstGeom>
          <a:noFill/>
          <a:ln w="19050" cap="flat" cmpd="sng" algn="ctr">
            <a:solidFill>
              <a:schemeClr val="tx1"/>
            </a:solidFill>
            <a:prstDash val="dot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Hexagon 4"/>
          <p:cNvSpPr/>
          <p:nvPr/>
        </p:nvSpPr>
        <p:spPr>
          <a:xfrm>
            <a:off x="2268066" y="1642665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AAA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1773" y="2416517"/>
            <a:ext cx="1821283" cy="33130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VOLTHA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11773" y="1826915"/>
            <a:ext cx="4539023" cy="44717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SDN Controller - ONOS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30729" y="947314"/>
            <a:ext cx="4520067" cy="4651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buFont typeface="Arial"/>
              <a:buNone/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Network Edge Mediator (NEM)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6032" y="593231"/>
            <a:ext cx="1268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600" b="1" kern="0" dirty="0">
                <a:solidFill>
                  <a:srgbClr val="004B7D">
                    <a:lumMod val="75000"/>
                  </a:srgbClr>
                </a:solidFill>
                <a:latin typeface="Calibri"/>
                <a:ea typeface="Arial"/>
                <a:cs typeface="Arial"/>
                <a:sym typeface="Arial"/>
              </a:rPr>
              <a:t>SEBA POD</a:t>
            </a:r>
          </a:p>
        </p:txBody>
      </p:sp>
      <p:sp>
        <p:nvSpPr>
          <p:cNvPr id="10" name="Hexagon 9"/>
          <p:cNvSpPr/>
          <p:nvPr/>
        </p:nvSpPr>
        <p:spPr>
          <a:xfrm>
            <a:off x="2855442" y="1635471"/>
            <a:ext cx="68286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vlans</a:t>
            </a:r>
          </a:p>
        </p:txBody>
      </p:sp>
      <p:sp>
        <p:nvSpPr>
          <p:cNvPr id="11" name="Hexagon 10"/>
          <p:cNvSpPr/>
          <p:nvPr/>
        </p:nvSpPr>
        <p:spPr>
          <a:xfrm>
            <a:off x="3409303" y="1635471"/>
            <a:ext cx="65133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dhcp</a:t>
            </a:r>
          </a:p>
        </p:txBody>
      </p:sp>
      <p:sp>
        <p:nvSpPr>
          <p:cNvPr id="12" name="Hexagon 11"/>
          <p:cNvSpPr/>
          <p:nvPr/>
        </p:nvSpPr>
        <p:spPr>
          <a:xfrm>
            <a:off x="3957232" y="1635471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mcast</a:t>
            </a:r>
          </a:p>
        </p:txBody>
      </p:sp>
      <p:sp>
        <p:nvSpPr>
          <p:cNvPr id="13" name="Hexagon 12"/>
          <p:cNvSpPr/>
          <p:nvPr/>
        </p:nvSpPr>
        <p:spPr>
          <a:xfrm>
            <a:off x="4590801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bridging</a:t>
            </a:r>
          </a:p>
        </p:txBody>
      </p:sp>
      <p:sp>
        <p:nvSpPr>
          <p:cNvPr id="14" name="Hexagon 13"/>
          <p:cNvSpPr/>
          <p:nvPr/>
        </p:nvSpPr>
        <p:spPr>
          <a:xfrm>
            <a:off x="5326695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routing</a:t>
            </a:r>
          </a:p>
        </p:txBody>
      </p:sp>
      <p:sp>
        <p:nvSpPr>
          <p:cNvPr id="15" name="Hexagon 14"/>
          <p:cNvSpPr/>
          <p:nvPr/>
        </p:nvSpPr>
        <p:spPr>
          <a:xfrm>
            <a:off x="6050035" y="1635471"/>
            <a:ext cx="68889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ACLs</a:t>
            </a:r>
          </a:p>
        </p:txBody>
      </p:sp>
      <p:cxnSp>
        <p:nvCxnSpPr>
          <p:cNvPr id="16" name="Straight Connector 15"/>
          <p:cNvCxnSpPr>
            <a:stCxn id="6" idx="0"/>
          </p:cNvCxnSpPr>
          <p:nvPr/>
        </p:nvCxnSpPr>
        <p:spPr>
          <a:xfrm flipH="1" flipV="1">
            <a:off x="3120309" y="2280271"/>
            <a:ext cx="2106" cy="1362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409" y="1577959"/>
            <a:ext cx="773663" cy="45716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043806" y="206740"/>
            <a:ext cx="2594992" cy="659218"/>
            <a:chOff x="4691947" y="240650"/>
            <a:chExt cx="2692230" cy="854361"/>
          </a:xfrm>
        </p:grpSpPr>
        <p:sp>
          <p:nvSpPr>
            <p:cNvPr id="19" name="Hexagon 18"/>
            <p:cNvSpPr/>
            <p:nvPr/>
          </p:nvSpPr>
          <p:spPr>
            <a:xfrm>
              <a:off x="4691947" y="240650"/>
              <a:ext cx="1175691" cy="280214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2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ONAP</a:t>
              </a:r>
            </a:p>
          </p:txBody>
        </p:sp>
        <p:sp>
          <p:nvSpPr>
            <p:cNvPr id="20" name="Hexagon 19"/>
            <p:cNvSpPr/>
            <p:nvPr/>
          </p:nvSpPr>
          <p:spPr>
            <a:xfrm>
              <a:off x="5993476" y="240653"/>
              <a:ext cx="1390701" cy="280211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2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Op X OSS/BSS</a:t>
              </a:r>
            </a:p>
          </p:txBody>
        </p:sp>
        <p:sp>
          <p:nvSpPr>
            <p:cNvPr id="21" name="Up-Down Arrow 20"/>
            <p:cNvSpPr/>
            <p:nvPr/>
          </p:nvSpPr>
          <p:spPr>
            <a:xfrm>
              <a:off x="5188440" y="520865"/>
              <a:ext cx="192792" cy="358886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000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Up-Down Arrow 21"/>
            <p:cNvSpPr/>
            <p:nvPr/>
          </p:nvSpPr>
          <p:spPr>
            <a:xfrm>
              <a:off x="6645655" y="520865"/>
              <a:ext cx="222649" cy="545091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000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786513" y="898450"/>
              <a:ext cx="986561" cy="196561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0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Abstract OLT</a:t>
              </a:r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6818736" y="930072"/>
            <a:ext cx="692740" cy="17754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DockerK8s Helm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3120309" y="1430691"/>
            <a:ext cx="2107" cy="136960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6" name="Straight Connector 25"/>
          <p:cNvCxnSpPr/>
          <p:nvPr/>
        </p:nvCxnSpPr>
        <p:spPr>
          <a:xfrm flipH="1" flipV="1">
            <a:off x="5640076" y="1435352"/>
            <a:ext cx="2914" cy="1380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7" name="Straight Connector 26"/>
          <p:cNvCxnSpPr/>
          <p:nvPr/>
        </p:nvCxnSpPr>
        <p:spPr>
          <a:xfrm flipV="1">
            <a:off x="3213085" y="2753567"/>
            <a:ext cx="0" cy="74013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8" idx="1"/>
            <a:endCxn id="29" idx="6"/>
          </p:cNvCxnSpPr>
          <p:nvPr/>
        </p:nvCxnSpPr>
        <p:spPr>
          <a:xfrm flipH="1">
            <a:off x="1356409" y="3265868"/>
            <a:ext cx="859979" cy="69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280482" y="3202290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453731" y="3273621"/>
            <a:ext cx="45719" cy="4571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cxnSp>
        <p:nvCxnSpPr>
          <p:cNvPr id="31" name="Straight Connector 30"/>
          <p:cNvCxnSpPr>
            <a:stCxn id="29" idx="2"/>
            <a:endCxn id="33" idx="3"/>
          </p:cNvCxnSpPr>
          <p:nvPr/>
        </p:nvCxnSpPr>
        <p:spPr>
          <a:xfrm flipH="1" flipV="1">
            <a:off x="579807" y="2920228"/>
            <a:ext cx="700675" cy="34633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2"/>
            <a:endCxn id="34" idx="3"/>
          </p:cNvCxnSpPr>
          <p:nvPr/>
        </p:nvCxnSpPr>
        <p:spPr>
          <a:xfrm flipH="1">
            <a:off x="579807" y="3266562"/>
            <a:ext cx="700675" cy="343413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77352" y="2848542"/>
            <a:ext cx="102455" cy="1433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77353" y="3534367"/>
            <a:ext cx="102454" cy="15121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36083" y="3255068"/>
            <a:ext cx="45719" cy="4571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16390" y="2932100"/>
            <a:ext cx="430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OLT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3171" y="2945174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ONU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8" y="3153803"/>
            <a:ext cx="1821283" cy="22413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90" y="3444557"/>
            <a:ext cx="1821282" cy="23796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9" y="4232190"/>
            <a:ext cx="1821283" cy="254901"/>
          </a:xfrm>
          <a:prstGeom prst="rect">
            <a:avLst/>
          </a:prstGeom>
        </p:spPr>
      </p:pic>
      <p:sp>
        <p:nvSpPr>
          <p:cNvPr id="41" name="Oval 40"/>
          <p:cNvSpPr/>
          <p:nvPr/>
        </p:nvSpPr>
        <p:spPr>
          <a:xfrm>
            <a:off x="2888475" y="3756913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888475" y="3919896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888475" y="4080537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cxnSp>
        <p:nvCxnSpPr>
          <p:cNvPr id="44" name="Straight Connector 43"/>
          <p:cNvCxnSpPr>
            <a:stCxn id="38" idx="2"/>
          </p:cNvCxnSpPr>
          <p:nvPr/>
        </p:nvCxnSpPr>
        <p:spPr>
          <a:xfrm flipH="1" flipV="1">
            <a:off x="3122416" y="2753569"/>
            <a:ext cx="4614" cy="400234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90255" y="3491211"/>
            <a:ext cx="677811" cy="62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46" descr="house.png"/>
          <p:cNvPicPr>
            <a:picLocks noChangeAspect="1"/>
          </p:cNvPicPr>
          <p:nvPr/>
        </p:nvPicPr>
        <p:blipFill>
          <a:blip r:embed="rId6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4657"/>
            <a:ext cx="565416" cy="405003"/>
          </a:xfrm>
          <a:prstGeom prst="rect">
            <a:avLst/>
          </a:prstGeom>
        </p:spPr>
      </p:pic>
      <p:pic>
        <p:nvPicPr>
          <p:cNvPr id="48" name="Picture 47" descr="house.png"/>
          <p:cNvPicPr>
            <a:picLocks noChangeAspect="1"/>
          </p:cNvPicPr>
          <p:nvPr/>
        </p:nvPicPr>
        <p:blipFill>
          <a:blip r:embed="rId6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0990"/>
            <a:ext cx="565416" cy="405003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6750796" y="3268741"/>
            <a:ext cx="1715848" cy="658752"/>
            <a:chOff x="6925824" y="3930774"/>
            <a:chExt cx="1715848" cy="65875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4" y="3930774"/>
              <a:ext cx="466864" cy="350562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0007" y="4235359"/>
              <a:ext cx="471665" cy="354167"/>
            </a:xfrm>
            <a:prstGeom prst="rect">
              <a:avLst/>
            </a:prstGeom>
          </p:spPr>
        </p:pic>
        <p:cxnSp>
          <p:nvCxnSpPr>
            <p:cNvPr id="52" name="Straight Connector 51"/>
            <p:cNvCxnSpPr>
              <a:stCxn id="57" idx="3"/>
              <a:endCxn id="50" idx="1"/>
            </p:cNvCxnSpPr>
            <p:nvPr/>
          </p:nvCxnSpPr>
          <p:spPr>
            <a:xfrm>
              <a:off x="6925824" y="4097079"/>
              <a:ext cx="1221200" cy="8976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3" name="Straight Connector 52"/>
            <p:cNvCxnSpPr>
              <a:stCxn id="73" idx="3"/>
              <a:endCxn id="51" idx="1"/>
            </p:cNvCxnSpPr>
            <p:nvPr/>
          </p:nvCxnSpPr>
          <p:spPr>
            <a:xfrm>
              <a:off x="6925824" y="4405592"/>
              <a:ext cx="1244183" cy="6851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4" name="Straight Connector 53"/>
            <p:cNvCxnSpPr>
              <a:stCxn id="73" idx="3"/>
              <a:endCxn id="50" idx="1"/>
            </p:cNvCxnSpPr>
            <p:nvPr/>
          </p:nvCxnSpPr>
          <p:spPr>
            <a:xfrm flipV="1">
              <a:off x="6925824" y="4106055"/>
              <a:ext cx="1221200" cy="299537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5" name="Straight Connector 54"/>
            <p:cNvCxnSpPr>
              <a:stCxn id="57" idx="3"/>
              <a:endCxn id="51" idx="1"/>
            </p:cNvCxnSpPr>
            <p:nvPr/>
          </p:nvCxnSpPr>
          <p:spPr>
            <a:xfrm>
              <a:off x="6925824" y="4097079"/>
              <a:ext cx="1244183" cy="315364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56" name="TextBox 55"/>
          <p:cNvSpPr txBox="1"/>
          <p:nvPr/>
        </p:nvSpPr>
        <p:spPr>
          <a:xfrm>
            <a:off x="7810871" y="3054664"/>
            <a:ext cx="11406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 BNG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638" y="3308971"/>
            <a:ext cx="1756158" cy="252150"/>
          </a:xfrm>
          <a:prstGeom prst="rect">
            <a:avLst/>
          </a:prstGeom>
        </p:spPr>
      </p:pic>
      <p:cxnSp>
        <p:nvCxnSpPr>
          <p:cNvPr id="58" name="Straight Connector 57"/>
          <p:cNvCxnSpPr>
            <a:stCxn id="38" idx="3"/>
            <a:endCxn id="57" idx="1"/>
          </p:cNvCxnSpPr>
          <p:nvPr/>
        </p:nvCxnSpPr>
        <p:spPr>
          <a:xfrm>
            <a:off x="4037671" y="3265868"/>
            <a:ext cx="956967" cy="16917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9" name="Straight Connector 58"/>
          <p:cNvCxnSpPr>
            <a:stCxn id="38" idx="3"/>
            <a:endCxn id="73" idx="1"/>
          </p:cNvCxnSpPr>
          <p:nvPr/>
        </p:nvCxnSpPr>
        <p:spPr>
          <a:xfrm>
            <a:off x="4037671" y="3265868"/>
            <a:ext cx="956967" cy="47769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0" name="Straight Connector 59"/>
          <p:cNvCxnSpPr>
            <a:stCxn id="39" idx="3"/>
            <a:endCxn id="57" idx="1"/>
          </p:cNvCxnSpPr>
          <p:nvPr/>
        </p:nvCxnSpPr>
        <p:spPr>
          <a:xfrm flipV="1">
            <a:off x="4037672" y="3435046"/>
            <a:ext cx="956966" cy="128493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1" name="Straight Connector 60"/>
          <p:cNvCxnSpPr>
            <a:stCxn id="39" idx="3"/>
            <a:endCxn id="73" idx="1"/>
          </p:cNvCxnSpPr>
          <p:nvPr/>
        </p:nvCxnSpPr>
        <p:spPr>
          <a:xfrm>
            <a:off x="4037672" y="3563539"/>
            <a:ext cx="956966" cy="18002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2" name="Straight Connector 61"/>
          <p:cNvCxnSpPr>
            <a:stCxn id="40" idx="3"/>
            <a:endCxn id="57" idx="1"/>
          </p:cNvCxnSpPr>
          <p:nvPr/>
        </p:nvCxnSpPr>
        <p:spPr>
          <a:xfrm flipV="1">
            <a:off x="4037672" y="3435046"/>
            <a:ext cx="956966" cy="92459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3" name="Straight Connector 62"/>
          <p:cNvCxnSpPr>
            <a:stCxn id="40" idx="3"/>
            <a:endCxn id="73" idx="1"/>
          </p:cNvCxnSpPr>
          <p:nvPr/>
        </p:nvCxnSpPr>
        <p:spPr>
          <a:xfrm flipV="1">
            <a:off x="4037672" y="3743559"/>
            <a:ext cx="956966" cy="61608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64" name="Picture 6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0703" y="4195753"/>
            <a:ext cx="2116004" cy="19364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3103" y="4348153"/>
            <a:ext cx="2116004" cy="179166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5503" y="4500553"/>
            <a:ext cx="2116004" cy="170439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 flipV="1">
            <a:off x="5449910" y="3724982"/>
            <a:ext cx="3448" cy="463269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8" name="Straight Connector 67"/>
          <p:cNvCxnSpPr/>
          <p:nvPr/>
        </p:nvCxnSpPr>
        <p:spPr>
          <a:xfrm flipV="1">
            <a:off x="5516569" y="3724983"/>
            <a:ext cx="438" cy="62992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9" name="Straight Connector 68"/>
          <p:cNvCxnSpPr/>
          <p:nvPr/>
        </p:nvCxnSpPr>
        <p:spPr>
          <a:xfrm flipV="1">
            <a:off x="6119945" y="3544595"/>
            <a:ext cx="5746" cy="65515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0" name="Straight Connector 69"/>
          <p:cNvCxnSpPr/>
          <p:nvPr/>
        </p:nvCxnSpPr>
        <p:spPr>
          <a:xfrm flipH="1" flipV="1">
            <a:off x="6183156" y="3561835"/>
            <a:ext cx="1" cy="775837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1" name="Straight Connector 70"/>
          <p:cNvCxnSpPr>
            <a:stCxn id="66" idx="0"/>
          </p:cNvCxnSpPr>
          <p:nvPr/>
        </p:nvCxnSpPr>
        <p:spPr>
          <a:xfrm flipH="1" flipV="1">
            <a:off x="6252111" y="3573329"/>
            <a:ext cx="1394" cy="92722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2" name="Straight Connector 71"/>
          <p:cNvCxnSpPr/>
          <p:nvPr/>
        </p:nvCxnSpPr>
        <p:spPr>
          <a:xfrm flipH="1" flipV="1">
            <a:off x="5584105" y="3703081"/>
            <a:ext cx="1421" cy="79550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73" name="Picture 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638" y="3626441"/>
            <a:ext cx="1756158" cy="234236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5004455" y="3093211"/>
            <a:ext cx="11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SWITCH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718598" y="3978785"/>
            <a:ext cx="671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SERVER</a:t>
            </a:r>
          </a:p>
        </p:txBody>
      </p:sp>
      <p:pic>
        <p:nvPicPr>
          <p:cNvPr id="76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9490" y="2650120"/>
            <a:ext cx="705050" cy="641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104;p2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34492" y="4035705"/>
            <a:ext cx="665776" cy="61937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80;p21"/>
          <p:cNvSpPr txBox="1">
            <a:spLocks/>
          </p:cNvSpPr>
          <p:nvPr/>
        </p:nvSpPr>
        <p:spPr>
          <a:xfrm>
            <a:off x="344226" y="278117"/>
            <a:ext cx="1582103" cy="6005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34275" tIns="17125" rIns="34275" bIns="17125" rtlCol="0" anchor="ctr" anchorCtr="0">
            <a:noAutofit/>
          </a:bodyPr>
          <a:lstStyle>
            <a:lvl1pPr marR="0" lvl="0" algn="ctr" defTabSz="457200" rtl="0" eaLnBrk="1" latinLnBrk="0" hangingPunct="1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kern="1200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algn="l">
              <a:lnSpc>
                <a:spcPct val="90000"/>
              </a:lnSpc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3200" b="1">
                <a:solidFill>
                  <a:srgbClr val="4B87CC"/>
                </a:solidFill>
              </a:rPr>
              <a:t>SEBA</a:t>
            </a:r>
          </a:p>
        </p:txBody>
      </p:sp>
      <p:sp>
        <p:nvSpPr>
          <p:cNvPr id="79" name="Google Shape;80;p21"/>
          <p:cNvSpPr txBox="1">
            <a:spLocks/>
          </p:cNvSpPr>
          <p:nvPr/>
        </p:nvSpPr>
        <p:spPr>
          <a:xfrm>
            <a:off x="379264" y="935186"/>
            <a:ext cx="1476832" cy="75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defTabSz="914400"/>
            <a:r>
              <a:rPr lang="en-US" sz="1600" b="1" kern="0"/>
              <a:t>S</a:t>
            </a:r>
            <a:r>
              <a:rPr lang="en-US" sz="1600" kern="0"/>
              <a:t>DN </a:t>
            </a:r>
          </a:p>
          <a:p>
            <a:pPr defTabSz="914400"/>
            <a:r>
              <a:rPr lang="en-US" sz="1600" b="1" kern="0"/>
              <a:t>E</a:t>
            </a:r>
            <a:r>
              <a:rPr lang="en-US" sz="1600" kern="0"/>
              <a:t>nabled</a:t>
            </a:r>
          </a:p>
          <a:p>
            <a:pPr defTabSz="914400"/>
            <a:r>
              <a:rPr lang="en-US" sz="1600" b="1" kern="0"/>
              <a:t>B</a:t>
            </a:r>
            <a:r>
              <a:rPr lang="en-US" sz="1600" kern="0"/>
              <a:t>roadband </a:t>
            </a:r>
          </a:p>
          <a:p>
            <a:pPr defTabSz="914400"/>
            <a:r>
              <a:rPr lang="en-US" sz="1600" b="1" kern="0"/>
              <a:t>A</a:t>
            </a:r>
            <a:r>
              <a:rPr lang="en-US" sz="1600" kern="0"/>
              <a:t>ccess</a:t>
            </a:r>
          </a:p>
        </p:txBody>
      </p:sp>
      <p:cxnSp>
        <p:nvCxnSpPr>
          <p:cNvPr id="80" name="Straight Connector 79"/>
          <p:cNvCxnSpPr/>
          <p:nvPr/>
        </p:nvCxnSpPr>
        <p:spPr>
          <a:xfrm flipH="1" flipV="1">
            <a:off x="5805823" y="2266793"/>
            <a:ext cx="4503" cy="104851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7887392" y="4134699"/>
            <a:ext cx="847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QuantaGrid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D51B-1U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790889" y="2834569"/>
            <a:ext cx="7621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EdgeCore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7712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386375" y="4144783"/>
            <a:ext cx="890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EdgeCore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ASFvOLT16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879604" y="2901107"/>
            <a:ext cx="14364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(Embedded BNG)</a:t>
            </a:r>
          </a:p>
        </p:txBody>
      </p:sp>
    </p:spTree>
    <p:extLst>
      <p:ext uri="{BB962C8B-B14F-4D97-AF65-F5344CB8AC3E}">
        <p14:creationId xmlns:p14="http://schemas.microsoft.com/office/powerpoint/2010/main" val="1420496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23</a:t>
            </a:fld>
            <a:endParaRPr lang="uk-UA"/>
          </a:p>
        </p:txBody>
      </p:sp>
      <p:sp>
        <p:nvSpPr>
          <p:cNvPr id="3" name="Rectangle 2"/>
          <p:cNvSpPr/>
          <p:nvPr/>
        </p:nvSpPr>
        <p:spPr>
          <a:xfrm>
            <a:off x="802437" y="-6710"/>
            <a:ext cx="7370949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4F81BD"/>
                </a:solidFill>
                <a:latin typeface="Calibri"/>
                <a:ea typeface="Arial"/>
                <a:cs typeface="Arial"/>
                <a:sym typeface="Arial"/>
              </a:rPr>
              <a:t>SEBA Modularity</a:t>
            </a:r>
            <a:endParaRPr lang="en-US" sz="3200" b="1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851530" y="4098336"/>
            <a:ext cx="564426" cy="20039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FFFFFF"/>
                </a:solidFill>
                <a:latin typeface="Arial"/>
                <a:sym typeface="Arial"/>
              </a:rPr>
              <a:t>ONU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51064" y="4391855"/>
            <a:ext cx="564426" cy="200398"/>
          </a:xfrm>
          <a:prstGeom prst="roundRect">
            <a:avLst/>
          </a:prstGeom>
          <a:ln w="19050" cmpd="sng">
            <a:solidFill>
              <a:schemeClr val="accent5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FFFFFF"/>
                </a:solidFill>
                <a:latin typeface="Arial"/>
                <a:sym typeface="Arial"/>
              </a:rPr>
              <a:t>ONU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80162" y="4086097"/>
            <a:ext cx="564426" cy="51791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>
                <a:solidFill>
                  <a:srgbClr val="4B4B4B"/>
                </a:solidFill>
                <a:latin typeface="Arial"/>
                <a:sym typeface="Arial"/>
              </a:rPr>
              <a:t>OLT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28011" y="3098741"/>
            <a:ext cx="1228803" cy="34055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>
                <a:solidFill>
                  <a:srgbClr val="FFFFFF"/>
                </a:solidFill>
                <a:latin typeface="Arial"/>
                <a:sym typeface="Arial"/>
              </a:rPr>
              <a:t>VOLTHA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02870" y="4091498"/>
            <a:ext cx="694704" cy="51791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>
                <a:solidFill>
                  <a:srgbClr val="4B4B4B"/>
                </a:solidFill>
                <a:latin typeface="Arial"/>
                <a:sym typeface="Arial"/>
              </a:rPr>
              <a:t>AGG</a:t>
            </a:r>
          </a:p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>
                <a:solidFill>
                  <a:srgbClr val="4B4B4B"/>
                </a:solidFill>
                <a:latin typeface="Arial"/>
                <a:sym typeface="Arial"/>
              </a:rPr>
              <a:t>switch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2559" y="4098336"/>
            <a:ext cx="953866" cy="51155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>
                <a:solidFill>
                  <a:srgbClr val="4B4B4B"/>
                </a:solidFill>
                <a:latin typeface="Arial"/>
                <a:sym typeface="Arial"/>
              </a:rPr>
              <a:t>Compute</a:t>
            </a:r>
          </a:p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>
                <a:solidFill>
                  <a:srgbClr val="4B4B4B"/>
                </a:solidFill>
                <a:latin typeface="Arial"/>
                <a:sym typeface="Arial"/>
              </a:rPr>
              <a:t>Nodes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22132" y="2651385"/>
            <a:ext cx="2104840" cy="34055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>
                <a:solidFill>
                  <a:srgbClr val="FFFFFF"/>
                </a:solidFill>
                <a:latin typeface="Arial"/>
                <a:sym typeface="Arial"/>
              </a:rPr>
              <a:t>ONOS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26149" y="2221668"/>
            <a:ext cx="1071919" cy="34055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4B4B4B"/>
                </a:solidFill>
                <a:latin typeface="Arial"/>
                <a:sym typeface="Arial"/>
              </a:rPr>
              <a:t>Access</a:t>
            </a:r>
          </a:p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4B4B4B"/>
                </a:solidFill>
                <a:latin typeface="Arial"/>
                <a:sym typeface="Arial"/>
              </a:rPr>
              <a:t>apps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20041" y="2210867"/>
            <a:ext cx="694704" cy="363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4B4B4B"/>
                </a:solidFill>
                <a:latin typeface="Arial"/>
                <a:sym typeface="Arial"/>
              </a:rPr>
              <a:t>Fabric</a:t>
            </a:r>
          </a:p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4B4B4B"/>
                </a:solidFill>
                <a:latin typeface="Arial"/>
                <a:sym typeface="Arial"/>
              </a:rPr>
              <a:t>apps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28012" y="3774938"/>
            <a:ext cx="1228803" cy="16463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100" kern="0">
                <a:solidFill>
                  <a:srgbClr val="FFFFFF"/>
                </a:solidFill>
                <a:latin typeface="Arial"/>
                <a:sym typeface="Arial"/>
              </a:rPr>
              <a:t>OS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09678" y="3780339"/>
            <a:ext cx="717293" cy="16463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100" kern="0">
                <a:solidFill>
                  <a:srgbClr val="FFFFFF"/>
                </a:solidFill>
                <a:latin typeface="Arial"/>
                <a:sym typeface="Arial"/>
              </a:rPr>
              <a:t>OS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97476" y="3779860"/>
            <a:ext cx="905432" cy="16463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100" kern="0">
                <a:solidFill>
                  <a:srgbClr val="FFFFFF"/>
                </a:solidFill>
                <a:latin typeface="Arial"/>
                <a:sym typeface="Arial"/>
              </a:rPr>
              <a:t>OS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09232" y="3527501"/>
            <a:ext cx="899554" cy="16463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100" kern="0">
                <a:solidFill>
                  <a:srgbClr val="FFFFFF"/>
                </a:solidFill>
                <a:latin typeface="Arial"/>
                <a:sym typeface="Arial"/>
              </a:rPr>
              <a:t>K8s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763343" y="1686592"/>
            <a:ext cx="1705036" cy="34055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4B4B4B"/>
                </a:solidFill>
                <a:latin typeface="Arial"/>
                <a:sym typeface="Arial"/>
              </a:rPr>
              <a:t>NEM Orchestration (XOS)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03138" y="1686112"/>
            <a:ext cx="1435048" cy="34055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4B4B4B"/>
                </a:solidFill>
                <a:latin typeface="Arial"/>
                <a:sym typeface="Arial"/>
              </a:rPr>
              <a:t>NEM Monitoring</a:t>
            </a:r>
          </a:p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4B4B4B"/>
                </a:solidFill>
                <a:latin typeface="Arial"/>
                <a:sym typeface="Arial"/>
              </a:rPr>
              <a:t>(Prom,Grafana, ELK)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925602" y="1199512"/>
            <a:ext cx="1071921" cy="31608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100" kern="0">
                <a:solidFill>
                  <a:srgbClr val="4B4B4B"/>
                </a:solidFill>
                <a:latin typeface="Arial"/>
                <a:sym typeface="Arial"/>
              </a:rPr>
              <a:t>Abstract OLT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822131" y="769797"/>
            <a:ext cx="3192535" cy="31608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100" kern="0">
                <a:solidFill>
                  <a:srgbClr val="FFFFFF"/>
                </a:solidFill>
                <a:latin typeface="Arial"/>
                <a:sym typeface="Arial"/>
              </a:rPr>
              <a:t>ONAP/OSAM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16303" y="2128548"/>
            <a:ext cx="1405186" cy="2687144"/>
          </a:xfrm>
          <a:prstGeom prst="rect">
            <a:avLst/>
          </a:prstGeom>
          <a:noFill/>
          <a:ln w="12700" cmpd="sng"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162179" y="2139828"/>
            <a:ext cx="823588" cy="2687144"/>
          </a:xfrm>
          <a:prstGeom prst="rect">
            <a:avLst/>
          </a:prstGeom>
          <a:noFill/>
          <a:ln w="12700" cmpd="sng"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037747" y="2145229"/>
            <a:ext cx="1053353" cy="2687144"/>
          </a:xfrm>
          <a:prstGeom prst="rect">
            <a:avLst/>
          </a:prstGeom>
          <a:noFill/>
          <a:ln w="12700" cmpd="sng"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720783" y="1650831"/>
            <a:ext cx="1782869" cy="431155"/>
          </a:xfrm>
          <a:prstGeom prst="rect">
            <a:avLst/>
          </a:prstGeom>
          <a:noFill/>
          <a:ln w="12700" cmpd="sng"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550687" y="1650352"/>
            <a:ext cx="1540414" cy="431155"/>
          </a:xfrm>
          <a:prstGeom prst="rect">
            <a:avLst/>
          </a:prstGeom>
          <a:noFill/>
          <a:ln w="12700" cmpd="sng">
            <a:solidFill>
              <a:srgbClr val="007DCC"/>
            </a:solidFill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2710422" y="1146593"/>
            <a:ext cx="3392437" cy="17640"/>
          </a:xfrm>
          <a:prstGeom prst="line">
            <a:avLst/>
          </a:prstGeom>
          <a:ln w="12700" cmpd="sng"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2709956" y="687477"/>
            <a:ext cx="3392437" cy="17640"/>
          </a:xfrm>
          <a:prstGeom prst="line">
            <a:avLst/>
          </a:prstGeom>
          <a:ln w="12700" cmpd="sng"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2727595" y="1551832"/>
            <a:ext cx="3392437" cy="17640"/>
          </a:xfrm>
          <a:prstGeom prst="line">
            <a:avLst/>
          </a:prstGeom>
          <a:ln w="12700" cmpd="sng"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274353" y="3181061"/>
            <a:ext cx="6114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Trellis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2750647" y="3051702"/>
            <a:ext cx="3293418" cy="16682"/>
          </a:xfrm>
          <a:prstGeom prst="line">
            <a:avLst/>
          </a:prstGeom>
          <a:ln w="12700" cmpd="sng"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5108767" y="3285944"/>
            <a:ext cx="894141" cy="16463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100" kern="0">
                <a:solidFill>
                  <a:srgbClr val="FFFFFF"/>
                </a:solidFill>
                <a:latin typeface="Arial"/>
                <a:sym typeface="Arial"/>
              </a:rPr>
              <a:t>Kafka</a:t>
            </a: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2709026" y="3721539"/>
            <a:ext cx="3293418" cy="16682"/>
          </a:xfrm>
          <a:prstGeom prst="line">
            <a:avLst/>
          </a:prstGeom>
          <a:ln w="12700" cmpd="sng"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077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2" name="Straight Connector 341"/>
          <p:cNvCxnSpPr>
            <a:endCxn id="62" idx="2"/>
          </p:cNvCxnSpPr>
          <p:nvPr/>
        </p:nvCxnSpPr>
        <p:spPr>
          <a:xfrm flipV="1">
            <a:off x="3693370" y="2401159"/>
            <a:ext cx="380179" cy="2415224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Connector 338"/>
          <p:cNvCxnSpPr>
            <a:endCxn id="62" idx="2"/>
          </p:cNvCxnSpPr>
          <p:nvPr/>
        </p:nvCxnSpPr>
        <p:spPr>
          <a:xfrm flipV="1">
            <a:off x="3919928" y="2401159"/>
            <a:ext cx="153619" cy="2034650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Connector 335"/>
          <p:cNvCxnSpPr>
            <a:endCxn id="62" idx="2"/>
          </p:cNvCxnSpPr>
          <p:nvPr/>
        </p:nvCxnSpPr>
        <p:spPr>
          <a:xfrm flipH="1" flipV="1">
            <a:off x="4073571" y="2401159"/>
            <a:ext cx="382375" cy="1687580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3" name="Straight Connector 332"/>
          <p:cNvCxnSpPr>
            <a:endCxn id="62" idx="2"/>
          </p:cNvCxnSpPr>
          <p:nvPr/>
        </p:nvCxnSpPr>
        <p:spPr>
          <a:xfrm flipH="1" flipV="1">
            <a:off x="4073549" y="2401159"/>
            <a:ext cx="157093" cy="1324530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Connector 264"/>
          <p:cNvCxnSpPr>
            <a:stCxn id="181" idx="3"/>
          </p:cNvCxnSpPr>
          <p:nvPr/>
        </p:nvCxnSpPr>
        <p:spPr>
          <a:xfrm>
            <a:off x="4693273" y="3872013"/>
            <a:ext cx="933487" cy="311353"/>
          </a:xfrm>
          <a:prstGeom prst="line">
            <a:avLst/>
          </a:prstGeom>
          <a:ln>
            <a:solidFill>
              <a:srgbClr val="4BAC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4" idx="0"/>
            <a:endCxn id="62" idx="2"/>
          </p:cNvCxnSpPr>
          <p:nvPr/>
        </p:nvCxnSpPr>
        <p:spPr>
          <a:xfrm flipH="1" flipV="1">
            <a:off x="4073552" y="2401160"/>
            <a:ext cx="299" cy="961191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3437704" y="2102985"/>
            <a:ext cx="1271654" cy="29817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  <a:sym typeface="Arial"/>
              </a:rPr>
              <a:t>VOLTHA</a:t>
            </a:r>
            <a:endParaRPr lang="en-US" sz="120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4037946" y="1560246"/>
            <a:ext cx="2602217" cy="31059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latin typeface="Calibri"/>
                <a:sym typeface="Arial"/>
              </a:rPr>
              <a:t>ONOS</a:t>
            </a: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4259898" y="1870843"/>
            <a:ext cx="0" cy="232142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Hexagon 69"/>
          <p:cNvSpPr/>
          <p:nvPr/>
        </p:nvSpPr>
        <p:spPr>
          <a:xfrm>
            <a:off x="4037928" y="1367680"/>
            <a:ext cx="531486" cy="17393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vOLT</a:t>
            </a:r>
          </a:p>
        </p:txBody>
      </p:sp>
      <p:sp>
        <p:nvSpPr>
          <p:cNvPr id="71" name="Hexagon 70"/>
          <p:cNvSpPr/>
          <p:nvPr/>
        </p:nvSpPr>
        <p:spPr>
          <a:xfrm>
            <a:off x="4455906" y="1367680"/>
            <a:ext cx="506948" cy="17393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dhcp</a:t>
            </a:r>
          </a:p>
        </p:txBody>
      </p:sp>
      <p:sp>
        <p:nvSpPr>
          <p:cNvPr id="72" name="Hexagon 71"/>
          <p:cNvSpPr/>
          <p:nvPr/>
        </p:nvSpPr>
        <p:spPr>
          <a:xfrm>
            <a:off x="4863927" y="1367680"/>
            <a:ext cx="449769" cy="17393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prstClr val="black"/>
                </a:solidFill>
                <a:latin typeface="Calibri"/>
                <a:sym typeface="Arial"/>
              </a:rPr>
              <a:t>aaa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46062" y="3362350"/>
            <a:ext cx="1255541" cy="303824"/>
          </a:xfrm>
          <a:prstGeom prst="roundRect">
            <a:avLst>
              <a:gd name="adj" fmla="val 4966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EdgeCore OLT</a:t>
            </a:r>
          </a:p>
        </p:txBody>
      </p:sp>
      <p:cxnSp>
        <p:nvCxnSpPr>
          <p:cNvPr id="8" name="Straight Connector 7"/>
          <p:cNvCxnSpPr>
            <a:stCxn id="4" idx="1"/>
            <a:endCxn id="13" idx="6"/>
          </p:cNvCxnSpPr>
          <p:nvPr/>
        </p:nvCxnSpPr>
        <p:spPr>
          <a:xfrm flipH="1" flipV="1">
            <a:off x="2981876" y="3371259"/>
            <a:ext cx="464205" cy="143005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1"/>
          </p:cNvCxnSpPr>
          <p:nvPr/>
        </p:nvCxnSpPr>
        <p:spPr>
          <a:xfrm flipH="1">
            <a:off x="2962611" y="3514262"/>
            <a:ext cx="483448" cy="105727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2905949" y="3342334"/>
            <a:ext cx="75927" cy="5784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889458" y="3578971"/>
            <a:ext cx="75927" cy="5784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cxnSp>
        <p:nvCxnSpPr>
          <p:cNvPr id="20" name="Straight Connector 19"/>
          <p:cNvCxnSpPr>
            <a:stCxn id="13" idx="1"/>
            <a:endCxn id="34" idx="3"/>
          </p:cNvCxnSpPr>
          <p:nvPr/>
        </p:nvCxnSpPr>
        <p:spPr>
          <a:xfrm flipH="1" flipV="1">
            <a:off x="2194978" y="3316925"/>
            <a:ext cx="722068" cy="33880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2180774" y="3621170"/>
            <a:ext cx="725154" cy="88416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829522" y="2983752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ONU</a:t>
            </a:r>
          </a:p>
        </p:txBody>
      </p:sp>
      <p:grpSp>
        <p:nvGrpSpPr>
          <p:cNvPr id="168" name="Group 167"/>
          <p:cNvGrpSpPr/>
          <p:nvPr/>
        </p:nvGrpSpPr>
        <p:grpSpPr>
          <a:xfrm>
            <a:off x="6024666" y="4361678"/>
            <a:ext cx="1152712" cy="835533"/>
            <a:chOff x="6024666" y="4846341"/>
            <a:chExt cx="1152712" cy="928371"/>
          </a:xfrm>
        </p:grpSpPr>
        <p:sp>
          <p:nvSpPr>
            <p:cNvPr id="149" name="Rectangle 148"/>
            <p:cNvSpPr/>
            <p:nvPr/>
          </p:nvSpPr>
          <p:spPr>
            <a:xfrm>
              <a:off x="6024672" y="5197337"/>
              <a:ext cx="1152706" cy="165652"/>
            </a:xfrm>
            <a:prstGeom prst="rect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  <a:sym typeface="Arial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6024666" y="5362989"/>
              <a:ext cx="1152706" cy="165652"/>
            </a:xfrm>
            <a:prstGeom prst="rect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  <a:sym typeface="Arial"/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6024666" y="5528641"/>
              <a:ext cx="1152706" cy="165652"/>
            </a:xfrm>
            <a:prstGeom prst="rect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  <a:sym typeface="Arial"/>
              </a:endParaRPr>
            </a:p>
          </p:txBody>
        </p:sp>
        <p:cxnSp>
          <p:nvCxnSpPr>
            <p:cNvPr id="153" name="Straight Connector 152"/>
            <p:cNvCxnSpPr>
              <a:stCxn id="149" idx="0"/>
            </p:cNvCxnSpPr>
            <p:nvPr/>
          </p:nvCxnSpPr>
          <p:spPr>
            <a:xfrm flipH="1" flipV="1">
              <a:off x="6364045" y="4846341"/>
              <a:ext cx="236980" cy="350996"/>
            </a:xfrm>
            <a:prstGeom prst="line">
              <a:avLst/>
            </a:prstGeom>
            <a:ln w="12700" cmpd="sng">
              <a:solidFill>
                <a:srgbClr val="93939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>
              <a:stCxn id="150" idx="0"/>
            </p:cNvCxnSpPr>
            <p:nvPr/>
          </p:nvCxnSpPr>
          <p:spPr>
            <a:xfrm flipH="1" flipV="1">
              <a:off x="6257117" y="4872502"/>
              <a:ext cx="343902" cy="490487"/>
            </a:xfrm>
            <a:prstGeom prst="line">
              <a:avLst/>
            </a:prstGeom>
            <a:ln w="12700" cmpd="sng">
              <a:solidFill>
                <a:srgbClr val="93939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Box 166"/>
            <p:cNvSpPr txBox="1"/>
            <p:nvPr/>
          </p:nvSpPr>
          <p:spPr>
            <a:xfrm>
              <a:off x="6207186" y="5261751"/>
              <a:ext cx="844620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</a:rPr>
                <a:t>Compute</a:t>
              </a:r>
            </a:p>
            <a:p>
              <a:r>
                <a:rPr lang="en-US" sz="1200" b="1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</a:rPr>
                <a:t>Nodes</a:t>
              </a:r>
            </a:p>
          </p:txBody>
        </p:sp>
      </p:grpSp>
      <p:sp>
        <p:nvSpPr>
          <p:cNvPr id="116" name="Rounded Rectangle 115"/>
          <p:cNvSpPr/>
          <p:nvPr/>
        </p:nvSpPr>
        <p:spPr>
          <a:xfrm>
            <a:off x="5432219" y="3981495"/>
            <a:ext cx="998146" cy="40377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Calibri"/>
                <a:sym typeface="Arial"/>
              </a:rPr>
              <a:t>EdgeCore AGG Switch</a:t>
            </a:r>
          </a:p>
        </p:txBody>
      </p:sp>
      <p:cxnSp>
        <p:nvCxnSpPr>
          <p:cNvPr id="117" name="Straight Connector 116"/>
          <p:cNvCxnSpPr>
            <a:stCxn id="4" idx="3"/>
          </p:cNvCxnSpPr>
          <p:nvPr/>
        </p:nvCxnSpPr>
        <p:spPr>
          <a:xfrm>
            <a:off x="4701606" y="3514262"/>
            <a:ext cx="730619" cy="562243"/>
          </a:xfrm>
          <a:prstGeom prst="line">
            <a:avLst/>
          </a:prstGeom>
          <a:ln>
            <a:solidFill>
              <a:srgbClr val="4BAC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V="1">
            <a:off x="5949098" y="1870846"/>
            <a:ext cx="0" cy="2081039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5" name="Hexagon 144"/>
          <p:cNvSpPr/>
          <p:nvPr/>
        </p:nvSpPr>
        <p:spPr>
          <a:xfrm>
            <a:off x="6211400" y="1367680"/>
            <a:ext cx="506753" cy="17393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SR</a:t>
            </a:r>
          </a:p>
        </p:txBody>
      </p:sp>
      <p:sp>
        <p:nvSpPr>
          <p:cNvPr id="175" name="Rounded Rectangle 174"/>
          <p:cNvSpPr/>
          <p:nvPr/>
        </p:nvSpPr>
        <p:spPr>
          <a:xfrm>
            <a:off x="1908244" y="760440"/>
            <a:ext cx="5653445" cy="4369751"/>
          </a:xfrm>
          <a:prstGeom prst="roundRect">
            <a:avLst/>
          </a:prstGeom>
          <a:noFill/>
          <a:ln w="19050" cmpd="sng">
            <a:prstDash val="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B4B4B"/>
              </a:solidFill>
              <a:latin typeface="Calibri"/>
              <a:sym typeface="Arial"/>
            </a:endParaRPr>
          </a:p>
        </p:txBody>
      </p:sp>
      <p:cxnSp>
        <p:nvCxnSpPr>
          <p:cNvPr id="133" name="Straight Connector 132"/>
          <p:cNvCxnSpPr/>
          <p:nvPr/>
        </p:nvCxnSpPr>
        <p:spPr>
          <a:xfrm flipH="1" flipV="1">
            <a:off x="5369403" y="1185010"/>
            <a:ext cx="3282" cy="281669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ounded Rectangle 63"/>
          <p:cNvSpPr/>
          <p:nvPr/>
        </p:nvSpPr>
        <p:spPr>
          <a:xfrm>
            <a:off x="2270224" y="801511"/>
            <a:ext cx="5177508" cy="42057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FF"/>
              </a:solidFill>
              <a:latin typeface="Calibri"/>
              <a:sym typeface="Arial"/>
            </a:endParaRPr>
          </a:p>
        </p:txBody>
      </p:sp>
      <p:cxnSp>
        <p:nvCxnSpPr>
          <p:cNvPr id="66" name="Straight Connector 65"/>
          <p:cNvCxnSpPr>
            <a:cxnSpLocks/>
          </p:cNvCxnSpPr>
          <p:nvPr/>
        </p:nvCxnSpPr>
        <p:spPr>
          <a:xfrm flipV="1">
            <a:off x="3693352" y="1185011"/>
            <a:ext cx="0" cy="917976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70250" y="506512"/>
            <a:ext cx="1883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4B7D">
                    <a:lumMod val="75000"/>
                  </a:srgbClr>
                </a:solidFill>
                <a:latin typeface="Calibri"/>
                <a:ea typeface="Arial"/>
                <a:cs typeface="Arial"/>
                <a:sym typeface="Arial"/>
              </a:rPr>
              <a:t>SEBA Peripheral/PNF/Pod</a:t>
            </a:r>
          </a:p>
        </p:txBody>
      </p:sp>
      <p:sp>
        <p:nvSpPr>
          <p:cNvPr id="171" name="Title 1">
            <a:extLst>
              <a:ext uri="{FF2B5EF4-FFF2-40B4-BE49-F238E27FC236}">
                <a16:creationId xmlns:a16="http://schemas.microsoft.com/office/drawing/2014/main" xmlns="" id="{83F77B4F-7684-CF4F-BE07-FE5B034C8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0086" y="-31187"/>
            <a:ext cx="4352544" cy="523220"/>
          </a:xfrm>
        </p:spPr>
        <p:txBody>
          <a:bodyPr/>
          <a:lstStyle/>
          <a:p>
            <a:pPr algn="l"/>
            <a:r>
              <a:rPr lang="en-US" sz="2800" b="1" dirty="0">
                <a:solidFill>
                  <a:srgbClr val="4F81BD"/>
                </a:solidFill>
                <a:latin typeface="+mj-lt"/>
              </a:rPr>
              <a:t>    Demo setup BBWF 2018</a:t>
            </a:r>
          </a:p>
        </p:txBody>
      </p:sp>
      <p:cxnSp>
        <p:nvCxnSpPr>
          <p:cNvPr id="139" name="Straight Connector 138"/>
          <p:cNvCxnSpPr/>
          <p:nvPr/>
        </p:nvCxnSpPr>
        <p:spPr>
          <a:xfrm flipV="1">
            <a:off x="4661520" y="4374653"/>
            <a:ext cx="791410" cy="575748"/>
          </a:xfrm>
          <a:prstGeom prst="line">
            <a:avLst/>
          </a:prstGeom>
          <a:ln>
            <a:solidFill>
              <a:srgbClr val="4BAC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34" idx="1"/>
            <a:endCxn id="179" idx="3"/>
          </p:cNvCxnSpPr>
          <p:nvPr/>
        </p:nvCxnSpPr>
        <p:spPr>
          <a:xfrm flipH="1" flipV="1">
            <a:off x="994943" y="3296202"/>
            <a:ext cx="938288" cy="20725"/>
          </a:xfrm>
          <a:prstGeom prst="line">
            <a:avLst/>
          </a:prstGeom>
          <a:ln w="1270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9" name="Rounded Rectangle 178"/>
          <p:cNvSpPr/>
          <p:nvPr/>
        </p:nvSpPr>
        <p:spPr>
          <a:xfrm>
            <a:off x="576635" y="3199936"/>
            <a:ext cx="418308" cy="192528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Calibri"/>
                <a:sym typeface="Arial"/>
              </a:rPr>
              <a:t>RG</a:t>
            </a:r>
          </a:p>
        </p:txBody>
      </p:sp>
      <p:grpSp>
        <p:nvGrpSpPr>
          <p:cNvPr id="182" name="Group 181"/>
          <p:cNvGrpSpPr/>
          <p:nvPr/>
        </p:nvGrpSpPr>
        <p:grpSpPr>
          <a:xfrm>
            <a:off x="6430365" y="3668181"/>
            <a:ext cx="1742778" cy="515185"/>
            <a:chOff x="6430365" y="4075751"/>
            <a:chExt cx="1742778" cy="572428"/>
          </a:xfrm>
        </p:grpSpPr>
        <p:pic>
          <p:nvPicPr>
            <p:cNvPr id="183" name="Picture 18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2810" y="4075751"/>
              <a:ext cx="530333" cy="398220"/>
            </a:xfrm>
            <a:prstGeom prst="rect">
              <a:avLst/>
            </a:prstGeom>
          </p:spPr>
        </p:pic>
        <p:cxnSp>
          <p:nvCxnSpPr>
            <p:cNvPr id="184" name="Straight Connector 183"/>
            <p:cNvCxnSpPr/>
            <p:nvPr/>
          </p:nvCxnSpPr>
          <p:spPr>
            <a:xfrm flipV="1">
              <a:off x="6430365" y="4257328"/>
              <a:ext cx="1265008" cy="39085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5" name="TextBox 184"/>
          <p:cNvSpPr txBox="1"/>
          <p:nvPr/>
        </p:nvSpPr>
        <p:spPr>
          <a:xfrm>
            <a:off x="7486497" y="3457359"/>
            <a:ext cx="626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BNG</a:t>
            </a:r>
          </a:p>
        </p:txBody>
      </p:sp>
      <p:cxnSp>
        <p:nvCxnSpPr>
          <p:cNvPr id="186" name="Straight Connector 185"/>
          <p:cNvCxnSpPr/>
          <p:nvPr/>
        </p:nvCxnSpPr>
        <p:spPr>
          <a:xfrm>
            <a:off x="8346143" y="3211594"/>
            <a:ext cx="23517" cy="130842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/>
          <p:nvPr/>
        </p:nvCxnSpPr>
        <p:spPr>
          <a:xfrm>
            <a:off x="8122740" y="3815262"/>
            <a:ext cx="22341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Rounded Rectangle 187"/>
          <p:cNvSpPr/>
          <p:nvPr/>
        </p:nvSpPr>
        <p:spPr>
          <a:xfrm>
            <a:off x="8465087" y="3028930"/>
            <a:ext cx="878023" cy="59224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rgbClr val="4B4B4B"/>
              </a:solidFill>
              <a:latin typeface="Calibri"/>
              <a:sym typeface="Arial"/>
            </a:endParaRPr>
          </a:p>
          <a:p>
            <a:pPr algn="ctr"/>
            <a:r>
              <a:rPr lang="en-US" sz="900">
                <a:solidFill>
                  <a:srgbClr val="4B4B4B"/>
                </a:solidFill>
                <a:latin typeface="Calibri"/>
                <a:sym typeface="Arial"/>
              </a:rPr>
              <a:t>DHCP Server </a:t>
            </a:r>
            <a:r>
              <a:rPr lang="en-US" sz="800">
                <a:solidFill>
                  <a:srgbClr val="4B4B4B"/>
                </a:solidFill>
                <a:latin typeface="Calibri"/>
                <a:sym typeface="Arial"/>
              </a:rPr>
              <a:t>(subscriber RG addressing)</a:t>
            </a:r>
          </a:p>
          <a:p>
            <a:pPr algn="ctr"/>
            <a:endParaRPr lang="en-US" sz="800">
              <a:solidFill>
                <a:srgbClr val="4B4B4B"/>
              </a:solidFill>
              <a:latin typeface="Calibri"/>
              <a:sym typeface="Arial"/>
            </a:endParaRPr>
          </a:p>
        </p:txBody>
      </p:sp>
      <p:sp>
        <p:nvSpPr>
          <p:cNvPr id="189" name="Cloud 188"/>
          <p:cNvSpPr/>
          <p:nvPr/>
        </p:nvSpPr>
        <p:spPr>
          <a:xfrm>
            <a:off x="8553329" y="3850103"/>
            <a:ext cx="789742" cy="570336"/>
          </a:xfrm>
          <a:prstGeom prst="cloud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rgbClr val="4B4B4B"/>
                </a:solidFill>
                <a:latin typeface="Calibri"/>
                <a:sym typeface="Arial"/>
              </a:rPr>
              <a:t>Public Internet</a:t>
            </a:r>
          </a:p>
        </p:txBody>
      </p:sp>
      <p:cxnSp>
        <p:nvCxnSpPr>
          <p:cNvPr id="190" name="Straight Connector 189"/>
          <p:cNvCxnSpPr/>
          <p:nvPr/>
        </p:nvCxnSpPr>
        <p:spPr>
          <a:xfrm>
            <a:off x="8349477" y="3370500"/>
            <a:ext cx="1272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>
            <a:endCxn id="189" idx="2"/>
          </p:cNvCxnSpPr>
          <p:nvPr/>
        </p:nvCxnSpPr>
        <p:spPr>
          <a:xfrm>
            <a:off x="8377572" y="4135269"/>
            <a:ext cx="17824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>
            <a:off x="7980523" y="431432"/>
            <a:ext cx="23517" cy="130842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/>
          <p:cNvCxnSpPr/>
          <p:nvPr/>
        </p:nvCxnSpPr>
        <p:spPr>
          <a:xfrm>
            <a:off x="7456284" y="1035100"/>
            <a:ext cx="52421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" name="Rounded Rectangle 193"/>
          <p:cNvSpPr/>
          <p:nvPr/>
        </p:nvSpPr>
        <p:spPr>
          <a:xfrm>
            <a:off x="8173143" y="651579"/>
            <a:ext cx="830618" cy="299869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rgbClr val="4B4B4B"/>
                </a:solidFill>
                <a:latin typeface="Calibri"/>
                <a:sym typeface="Arial"/>
              </a:rPr>
              <a:t>Radius Server</a:t>
            </a:r>
            <a:endParaRPr lang="en-US" sz="800">
              <a:solidFill>
                <a:srgbClr val="4B4B4B"/>
              </a:solidFill>
              <a:latin typeface="Calibri"/>
              <a:sym typeface="Arial"/>
            </a:endParaRPr>
          </a:p>
        </p:txBody>
      </p:sp>
      <p:sp>
        <p:nvSpPr>
          <p:cNvPr id="195" name="Rounded Rectangle 194"/>
          <p:cNvSpPr/>
          <p:nvPr/>
        </p:nvSpPr>
        <p:spPr>
          <a:xfrm>
            <a:off x="8173143" y="1076638"/>
            <a:ext cx="909236" cy="274882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rgbClr val="4B4B4B"/>
                </a:solidFill>
                <a:latin typeface="Calibri"/>
                <a:sym typeface="Arial"/>
              </a:rPr>
              <a:t>Configuration</a:t>
            </a:r>
            <a:endParaRPr lang="en-US" sz="800">
              <a:solidFill>
                <a:srgbClr val="4B4B4B"/>
              </a:solidFill>
              <a:latin typeface="Calibri"/>
              <a:sym typeface="Arial"/>
            </a:endParaRPr>
          </a:p>
        </p:txBody>
      </p:sp>
      <p:cxnSp>
        <p:nvCxnSpPr>
          <p:cNvPr id="196" name="Straight Connector 195"/>
          <p:cNvCxnSpPr>
            <a:endCxn id="194" idx="1"/>
          </p:cNvCxnSpPr>
          <p:nvPr/>
        </p:nvCxnSpPr>
        <p:spPr>
          <a:xfrm flipV="1">
            <a:off x="8005539" y="801511"/>
            <a:ext cx="167604" cy="197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>
            <a:off x="8004025" y="1212622"/>
            <a:ext cx="17824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Oval 197"/>
          <p:cNvSpPr/>
          <p:nvPr/>
        </p:nvSpPr>
        <p:spPr>
          <a:xfrm>
            <a:off x="3536463" y="4775256"/>
            <a:ext cx="45719" cy="41147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199" name="Hexagon 198"/>
          <p:cNvSpPr/>
          <p:nvPr/>
        </p:nvSpPr>
        <p:spPr>
          <a:xfrm>
            <a:off x="3258628" y="850762"/>
            <a:ext cx="1071020" cy="18598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Grafana/Kibana</a:t>
            </a:r>
          </a:p>
        </p:txBody>
      </p:sp>
      <p:sp>
        <p:nvSpPr>
          <p:cNvPr id="200" name="Hexagon 199"/>
          <p:cNvSpPr/>
          <p:nvPr/>
        </p:nvSpPr>
        <p:spPr>
          <a:xfrm>
            <a:off x="3317120" y="1036027"/>
            <a:ext cx="994297" cy="15735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Prometheus</a:t>
            </a:r>
          </a:p>
        </p:txBody>
      </p:sp>
      <p:sp>
        <p:nvSpPr>
          <p:cNvPr id="201" name="Hexagon 200"/>
          <p:cNvSpPr/>
          <p:nvPr/>
        </p:nvSpPr>
        <p:spPr>
          <a:xfrm>
            <a:off x="4329648" y="849585"/>
            <a:ext cx="683622" cy="169717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Kafka</a:t>
            </a:r>
          </a:p>
        </p:txBody>
      </p:sp>
      <p:sp>
        <p:nvSpPr>
          <p:cNvPr id="202" name="Hexagon 201"/>
          <p:cNvSpPr/>
          <p:nvPr/>
        </p:nvSpPr>
        <p:spPr>
          <a:xfrm>
            <a:off x="5014465" y="849585"/>
            <a:ext cx="734087" cy="169717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XOS GUI</a:t>
            </a:r>
          </a:p>
        </p:txBody>
      </p:sp>
      <p:sp>
        <p:nvSpPr>
          <p:cNvPr id="203" name="Hexagon 202"/>
          <p:cNvSpPr/>
          <p:nvPr/>
        </p:nvSpPr>
        <p:spPr>
          <a:xfrm>
            <a:off x="4321294" y="1018695"/>
            <a:ext cx="683335" cy="15722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Exporter</a:t>
            </a:r>
          </a:p>
        </p:txBody>
      </p:sp>
      <p:sp>
        <p:nvSpPr>
          <p:cNvPr id="204" name="Hexagon 203"/>
          <p:cNvSpPr/>
          <p:nvPr/>
        </p:nvSpPr>
        <p:spPr>
          <a:xfrm>
            <a:off x="5008986" y="1023519"/>
            <a:ext cx="731217" cy="15452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XOS Core</a:t>
            </a:r>
          </a:p>
        </p:txBody>
      </p:sp>
      <p:sp>
        <p:nvSpPr>
          <p:cNvPr id="205" name="Hexagon 204"/>
          <p:cNvSpPr/>
          <p:nvPr/>
        </p:nvSpPr>
        <p:spPr>
          <a:xfrm>
            <a:off x="5735755" y="836405"/>
            <a:ext cx="932119" cy="17393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Chameleon</a:t>
            </a:r>
          </a:p>
        </p:txBody>
      </p:sp>
      <p:sp>
        <p:nvSpPr>
          <p:cNvPr id="206" name="Hexagon 205"/>
          <p:cNvSpPr/>
          <p:nvPr/>
        </p:nvSpPr>
        <p:spPr>
          <a:xfrm>
            <a:off x="5735740" y="1027049"/>
            <a:ext cx="931910" cy="15099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Synchronizers</a:t>
            </a:r>
          </a:p>
        </p:txBody>
      </p:sp>
      <p:sp>
        <p:nvSpPr>
          <p:cNvPr id="207" name="Hexagon 206"/>
          <p:cNvSpPr/>
          <p:nvPr/>
        </p:nvSpPr>
        <p:spPr>
          <a:xfrm>
            <a:off x="6651149" y="836793"/>
            <a:ext cx="716136" cy="190859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Tosca</a:t>
            </a:r>
          </a:p>
        </p:txBody>
      </p:sp>
      <p:sp>
        <p:nvSpPr>
          <p:cNvPr id="208" name="Hexagon 207"/>
          <p:cNvSpPr/>
          <p:nvPr/>
        </p:nvSpPr>
        <p:spPr>
          <a:xfrm>
            <a:off x="6659504" y="1010359"/>
            <a:ext cx="716132" cy="183023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Database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935822" y="760420"/>
            <a:ext cx="1503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AF3333"/>
                </a:solidFill>
                <a:latin typeface="Calibri"/>
                <a:ea typeface="Arial"/>
                <a:cs typeface="Arial"/>
                <a:sym typeface="Arial"/>
              </a:rPr>
              <a:t>Network Edge </a:t>
            </a:r>
          </a:p>
          <a:p>
            <a:r>
              <a:rPr lang="en-US" sz="1400" b="1">
                <a:solidFill>
                  <a:srgbClr val="AF3333"/>
                </a:solidFill>
                <a:latin typeface="Calibri"/>
                <a:ea typeface="Arial"/>
                <a:cs typeface="Arial"/>
                <a:sym typeface="Arial"/>
              </a:rPr>
              <a:t>Mediator (NEM)</a:t>
            </a:r>
          </a:p>
        </p:txBody>
      </p:sp>
      <p:sp>
        <p:nvSpPr>
          <p:cNvPr id="210" name="Hexagon 209"/>
          <p:cNvSpPr/>
          <p:nvPr/>
        </p:nvSpPr>
        <p:spPr>
          <a:xfrm>
            <a:off x="2346361" y="851491"/>
            <a:ext cx="954046" cy="168539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Elasticsearch</a:t>
            </a:r>
            <a:endParaRPr lang="en-US" sz="70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211" name="Hexagon 210"/>
          <p:cNvSpPr/>
          <p:nvPr/>
        </p:nvSpPr>
        <p:spPr>
          <a:xfrm>
            <a:off x="2371427" y="1028405"/>
            <a:ext cx="928980" cy="148267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  <a:sym typeface="Arial"/>
              </a:rPr>
              <a:t>Logstash</a:t>
            </a:r>
          </a:p>
        </p:txBody>
      </p:sp>
      <p:sp>
        <p:nvSpPr>
          <p:cNvPr id="216" name="Hexagon 215"/>
          <p:cNvSpPr/>
          <p:nvPr/>
        </p:nvSpPr>
        <p:spPr>
          <a:xfrm>
            <a:off x="5191769" y="1369671"/>
            <a:ext cx="498288" cy="17192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prstClr val="black"/>
                </a:solidFill>
                <a:latin typeface="Calibri"/>
                <a:sym typeface="Arial"/>
              </a:rPr>
              <a:t>sadis</a:t>
            </a:r>
          </a:p>
        </p:txBody>
      </p:sp>
      <p:sp>
        <p:nvSpPr>
          <p:cNvPr id="217" name="Hexagon 216"/>
          <p:cNvSpPr/>
          <p:nvPr/>
        </p:nvSpPr>
        <p:spPr>
          <a:xfrm>
            <a:off x="5626763" y="1371147"/>
            <a:ext cx="630385" cy="17192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prstClr val="black"/>
                </a:solidFill>
                <a:latin typeface="Calibri"/>
                <a:sym typeface="Arial"/>
              </a:rPr>
              <a:t>kafka-i</a:t>
            </a:r>
          </a:p>
        </p:txBody>
      </p:sp>
      <p:sp>
        <p:nvSpPr>
          <p:cNvPr id="170" name="Rounded Rectangle 169"/>
          <p:cNvSpPr/>
          <p:nvPr/>
        </p:nvSpPr>
        <p:spPr>
          <a:xfrm>
            <a:off x="3454419" y="4435809"/>
            <a:ext cx="1255541" cy="292640"/>
          </a:xfrm>
          <a:prstGeom prst="roundRect">
            <a:avLst>
              <a:gd name="adj" fmla="val 4236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Iskratel OLT (X)</a:t>
            </a:r>
            <a:endParaRPr lang="en-US" sz="1400" b="1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176" name="Rounded Rectangle 175"/>
          <p:cNvSpPr/>
          <p:nvPr/>
        </p:nvSpPr>
        <p:spPr>
          <a:xfrm>
            <a:off x="3454417" y="4082013"/>
            <a:ext cx="1238831" cy="292640"/>
          </a:xfrm>
          <a:prstGeom prst="roundRect">
            <a:avLst>
              <a:gd name="adj" fmla="val 3950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CIG OLT</a:t>
            </a:r>
          </a:p>
        </p:txBody>
      </p:sp>
      <p:sp>
        <p:nvSpPr>
          <p:cNvPr id="181" name="Rounded Rectangle 180"/>
          <p:cNvSpPr/>
          <p:nvPr/>
        </p:nvSpPr>
        <p:spPr>
          <a:xfrm>
            <a:off x="3454417" y="3725689"/>
            <a:ext cx="1238831" cy="292640"/>
          </a:xfrm>
          <a:prstGeom prst="roundRect">
            <a:avLst>
              <a:gd name="adj" fmla="val 4236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Adtran OLT</a:t>
            </a:r>
          </a:p>
        </p:txBody>
      </p:sp>
      <p:sp>
        <p:nvSpPr>
          <p:cNvPr id="260" name="Rounded Rectangle 259"/>
          <p:cNvSpPr/>
          <p:nvPr/>
        </p:nvSpPr>
        <p:spPr>
          <a:xfrm>
            <a:off x="3454429" y="4778828"/>
            <a:ext cx="1256925" cy="29264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Iskratel OLT (G)</a:t>
            </a:r>
            <a:endParaRPr lang="en-US" sz="1400" b="1">
              <a:solidFill>
                <a:prstClr val="black"/>
              </a:solidFill>
              <a:latin typeface="Calibri"/>
              <a:sym typeface="Arial"/>
            </a:endParaRPr>
          </a:p>
        </p:txBody>
      </p:sp>
      <p:cxnSp>
        <p:nvCxnSpPr>
          <p:cNvPr id="261" name="Straight Connector 260"/>
          <p:cNvCxnSpPr>
            <a:stCxn id="170" idx="3"/>
          </p:cNvCxnSpPr>
          <p:nvPr/>
        </p:nvCxnSpPr>
        <p:spPr>
          <a:xfrm flipV="1">
            <a:off x="4709955" y="4333446"/>
            <a:ext cx="722264" cy="248703"/>
          </a:xfrm>
          <a:prstGeom prst="line">
            <a:avLst/>
          </a:prstGeom>
          <a:ln>
            <a:solidFill>
              <a:srgbClr val="4BAC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Connector 261"/>
          <p:cNvCxnSpPr>
            <a:stCxn id="176" idx="3"/>
            <a:endCxn id="116" idx="1"/>
          </p:cNvCxnSpPr>
          <p:nvPr/>
        </p:nvCxnSpPr>
        <p:spPr>
          <a:xfrm flipV="1">
            <a:off x="4693245" y="4183369"/>
            <a:ext cx="738974" cy="44969"/>
          </a:xfrm>
          <a:prstGeom prst="line">
            <a:avLst/>
          </a:prstGeom>
          <a:ln>
            <a:solidFill>
              <a:srgbClr val="4BAC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Connector 268"/>
          <p:cNvCxnSpPr>
            <a:stCxn id="19" idx="2"/>
            <a:endCxn id="218" idx="3"/>
          </p:cNvCxnSpPr>
          <p:nvPr/>
        </p:nvCxnSpPr>
        <p:spPr>
          <a:xfrm flipH="1" flipV="1">
            <a:off x="2196496" y="3531265"/>
            <a:ext cx="692959" cy="76647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5" name="TextBox 274"/>
          <p:cNvSpPr txBox="1"/>
          <p:nvPr/>
        </p:nvSpPr>
        <p:spPr>
          <a:xfrm>
            <a:off x="1186483" y="3087415"/>
            <a:ext cx="776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Alpha</a:t>
            </a:r>
          </a:p>
        </p:txBody>
      </p:sp>
      <p:cxnSp>
        <p:nvCxnSpPr>
          <p:cNvPr id="276" name="Straight Connector 275"/>
          <p:cNvCxnSpPr>
            <a:endCxn id="277" idx="3"/>
          </p:cNvCxnSpPr>
          <p:nvPr/>
        </p:nvCxnSpPr>
        <p:spPr>
          <a:xfrm flipH="1" flipV="1">
            <a:off x="999171" y="3530972"/>
            <a:ext cx="1046903" cy="12370"/>
          </a:xfrm>
          <a:prstGeom prst="line">
            <a:avLst/>
          </a:prstGeom>
          <a:ln w="1270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7" name="Rounded Rectangle 276"/>
          <p:cNvSpPr/>
          <p:nvPr/>
        </p:nvSpPr>
        <p:spPr>
          <a:xfrm>
            <a:off x="580850" y="3434708"/>
            <a:ext cx="418308" cy="192528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Calibri"/>
                <a:sym typeface="Arial"/>
              </a:rPr>
              <a:t>RG</a:t>
            </a:r>
          </a:p>
        </p:txBody>
      </p:sp>
      <p:sp>
        <p:nvSpPr>
          <p:cNvPr id="278" name="TextBox 277"/>
          <p:cNvSpPr txBox="1"/>
          <p:nvPr/>
        </p:nvSpPr>
        <p:spPr>
          <a:xfrm>
            <a:off x="1173977" y="3322189"/>
            <a:ext cx="776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Iskratel</a:t>
            </a:r>
          </a:p>
        </p:txBody>
      </p:sp>
      <p:cxnSp>
        <p:nvCxnSpPr>
          <p:cNvPr id="279" name="Straight Connector 278"/>
          <p:cNvCxnSpPr>
            <a:stCxn id="256" idx="1"/>
            <a:endCxn id="280" idx="3"/>
          </p:cNvCxnSpPr>
          <p:nvPr/>
        </p:nvCxnSpPr>
        <p:spPr>
          <a:xfrm flipH="1">
            <a:off x="999158" y="3748926"/>
            <a:ext cx="921578" cy="18538"/>
          </a:xfrm>
          <a:prstGeom prst="line">
            <a:avLst/>
          </a:prstGeom>
          <a:ln w="1270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0" name="Rounded Rectangle 279"/>
          <p:cNvSpPr/>
          <p:nvPr/>
        </p:nvSpPr>
        <p:spPr>
          <a:xfrm>
            <a:off x="580850" y="3671200"/>
            <a:ext cx="418308" cy="192528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Calibri"/>
                <a:sym typeface="Arial"/>
              </a:rPr>
              <a:t>RG</a:t>
            </a:r>
          </a:p>
        </p:txBody>
      </p:sp>
      <p:sp>
        <p:nvSpPr>
          <p:cNvPr id="281" name="TextBox 280"/>
          <p:cNvSpPr txBox="1"/>
          <p:nvPr/>
        </p:nvSpPr>
        <p:spPr>
          <a:xfrm>
            <a:off x="1173977" y="3567043"/>
            <a:ext cx="776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Arcadyan</a:t>
            </a:r>
          </a:p>
        </p:txBody>
      </p:sp>
      <p:cxnSp>
        <p:nvCxnSpPr>
          <p:cNvPr id="283" name="Straight Connector 282"/>
          <p:cNvCxnSpPr>
            <a:stCxn id="284" idx="2"/>
            <a:endCxn id="282" idx="3"/>
          </p:cNvCxnSpPr>
          <p:nvPr/>
        </p:nvCxnSpPr>
        <p:spPr>
          <a:xfrm flipH="1">
            <a:off x="2182494" y="3885618"/>
            <a:ext cx="717329" cy="158950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4" name="Oval 283"/>
          <p:cNvSpPr/>
          <p:nvPr/>
        </p:nvSpPr>
        <p:spPr>
          <a:xfrm>
            <a:off x="2899842" y="3856695"/>
            <a:ext cx="75927" cy="5784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cxnSp>
        <p:nvCxnSpPr>
          <p:cNvPr id="287" name="Straight Connector 286"/>
          <p:cNvCxnSpPr>
            <a:stCxn id="181" idx="1"/>
            <a:endCxn id="284" idx="6"/>
          </p:cNvCxnSpPr>
          <p:nvPr/>
        </p:nvCxnSpPr>
        <p:spPr>
          <a:xfrm flipH="1">
            <a:off x="2975743" y="3872029"/>
            <a:ext cx="478675" cy="13609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Connector 287"/>
          <p:cNvCxnSpPr>
            <a:endCxn id="289" idx="3"/>
          </p:cNvCxnSpPr>
          <p:nvPr/>
        </p:nvCxnSpPr>
        <p:spPr>
          <a:xfrm flipH="1" flipV="1">
            <a:off x="1011667" y="4053219"/>
            <a:ext cx="1046903" cy="12370"/>
          </a:xfrm>
          <a:prstGeom prst="line">
            <a:avLst/>
          </a:prstGeom>
          <a:ln w="1270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9" name="Rounded Rectangle 288"/>
          <p:cNvSpPr/>
          <p:nvPr/>
        </p:nvSpPr>
        <p:spPr>
          <a:xfrm>
            <a:off x="593345" y="3956955"/>
            <a:ext cx="418308" cy="192528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Calibri"/>
                <a:sym typeface="Arial"/>
              </a:rPr>
              <a:t>RG</a:t>
            </a:r>
          </a:p>
        </p:txBody>
      </p:sp>
      <p:sp>
        <p:nvSpPr>
          <p:cNvPr id="290" name="TextBox 289"/>
          <p:cNvSpPr txBox="1"/>
          <p:nvPr/>
        </p:nvSpPr>
        <p:spPr>
          <a:xfrm>
            <a:off x="1186483" y="3844454"/>
            <a:ext cx="776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Adtran</a:t>
            </a:r>
          </a:p>
        </p:txBody>
      </p:sp>
      <p:cxnSp>
        <p:nvCxnSpPr>
          <p:cNvPr id="292" name="Straight Connector 291"/>
          <p:cNvCxnSpPr>
            <a:stCxn id="293" idx="2"/>
            <a:endCxn id="291" idx="3"/>
          </p:cNvCxnSpPr>
          <p:nvPr/>
        </p:nvCxnSpPr>
        <p:spPr>
          <a:xfrm flipH="1">
            <a:off x="2184016" y="4236717"/>
            <a:ext cx="717329" cy="67045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3" name="Oval 292"/>
          <p:cNvSpPr/>
          <p:nvPr/>
        </p:nvSpPr>
        <p:spPr>
          <a:xfrm>
            <a:off x="2901331" y="4207792"/>
            <a:ext cx="75927" cy="5784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cxnSp>
        <p:nvCxnSpPr>
          <p:cNvPr id="294" name="Straight Connector 293"/>
          <p:cNvCxnSpPr>
            <a:stCxn id="176" idx="1"/>
            <a:endCxn id="293" idx="6"/>
          </p:cNvCxnSpPr>
          <p:nvPr/>
        </p:nvCxnSpPr>
        <p:spPr>
          <a:xfrm flipH="1">
            <a:off x="2977272" y="4228333"/>
            <a:ext cx="477165" cy="8379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294"/>
          <p:cNvCxnSpPr>
            <a:endCxn id="296" idx="3"/>
          </p:cNvCxnSpPr>
          <p:nvPr/>
        </p:nvCxnSpPr>
        <p:spPr>
          <a:xfrm flipH="1" flipV="1">
            <a:off x="1013179" y="4312408"/>
            <a:ext cx="1046903" cy="12370"/>
          </a:xfrm>
          <a:prstGeom prst="line">
            <a:avLst/>
          </a:prstGeom>
          <a:ln w="1270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6" name="Rounded Rectangle 295"/>
          <p:cNvSpPr/>
          <p:nvPr/>
        </p:nvSpPr>
        <p:spPr>
          <a:xfrm>
            <a:off x="594855" y="4216144"/>
            <a:ext cx="418308" cy="192528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Calibri"/>
                <a:sym typeface="Arial"/>
              </a:rPr>
              <a:t>RG</a:t>
            </a:r>
          </a:p>
        </p:txBody>
      </p:sp>
      <p:sp>
        <p:nvSpPr>
          <p:cNvPr id="297" name="TextBox 296"/>
          <p:cNvSpPr txBox="1"/>
          <p:nvPr/>
        </p:nvSpPr>
        <p:spPr>
          <a:xfrm>
            <a:off x="1196857" y="4088759"/>
            <a:ext cx="776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CIG    </a:t>
            </a:r>
          </a:p>
        </p:txBody>
      </p:sp>
      <p:cxnSp>
        <p:nvCxnSpPr>
          <p:cNvPr id="299" name="Straight Connector 298"/>
          <p:cNvCxnSpPr>
            <a:stCxn id="300" idx="2"/>
            <a:endCxn id="298" idx="3"/>
          </p:cNvCxnSpPr>
          <p:nvPr/>
        </p:nvCxnSpPr>
        <p:spPr>
          <a:xfrm flipH="1">
            <a:off x="2186712" y="4565526"/>
            <a:ext cx="717329" cy="16915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0" name="Oval 299"/>
          <p:cNvSpPr/>
          <p:nvPr/>
        </p:nvSpPr>
        <p:spPr>
          <a:xfrm>
            <a:off x="2904027" y="4536607"/>
            <a:ext cx="75927" cy="5784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cxnSp>
        <p:nvCxnSpPr>
          <p:cNvPr id="301" name="Straight Connector 300"/>
          <p:cNvCxnSpPr>
            <a:stCxn id="170" idx="1"/>
            <a:endCxn id="300" idx="6"/>
          </p:cNvCxnSpPr>
          <p:nvPr/>
        </p:nvCxnSpPr>
        <p:spPr>
          <a:xfrm flipH="1" flipV="1">
            <a:off x="2979954" y="4565526"/>
            <a:ext cx="474460" cy="16603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2" name="Straight Connector 301"/>
          <p:cNvCxnSpPr>
            <a:endCxn id="303" idx="3"/>
          </p:cNvCxnSpPr>
          <p:nvPr/>
        </p:nvCxnSpPr>
        <p:spPr>
          <a:xfrm flipH="1" flipV="1">
            <a:off x="1015875" y="4591092"/>
            <a:ext cx="1046903" cy="12370"/>
          </a:xfrm>
          <a:prstGeom prst="line">
            <a:avLst/>
          </a:prstGeom>
          <a:ln w="1270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3" name="Rounded Rectangle 302"/>
          <p:cNvSpPr/>
          <p:nvPr/>
        </p:nvSpPr>
        <p:spPr>
          <a:xfrm>
            <a:off x="597560" y="4494828"/>
            <a:ext cx="418308" cy="192528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Calibri"/>
                <a:sym typeface="Arial"/>
              </a:rPr>
              <a:t>RG</a:t>
            </a:r>
          </a:p>
        </p:txBody>
      </p:sp>
      <p:cxnSp>
        <p:nvCxnSpPr>
          <p:cNvPr id="305" name="Straight Connector 304"/>
          <p:cNvCxnSpPr>
            <a:stCxn id="306" idx="2"/>
            <a:endCxn id="304" idx="3"/>
          </p:cNvCxnSpPr>
          <p:nvPr/>
        </p:nvCxnSpPr>
        <p:spPr>
          <a:xfrm flipH="1" flipV="1">
            <a:off x="2190838" y="4859824"/>
            <a:ext cx="692264" cy="49925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6" name="Oval 305"/>
          <p:cNvSpPr/>
          <p:nvPr/>
        </p:nvSpPr>
        <p:spPr>
          <a:xfrm>
            <a:off x="2883115" y="4880822"/>
            <a:ext cx="75927" cy="5784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cxnSp>
        <p:nvCxnSpPr>
          <p:cNvPr id="307" name="Straight Connector 306"/>
          <p:cNvCxnSpPr>
            <a:stCxn id="260" idx="1"/>
            <a:endCxn id="306" idx="6"/>
          </p:cNvCxnSpPr>
          <p:nvPr/>
        </p:nvCxnSpPr>
        <p:spPr>
          <a:xfrm flipH="1" flipV="1">
            <a:off x="2959031" y="4909746"/>
            <a:ext cx="495385" cy="15403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Connector 307"/>
          <p:cNvCxnSpPr>
            <a:stCxn id="304" idx="1"/>
            <a:endCxn id="309" idx="3"/>
          </p:cNvCxnSpPr>
          <p:nvPr/>
        </p:nvCxnSpPr>
        <p:spPr>
          <a:xfrm flipH="1">
            <a:off x="1020035" y="4859820"/>
            <a:ext cx="909083" cy="17006"/>
          </a:xfrm>
          <a:prstGeom prst="line">
            <a:avLst/>
          </a:prstGeom>
          <a:ln w="1270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9" name="Rounded Rectangle 308"/>
          <p:cNvSpPr/>
          <p:nvPr/>
        </p:nvSpPr>
        <p:spPr>
          <a:xfrm>
            <a:off x="601700" y="4780562"/>
            <a:ext cx="418308" cy="192528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Calibri"/>
                <a:sym typeface="Arial"/>
              </a:rPr>
              <a:t>RG</a:t>
            </a:r>
          </a:p>
        </p:txBody>
      </p:sp>
      <p:sp>
        <p:nvSpPr>
          <p:cNvPr id="310" name="TextBox 309"/>
          <p:cNvSpPr txBox="1"/>
          <p:nvPr/>
        </p:nvSpPr>
        <p:spPr>
          <a:xfrm>
            <a:off x="1178008" y="4376777"/>
            <a:ext cx="776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Iskratel</a:t>
            </a:r>
          </a:p>
        </p:txBody>
      </p:sp>
      <p:sp>
        <p:nvSpPr>
          <p:cNvPr id="311" name="TextBox 310"/>
          <p:cNvSpPr txBox="1"/>
          <p:nvPr/>
        </p:nvSpPr>
        <p:spPr>
          <a:xfrm>
            <a:off x="1180002" y="4662857"/>
            <a:ext cx="776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Iskratel</a:t>
            </a:r>
          </a:p>
        </p:txBody>
      </p:sp>
      <p:sp>
        <p:nvSpPr>
          <p:cNvPr id="312" name="Rounded Rectangle 311"/>
          <p:cNvSpPr/>
          <p:nvPr/>
        </p:nvSpPr>
        <p:spPr>
          <a:xfrm>
            <a:off x="2774011" y="2708396"/>
            <a:ext cx="1145901" cy="303824"/>
          </a:xfrm>
          <a:prstGeom prst="roundRect">
            <a:avLst>
              <a:gd name="adj" fmla="val 49668"/>
            </a:avLst>
          </a:prstGeom>
          <a:ln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black"/>
                </a:solidFill>
                <a:latin typeface="Calibri"/>
                <a:sym typeface="Arial"/>
              </a:rPr>
              <a:t>BBSim</a:t>
            </a:r>
          </a:p>
        </p:txBody>
      </p:sp>
      <p:cxnSp>
        <p:nvCxnSpPr>
          <p:cNvPr id="109" name="Straight Arrow Connector 108"/>
          <p:cNvCxnSpPr/>
          <p:nvPr/>
        </p:nvCxnSpPr>
        <p:spPr>
          <a:xfrm flipV="1">
            <a:off x="284085" y="676641"/>
            <a:ext cx="8356" cy="2377354"/>
          </a:xfrm>
          <a:prstGeom prst="straightConnector1">
            <a:avLst/>
          </a:prstGeom>
          <a:ln w="38100" cap="rnd" cmpd="sng">
            <a:solidFill>
              <a:schemeClr val="tx1">
                <a:lumMod val="60000"/>
                <a:lumOff val="40000"/>
              </a:schemeClr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 rot="16200000">
            <a:off x="-356982" y="1700030"/>
            <a:ext cx="126539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Software Stack</a:t>
            </a:r>
          </a:p>
        </p:txBody>
      </p:sp>
      <p:cxnSp>
        <p:nvCxnSpPr>
          <p:cNvPr id="313" name="Straight Arrow Connector 312"/>
          <p:cNvCxnSpPr/>
          <p:nvPr/>
        </p:nvCxnSpPr>
        <p:spPr>
          <a:xfrm flipV="1">
            <a:off x="275725" y="3087417"/>
            <a:ext cx="16716" cy="2047477"/>
          </a:xfrm>
          <a:prstGeom prst="straightConnector1">
            <a:avLst/>
          </a:prstGeom>
          <a:ln w="38100" cap="rnd" cmpd="sng">
            <a:solidFill>
              <a:schemeClr val="tx1">
                <a:lumMod val="60000"/>
                <a:lumOff val="40000"/>
              </a:schemeClr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4" name="TextBox 313"/>
          <p:cNvSpPr txBox="1"/>
          <p:nvPr/>
        </p:nvSpPr>
        <p:spPr>
          <a:xfrm rot="16200000">
            <a:off x="-177123" y="3780931"/>
            <a:ext cx="90570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Hardware</a:t>
            </a:r>
          </a:p>
        </p:txBody>
      </p:sp>
      <p:cxnSp>
        <p:nvCxnSpPr>
          <p:cNvPr id="315" name="Straight Connector 314"/>
          <p:cNvCxnSpPr>
            <a:endCxn id="62" idx="2"/>
          </p:cNvCxnSpPr>
          <p:nvPr/>
        </p:nvCxnSpPr>
        <p:spPr>
          <a:xfrm flipV="1">
            <a:off x="3757635" y="2401159"/>
            <a:ext cx="315896" cy="307238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" name="Rounded Rectangle 316"/>
          <p:cNvSpPr/>
          <p:nvPr/>
        </p:nvSpPr>
        <p:spPr>
          <a:xfrm>
            <a:off x="1900132" y="2790564"/>
            <a:ext cx="289003" cy="85695"/>
          </a:xfrm>
          <a:prstGeom prst="roundRect">
            <a:avLst>
              <a:gd name="adj" fmla="val 49668"/>
            </a:avLst>
          </a:prstGeom>
          <a:ln w="12700" cmpd="sng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b="1">
              <a:solidFill>
                <a:prstClr val="black"/>
              </a:solidFill>
              <a:latin typeface="Calibri"/>
              <a:sym typeface="Arial"/>
            </a:endParaRPr>
          </a:p>
        </p:txBody>
      </p:sp>
      <p:cxnSp>
        <p:nvCxnSpPr>
          <p:cNvPr id="319" name="Straight Connector 318"/>
          <p:cNvCxnSpPr>
            <a:stCxn id="317" idx="3"/>
            <a:endCxn id="312" idx="1"/>
          </p:cNvCxnSpPr>
          <p:nvPr/>
        </p:nvCxnSpPr>
        <p:spPr>
          <a:xfrm>
            <a:off x="2189129" y="2833392"/>
            <a:ext cx="584882" cy="26916"/>
          </a:xfrm>
          <a:prstGeom prst="line">
            <a:avLst/>
          </a:prstGeom>
          <a:ln w="19050" cap="rnd" cmpd="sng">
            <a:solidFill>
              <a:srgbClr val="4B994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0" name="Oval 319"/>
          <p:cNvSpPr/>
          <p:nvPr/>
        </p:nvSpPr>
        <p:spPr>
          <a:xfrm>
            <a:off x="2498518" y="2818398"/>
            <a:ext cx="75927" cy="5784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324" name="Rounded Rectangle 323"/>
          <p:cNvSpPr/>
          <p:nvPr/>
        </p:nvSpPr>
        <p:spPr>
          <a:xfrm>
            <a:off x="1910506" y="2909544"/>
            <a:ext cx="289003" cy="85695"/>
          </a:xfrm>
          <a:prstGeom prst="roundRect">
            <a:avLst>
              <a:gd name="adj" fmla="val 49668"/>
            </a:avLst>
          </a:prstGeom>
          <a:ln w="12700" cmpd="sng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b="1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325" name="Rounded Rectangle 324"/>
          <p:cNvSpPr/>
          <p:nvPr/>
        </p:nvSpPr>
        <p:spPr>
          <a:xfrm>
            <a:off x="1894999" y="2665568"/>
            <a:ext cx="289003" cy="85695"/>
          </a:xfrm>
          <a:prstGeom prst="roundRect">
            <a:avLst>
              <a:gd name="adj" fmla="val 49668"/>
            </a:avLst>
          </a:prstGeom>
          <a:ln w="12700" cmpd="sng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b="1">
              <a:solidFill>
                <a:prstClr val="black"/>
              </a:solidFill>
              <a:latin typeface="Calibri"/>
              <a:sym typeface="Arial"/>
            </a:endParaRPr>
          </a:p>
        </p:txBody>
      </p:sp>
      <p:cxnSp>
        <p:nvCxnSpPr>
          <p:cNvPr id="326" name="Straight Connector 325"/>
          <p:cNvCxnSpPr>
            <a:stCxn id="325" idx="3"/>
            <a:endCxn id="320" idx="1"/>
          </p:cNvCxnSpPr>
          <p:nvPr/>
        </p:nvCxnSpPr>
        <p:spPr>
          <a:xfrm>
            <a:off x="2183993" y="2708396"/>
            <a:ext cx="325638" cy="118470"/>
          </a:xfrm>
          <a:prstGeom prst="line">
            <a:avLst/>
          </a:prstGeom>
          <a:ln w="19050" cap="rnd" cmpd="sng">
            <a:solidFill>
              <a:srgbClr val="4B994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Connector 328"/>
          <p:cNvCxnSpPr>
            <a:stCxn id="324" idx="3"/>
            <a:endCxn id="320" idx="3"/>
          </p:cNvCxnSpPr>
          <p:nvPr/>
        </p:nvCxnSpPr>
        <p:spPr>
          <a:xfrm flipV="1">
            <a:off x="2199515" y="2867789"/>
            <a:ext cx="310137" cy="84603"/>
          </a:xfrm>
          <a:prstGeom prst="line">
            <a:avLst/>
          </a:prstGeom>
          <a:ln w="19050" cap="rnd" cmpd="sng">
            <a:solidFill>
              <a:srgbClr val="4B994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1933242" y="3233033"/>
            <a:ext cx="261747" cy="167788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218" name="Rounded Rectangle 217"/>
          <p:cNvSpPr/>
          <p:nvPr/>
        </p:nvSpPr>
        <p:spPr>
          <a:xfrm>
            <a:off x="1934754" y="3447352"/>
            <a:ext cx="261747" cy="1677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256" name="Rounded Rectangle 255"/>
          <p:cNvSpPr/>
          <p:nvPr/>
        </p:nvSpPr>
        <p:spPr>
          <a:xfrm>
            <a:off x="1920759" y="3665033"/>
            <a:ext cx="261747" cy="16778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282" name="Rounded Rectangle 281"/>
          <p:cNvSpPr/>
          <p:nvPr/>
        </p:nvSpPr>
        <p:spPr>
          <a:xfrm>
            <a:off x="1920759" y="3960675"/>
            <a:ext cx="261747" cy="16778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291" name="Rounded Rectangle 290"/>
          <p:cNvSpPr/>
          <p:nvPr/>
        </p:nvSpPr>
        <p:spPr>
          <a:xfrm>
            <a:off x="1922271" y="4219866"/>
            <a:ext cx="261747" cy="16778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298" name="Rounded Rectangle 297"/>
          <p:cNvSpPr/>
          <p:nvPr/>
        </p:nvSpPr>
        <p:spPr>
          <a:xfrm>
            <a:off x="1924967" y="4498551"/>
            <a:ext cx="261747" cy="1677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304" name="Rounded Rectangle 303"/>
          <p:cNvSpPr/>
          <p:nvPr/>
        </p:nvSpPr>
        <p:spPr>
          <a:xfrm>
            <a:off x="1929093" y="4775931"/>
            <a:ext cx="261747" cy="1677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9566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83F77B4F-7684-CF4F-BE07-FE5B034C8F10}"/>
              </a:ext>
            </a:extLst>
          </p:cNvPr>
          <p:cNvSpPr txBox="1">
            <a:spLocks/>
          </p:cNvSpPr>
          <p:nvPr/>
        </p:nvSpPr>
        <p:spPr>
          <a:xfrm>
            <a:off x="2320086" y="-31187"/>
            <a:ext cx="4352544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4F81BD"/>
                </a:solidFill>
                <a:latin typeface="Calibri"/>
                <a:sym typeface="Arial"/>
              </a:rPr>
              <a:t>    Demo setup BBWF 2018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1" y="638586"/>
            <a:ext cx="2301952" cy="428554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146308" y="2544284"/>
            <a:ext cx="2108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b="1" kern="0" smtClean="0">
                <a:solidFill>
                  <a:srgbClr val="AF3333"/>
                </a:solidFill>
                <a:latin typeface="Calibri"/>
                <a:ea typeface="Arial"/>
                <a:cs typeface="Arial"/>
                <a:sym typeface="Arial"/>
              </a:rPr>
              <a:t>OLTs</a:t>
            </a:r>
            <a:r>
              <a:rPr lang="en-US" b="1" kern="0" smtClean="0">
                <a:solidFill>
                  <a:sysClr val="windowText" lastClr="000000"/>
                </a:solidFill>
                <a:latin typeface="Calibri"/>
                <a:ea typeface="Arial"/>
                <a:cs typeface="Arial"/>
                <a:sym typeface="Arial"/>
              </a:rPr>
              <a:t>: Adtran, CIG, </a:t>
            </a:r>
          </a:p>
          <a:p>
            <a:pPr defTabSz="914400">
              <a:defRPr/>
            </a:pPr>
            <a:r>
              <a:rPr lang="en-US" b="1" kern="0" smtClean="0">
                <a:solidFill>
                  <a:sysClr val="windowText" lastClr="000000"/>
                </a:solidFill>
                <a:latin typeface="Calibri"/>
                <a:ea typeface="Arial"/>
                <a:cs typeface="Arial"/>
                <a:sym typeface="Arial"/>
              </a:rPr>
              <a:t>EdgeCore &amp; Iskratel</a:t>
            </a:r>
          </a:p>
        </p:txBody>
      </p:sp>
      <p:sp>
        <p:nvSpPr>
          <p:cNvPr id="26" name="Right Brace 25"/>
          <p:cNvSpPr/>
          <p:nvPr/>
        </p:nvSpPr>
        <p:spPr>
          <a:xfrm>
            <a:off x="2782241" y="2434973"/>
            <a:ext cx="237066" cy="1083734"/>
          </a:xfrm>
          <a:prstGeom prst="rightBrace">
            <a:avLst/>
          </a:prstGeom>
          <a:noFill/>
          <a:ln w="25400" cap="flat" cmpd="sng" algn="ctr">
            <a:solidFill>
              <a:srgbClr val="4B87CC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 smtClean="0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Right Brace 26"/>
          <p:cNvSpPr/>
          <p:nvPr/>
        </p:nvSpPr>
        <p:spPr>
          <a:xfrm>
            <a:off x="2799173" y="3781173"/>
            <a:ext cx="254001" cy="863600"/>
          </a:xfrm>
          <a:prstGeom prst="rightBrace">
            <a:avLst/>
          </a:prstGeom>
          <a:noFill/>
          <a:ln w="25400" cap="flat" cmpd="sng" algn="ctr">
            <a:solidFill>
              <a:srgbClr val="4B87CC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 smtClean="0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97109" y="3861984"/>
            <a:ext cx="3281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b="1" kern="0" smtClean="0">
                <a:solidFill>
                  <a:srgbClr val="AF3333"/>
                </a:solidFill>
                <a:latin typeface="Calibri"/>
                <a:ea typeface="Arial"/>
                <a:cs typeface="Arial"/>
                <a:sym typeface="Arial"/>
              </a:rPr>
              <a:t>Servers</a:t>
            </a:r>
            <a:r>
              <a:rPr lang="en-US" b="1" kern="0" smtClean="0">
                <a:solidFill>
                  <a:sysClr val="windowText" lastClr="000000"/>
                </a:solidFill>
                <a:latin typeface="Calibri"/>
                <a:ea typeface="Arial"/>
                <a:cs typeface="Arial"/>
                <a:sym typeface="Arial"/>
              </a:rPr>
              <a:t>: VOLTHA, ONOS, XOS, K8s, ELK, Docker, Prometheus, Grafana, Kibana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71707" y="1235377"/>
            <a:ext cx="2334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b="1" kern="0" smtClean="0">
                <a:solidFill>
                  <a:srgbClr val="AF3333"/>
                </a:solidFill>
                <a:latin typeface="Calibri"/>
                <a:ea typeface="Arial"/>
                <a:cs typeface="Arial"/>
                <a:sym typeface="Arial"/>
              </a:rPr>
              <a:t>ONUs</a:t>
            </a:r>
            <a:r>
              <a:rPr lang="en-US" b="1" kern="0" smtClean="0">
                <a:solidFill>
                  <a:sysClr val="windowText" lastClr="000000"/>
                </a:solidFill>
                <a:latin typeface="Calibri"/>
                <a:ea typeface="Arial"/>
                <a:cs typeface="Arial"/>
                <a:sym typeface="Arial"/>
              </a:rPr>
              <a:t>: Arcadyan, Alpha, Adtran, CIG, Iskratel</a:t>
            </a:r>
          </a:p>
        </p:txBody>
      </p:sp>
      <p:sp>
        <p:nvSpPr>
          <p:cNvPr id="30" name="Right Brace 29"/>
          <p:cNvSpPr/>
          <p:nvPr/>
        </p:nvSpPr>
        <p:spPr>
          <a:xfrm>
            <a:off x="2782240" y="1131104"/>
            <a:ext cx="237067" cy="1159935"/>
          </a:xfrm>
          <a:prstGeom prst="rightBrace">
            <a:avLst/>
          </a:prstGeom>
          <a:noFill/>
          <a:ln w="25400" cap="flat" cmpd="sng" algn="ctr">
            <a:solidFill>
              <a:srgbClr val="4B87CC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 smtClean="0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2748375" y="3654172"/>
            <a:ext cx="305988" cy="0"/>
          </a:xfrm>
          <a:prstGeom prst="straightConnector1">
            <a:avLst/>
          </a:prstGeom>
          <a:noFill/>
          <a:ln w="25400" cap="flat" cmpd="sng" algn="ctr">
            <a:solidFill>
              <a:srgbClr val="4B87CC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2" name="TextBox 31"/>
          <p:cNvSpPr txBox="1"/>
          <p:nvPr/>
        </p:nvSpPr>
        <p:spPr>
          <a:xfrm>
            <a:off x="3171707" y="3464455"/>
            <a:ext cx="26500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b="1" kern="0" smtClean="0">
                <a:solidFill>
                  <a:srgbClr val="AF3333"/>
                </a:solidFill>
                <a:latin typeface="Calibri"/>
                <a:ea typeface="Arial"/>
                <a:cs typeface="Arial"/>
                <a:sym typeface="Arial"/>
              </a:rPr>
              <a:t>AGG switch: </a:t>
            </a:r>
            <a:r>
              <a:rPr lang="en-US" b="1" kern="0" smtClean="0">
                <a:solidFill>
                  <a:srgbClr val="4B4B4B">
                    <a:lumMod val="50000"/>
                  </a:srgbClr>
                </a:solidFill>
                <a:latin typeface="Calibri"/>
                <a:ea typeface="Arial"/>
                <a:cs typeface="Arial"/>
                <a:sym typeface="Arial"/>
              </a:rPr>
              <a:t>EdgeCore</a:t>
            </a:r>
          </a:p>
        </p:txBody>
      </p:sp>
    </p:spTree>
    <p:extLst>
      <p:ext uri="{BB962C8B-B14F-4D97-AF65-F5344CB8AC3E}">
        <p14:creationId xmlns:p14="http://schemas.microsoft.com/office/powerpoint/2010/main" val="340465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Google Shape;368;p21"/>
          <p:cNvSpPr txBox="1">
            <a:spLocks noGrp="1"/>
          </p:cNvSpPr>
          <p:nvPr>
            <p:ph type="ctrTitle"/>
          </p:nvPr>
        </p:nvSpPr>
        <p:spPr>
          <a:xfrm>
            <a:off x="457200" y="1670050"/>
            <a:ext cx="8229600" cy="714375"/>
          </a:xfrm>
        </p:spPr>
        <p:txBody>
          <a:bodyPr/>
          <a:lstStyle/>
          <a:p>
            <a:pPr eaLnBrk="1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  <a:buFont typeface="Calibri" charset="0"/>
              <a:buNone/>
            </a:pPr>
            <a:r>
              <a:rPr lang="en-US">
                <a:solidFill>
                  <a:srgbClr val="FFFFFF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SEBA Community</a:t>
            </a:r>
          </a:p>
        </p:txBody>
      </p:sp>
      <p:sp>
        <p:nvSpPr>
          <p:cNvPr id="32771" name="Google Shape;370;p2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eaLnBrk="1" hangingPunct="1"/>
            <a:fld id="{E631A7F5-E03B-3642-AD0C-7EE9976B6C99}" type="slidenum">
              <a:rPr lang="en-US" sz="800">
                <a:solidFill>
                  <a:srgbClr val="A6A6A6"/>
                </a:solidFill>
                <a:latin typeface="Calibri" charset="0"/>
                <a:cs typeface="Calibri" charset="0"/>
                <a:sym typeface="Calibri" charset="0"/>
              </a:rPr>
              <a:pPr eaLnBrk="1" hangingPunct="1"/>
              <a:t>26</a:t>
            </a:fld>
            <a:endParaRPr lang="en-US" sz="800">
              <a:solidFill>
                <a:srgbClr val="A6A6A6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619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SEBA (and VOLTHA) Community</a:t>
            </a:r>
            <a:endParaRPr sz="3200" b="1">
              <a:solidFill>
                <a:schemeClr val="accent1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617" y="2127700"/>
            <a:ext cx="1203090" cy="887900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912" y="1006571"/>
            <a:ext cx="1210649" cy="88047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447" y="2127700"/>
            <a:ext cx="1778233" cy="99581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8565" y="2127700"/>
            <a:ext cx="996881" cy="920461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</p:pic>
      <p:sp>
        <p:nvSpPr>
          <p:cNvPr id="25" name="Rectangle 24"/>
          <p:cNvSpPr/>
          <p:nvPr/>
        </p:nvSpPr>
        <p:spPr>
          <a:xfrm>
            <a:off x="3080244" y="2817683"/>
            <a:ext cx="765766" cy="276999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  <p:txBody>
          <a:bodyPr wrap="square">
            <a:spAutoFit/>
          </a:bodyPr>
          <a:lstStyle/>
          <a:p>
            <a:pPr algn="ctr" defTabSz="411480">
              <a:defRPr/>
            </a:pPr>
            <a:r>
              <a:rPr lang="en-US" sz="1200" b="1" dirty="0">
                <a:solidFill>
                  <a:srgbClr val="0097A7"/>
                </a:solidFill>
                <a:latin typeface="Calibri"/>
                <a:ea typeface="Arial"/>
                <a:cs typeface="Arial"/>
                <a:sym typeface="Arial"/>
              </a:rPr>
              <a:t>AT&amp;T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641" y="4303118"/>
            <a:ext cx="983102" cy="23438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7317" y="3367075"/>
            <a:ext cx="1187087" cy="91193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9775" y="2817683"/>
            <a:ext cx="786465" cy="19791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91123" y="4198615"/>
            <a:ext cx="751114" cy="22169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72737" y="1228818"/>
            <a:ext cx="1079346" cy="42173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9392" y="1733429"/>
            <a:ext cx="1067288" cy="48969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26180" y="2331832"/>
            <a:ext cx="1162466" cy="21297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52192" y="3166064"/>
            <a:ext cx="1270394" cy="40970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46016" y="3765918"/>
            <a:ext cx="642678" cy="27283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90438" y="1666779"/>
            <a:ext cx="1071483" cy="55634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58661" y="908295"/>
            <a:ext cx="1136786" cy="641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298566" y="3157031"/>
            <a:ext cx="1123390" cy="881722"/>
          </a:xfrm>
          <a:prstGeom prst="rect">
            <a:avLst/>
          </a:prstGeom>
          <a:effectLst>
            <a:glow rad="203200">
              <a:schemeClr val="bg1">
                <a:lumMod val="85000"/>
                <a:alpha val="75000"/>
              </a:schemeClr>
            </a:glo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21955" y="3132952"/>
            <a:ext cx="1250782" cy="905801"/>
          </a:xfrm>
          <a:prstGeom prst="rect">
            <a:avLst/>
          </a:prstGeom>
          <a:effectLst>
            <a:glow rad="203200">
              <a:schemeClr val="bg1">
                <a:lumMod val="85000"/>
                <a:alpha val="75000"/>
              </a:schemeClr>
            </a:glo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500673" y="907731"/>
            <a:ext cx="1021375" cy="7428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97064" y="4279010"/>
            <a:ext cx="1369510" cy="8507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76561" y="4292792"/>
            <a:ext cx="1171797" cy="7933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421829" y="4136271"/>
            <a:ext cx="993447" cy="99344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87798" y="2959413"/>
            <a:ext cx="929271" cy="61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28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43C471D-DFAA-44EB-9019-95845E092A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28</a:t>
            </a:fld>
            <a:endParaRPr lang="en"/>
          </a:p>
        </p:txBody>
      </p:sp>
      <p:sp>
        <p:nvSpPr>
          <p:cNvPr id="5" name="Google Shape;46;p8">
            <a:extLst>
              <a:ext uri="{FF2B5EF4-FFF2-40B4-BE49-F238E27FC236}">
                <a16:creationId xmlns:a16="http://schemas.microsoft.com/office/drawing/2014/main" xmlns="" id="{6AAD9F73-E0BC-4349-ABA9-A1F60590D1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SEBA/VOLTHA Brigades</a:t>
            </a:r>
            <a:endParaRPr sz="3200" b="1">
              <a:solidFill>
                <a:schemeClr val="accent1"/>
              </a:solidFill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xmlns="" id="{C59FABFD-9D2E-426C-8BE8-AB81B175C0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545061"/>
              </p:ext>
            </p:extLst>
          </p:nvPr>
        </p:nvGraphicFramePr>
        <p:xfrm>
          <a:off x="130065" y="662151"/>
          <a:ext cx="9017569" cy="3894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454">
                  <a:extLst>
                    <a:ext uri="{9D8B030D-6E8A-4147-A177-3AD203B41FA5}">
                      <a16:colId xmlns:a16="http://schemas.microsoft.com/office/drawing/2014/main" xmlns="" val="747528906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529716995"/>
                    </a:ext>
                  </a:extLst>
                </a:gridCol>
                <a:gridCol w="957700">
                  <a:extLst>
                    <a:ext uri="{9D8B030D-6E8A-4147-A177-3AD203B41FA5}">
                      <a16:colId xmlns:a16="http://schemas.microsoft.com/office/drawing/2014/main" xmlns="" val="2976171090"/>
                    </a:ext>
                  </a:extLst>
                </a:gridCol>
                <a:gridCol w="1099712">
                  <a:extLst>
                    <a:ext uri="{9D8B030D-6E8A-4147-A177-3AD203B41FA5}">
                      <a16:colId xmlns:a16="http://schemas.microsoft.com/office/drawing/2014/main" xmlns="" val="3755078493"/>
                    </a:ext>
                  </a:extLst>
                </a:gridCol>
                <a:gridCol w="1149699">
                  <a:extLst>
                    <a:ext uri="{9D8B030D-6E8A-4147-A177-3AD203B41FA5}">
                      <a16:colId xmlns:a16="http://schemas.microsoft.com/office/drawing/2014/main" xmlns="" val="3376509673"/>
                    </a:ext>
                  </a:extLst>
                </a:gridCol>
                <a:gridCol w="1258006">
                  <a:extLst>
                    <a:ext uri="{9D8B030D-6E8A-4147-A177-3AD203B41FA5}">
                      <a16:colId xmlns:a16="http://schemas.microsoft.com/office/drawing/2014/main" xmlns="" val="2963807514"/>
                    </a:ext>
                  </a:extLst>
                </a:gridCol>
                <a:gridCol w="1282999">
                  <a:extLst>
                    <a:ext uri="{9D8B030D-6E8A-4147-A177-3AD203B41FA5}">
                      <a16:colId xmlns:a16="http://schemas.microsoft.com/office/drawing/2014/main" xmlns="" val="2289699511"/>
                    </a:ext>
                  </a:extLst>
                </a:gridCol>
                <a:gridCol w="1282999">
                  <a:extLst>
                    <a:ext uri="{9D8B030D-6E8A-4147-A177-3AD203B41FA5}">
                      <a16:colId xmlns:a16="http://schemas.microsoft.com/office/drawing/2014/main" xmlns="" val="2319721100"/>
                    </a:ext>
                  </a:extLst>
                </a:gridCol>
              </a:tblGrid>
              <a:tr h="720586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Brigade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Technology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600"/>
                        <a:t>Profiles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BAL 3.0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600"/>
                        <a:t>upgrade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VOLTHA 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600"/>
                        <a:t>FCAPS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ONOS 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600"/>
                        <a:t>FCAPS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Multicast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BBSim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Certification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82819657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ONF Mentor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Saurav/</a:t>
                      </a:r>
                      <a:endParaRPr lang="en-US" sz="1600" dirty="0"/>
                    </a:p>
                    <a:p>
                      <a:pPr lvl="0" algn="ctr">
                        <a:buNone/>
                      </a:pPr>
                      <a:r>
                        <a:rPr lang="en-US" sz="1600"/>
                        <a:t>Matteo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Shad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Scott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Saurav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Saurav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Shad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Suchitra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562901417"/>
                  </a:ext>
                </a:extLst>
              </a:tr>
              <a:tr h="249201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Contri-butors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dirty="0"/>
                    </a:p>
                    <a:p>
                      <a:pPr lvl="0" algn="ctr">
                        <a:buNone/>
                      </a:pPr>
                      <a:endParaRPr lang="en-US" sz="1600" dirty="0"/>
                    </a:p>
                    <a:p>
                      <a:pPr lvl="0" algn="ctr">
                        <a:buNone/>
                      </a:pPr>
                      <a:endParaRPr lang="en-US" sz="1600" dirty="0"/>
                    </a:p>
                    <a:p>
                      <a:pPr lvl="0" algn="ctr">
                        <a:buNone/>
                      </a:pPr>
                      <a:r>
                        <a:rPr lang="en-US" sz="1600"/>
                        <a:t>And many others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10972409"/>
                  </a:ext>
                </a:extLst>
              </a:tr>
            </a:tbl>
          </a:graphicData>
        </a:graphic>
      </p:graphicFrame>
      <p:pic>
        <p:nvPicPr>
          <p:cNvPr id="9" name="Picture 8" descr="A close up of a sign&#10;&#10;Description generated with very high confidence">
            <a:extLst>
              <a:ext uri="{FF2B5EF4-FFF2-40B4-BE49-F238E27FC236}">
                <a16:creationId xmlns:a16="http://schemas.microsoft.com/office/drawing/2014/main" xmlns="" id="{DCB56BF7-D82B-4E66-9C90-9AECAC844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333" y="2789492"/>
            <a:ext cx="949692" cy="4357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1618A32-A977-4203-924E-EAFA9B8AA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039" y="3270761"/>
            <a:ext cx="970119" cy="7055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81D273B-8B06-4CAB-9E7B-AFF197EF3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612" y="4069196"/>
            <a:ext cx="1032713" cy="212971"/>
          </a:xfrm>
          <a:prstGeom prst="rect">
            <a:avLst/>
          </a:prstGeom>
        </p:spPr>
      </p:pic>
      <p:pic>
        <p:nvPicPr>
          <p:cNvPr id="15" name="Picture 14" descr="A close up of a logo&#10;&#10;Description generated with very high confidence">
            <a:extLst>
              <a:ext uri="{FF2B5EF4-FFF2-40B4-BE49-F238E27FC236}">
                <a16:creationId xmlns:a16="http://schemas.microsoft.com/office/drawing/2014/main" xmlns="" id="{5E78D901-55F0-46B1-B218-70195348C0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16" y="2173139"/>
            <a:ext cx="929271" cy="616353"/>
          </a:xfrm>
          <a:prstGeom prst="rect">
            <a:avLst/>
          </a:prstGeom>
        </p:spPr>
      </p:pic>
      <p:pic>
        <p:nvPicPr>
          <p:cNvPr id="2" name="Picture 1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xmlns="" id="{1C576C87-F4D1-4014-B61D-C5A35033CA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4320" y="2082542"/>
            <a:ext cx="934359" cy="566554"/>
          </a:xfrm>
          <a:prstGeom prst="rect">
            <a:avLst/>
          </a:prstGeom>
        </p:spPr>
      </p:pic>
      <p:pic>
        <p:nvPicPr>
          <p:cNvPr id="4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xmlns="" id="{004BDEA9-C610-4D01-8EA4-86B16716F1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8073" y="2721849"/>
            <a:ext cx="929271" cy="6163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CCC91DA-DECC-4BE2-998A-80399A40E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703" y="3402087"/>
            <a:ext cx="933281" cy="493638"/>
          </a:xfrm>
          <a:prstGeom prst="rect">
            <a:avLst/>
          </a:prstGeom>
        </p:spPr>
      </p:pic>
      <p:pic>
        <p:nvPicPr>
          <p:cNvPr id="8" name="Picture 7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xmlns="" id="{6AF28253-50C0-4C97-8176-62B2EE6319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537" y="3889519"/>
            <a:ext cx="942174" cy="563897"/>
          </a:xfrm>
          <a:prstGeom prst="rect">
            <a:avLst/>
          </a:prstGeom>
        </p:spPr>
      </p:pic>
      <p:pic>
        <p:nvPicPr>
          <p:cNvPr id="18" name="Picture 17" descr="A close up of a logo&#10;&#10;Description generated with very high confidence">
            <a:extLst>
              <a:ext uri="{FF2B5EF4-FFF2-40B4-BE49-F238E27FC236}">
                <a16:creationId xmlns:a16="http://schemas.microsoft.com/office/drawing/2014/main" xmlns="" id="{4B607A19-7B2B-4E39-80BF-BEE8B433DD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6617" y="2719663"/>
            <a:ext cx="991293" cy="595713"/>
          </a:xfrm>
          <a:prstGeom prst="rect">
            <a:avLst/>
          </a:prstGeom>
        </p:spPr>
      </p:pic>
      <p:pic>
        <p:nvPicPr>
          <p:cNvPr id="20" name="Picture 19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xmlns="" id="{5D5799B3-9977-4587-96C5-5D8A1F76B9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3382" y="2067134"/>
            <a:ext cx="1015004" cy="58546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2A177511-3A80-401F-A836-2310BB91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7057" y="2059965"/>
            <a:ext cx="1083882" cy="657988"/>
          </a:xfrm>
          <a:prstGeom prst="rect">
            <a:avLst/>
          </a:prstGeom>
        </p:spPr>
      </p:pic>
      <p:pic>
        <p:nvPicPr>
          <p:cNvPr id="24" name="Picture 23" descr="A close up of a sign&#10;&#10;Description generated with high confidence">
            <a:extLst>
              <a:ext uri="{FF2B5EF4-FFF2-40B4-BE49-F238E27FC236}">
                <a16:creationId xmlns:a16="http://schemas.microsoft.com/office/drawing/2014/main" xmlns="" id="{87D80E4A-C3A3-4470-A494-9AA2711984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9153" y="2804484"/>
            <a:ext cx="1078406" cy="356124"/>
          </a:xfrm>
          <a:prstGeom prst="rect">
            <a:avLst/>
          </a:prstGeom>
        </p:spPr>
      </p:pic>
      <p:pic>
        <p:nvPicPr>
          <p:cNvPr id="26" name="Picture 25" descr="A picture containing tableware, plate, dishware&#10;&#10;Description generated with very high confidence">
            <a:extLst>
              <a:ext uri="{FF2B5EF4-FFF2-40B4-BE49-F238E27FC236}">
                <a16:creationId xmlns:a16="http://schemas.microsoft.com/office/drawing/2014/main" xmlns="" id="{96012C0B-6E5A-41F8-A112-800AA78900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6505" y="3370466"/>
            <a:ext cx="1040460" cy="1859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C4226F2F-F121-4052-A3DD-C7F9E9CC6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7561" y="2603844"/>
            <a:ext cx="1110671" cy="73388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8F38FE67-252E-415A-99CE-22FA7D075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581" y="2059799"/>
            <a:ext cx="1067288" cy="489697"/>
          </a:xfrm>
          <a:prstGeom prst="rect">
            <a:avLst/>
          </a:prstGeom>
        </p:spPr>
      </p:pic>
      <p:pic>
        <p:nvPicPr>
          <p:cNvPr id="32" name="Picture 31" descr="A close up of a logo&#10;&#10;Description generated with high confidence">
            <a:extLst>
              <a:ext uri="{FF2B5EF4-FFF2-40B4-BE49-F238E27FC236}">
                <a16:creationId xmlns:a16="http://schemas.microsoft.com/office/drawing/2014/main" xmlns="" id="{580BE1CB-5AC0-41C8-A266-7C0ADAF131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9019" y="3440108"/>
            <a:ext cx="1133367" cy="710751"/>
          </a:xfrm>
          <a:prstGeom prst="rect">
            <a:avLst/>
          </a:prstGeom>
        </p:spPr>
      </p:pic>
      <p:pic>
        <p:nvPicPr>
          <p:cNvPr id="34" name="Picture 33" descr="A close up of a sign&#10;&#10;Description generated with very high confidence">
            <a:extLst>
              <a:ext uri="{FF2B5EF4-FFF2-40B4-BE49-F238E27FC236}">
                <a16:creationId xmlns:a16="http://schemas.microsoft.com/office/drawing/2014/main" xmlns="" id="{08C149D2-53F9-46E9-B3C5-1A314A691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831" y="2721103"/>
            <a:ext cx="949692" cy="435741"/>
          </a:xfrm>
          <a:prstGeom prst="rect">
            <a:avLst/>
          </a:prstGeom>
        </p:spPr>
      </p:pic>
      <p:pic>
        <p:nvPicPr>
          <p:cNvPr id="36" name="Picture 35" descr="A close up of a logo&#10;&#10;Description generated with very high confidence">
            <a:extLst>
              <a:ext uri="{FF2B5EF4-FFF2-40B4-BE49-F238E27FC236}">
                <a16:creationId xmlns:a16="http://schemas.microsoft.com/office/drawing/2014/main" xmlns="" id="{9A233F25-33C3-494E-BC68-12E0519822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9007" y="2065593"/>
            <a:ext cx="929271" cy="61635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42CFC834-A729-41A8-A803-DFB7794115B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1300" y="3224684"/>
            <a:ext cx="1071483" cy="556347"/>
          </a:xfrm>
          <a:prstGeom prst="rect">
            <a:avLst/>
          </a:prstGeom>
        </p:spPr>
      </p:pic>
      <p:pic>
        <p:nvPicPr>
          <p:cNvPr id="40" name="Picture 39" descr="A close up of a sign&#10;&#10;Description generated with high confidence">
            <a:extLst>
              <a:ext uri="{FF2B5EF4-FFF2-40B4-BE49-F238E27FC236}">
                <a16:creationId xmlns:a16="http://schemas.microsoft.com/office/drawing/2014/main" xmlns="" id="{A742E5F6-0484-45E9-AA0C-36BC05436C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0179" y="3894886"/>
            <a:ext cx="1270394" cy="40970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55CB956A-ABE0-46AB-921D-6EEDD9516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7142" y="2173392"/>
            <a:ext cx="1032713" cy="212971"/>
          </a:xfrm>
          <a:prstGeom prst="rect">
            <a:avLst/>
          </a:prstGeom>
        </p:spPr>
      </p:pic>
      <p:pic>
        <p:nvPicPr>
          <p:cNvPr id="42" name="Picture 42" descr="A close up of a sign&#10;&#10;Description generated with very high confidence">
            <a:extLst>
              <a:ext uri="{FF2B5EF4-FFF2-40B4-BE49-F238E27FC236}">
                <a16:creationId xmlns:a16="http://schemas.microsoft.com/office/drawing/2014/main" xmlns="" id="{737EBC94-4D8D-409F-A81D-605D229759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97564" y="2547936"/>
            <a:ext cx="681859" cy="65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096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29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Technology Profile Brigade(s)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02520" y="1419484"/>
            <a:ext cx="5097432" cy="4976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ONOS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5884" y="2317503"/>
            <a:ext cx="2324069" cy="49763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VOLTHA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5877" y="3661902"/>
            <a:ext cx="1209552" cy="56415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OLT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32684" y="3778503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38208" y="3892338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43728" y="3990622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49247" y="4114513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42240" y="3752903"/>
            <a:ext cx="86397" cy="539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56400" y="3936716"/>
            <a:ext cx="86397" cy="539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850642" y="3779854"/>
            <a:ext cx="933083" cy="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842797" y="3982944"/>
            <a:ext cx="918923" cy="357963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6761711" y="3531923"/>
            <a:ext cx="656614" cy="493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83730" y="3199522"/>
            <a:ext cx="634601" cy="369328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ONU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97941" y="3607992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110580" y="3795237"/>
            <a:ext cx="422103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>
              <a:buClrTx/>
              <a:buFontTx/>
              <a:buNone/>
            </a:pPr>
            <a:r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NNI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578174" y="3673933"/>
            <a:ext cx="421502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>
              <a:buClrTx/>
              <a:buFontTx/>
              <a:buNone/>
            </a:pPr>
            <a:r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UNI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94821" y="3745152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391701" y="3890088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903298" y="2812487"/>
            <a:ext cx="885" cy="849410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6741317" y="4224439"/>
            <a:ext cx="656614" cy="493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377547" y="4300509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06006" y="4382086"/>
            <a:ext cx="421502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>
              <a:buClrTx/>
              <a:buFontTx/>
              <a:buNone/>
            </a:pPr>
            <a:r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UNI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74427" y="4437669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371306" y="4582605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5154193" y="2819504"/>
            <a:ext cx="8709" cy="842394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5036608" y="2826522"/>
            <a:ext cx="5390" cy="835376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264955" y="2798453"/>
            <a:ext cx="10208" cy="863446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674509" y="2367355"/>
            <a:ext cx="629320" cy="430883"/>
          </a:xfrm>
          <a:prstGeom prst="rect">
            <a:avLst/>
          </a:prstGeom>
          <a:noFill/>
          <a:ln>
            <a:solidFill>
              <a:schemeClr val="accent4"/>
            </a:solidFill>
            <a:prstDash val="dot"/>
          </a:ln>
        </p:spPr>
        <p:txBody>
          <a:bodyPr wrap="square" lIns="91436" tIns="45718" rIns="91436" bIns="45718" rtlCol="0">
            <a:spAutoFit/>
          </a:bodyPr>
          <a:lstStyle/>
          <a:p>
            <a:pPr defTabSz="457181">
              <a:buClrTx/>
              <a:buFontTx/>
              <a:buNone/>
            </a:pPr>
            <a:r>
              <a:rPr lang="en-US" sz="11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Logical</a:t>
            </a:r>
          </a:p>
          <a:p>
            <a:pPr defTabSz="457181">
              <a:buClrTx/>
              <a:buFontTx/>
              <a:buNone/>
            </a:pPr>
            <a:r>
              <a:rPr lang="en-US" sz="11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switch</a:t>
            </a:r>
          </a:p>
        </p:txBody>
      </p:sp>
      <p:cxnSp>
        <p:nvCxnSpPr>
          <p:cNvPr id="35" name="Straight Arrow Connector 34"/>
          <p:cNvCxnSpPr>
            <a:stCxn id="34" idx="0"/>
          </p:cNvCxnSpPr>
          <p:nvPr/>
        </p:nvCxnSpPr>
        <p:spPr>
          <a:xfrm flipH="1" flipV="1">
            <a:off x="4980478" y="1893251"/>
            <a:ext cx="8691" cy="474104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5429420" y="2812487"/>
            <a:ext cx="14134" cy="832616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 flipV="1">
            <a:off x="5119758" y="1898924"/>
            <a:ext cx="8062" cy="44341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5992787" y="3458604"/>
            <a:ext cx="1522972" cy="0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4630125" y="2401087"/>
            <a:ext cx="77753" cy="311664"/>
            <a:chOff x="4457801" y="660888"/>
            <a:chExt cx="77753" cy="346293"/>
          </a:xfrm>
        </p:grpSpPr>
        <p:sp>
          <p:nvSpPr>
            <p:cNvPr id="40" name="Oval 39"/>
            <p:cNvSpPr/>
            <p:nvPr/>
          </p:nvSpPr>
          <p:spPr>
            <a:xfrm>
              <a:off x="4457801" y="660888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4457801" y="758127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4457801" y="855600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4457801" y="942355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4" name="Oval 43"/>
          <p:cNvSpPr/>
          <p:nvPr/>
        </p:nvSpPr>
        <p:spPr>
          <a:xfrm>
            <a:off x="5264959" y="2430256"/>
            <a:ext cx="77753" cy="58343"/>
          </a:xfrm>
          <a:prstGeom prst="ellipse">
            <a:avLst/>
          </a:prstGeom>
          <a:noFill/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5274389" y="2641534"/>
            <a:ext cx="77753" cy="58343"/>
          </a:xfrm>
          <a:prstGeom prst="ellipse">
            <a:avLst/>
          </a:prstGeom>
          <a:noFill/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1802519" y="3661915"/>
            <a:ext cx="1209552" cy="564157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AGG</a:t>
            </a:r>
          </a:p>
        </p:txBody>
      </p:sp>
      <p:sp>
        <p:nvSpPr>
          <p:cNvPr id="47" name="Rectangle 46"/>
          <p:cNvSpPr/>
          <p:nvPr/>
        </p:nvSpPr>
        <p:spPr>
          <a:xfrm flipH="1" flipV="1">
            <a:off x="2938194" y="3779854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8" name="Rectangle 47"/>
          <p:cNvSpPr/>
          <p:nvPr/>
        </p:nvSpPr>
        <p:spPr>
          <a:xfrm flipH="1" flipV="1">
            <a:off x="2938194" y="4072231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Rectangle 48"/>
          <p:cNvSpPr/>
          <p:nvPr/>
        </p:nvSpPr>
        <p:spPr>
          <a:xfrm flipH="1" flipV="1">
            <a:off x="1728642" y="3790244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Rectangle 49"/>
          <p:cNvSpPr/>
          <p:nvPr/>
        </p:nvSpPr>
        <p:spPr>
          <a:xfrm flipH="1" flipV="1">
            <a:off x="1733285" y="4042826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51" name="Straight Arrow Connector 50"/>
          <p:cNvCxnSpPr>
            <a:stCxn id="46" idx="0"/>
          </p:cNvCxnSpPr>
          <p:nvPr/>
        </p:nvCxnSpPr>
        <p:spPr>
          <a:xfrm flipH="1" flipV="1">
            <a:off x="2398477" y="1914305"/>
            <a:ext cx="8818" cy="1747610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endCxn id="47" idx="1"/>
          </p:cNvCxnSpPr>
          <p:nvPr/>
        </p:nvCxnSpPr>
        <p:spPr>
          <a:xfrm flipH="1">
            <a:off x="3085949" y="3795237"/>
            <a:ext cx="1446732" cy="140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Hexagon 52"/>
          <p:cNvSpPr/>
          <p:nvPr/>
        </p:nvSpPr>
        <p:spPr>
          <a:xfrm>
            <a:off x="4543728" y="1075832"/>
            <a:ext cx="843815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vOLT</a:t>
            </a:r>
          </a:p>
        </p:txBody>
      </p:sp>
      <p:sp>
        <p:nvSpPr>
          <p:cNvPr id="54" name="Hexagon 53"/>
          <p:cNvSpPr/>
          <p:nvPr/>
        </p:nvSpPr>
        <p:spPr>
          <a:xfrm>
            <a:off x="5247429" y="1075832"/>
            <a:ext cx="804857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dhcp</a:t>
            </a:r>
          </a:p>
        </p:txBody>
      </p:sp>
      <p:sp>
        <p:nvSpPr>
          <p:cNvPr id="55" name="Hexagon 54"/>
          <p:cNvSpPr/>
          <p:nvPr/>
        </p:nvSpPr>
        <p:spPr>
          <a:xfrm>
            <a:off x="5881797" y="1075832"/>
            <a:ext cx="935157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mcast</a:t>
            </a:r>
          </a:p>
        </p:txBody>
      </p:sp>
      <p:sp>
        <p:nvSpPr>
          <p:cNvPr id="56" name="Hexagon 55"/>
          <p:cNvSpPr/>
          <p:nvPr/>
        </p:nvSpPr>
        <p:spPr>
          <a:xfrm>
            <a:off x="1782889" y="1084856"/>
            <a:ext cx="975496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Bridging/Routing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1914352" y="3435394"/>
            <a:ext cx="982283" cy="240191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OF-DPA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2524771" y="1928339"/>
            <a:ext cx="14035" cy="150164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Hexagon 58"/>
          <p:cNvSpPr/>
          <p:nvPr/>
        </p:nvSpPr>
        <p:spPr>
          <a:xfrm>
            <a:off x="3864063" y="1076555"/>
            <a:ext cx="843815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sadis</a:t>
            </a:r>
          </a:p>
        </p:txBody>
      </p:sp>
      <p:sp>
        <p:nvSpPr>
          <p:cNvPr id="60" name="Hexagon 59"/>
          <p:cNvSpPr/>
          <p:nvPr/>
        </p:nvSpPr>
        <p:spPr>
          <a:xfrm>
            <a:off x="3168956" y="1076555"/>
            <a:ext cx="843815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AAA</a:t>
            </a:r>
          </a:p>
        </p:txBody>
      </p:sp>
      <p:sp>
        <p:nvSpPr>
          <p:cNvPr id="61" name="Hexagon 60"/>
          <p:cNvSpPr/>
          <p:nvPr/>
        </p:nvSpPr>
        <p:spPr>
          <a:xfrm>
            <a:off x="2590164" y="1075832"/>
            <a:ext cx="750252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alibri"/>
              </a:rPr>
              <a:t>Kafka</a:t>
            </a:r>
          </a:p>
        </p:txBody>
      </p:sp>
      <p:sp>
        <p:nvSpPr>
          <p:cNvPr id="62" name="Left Arrow 61"/>
          <p:cNvSpPr/>
          <p:nvPr/>
        </p:nvSpPr>
        <p:spPr>
          <a:xfrm>
            <a:off x="7107024" y="2350975"/>
            <a:ext cx="713840" cy="38488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7897371" y="2367355"/>
            <a:ext cx="992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Tech Profile</a:t>
            </a:r>
          </a:p>
        </p:txBody>
      </p:sp>
      <p:sp>
        <p:nvSpPr>
          <p:cNvPr id="64" name="Left Arrow 63"/>
          <p:cNvSpPr/>
          <p:nvPr/>
        </p:nvSpPr>
        <p:spPr>
          <a:xfrm>
            <a:off x="7107024" y="1414288"/>
            <a:ext cx="713840" cy="38488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7897371" y="1240120"/>
            <a:ext cx="992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Speed Profile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021892" y="2905357"/>
            <a:ext cx="11221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Access Tech type</a:t>
            </a:r>
          </a:p>
          <a:p>
            <a:r>
              <a:rPr lang="en-US" sz="1000"/>
              <a:t># Gems/TCONTs</a:t>
            </a:r>
          </a:p>
          <a:p>
            <a:r>
              <a:rPr lang="en-US" sz="1000"/>
              <a:t>Sched policy</a:t>
            </a:r>
          </a:p>
          <a:p>
            <a:r>
              <a:rPr lang="en-US" sz="1000"/>
              <a:t>Pbit mapping</a:t>
            </a:r>
          </a:p>
          <a:p>
            <a:r>
              <a:rPr lang="en-US" sz="1000"/>
              <a:t>Discard policy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999676" y="1765961"/>
            <a:ext cx="12522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Per subscriber </a:t>
            </a:r>
          </a:p>
          <a:p>
            <a:r>
              <a:rPr lang="en-US" sz="1000"/>
              <a:t>up/down bw profile</a:t>
            </a:r>
          </a:p>
          <a:p>
            <a:r>
              <a:rPr lang="en-US" sz="1000"/>
              <a:t>cir/eir/cbs/ebs</a:t>
            </a: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0" y="1940525"/>
            <a:ext cx="949692" cy="435741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01087"/>
            <a:ext cx="970119" cy="705541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6" y="3199522"/>
            <a:ext cx="1032713" cy="212971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20" y="1411139"/>
            <a:ext cx="929271" cy="616353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0" y="1075832"/>
            <a:ext cx="1162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Contributors</a:t>
            </a:r>
          </a:p>
        </p:txBody>
      </p:sp>
    </p:spTree>
    <p:extLst>
      <p:ext uri="{BB962C8B-B14F-4D97-AF65-F5344CB8AC3E}">
        <p14:creationId xmlns:p14="http://schemas.microsoft.com/office/powerpoint/2010/main" val="887182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/>
      <p:bldP spid="64" grpId="0" animBg="1"/>
      <p:bldP spid="65" grpId="0"/>
      <p:bldP spid="66" grpId="0"/>
      <p:bldP spid="6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30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8687963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BAL 3.0 Brigade</a:t>
            </a:r>
            <a:endParaRPr sz="3200" b="1">
              <a:solidFill>
                <a:schemeClr val="accent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0645" y="1283261"/>
            <a:ext cx="2307257" cy="29679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6167246" y="4288219"/>
            <a:ext cx="2274055" cy="2988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743" y="926624"/>
            <a:ext cx="2332431" cy="298532"/>
          </a:xfrm>
          <a:prstGeom prst="rect">
            <a:avLst/>
          </a:prstGeom>
        </p:spPr>
      </p:pic>
      <p:sp>
        <p:nvSpPr>
          <p:cNvPr id="8" name="Title 5"/>
          <p:cNvSpPr txBox="1">
            <a:spLocks/>
          </p:cNvSpPr>
          <p:nvPr/>
        </p:nvSpPr>
        <p:spPr>
          <a:xfrm>
            <a:off x="4411199" y="2073745"/>
            <a:ext cx="1669028" cy="914096"/>
          </a:xfrm>
          <a:prstGeom prst="rect">
            <a:avLst/>
          </a:prstGeom>
        </p:spPr>
        <p:txBody>
          <a:bodyPr vert="horz" wrap="square" lIns="82296" tIns="41148" rIns="82296" bIns="41148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marL="0" marR="0" lvl="0" indent="0" algn="r" defTabSz="4114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Edgecore</a:t>
            </a:r>
          </a:p>
          <a:p>
            <a:pPr marL="0" marR="0" lvl="0" indent="0" algn="r" defTabSz="4114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 ASFvOLT16 </a:t>
            </a:r>
          </a:p>
          <a:p>
            <a:pPr marL="0" marR="0" lvl="0" indent="0" algn="r" defTabSz="4114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Whitebox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 OLT</a:t>
            </a:r>
          </a:p>
        </p:txBody>
      </p:sp>
      <p:sp>
        <p:nvSpPr>
          <p:cNvPr id="9" name="Rectangle 8"/>
          <p:cNvSpPr/>
          <p:nvPr/>
        </p:nvSpPr>
        <p:spPr>
          <a:xfrm>
            <a:off x="813446" y="951222"/>
            <a:ext cx="1352975" cy="41783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VOLTHA</a:t>
            </a:r>
          </a:p>
          <a:p>
            <a:pPr marL="0" marR="0" lvl="0" indent="0" algn="ctr" defTabSz="411463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3690" y="3468966"/>
            <a:ext cx="1643489" cy="1101487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A5A5A5"/>
            </a:solidFill>
            <a:prstDash val="solid"/>
          </a:ln>
          <a:effectLst/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2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2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Whitebox OLT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2518" y="1357970"/>
            <a:ext cx="1340916" cy="381132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OpenOLT 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Adaptor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213046" y="3816942"/>
            <a:ext cx="877289" cy="188307"/>
          </a:xfrm>
          <a:prstGeom prst="roundRect">
            <a:avLst/>
          </a:prstGeom>
          <a:solidFill>
            <a:srgbClr val="A5A5A5"/>
          </a:solidFill>
          <a:ln w="25400" cap="flat" cmpd="sng" algn="ctr">
            <a:solidFill>
              <a:srgbClr val="A5A5A5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Chip Driver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18630" y="4034352"/>
            <a:ext cx="877289" cy="188307"/>
          </a:xfrm>
          <a:prstGeom prst="roundRect">
            <a:avLst/>
          </a:prstGeom>
          <a:solidFill>
            <a:srgbClr val="A5A5A5"/>
          </a:solidFill>
          <a:ln w="25400" cap="flat" cmpd="sng" algn="ctr">
            <a:solidFill>
              <a:srgbClr val="A5A5A5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SDK(s)</a:t>
            </a:r>
          </a:p>
        </p:txBody>
      </p:sp>
      <p:pic>
        <p:nvPicPr>
          <p:cNvPr id="14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67498" y="3381303"/>
            <a:ext cx="688165" cy="579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2356" y="3381303"/>
            <a:ext cx="914728" cy="540521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821747" y="3480489"/>
            <a:ext cx="1351281" cy="268166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OpenOLT Driver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7" name="Straight Arrow Connector 16"/>
          <p:cNvCxnSpPr>
            <a:stCxn id="11" idx="2"/>
            <a:endCxn id="16" idx="0"/>
          </p:cNvCxnSpPr>
          <p:nvPr/>
        </p:nvCxnSpPr>
        <p:spPr>
          <a:xfrm>
            <a:off x="1482976" y="1739102"/>
            <a:ext cx="14412" cy="1741387"/>
          </a:xfrm>
          <a:prstGeom prst="straightConnector1">
            <a:avLst/>
          </a:prstGeom>
          <a:noFill/>
          <a:ln w="12700" cap="flat" cmpd="sng" algn="ctr">
            <a:solidFill>
              <a:srgbClr val="FFFFFF">
                <a:lumMod val="50000"/>
              </a:srgbClr>
            </a:solidFill>
            <a:prstDash val="sysDash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8" name="Rounded Rectangle 17"/>
          <p:cNvSpPr/>
          <p:nvPr/>
        </p:nvSpPr>
        <p:spPr>
          <a:xfrm>
            <a:off x="683630" y="3823364"/>
            <a:ext cx="519937" cy="185603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ONL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86623" y="4030889"/>
            <a:ext cx="525246" cy="188586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ONIE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23735" y="954850"/>
            <a:ext cx="3328487" cy="757130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>
            <a:glow rad="101600">
              <a:srgbClr val="70AD47">
                <a:lumMod val="20000"/>
                <a:lumOff val="80000"/>
                <a:alpha val="75000"/>
              </a:srgbClr>
            </a:glow>
            <a:outerShdw blurRad="50800" dist="38100" dir="2700000" algn="tl" rotWithShape="0">
              <a:srgbClr val="000000">
                <a:alpha val="43000"/>
              </a:srgbClr>
            </a:outerShdw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4114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White-Box = </a:t>
            </a:r>
          </a:p>
          <a:p>
            <a:pPr marL="0" marR="0" lvl="0" indent="0" algn="ctr" defTabSz="4114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Open-Hardware Specs (OCP)</a:t>
            </a:r>
          </a:p>
          <a:p>
            <a:pPr marL="0" marR="0" lvl="0" indent="0" algn="ctr" defTabSz="4114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+ Open-Source Software (ONF &amp; OCP)</a:t>
            </a:r>
          </a:p>
        </p:txBody>
      </p:sp>
      <p:sp>
        <p:nvSpPr>
          <p:cNvPr id="21" name="Title 5"/>
          <p:cNvSpPr txBox="1">
            <a:spLocks/>
          </p:cNvSpPr>
          <p:nvPr/>
        </p:nvSpPr>
        <p:spPr>
          <a:xfrm>
            <a:off x="1644817" y="2289298"/>
            <a:ext cx="1365179" cy="360099"/>
          </a:xfrm>
          <a:prstGeom prst="rect">
            <a:avLst/>
          </a:prstGeom>
        </p:spPr>
        <p:txBody>
          <a:bodyPr vert="horz" wrap="square" lIns="82296" tIns="41148" rIns="82296" bIns="41148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marL="0" marR="0" lvl="0" indent="0" algn="r" defTabSz="4114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OpenOLT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1099" y="4541347"/>
            <a:ext cx="1371420" cy="76799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3408" y="4653803"/>
            <a:ext cx="929271" cy="61635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3357" y="4713427"/>
            <a:ext cx="1067288" cy="48969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63584" y="4744487"/>
            <a:ext cx="1162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Contributors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574" y="4657197"/>
            <a:ext cx="1210649" cy="65214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5539" y="4034352"/>
            <a:ext cx="455052" cy="420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26811" y="4010062"/>
            <a:ext cx="623978" cy="48974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/>
          <p:cNvSpPr txBox="1"/>
          <p:nvPr/>
        </p:nvSpPr>
        <p:spPr>
          <a:xfrm>
            <a:off x="2615029" y="4187929"/>
            <a:ext cx="7609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BAL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2095919" y="3915192"/>
            <a:ext cx="519110" cy="339396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071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8" grpId="0" animBg="1"/>
      <p:bldP spid="19" grpId="0" animBg="1"/>
      <p:bldP spid="21" grpId="0"/>
      <p:bldP spid="2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31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8687963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SEBA Pod Management &amp; VOLTHA FCAPS Brigade</a:t>
            </a:r>
            <a:endParaRPr sz="3200" b="1">
              <a:solidFill>
                <a:schemeClr val="accent1"/>
              </a:solidFill>
            </a:endParaRPr>
          </a:p>
        </p:txBody>
      </p:sp>
      <p:grpSp>
        <p:nvGrpSpPr>
          <p:cNvPr id="4" name="Rectangle"/>
          <p:cNvGrpSpPr/>
          <p:nvPr/>
        </p:nvGrpSpPr>
        <p:grpSpPr>
          <a:xfrm>
            <a:off x="6909922" y="1090738"/>
            <a:ext cx="1350952" cy="430885"/>
            <a:chOff x="-1" y="0"/>
            <a:chExt cx="1350951" cy="640823"/>
          </a:xfrm>
        </p:grpSpPr>
        <p:sp>
          <p:nvSpPr>
            <p:cNvPr id="6" name="Rectangle"/>
            <p:cNvSpPr/>
            <p:nvPr/>
          </p:nvSpPr>
          <p:spPr>
            <a:xfrm>
              <a:off x="-1" y="0"/>
              <a:ext cx="1350951" cy="64082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C7A1E3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 sz="1100"/>
            </a:p>
          </p:txBody>
        </p:sp>
        <p:sp>
          <p:nvSpPr>
            <p:cNvPr id="7" name="Kafka"/>
            <p:cNvSpPr txBox="1"/>
            <p:nvPr/>
          </p:nvSpPr>
          <p:spPr>
            <a:xfrm>
              <a:off x="-1" y="189607"/>
              <a:ext cx="1350951" cy="261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sz="1100"/>
                <a:t>Kafka</a:t>
              </a:r>
            </a:p>
          </p:txBody>
        </p:sp>
      </p:grpSp>
      <p:sp>
        <p:nvSpPr>
          <p:cNvPr id="9" name="HTTP/REST"/>
          <p:cNvSpPr txBox="1"/>
          <p:nvPr/>
        </p:nvSpPr>
        <p:spPr>
          <a:xfrm>
            <a:off x="3047969" y="1167667"/>
            <a:ext cx="1455069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1400"/>
            </a:pPr>
            <a:r>
              <a:rPr sz="1000"/>
              <a:t>HTTP/REST &amp; REDFISH API</a:t>
            </a:r>
          </a:p>
        </p:txBody>
      </p:sp>
      <p:sp>
        <p:nvSpPr>
          <p:cNvPr id="10" name="Straight Arrow Connector 32"/>
          <p:cNvSpPr/>
          <p:nvPr/>
        </p:nvSpPr>
        <p:spPr>
          <a:xfrm flipV="1">
            <a:off x="2675336" y="1406046"/>
            <a:ext cx="2211957" cy="2817"/>
          </a:xfrm>
          <a:prstGeom prst="line">
            <a:avLst/>
          </a:prstGeom>
          <a:ln w="12700">
            <a:solidFill>
              <a:srgbClr val="44546A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11" name="Straight Arrow Connector 36"/>
          <p:cNvSpPr/>
          <p:nvPr/>
        </p:nvSpPr>
        <p:spPr>
          <a:xfrm>
            <a:off x="2684999" y="1594534"/>
            <a:ext cx="2202294" cy="1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grpSp>
        <p:nvGrpSpPr>
          <p:cNvPr id="12" name="Rectangle"/>
          <p:cNvGrpSpPr/>
          <p:nvPr/>
        </p:nvGrpSpPr>
        <p:grpSpPr>
          <a:xfrm>
            <a:off x="4902273" y="1137795"/>
            <a:ext cx="1163711" cy="3025044"/>
            <a:chOff x="-1" y="-1"/>
            <a:chExt cx="1163710" cy="4458672"/>
          </a:xfrm>
        </p:grpSpPr>
        <p:sp>
          <p:nvSpPr>
            <p:cNvPr id="13" name="Rectangle"/>
            <p:cNvSpPr/>
            <p:nvPr/>
          </p:nvSpPr>
          <p:spPr>
            <a:xfrm>
              <a:off x="-1" y="-1"/>
              <a:ext cx="1163710" cy="4458672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 sz="1100"/>
            </a:p>
          </p:txBody>
        </p:sp>
        <p:sp>
          <p:nvSpPr>
            <p:cNvPr id="14" name="Importer"/>
            <p:cNvSpPr txBox="1"/>
            <p:nvPr/>
          </p:nvSpPr>
          <p:spPr>
            <a:xfrm>
              <a:off x="-1" y="1843746"/>
              <a:ext cx="1163710" cy="771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lang="en-US" sz="1400"/>
                <a:t>Redfish</a:t>
              </a:r>
            </a:p>
            <a:p>
              <a:r>
                <a:rPr sz="1400"/>
                <a:t>Importer</a:t>
              </a:r>
            </a:p>
          </p:txBody>
        </p:sp>
      </p:grpSp>
      <p:sp>
        <p:nvSpPr>
          <p:cNvPr id="15" name="Straight Arrow Connector 46"/>
          <p:cNvSpPr/>
          <p:nvPr/>
        </p:nvSpPr>
        <p:spPr>
          <a:xfrm>
            <a:off x="6065982" y="1347207"/>
            <a:ext cx="843940" cy="1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grpSp>
        <p:nvGrpSpPr>
          <p:cNvPr id="16" name="Rectangle"/>
          <p:cNvGrpSpPr/>
          <p:nvPr/>
        </p:nvGrpSpPr>
        <p:grpSpPr>
          <a:xfrm>
            <a:off x="6898353" y="3609413"/>
            <a:ext cx="1350952" cy="394647"/>
            <a:chOff x="-1" y="0"/>
            <a:chExt cx="1350951" cy="625031"/>
          </a:xfrm>
        </p:grpSpPr>
        <p:sp>
          <p:nvSpPr>
            <p:cNvPr id="17" name="Rectangle"/>
            <p:cNvSpPr/>
            <p:nvPr/>
          </p:nvSpPr>
          <p:spPr>
            <a:xfrm>
              <a:off x="-1" y="0"/>
              <a:ext cx="1350951" cy="625031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C7A1E3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 sz="1100"/>
            </a:p>
          </p:txBody>
        </p:sp>
        <p:sp>
          <p:nvSpPr>
            <p:cNvPr id="18" name="NEM"/>
            <p:cNvSpPr txBox="1"/>
            <p:nvPr/>
          </p:nvSpPr>
          <p:spPr>
            <a:xfrm>
              <a:off x="-1" y="181711"/>
              <a:ext cx="1350951" cy="261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lang="en-US" sz="1100"/>
                <a:t>XOS</a:t>
              </a:r>
              <a:endParaRPr sz="1100"/>
            </a:p>
          </p:txBody>
        </p:sp>
      </p:grpSp>
      <p:sp>
        <p:nvSpPr>
          <p:cNvPr id="19" name="Straight Arrow Connector 54"/>
          <p:cNvSpPr/>
          <p:nvPr/>
        </p:nvSpPr>
        <p:spPr>
          <a:xfrm flipH="1">
            <a:off x="6065982" y="3827966"/>
            <a:ext cx="832374" cy="1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grpSp>
        <p:nvGrpSpPr>
          <p:cNvPr id="20" name="Group 51"/>
          <p:cNvGrpSpPr/>
          <p:nvPr/>
        </p:nvGrpSpPr>
        <p:grpSpPr>
          <a:xfrm>
            <a:off x="518150" y="983311"/>
            <a:ext cx="2176043" cy="650671"/>
            <a:chOff x="0" y="0"/>
            <a:chExt cx="2176041" cy="650669"/>
          </a:xfrm>
        </p:grpSpPr>
        <p:grpSp>
          <p:nvGrpSpPr>
            <p:cNvPr id="21" name="Rectangle 42"/>
            <p:cNvGrpSpPr/>
            <p:nvPr/>
          </p:nvGrpSpPr>
          <p:grpSpPr>
            <a:xfrm>
              <a:off x="0" y="0"/>
              <a:ext cx="2170254" cy="645738"/>
              <a:chOff x="0" y="0"/>
              <a:chExt cx="2170253" cy="645737"/>
            </a:xfrm>
          </p:grpSpPr>
          <p:sp>
            <p:nvSpPr>
              <p:cNvPr id="25" name="Rectangle"/>
              <p:cNvSpPr/>
              <p:nvPr/>
            </p:nvSpPr>
            <p:spPr>
              <a:xfrm>
                <a:off x="0" y="0"/>
                <a:ext cx="2170253" cy="645737"/>
              </a:xfrm>
              <a:prstGeom prst="rect">
                <a:avLst/>
              </a:prstGeom>
              <a:solidFill>
                <a:srgbClr val="FFFFFF"/>
              </a:solidFill>
              <a:ln w="28575" cap="flat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600">
                    <a:latin typeface="Arial"/>
                    <a:ea typeface="Arial"/>
                    <a:cs typeface="Arial"/>
                    <a:sym typeface="Arial"/>
                  </a:defRPr>
                </a:pPr>
                <a:endParaRPr sz="1050"/>
              </a:p>
            </p:txBody>
          </p:sp>
          <p:sp>
            <p:nvSpPr>
              <p:cNvPr id="26" name="Edgecore XGS…"/>
              <p:cNvSpPr txBox="1"/>
              <p:nvPr/>
            </p:nvSpPr>
            <p:spPr>
              <a:xfrm>
                <a:off x="0" y="107427"/>
                <a:ext cx="2170253" cy="43088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/>
              <a:p>
                <a:pPr>
                  <a:defRPr sz="16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sz="1050"/>
                  <a:t>Edgecore XGS </a:t>
                </a:r>
                <a:endParaRPr sz="1050">
                  <a:solidFill>
                    <a:srgbClr val="FFFFFF"/>
                  </a:solidFill>
                </a:endParaRPr>
              </a:p>
              <a:p>
                <a:pPr>
                  <a:defRPr sz="16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sz="1050"/>
                  <a:t>PON vOLT</a:t>
                </a:r>
              </a:p>
            </p:txBody>
          </p:sp>
        </p:grpSp>
        <p:grpSp>
          <p:nvGrpSpPr>
            <p:cNvPr id="22" name="Rectangle 84"/>
            <p:cNvGrpSpPr/>
            <p:nvPr/>
          </p:nvGrpSpPr>
          <p:grpSpPr>
            <a:xfrm>
              <a:off x="1533022" y="281340"/>
              <a:ext cx="643019" cy="369329"/>
              <a:chOff x="0" y="38855"/>
              <a:chExt cx="643018" cy="369328"/>
            </a:xfrm>
          </p:grpSpPr>
          <p:sp>
            <p:nvSpPr>
              <p:cNvPr id="23" name="Rectangle"/>
              <p:cNvSpPr/>
              <p:nvPr/>
            </p:nvSpPr>
            <p:spPr>
              <a:xfrm>
                <a:off x="0" y="48701"/>
                <a:ext cx="643018" cy="349638"/>
              </a:xfrm>
              <a:prstGeom prst="rect">
                <a:avLst/>
              </a:prstGeom>
              <a:solidFill>
                <a:schemeClr val="accent2"/>
              </a:solidFill>
              <a:ln w="12700" cap="flat">
                <a:solidFill>
                  <a:srgbClr val="42719B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24" name="Redfish Agent"/>
              <p:cNvSpPr txBox="1"/>
              <p:nvPr/>
            </p:nvSpPr>
            <p:spPr>
              <a:xfrm>
                <a:off x="0" y="38855"/>
                <a:ext cx="643018" cy="3693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900"/>
                  <a:t>Redfish Agent</a:t>
                </a:r>
              </a:p>
            </p:txBody>
          </p:sp>
        </p:grpSp>
      </p:grpSp>
      <p:grpSp>
        <p:nvGrpSpPr>
          <p:cNvPr id="27" name="Group 52"/>
          <p:cNvGrpSpPr/>
          <p:nvPr/>
        </p:nvGrpSpPr>
        <p:grpSpPr>
          <a:xfrm>
            <a:off x="493978" y="1799272"/>
            <a:ext cx="2170256" cy="656879"/>
            <a:chOff x="0" y="0"/>
            <a:chExt cx="2170255" cy="656878"/>
          </a:xfrm>
        </p:grpSpPr>
        <p:grpSp>
          <p:nvGrpSpPr>
            <p:cNvPr id="28" name="Rectangle 82"/>
            <p:cNvGrpSpPr/>
            <p:nvPr/>
          </p:nvGrpSpPr>
          <p:grpSpPr>
            <a:xfrm>
              <a:off x="0" y="0"/>
              <a:ext cx="2170254" cy="645738"/>
              <a:chOff x="0" y="0"/>
              <a:chExt cx="2170253" cy="645737"/>
            </a:xfrm>
          </p:grpSpPr>
          <p:sp>
            <p:nvSpPr>
              <p:cNvPr id="32" name="Rectangle"/>
              <p:cNvSpPr/>
              <p:nvPr/>
            </p:nvSpPr>
            <p:spPr>
              <a:xfrm>
                <a:off x="0" y="0"/>
                <a:ext cx="2170253" cy="645737"/>
              </a:xfrm>
              <a:prstGeom prst="rect">
                <a:avLst/>
              </a:prstGeom>
              <a:solidFill>
                <a:srgbClr val="FFFFFF"/>
              </a:solidFill>
              <a:ln w="28575" cap="flat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33" name="Edgecore…"/>
              <p:cNvSpPr txBox="1"/>
              <p:nvPr/>
            </p:nvSpPr>
            <p:spPr>
              <a:xfrm>
                <a:off x="0" y="107427"/>
                <a:ext cx="2170253" cy="4308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/>
              <a:p>
                <a:pPr>
                  <a:defRPr sz="16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sz="1050"/>
                  <a:t>Edgecore </a:t>
                </a:r>
                <a:endParaRPr sz="1050">
                  <a:solidFill>
                    <a:srgbClr val="FFFFFF"/>
                  </a:solidFill>
                </a:endParaRPr>
              </a:p>
              <a:p>
                <a:pPr>
                  <a:defRPr sz="16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sz="1050"/>
                  <a:t>GPON OLT</a:t>
                </a:r>
              </a:p>
            </p:txBody>
          </p:sp>
        </p:grpSp>
        <p:grpSp>
          <p:nvGrpSpPr>
            <p:cNvPr id="29" name="Rectangle 85"/>
            <p:cNvGrpSpPr/>
            <p:nvPr/>
          </p:nvGrpSpPr>
          <p:grpSpPr>
            <a:xfrm>
              <a:off x="1527236" y="287549"/>
              <a:ext cx="643019" cy="369329"/>
              <a:chOff x="0" y="38855"/>
              <a:chExt cx="643018" cy="369328"/>
            </a:xfrm>
          </p:grpSpPr>
          <p:sp>
            <p:nvSpPr>
              <p:cNvPr id="30" name="Rectangle"/>
              <p:cNvSpPr/>
              <p:nvPr/>
            </p:nvSpPr>
            <p:spPr>
              <a:xfrm>
                <a:off x="0" y="48701"/>
                <a:ext cx="643018" cy="349638"/>
              </a:xfrm>
              <a:prstGeom prst="rect">
                <a:avLst/>
              </a:prstGeom>
              <a:solidFill>
                <a:schemeClr val="accent2"/>
              </a:solidFill>
              <a:ln w="12700" cap="flat">
                <a:solidFill>
                  <a:srgbClr val="42719B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31" name="Redfish Agent"/>
              <p:cNvSpPr txBox="1"/>
              <p:nvPr/>
            </p:nvSpPr>
            <p:spPr>
              <a:xfrm>
                <a:off x="0" y="38855"/>
                <a:ext cx="643018" cy="3693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900"/>
                  <a:t>Redfish Agent</a:t>
                </a:r>
              </a:p>
            </p:txBody>
          </p:sp>
        </p:grpSp>
      </p:grpSp>
      <p:grpSp>
        <p:nvGrpSpPr>
          <p:cNvPr id="34" name="Group 47"/>
          <p:cNvGrpSpPr/>
          <p:nvPr/>
        </p:nvGrpSpPr>
        <p:grpSpPr>
          <a:xfrm>
            <a:off x="493978" y="2561134"/>
            <a:ext cx="2170256" cy="658842"/>
            <a:chOff x="0" y="0"/>
            <a:chExt cx="2170255" cy="658841"/>
          </a:xfrm>
        </p:grpSpPr>
        <p:grpSp>
          <p:nvGrpSpPr>
            <p:cNvPr id="35" name="Rectangle 83"/>
            <p:cNvGrpSpPr/>
            <p:nvPr/>
          </p:nvGrpSpPr>
          <p:grpSpPr>
            <a:xfrm>
              <a:off x="0" y="0"/>
              <a:ext cx="2170254" cy="645738"/>
              <a:chOff x="0" y="0"/>
              <a:chExt cx="2170253" cy="645737"/>
            </a:xfrm>
          </p:grpSpPr>
          <p:sp>
            <p:nvSpPr>
              <p:cNvPr id="39" name="Rectangle"/>
              <p:cNvSpPr/>
              <p:nvPr/>
            </p:nvSpPr>
            <p:spPr>
              <a:xfrm>
                <a:off x="0" y="0"/>
                <a:ext cx="2170253" cy="645737"/>
              </a:xfrm>
              <a:prstGeom prst="rect">
                <a:avLst/>
              </a:prstGeom>
              <a:solidFill>
                <a:srgbClr val="FFFFFF"/>
              </a:solidFill>
              <a:ln w="28575" cap="flat">
                <a:solidFill>
                  <a:srgbClr val="1F497D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40" name="Edgecore…"/>
              <p:cNvSpPr txBox="1"/>
              <p:nvPr/>
            </p:nvSpPr>
            <p:spPr>
              <a:xfrm>
                <a:off x="0" y="107427"/>
                <a:ext cx="2170253" cy="4308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/>
              <a:p>
                <a:pPr>
                  <a:defRPr sz="16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sz="1050"/>
                  <a:t>Edgecore</a:t>
                </a:r>
              </a:p>
              <a:p>
                <a:pPr>
                  <a:defRPr sz="16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sz="1050"/>
                  <a:t>Switch</a:t>
                </a:r>
              </a:p>
            </p:txBody>
          </p:sp>
        </p:grpSp>
        <p:grpSp>
          <p:nvGrpSpPr>
            <p:cNvPr id="36" name="Rectangle 86"/>
            <p:cNvGrpSpPr/>
            <p:nvPr/>
          </p:nvGrpSpPr>
          <p:grpSpPr>
            <a:xfrm>
              <a:off x="1527236" y="289512"/>
              <a:ext cx="643019" cy="369329"/>
              <a:chOff x="0" y="38855"/>
              <a:chExt cx="643018" cy="369328"/>
            </a:xfrm>
          </p:grpSpPr>
          <p:sp>
            <p:nvSpPr>
              <p:cNvPr id="37" name="Rectangle"/>
              <p:cNvSpPr/>
              <p:nvPr/>
            </p:nvSpPr>
            <p:spPr>
              <a:xfrm>
                <a:off x="0" y="48701"/>
                <a:ext cx="643018" cy="349638"/>
              </a:xfrm>
              <a:prstGeom prst="rect">
                <a:avLst/>
              </a:prstGeom>
              <a:solidFill>
                <a:schemeClr val="accent2"/>
              </a:solidFill>
              <a:ln w="12700" cap="flat">
                <a:solidFill>
                  <a:srgbClr val="42719B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38" name="Redfish Agent"/>
              <p:cNvSpPr txBox="1"/>
              <p:nvPr/>
            </p:nvSpPr>
            <p:spPr>
              <a:xfrm>
                <a:off x="0" y="38855"/>
                <a:ext cx="643018" cy="3693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900"/>
                  <a:t>Redfish Agent</a:t>
                </a:r>
              </a:p>
            </p:txBody>
          </p:sp>
        </p:grpSp>
      </p:grpSp>
      <p:sp>
        <p:nvSpPr>
          <p:cNvPr id="62" name="Straight Arrow Connector 120"/>
          <p:cNvSpPr/>
          <p:nvPr/>
        </p:nvSpPr>
        <p:spPr>
          <a:xfrm flipV="1">
            <a:off x="2684531" y="2188110"/>
            <a:ext cx="2211957" cy="2817"/>
          </a:xfrm>
          <a:prstGeom prst="line">
            <a:avLst/>
          </a:prstGeom>
          <a:ln w="12700">
            <a:solidFill>
              <a:srgbClr val="44546A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63" name="Straight Arrow Connector 121"/>
          <p:cNvSpPr/>
          <p:nvPr/>
        </p:nvSpPr>
        <p:spPr>
          <a:xfrm>
            <a:off x="2694193" y="2376599"/>
            <a:ext cx="2202294" cy="1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64" name="Straight Arrow Connector 122"/>
          <p:cNvSpPr/>
          <p:nvPr/>
        </p:nvSpPr>
        <p:spPr>
          <a:xfrm flipV="1">
            <a:off x="2677994" y="2960857"/>
            <a:ext cx="2211957" cy="2817"/>
          </a:xfrm>
          <a:prstGeom prst="line">
            <a:avLst/>
          </a:prstGeom>
          <a:ln w="12700">
            <a:solidFill>
              <a:srgbClr val="44546A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65" name="Straight Arrow Connector 123"/>
          <p:cNvSpPr/>
          <p:nvPr/>
        </p:nvSpPr>
        <p:spPr>
          <a:xfrm>
            <a:off x="2687657" y="3149346"/>
            <a:ext cx="2202294" cy="1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66" name="Straight Arrow Connector 124"/>
          <p:cNvSpPr/>
          <p:nvPr/>
        </p:nvSpPr>
        <p:spPr>
          <a:xfrm flipV="1">
            <a:off x="2662066" y="3740106"/>
            <a:ext cx="2211957" cy="2817"/>
          </a:xfrm>
          <a:prstGeom prst="line">
            <a:avLst/>
          </a:prstGeom>
          <a:ln w="12700">
            <a:solidFill>
              <a:srgbClr val="44546A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67" name="Straight Arrow Connector 125"/>
          <p:cNvSpPr/>
          <p:nvPr/>
        </p:nvSpPr>
        <p:spPr>
          <a:xfrm>
            <a:off x="2671728" y="3928596"/>
            <a:ext cx="2202295" cy="1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grpSp>
        <p:nvGrpSpPr>
          <p:cNvPr id="72" name="Group 47"/>
          <p:cNvGrpSpPr/>
          <p:nvPr/>
        </p:nvGrpSpPr>
        <p:grpSpPr>
          <a:xfrm>
            <a:off x="492657" y="3413502"/>
            <a:ext cx="2170256" cy="658842"/>
            <a:chOff x="0" y="0"/>
            <a:chExt cx="2170255" cy="658841"/>
          </a:xfrm>
        </p:grpSpPr>
        <p:grpSp>
          <p:nvGrpSpPr>
            <p:cNvPr id="73" name="Rectangle 83"/>
            <p:cNvGrpSpPr/>
            <p:nvPr/>
          </p:nvGrpSpPr>
          <p:grpSpPr>
            <a:xfrm>
              <a:off x="0" y="0"/>
              <a:ext cx="2170254" cy="645738"/>
              <a:chOff x="0" y="0"/>
              <a:chExt cx="2170253" cy="645737"/>
            </a:xfrm>
          </p:grpSpPr>
          <p:sp>
            <p:nvSpPr>
              <p:cNvPr id="77" name="Rectangle"/>
              <p:cNvSpPr/>
              <p:nvPr/>
            </p:nvSpPr>
            <p:spPr>
              <a:xfrm>
                <a:off x="0" y="0"/>
                <a:ext cx="2170253" cy="645737"/>
              </a:xfrm>
              <a:prstGeom prst="rect">
                <a:avLst/>
              </a:prstGeom>
              <a:solidFill>
                <a:srgbClr val="FFFFFF"/>
              </a:solidFill>
              <a:ln w="28575" cap="flat">
                <a:solidFill>
                  <a:schemeClr val="accent3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78" name="Edgecore…"/>
              <p:cNvSpPr txBox="1"/>
              <p:nvPr/>
            </p:nvSpPr>
            <p:spPr>
              <a:xfrm>
                <a:off x="0" y="195911"/>
                <a:ext cx="2170253" cy="2539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/>
              <a:p>
                <a:pPr>
                  <a:defRPr sz="16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sz="1050"/>
                  <a:t>Server</a:t>
                </a:r>
                <a:endParaRPr sz="1050"/>
              </a:p>
            </p:txBody>
          </p:sp>
        </p:grpSp>
        <p:grpSp>
          <p:nvGrpSpPr>
            <p:cNvPr id="74" name="Rectangle 86"/>
            <p:cNvGrpSpPr/>
            <p:nvPr/>
          </p:nvGrpSpPr>
          <p:grpSpPr>
            <a:xfrm>
              <a:off x="1527236" y="289512"/>
              <a:ext cx="643019" cy="369329"/>
              <a:chOff x="0" y="38855"/>
              <a:chExt cx="643018" cy="369328"/>
            </a:xfrm>
          </p:grpSpPr>
          <p:sp>
            <p:nvSpPr>
              <p:cNvPr id="75" name="Rectangle"/>
              <p:cNvSpPr/>
              <p:nvPr/>
            </p:nvSpPr>
            <p:spPr>
              <a:xfrm>
                <a:off x="0" y="48701"/>
                <a:ext cx="643018" cy="349638"/>
              </a:xfrm>
              <a:prstGeom prst="rect">
                <a:avLst/>
              </a:prstGeom>
              <a:solidFill>
                <a:schemeClr val="accent2"/>
              </a:solidFill>
              <a:ln w="12700" cap="flat">
                <a:solidFill>
                  <a:srgbClr val="42719B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76" name="Redfish Agent"/>
              <p:cNvSpPr txBox="1"/>
              <p:nvPr/>
            </p:nvSpPr>
            <p:spPr>
              <a:xfrm>
                <a:off x="0" y="38855"/>
                <a:ext cx="643018" cy="3693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900"/>
                  <a:t>Redfish Agent</a:t>
                </a:r>
              </a:p>
            </p:txBody>
          </p:sp>
        </p:grpSp>
      </p:grpSp>
      <p:grpSp>
        <p:nvGrpSpPr>
          <p:cNvPr id="79" name="Rectangle"/>
          <p:cNvGrpSpPr/>
          <p:nvPr/>
        </p:nvGrpSpPr>
        <p:grpSpPr>
          <a:xfrm>
            <a:off x="6909922" y="1906699"/>
            <a:ext cx="1350952" cy="430885"/>
            <a:chOff x="-1" y="0"/>
            <a:chExt cx="1350951" cy="640823"/>
          </a:xfrm>
        </p:grpSpPr>
        <p:sp>
          <p:nvSpPr>
            <p:cNvPr id="80" name="Rectangle"/>
            <p:cNvSpPr/>
            <p:nvPr/>
          </p:nvSpPr>
          <p:spPr>
            <a:xfrm>
              <a:off x="-1" y="0"/>
              <a:ext cx="1350951" cy="64082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C7A1E3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 sz="1100"/>
            </a:p>
          </p:txBody>
        </p:sp>
        <p:sp>
          <p:nvSpPr>
            <p:cNvPr id="81" name="Kafka"/>
            <p:cNvSpPr txBox="1"/>
            <p:nvPr/>
          </p:nvSpPr>
          <p:spPr>
            <a:xfrm>
              <a:off x="-1" y="125876"/>
              <a:ext cx="1350951" cy="3890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lang="en-US" sz="1100"/>
                <a:t>Prometheus</a:t>
              </a:r>
              <a:endParaRPr sz="1100"/>
            </a:p>
          </p:txBody>
        </p:sp>
      </p:grpSp>
      <p:grpSp>
        <p:nvGrpSpPr>
          <p:cNvPr id="82" name="Rectangle"/>
          <p:cNvGrpSpPr/>
          <p:nvPr/>
        </p:nvGrpSpPr>
        <p:grpSpPr>
          <a:xfrm>
            <a:off x="6909922" y="2668561"/>
            <a:ext cx="1350952" cy="430885"/>
            <a:chOff x="-1" y="0"/>
            <a:chExt cx="1350951" cy="640823"/>
          </a:xfrm>
        </p:grpSpPr>
        <p:sp>
          <p:nvSpPr>
            <p:cNvPr id="83" name="Rectangle"/>
            <p:cNvSpPr/>
            <p:nvPr/>
          </p:nvSpPr>
          <p:spPr>
            <a:xfrm>
              <a:off x="-1" y="0"/>
              <a:ext cx="1350951" cy="64082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C7A1E3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 sz="1100"/>
            </a:p>
          </p:txBody>
        </p:sp>
        <p:sp>
          <p:nvSpPr>
            <p:cNvPr id="84" name="Kafka"/>
            <p:cNvSpPr txBox="1"/>
            <p:nvPr/>
          </p:nvSpPr>
          <p:spPr>
            <a:xfrm>
              <a:off x="-1" y="125876"/>
              <a:ext cx="1350951" cy="3890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lang="en-US" sz="1100"/>
                <a:t>Grafana</a:t>
              </a:r>
              <a:endParaRPr sz="1100"/>
            </a:p>
          </p:txBody>
        </p:sp>
      </p:grpSp>
      <p:sp>
        <p:nvSpPr>
          <p:cNvPr id="85" name="Straight Arrow Connector 46"/>
          <p:cNvSpPr/>
          <p:nvPr/>
        </p:nvSpPr>
        <p:spPr>
          <a:xfrm flipH="1">
            <a:off x="7588587" y="1521622"/>
            <a:ext cx="0" cy="385076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86" name="Straight Arrow Connector 46"/>
          <p:cNvSpPr/>
          <p:nvPr/>
        </p:nvSpPr>
        <p:spPr>
          <a:xfrm flipH="1">
            <a:off x="7588587" y="2320717"/>
            <a:ext cx="0" cy="347844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2" name="Rectangle 1"/>
          <p:cNvSpPr/>
          <p:nvPr/>
        </p:nvSpPr>
        <p:spPr>
          <a:xfrm>
            <a:off x="4643575" y="775784"/>
            <a:ext cx="3883422" cy="3778834"/>
          </a:xfrm>
          <a:prstGeom prst="rect">
            <a:avLst/>
          </a:prstGeom>
          <a:noFill/>
          <a:ln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7713709" y="4229288"/>
            <a:ext cx="813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NEM</a:t>
            </a:r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5278" y="4464893"/>
            <a:ext cx="1369510" cy="801095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340" y="4483661"/>
            <a:ext cx="1371420" cy="767995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132825" y="4801272"/>
            <a:ext cx="1162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Contributors</a:t>
            </a:r>
          </a:p>
        </p:txBody>
      </p:sp>
    </p:spTree>
    <p:extLst>
      <p:ext uri="{BB962C8B-B14F-4D97-AF65-F5344CB8AC3E}">
        <p14:creationId xmlns:p14="http://schemas.microsoft.com/office/powerpoint/2010/main" val="4026867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32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8687963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ONOS FCAPS Brigade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04526" y="2891599"/>
            <a:ext cx="5097432" cy="4976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ONOS</a:t>
            </a:r>
          </a:p>
        </p:txBody>
      </p:sp>
      <p:sp>
        <p:nvSpPr>
          <p:cNvPr id="6" name="Hexagon 5"/>
          <p:cNvSpPr/>
          <p:nvPr/>
        </p:nvSpPr>
        <p:spPr>
          <a:xfrm>
            <a:off x="3545734" y="2547947"/>
            <a:ext cx="843815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vOLT</a:t>
            </a:r>
          </a:p>
        </p:txBody>
      </p:sp>
      <p:sp>
        <p:nvSpPr>
          <p:cNvPr id="7" name="Hexagon 6"/>
          <p:cNvSpPr/>
          <p:nvPr/>
        </p:nvSpPr>
        <p:spPr>
          <a:xfrm>
            <a:off x="4249435" y="2547947"/>
            <a:ext cx="804857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alibri"/>
              </a:rPr>
              <a:t>d</a:t>
            </a:r>
            <a:r>
              <a:rPr lang="en-US" sz="1200" kern="1200">
                <a:solidFill>
                  <a:prstClr val="black"/>
                </a:solidFill>
                <a:latin typeface="Calibri"/>
              </a:rPr>
              <a:t>hcp</a:t>
            </a:r>
          </a:p>
          <a:p>
            <a:pPr algn="ctr" defTabSz="457200">
              <a:buClrTx/>
              <a:buFont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alibri"/>
              </a:rPr>
              <a:t>l2relay</a:t>
            </a:r>
            <a:endParaRPr lang="en-US" sz="12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Hexagon 7"/>
          <p:cNvSpPr/>
          <p:nvPr/>
        </p:nvSpPr>
        <p:spPr>
          <a:xfrm>
            <a:off x="4883803" y="2547947"/>
            <a:ext cx="935157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alibri"/>
              </a:rPr>
              <a:t>i</a:t>
            </a:r>
            <a:r>
              <a:rPr lang="en-US" sz="1200" kern="1200">
                <a:solidFill>
                  <a:prstClr val="black"/>
                </a:solidFill>
                <a:latin typeface="Calibri"/>
              </a:rPr>
              <a:t>gmp</a:t>
            </a:r>
          </a:p>
          <a:p>
            <a:pPr algn="ctr" defTabSz="457200">
              <a:buClrTx/>
              <a:buFont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alibri"/>
              </a:rPr>
              <a:t>proxy</a:t>
            </a:r>
            <a:endParaRPr lang="en-US" sz="12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Hexagon 8"/>
          <p:cNvSpPr/>
          <p:nvPr/>
        </p:nvSpPr>
        <p:spPr>
          <a:xfrm>
            <a:off x="784895" y="2556971"/>
            <a:ext cx="975496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Bridging/Routing</a:t>
            </a:r>
          </a:p>
        </p:txBody>
      </p:sp>
      <p:sp>
        <p:nvSpPr>
          <p:cNvPr id="10" name="Hexagon 9"/>
          <p:cNvSpPr/>
          <p:nvPr/>
        </p:nvSpPr>
        <p:spPr>
          <a:xfrm>
            <a:off x="2866069" y="2548670"/>
            <a:ext cx="843815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sadis</a:t>
            </a:r>
          </a:p>
        </p:txBody>
      </p:sp>
      <p:sp>
        <p:nvSpPr>
          <p:cNvPr id="11" name="Hexagon 10"/>
          <p:cNvSpPr/>
          <p:nvPr/>
        </p:nvSpPr>
        <p:spPr>
          <a:xfrm>
            <a:off x="2170962" y="2548670"/>
            <a:ext cx="843815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AAA</a:t>
            </a:r>
          </a:p>
        </p:txBody>
      </p:sp>
      <p:sp>
        <p:nvSpPr>
          <p:cNvPr id="12" name="Hexagon 11"/>
          <p:cNvSpPr/>
          <p:nvPr/>
        </p:nvSpPr>
        <p:spPr>
          <a:xfrm>
            <a:off x="1592169" y="2547947"/>
            <a:ext cx="811459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alibri"/>
              </a:rPr>
              <a:t>Kafka</a:t>
            </a:r>
          </a:p>
          <a:p>
            <a:pPr algn="ctr" defTabSz="457200">
              <a:buClrTx/>
              <a:buFontTx/>
              <a:buNone/>
              <a:defRPr/>
            </a:pPr>
            <a:r>
              <a:rPr lang="en-US" sz="700">
                <a:solidFill>
                  <a:prstClr val="black"/>
                </a:solidFill>
                <a:latin typeface="Calibri"/>
              </a:rPr>
              <a:t>integration</a:t>
            </a:r>
          </a:p>
        </p:txBody>
      </p:sp>
      <p:grpSp>
        <p:nvGrpSpPr>
          <p:cNvPr id="13" name="Rectangle"/>
          <p:cNvGrpSpPr/>
          <p:nvPr/>
        </p:nvGrpSpPr>
        <p:grpSpPr>
          <a:xfrm>
            <a:off x="6548377" y="1161836"/>
            <a:ext cx="1350952" cy="430885"/>
            <a:chOff x="-1" y="0"/>
            <a:chExt cx="1350951" cy="640823"/>
          </a:xfrm>
        </p:grpSpPr>
        <p:sp>
          <p:nvSpPr>
            <p:cNvPr id="14" name="Rectangle"/>
            <p:cNvSpPr/>
            <p:nvPr/>
          </p:nvSpPr>
          <p:spPr>
            <a:xfrm>
              <a:off x="-1" y="0"/>
              <a:ext cx="1350951" cy="64082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C7A1E3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 sz="1100"/>
            </a:p>
          </p:txBody>
        </p:sp>
        <p:sp>
          <p:nvSpPr>
            <p:cNvPr id="15" name="Kafka"/>
            <p:cNvSpPr txBox="1"/>
            <p:nvPr/>
          </p:nvSpPr>
          <p:spPr>
            <a:xfrm>
              <a:off x="-1" y="189607"/>
              <a:ext cx="1350951" cy="261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sz="1100"/>
                <a:t>Kafka</a:t>
              </a:r>
            </a:p>
          </p:txBody>
        </p:sp>
      </p:grpSp>
      <p:sp>
        <p:nvSpPr>
          <p:cNvPr id="16" name="Straight Arrow Connector 46"/>
          <p:cNvSpPr/>
          <p:nvPr/>
        </p:nvSpPr>
        <p:spPr>
          <a:xfrm>
            <a:off x="1760391" y="1418306"/>
            <a:ext cx="4787986" cy="0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grpSp>
        <p:nvGrpSpPr>
          <p:cNvPr id="17" name="Rectangle"/>
          <p:cNvGrpSpPr/>
          <p:nvPr/>
        </p:nvGrpSpPr>
        <p:grpSpPr>
          <a:xfrm>
            <a:off x="6548377" y="1977797"/>
            <a:ext cx="1350952" cy="430885"/>
            <a:chOff x="-1" y="0"/>
            <a:chExt cx="1350951" cy="640823"/>
          </a:xfrm>
        </p:grpSpPr>
        <p:sp>
          <p:nvSpPr>
            <p:cNvPr id="18" name="Rectangle"/>
            <p:cNvSpPr/>
            <p:nvPr/>
          </p:nvSpPr>
          <p:spPr>
            <a:xfrm>
              <a:off x="-1" y="0"/>
              <a:ext cx="1350951" cy="64082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C7A1E3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 sz="1100"/>
            </a:p>
          </p:txBody>
        </p:sp>
        <p:sp>
          <p:nvSpPr>
            <p:cNvPr id="19" name="Kafka"/>
            <p:cNvSpPr txBox="1"/>
            <p:nvPr/>
          </p:nvSpPr>
          <p:spPr>
            <a:xfrm>
              <a:off x="-1" y="125876"/>
              <a:ext cx="1350951" cy="3890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lang="en-US" sz="1100"/>
                <a:t>Prometheus</a:t>
              </a:r>
              <a:endParaRPr sz="1100"/>
            </a:p>
          </p:txBody>
        </p:sp>
      </p:grpSp>
      <p:grpSp>
        <p:nvGrpSpPr>
          <p:cNvPr id="20" name="Rectangle"/>
          <p:cNvGrpSpPr/>
          <p:nvPr/>
        </p:nvGrpSpPr>
        <p:grpSpPr>
          <a:xfrm>
            <a:off x="6548377" y="2739659"/>
            <a:ext cx="1350952" cy="430885"/>
            <a:chOff x="-1" y="0"/>
            <a:chExt cx="1350951" cy="640823"/>
          </a:xfrm>
        </p:grpSpPr>
        <p:sp>
          <p:nvSpPr>
            <p:cNvPr id="21" name="Rectangle"/>
            <p:cNvSpPr/>
            <p:nvPr/>
          </p:nvSpPr>
          <p:spPr>
            <a:xfrm>
              <a:off x="-1" y="0"/>
              <a:ext cx="1350951" cy="64082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C7A1E3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 sz="1100"/>
            </a:p>
          </p:txBody>
        </p:sp>
        <p:sp>
          <p:nvSpPr>
            <p:cNvPr id="22" name="Kafka"/>
            <p:cNvSpPr txBox="1"/>
            <p:nvPr/>
          </p:nvSpPr>
          <p:spPr>
            <a:xfrm>
              <a:off x="-1" y="125876"/>
              <a:ext cx="1350951" cy="3890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lang="en-US" sz="1100"/>
                <a:t>Grafana</a:t>
              </a:r>
              <a:endParaRPr sz="1100"/>
            </a:p>
          </p:txBody>
        </p:sp>
      </p:grpSp>
      <p:sp>
        <p:nvSpPr>
          <p:cNvPr id="30" name="Straight Arrow Connector 46"/>
          <p:cNvSpPr/>
          <p:nvPr/>
        </p:nvSpPr>
        <p:spPr>
          <a:xfrm flipH="1">
            <a:off x="7202018" y="1592721"/>
            <a:ext cx="0" cy="385076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31" name="Straight Arrow Connector 46"/>
          <p:cNvSpPr/>
          <p:nvPr/>
        </p:nvSpPr>
        <p:spPr>
          <a:xfrm flipH="1">
            <a:off x="7202018" y="2391816"/>
            <a:ext cx="0" cy="347844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32" name="Straight Arrow Connector 46"/>
          <p:cNvSpPr/>
          <p:nvPr/>
        </p:nvSpPr>
        <p:spPr>
          <a:xfrm flipH="1">
            <a:off x="1967958" y="2171895"/>
            <a:ext cx="0" cy="385076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33" name="Straight Arrow Connector 46"/>
          <p:cNvSpPr/>
          <p:nvPr/>
        </p:nvSpPr>
        <p:spPr>
          <a:xfrm flipH="1" flipV="1">
            <a:off x="1967956" y="2171893"/>
            <a:ext cx="3344736" cy="1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34" name="Straight Arrow Connector 46"/>
          <p:cNvSpPr/>
          <p:nvPr/>
        </p:nvSpPr>
        <p:spPr>
          <a:xfrm flipH="1" flipV="1">
            <a:off x="2622589" y="2171895"/>
            <a:ext cx="0" cy="376052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35" name="Straight Arrow Connector 46"/>
          <p:cNvSpPr/>
          <p:nvPr/>
        </p:nvSpPr>
        <p:spPr>
          <a:xfrm flipH="1" flipV="1">
            <a:off x="4614268" y="2156691"/>
            <a:ext cx="0" cy="376052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36" name="Straight Arrow Connector 46"/>
          <p:cNvSpPr/>
          <p:nvPr/>
        </p:nvSpPr>
        <p:spPr>
          <a:xfrm flipH="1" flipV="1">
            <a:off x="5312692" y="2171893"/>
            <a:ext cx="0" cy="376052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37" name="Straight Arrow Connector 46"/>
          <p:cNvSpPr/>
          <p:nvPr/>
        </p:nvSpPr>
        <p:spPr>
          <a:xfrm flipH="1" flipV="1">
            <a:off x="1760391" y="1418306"/>
            <a:ext cx="0" cy="1129639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38" name="TextBox 37"/>
          <p:cNvSpPr txBox="1"/>
          <p:nvPr/>
        </p:nvSpPr>
        <p:spPr>
          <a:xfrm>
            <a:off x="1460123" y="4446278"/>
            <a:ext cx="1162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Contributors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467" y="4261133"/>
            <a:ext cx="1021375" cy="74281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2298" y="4336479"/>
            <a:ext cx="1270394" cy="40970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5673" y="4446278"/>
            <a:ext cx="1676345" cy="29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071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33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8687963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Multicast Brigade</a:t>
            </a:r>
            <a:endParaRPr sz="3200" b="1">
              <a:solidFill>
                <a:schemeClr val="accent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209" y="827653"/>
            <a:ext cx="6312355" cy="34008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0123" y="4446278"/>
            <a:ext cx="1162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Contributors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467" y="4261133"/>
            <a:ext cx="1021375" cy="7428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413" y="4359194"/>
            <a:ext cx="1067288" cy="4896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3664" y="4202856"/>
            <a:ext cx="1369510" cy="80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071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34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8687963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BBSim Brigade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905099" y="901008"/>
            <a:ext cx="5679611" cy="3764238"/>
          </a:xfrm>
          <a:prstGeom prst="roundRect">
            <a:avLst>
              <a:gd name="adj" fmla="val 1875"/>
            </a:avLst>
          </a:prstGeom>
          <a:noFill/>
          <a:ln w="19050" cap="flat" cmpd="sng" algn="ctr">
            <a:solidFill>
              <a:schemeClr val="tx1"/>
            </a:solidFill>
            <a:prstDash val="dot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6" name="Hexagon 5"/>
          <p:cNvSpPr/>
          <p:nvPr/>
        </p:nvSpPr>
        <p:spPr>
          <a:xfrm>
            <a:off x="2268066" y="1642665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AAA</a:t>
            </a:r>
          </a:p>
        </p:txBody>
      </p:sp>
      <p:sp>
        <p:nvSpPr>
          <p:cNvPr id="7" name="Rectangle 6"/>
          <p:cNvSpPr/>
          <p:nvPr/>
        </p:nvSpPr>
        <p:spPr>
          <a:xfrm>
            <a:off x="2211773" y="2416517"/>
            <a:ext cx="1821283" cy="33130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VOLTHA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11773" y="1826915"/>
            <a:ext cx="4539023" cy="44717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SDN Controller - ONOS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230729" y="947314"/>
            <a:ext cx="4520067" cy="4651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buFont typeface="Arial"/>
              <a:buNone/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Network Edge Mediator (NEM)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16032" y="593231"/>
            <a:ext cx="1268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600" b="1" kern="0" dirty="0">
                <a:solidFill>
                  <a:srgbClr val="004B7D">
                    <a:lumMod val="75000"/>
                  </a:srgbClr>
                </a:solidFill>
                <a:latin typeface="Calibri"/>
                <a:ea typeface="Arial"/>
                <a:cs typeface="Arial"/>
                <a:sym typeface="Arial"/>
              </a:rPr>
              <a:t>SEBA POD</a:t>
            </a:r>
          </a:p>
        </p:txBody>
      </p:sp>
      <p:sp>
        <p:nvSpPr>
          <p:cNvPr id="11" name="Hexagon 10"/>
          <p:cNvSpPr/>
          <p:nvPr/>
        </p:nvSpPr>
        <p:spPr>
          <a:xfrm>
            <a:off x="2855442" y="1635471"/>
            <a:ext cx="68286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vlans</a:t>
            </a:r>
          </a:p>
        </p:txBody>
      </p:sp>
      <p:sp>
        <p:nvSpPr>
          <p:cNvPr id="12" name="Hexagon 11"/>
          <p:cNvSpPr/>
          <p:nvPr/>
        </p:nvSpPr>
        <p:spPr>
          <a:xfrm>
            <a:off x="3409303" y="1635471"/>
            <a:ext cx="65133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dhcp</a:t>
            </a:r>
          </a:p>
        </p:txBody>
      </p:sp>
      <p:sp>
        <p:nvSpPr>
          <p:cNvPr id="13" name="Hexagon 12"/>
          <p:cNvSpPr/>
          <p:nvPr/>
        </p:nvSpPr>
        <p:spPr>
          <a:xfrm>
            <a:off x="3957232" y="1635471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mcast</a:t>
            </a:r>
          </a:p>
        </p:txBody>
      </p:sp>
      <p:sp>
        <p:nvSpPr>
          <p:cNvPr id="14" name="Hexagon 13"/>
          <p:cNvSpPr/>
          <p:nvPr/>
        </p:nvSpPr>
        <p:spPr>
          <a:xfrm>
            <a:off x="4590801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bridging</a:t>
            </a:r>
          </a:p>
        </p:txBody>
      </p:sp>
      <p:sp>
        <p:nvSpPr>
          <p:cNvPr id="15" name="Hexagon 14"/>
          <p:cNvSpPr/>
          <p:nvPr/>
        </p:nvSpPr>
        <p:spPr>
          <a:xfrm>
            <a:off x="5326695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routing</a:t>
            </a:r>
          </a:p>
        </p:txBody>
      </p:sp>
      <p:sp>
        <p:nvSpPr>
          <p:cNvPr id="16" name="Hexagon 15"/>
          <p:cNvSpPr/>
          <p:nvPr/>
        </p:nvSpPr>
        <p:spPr>
          <a:xfrm>
            <a:off x="6050035" y="1635471"/>
            <a:ext cx="68889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ACLs</a:t>
            </a:r>
          </a:p>
        </p:txBody>
      </p:sp>
      <p:cxnSp>
        <p:nvCxnSpPr>
          <p:cNvPr id="17" name="Straight Connector 16"/>
          <p:cNvCxnSpPr>
            <a:stCxn id="7" idx="0"/>
          </p:cNvCxnSpPr>
          <p:nvPr/>
        </p:nvCxnSpPr>
        <p:spPr>
          <a:xfrm flipH="1" flipV="1">
            <a:off x="3120309" y="2280271"/>
            <a:ext cx="2106" cy="1362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5" name="Rounded Rectangle 24"/>
          <p:cNvSpPr/>
          <p:nvPr/>
        </p:nvSpPr>
        <p:spPr>
          <a:xfrm>
            <a:off x="6818736" y="930072"/>
            <a:ext cx="692740" cy="17754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DockerK8s Helm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3120309" y="1430691"/>
            <a:ext cx="2107" cy="136960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7" name="Straight Connector 26"/>
          <p:cNvCxnSpPr/>
          <p:nvPr/>
        </p:nvCxnSpPr>
        <p:spPr>
          <a:xfrm flipH="1" flipV="1">
            <a:off x="5640076" y="1435352"/>
            <a:ext cx="2914" cy="1380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8" name="Straight Connector 27"/>
          <p:cNvCxnSpPr/>
          <p:nvPr/>
        </p:nvCxnSpPr>
        <p:spPr>
          <a:xfrm flipV="1">
            <a:off x="3213085" y="2753567"/>
            <a:ext cx="0" cy="74013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 flipV="1">
            <a:off x="3122416" y="2753569"/>
            <a:ext cx="4614" cy="400234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2249298" y="3153803"/>
            <a:ext cx="1792574" cy="25590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BBSim</a:t>
            </a:r>
          </a:p>
        </p:txBody>
      </p:sp>
      <p:sp>
        <p:nvSpPr>
          <p:cNvPr id="143" name="Rounded Rectangle 142"/>
          <p:cNvSpPr/>
          <p:nvPr/>
        </p:nvSpPr>
        <p:spPr>
          <a:xfrm>
            <a:off x="2249298" y="3495950"/>
            <a:ext cx="1792574" cy="25590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BBSim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2249298" y="3842297"/>
            <a:ext cx="1792574" cy="25590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BBSim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2249298" y="4194900"/>
            <a:ext cx="1792574" cy="25590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BBSim</a:t>
            </a:r>
          </a:p>
        </p:txBody>
      </p:sp>
      <p:pic>
        <p:nvPicPr>
          <p:cNvPr id="146" name="Picture 1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0" y="1940525"/>
            <a:ext cx="949692" cy="435741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20" y="1411139"/>
            <a:ext cx="929271" cy="616353"/>
          </a:xfrm>
          <a:prstGeom prst="rect">
            <a:avLst/>
          </a:prstGeom>
        </p:spPr>
      </p:pic>
      <p:sp>
        <p:nvSpPr>
          <p:cNvPr id="148" name="TextBox 147"/>
          <p:cNvSpPr txBox="1"/>
          <p:nvPr/>
        </p:nvSpPr>
        <p:spPr>
          <a:xfrm>
            <a:off x="0" y="1075832"/>
            <a:ext cx="1162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Contributors</a:t>
            </a:r>
          </a:p>
        </p:txBody>
      </p:sp>
      <p:pic>
        <p:nvPicPr>
          <p:cNvPr id="149" name="Picture 1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16517"/>
            <a:ext cx="1071483" cy="556347"/>
          </a:xfrm>
          <a:prstGeom prst="rect">
            <a:avLst/>
          </a:prstGeom>
        </p:spPr>
      </p:pic>
      <p:pic>
        <p:nvPicPr>
          <p:cNvPr id="150" name="Picture 1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20" y="3000008"/>
            <a:ext cx="1270394" cy="40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071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144" grpId="0" animBg="1"/>
      <p:bldP spid="14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35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8687963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Related Work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8117" y="825587"/>
            <a:ext cx="1162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VOLTHA 2.0 Core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445" y="869381"/>
            <a:ext cx="1079346" cy="4217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4067" y="1653346"/>
            <a:ext cx="14929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Adaptor Containerization</a:t>
            </a:r>
          </a:p>
          <a:p>
            <a:r>
              <a:rPr lang="en-US" sz="1400" b="1"/>
              <a:t>For VOLTHA 2.0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3043" y="1653346"/>
            <a:ext cx="929271" cy="6163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4067" y="2856812"/>
            <a:ext cx="1492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Service Upgrades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9445" y="2667863"/>
            <a:ext cx="914728" cy="54052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84067" y="3729813"/>
            <a:ext cx="1492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Micro-OLTs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6994" y="3483101"/>
            <a:ext cx="1171797" cy="79334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2262" y="3407913"/>
            <a:ext cx="993447" cy="99344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38117" y="4485429"/>
            <a:ext cx="1492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Certification Brigade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9445" y="4635920"/>
            <a:ext cx="1162466" cy="21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415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2437" y="-6710"/>
            <a:ext cx="73709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>
              <a:buClrTx/>
              <a:buFontTx/>
              <a:buNone/>
            </a:pPr>
            <a:r>
              <a:rPr lang="en-US" sz="2800" b="1" kern="1200">
                <a:solidFill>
                  <a:srgbClr val="4F81BD"/>
                </a:solidFill>
                <a:latin typeface="Calibri"/>
                <a:ea typeface="+mn-ea"/>
                <a:cs typeface="+mn-cs"/>
              </a:rPr>
              <a:t>SEBA Distributed DevOps – ONF Responsibilities</a:t>
            </a:r>
            <a:endParaRPr lang="en-US" sz="2800" b="1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802408" y="1232330"/>
            <a:ext cx="8119734" cy="1434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75" y="763915"/>
            <a:ext cx="943732" cy="501894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1473687" y="1246678"/>
            <a:ext cx="0" cy="44954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93094" y="2830006"/>
            <a:ext cx="14169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457200">
              <a:buClrTx/>
              <a:buFont typeface="Arial"/>
              <a:buChar char="•"/>
            </a:pPr>
            <a:r>
              <a:rPr lang="en-US" sz="1000" b="1" kern="1200">
                <a:solidFill>
                  <a:srgbClr val="C0504D"/>
                </a:solidFill>
                <a:latin typeface="Calibri"/>
                <a:ea typeface="+mn-ea"/>
                <a:cs typeface="+mn-cs"/>
              </a:rPr>
              <a:t>Daily scrum</a:t>
            </a:r>
          </a:p>
          <a:p>
            <a:pPr marL="171450" indent="-171450" defTabSz="457200">
              <a:buClrTx/>
              <a:buFont typeface="Arial"/>
              <a:buChar char="•"/>
            </a:pPr>
            <a:r>
              <a:rPr lang="en-US" sz="1000" b="1" kern="1200">
                <a:solidFill>
                  <a:srgbClr val="C0504D"/>
                </a:solidFill>
                <a:latin typeface="Calibri"/>
                <a:ea typeface="+mn-ea"/>
                <a:cs typeface="+mn-cs"/>
              </a:rPr>
              <a:t>Bugs - </a:t>
            </a:r>
            <a:r>
              <a:rPr lang="en-US" sz="10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issue analysis; root-cause;</a:t>
            </a:r>
          </a:p>
          <a:p>
            <a:pPr marL="171450" indent="-171450" defTabSz="457200">
              <a:buClrTx/>
              <a:buFont typeface="Arial"/>
              <a:buChar char="•"/>
            </a:pPr>
            <a:r>
              <a:rPr lang="en-US" sz="1000" b="1" kern="1200">
                <a:solidFill>
                  <a:srgbClr val="C0504D"/>
                </a:solidFill>
                <a:latin typeface="Calibri"/>
                <a:ea typeface="+mn-ea"/>
                <a:cs typeface="+mn-cs"/>
              </a:rPr>
              <a:t>Design discussions </a:t>
            </a:r>
            <a:r>
              <a:rPr lang="en-US" sz="10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for new features</a:t>
            </a:r>
            <a:endParaRPr lang="en-US" sz="1000" b="1" kern="1200">
              <a:solidFill>
                <a:srgbClr val="C0504D"/>
              </a:solidFill>
              <a:latin typeface="Calibri"/>
              <a:ea typeface="+mn-ea"/>
              <a:cs typeface="+mn-cs"/>
            </a:endParaRPr>
          </a:p>
          <a:p>
            <a:pPr marL="171450" indent="-171450" defTabSz="457200">
              <a:buClrTx/>
              <a:buFont typeface="Arial"/>
              <a:buChar char="•"/>
            </a:pPr>
            <a:r>
              <a:rPr lang="en-US" sz="10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Documentation</a:t>
            </a:r>
            <a:endParaRPr lang="en-US" sz="1000" b="1" kern="1200">
              <a:solidFill>
                <a:srgbClr val="C0504D"/>
              </a:solidFill>
              <a:latin typeface="Calibri"/>
              <a:ea typeface="+mn-ea"/>
              <a:cs typeface="+mn-cs"/>
            </a:endParaRPr>
          </a:p>
          <a:p>
            <a:pPr marL="171450" indent="-171450" defTabSz="457200">
              <a:buClrTx/>
              <a:buFont typeface="Arial"/>
              <a:buChar char="•"/>
            </a:pPr>
            <a:r>
              <a:rPr lang="en-US" sz="1000" b="1" kern="1200">
                <a:solidFill>
                  <a:srgbClr val="C0504D"/>
                </a:solidFill>
                <a:latin typeface="Calibri"/>
                <a:ea typeface="+mn-ea"/>
                <a:cs typeface="+mn-cs"/>
              </a:rPr>
              <a:t>Recommend best-practices</a:t>
            </a:r>
            <a:r>
              <a:rPr lang="en-US" sz="10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/training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4793" y="1759955"/>
            <a:ext cx="1468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buClrTx/>
              <a:buFontTx/>
              <a:buNone/>
            </a:pPr>
            <a:r>
              <a:rPr lang="en-US" sz="1800" b="1" kern="1200">
                <a:solidFill>
                  <a:srgbClr val="C0504D"/>
                </a:solidFill>
                <a:latin typeface="Calibri"/>
                <a:ea typeface="+mn-ea"/>
                <a:cs typeface="+mn-cs"/>
              </a:rPr>
              <a:t>Joint Development</a:t>
            </a:r>
          </a:p>
          <a:p>
            <a:pPr algn="ctr" defTabSz="457200">
              <a:buClrTx/>
              <a:buFontTx/>
              <a:buNone/>
            </a:pPr>
            <a:r>
              <a:rPr lang="en-US" sz="1800" b="1" kern="1200">
                <a:solidFill>
                  <a:srgbClr val="C0504D"/>
                </a:solidFill>
                <a:latin typeface="Calibri"/>
                <a:ea typeface="+mn-ea"/>
                <a:cs typeface="+mn-cs"/>
              </a:rPr>
              <a:t>with AT&amp;T Foundry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971541" y="1246678"/>
            <a:ext cx="0" cy="449548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249743" y="1759940"/>
            <a:ext cx="1623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buClrTx/>
              <a:buFontTx/>
              <a:buNone/>
            </a:pPr>
            <a:r>
              <a:rPr lang="en-US" sz="1800" b="1" kern="1200">
                <a:solidFill>
                  <a:srgbClr val="4F6228"/>
                </a:solidFill>
                <a:latin typeface="Calibri"/>
                <a:ea typeface="+mn-ea"/>
                <a:cs typeface="+mn-cs"/>
              </a:rPr>
              <a:t>Support </a:t>
            </a:r>
          </a:p>
          <a:p>
            <a:pPr algn="ctr" defTabSz="457200">
              <a:buClrTx/>
              <a:buFontTx/>
              <a:buNone/>
            </a:pPr>
            <a:r>
              <a:rPr lang="en-US" sz="1800" b="1" kern="1200">
                <a:solidFill>
                  <a:srgbClr val="4F6228"/>
                </a:solidFill>
                <a:latin typeface="Calibri"/>
                <a:ea typeface="+mn-ea"/>
                <a:cs typeface="+mn-cs"/>
              </a:rPr>
              <a:t>VOLTHA/SEBA Community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3635" y="2693549"/>
            <a:ext cx="157943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457200">
              <a:buClrTx/>
              <a:buFont typeface="Arial"/>
              <a:buChar char="•"/>
            </a:pPr>
            <a:r>
              <a:rPr lang="en-US" sz="1100" b="1" kern="1200">
                <a:solidFill>
                  <a:srgbClr val="9BBB59">
                    <a:lumMod val="50000"/>
                  </a:srgbClr>
                </a:solidFill>
                <a:latin typeface="Calibri"/>
                <a:ea typeface="+mn-ea"/>
                <a:cs typeface="+mn-cs"/>
              </a:rPr>
              <a:t>Weekly SEBA public meetings</a:t>
            </a:r>
          </a:p>
          <a:p>
            <a:pPr marL="171450" indent="-171450" defTabSz="457200">
              <a:buClrTx/>
              <a:buFont typeface="Arial"/>
              <a:buChar char="•"/>
            </a:pPr>
            <a:r>
              <a:rPr lang="en-US" sz="1100" b="1" kern="1200">
                <a:solidFill>
                  <a:srgbClr val="9BBB59">
                    <a:lumMod val="50000"/>
                  </a:srgbClr>
                </a:solidFill>
                <a:latin typeface="Calibri"/>
                <a:ea typeface="+mn-ea"/>
                <a:cs typeface="+mn-cs"/>
              </a:rPr>
              <a:t>JIRA issues</a:t>
            </a:r>
            <a:r>
              <a:rPr lang="en-US" sz="11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– kanban methodology</a:t>
            </a:r>
          </a:p>
          <a:p>
            <a:pPr marL="171450" indent="-171450" defTabSz="457200">
              <a:buClrTx/>
              <a:buFont typeface="Arial"/>
              <a:buChar char="•"/>
            </a:pPr>
            <a:r>
              <a:rPr lang="en-US" sz="1100" b="1" kern="1200">
                <a:solidFill>
                  <a:srgbClr val="9BBB59">
                    <a:lumMod val="50000"/>
                  </a:srgbClr>
                </a:solidFill>
                <a:latin typeface="Calibri"/>
                <a:ea typeface="+mn-ea"/>
                <a:cs typeface="+mn-cs"/>
              </a:rPr>
              <a:t>Mailing lists, Slack</a:t>
            </a:r>
            <a:r>
              <a:rPr lang="en-US" sz="1100" kern="1200">
                <a:solidFill>
                  <a:srgbClr val="9BBB59">
                    <a:lumMod val="50000"/>
                  </a:srgbClr>
                </a:solidFill>
                <a:latin typeface="Calibri"/>
                <a:ea typeface="+mn-ea"/>
                <a:cs typeface="+mn-cs"/>
              </a:rPr>
              <a:t> community </a:t>
            </a:r>
            <a:r>
              <a:rPr lang="en-US" sz="1100" kern="1200">
                <a:latin typeface="Calibri"/>
                <a:ea typeface="+mn-ea"/>
                <a:cs typeface="+mn-cs"/>
              </a:rPr>
              <a:t>support</a:t>
            </a:r>
          </a:p>
          <a:p>
            <a:pPr marL="171450" indent="-171450" defTabSz="457200">
              <a:buClrTx/>
              <a:buFont typeface="Arial"/>
              <a:buChar char="•"/>
            </a:pPr>
            <a:r>
              <a:rPr lang="en-US" sz="1100" b="1" kern="1200">
                <a:solidFill>
                  <a:srgbClr val="9BBB59">
                    <a:lumMod val="50000"/>
                  </a:srgbClr>
                </a:solidFill>
                <a:latin typeface="Calibri"/>
                <a:ea typeface="+mn-ea"/>
                <a:cs typeface="+mn-cs"/>
              </a:rPr>
              <a:t>VOLTHA meetings</a:t>
            </a:r>
            <a:r>
              <a:rPr lang="en-US" sz="1100" kern="1200">
                <a:latin typeface="Calibri"/>
                <a:ea typeface="+mn-ea"/>
                <a:cs typeface="+mn-cs"/>
              </a:rPr>
              <a:t>, TST, architectural guidance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385923" y="1232331"/>
            <a:ext cx="0" cy="449548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783065" y="1759940"/>
            <a:ext cx="1308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buClrTx/>
              <a:buFontTx/>
              <a:buNone/>
            </a:pPr>
            <a:r>
              <a:rPr lang="en-US" sz="1800" b="1" kern="1200">
                <a:solidFill>
                  <a:srgbClr val="8064A2"/>
                </a:solidFill>
                <a:latin typeface="Calibri"/>
                <a:ea typeface="+mn-ea"/>
                <a:cs typeface="+mn-cs"/>
              </a:rPr>
              <a:t>Deliver</a:t>
            </a:r>
          </a:p>
          <a:p>
            <a:pPr algn="ctr" defTabSz="457200">
              <a:buClrTx/>
              <a:buFontTx/>
              <a:buNone/>
            </a:pPr>
            <a:r>
              <a:rPr lang="en-US" sz="1800" b="1" kern="1200">
                <a:solidFill>
                  <a:srgbClr val="8064A2"/>
                </a:solidFill>
                <a:latin typeface="Calibri"/>
                <a:ea typeface="+mn-ea"/>
                <a:cs typeface="+mn-cs"/>
              </a:rPr>
              <a:t>New </a:t>
            </a:r>
          </a:p>
          <a:p>
            <a:pPr algn="ctr" defTabSz="457200">
              <a:buClrTx/>
              <a:buFontTx/>
              <a:buNone/>
            </a:pPr>
            <a:r>
              <a:rPr lang="en-US" sz="1800" b="1" kern="1200">
                <a:solidFill>
                  <a:srgbClr val="8064A2"/>
                </a:solidFill>
                <a:latin typeface="Calibri"/>
                <a:ea typeface="+mn-ea"/>
                <a:cs typeface="+mn-cs"/>
              </a:rPr>
              <a:t>Features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23261" y="2679675"/>
            <a:ext cx="14746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457200">
              <a:buClrTx/>
              <a:buFont typeface="Arial"/>
              <a:buChar char="•"/>
            </a:pPr>
            <a:r>
              <a:rPr lang="en-US" sz="1000" kern="1200" dirty="0" err="1">
                <a:latin typeface="Calibri"/>
                <a:ea typeface="+mn-ea"/>
                <a:cs typeface="+mn-cs"/>
              </a:rPr>
              <a:t>ONF team resposible for all </a:t>
            </a:r>
            <a:r>
              <a:rPr lang="en-US" sz="1000" b="1" kern="1200" dirty="0" err="1">
                <a:solidFill>
                  <a:srgbClr val="8064A2"/>
                </a:solidFill>
                <a:latin typeface="Calibri"/>
                <a:ea typeface="+mn-ea"/>
                <a:cs typeface="+mn-cs"/>
              </a:rPr>
              <a:t>ONOS and NEM feature </a:t>
            </a:r>
            <a:r>
              <a:rPr lang="en-US" sz="1000" kern="1200" dirty="0" err="1">
                <a:latin typeface="Calibri"/>
                <a:ea typeface="+mn-ea"/>
                <a:cs typeface="+mn-cs"/>
              </a:rPr>
              <a:t>development</a:t>
            </a:r>
          </a:p>
          <a:p>
            <a:pPr marL="171450" indent="-171450" defTabSz="457200">
              <a:buClrTx/>
              <a:buFont typeface="Arial"/>
              <a:buChar char="•"/>
            </a:pPr>
            <a:r>
              <a:rPr lang="en-US" sz="1000" b="1" kern="1200" dirty="0" err="1">
                <a:solidFill>
                  <a:srgbClr val="8064A2"/>
                </a:solidFill>
                <a:latin typeface="Calibri"/>
                <a:ea typeface="+mn-ea"/>
                <a:cs typeface="+mn-cs"/>
              </a:rPr>
              <a:t>FCAPS features </a:t>
            </a:r>
            <a:r>
              <a:rPr lang="en-US" sz="1000" kern="1200" dirty="0" err="1">
                <a:latin typeface="Calibri"/>
                <a:ea typeface="+mn-ea"/>
                <a:cs typeface="+mn-cs"/>
              </a:rPr>
              <a:t>– kpis, alarms &amp; logs in SEBA monitoring infrastructure</a:t>
            </a:r>
          </a:p>
          <a:p>
            <a:pPr marL="171450" indent="-171450" defTabSz="457200">
              <a:buClrTx/>
              <a:buFont typeface="Arial"/>
              <a:buChar char="•"/>
            </a:pPr>
            <a:r>
              <a:rPr lang="en-US" sz="1000" b="1" kern="1200" dirty="0" err="1">
                <a:solidFill>
                  <a:srgbClr val="8064A2"/>
                </a:solidFill>
                <a:latin typeface="Calibri"/>
                <a:ea typeface="+mn-ea"/>
                <a:cs typeface="+mn-cs"/>
              </a:rPr>
              <a:t>AT&amp;T workflow </a:t>
            </a:r>
            <a:r>
              <a:rPr lang="en-US" sz="1000" kern="1200" dirty="0" err="1">
                <a:latin typeface="Calibri"/>
                <a:ea typeface="+mn-ea"/>
                <a:cs typeface="+mn-cs"/>
              </a:rPr>
              <a:t>development</a:t>
            </a:r>
          </a:p>
          <a:p>
            <a:pPr marL="171450" indent="-171450" defTabSz="457200">
              <a:buClrTx/>
              <a:buFont typeface="Arial"/>
              <a:buChar char="•"/>
            </a:pPr>
            <a:r>
              <a:rPr lang="en-US" sz="1000" b="1" kern="1200" dirty="0" err="1">
                <a:solidFill>
                  <a:srgbClr val="8064A2"/>
                </a:solidFill>
                <a:latin typeface="Calibri"/>
                <a:ea typeface="+mn-ea"/>
                <a:cs typeface="+mn-cs"/>
              </a:rPr>
              <a:t>Integrate </a:t>
            </a:r>
            <a:r>
              <a:rPr lang="en-US" sz="1000" kern="1200" dirty="0" err="1">
                <a:latin typeface="Calibri"/>
                <a:ea typeface="+mn-ea"/>
                <a:cs typeface="+mn-cs"/>
              </a:rPr>
              <a:t>with new ONU and OLT vendors</a:t>
            </a:r>
          </a:p>
          <a:p>
            <a:pPr marL="171450" indent="-171450" defTabSz="457200">
              <a:buClrTx/>
              <a:buFont typeface="Arial"/>
              <a:buChar char="•"/>
            </a:pPr>
            <a:r>
              <a:rPr lang="en-US" sz="1000" b="1" kern="1200" dirty="0" err="1">
                <a:solidFill>
                  <a:srgbClr val="8064A2"/>
                </a:solidFill>
                <a:latin typeface="Calibri"/>
                <a:ea typeface="+mn-ea"/>
                <a:cs typeface="+mn-cs"/>
              </a:rPr>
              <a:t>AGG switch </a:t>
            </a:r>
            <a:r>
              <a:rPr lang="en-US" sz="1000" kern="1200" dirty="0" err="1">
                <a:latin typeface="Calibri"/>
                <a:ea typeface="+mn-ea"/>
                <a:cs typeface="+mn-cs"/>
              </a:rPr>
              <a:t>features</a:t>
            </a:r>
            <a:endParaRPr lang="en-US" sz="1000" kern="1200" dirty="0">
              <a:latin typeface="Calibri"/>
              <a:ea typeface="+mn-ea"/>
              <a:cs typeface="+mn-cs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664882" y="1246678"/>
            <a:ext cx="0" cy="449548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971143" y="1757797"/>
            <a:ext cx="15636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buClrTx/>
              <a:buFontTx/>
              <a:buNone/>
            </a:pPr>
            <a:r>
              <a:rPr lang="en-US" sz="1800" b="1" kern="1200">
                <a:solidFill>
                  <a:srgbClr val="4BACC6"/>
                </a:solidFill>
                <a:latin typeface="Calibri"/>
                <a:ea typeface="+mn-ea"/>
                <a:cs typeface="+mn-cs"/>
              </a:rPr>
              <a:t>SEBA/VOLTHA Stability &amp; Scale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17871" y="2674881"/>
            <a:ext cx="14169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457200">
              <a:buClrTx/>
              <a:buFont typeface="Arial"/>
              <a:buChar char="•"/>
            </a:pPr>
            <a:r>
              <a:rPr lang="en-US" sz="10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Focus on </a:t>
            </a:r>
            <a:r>
              <a:rPr lang="en-US" sz="1000" b="1" kern="1200">
                <a:solidFill>
                  <a:srgbClr val="4BACC6"/>
                </a:solidFill>
                <a:latin typeface="Calibri"/>
                <a:ea typeface="+mn-ea"/>
                <a:cs typeface="+mn-cs"/>
              </a:rPr>
              <a:t>stability of VOLTHA –</a:t>
            </a:r>
            <a:r>
              <a:rPr lang="en-US" sz="1000" kern="1200">
                <a:latin typeface="Calibri"/>
                <a:ea typeface="+mn-ea"/>
                <a:cs typeface="+mn-cs"/>
              </a:rPr>
              <a:t> robustness and repeatability</a:t>
            </a:r>
          </a:p>
          <a:p>
            <a:pPr marL="171450" indent="-171450" defTabSz="457200">
              <a:buClrTx/>
              <a:buFont typeface="Arial"/>
              <a:buChar char="•"/>
            </a:pPr>
            <a:r>
              <a:rPr lang="en-US" sz="10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Investigate </a:t>
            </a:r>
            <a:r>
              <a:rPr lang="en-US" sz="1000" b="1" kern="1200">
                <a:solidFill>
                  <a:srgbClr val="4BACC6"/>
                </a:solidFill>
                <a:latin typeface="Calibri"/>
                <a:ea typeface="+mn-ea"/>
                <a:cs typeface="+mn-cs"/>
              </a:rPr>
              <a:t>scalability and performance </a:t>
            </a:r>
            <a:r>
              <a:rPr lang="en-US" sz="10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of full SEBA system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113890" y="1246678"/>
            <a:ext cx="0" cy="449548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8440675" y="1246678"/>
            <a:ext cx="0" cy="449548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459658" y="1759940"/>
            <a:ext cx="1308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buClrTx/>
              <a:buFontTx/>
              <a:buNone/>
            </a:pPr>
            <a:r>
              <a:rPr lang="en-US" sz="1800" b="1" kern="1200">
                <a:solidFill>
                  <a:srgbClr val="F79646"/>
                </a:solidFill>
                <a:latin typeface="Calibri"/>
                <a:ea typeface="+mn-ea"/>
                <a:cs typeface="+mn-cs"/>
              </a:rPr>
              <a:t>Tooling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93448" y="2672809"/>
            <a:ext cx="123933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457200">
              <a:buClrTx/>
              <a:buFont typeface="Arial"/>
              <a:buChar char="•"/>
            </a:pPr>
            <a:r>
              <a:rPr lang="en-US" sz="1000" b="1" kern="1200">
                <a:solidFill>
                  <a:srgbClr val="F79646"/>
                </a:solidFill>
                <a:latin typeface="Calibri"/>
                <a:ea typeface="+mn-ea"/>
                <a:cs typeface="+mn-cs"/>
              </a:rPr>
              <a:t>BBSim</a:t>
            </a:r>
            <a:r>
              <a:rPr lang="en-US" sz="10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– Work with NTT in the development of PON simulator for scale testing</a:t>
            </a:r>
          </a:p>
          <a:p>
            <a:pPr marL="171450" indent="-171450" defTabSz="457200">
              <a:buClrTx/>
              <a:buFont typeface="Arial"/>
              <a:buChar char="•"/>
            </a:pPr>
            <a:r>
              <a:rPr lang="en-US" sz="1000" b="1" kern="1200">
                <a:solidFill>
                  <a:srgbClr val="F79646"/>
                </a:solidFill>
                <a:latin typeface="Calibri"/>
                <a:ea typeface="+mn-ea"/>
                <a:cs typeface="+mn-cs"/>
              </a:rPr>
              <a:t>SEBA-in-a-BOX</a:t>
            </a:r>
            <a:r>
              <a:rPr lang="en-US" sz="10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: Complete end to end emulation of SEBA system with ponsim &amp; mininet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86443" y="1775168"/>
            <a:ext cx="1308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buClrTx/>
              <a:buFontTx/>
              <a:buNone/>
            </a:pPr>
            <a:r>
              <a:rPr lang="en-US" sz="1800" b="1" kern="1200">
                <a:solidFill>
                  <a:srgbClr val="9BBB59"/>
                </a:solidFill>
                <a:latin typeface="Calibri"/>
                <a:ea typeface="+mn-ea"/>
                <a:cs typeface="+mn-cs"/>
              </a:rPr>
              <a:t>QA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32780" y="2672825"/>
            <a:ext cx="142945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457200">
              <a:buClrTx/>
              <a:buFont typeface="Arial"/>
              <a:buChar char="•"/>
            </a:pPr>
            <a:r>
              <a:rPr lang="en-US" sz="10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Developing </a:t>
            </a:r>
            <a:r>
              <a:rPr lang="en-US" sz="1000" b="1" kern="1200">
                <a:solidFill>
                  <a:srgbClr val="9BBB59"/>
                </a:solidFill>
                <a:latin typeface="Calibri"/>
                <a:ea typeface="+mn-ea"/>
                <a:cs typeface="+mn-cs"/>
              </a:rPr>
              <a:t>automated feature tests</a:t>
            </a:r>
          </a:p>
          <a:p>
            <a:pPr marL="171450" indent="-171450" defTabSz="457200">
              <a:buClrTx/>
              <a:buFont typeface="Arial"/>
              <a:buChar char="•"/>
            </a:pPr>
            <a:r>
              <a:rPr lang="en-US" sz="10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Extending framework for </a:t>
            </a:r>
            <a:r>
              <a:rPr lang="en-US" sz="1000" b="1" kern="1200">
                <a:solidFill>
                  <a:srgbClr val="9BBB59"/>
                </a:solidFill>
                <a:latin typeface="Calibri"/>
                <a:ea typeface="+mn-ea"/>
                <a:cs typeface="+mn-cs"/>
              </a:rPr>
              <a:t>hardware based end-to-end tests</a:t>
            </a:r>
          </a:p>
          <a:p>
            <a:pPr marL="171450" indent="-171450" defTabSz="457200">
              <a:buClrTx/>
              <a:buFont typeface="Arial"/>
              <a:buChar char="•"/>
            </a:pPr>
            <a:r>
              <a:rPr lang="en-US" sz="1000" kern="1200">
                <a:latin typeface="Calibri"/>
                <a:ea typeface="+mn-ea"/>
                <a:cs typeface="+mn-cs"/>
              </a:rPr>
              <a:t>Work with community to develop test automation and certification procedures</a:t>
            </a:r>
          </a:p>
        </p:txBody>
      </p:sp>
    </p:spTree>
    <p:extLst>
      <p:ext uri="{BB962C8B-B14F-4D97-AF65-F5344CB8AC3E}">
        <p14:creationId xmlns:p14="http://schemas.microsoft.com/office/powerpoint/2010/main" val="1360531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6" grpId="0"/>
      <p:bldP spid="18" grpId="0"/>
      <p:bldP spid="19" grpId="0"/>
      <p:bldP spid="21" grpId="0"/>
      <p:bldP spid="22" grpId="0"/>
      <p:bldP spid="26" grpId="0"/>
      <p:bldP spid="27" grpId="0"/>
      <p:bldP spid="28" grpId="0"/>
      <p:bldP spid="2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Google Shape;368;p21"/>
          <p:cNvSpPr txBox="1">
            <a:spLocks noGrp="1"/>
          </p:cNvSpPr>
          <p:nvPr>
            <p:ph type="ctrTitle"/>
          </p:nvPr>
        </p:nvSpPr>
        <p:spPr>
          <a:xfrm>
            <a:off x="457200" y="1670050"/>
            <a:ext cx="8229600" cy="714375"/>
          </a:xfrm>
        </p:spPr>
        <p:txBody>
          <a:bodyPr/>
          <a:lstStyle/>
          <a:p>
            <a:pPr eaLnBrk="1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  <a:buFont typeface="Calibri" charset="0"/>
              <a:buNone/>
            </a:pPr>
            <a:r>
              <a:rPr lang="en-US">
                <a:solidFill>
                  <a:srgbClr val="FFFFFF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SEBA Roadmap</a:t>
            </a:r>
          </a:p>
        </p:txBody>
      </p:sp>
      <p:sp>
        <p:nvSpPr>
          <p:cNvPr id="32771" name="Google Shape;370;p2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eaLnBrk="1" hangingPunct="1"/>
            <a:fld id="{E631A7F5-E03B-3642-AD0C-7EE9976B6C99}" type="slidenum">
              <a:rPr lang="en-US" sz="800">
                <a:solidFill>
                  <a:srgbClr val="A6A6A6"/>
                </a:solidFill>
                <a:latin typeface="Calibri" charset="0"/>
                <a:cs typeface="Calibri" charset="0"/>
                <a:sym typeface="Calibri" charset="0"/>
              </a:rPr>
              <a:pPr eaLnBrk="1" hangingPunct="1"/>
              <a:t>37</a:t>
            </a:fld>
            <a:endParaRPr lang="en-US" sz="800">
              <a:solidFill>
                <a:srgbClr val="A6A6A6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5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38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2451595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Roadmap</a:t>
            </a:r>
            <a:endParaRPr sz="3200" b="1">
              <a:solidFill>
                <a:schemeClr val="accent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441" y="62564"/>
            <a:ext cx="3403600" cy="50809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18600" y="3956339"/>
            <a:ext cx="231310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SEBA 1.0 (Jan 7</a:t>
            </a:r>
            <a:r>
              <a:rPr lang="en-US" sz="1200" b="1" baseline="30000"/>
              <a:t>th</a:t>
            </a:r>
            <a:r>
              <a:rPr lang="en-US" sz="1200" b="1"/>
              <a:t> 2019)</a:t>
            </a:r>
          </a:p>
          <a:p>
            <a:pPr marL="171450" indent="-171450">
              <a:buFontTx/>
              <a:buChar char="-"/>
            </a:pPr>
            <a:r>
              <a:rPr lang="en-US" sz="1000"/>
              <a:t>HSIA service</a:t>
            </a:r>
          </a:p>
          <a:p>
            <a:pPr marL="171450" indent="-171450">
              <a:buFontTx/>
              <a:buChar char="-"/>
            </a:pPr>
            <a:r>
              <a:rPr lang="en-US" sz="1000"/>
              <a:t>AT&amp;T workflow</a:t>
            </a:r>
          </a:p>
          <a:p>
            <a:pPr marL="171450" indent="-171450">
              <a:buFontTx/>
              <a:buChar char="-"/>
            </a:pPr>
            <a:r>
              <a:rPr lang="en-US" sz="1000"/>
              <a:t>VOLTHA 1.6</a:t>
            </a:r>
          </a:p>
          <a:p>
            <a:pPr marL="171450" indent="-171450">
              <a:buFontTx/>
              <a:buChar char="-"/>
            </a:pPr>
            <a:r>
              <a:rPr lang="en-US" sz="1000" i="1"/>
              <a:t>New</a:t>
            </a:r>
            <a:r>
              <a:rPr lang="en-US" sz="1000"/>
              <a:t> CORD platform (6.1)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52460" y="2724999"/>
            <a:ext cx="19740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SEBA 2.0 (July 3</a:t>
            </a:r>
            <a:r>
              <a:rPr lang="en-US" sz="1200" b="1" baseline="30000"/>
              <a:t>rd</a:t>
            </a:r>
            <a:r>
              <a:rPr lang="en-US" sz="1200" b="1"/>
              <a:t> 2019)</a:t>
            </a:r>
          </a:p>
          <a:p>
            <a:pPr marL="171450" indent="-171450">
              <a:buFontTx/>
              <a:buChar char="-"/>
            </a:pPr>
            <a:r>
              <a:rPr lang="en-US" sz="1000"/>
              <a:t>Technology &amp; Speed Profile</a:t>
            </a:r>
          </a:p>
          <a:p>
            <a:pPr marL="171450" indent="-171450">
              <a:buFontTx/>
              <a:buChar char="-"/>
            </a:pPr>
            <a:r>
              <a:rPr lang="en-US" sz="1000"/>
              <a:t>AT&amp;T workflow, HSIA service</a:t>
            </a:r>
          </a:p>
          <a:p>
            <a:pPr marL="171450" indent="-171450">
              <a:buFontTx/>
              <a:buChar char="-"/>
            </a:pPr>
            <a:r>
              <a:rPr lang="en-US" sz="1000"/>
              <a:t>VOLTHA 1.7, BAL 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77381" y="1300073"/>
            <a:ext cx="197409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SEBA 2.1 (Sept 30</a:t>
            </a:r>
            <a:r>
              <a:rPr lang="en-US" sz="1200" b="1" baseline="30000"/>
              <a:t>th</a:t>
            </a:r>
            <a:r>
              <a:rPr lang="en-US" sz="1200" b="1"/>
              <a:t> 2019)</a:t>
            </a:r>
          </a:p>
          <a:p>
            <a:pPr marL="171450" indent="-171450">
              <a:buFontTx/>
              <a:buChar char="-"/>
            </a:pPr>
            <a:r>
              <a:rPr lang="en-US" sz="1000"/>
              <a:t>Multicast </a:t>
            </a:r>
          </a:p>
          <a:p>
            <a:pPr marL="171450" indent="-171450">
              <a:buFontTx/>
              <a:buChar char="-"/>
            </a:pPr>
            <a:r>
              <a:rPr lang="en-US" sz="1000"/>
              <a:t>Turk Telecom Workflow</a:t>
            </a:r>
          </a:p>
          <a:p>
            <a:pPr marL="171450" indent="-171450">
              <a:buFontTx/>
              <a:buChar char="-"/>
            </a:pPr>
            <a:r>
              <a:rPr lang="en-US" sz="1000"/>
              <a:t>BAL 3.0</a:t>
            </a:r>
          </a:p>
          <a:p>
            <a:pPr marL="171450" indent="-171450">
              <a:buFontTx/>
              <a:buChar char="-"/>
            </a:pPr>
            <a:r>
              <a:rPr lang="en-US" sz="1000"/>
              <a:t>ONOS &amp; VOLTHA FCAPS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36992" y="781098"/>
            <a:ext cx="197409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SEBA 3.0 (Dec 20</a:t>
            </a:r>
            <a:r>
              <a:rPr lang="en-US" sz="1200" b="1" baseline="30000"/>
              <a:t>th</a:t>
            </a:r>
            <a:r>
              <a:rPr lang="en-US" sz="1200" b="1"/>
              <a:t> 2019)</a:t>
            </a:r>
          </a:p>
          <a:p>
            <a:pPr marL="171450" indent="-171450">
              <a:buFontTx/>
              <a:buChar char="-"/>
            </a:pPr>
            <a:r>
              <a:rPr lang="en-US" sz="1000"/>
              <a:t>VOLTHA 2.x</a:t>
            </a:r>
          </a:p>
          <a:p>
            <a:pPr marL="171450" indent="-171450">
              <a:buFontTx/>
              <a:buChar char="-"/>
            </a:pPr>
            <a:r>
              <a:rPr lang="en-US" sz="1000"/>
              <a:t>Embedded BNG</a:t>
            </a:r>
          </a:p>
          <a:p>
            <a:pPr marL="171450" indent="-171450">
              <a:buFontTx/>
              <a:buChar char="-"/>
            </a:pPr>
            <a:r>
              <a:rPr lang="en-US" sz="1000"/>
              <a:t>Experimental support for other Access technologies</a:t>
            </a:r>
          </a:p>
        </p:txBody>
      </p:sp>
    </p:spTree>
    <p:extLst>
      <p:ext uri="{BB962C8B-B14F-4D97-AF65-F5344CB8AC3E}">
        <p14:creationId xmlns:p14="http://schemas.microsoft.com/office/powerpoint/2010/main" val="597926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17750" y="3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4F81BD"/>
                </a:solidFill>
                <a:latin typeface="Calibri"/>
                <a:sym typeface="Arial"/>
              </a:rPr>
              <a:t>Traditional Residential Access</a:t>
            </a:r>
            <a:endParaRPr lang="en-US" sz="3200" b="1" dirty="0">
              <a:solidFill>
                <a:srgbClr val="4F81BD"/>
              </a:solidFill>
              <a:latin typeface="Calibri"/>
              <a:sym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03570" y="1612562"/>
            <a:ext cx="1699509" cy="1982859"/>
          </a:xfrm>
          <a:prstGeom prst="rect">
            <a:avLst/>
          </a:prstGeom>
          <a:solidFill>
            <a:srgbClr val="D6E6F2"/>
          </a:solidFill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  <a:sym typeface="Arial"/>
              </a:rPr>
              <a:t>Residence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3174114" y="1612524"/>
            <a:ext cx="3453031" cy="1982860"/>
          </a:xfrm>
          <a:prstGeom prst="rect">
            <a:avLst/>
          </a:prstGeom>
          <a:solidFill>
            <a:srgbClr val="D6E6F2"/>
          </a:solidFill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  <a:sym typeface="Arial"/>
              </a:rPr>
              <a:t>Central Office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85809" y="2917157"/>
            <a:ext cx="570695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RG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29223" y="2917157"/>
            <a:ext cx="578882" cy="4092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ONU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75129" y="2917157"/>
            <a:ext cx="585448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OLT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53501" y="2917157"/>
            <a:ext cx="627322" cy="4092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ETH AGG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52069" y="2919505"/>
            <a:ext cx="574879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BNG</a:t>
            </a:r>
          </a:p>
        </p:txBody>
      </p:sp>
      <p:cxnSp>
        <p:nvCxnSpPr>
          <p:cNvPr id="12" name="Straight Connector 11"/>
          <p:cNvCxnSpPr>
            <a:stCxn id="11" idx="3"/>
            <a:endCxn id="17" idx="2"/>
          </p:cNvCxnSpPr>
          <p:nvPr/>
        </p:nvCxnSpPr>
        <p:spPr>
          <a:xfrm flipV="1">
            <a:off x="6226931" y="3118428"/>
            <a:ext cx="707760" cy="5698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0" idx="3"/>
            <a:endCxn id="11" idx="1"/>
          </p:cNvCxnSpPr>
          <p:nvPr/>
        </p:nvCxnSpPr>
        <p:spPr>
          <a:xfrm>
            <a:off x="5080846" y="3121778"/>
            <a:ext cx="571229" cy="2348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9" idx="3"/>
            <a:endCxn id="10" idx="1"/>
          </p:cNvCxnSpPr>
          <p:nvPr/>
        </p:nvCxnSpPr>
        <p:spPr>
          <a:xfrm>
            <a:off x="3960577" y="3121778"/>
            <a:ext cx="492924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8" idx="3"/>
            <a:endCxn id="9" idx="1"/>
          </p:cNvCxnSpPr>
          <p:nvPr/>
        </p:nvCxnSpPr>
        <p:spPr>
          <a:xfrm>
            <a:off x="2808105" y="3121778"/>
            <a:ext cx="567024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" idx="3"/>
            <a:endCxn id="8" idx="1"/>
          </p:cNvCxnSpPr>
          <p:nvPr/>
        </p:nvCxnSpPr>
        <p:spPr>
          <a:xfrm>
            <a:off x="2056599" y="3121777"/>
            <a:ext cx="172721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loud 16"/>
          <p:cNvSpPr/>
          <p:nvPr/>
        </p:nvSpPr>
        <p:spPr>
          <a:xfrm>
            <a:off x="6929299" y="2419533"/>
            <a:ext cx="1739039" cy="1397790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60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Backbone</a:t>
            </a:r>
          </a:p>
          <a:p>
            <a:pPr algn="ctr">
              <a:lnSpc>
                <a:spcPct val="80000"/>
              </a:lnSpc>
            </a:pPr>
            <a:r>
              <a:rPr lang="en-US" sz="160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Network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16859" y="3908439"/>
            <a:ext cx="36515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RG – Residential Gateway</a:t>
            </a:r>
          </a:p>
          <a:p>
            <a:r>
              <a:rPr lang="en-US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OLT – Optical Line Termination</a:t>
            </a:r>
          </a:p>
          <a:p>
            <a:r>
              <a:rPr lang="en-US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BNG – Broadband Network Gateway</a:t>
            </a:r>
          </a:p>
        </p:txBody>
      </p:sp>
    </p:spTree>
    <p:extLst>
      <p:ext uri="{BB962C8B-B14F-4D97-AF65-F5344CB8AC3E}">
        <p14:creationId xmlns:p14="http://schemas.microsoft.com/office/powerpoint/2010/main" val="4222570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40</a:t>
            </a:fld>
            <a:endParaRPr lang="uk-UA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059" y="843989"/>
            <a:ext cx="7809255" cy="3524823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17750" y="3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4F81BD"/>
                </a:solidFill>
                <a:latin typeface="Calibri"/>
                <a:sym typeface="Arial"/>
              </a:rPr>
              <a:t>Disaggregating the BNG</a:t>
            </a:r>
            <a:endParaRPr lang="en-US" sz="3200" b="1" dirty="0">
              <a:solidFill>
                <a:srgbClr val="4F81BD"/>
              </a:solidFill>
              <a:latin typeface="Calibri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1171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41</a:t>
            </a:fld>
            <a:endParaRPr lang="uk-UA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61" y="919184"/>
            <a:ext cx="8226870" cy="3451103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17750" y="3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4F81BD"/>
                </a:solidFill>
                <a:latin typeface="Calibri"/>
                <a:sym typeface="Arial"/>
              </a:rPr>
              <a:t>Fabric-BNG.p4</a:t>
            </a:r>
            <a:endParaRPr lang="en-US" sz="3200" b="1" dirty="0">
              <a:solidFill>
                <a:srgbClr val="4F81BD"/>
              </a:solidFill>
              <a:latin typeface="Calibri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9405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140" descr="server-rack.pn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92" y="3275623"/>
            <a:ext cx="641351" cy="925827"/>
          </a:xfrm>
          <a:prstGeom prst="rect">
            <a:avLst/>
          </a:prstGeom>
        </p:spPr>
      </p:pic>
      <p:pic>
        <p:nvPicPr>
          <p:cNvPr id="143" name="Picture 142" descr="server-rack.pn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870" y="3275623"/>
            <a:ext cx="641351" cy="925827"/>
          </a:xfrm>
          <a:prstGeom prst="rect">
            <a:avLst/>
          </a:prstGeom>
        </p:spPr>
      </p:pic>
      <p:pic>
        <p:nvPicPr>
          <p:cNvPr id="144" name="Picture 143" descr="server-rack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26" y="3275623"/>
            <a:ext cx="641351" cy="925827"/>
          </a:xfrm>
          <a:prstGeom prst="rect">
            <a:avLst/>
          </a:prstGeom>
        </p:spPr>
      </p:pic>
      <p:pic>
        <p:nvPicPr>
          <p:cNvPr id="146" name="Picture 145" descr="server-rack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312" y="3275623"/>
            <a:ext cx="641351" cy="925827"/>
          </a:xfrm>
          <a:prstGeom prst="rect">
            <a:avLst/>
          </a:prstGeom>
        </p:spPr>
      </p:pic>
      <p:pic>
        <p:nvPicPr>
          <p:cNvPr id="148" name="Picture 147" descr="server-rack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745" y="3275623"/>
            <a:ext cx="641351" cy="925827"/>
          </a:xfrm>
          <a:prstGeom prst="rect">
            <a:avLst/>
          </a:prstGeom>
        </p:spPr>
      </p:pic>
      <p:pic>
        <p:nvPicPr>
          <p:cNvPr id="150" name="Picture 149" descr="server-rack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941" y="3275623"/>
            <a:ext cx="641351" cy="925827"/>
          </a:xfrm>
          <a:prstGeom prst="rect">
            <a:avLst/>
          </a:prstGeom>
        </p:spPr>
      </p:pic>
      <p:pic>
        <p:nvPicPr>
          <p:cNvPr id="152" name="Picture 151" descr="server-rack.pn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328" y="3275623"/>
            <a:ext cx="641351" cy="925827"/>
          </a:xfrm>
          <a:prstGeom prst="rect">
            <a:avLst/>
          </a:prstGeom>
        </p:spPr>
      </p:pic>
      <p:pic>
        <p:nvPicPr>
          <p:cNvPr id="93" name="Picture 92" descr="cell-tower.png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786" y="613383"/>
            <a:ext cx="606344" cy="1021263"/>
          </a:xfrm>
          <a:prstGeom prst="rect">
            <a:avLst/>
          </a:prstGeom>
        </p:spPr>
      </p:pic>
      <p:cxnSp>
        <p:nvCxnSpPr>
          <p:cNvPr id="142" name="Straight Connector 141"/>
          <p:cNvCxnSpPr>
            <a:stCxn id="132" idx="0"/>
          </p:cNvCxnSpPr>
          <p:nvPr/>
        </p:nvCxnSpPr>
        <p:spPr>
          <a:xfrm flipH="1">
            <a:off x="1352742" y="2690972"/>
            <a:ext cx="1849603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132" idx="0"/>
            <a:endCxn id="106" idx="0"/>
          </p:cNvCxnSpPr>
          <p:nvPr/>
        </p:nvCxnSpPr>
        <p:spPr>
          <a:xfrm flipH="1">
            <a:off x="2279818" y="2690972"/>
            <a:ext cx="922503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stCxn id="132" idx="0"/>
            <a:endCxn id="113" idx="0"/>
          </p:cNvCxnSpPr>
          <p:nvPr/>
        </p:nvCxnSpPr>
        <p:spPr>
          <a:xfrm>
            <a:off x="3202305" y="269097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>
            <a:stCxn id="130" idx="0"/>
            <a:endCxn id="115" idx="0"/>
          </p:cNvCxnSpPr>
          <p:nvPr/>
        </p:nvCxnSpPr>
        <p:spPr>
          <a:xfrm>
            <a:off x="4132591" y="269097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stCxn id="132" idx="0"/>
            <a:endCxn id="115" idx="0"/>
          </p:cNvCxnSpPr>
          <p:nvPr/>
        </p:nvCxnSpPr>
        <p:spPr>
          <a:xfrm>
            <a:off x="3202305" y="269097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>
            <a:stCxn id="132" idx="0"/>
            <a:endCxn id="118" idx="0"/>
          </p:cNvCxnSpPr>
          <p:nvPr/>
        </p:nvCxnSpPr>
        <p:spPr>
          <a:xfrm>
            <a:off x="3202305" y="2690972"/>
            <a:ext cx="18542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stCxn id="132" idx="0"/>
            <a:endCxn id="120" idx="0"/>
          </p:cNvCxnSpPr>
          <p:nvPr/>
        </p:nvCxnSpPr>
        <p:spPr>
          <a:xfrm>
            <a:off x="3202305" y="2690972"/>
            <a:ext cx="27844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>
            <a:stCxn id="132" idx="0"/>
            <a:endCxn id="122" idx="0"/>
          </p:cNvCxnSpPr>
          <p:nvPr/>
        </p:nvCxnSpPr>
        <p:spPr>
          <a:xfrm>
            <a:off x="3202305" y="2690972"/>
            <a:ext cx="37115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>
            <a:stCxn id="132" idx="0"/>
            <a:endCxn id="124" idx="0"/>
          </p:cNvCxnSpPr>
          <p:nvPr/>
        </p:nvCxnSpPr>
        <p:spPr>
          <a:xfrm>
            <a:off x="3202305" y="2690972"/>
            <a:ext cx="46513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>
            <a:stCxn id="130" idx="0"/>
            <a:endCxn id="113" idx="0"/>
          </p:cNvCxnSpPr>
          <p:nvPr/>
        </p:nvCxnSpPr>
        <p:spPr>
          <a:xfrm flipH="1">
            <a:off x="3202305" y="269097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stCxn id="130" idx="0"/>
            <a:endCxn id="106" idx="0"/>
          </p:cNvCxnSpPr>
          <p:nvPr/>
        </p:nvCxnSpPr>
        <p:spPr>
          <a:xfrm flipH="1">
            <a:off x="2279824" y="2690972"/>
            <a:ext cx="1852789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stCxn id="130" idx="0"/>
          </p:cNvCxnSpPr>
          <p:nvPr/>
        </p:nvCxnSpPr>
        <p:spPr>
          <a:xfrm flipH="1">
            <a:off x="1352719" y="2690972"/>
            <a:ext cx="2779889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>
            <a:stCxn id="130" idx="0"/>
            <a:endCxn id="118" idx="0"/>
          </p:cNvCxnSpPr>
          <p:nvPr/>
        </p:nvCxnSpPr>
        <p:spPr>
          <a:xfrm>
            <a:off x="4132591" y="2690972"/>
            <a:ext cx="923914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130" idx="0"/>
            <a:endCxn id="120" idx="0"/>
          </p:cNvCxnSpPr>
          <p:nvPr/>
        </p:nvCxnSpPr>
        <p:spPr>
          <a:xfrm>
            <a:off x="4132591" y="2690972"/>
            <a:ext cx="18542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>
            <a:stCxn id="130" idx="0"/>
            <a:endCxn id="122" idx="0"/>
          </p:cNvCxnSpPr>
          <p:nvPr/>
        </p:nvCxnSpPr>
        <p:spPr>
          <a:xfrm>
            <a:off x="4132591" y="2690972"/>
            <a:ext cx="27813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>
            <a:stCxn id="130" idx="0"/>
            <a:endCxn id="124" idx="0"/>
          </p:cNvCxnSpPr>
          <p:nvPr/>
        </p:nvCxnSpPr>
        <p:spPr>
          <a:xfrm>
            <a:off x="4132591" y="2690972"/>
            <a:ext cx="37211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42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cxnSp>
        <p:nvCxnSpPr>
          <p:cNvPr id="212" name="Straight Connector 211"/>
          <p:cNvCxnSpPr>
            <a:stCxn id="128" idx="0"/>
          </p:cNvCxnSpPr>
          <p:nvPr/>
        </p:nvCxnSpPr>
        <p:spPr>
          <a:xfrm flipH="1">
            <a:off x="1352723" y="2690972"/>
            <a:ext cx="3703803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>
            <a:stCxn id="128" idx="0"/>
            <a:endCxn id="113" idx="0"/>
          </p:cNvCxnSpPr>
          <p:nvPr/>
        </p:nvCxnSpPr>
        <p:spPr>
          <a:xfrm flipH="1">
            <a:off x="3202305" y="2690972"/>
            <a:ext cx="18542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8" name="Straight Connector 217"/>
          <p:cNvCxnSpPr>
            <a:stCxn id="128" idx="0"/>
            <a:endCxn id="115" idx="0"/>
          </p:cNvCxnSpPr>
          <p:nvPr/>
        </p:nvCxnSpPr>
        <p:spPr>
          <a:xfrm flipH="1">
            <a:off x="4132591" y="2690972"/>
            <a:ext cx="923914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>
            <a:stCxn id="128" idx="0"/>
            <a:endCxn id="118" idx="0"/>
          </p:cNvCxnSpPr>
          <p:nvPr/>
        </p:nvCxnSpPr>
        <p:spPr>
          <a:xfrm>
            <a:off x="5056505" y="269097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Straight Connector 221"/>
          <p:cNvCxnSpPr>
            <a:stCxn id="128" idx="0"/>
            <a:endCxn id="120" idx="0"/>
          </p:cNvCxnSpPr>
          <p:nvPr/>
        </p:nvCxnSpPr>
        <p:spPr>
          <a:xfrm>
            <a:off x="5056505" y="269097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>
            <a:stCxn id="128" idx="0"/>
            <a:endCxn id="122" idx="0"/>
          </p:cNvCxnSpPr>
          <p:nvPr/>
        </p:nvCxnSpPr>
        <p:spPr>
          <a:xfrm>
            <a:off x="5056505" y="2690972"/>
            <a:ext cx="18573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>
            <a:stCxn id="126" idx="0"/>
          </p:cNvCxnSpPr>
          <p:nvPr/>
        </p:nvCxnSpPr>
        <p:spPr>
          <a:xfrm flipH="1">
            <a:off x="1352742" y="2690972"/>
            <a:ext cx="4634089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Straight Connector 233"/>
          <p:cNvCxnSpPr>
            <a:stCxn id="126" idx="0"/>
            <a:endCxn id="113" idx="0"/>
          </p:cNvCxnSpPr>
          <p:nvPr/>
        </p:nvCxnSpPr>
        <p:spPr>
          <a:xfrm flipH="1">
            <a:off x="3202305" y="2690972"/>
            <a:ext cx="27844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Straight Connector 237"/>
          <p:cNvCxnSpPr>
            <a:stCxn id="126" idx="0"/>
            <a:endCxn id="118" idx="0"/>
          </p:cNvCxnSpPr>
          <p:nvPr/>
        </p:nvCxnSpPr>
        <p:spPr>
          <a:xfrm flipH="1">
            <a:off x="5056505" y="269097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2" name="Straight Connector 241"/>
          <p:cNvCxnSpPr>
            <a:stCxn id="126" idx="0"/>
            <a:endCxn id="122" idx="0"/>
          </p:cNvCxnSpPr>
          <p:nvPr/>
        </p:nvCxnSpPr>
        <p:spPr>
          <a:xfrm>
            <a:off x="5986791" y="2690972"/>
            <a:ext cx="9271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Straight Connector 243"/>
          <p:cNvCxnSpPr>
            <a:stCxn id="126" idx="0"/>
            <a:endCxn id="124" idx="0"/>
          </p:cNvCxnSpPr>
          <p:nvPr/>
        </p:nvCxnSpPr>
        <p:spPr>
          <a:xfrm>
            <a:off x="5986791" y="2690972"/>
            <a:ext cx="18669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Straight Connector 245"/>
          <p:cNvCxnSpPr>
            <a:stCxn id="126" idx="0"/>
            <a:endCxn id="120" idx="0"/>
          </p:cNvCxnSpPr>
          <p:nvPr/>
        </p:nvCxnSpPr>
        <p:spPr>
          <a:xfrm>
            <a:off x="5986791" y="269097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48" name="Group 247"/>
          <p:cNvGrpSpPr/>
          <p:nvPr/>
        </p:nvGrpSpPr>
        <p:grpSpPr>
          <a:xfrm>
            <a:off x="3820219" y="2538015"/>
            <a:ext cx="598706" cy="344401"/>
            <a:chOff x="3769419" y="2741133"/>
            <a:chExt cx="574073" cy="330231"/>
          </a:xfrm>
        </p:grpSpPr>
        <p:sp>
          <p:nvSpPr>
            <p:cNvPr id="130" name="Rectangle 129"/>
            <p:cNvSpPr/>
            <p:nvPr/>
          </p:nvSpPr>
          <p:spPr>
            <a:xfrm>
              <a:off x="3964164" y="2887782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29" name="Picture 128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9419" y="2741133"/>
              <a:ext cx="574073" cy="330231"/>
            </a:xfrm>
            <a:prstGeom prst="rect">
              <a:avLst/>
            </a:prstGeom>
          </p:spPr>
        </p:pic>
      </p:grpSp>
      <p:grpSp>
        <p:nvGrpSpPr>
          <p:cNvPr id="247" name="Group 246"/>
          <p:cNvGrpSpPr/>
          <p:nvPr/>
        </p:nvGrpSpPr>
        <p:grpSpPr>
          <a:xfrm>
            <a:off x="2889933" y="2538015"/>
            <a:ext cx="598706" cy="344401"/>
            <a:chOff x="2839133" y="2741133"/>
            <a:chExt cx="574073" cy="330231"/>
          </a:xfrm>
        </p:grpSpPr>
        <p:sp>
          <p:nvSpPr>
            <p:cNvPr id="132" name="Rectangle 131"/>
            <p:cNvSpPr/>
            <p:nvPr/>
          </p:nvSpPr>
          <p:spPr>
            <a:xfrm>
              <a:off x="3033878" y="2887782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31" name="Picture 130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133" y="2741133"/>
              <a:ext cx="574073" cy="330231"/>
            </a:xfrm>
            <a:prstGeom prst="rect">
              <a:avLst/>
            </a:prstGeom>
          </p:spPr>
        </p:pic>
      </p:grpSp>
      <p:sp>
        <p:nvSpPr>
          <p:cNvPr id="263" name="Rounded Rectangle 262"/>
          <p:cNvSpPr/>
          <p:nvPr/>
        </p:nvSpPr>
        <p:spPr>
          <a:xfrm>
            <a:off x="1053063" y="2207286"/>
            <a:ext cx="7066197" cy="28944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45720" rtlCol="0" anchor="ctr">
            <a:no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Corbel"/>
                <a:cs typeface="Corbel"/>
                <a:sym typeface="Arial"/>
              </a:rPr>
              <a:t>Access Service Orchestration &amp; Control</a:t>
            </a:r>
          </a:p>
        </p:txBody>
      </p:sp>
      <p:sp>
        <p:nvSpPr>
          <p:cNvPr id="265" name="TextBox 264"/>
          <p:cNvSpPr txBox="1"/>
          <p:nvPr/>
        </p:nvSpPr>
        <p:spPr>
          <a:xfrm>
            <a:off x="3454086" y="1630364"/>
            <a:ext cx="18317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Mobile</a:t>
            </a:r>
            <a:b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</a:br>
            <a:r>
              <a:rPr lang="en-US" sz="1000" dirty="0" err="1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vBBU</a:t>
            </a:r>
            <a:r>
              <a:rPr lang="en-US" sz="10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. </a:t>
            </a:r>
            <a:r>
              <a:rPr lang="en-US" sz="1000" dirty="0" err="1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vMME</a:t>
            </a:r>
            <a:r>
              <a:rPr lang="en-US" sz="10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, </a:t>
            </a:r>
            <a:r>
              <a:rPr lang="en-US" sz="1000" dirty="0" err="1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vSGW</a:t>
            </a:r>
            <a:r>
              <a:rPr lang="en-US" sz="10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, </a:t>
            </a:r>
            <a:r>
              <a:rPr lang="en-US" sz="1000" dirty="0" err="1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vPGW</a:t>
            </a:r>
            <a:r>
              <a:rPr lang="en-US" sz="10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, </a:t>
            </a:r>
            <a:r>
              <a:rPr lang="en-US" sz="1000" dirty="0" err="1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vCDN</a:t>
            </a:r>
            <a:endParaRPr lang="en-US" sz="1000" dirty="0">
              <a:solidFill>
                <a:srgbClr val="4B4B4B"/>
              </a:solidFill>
              <a:latin typeface="Corbel"/>
              <a:ea typeface="Arial"/>
              <a:cs typeface="Corbel"/>
              <a:sym typeface="Arial"/>
            </a:endParaRPr>
          </a:p>
        </p:txBody>
      </p:sp>
      <p:sp>
        <p:nvSpPr>
          <p:cNvPr id="267" name="TextBox 266"/>
          <p:cNvSpPr txBox="1"/>
          <p:nvPr/>
        </p:nvSpPr>
        <p:spPr>
          <a:xfrm>
            <a:off x="7321509" y="4185774"/>
            <a:ext cx="110176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ROADM </a:t>
            </a:r>
            <a:r>
              <a:rPr lang="en-US" sz="1400" dirty="0" err="1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(Core)</a:t>
            </a:r>
            <a:endParaRPr lang="en-US" sz="1400" dirty="0">
              <a:solidFill>
                <a:srgbClr val="4B4B4B"/>
              </a:solidFill>
              <a:latin typeface="Corbel"/>
              <a:ea typeface="Arial"/>
              <a:cs typeface="Corbel"/>
              <a:sym typeface="Arial"/>
            </a:endParaRPr>
          </a:p>
        </p:txBody>
      </p:sp>
      <p:sp>
        <p:nvSpPr>
          <p:cNvPr id="269" name="TextBox 268"/>
          <p:cNvSpPr txBox="1"/>
          <p:nvPr/>
        </p:nvSpPr>
        <p:spPr>
          <a:xfrm>
            <a:off x="2061777" y="4185774"/>
            <a:ext cx="40606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BBUs</a:t>
            </a:r>
            <a:endParaRPr lang="en-US" sz="1400">
              <a:solidFill>
                <a:srgbClr val="4B4B4B"/>
              </a:solidFill>
              <a:latin typeface="Corbel"/>
              <a:ea typeface="Arial"/>
              <a:cs typeface="Corbel"/>
              <a:sym typeface="Arial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2809036" y="4185774"/>
            <a:ext cx="75101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PON OLTs</a:t>
            </a:r>
            <a:endParaRPr lang="en-US" sz="1400">
              <a:solidFill>
                <a:srgbClr val="4B4B4B"/>
              </a:solidFill>
              <a:latin typeface="Corbel"/>
              <a:ea typeface="Arial"/>
              <a:cs typeface="Corbel"/>
              <a:sym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04740" y="1620735"/>
            <a:ext cx="138434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Residential</a:t>
            </a:r>
            <a:b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</a:br>
            <a:r>
              <a:rPr lang="en-US" sz="1000" dirty="0" err="1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vOLT, vSG, vRouter, vCDN</a:t>
            </a:r>
            <a:endParaRPr lang="en-US" sz="1000" dirty="0">
              <a:solidFill>
                <a:srgbClr val="4B4B4B"/>
              </a:solidFill>
              <a:latin typeface="Corbel"/>
              <a:ea typeface="Arial"/>
              <a:cs typeface="Corbel"/>
              <a:sym typeface="Arial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998816" y="1656142"/>
            <a:ext cx="209031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Enterprise</a:t>
            </a:r>
            <a:b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</a:br>
            <a:r>
              <a:rPr lang="en-US" sz="1000" dirty="0" err="1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vCarrierEthernet, vOAM, vWanEx, vIDS</a:t>
            </a:r>
            <a:endParaRPr lang="en-US" sz="1000" dirty="0">
              <a:solidFill>
                <a:srgbClr val="4B4B4B"/>
              </a:solidFill>
              <a:latin typeface="Corbel"/>
              <a:ea typeface="Arial"/>
              <a:cs typeface="Corbel"/>
              <a:sym typeface="Arial"/>
            </a:endParaRPr>
          </a:p>
        </p:txBody>
      </p:sp>
      <p:pic>
        <p:nvPicPr>
          <p:cNvPr id="91" name="Picture 90" descr="building2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082" y="502539"/>
            <a:ext cx="678160" cy="1110157"/>
          </a:xfrm>
          <a:prstGeom prst="rect">
            <a:avLst/>
          </a:prstGeom>
        </p:spPr>
      </p:pic>
      <p:pic>
        <p:nvPicPr>
          <p:cNvPr id="92" name="Picture 91" descr="house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683" y="957259"/>
            <a:ext cx="816038" cy="584522"/>
          </a:xfrm>
          <a:prstGeom prst="rect">
            <a:avLst/>
          </a:prstGeom>
        </p:spPr>
      </p:pic>
      <p:grpSp>
        <p:nvGrpSpPr>
          <p:cNvPr id="257" name="Group 256"/>
          <p:cNvGrpSpPr/>
          <p:nvPr/>
        </p:nvGrpSpPr>
        <p:grpSpPr>
          <a:xfrm>
            <a:off x="6601519" y="3122665"/>
            <a:ext cx="598706" cy="344401"/>
            <a:chOff x="6550719" y="3436458"/>
            <a:chExt cx="574073" cy="330231"/>
          </a:xfrm>
        </p:grpSpPr>
        <p:sp>
          <p:nvSpPr>
            <p:cNvPr id="122" name="Rectangle 121"/>
            <p:cNvSpPr/>
            <p:nvPr/>
          </p:nvSpPr>
          <p:spPr>
            <a:xfrm>
              <a:off x="6745464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21" name="Picture 120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0719" y="3436458"/>
              <a:ext cx="574073" cy="330231"/>
            </a:xfrm>
            <a:prstGeom prst="rect">
              <a:avLst/>
            </a:prstGeom>
          </p:spPr>
        </p:pic>
      </p:grpSp>
      <p:grpSp>
        <p:nvGrpSpPr>
          <p:cNvPr id="256" name="Group 255"/>
          <p:cNvGrpSpPr/>
          <p:nvPr/>
        </p:nvGrpSpPr>
        <p:grpSpPr>
          <a:xfrm>
            <a:off x="5674419" y="3122665"/>
            <a:ext cx="598706" cy="344401"/>
            <a:chOff x="5623619" y="3436458"/>
            <a:chExt cx="574073" cy="330231"/>
          </a:xfrm>
        </p:grpSpPr>
        <p:sp>
          <p:nvSpPr>
            <p:cNvPr id="120" name="Rectangle 119"/>
            <p:cNvSpPr/>
            <p:nvPr/>
          </p:nvSpPr>
          <p:spPr>
            <a:xfrm>
              <a:off x="5818364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19" name="Picture 118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3619" y="3436458"/>
              <a:ext cx="574073" cy="330231"/>
            </a:xfrm>
            <a:prstGeom prst="rect">
              <a:avLst/>
            </a:prstGeom>
          </p:spPr>
        </p:pic>
      </p:grpSp>
      <p:grpSp>
        <p:nvGrpSpPr>
          <p:cNvPr id="255" name="Group 254"/>
          <p:cNvGrpSpPr/>
          <p:nvPr/>
        </p:nvGrpSpPr>
        <p:grpSpPr>
          <a:xfrm>
            <a:off x="4744133" y="3122665"/>
            <a:ext cx="598706" cy="344401"/>
            <a:chOff x="4693333" y="3436458"/>
            <a:chExt cx="574073" cy="330231"/>
          </a:xfrm>
        </p:grpSpPr>
        <p:sp>
          <p:nvSpPr>
            <p:cNvPr id="118" name="Rectangle 117"/>
            <p:cNvSpPr/>
            <p:nvPr/>
          </p:nvSpPr>
          <p:spPr>
            <a:xfrm>
              <a:off x="4888078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17" name="Picture 116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3333" y="3436458"/>
              <a:ext cx="574073" cy="330231"/>
            </a:xfrm>
            <a:prstGeom prst="rect">
              <a:avLst/>
            </a:prstGeom>
          </p:spPr>
        </p:pic>
      </p:grpSp>
      <p:cxnSp>
        <p:nvCxnSpPr>
          <p:cNvPr id="12" name="Straight Connector 11"/>
          <p:cNvCxnSpPr>
            <a:stCxn id="106" idx="0"/>
            <a:endCxn id="128" idx="1"/>
          </p:cNvCxnSpPr>
          <p:nvPr/>
        </p:nvCxnSpPr>
        <p:spPr>
          <a:xfrm flipV="1">
            <a:off x="2279802" y="2725720"/>
            <a:ext cx="2667432" cy="549887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06" idx="3"/>
            <a:endCxn id="126" idx="1"/>
          </p:cNvCxnSpPr>
          <p:nvPr/>
        </p:nvCxnSpPr>
        <p:spPr>
          <a:xfrm flipV="1">
            <a:off x="2389085" y="2725740"/>
            <a:ext cx="3488447" cy="584655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115" idx="0"/>
            <a:endCxn id="126" idx="1"/>
          </p:cNvCxnSpPr>
          <p:nvPr/>
        </p:nvCxnSpPr>
        <p:spPr>
          <a:xfrm flipV="1">
            <a:off x="4132607" y="2725720"/>
            <a:ext cx="1744929" cy="549887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24" idx="0"/>
            <a:endCxn id="128" idx="2"/>
          </p:cNvCxnSpPr>
          <p:nvPr/>
        </p:nvCxnSpPr>
        <p:spPr>
          <a:xfrm flipH="1" flipV="1">
            <a:off x="5056505" y="2760492"/>
            <a:ext cx="2797186" cy="515119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3820219" y="3122665"/>
            <a:ext cx="598706" cy="344401"/>
            <a:chOff x="3820219" y="3153790"/>
            <a:chExt cx="598706" cy="344401"/>
          </a:xfrm>
        </p:grpSpPr>
        <p:sp>
          <p:nvSpPr>
            <p:cNvPr id="115" name="Rectangle 114"/>
            <p:cNvSpPr/>
            <p:nvPr/>
          </p:nvSpPr>
          <p:spPr>
            <a:xfrm>
              <a:off x="4023320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14" name="Picture 113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0219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5674419" y="2538015"/>
            <a:ext cx="598706" cy="344401"/>
            <a:chOff x="5674419" y="2569135"/>
            <a:chExt cx="598706" cy="344401"/>
          </a:xfrm>
        </p:grpSpPr>
        <p:sp>
          <p:nvSpPr>
            <p:cNvPr id="126" name="Rectangle 125"/>
            <p:cNvSpPr/>
            <p:nvPr/>
          </p:nvSpPr>
          <p:spPr>
            <a:xfrm>
              <a:off x="5877520" y="2722077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25" name="Picture 124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19" y="2569135"/>
              <a:ext cx="598706" cy="344401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4744133" y="2538015"/>
            <a:ext cx="598706" cy="344401"/>
            <a:chOff x="4744133" y="2569135"/>
            <a:chExt cx="598706" cy="344401"/>
          </a:xfrm>
        </p:grpSpPr>
        <p:sp>
          <p:nvSpPr>
            <p:cNvPr id="128" name="Rectangle 127"/>
            <p:cNvSpPr/>
            <p:nvPr/>
          </p:nvSpPr>
          <p:spPr>
            <a:xfrm>
              <a:off x="4947234" y="2722077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27" name="Picture 126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4133" y="2569135"/>
              <a:ext cx="598706" cy="344401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2889933" y="3122665"/>
            <a:ext cx="598706" cy="344401"/>
            <a:chOff x="2889933" y="3153790"/>
            <a:chExt cx="598706" cy="344401"/>
          </a:xfrm>
        </p:grpSpPr>
        <p:sp>
          <p:nvSpPr>
            <p:cNvPr id="113" name="Rectangle 112"/>
            <p:cNvSpPr/>
            <p:nvPr/>
          </p:nvSpPr>
          <p:spPr>
            <a:xfrm>
              <a:off x="3093034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12" name="Picture 111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9933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7541319" y="3122665"/>
            <a:ext cx="598706" cy="344401"/>
            <a:chOff x="7541319" y="3153790"/>
            <a:chExt cx="598706" cy="344401"/>
          </a:xfrm>
        </p:grpSpPr>
        <p:sp>
          <p:nvSpPr>
            <p:cNvPr id="124" name="Rectangle 123"/>
            <p:cNvSpPr/>
            <p:nvPr/>
          </p:nvSpPr>
          <p:spPr>
            <a:xfrm>
              <a:off x="7744420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23" name="Picture 122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1319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1967430" y="3122665"/>
            <a:ext cx="598706" cy="344401"/>
            <a:chOff x="1967430" y="3153790"/>
            <a:chExt cx="598706" cy="344401"/>
          </a:xfrm>
        </p:grpSpPr>
        <p:sp>
          <p:nvSpPr>
            <p:cNvPr id="106" name="Rectangle 105"/>
            <p:cNvSpPr/>
            <p:nvPr/>
          </p:nvSpPr>
          <p:spPr>
            <a:xfrm>
              <a:off x="2170531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05" name="Picture 104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7430" y="3153790"/>
              <a:ext cx="598706" cy="344401"/>
            </a:xfrm>
            <a:prstGeom prst="rect">
              <a:avLst/>
            </a:prstGeom>
          </p:spPr>
        </p:pic>
      </p:grpSp>
      <p:sp>
        <p:nvSpPr>
          <p:cNvPr id="96" name="TextBox 95"/>
          <p:cNvSpPr txBox="1"/>
          <p:nvPr/>
        </p:nvSpPr>
        <p:spPr>
          <a:xfrm>
            <a:off x="4170268" y="4185774"/>
            <a:ext cx="257762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COTS (Off-the-Shelf) x86 Compute </a:t>
            </a:r>
            <a:endParaRPr lang="en-US" sz="1400" dirty="0">
              <a:solidFill>
                <a:srgbClr val="4B4B4B"/>
              </a:solidFill>
              <a:latin typeface="Corbel"/>
              <a:ea typeface="Arial"/>
              <a:cs typeface="Corbel"/>
              <a:sym typeface="Arial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035520" y="2591198"/>
            <a:ext cx="1579158" cy="420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2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White-box Switches with</a:t>
            </a:r>
          </a:p>
          <a:p>
            <a:pPr algn="ctr" defTabSz="457123">
              <a:spcBef>
                <a:spcPts val="400"/>
              </a:spcBef>
            </a:pPr>
            <a:r>
              <a:rPr lang="en-US" sz="12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Merchant Silicon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211797" y="4606121"/>
            <a:ext cx="5671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i="1" dirty="0">
                <a:solidFill>
                  <a:srgbClr val="000000"/>
                </a:solidFill>
                <a:latin typeface="Calibri (Body)"/>
                <a:ea typeface="Arial"/>
                <a:cs typeface="Calibri (Body)"/>
                <a:sym typeface="Arial"/>
              </a:rPr>
              <a:t>Economies of a datacenter, Agility of a cloud provider </a:t>
            </a:r>
          </a:p>
        </p:txBody>
      </p:sp>
      <p:sp>
        <p:nvSpPr>
          <p:cNvPr id="99" name="Shape 2051"/>
          <p:cNvSpPr/>
          <p:nvPr/>
        </p:nvSpPr>
        <p:spPr>
          <a:xfrm>
            <a:off x="83150" y="4083625"/>
            <a:ext cx="1067690" cy="1015024"/>
          </a:xfrm>
          <a:prstGeom prst="ellipse">
            <a:avLst/>
          </a:prstGeom>
          <a:solidFill>
            <a:srgbClr val="008000">
              <a:alpha val="20000"/>
            </a:srgbClr>
          </a:solidFill>
          <a:ln w="9525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  <p:txBody>
          <a:bodyPr lIns="91425" tIns="45700" rIns="91425" bIns="45700" anchor="b" anchorCtr="0">
            <a:noAutofit/>
          </a:bodyPr>
          <a:lstStyle/>
          <a:p>
            <a:pPr>
              <a:buClr>
                <a:srgbClr val="000000"/>
              </a:buClr>
              <a:buSzPct val="25000"/>
              <a:buFont typeface="Calibri"/>
              <a:buNone/>
            </a:pPr>
            <a:r>
              <a:rPr lang="en">
                <a:solidFill>
                  <a:srgbClr val="000000"/>
                </a:solidFill>
                <a:latin typeface="Corbel" charset="0"/>
                <a:ea typeface="Corbel" charset="0"/>
                <a:cs typeface="Corbel" charset="0"/>
                <a:sym typeface="Calibri"/>
              </a:rPr>
              <a:t>SDN</a:t>
            </a:r>
          </a:p>
        </p:txBody>
      </p:sp>
      <p:sp>
        <p:nvSpPr>
          <p:cNvPr id="100" name="Shape 2052"/>
          <p:cNvSpPr/>
          <p:nvPr/>
        </p:nvSpPr>
        <p:spPr>
          <a:xfrm>
            <a:off x="836125" y="4083805"/>
            <a:ext cx="1067690" cy="1015024"/>
          </a:xfrm>
          <a:prstGeom prst="ellipse">
            <a:avLst/>
          </a:prstGeom>
          <a:solidFill>
            <a:srgbClr val="3366FF">
              <a:alpha val="17650"/>
            </a:srgbClr>
          </a:solidFill>
          <a:ln w="9525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  <p:txBody>
          <a:bodyPr lIns="91425" tIns="45700" rIns="91425" bIns="45700" anchor="b" anchorCtr="0">
            <a:noAutofit/>
          </a:bodyPr>
          <a:lstStyle/>
          <a:p>
            <a:pPr algn="r">
              <a:buClr>
                <a:srgbClr val="000000"/>
              </a:buClr>
              <a:buSzPct val="25000"/>
              <a:buFont typeface="Calibri"/>
              <a:buNone/>
            </a:pPr>
            <a:r>
              <a:rPr lang="en">
                <a:solidFill>
                  <a:srgbClr val="000000"/>
                </a:solidFill>
                <a:latin typeface="Corbel" charset="0"/>
                <a:ea typeface="Corbel" charset="0"/>
                <a:cs typeface="Corbel" charset="0"/>
                <a:sym typeface="Calibri"/>
              </a:rPr>
              <a:t>NFV</a:t>
            </a:r>
          </a:p>
        </p:txBody>
      </p:sp>
      <p:sp>
        <p:nvSpPr>
          <p:cNvPr id="101" name="Shape 2053"/>
          <p:cNvSpPr/>
          <p:nvPr/>
        </p:nvSpPr>
        <p:spPr>
          <a:xfrm>
            <a:off x="519218" y="3431305"/>
            <a:ext cx="1067690" cy="1015024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ct val="25000"/>
              <a:buFont typeface="Calibri"/>
              <a:buNone/>
            </a:pPr>
            <a:r>
              <a:rPr lang="en" dirty="0">
                <a:solidFill>
                  <a:srgbClr val="000000"/>
                </a:solidFill>
                <a:latin typeface="Corbel" charset="0"/>
                <a:ea typeface="Corbel" charset="0"/>
                <a:cs typeface="Corbel" charset="0"/>
                <a:sym typeface="Calibri"/>
              </a:rPr>
              <a:t>Cloud</a:t>
            </a:r>
          </a:p>
        </p:txBody>
      </p:sp>
      <p:grpSp>
        <p:nvGrpSpPr>
          <p:cNvPr id="107" name="Group 106"/>
          <p:cNvGrpSpPr/>
          <p:nvPr/>
        </p:nvGrpSpPr>
        <p:grpSpPr>
          <a:xfrm>
            <a:off x="1149641" y="3122665"/>
            <a:ext cx="598706" cy="344401"/>
            <a:chOff x="1967430" y="3153790"/>
            <a:chExt cx="598706" cy="344401"/>
          </a:xfrm>
        </p:grpSpPr>
        <p:sp>
          <p:nvSpPr>
            <p:cNvPr id="108" name="Rectangle 107"/>
            <p:cNvSpPr/>
            <p:nvPr/>
          </p:nvSpPr>
          <p:spPr>
            <a:xfrm>
              <a:off x="2170531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09" name="Picture 108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7430" y="3153790"/>
              <a:ext cx="598706" cy="344401"/>
            </a:xfrm>
            <a:prstGeom prst="rect">
              <a:avLst/>
            </a:prstGeom>
          </p:spPr>
        </p:pic>
      </p:grpSp>
      <p:sp>
        <p:nvSpPr>
          <p:cNvPr id="98" name="Title 1"/>
          <p:cNvSpPr txBox="1">
            <a:spLocks/>
          </p:cNvSpPr>
          <p:nvPr/>
        </p:nvSpPr>
        <p:spPr>
          <a:xfrm>
            <a:off x="0" y="39"/>
            <a:ext cx="9143999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4F81BD"/>
                </a:solidFill>
                <a:latin typeface="Calibri"/>
                <a:sym typeface="Arial"/>
              </a:rPr>
              <a:t>CORD – Central Office Rearchitected as a Datacenter</a:t>
            </a:r>
          </a:p>
        </p:txBody>
      </p:sp>
    </p:spTree>
    <p:extLst>
      <p:ext uri="{BB962C8B-B14F-4D97-AF65-F5344CB8AC3E}">
        <p14:creationId xmlns:p14="http://schemas.microsoft.com/office/powerpoint/2010/main" val="2194473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9" grpId="0" animBg="1"/>
      <p:bldP spid="100" grpId="0" animBg="1"/>
      <p:bldP spid="10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800"/>
              <a:buFont typeface="Corbel"/>
              <a:buNone/>
            </a:pPr>
            <a:fld id="{00000000-1234-1234-1234-123412341234}" type="slidenum">
              <a:rPr lang="en-US"/>
              <a:pPr>
                <a:buClr>
                  <a:srgbClr val="A5A5A5"/>
                </a:buClr>
                <a:buSzPts val="800"/>
                <a:buFont typeface="Corbel"/>
                <a:buNone/>
              </a:pPr>
              <a:t>43</a:t>
            </a:fld>
            <a:endParaRPr/>
          </a:p>
        </p:txBody>
      </p:sp>
      <p:pic>
        <p:nvPicPr>
          <p:cNvPr id="309" name="Google Shape;309;p40" descr="cloud_flat-with-ed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7542" y="745319"/>
            <a:ext cx="1718056" cy="991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40" descr="cloud_flat-with-ed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6115" y="745319"/>
            <a:ext cx="1718056" cy="991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0" descr="cloud_flat-with-ed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7544" y="745319"/>
            <a:ext cx="1718056" cy="9916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2" name="Google Shape;312;p40"/>
          <p:cNvGrpSpPr/>
          <p:nvPr/>
        </p:nvGrpSpPr>
        <p:grpSpPr>
          <a:xfrm>
            <a:off x="2601846" y="975842"/>
            <a:ext cx="634607" cy="492733"/>
            <a:chOff x="3392869" y="662699"/>
            <a:chExt cx="824808" cy="640412"/>
          </a:xfrm>
        </p:grpSpPr>
        <p:pic>
          <p:nvPicPr>
            <p:cNvPr id="313" name="Google Shape;313;p40" descr="cell-tower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669583" y="667773"/>
              <a:ext cx="277646" cy="6353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4" name="Google Shape;314;p40" descr="radio-waves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392869" y="669839"/>
              <a:ext cx="231321" cy="3939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40" descr="radio-waves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flipH="1">
              <a:off x="3981507" y="662699"/>
              <a:ext cx="236170" cy="39391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6" name="Google Shape;316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4036777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38330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44878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66101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77870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94526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02525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27611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4" name="Google Shape;324;p40"/>
          <p:cNvCxnSpPr/>
          <p:nvPr/>
        </p:nvCxnSpPr>
        <p:spPr>
          <a:xfrm flipH="1">
            <a:off x="2182089" y="3132254"/>
            <a:ext cx="14232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5" name="Google Shape;325;p40"/>
          <p:cNvCxnSpPr/>
          <p:nvPr/>
        </p:nvCxnSpPr>
        <p:spPr>
          <a:xfrm flipH="1">
            <a:off x="2895489" y="3132254"/>
            <a:ext cx="709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6" name="Google Shape;326;p40"/>
          <p:cNvCxnSpPr/>
          <p:nvPr/>
        </p:nvCxnSpPr>
        <p:spPr>
          <a:xfrm>
            <a:off x="3605289" y="3132254"/>
            <a:ext cx="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7" name="Google Shape;327;p40"/>
          <p:cNvCxnSpPr/>
          <p:nvPr/>
        </p:nvCxnSpPr>
        <p:spPr>
          <a:xfrm>
            <a:off x="4321061" y="3132254"/>
            <a:ext cx="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8" name="Google Shape;328;p40"/>
          <p:cNvCxnSpPr/>
          <p:nvPr/>
        </p:nvCxnSpPr>
        <p:spPr>
          <a:xfrm>
            <a:off x="3605289" y="3132254"/>
            <a:ext cx="715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9" name="Google Shape;329;p40"/>
          <p:cNvCxnSpPr/>
          <p:nvPr/>
        </p:nvCxnSpPr>
        <p:spPr>
          <a:xfrm>
            <a:off x="3605289" y="3132254"/>
            <a:ext cx="14265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0" name="Google Shape;330;p40"/>
          <p:cNvCxnSpPr/>
          <p:nvPr/>
        </p:nvCxnSpPr>
        <p:spPr>
          <a:xfrm>
            <a:off x="3605289" y="3132254"/>
            <a:ext cx="21423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1" name="Google Shape;331;p40"/>
          <p:cNvCxnSpPr/>
          <p:nvPr/>
        </p:nvCxnSpPr>
        <p:spPr>
          <a:xfrm>
            <a:off x="3605289" y="3132254"/>
            <a:ext cx="28557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2" name="Google Shape;332;p40"/>
          <p:cNvCxnSpPr/>
          <p:nvPr/>
        </p:nvCxnSpPr>
        <p:spPr>
          <a:xfrm>
            <a:off x="3605289" y="3132254"/>
            <a:ext cx="35787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3" name="Google Shape;333;p40"/>
          <p:cNvCxnSpPr/>
          <p:nvPr/>
        </p:nvCxnSpPr>
        <p:spPr>
          <a:xfrm flipH="1">
            <a:off x="3605261" y="3132254"/>
            <a:ext cx="715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4" name="Google Shape;334;p40"/>
          <p:cNvCxnSpPr/>
          <p:nvPr/>
        </p:nvCxnSpPr>
        <p:spPr>
          <a:xfrm flipH="1">
            <a:off x="2895461" y="3132254"/>
            <a:ext cx="14256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5" name="Google Shape;335;p40"/>
          <p:cNvCxnSpPr/>
          <p:nvPr/>
        </p:nvCxnSpPr>
        <p:spPr>
          <a:xfrm flipH="1">
            <a:off x="2182061" y="3132254"/>
            <a:ext cx="21390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6" name="Google Shape;336;p40"/>
          <p:cNvCxnSpPr/>
          <p:nvPr/>
        </p:nvCxnSpPr>
        <p:spPr>
          <a:xfrm>
            <a:off x="4321061" y="3132254"/>
            <a:ext cx="7110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7" name="Google Shape;337;p40"/>
          <p:cNvCxnSpPr/>
          <p:nvPr/>
        </p:nvCxnSpPr>
        <p:spPr>
          <a:xfrm>
            <a:off x="4321061" y="3132254"/>
            <a:ext cx="14265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8" name="Google Shape;338;p40"/>
          <p:cNvCxnSpPr/>
          <p:nvPr/>
        </p:nvCxnSpPr>
        <p:spPr>
          <a:xfrm>
            <a:off x="4321061" y="3132254"/>
            <a:ext cx="21399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9" name="Google Shape;339;p40"/>
          <p:cNvCxnSpPr/>
          <p:nvPr/>
        </p:nvCxnSpPr>
        <p:spPr>
          <a:xfrm>
            <a:off x="4321061" y="3132254"/>
            <a:ext cx="28632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0" name="Google Shape;340;p40"/>
          <p:cNvCxnSpPr/>
          <p:nvPr/>
        </p:nvCxnSpPr>
        <p:spPr>
          <a:xfrm flipH="1">
            <a:off x="2182230" y="3132254"/>
            <a:ext cx="28497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1" name="Google Shape;341;p40"/>
          <p:cNvCxnSpPr/>
          <p:nvPr/>
        </p:nvCxnSpPr>
        <p:spPr>
          <a:xfrm flipH="1">
            <a:off x="3605430" y="3132254"/>
            <a:ext cx="14265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2" name="Google Shape;342;p40"/>
          <p:cNvCxnSpPr/>
          <p:nvPr/>
        </p:nvCxnSpPr>
        <p:spPr>
          <a:xfrm flipH="1">
            <a:off x="4320930" y="3132254"/>
            <a:ext cx="7110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3" name="Google Shape;343;p40"/>
          <p:cNvCxnSpPr/>
          <p:nvPr/>
        </p:nvCxnSpPr>
        <p:spPr>
          <a:xfrm>
            <a:off x="5031930" y="3132254"/>
            <a:ext cx="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4" name="Google Shape;344;p40"/>
          <p:cNvCxnSpPr/>
          <p:nvPr/>
        </p:nvCxnSpPr>
        <p:spPr>
          <a:xfrm>
            <a:off x="5031930" y="3132254"/>
            <a:ext cx="715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5" name="Google Shape;345;p40"/>
          <p:cNvCxnSpPr/>
          <p:nvPr/>
        </p:nvCxnSpPr>
        <p:spPr>
          <a:xfrm>
            <a:off x="5031930" y="3132254"/>
            <a:ext cx="14292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6" name="Google Shape;346;p40"/>
          <p:cNvCxnSpPr/>
          <p:nvPr/>
        </p:nvCxnSpPr>
        <p:spPr>
          <a:xfrm flipH="1">
            <a:off x="2182201" y="3132254"/>
            <a:ext cx="35655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7" name="Google Shape;347;p40"/>
          <p:cNvCxnSpPr/>
          <p:nvPr/>
        </p:nvCxnSpPr>
        <p:spPr>
          <a:xfrm flipH="1">
            <a:off x="3605401" y="3132254"/>
            <a:ext cx="21423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8" name="Google Shape;348;p40"/>
          <p:cNvCxnSpPr/>
          <p:nvPr/>
        </p:nvCxnSpPr>
        <p:spPr>
          <a:xfrm flipH="1">
            <a:off x="5031902" y="3132254"/>
            <a:ext cx="715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9" name="Google Shape;349;p40"/>
          <p:cNvCxnSpPr/>
          <p:nvPr/>
        </p:nvCxnSpPr>
        <p:spPr>
          <a:xfrm>
            <a:off x="5747702" y="3132254"/>
            <a:ext cx="7134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40"/>
          <p:cNvCxnSpPr/>
          <p:nvPr/>
        </p:nvCxnSpPr>
        <p:spPr>
          <a:xfrm>
            <a:off x="5747702" y="3132254"/>
            <a:ext cx="14364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1" name="Google Shape;351;p40"/>
          <p:cNvCxnSpPr/>
          <p:nvPr/>
        </p:nvCxnSpPr>
        <p:spPr>
          <a:xfrm>
            <a:off x="5747702" y="3132254"/>
            <a:ext cx="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52" name="Google Shape;352;p40"/>
          <p:cNvGrpSpPr/>
          <p:nvPr/>
        </p:nvGrpSpPr>
        <p:grpSpPr>
          <a:xfrm>
            <a:off x="4080622" y="3014507"/>
            <a:ext cx="460636" cy="264977"/>
            <a:chOff x="3769419" y="2741133"/>
            <a:chExt cx="574073" cy="330231"/>
          </a:xfrm>
        </p:grpSpPr>
        <p:sp>
          <p:nvSpPr>
            <p:cNvPr id="353" name="Google Shape;353;p40"/>
            <p:cNvSpPr/>
            <p:nvPr/>
          </p:nvSpPr>
          <p:spPr>
            <a:xfrm>
              <a:off x="3964164" y="2887782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4" name="Google Shape;354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769419" y="2741133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5" name="Google Shape;355;p40"/>
          <p:cNvGrpSpPr/>
          <p:nvPr/>
        </p:nvGrpSpPr>
        <p:grpSpPr>
          <a:xfrm>
            <a:off x="3364874" y="3014507"/>
            <a:ext cx="460636" cy="264977"/>
            <a:chOff x="2839133" y="2741133"/>
            <a:chExt cx="574073" cy="330231"/>
          </a:xfrm>
        </p:grpSpPr>
        <p:sp>
          <p:nvSpPr>
            <p:cNvPr id="356" name="Google Shape;356;p40"/>
            <p:cNvSpPr/>
            <p:nvPr/>
          </p:nvSpPr>
          <p:spPr>
            <a:xfrm>
              <a:off x="3033878" y="2887782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7" name="Google Shape;357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839133" y="2741133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8" name="Google Shape;358;p40"/>
          <p:cNvSpPr txBox="1"/>
          <p:nvPr/>
        </p:nvSpPr>
        <p:spPr>
          <a:xfrm>
            <a:off x="2639739" y="1510413"/>
            <a:ext cx="513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B4B4B"/>
              </a:buClr>
              <a:buSzPts val="1400"/>
              <a:buFont typeface="Corbel"/>
              <a:buNone/>
            </a:pPr>
            <a:r>
              <a:rPr lang="en-US" sz="14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Mobile</a:t>
            </a:r>
            <a:endParaRPr sz="1000">
              <a:solidFill>
                <a:srgbClr val="4B4B4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59" name="Google Shape;359;p40"/>
          <p:cNvSpPr txBox="1"/>
          <p:nvPr/>
        </p:nvSpPr>
        <p:spPr>
          <a:xfrm>
            <a:off x="6986635" y="4282386"/>
            <a:ext cx="423600" cy="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ROADM</a:t>
            </a:r>
            <a:b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(Core)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40"/>
          <p:cNvSpPr txBox="1"/>
          <p:nvPr/>
        </p:nvSpPr>
        <p:spPr>
          <a:xfrm>
            <a:off x="2003680" y="4282386"/>
            <a:ext cx="275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Radio</a:t>
            </a:r>
            <a:b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Units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40"/>
          <p:cNvSpPr txBox="1"/>
          <p:nvPr/>
        </p:nvSpPr>
        <p:spPr>
          <a:xfrm>
            <a:off x="2756500" y="4282386"/>
            <a:ext cx="255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PON</a:t>
            </a:r>
            <a:b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OLTs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40"/>
          <p:cNvSpPr txBox="1"/>
          <p:nvPr/>
        </p:nvSpPr>
        <p:spPr>
          <a:xfrm>
            <a:off x="3456338" y="4282386"/>
            <a:ext cx="270600" cy="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PON</a:t>
            </a:r>
            <a:b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OLTs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40"/>
          <p:cNvSpPr txBox="1"/>
          <p:nvPr/>
        </p:nvSpPr>
        <p:spPr>
          <a:xfrm>
            <a:off x="6095366" y="1510413"/>
            <a:ext cx="820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B4B4B"/>
              </a:buClr>
              <a:buSzPts val="1400"/>
              <a:buFont typeface="Corbel"/>
              <a:buNone/>
            </a:pPr>
            <a:r>
              <a:rPr lang="en-US" sz="14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Residential</a:t>
            </a:r>
            <a:endParaRPr sz="1000">
              <a:solidFill>
                <a:srgbClr val="4B4B4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64" name="Google Shape;364;p40"/>
          <p:cNvSpPr txBox="1"/>
          <p:nvPr/>
        </p:nvSpPr>
        <p:spPr>
          <a:xfrm>
            <a:off x="4307252" y="1510413"/>
            <a:ext cx="766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B4B4B"/>
              </a:buClr>
              <a:buSzPts val="1400"/>
              <a:buFont typeface="Corbel"/>
              <a:buNone/>
            </a:pPr>
            <a:r>
              <a:rPr lang="en-US" sz="14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Enterprise</a:t>
            </a:r>
            <a:endParaRPr sz="1000">
              <a:solidFill>
                <a:srgbClr val="4B4B4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65" name="Google Shape;365;p40" descr="building2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13997" y="894989"/>
            <a:ext cx="362110" cy="592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0" descr="hous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232053" y="1057530"/>
            <a:ext cx="514569" cy="3685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7" name="Google Shape;367;p40"/>
          <p:cNvGrpSpPr/>
          <p:nvPr/>
        </p:nvGrpSpPr>
        <p:grpSpPr>
          <a:xfrm>
            <a:off x="6220511" y="3464329"/>
            <a:ext cx="460636" cy="264977"/>
            <a:chOff x="6550719" y="3436458"/>
            <a:chExt cx="574073" cy="330231"/>
          </a:xfrm>
        </p:grpSpPr>
        <p:sp>
          <p:nvSpPr>
            <p:cNvPr id="368" name="Google Shape;368;p40"/>
            <p:cNvSpPr/>
            <p:nvPr/>
          </p:nvSpPr>
          <p:spPr>
            <a:xfrm>
              <a:off x="6745464" y="3583107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9" name="Google Shape;369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550719" y="3436458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0" name="Google Shape;370;p40"/>
          <p:cNvGrpSpPr/>
          <p:nvPr/>
        </p:nvGrpSpPr>
        <p:grpSpPr>
          <a:xfrm>
            <a:off x="5507214" y="3464329"/>
            <a:ext cx="460636" cy="264977"/>
            <a:chOff x="5623619" y="3436458"/>
            <a:chExt cx="574073" cy="330231"/>
          </a:xfrm>
        </p:grpSpPr>
        <p:sp>
          <p:nvSpPr>
            <p:cNvPr id="371" name="Google Shape;371;p40"/>
            <p:cNvSpPr/>
            <p:nvPr/>
          </p:nvSpPr>
          <p:spPr>
            <a:xfrm>
              <a:off x="5818364" y="3583107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2" name="Google Shape;372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623619" y="3436458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3" name="Google Shape;373;p40"/>
          <p:cNvGrpSpPr/>
          <p:nvPr/>
        </p:nvGrpSpPr>
        <p:grpSpPr>
          <a:xfrm>
            <a:off x="4791467" y="3464329"/>
            <a:ext cx="460636" cy="264977"/>
            <a:chOff x="4693333" y="3436458"/>
            <a:chExt cx="574073" cy="330231"/>
          </a:xfrm>
        </p:grpSpPr>
        <p:sp>
          <p:nvSpPr>
            <p:cNvPr id="374" name="Google Shape;374;p40"/>
            <p:cNvSpPr/>
            <p:nvPr/>
          </p:nvSpPr>
          <p:spPr>
            <a:xfrm>
              <a:off x="4888078" y="3583107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5" name="Google Shape;375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693333" y="3436458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76" name="Google Shape;376;p40"/>
          <p:cNvCxnSpPr/>
          <p:nvPr/>
        </p:nvCxnSpPr>
        <p:spPr>
          <a:xfrm rot="10800000" flipH="1">
            <a:off x="2895506" y="3159094"/>
            <a:ext cx="2052300" cy="423000"/>
          </a:xfrm>
          <a:prstGeom prst="straightConnector1">
            <a:avLst/>
          </a:prstGeom>
          <a:noFill/>
          <a:ln w="9525" cap="rnd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7" name="Google Shape;377;p40"/>
          <p:cNvCxnSpPr/>
          <p:nvPr/>
        </p:nvCxnSpPr>
        <p:spPr>
          <a:xfrm rot="10800000" flipH="1">
            <a:off x="2979580" y="3159145"/>
            <a:ext cx="2684100" cy="449700"/>
          </a:xfrm>
          <a:prstGeom prst="straightConnector1">
            <a:avLst/>
          </a:prstGeom>
          <a:noFill/>
          <a:ln w="9525" cap="rnd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8" name="Google Shape;378;p40"/>
          <p:cNvCxnSpPr/>
          <p:nvPr/>
        </p:nvCxnSpPr>
        <p:spPr>
          <a:xfrm rot="10800000" flipH="1">
            <a:off x="4321061" y="3159094"/>
            <a:ext cx="1342500" cy="423000"/>
          </a:xfrm>
          <a:prstGeom prst="straightConnector1">
            <a:avLst/>
          </a:prstGeom>
          <a:noFill/>
          <a:ln w="9525" cap="rnd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9" name="Google Shape;379;p40"/>
          <p:cNvCxnSpPr/>
          <p:nvPr/>
        </p:nvCxnSpPr>
        <p:spPr>
          <a:xfrm rot="10800000">
            <a:off x="5031914" y="3185794"/>
            <a:ext cx="2152200" cy="396300"/>
          </a:xfrm>
          <a:prstGeom prst="straightConnector1">
            <a:avLst/>
          </a:prstGeom>
          <a:noFill/>
          <a:ln w="9525" cap="rnd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80" name="Google Shape;380;p40"/>
          <p:cNvGrpSpPr/>
          <p:nvPr/>
        </p:nvGrpSpPr>
        <p:grpSpPr>
          <a:xfrm>
            <a:off x="4080677" y="3464384"/>
            <a:ext cx="460644" cy="264982"/>
            <a:chOff x="3820219" y="3153790"/>
            <a:chExt cx="598706" cy="344401"/>
          </a:xfrm>
        </p:grpSpPr>
        <p:sp>
          <p:nvSpPr>
            <p:cNvPr id="381" name="Google Shape;381;p40"/>
            <p:cNvSpPr/>
            <p:nvPr/>
          </p:nvSpPr>
          <p:spPr>
            <a:xfrm>
              <a:off x="4023320" y="3306732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2" name="Google Shape;382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820219" y="3153790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3" name="Google Shape;383;p40"/>
          <p:cNvGrpSpPr/>
          <p:nvPr/>
        </p:nvGrpSpPr>
        <p:grpSpPr>
          <a:xfrm>
            <a:off x="5507297" y="3014550"/>
            <a:ext cx="460644" cy="264982"/>
            <a:chOff x="5674419" y="2569135"/>
            <a:chExt cx="598706" cy="344401"/>
          </a:xfrm>
        </p:grpSpPr>
        <p:sp>
          <p:nvSpPr>
            <p:cNvPr id="384" name="Google Shape;384;p40"/>
            <p:cNvSpPr/>
            <p:nvPr/>
          </p:nvSpPr>
          <p:spPr>
            <a:xfrm>
              <a:off x="5877520" y="2722077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5" name="Google Shape;385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674419" y="2569135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6" name="Google Shape;386;p40"/>
          <p:cNvGrpSpPr/>
          <p:nvPr/>
        </p:nvGrpSpPr>
        <p:grpSpPr>
          <a:xfrm>
            <a:off x="4791535" y="3014550"/>
            <a:ext cx="460644" cy="264982"/>
            <a:chOff x="4744133" y="2569135"/>
            <a:chExt cx="598706" cy="344401"/>
          </a:xfrm>
        </p:grpSpPr>
        <p:sp>
          <p:nvSpPr>
            <p:cNvPr id="387" name="Google Shape;387;p40"/>
            <p:cNvSpPr/>
            <p:nvPr/>
          </p:nvSpPr>
          <p:spPr>
            <a:xfrm>
              <a:off x="4947234" y="2722077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8" name="Google Shape;388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744133" y="2569135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9" name="Google Shape;389;p40"/>
          <p:cNvGrpSpPr/>
          <p:nvPr/>
        </p:nvGrpSpPr>
        <p:grpSpPr>
          <a:xfrm>
            <a:off x="3364915" y="3464384"/>
            <a:ext cx="460644" cy="264982"/>
            <a:chOff x="2889933" y="3153790"/>
            <a:chExt cx="598706" cy="344401"/>
          </a:xfrm>
        </p:grpSpPr>
        <p:sp>
          <p:nvSpPr>
            <p:cNvPr id="390" name="Google Shape;390;p40"/>
            <p:cNvSpPr/>
            <p:nvPr/>
          </p:nvSpPr>
          <p:spPr>
            <a:xfrm>
              <a:off x="3093034" y="3306732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1" name="Google Shape;391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889933" y="3153790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2" name="Google Shape;392;p40"/>
          <p:cNvGrpSpPr/>
          <p:nvPr/>
        </p:nvGrpSpPr>
        <p:grpSpPr>
          <a:xfrm>
            <a:off x="6943689" y="3464384"/>
            <a:ext cx="460644" cy="264982"/>
            <a:chOff x="7541319" y="3153790"/>
            <a:chExt cx="598706" cy="344401"/>
          </a:xfrm>
        </p:grpSpPr>
        <p:sp>
          <p:nvSpPr>
            <p:cNvPr id="393" name="Google Shape;393;p40"/>
            <p:cNvSpPr/>
            <p:nvPr/>
          </p:nvSpPr>
          <p:spPr>
            <a:xfrm>
              <a:off x="7744420" y="3306732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4" name="Google Shape;394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541319" y="3153790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5" name="Google Shape;395;p40"/>
          <p:cNvGrpSpPr/>
          <p:nvPr/>
        </p:nvGrpSpPr>
        <p:grpSpPr>
          <a:xfrm>
            <a:off x="2655141" y="3464384"/>
            <a:ext cx="460644" cy="264982"/>
            <a:chOff x="1967430" y="3153790"/>
            <a:chExt cx="598706" cy="344401"/>
          </a:xfrm>
        </p:grpSpPr>
        <p:sp>
          <p:nvSpPr>
            <p:cNvPr id="396" name="Google Shape;396;p40"/>
            <p:cNvSpPr/>
            <p:nvPr/>
          </p:nvSpPr>
          <p:spPr>
            <a:xfrm>
              <a:off x="2170531" y="3306732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7" name="Google Shape;397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967430" y="3153790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98" name="Google Shape;398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944763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855786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766906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676660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585915"/>
            <a:ext cx="460651" cy="2649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3" name="Google Shape;403;p40"/>
          <p:cNvGrpSpPr/>
          <p:nvPr/>
        </p:nvGrpSpPr>
        <p:grpSpPr>
          <a:xfrm>
            <a:off x="1941817" y="3464329"/>
            <a:ext cx="460636" cy="264977"/>
            <a:chOff x="989530" y="3436458"/>
            <a:chExt cx="574073" cy="330231"/>
          </a:xfrm>
        </p:grpSpPr>
        <p:sp>
          <p:nvSpPr>
            <p:cNvPr id="404" name="Google Shape;404;p40"/>
            <p:cNvSpPr/>
            <p:nvPr/>
          </p:nvSpPr>
          <p:spPr>
            <a:xfrm>
              <a:off x="1184275" y="3583107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05" name="Google Shape;405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89530" y="3436458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6" name="Google Shape;406;p40"/>
          <p:cNvSpPr txBox="1"/>
          <p:nvPr/>
        </p:nvSpPr>
        <p:spPr>
          <a:xfrm>
            <a:off x="4673526" y="4382034"/>
            <a:ext cx="13146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Shared Cloud Infrastructure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40"/>
          <p:cNvSpPr/>
          <p:nvPr/>
        </p:nvSpPr>
        <p:spPr>
          <a:xfrm>
            <a:off x="5981475" y="999160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Residential</a:t>
            </a:r>
            <a:b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Services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40"/>
          <p:cNvSpPr/>
          <p:nvPr/>
        </p:nvSpPr>
        <p:spPr>
          <a:xfrm>
            <a:off x="1887476" y="999160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Mobile</a:t>
            </a:r>
            <a:b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Services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40"/>
          <p:cNvSpPr/>
          <p:nvPr/>
        </p:nvSpPr>
        <p:spPr>
          <a:xfrm>
            <a:off x="4045986" y="999160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Enterprise</a:t>
            </a:r>
            <a:b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Services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40"/>
          <p:cNvSpPr txBox="1"/>
          <p:nvPr/>
        </p:nvSpPr>
        <p:spPr>
          <a:xfrm>
            <a:off x="1509125" y="1975675"/>
            <a:ext cx="1161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E35052"/>
              </a:buClr>
              <a:buSzPts val="3600"/>
              <a:buFont typeface="Calibri"/>
              <a:buNone/>
            </a:pPr>
            <a:r>
              <a:rPr lang="en-US" sz="3600" b="1">
                <a:solidFill>
                  <a:srgbClr val="E35052"/>
                </a:solidFill>
                <a:latin typeface="Calibri"/>
                <a:ea typeface="Calibri"/>
                <a:cs typeface="Calibri"/>
                <a:sym typeface="Calibri"/>
              </a:rPr>
              <a:t>SEBA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40"/>
          <p:cNvSpPr/>
          <p:nvPr/>
        </p:nvSpPr>
        <p:spPr>
          <a:xfrm>
            <a:off x="2886868" y="3518981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VOLTHA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40"/>
          <p:cNvSpPr/>
          <p:nvPr/>
        </p:nvSpPr>
        <p:spPr>
          <a:xfrm>
            <a:off x="6829420" y="3518981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ODTN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40"/>
          <p:cNvSpPr/>
          <p:nvPr/>
        </p:nvSpPr>
        <p:spPr>
          <a:xfrm>
            <a:off x="4403340" y="3518981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Stratum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40"/>
          <p:cNvSpPr/>
          <p:nvPr/>
        </p:nvSpPr>
        <p:spPr>
          <a:xfrm>
            <a:off x="1224453" y="3518981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OMEC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40"/>
          <p:cNvSpPr/>
          <p:nvPr/>
        </p:nvSpPr>
        <p:spPr>
          <a:xfrm>
            <a:off x="4403340" y="2354740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Trellis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40"/>
          <p:cNvSpPr/>
          <p:nvPr/>
        </p:nvSpPr>
        <p:spPr>
          <a:xfrm>
            <a:off x="4403340" y="2922432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ONOS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40"/>
          <p:cNvSpPr/>
          <p:nvPr/>
        </p:nvSpPr>
        <p:spPr>
          <a:xfrm>
            <a:off x="3505200" y="1558236"/>
            <a:ext cx="3264600" cy="807600"/>
          </a:xfrm>
          <a:prstGeom prst="roundRect">
            <a:avLst>
              <a:gd name="adj" fmla="val 9176"/>
            </a:avLst>
          </a:prstGeom>
          <a:solidFill>
            <a:srgbClr val="0070C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NEM</a:t>
            </a:r>
            <a:r>
              <a:rPr lang="en-US"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n-US"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Network Edge Mediator</a:t>
            </a:r>
            <a:b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OSS mediation &amp; FCAPS support for operationalization</a:t>
            </a:r>
            <a:b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Leverages XOS project &amp; toolchain</a:t>
            </a:r>
            <a:endParaRPr sz="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40"/>
          <p:cNvSpPr/>
          <p:nvPr/>
        </p:nvSpPr>
        <p:spPr>
          <a:xfrm>
            <a:off x="2803092" y="1522592"/>
            <a:ext cx="4025246" cy="2554664"/>
          </a:xfrm>
          <a:custGeom>
            <a:avLst/>
            <a:gdLst/>
            <a:ahLst/>
            <a:cxnLst/>
            <a:rect l="l" t="t" r="r" b="b"/>
            <a:pathLst>
              <a:path w="4025246" h="2554664" extrusionOk="0">
                <a:moveTo>
                  <a:pt x="0" y="2545238"/>
                </a:moveTo>
                <a:lnTo>
                  <a:pt x="1527142" y="2554664"/>
                </a:lnTo>
                <a:lnTo>
                  <a:pt x="1527142" y="1904215"/>
                </a:lnTo>
                <a:lnTo>
                  <a:pt x="4025246" y="1923070"/>
                </a:lnTo>
                <a:cubicBezTo>
                  <a:pt x="4022104" y="1272620"/>
                  <a:pt x="4018961" y="650450"/>
                  <a:pt x="4015819" y="0"/>
                </a:cubicBezTo>
                <a:lnTo>
                  <a:pt x="8907" y="7200"/>
                </a:lnTo>
                <a:lnTo>
                  <a:pt x="0" y="2545238"/>
                </a:lnTo>
                <a:close/>
              </a:path>
            </a:pathLst>
          </a:custGeom>
          <a:solidFill>
            <a:srgbClr val="93B7E0">
              <a:alpha val="20000"/>
            </a:srgbClr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Title 1"/>
          <p:cNvSpPr txBox="1">
            <a:spLocks/>
          </p:cNvSpPr>
          <p:nvPr/>
        </p:nvSpPr>
        <p:spPr>
          <a:xfrm>
            <a:off x="717750" y="3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4F81BD"/>
                </a:solidFill>
                <a:latin typeface="Calibri"/>
                <a:sym typeface="Arial"/>
              </a:rPr>
              <a:t>SEBA: Built on CORD</a:t>
            </a:r>
            <a:endParaRPr lang="en-US" sz="3200" b="1" dirty="0">
              <a:solidFill>
                <a:srgbClr val="4F81BD"/>
              </a:solidFill>
              <a:latin typeface="Calibri"/>
              <a:sym typeface="Arial"/>
            </a:endParaRPr>
          </a:p>
        </p:txBody>
      </p:sp>
      <p:sp>
        <p:nvSpPr>
          <p:cNvPr id="114" name="Google Shape;413;p40"/>
          <p:cNvSpPr/>
          <p:nvPr/>
        </p:nvSpPr>
        <p:spPr>
          <a:xfrm>
            <a:off x="5831499" y="3518981"/>
            <a:ext cx="943666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P4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1807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" grpId="0"/>
      <p:bldP spid="41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SEBA: Built on CORD</a:t>
            </a:r>
            <a:endParaRPr sz="3200" b="1">
              <a:solidFill>
                <a:schemeClr val="accent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57" y="771610"/>
            <a:ext cx="8332031" cy="32411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01548" y="4160471"/>
            <a:ext cx="13575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Elasticsearch</a:t>
            </a:r>
          </a:p>
          <a:p>
            <a:r>
              <a:rPr lang="en-US" sz="1200"/>
              <a:t>Logstash</a:t>
            </a:r>
          </a:p>
          <a:p>
            <a:r>
              <a:rPr lang="en-US" sz="1200"/>
              <a:t>Kibana</a:t>
            </a:r>
          </a:p>
          <a:p>
            <a:r>
              <a:rPr lang="en-US" sz="1200"/>
              <a:t>Prometheus</a:t>
            </a:r>
          </a:p>
          <a:p>
            <a:r>
              <a:rPr lang="en-US" sz="1200"/>
              <a:t>Grafana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812015" y="3822629"/>
            <a:ext cx="277506" cy="337842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19" idx="0"/>
          </p:cNvCxnSpPr>
          <p:nvPr/>
        </p:nvCxnSpPr>
        <p:spPr>
          <a:xfrm flipH="1" flipV="1">
            <a:off x="2733897" y="3760065"/>
            <a:ext cx="2236536" cy="721727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19" idx="0"/>
          </p:cNvCxnSpPr>
          <p:nvPr/>
        </p:nvCxnSpPr>
        <p:spPr>
          <a:xfrm flipV="1">
            <a:off x="4970433" y="3791347"/>
            <a:ext cx="59432" cy="690445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9" idx="0"/>
          </p:cNvCxnSpPr>
          <p:nvPr/>
        </p:nvCxnSpPr>
        <p:spPr>
          <a:xfrm flipH="1" flipV="1">
            <a:off x="3834959" y="2721511"/>
            <a:ext cx="1135474" cy="1760281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291651" y="4481792"/>
            <a:ext cx="1357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Network Edge Mediator (NEM)</a:t>
            </a:r>
          </a:p>
        </p:txBody>
      </p:sp>
      <p:cxnSp>
        <p:nvCxnSpPr>
          <p:cNvPr id="23" name="Straight Arrow Connector 22"/>
          <p:cNvCxnSpPr>
            <a:stCxn id="19" idx="0"/>
          </p:cNvCxnSpPr>
          <p:nvPr/>
        </p:nvCxnSpPr>
        <p:spPr>
          <a:xfrm flipH="1" flipV="1">
            <a:off x="3834959" y="1758034"/>
            <a:ext cx="1135474" cy="2723758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0" y="3961128"/>
            <a:ext cx="1357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VOLTHA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412557" y="2602641"/>
            <a:ext cx="1188991" cy="1410098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2065" y="2899797"/>
            <a:ext cx="760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SEBA</a:t>
            </a:r>
          </a:p>
          <a:p>
            <a:r>
              <a:rPr lang="en-US" sz="1200"/>
              <a:t>profile</a:t>
            </a:r>
          </a:p>
        </p:txBody>
      </p:sp>
      <p:cxnSp>
        <p:nvCxnSpPr>
          <p:cNvPr id="47" name="Straight Arrow Connector 46"/>
          <p:cNvCxnSpPr>
            <a:stCxn id="45" idx="0"/>
          </p:cNvCxnSpPr>
          <p:nvPr/>
        </p:nvCxnSpPr>
        <p:spPr>
          <a:xfrm flipV="1">
            <a:off x="412557" y="2526011"/>
            <a:ext cx="282373" cy="373786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329237" y="4092239"/>
            <a:ext cx="1357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Hardware: Server, Switch, OLT, ONU etc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H="1" flipV="1">
            <a:off x="7862849" y="2721511"/>
            <a:ext cx="58899" cy="1415059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505" y="1527201"/>
            <a:ext cx="760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AT&amp;T</a:t>
            </a:r>
          </a:p>
          <a:p>
            <a:r>
              <a:rPr lang="en-US" sz="1200"/>
              <a:t>TT</a:t>
            </a:r>
          </a:p>
          <a:p>
            <a:r>
              <a:rPr lang="en-US" sz="1200"/>
              <a:t>DT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457200" y="1527201"/>
            <a:ext cx="173769" cy="202465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459345" y="1656801"/>
            <a:ext cx="173769" cy="202465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466143" y="1817290"/>
            <a:ext cx="173769" cy="202465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20680" y="394000"/>
            <a:ext cx="10248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SEBA POD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566255" y="670999"/>
            <a:ext cx="226793" cy="323930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382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41" grpId="0"/>
      <p:bldP spid="45" grpId="0"/>
      <p:bldP spid="50" grpId="0"/>
      <p:bldP spid="53" grpId="0"/>
      <p:bldP spid="6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-66408"/>
            <a:ext cx="8229600" cy="4814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Multi-Access CORD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45" name="Google Shape;196;p29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 sz="7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45</a:t>
            </a:fld>
            <a:endParaRPr sz="700" b="0" i="0" u="none" strike="noStrike" cap="non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61AC3E90-4C09-1842-B655-55FB96FFB422}"/>
              </a:ext>
            </a:extLst>
          </p:cNvPr>
          <p:cNvSpPr/>
          <p:nvPr/>
        </p:nvSpPr>
        <p:spPr>
          <a:xfrm>
            <a:off x="4236383" y="2716800"/>
            <a:ext cx="899751" cy="288158"/>
          </a:xfrm>
          <a:prstGeom prst="rect">
            <a:avLst/>
          </a:prstGeom>
          <a:solidFill>
            <a:srgbClr val="AF7805"/>
          </a:solidFill>
          <a:ln w="9525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SGW-U 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="" xmlns:a16="http://schemas.microsoft.com/office/drawing/2014/main" id="{289D43FA-8233-6445-BAB1-76BE0E40D7C7}"/>
              </a:ext>
            </a:extLst>
          </p:cNvPr>
          <p:cNvCxnSpPr>
            <a:cxnSpLocks/>
            <a:stCxn id="56" idx="2"/>
            <a:endCxn id="47" idx="0"/>
          </p:cNvCxnSpPr>
          <p:nvPr/>
        </p:nvCxnSpPr>
        <p:spPr>
          <a:xfrm>
            <a:off x="4686259" y="2648015"/>
            <a:ext cx="0" cy="68785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49" name="Straight Connector 48">
            <a:extLst>
              <a:ext uri="{FF2B5EF4-FFF2-40B4-BE49-F238E27FC236}">
                <a16:creationId xmlns="" xmlns:a16="http://schemas.microsoft.com/office/drawing/2014/main" id="{145225CC-0190-B840-8037-CDE6C0D03B58}"/>
              </a:ext>
            </a:extLst>
          </p:cNvPr>
          <p:cNvCxnSpPr>
            <a:cxnSpLocks/>
          </p:cNvCxnSpPr>
          <p:nvPr/>
        </p:nvCxnSpPr>
        <p:spPr>
          <a:xfrm>
            <a:off x="692458" y="3065341"/>
            <a:ext cx="3092554" cy="30928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0" name="Straight Connector 49">
            <a:extLst>
              <a:ext uri="{FF2B5EF4-FFF2-40B4-BE49-F238E27FC236}">
                <a16:creationId xmlns="" xmlns:a16="http://schemas.microsoft.com/office/drawing/2014/main" id="{A5CB9BB3-8910-2B45-9520-E8DEE19FA40B}"/>
              </a:ext>
            </a:extLst>
          </p:cNvPr>
          <p:cNvCxnSpPr>
            <a:cxnSpLocks/>
          </p:cNvCxnSpPr>
          <p:nvPr/>
        </p:nvCxnSpPr>
        <p:spPr>
          <a:xfrm>
            <a:off x="692458" y="3249383"/>
            <a:ext cx="3084254" cy="21206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1" name="Straight Connector 50">
            <a:extLst>
              <a:ext uri="{FF2B5EF4-FFF2-40B4-BE49-F238E27FC236}">
                <a16:creationId xmlns="" xmlns:a16="http://schemas.microsoft.com/office/drawing/2014/main" id="{02FA4574-DEF9-DD43-99AD-6083E5F023F1}"/>
              </a:ext>
            </a:extLst>
          </p:cNvPr>
          <p:cNvCxnSpPr>
            <a:cxnSpLocks/>
          </p:cNvCxnSpPr>
          <p:nvPr/>
        </p:nvCxnSpPr>
        <p:spPr>
          <a:xfrm flipH="1" flipV="1">
            <a:off x="3776535" y="3265565"/>
            <a:ext cx="177" cy="884929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2" name="Straight Connector 51">
            <a:extLst>
              <a:ext uri="{FF2B5EF4-FFF2-40B4-BE49-F238E27FC236}">
                <a16:creationId xmlns="" xmlns:a16="http://schemas.microsoft.com/office/drawing/2014/main" id="{577DCABA-4D29-8A4D-9551-902FEC1DD8B7}"/>
              </a:ext>
            </a:extLst>
          </p:cNvPr>
          <p:cNvCxnSpPr>
            <a:cxnSpLocks/>
          </p:cNvCxnSpPr>
          <p:nvPr/>
        </p:nvCxnSpPr>
        <p:spPr>
          <a:xfrm flipV="1">
            <a:off x="3793313" y="4142196"/>
            <a:ext cx="439924" cy="8298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3" name="Straight Connector 52">
            <a:extLst>
              <a:ext uri="{FF2B5EF4-FFF2-40B4-BE49-F238E27FC236}">
                <a16:creationId xmlns="" xmlns:a16="http://schemas.microsoft.com/office/drawing/2014/main" id="{4C29DDFD-9A07-854B-BAEB-95ABCB4FD570}"/>
              </a:ext>
            </a:extLst>
          </p:cNvPr>
          <p:cNvCxnSpPr>
            <a:cxnSpLocks/>
          </p:cNvCxnSpPr>
          <p:nvPr/>
        </p:nvCxnSpPr>
        <p:spPr>
          <a:xfrm flipH="1">
            <a:off x="7487020" y="3004958"/>
            <a:ext cx="8300" cy="120364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pic>
        <p:nvPicPr>
          <p:cNvPr id="54" name="Picture 53">
            <a:extLst>
              <a:ext uri="{FF2B5EF4-FFF2-40B4-BE49-F238E27FC236}">
                <a16:creationId xmlns="" xmlns:a16="http://schemas.microsoft.com/office/drawing/2014/main" id="{DA8F9354-5AC3-4241-A895-176F7C448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40" y="2429637"/>
            <a:ext cx="637543" cy="10940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Rectangle 54">
            <a:extLst>
              <a:ext uri="{FF2B5EF4-FFF2-40B4-BE49-F238E27FC236}">
                <a16:creationId xmlns="" xmlns:a16="http://schemas.microsoft.com/office/drawing/2014/main" id="{DC9CB29C-5704-7B4F-B4C4-47A270ED0814}"/>
              </a:ext>
            </a:extLst>
          </p:cNvPr>
          <p:cNvSpPr/>
          <p:nvPr/>
        </p:nvSpPr>
        <p:spPr>
          <a:xfrm>
            <a:off x="7041153" y="2716799"/>
            <a:ext cx="899751" cy="288925"/>
          </a:xfrm>
          <a:prstGeom prst="rect">
            <a:avLst/>
          </a:prstGeom>
          <a:solidFill>
            <a:srgbClr val="AF7805"/>
          </a:solidFill>
          <a:ln w="9525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PGW-U 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="" xmlns:a16="http://schemas.microsoft.com/office/drawing/2014/main" id="{D4500D3E-4817-714E-94AC-7F17F7419036}"/>
              </a:ext>
            </a:extLst>
          </p:cNvPr>
          <p:cNvSpPr/>
          <p:nvPr/>
        </p:nvSpPr>
        <p:spPr>
          <a:xfrm>
            <a:off x="4236383" y="2317834"/>
            <a:ext cx="899751" cy="330181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SGW-C 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="" xmlns:a16="http://schemas.microsoft.com/office/drawing/2014/main" id="{9B83D3AD-0059-8346-8EC6-C71E3DD0E56C}"/>
              </a:ext>
            </a:extLst>
          </p:cNvPr>
          <p:cNvCxnSpPr>
            <a:cxnSpLocks/>
            <a:stCxn id="58" idx="2"/>
            <a:endCxn id="55" idx="0"/>
          </p:cNvCxnSpPr>
          <p:nvPr/>
        </p:nvCxnSpPr>
        <p:spPr>
          <a:xfrm>
            <a:off x="7491029" y="2606510"/>
            <a:ext cx="0" cy="110289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58" name="Rectangle 57">
            <a:extLst>
              <a:ext uri="{FF2B5EF4-FFF2-40B4-BE49-F238E27FC236}">
                <a16:creationId xmlns="" xmlns:a16="http://schemas.microsoft.com/office/drawing/2014/main" id="{7E3D920F-82B3-FE42-80B6-F6ACE05EB4E6}"/>
              </a:ext>
            </a:extLst>
          </p:cNvPr>
          <p:cNvSpPr/>
          <p:nvPr/>
        </p:nvSpPr>
        <p:spPr>
          <a:xfrm>
            <a:off x="7041153" y="2317835"/>
            <a:ext cx="899751" cy="28867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PGW-C 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072CA9AD-46A9-AA48-A024-5D0F7024D4CF}"/>
              </a:ext>
            </a:extLst>
          </p:cNvPr>
          <p:cNvSpPr/>
          <p:nvPr/>
        </p:nvSpPr>
        <p:spPr>
          <a:xfrm>
            <a:off x="4236383" y="1299092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MME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="" xmlns:a16="http://schemas.microsoft.com/office/drawing/2014/main" id="{E3DDBC1C-04A4-7141-9342-CB9389D3E476}"/>
              </a:ext>
            </a:extLst>
          </p:cNvPr>
          <p:cNvCxnSpPr>
            <a:cxnSpLocks/>
          </p:cNvCxnSpPr>
          <p:nvPr/>
        </p:nvCxnSpPr>
        <p:spPr>
          <a:xfrm flipV="1">
            <a:off x="3770225" y="1642038"/>
            <a:ext cx="2757" cy="1447571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1" name="Straight Connector 60">
            <a:extLst>
              <a:ext uri="{FF2B5EF4-FFF2-40B4-BE49-F238E27FC236}">
                <a16:creationId xmlns="" xmlns:a16="http://schemas.microsoft.com/office/drawing/2014/main" id="{FCD427BA-6BDF-764A-B4B2-57FEA2C7FA89}"/>
              </a:ext>
            </a:extLst>
          </p:cNvPr>
          <p:cNvCxnSpPr>
            <a:cxnSpLocks/>
            <a:endCxn id="59" idx="1"/>
          </p:cNvCxnSpPr>
          <p:nvPr/>
        </p:nvCxnSpPr>
        <p:spPr>
          <a:xfrm>
            <a:off x="3772983" y="1617771"/>
            <a:ext cx="463400" cy="569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62" name="Rectangle 61">
            <a:extLst>
              <a:ext uri="{FF2B5EF4-FFF2-40B4-BE49-F238E27FC236}">
                <a16:creationId xmlns="" xmlns:a16="http://schemas.microsoft.com/office/drawing/2014/main" id="{0395B392-90A9-9843-B31D-320744A01563}"/>
              </a:ext>
            </a:extLst>
          </p:cNvPr>
          <p:cNvSpPr/>
          <p:nvPr/>
        </p:nvSpPr>
        <p:spPr>
          <a:xfrm>
            <a:off x="5630873" y="793107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HSS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="" xmlns:a16="http://schemas.microsoft.com/office/drawing/2014/main" id="{1A678533-FBD0-2C49-ABCB-92497A85642B}"/>
              </a:ext>
            </a:extLst>
          </p:cNvPr>
          <p:cNvSpPr/>
          <p:nvPr/>
        </p:nvSpPr>
        <p:spPr>
          <a:xfrm>
            <a:off x="5630873" y="1819263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Subscriber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Database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="" xmlns:a16="http://schemas.microsoft.com/office/drawing/2014/main" id="{09FDB983-42DF-2247-BFDA-A7060D45316C}"/>
              </a:ext>
            </a:extLst>
          </p:cNvPr>
          <p:cNvSpPr/>
          <p:nvPr/>
        </p:nvSpPr>
        <p:spPr>
          <a:xfrm>
            <a:off x="7038885" y="1299092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PCRF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="" xmlns:a16="http://schemas.microsoft.com/office/drawing/2014/main" id="{1EF26B65-0462-7148-BEE2-AD4DBDB33AD0}"/>
              </a:ext>
            </a:extLst>
          </p:cNvPr>
          <p:cNvCxnSpPr>
            <a:cxnSpLocks/>
          </p:cNvCxnSpPr>
          <p:nvPr/>
        </p:nvCxnSpPr>
        <p:spPr>
          <a:xfrm>
            <a:off x="4686259" y="1951163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6" name="Straight Connector 65">
            <a:extLst>
              <a:ext uri="{FF2B5EF4-FFF2-40B4-BE49-F238E27FC236}">
                <a16:creationId xmlns="" xmlns:a16="http://schemas.microsoft.com/office/drawing/2014/main" id="{F7681583-D084-174E-BB4D-899DB6CFCC15}"/>
              </a:ext>
            </a:extLst>
          </p:cNvPr>
          <p:cNvCxnSpPr>
            <a:cxnSpLocks/>
          </p:cNvCxnSpPr>
          <p:nvPr/>
        </p:nvCxnSpPr>
        <p:spPr>
          <a:xfrm>
            <a:off x="6067465" y="1439018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7" name="Straight Connector 66">
            <a:extLst>
              <a:ext uri="{FF2B5EF4-FFF2-40B4-BE49-F238E27FC236}">
                <a16:creationId xmlns="" xmlns:a16="http://schemas.microsoft.com/office/drawing/2014/main" id="{4E408D0E-AFDD-DF41-9E1E-CB7B0715DB47}"/>
              </a:ext>
            </a:extLst>
          </p:cNvPr>
          <p:cNvCxnSpPr>
            <a:cxnSpLocks/>
          </p:cNvCxnSpPr>
          <p:nvPr/>
        </p:nvCxnSpPr>
        <p:spPr>
          <a:xfrm>
            <a:off x="7491029" y="1951164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8" name="Straight Connector 67">
            <a:extLst>
              <a:ext uri="{FF2B5EF4-FFF2-40B4-BE49-F238E27FC236}">
                <a16:creationId xmlns="" xmlns:a16="http://schemas.microsoft.com/office/drawing/2014/main" id="{3CBF506F-8997-4841-83BA-75D8843C626C}"/>
              </a:ext>
            </a:extLst>
          </p:cNvPr>
          <p:cNvCxnSpPr>
            <a:cxnSpLocks/>
            <a:stCxn id="47" idx="3"/>
            <a:endCxn id="55" idx="1"/>
          </p:cNvCxnSpPr>
          <p:nvPr/>
        </p:nvCxnSpPr>
        <p:spPr>
          <a:xfrm>
            <a:off x="5136134" y="2860879"/>
            <a:ext cx="1905019" cy="38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9" name="Straight Connector 68">
            <a:extLst>
              <a:ext uri="{FF2B5EF4-FFF2-40B4-BE49-F238E27FC236}">
                <a16:creationId xmlns="" xmlns:a16="http://schemas.microsoft.com/office/drawing/2014/main" id="{80EE8CBA-1E44-2C4B-8EC9-8DE11DEB40A0}"/>
              </a:ext>
            </a:extLst>
          </p:cNvPr>
          <p:cNvCxnSpPr>
            <a:cxnSpLocks/>
          </p:cNvCxnSpPr>
          <p:nvPr/>
        </p:nvCxnSpPr>
        <p:spPr>
          <a:xfrm>
            <a:off x="5385123" y="1112355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0" name="Straight Connector 69">
            <a:extLst>
              <a:ext uri="{FF2B5EF4-FFF2-40B4-BE49-F238E27FC236}">
                <a16:creationId xmlns="" xmlns:a16="http://schemas.microsoft.com/office/drawing/2014/main" id="{78D08B52-F01F-4C4F-AC37-BE761807AADE}"/>
              </a:ext>
            </a:extLst>
          </p:cNvPr>
          <p:cNvCxnSpPr>
            <a:cxnSpLocks/>
          </p:cNvCxnSpPr>
          <p:nvPr/>
        </p:nvCxnSpPr>
        <p:spPr>
          <a:xfrm>
            <a:off x="5385123" y="1112355"/>
            <a:ext cx="0" cy="48750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1" name="Straight Connector 70">
            <a:extLst>
              <a:ext uri="{FF2B5EF4-FFF2-40B4-BE49-F238E27FC236}">
                <a16:creationId xmlns="" xmlns:a16="http://schemas.microsoft.com/office/drawing/2014/main" id="{EE153B68-4D29-8E4F-8AB2-AFB2F1B11197}"/>
              </a:ext>
            </a:extLst>
          </p:cNvPr>
          <p:cNvCxnSpPr>
            <a:cxnSpLocks/>
          </p:cNvCxnSpPr>
          <p:nvPr/>
        </p:nvCxnSpPr>
        <p:spPr>
          <a:xfrm>
            <a:off x="5136133" y="1599858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2" name="Straight Connector 71">
            <a:extLst>
              <a:ext uri="{FF2B5EF4-FFF2-40B4-BE49-F238E27FC236}">
                <a16:creationId xmlns="" xmlns:a16="http://schemas.microsoft.com/office/drawing/2014/main" id="{51AB0E3F-875F-5E47-8371-30A659B35D27}"/>
              </a:ext>
            </a:extLst>
          </p:cNvPr>
          <p:cNvCxnSpPr>
            <a:cxnSpLocks/>
          </p:cNvCxnSpPr>
          <p:nvPr/>
        </p:nvCxnSpPr>
        <p:spPr>
          <a:xfrm>
            <a:off x="6545188" y="2117927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3" name="Straight Connector 72">
            <a:extLst>
              <a:ext uri="{FF2B5EF4-FFF2-40B4-BE49-F238E27FC236}">
                <a16:creationId xmlns="" xmlns:a16="http://schemas.microsoft.com/office/drawing/2014/main" id="{BA1F400E-BBF4-D740-8A24-3B730FAFE9A8}"/>
              </a:ext>
            </a:extLst>
          </p:cNvPr>
          <p:cNvCxnSpPr>
            <a:cxnSpLocks/>
          </p:cNvCxnSpPr>
          <p:nvPr/>
        </p:nvCxnSpPr>
        <p:spPr>
          <a:xfrm>
            <a:off x="6782932" y="1630424"/>
            <a:ext cx="0" cy="48750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4" name="Straight Connector 73">
            <a:extLst>
              <a:ext uri="{FF2B5EF4-FFF2-40B4-BE49-F238E27FC236}">
                <a16:creationId xmlns="" xmlns:a16="http://schemas.microsoft.com/office/drawing/2014/main" id="{306765B8-1203-B241-B259-A2C90DB5EA1B}"/>
              </a:ext>
            </a:extLst>
          </p:cNvPr>
          <p:cNvCxnSpPr>
            <a:cxnSpLocks/>
          </p:cNvCxnSpPr>
          <p:nvPr/>
        </p:nvCxnSpPr>
        <p:spPr>
          <a:xfrm>
            <a:off x="6782932" y="1612835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5" name="Straight Connector 74">
            <a:extLst>
              <a:ext uri="{FF2B5EF4-FFF2-40B4-BE49-F238E27FC236}">
                <a16:creationId xmlns="" xmlns:a16="http://schemas.microsoft.com/office/drawing/2014/main" id="{2E5828ED-5F05-9640-BB09-18AFAEA55D2E}"/>
              </a:ext>
            </a:extLst>
          </p:cNvPr>
          <p:cNvCxnSpPr>
            <a:cxnSpLocks/>
          </p:cNvCxnSpPr>
          <p:nvPr/>
        </p:nvCxnSpPr>
        <p:spPr>
          <a:xfrm flipV="1">
            <a:off x="5142387" y="2531044"/>
            <a:ext cx="1878289" cy="1377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F69185EF-D526-4A49-9AB8-A6CC2D49B954}"/>
              </a:ext>
            </a:extLst>
          </p:cNvPr>
          <p:cNvSpPr/>
          <p:nvPr/>
        </p:nvSpPr>
        <p:spPr>
          <a:xfrm>
            <a:off x="4100559" y="719901"/>
            <a:ext cx="4016587" cy="2426173"/>
          </a:xfrm>
          <a:prstGeom prst="rect">
            <a:avLst/>
          </a:prstGeom>
          <a:noFill/>
          <a:ln w="19050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DAFDB908-2582-0A44-B4E4-C214C360C204}"/>
              </a:ext>
            </a:extLst>
          </p:cNvPr>
          <p:cNvSpPr/>
          <p:nvPr/>
        </p:nvSpPr>
        <p:spPr>
          <a:xfrm>
            <a:off x="4100559" y="3893163"/>
            <a:ext cx="4016587" cy="929709"/>
          </a:xfrm>
          <a:prstGeom prst="rect">
            <a:avLst/>
          </a:prstGeom>
          <a:noFill/>
          <a:ln w="19050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E0230E29-5D3A-954E-9231-FC99213E8217}"/>
              </a:ext>
            </a:extLst>
          </p:cNvPr>
          <p:cNvSpPr txBox="1"/>
          <p:nvPr/>
        </p:nvSpPr>
        <p:spPr>
          <a:xfrm>
            <a:off x="4094511" y="733451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</a:rPr>
              <a:t>OMEC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="" xmlns:a16="http://schemas.microsoft.com/office/drawing/2014/main" id="{61AC3E90-4C09-1842-B655-55FB96FFB422}"/>
              </a:ext>
            </a:extLst>
          </p:cNvPr>
          <p:cNvSpPr/>
          <p:nvPr/>
        </p:nvSpPr>
        <p:spPr>
          <a:xfrm>
            <a:off x="4249838" y="4009378"/>
            <a:ext cx="3693707" cy="705583"/>
          </a:xfrm>
          <a:prstGeom prst="rect">
            <a:avLst/>
          </a:prstGeom>
          <a:solidFill>
            <a:srgbClr val="CC3333"/>
          </a:solidFill>
          <a:ln w="9525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Trellis (with embedded</a:t>
            </a:r>
            <a:r>
              <a:rPr kumimoji="0" lang="en-US" sz="1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BNG)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="" xmlns:a16="http://schemas.microsoft.com/office/drawing/2014/main" id="{C8441BD7-E8D4-9B41-AC3F-34A816821EFF}"/>
              </a:ext>
            </a:extLst>
          </p:cNvPr>
          <p:cNvSpPr/>
          <p:nvPr/>
        </p:nvSpPr>
        <p:spPr>
          <a:xfrm>
            <a:off x="2481839" y="4119767"/>
            <a:ext cx="1004356" cy="640080"/>
          </a:xfrm>
          <a:prstGeom prst="rect">
            <a:avLst/>
          </a:prstGeom>
          <a:solidFill>
            <a:srgbClr val="929000"/>
          </a:solidFill>
          <a:ln w="9525" cap="flat" cmpd="sng" algn="ctr">
            <a:solidFill>
              <a:srgbClr val="929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OLT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="" xmlns:a16="http://schemas.microsoft.com/office/drawing/2014/main" id="{4C29DDFD-9A07-854B-BAEB-95ABCB4FD570}"/>
              </a:ext>
            </a:extLst>
          </p:cNvPr>
          <p:cNvCxnSpPr>
            <a:cxnSpLocks/>
            <a:stCxn id="102" idx="3"/>
          </p:cNvCxnSpPr>
          <p:nvPr/>
        </p:nvCxnSpPr>
        <p:spPr>
          <a:xfrm flipV="1">
            <a:off x="3486195" y="4424427"/>
            <a:ext cx="771944" cy="1538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5" name="Straight Connector 124">
            <a:extLst>
              <a:ext uri="{FF2B5EF4-FFF2-40B4-BE49-F238E27FC236}">
                <a16:creationId xmlns="" xmlns:a16="http://schemas.microsoft.com/office/drawing/2014/main" id="{4C29DDFD-9A07-854B-BAEB-95ABCB4FD570}"/>
              </a:ext>
            </a:extLst>
          </p:cNvPr>
          <p:cNvCxnSpPr>
            <a:cxnSpLocks/>
          </p:cNvCxnSpPr>
          <p:nvPr/>
        </p:nvCxnSpPr>
        <p:spPr>
          <a:xfrm>
            <a:off x="7952197" y="4184566"/>
            <a:ext cx="932293" cy="211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668AC4EB-293A-6E40-B79F-2A799AF2C54D}"/>
              </a:ext>
            </a:extLst>
          </p:cNvPr>
          <p:cNvSpPr txBox="1"/>
          <p:nvPr/>
        </p:nvSpPr>
        <p:spPr>
          <a:xfrm>
            <a:off x="85271" y="2134169"/>
            <a:ext cx="10601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3GPP RAN RU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="" xmlns:a16="http://schemas.microsoft.com/office/drawing/2014/main" id="{06E08BB2-D2C8-A044-90ED-991C13D74B17}"/>
              </a:ext>
            </a:extLst>
          </p:cNvPr>
          <p:cNvSpPr/>
          <p:nvPr/>
        </p:nvSpPr>
        <p:spPr>
          <a:xfrm>
            <a:off x="915794" y="2807397"/>
            <a:ext cx="842665" cy="638495"/>
          </a:xfrm>
          <a:prstGeom prst="rect">
            <a:avLst/>
          </a:prstGeom>
          <a:solidFill>
            <a:srgbClr val="339866"/>
          </a:solidFill>
          <a:ln w="9525" cap="flat" cmpd="sng" algn="ctr">
            <a:solidFill>
              <a:srgbClr val="339866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3GPP RAN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="" xmlns:a16="http://schemas.microsoft.com/office/drawing/2014/main" id="{4C29DDFD-9A07-854B-BAEB-95ABCB4FD570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4686259" y="3004958"/>
            <a:ext cx="3504" cy="381845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93" name="Rectangle 92">
            <a:extLst>
              <a:ext uri="{FF2B5EF4-FFF2-40B4-BE49-F238E27FC236}">
                <a16:creationId xmlns="" xmlns:a16="http://schemas.microsoft.com/office/drawing/2014/main" id="{06E08BB2-D2C8-A044-90ED-991C13D74B17}"/>
              </a:ext>
            </a:extLst>
          </p:cNvPr>
          <p:cNvSpPr/>
          <p:nvPr/>
        </p:nvSpPr>
        <p:spPr>
          <a:xfrm>
            <a:off x="4263872" y="3270589"/>
            <a:ext cx="842665" cy="43561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="" xmlns:a16="http://schemas.microsoft.com/office/drawing/2014/main" id="{1EF26B65-0462-7148-BEE2-AD4DBDB33AD0}"/>
              </a:ext>
            </a:extLst>
          </p:cNvPr>
          <p:cNvCxnSpPr>
            <a:cxnSpLocks/>
            <a:stCxn id="93" idx="2"/>
          </p:cNvCxnSpPr>
          <p:nvPr/>
        </p:nvCxnSpPr>
        <p:spPr>
          <a:xfrm flipH="1">
            <a:off x="4681462" y="3706205"/>
            <a:ext cx="3743" cy="294871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98" name="Straight Arrow Connector 97"/>
          <p:cNvCxnSpPr/>
          <p:nvPr/>
        </p:nvCxnSpPr>
        <p:spPr>
          <a:xfrm>
            <a:off x="2407135" y="2764229"/>
            <a:ext cx="0" cy="738788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1718196" y="2183160"/>
            <a:ext cx="136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Option 2</a:t>
            </a:r>
          </a:p>
          <a:p>
            <a:pPr algn="ctr"/>
            <a:r>
              <a:rPr lang="en-US"/>
              <a:t>F1 interface</a:t>
            </a:r>
          </a:p>
        </p:txBody>
      </p:sp>
      <p:cxnSp>
        <p:nvCxnSpPr>
          <p:cNvPr id="79" name="Straight Connector 78"/>
          <p:cNvCxnSpPr/>
          <p:nvPr/>
        </p:nvCxnSpPr>
        <p:spPr>
          <a:xfrm flipH="1">
            <a:off x="1695481" y="4556021"/>
            <a:ext cx="786357" cy="5496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89" idx="2"/>
            <a:endCxn id="83" idx="3"/>
          </p:cNvCxnSpPr>
          <p:nvPr/>
        </p:nvCxnSpPr>
        <p:spPr>
          <a:xfrm flipH="1" flipV="1">
            <a:off x="654510" y="4389503"/>
            <a:ext cx="1032671" cy="18031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stCxn id="89" idx="2"/>
            <a:endCxn id="85" idx="3"/>
          </p:cNvCxnSpPr>
          <p:nvPr/>
        </p:nvCxnSpPr>
        <p:spPr>
          <a:xfrm flipH="1">
            <a:off x="616001" y="4569818"/>
            <a:ext cx="1071180" cy="262619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2" name="Picture 81" descr="house.png"/>
          <p:cNvPicPr>
            <a:picLocks noChangeAspect="1"/>
          </p:cNvPicPr>
          <p:nvPr/>
        </p:nvPicPr>
        <p:blipFill>
          <a:blip r:embed="rId4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4204"/>
            <a:ext cx="565416" cy="405003"/>
          </a:xfrm>
          <a:prstGeom prst="rect">
            <a:avLst/>
          </a:prstGeom>
        </p:spPr>
      </p:pic>
      <p:sp>
        <p:nvSpPr>
          <p:cNvPr id="83" name="Rounded Rectangle 82"/>
          <p:cNvSpPr/>
          <p:nvPr/>
        </p:nvSpPr>
        <p:spPr>
          <a:xfrm>
            <a:off x="552055" y="4317817"/>
            <a:ext cx="102455" cy="1433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04870" y="4472555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ONU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513546" y="4760751"/>
            <a:ext cx="102455" cy="1433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1687181" y="4505546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0" name="Picture 89" descr="house.png"/>
          <p:cNvPicPr>
            <a:picLocks noChangeAspect="1"/>
          </p:cNvPicPr>
          <p:nvPr/>
        </p:nvPicPr>
        <p:blipFill>
          <a:blip r:embed="rId4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38497"/>
            <a:ext cx="565416" cy="405003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871549" y="1087429"/>
            <a:ext cx="1610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accent1"/>
                </a:solidFill>
              </a:rPr>
              <a:t>Demo @ MWC Barcelona 2019</a:t>
            </a:r>
          </a:p>
        </p:txBody>
      </p:sp>
      <p:sp>
        <p:nvSpPr>
          <p:cNvPr id="2" name="Cloud 1"/>
          <p:cNvSpPr/>
          <p:nvPr/>
        </p:nvSpPr>
        <p:spPr>
          <a:xfrm>
            <a:off x="8283495" y="3863117"/>
            <a:ext cx="860505" cy="770973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/>
              <a:t>Internet</a:t>
            </a:r>
          </a:p>
        </p:txBody>
      </p:sp>
    </p:spTree>
    <p:extLst>
      <p:ext uri="{BB962C8B-B14F-4D97-AF65-F5344CB8AC3E}">
        <p14:creationId xmlns:p14="http://schemas.microsoft.com/office/powerpoint/2010/main" val="986045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3984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Fronthaul F1 over PON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45" name="Google Shape;196;p29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 sz="7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46</a:t>
            </a:fld>
            <a:endParaRPr sz="700" b="0" i="0" u="none" strike="noStrike" cap="non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61AC3E90-4C09-1842-B655-55FB96FFB422}"/>
              </a:ext>
            </a:extLst>
          </p:cNvPr>
          <p:cNvSpPr/>
          <p:nvPr/>
        </p:nvSpPr>
        <p:spPr>
          <a:xfrm>
            <a:off x="4236383" y="2716800"/>
            <a:ext cx="899751" cy="288158"/>
          </a:xfrm>
          <a:prstGeom prst="rect">
            <a:avLst/>
          </a:prstGeom>
          <a:solidFill>
            <a:srgbClr val="AF7805"/>
          </a:solidFill>
          <a:ln w="9525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SGW-U 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="" xmlns:a16="http://schemas.microsoft.com/office/drawing/2014/main" id="{289D43FA-8233-6445-BAB1-76BE0E40D7C7}"/>
              </a:ext>
            </a:extLst>
          </p:cNvPr>
          <p:cNvCxnSpPr>
            <a:cxnSpLocks/>
            <a:stCxn id="56" idx="2"/>
            <a:endCxn id="47" idx="0"/>
          </p:cNvCxnSpPr>
          <p:nvPr/>
        </p:nvCxnSpPr>
        <p:spPr>
          <a:xfrm>
            <a:off x="4686259" y="2648015"/>
            <a:ext cx="0" cy="68785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49" name="Straight Connector 48">
            <a:extLst>
              <a:ext uri="{FF2B5EF4-FFF2-40B4-BE49-F238E27FC236}">
                <a16:creationId xmlns="" xmlns:a16="http://schemas.microsoft.com/office/drawing/2014/main" id="{145225CC-0190-B840-8037-CDE6C0D03B58}"/>
              </a:ext>
            </a:extLst>
          </p:cNvPr>
          <p:cNvCxnSpPr>
            <a:cxnSpLocks/>
          </p:cNvCxnSpPr>
          <p:nvPr/>
        </p:nvCxnSpPr>
        <p:spPr>
          <a:xfrm>
            <a:off x="692458" y="3065341"/>
            <a:ext cx="3092554" cy="30928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0" name="Straight Connector 49">
            <a:extLst>
              <a:ext uri="{FF2B5EF4-FFF2-40B4-BE49-F238E27FC236}">
                <a16:creationId xmlns="" xmlns:a16="http://schemas.microsoft.com/office/drawing/2014/main" id="{A5CB9BB3-8910-2B45-9520-E8DEE19FA40B}"/>
              </a:ext>
            </a:extLst>
          </p:cNvPr>
          <p:cNvCxnSpPr>
            <a:cxnSpLocks/>
          </p:cNvCxnSpPr>
          <p:nvPr/>
        </p:nvCxnSpPr>
        <p:spPr>
          <a:xfrm>
            <a:off x="684158" y="3249383"/>
            <a:ext cx="785024" cy="12905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1" name="Straight Connector 50">
            <a:extLst>
              <a:ext uri="{FF2B5EF4-FFF2-40B4-BE49-F238E27FC236}">
                <a16:creationId xmlns="" xmlns:a16="http://schemas.microsoft.com/office/drawing/2014/main" id="{02FA4574-DEF9-DD43-99AD-6083E5F023F1}"/>
              </a:ext>
            </a:extLst>
          </p:cNvPr>
          <p:cNvCxnSpPr>
            <a:cxnSpLocks/>
          </p:cNvCxnSpPr>
          <p:nvPr/>
        </p:nvCxnSpPr>
        <p:spPr>
          <a:xfrm>
            <a:off x="539530" y="3619231"/>
            <a:ext cx="780243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2" name="Straight Connector 51">
            <a:extLst>
              <a:ext uri="{FF2B5EF4-FFF2-40B4-BE49-F238E27FC236}">
                <a16:creationId xmlns="" xmlns:a16="http://schemas.microsoft.com/office/drawing/2014/main" id="{577DCABA-4D29-8A4D-9551-902FEC1DD8B7}"/>
              </a:ext>
            </a:extLst>
          </p:cNvPr>
          <p:cNvCxnSpPr>
            <a:cxnSpLocks/>
          </p:cNvCxnSpPr>
          <p:nvPr/>
        </p:nvCxnSpPr>
        <p:spPr>
          <a:xfrm flipH="1">
            <a:off x="1328074" y="3461512"/>
            <a:ext cx="1" cy="141117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3" name="Straight Connector 52">
            <a:extLst>
              <a:ext uri="{FF2B5EF4-FFF2-40B4-BE49-F238E27FC236}">
                <a16:creationId xmlns="" xmlns:a16="http://schemas.microsoft.com/office/drawing/2014/main" id="{4C29DDFD-9A07-854B-BAEB-95ABCB4FD570}"/>
              </a:ext>
            </a:extLst>
          </p:cNvPr>
          <p:cNvCxnSpPr>
            <a:cxnSpLocks/>
          </p:cNvCxnSpPr>
          <p:nvPr/>
        </p:nvCxnSpPr>
        <p:spPr>
          <a:xfrm flipH="1">
            <a:off x="7487020" y="3004958"/>
            <a:ext cx="8300" cy="120364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pic>
        <p:nvPicPr>
          <p:cNvPr id="54" name="Picture 53">
            <a:extLst>
              <a:ext uri="{FF2B5EF4-FFF2-40B4-BE49-F238E27FC236}">
                <a16:creationId xmlns="" xmlns:a16="http://schemas.microsoft.com/office/drawing/2014/main" id="{DA8F9354-5AC3-4241-A895-176F7C448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40" y="2429637"/>
            <a:ext cx="633910" cy="10940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Rectangle 54">
            <a:extLst>
              <a:ext uri="{FF2B5EF4-FFF2-40B4-BE49-F238E27FC236}">
                <a16:creationId xmlns="" xmlns:a16="http://schemas.microsoft.com/office/drawing/2014/main" id="{DC9CB29C-5704-7B4F-B4C4-47A270ED0814}"/>
              </a:ext>
            </a:extLst>
          </p:cNvPr>
          <p:cNvSpPr/>
          <p:nvPr/>
        </p:nvSpPr>
        <p:spPr>
          <a:xfrm>
            <a:off x="7041153" y="2716799"/>
            <a:ext cx="899751" cy="288925"/>
          </a:xfrm>
          <a:prstGeom prst="rect">
            <a:avLst/>
          </a:prstGeom>
          <a:solidFill>
            <a:srgbClr val="AF7805"/>
          </a:solidFill>
          <a:ln w="9525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PGW-U 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="" xmlns:a16="http://schemas.microsoft.com/office/drawing/2014/main" id="{D4500D3E-4817-714E-94AC-7F17F7419036}"/>
              </a:ext>
            </a:extLst>
          </p:cNvPr>
          <p:cNvSpPr/>
          <p:nvPr/>
        </p:nvSpPr>
        <p:spPr>
          <a:xfrm>
            <a:off x="4236383" y="2317834"/>
            <a:ext cx="899751" cy="330181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SGW-C 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="" xmlns:a16="http://schemas.microsoft.com/office/drawing/2014/main" id="{9B83D3AD-0059-8346-8EC6-C71E3DD0E56C}"/>
              </a:ext>
            </a:extLst>
          </p:cNvPr>
          <p:cNvCxnSpPr>
            <a:cxnSpLocks/>
            <a:stCxn id="58" idx="2"/>
            <a:endCxn id="55" idx="0"/>
          </p:cNvCxnSpPr>
          <p:nvPr/>
        </p:nvCxnSpPr>
        <p:spPr>
          <a:xfrm>
            <a:off x="7491029" y="2606510"/>
            <a:ext cx="0" cy="110289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58" name="Rectangle 57">
            <a:extLst>
              <a:ext uri="{FF2B5EF4-FFF2-40B4-BE49-F238E27FC236}">
                <a16:creationId xmlns="" xmlns:a16="http://schemas.microsoft.com/office/drawing/2014/main" id="{7E3D920F-82B3-FE42-80B6-F6ACE05EB4E6}"/>
              </a:ext>
            </a:extLst>
          </p:cNvPr>
          <p:cNvSpPr/>
          <p:nvPr/>
        </p:nvSpPr>
        <p:spPr>
          <a:xfrm>
            <a:off x="7041153" y="2317835"/>
            <a:ext cx="899751" cy="28867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PGW-C 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072CA9AD-46A9-AA48-A024-5D0F7024D4CF}"/>
              </a:ext>
            </a:extLst>
          </p:cNvPr>
          <p:cNvSpPr/>
          <p:nvPr/>
        </p:nvSpPr>
        <p:spPr>
          <a:xfrm>
            <a:off x="4236383" y="1299092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MME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="" xmlns:a16="http://schemas.microsoft.com/office/drawing/2014/main" id="{E3DDBC1C-04A4-7141-9342-CB9389D3E476}"/>
              </a:ext>
            </a:extLst>
          </p:cNvPr>
          <p:cNvCxnSpPr>
            <a:cxnSpLocks/>
          </p:cNvCxnSpPr>
          <p:nvPr/>
        </p:nvCxnSpPr>
        <p:spPr>
          <a:xfrm flipV="1">
            <a:off x="3770225" y="1642038"/>
            <a:ext cx="2757" cy="1447571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1" name="Straight Connector 60">
            <a:extLst>
              <a:ext uri="{FF2B5EF4-FFF2-40B4-BE49-F238E27FC236}">
                <a16:creationId xmlns="" xmlns:a16="http://schemas.microsoft.com/office/drawing/2014/main" id="{FCD427BA-6BDF-764A-B4B2-57FEA2C7FA89}"/>
              </a:ext>
            </a:extLst>
          </p:cNvPr>
          <p:cNvCxnSpPr>
            <a:cxnSpLocks/>
            <a:endCxn id="59" idx="1"/>
          </p:cNvCxnSpPr>
          <p:nvPr/>
        </p:nvCxnSpPr>
        <p:spPr>
          <a:xfrm>
            <a:off x="3772983" y="1617771"/>
            <a:ext cx="463400" cy="569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62" name="Rectangle 61">
            <a:extLst>
              <a:ext uri="{FF2B5EF4-FFF2-40B4-BE49-F238E27FC236}">
                <a16:creationId xmlns="" xmlns:a16="http://schemas.microsoft.com/office/drawing/2014/main" id="{0395B392-90A9-9843-B31D-320744A01563}"/>
              </a:ext>
            </a:extLst>
          </p:cNvPr>
          <p:cNvSpPr/>
          <p:nvPr/>
        </p:nvSpPr>
        <p:spPr>
          <a:xfrm>
            <a:off x="5630873" y="793107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HSS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="" xmlns:a16="http://schemas.microsoft.com/office/drawing/2014/main" id="{1A678533-FBD0-2C49-ABCB-92497A85642B}"/>
              </a:ext>
            </a:extLst>
          </p:cNvPr>
          <p:cNvSpPr/>
          <p:nvPr/>
        </p:nvSpPr>
        <p:spPr>
          <a:xfrm>
            <a:off x="5630873" y="1819263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Subscriber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Database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="" xmlns:a16="http://schemas.microsoft.com/office/drawing/2014/main" id="{09FDB983-42DF-2247-BFDA-A7060D45316C}"/>
              </a:ext>
            </a:extLst>
          </p:cNvPr>
          <p:cNvSpPr/>
          <p:nvPr/>
        </p:nvSpPr>
        <p:spPr>
          <a:xfrm>
            <a:off x="7038885" y="1299092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PCRF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="" xmlns:a16="http://schemas.microsoft.com/office/drawing/2014/main" id="{1EF26B65-0462-7148-BEE2-AD4DBDB33AD0}"/>
              </a:ext>
            </a:extLst>
          </p:cNvPr>
          <p:cNvCxnSpPr>
            <a:cxnSpLocks/>
          </p:cNvCxnSpPr>
          <p:nvPr/>
        </p:nvCxnSpPr>
        <p:spPr>
          <a:xfrm>
            <a:off x="4686259" y="1951163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6" name="Straight Connector 65">
            <a:extLst>
              <a:ext uri="{FF2B5EF4-FFF2-40B4-BE49-F238E27FC236}">
                <a16:creationId xmlns="" xmlns:a16="http://schemas.microsoft.com/office/drawing/2014/main" id="{F7681583-D084-174E-BB4D-899DB6CFCC15}"/>
              </a:ext>
            </a:extLst>
          </p:cNvPr>
          <p:cNvCxnSpPr>
            <a:cxnSpLocks/>
          </p:cNvCxnSpPr>
          <p:nvPr/>
        </p:nvCxnSpPr>
        <p:spPr>
          <a:xfrm>
            <a:off x="6067465" y="1439018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7" name="Straight Connector 66">
            <a:extLst>
              <a:ext uri="{FF2B5EF4-FFF2-40B4-BE49-F238E27FC236}">
                <a16:creationId xmlns="" xmlns:a16="http://schemas.microsoft.com/office/drawing/2014/main" id="{4E408D0E-AFDD-DF41-9E1E-CB7B0715DB47}"/>
              </a:ext>
            </a:extLst>
          </p:cNvPr>
          <p:cNvCxnSpPr>
            <a:cxnSpLocks/>
          </p:cNvCxnSpPr>
          <p:nvPr/>
        </p:nvCxnSpPr>
        <p:spPr>
          <a:xfrm>
            <a:off x="7491029" y="1951164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8" name="Straight Connector 67">
            <a:extLst>
              <a:ext uri="{FF2B5EF4-FFF2-40B4-BE49-F238E27FC236}">
                <a16:creationId xmlns="" xmlns:a16="http://schemas.microsoft.com/office/drawing/2014/main" id="{3CBF506F-8997-4841-83BA-75D8843C626C}"/>
              </a:ext>
            </a:extLst>
          </p:cNvPr>
          <p:cNvCxnSpPr>
            <a:cxnSpLocks/>
            <a:stCxn id="47" idx="3"/>
            <a:endCxn id="55" idx="1"/>
          </p:cNvCxnSpPr>
          <p:nvPr/>
        </p:nvCxnSpPr>
        <p:spPr>
          <a:xfrm>
            <a:off x="5136134" y="2860879"/>
            <a:ext cx="1905019" cy="38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9" name="Straight Connector 68">
            <a:extLst>
              <a:ext uri="{FF2B5EF4-FFF2-40B4-BE49-F238E27FC236}">
                <a16:creationId xmlns="" xmlns:a16="http://schemas.microsoft.com/office/drawing/2014/main" id="{80EE8CBA-1E44-2C4B-8EC9-8DE11DEB40A0}"/>
              </a:ext>
            </a:extLst>
          </p:cNvPr>
          <p:cNvCxnSpPr>
            <a:cxnSpLocks/>
          </p:cNvCxnSpPr>
          <p:nvPr/>
        </p:nvCxnSpPr>
        <p:spPr>
          <a:xfrm>
            <a:off x="5385123" y="1112355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0" name="Straight Connector 69">
            <a:extLst>
              <a:ext uri="{FF2B5EF4-FFF2-40B4-BE49-F238E27FC236}">
                <a16:creationId xmlns="" xmlns:a16="http://schemas.microsoft.com/office/drawing/2014/main" id="{78D08B52-F01F-4C4F-AC37-BE761807AADE}"/>
              </a:ext>
            </a:extLst>
          </p:cNvPr>
          <p:cNvCxnSpPr>
            <a:cxnSpLocks/>
          </p:cNvCxnSpPr>
          <p:nvPr/>
        </p:nvCxnSpPr>
        <p:spPr>
          <a:xfrm>
            <a:off x="5385123" y="1112355"/>
            <a:ext cx="0" cy="48750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1" name="Straight Connector 70">
            <a:extLst>
              <a:ext uri="{FF2B5EF4-FFF2-40B4-BE49-F238E27FC236}">
                <a16:creationId xmlns="" xmlns:a16="http://schemas.microsoft.com/office/drawing/2014/main" id="{EE153B68-4D29-8E4F-8AB2-AFB2F1B11197}"/>
              </a:ext>
            </a:extLst>
          </p:cNvPr>
          <p:cNvCxnSpPr>
            <a:cxnSpLocks/>
          </p:cNvCxnSpPr>
          <p:nvPr/>
        </p:nvCxnSpPr>
        <p:spPr>
          <a:xfrm>
            <a:off x="5136133" y="1599858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2" name="Straight Connector 71">
            <a:extLst>
              <a:ext uri="{FF2B5EF4-FFF2-40B4-BE49-F238E27FC236}">
                <a16:creationId xmlns="" xmlns:a16="http://schemas.microsoft.com/office/drawing/2014/main" id="{51AB0E3F-875F-5E47-8371-30A659B35D27}"/>
              </a:ext>
            </a:extLst>
          </p:cNvPr>
          <p:cNvCxnSpPr>
            <a:cxnSpLocks/>
          </p:cNvCxnSpPr>
          <p:nvPr/>
        </p:nvCxnSpPr>
        <p:spPr>
          <a:xfrm>
            <a:off x="6545188" y="2117927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3" name="Straight Connector 72">
            <a:extLst>
              <a:ext uri="{FF2B5EF4-FFF2-40B4-BE49-F238E27FC236}">
                <a16:creationId xmlns="" xmlns:a16="http://schemas.microsoft.com/office/drawing/2014/main" id="{BA1F400E-BBF4-D740-8A24-3B730FAFE9A8}"/>
              </a:ext>
            </a:extLst>
          </p:cNvPr>
          <p:cNvCxnSpPr>
            <a:cxnSpLocks/>
          </p:cNvCxnSpPr>
          <p:nvPr/>
        </p:nvCxnSpPr>
        <p:spPr>
          <a:xfrm>
            <a:off x="6782932" y="1630424"/>
            <a:ext cx="0" cy="48750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4" name="Straight Connector 73">
            <a:extLst>
              <a:ext uri="{FF2B5EF4-FFF2-40B4-BE49-F238E27FC236}">
                <a16:creationId xmlns="" xmlns:a16="http://schemas.microsoft.com/office/drawing/2014/main" id="{306765B8-1203-B241-B259-A2C90DB5EA1B}"/>
              </a:ext>
            </a:extLst>
          </p:cNvPr>
          <p:cNvCxnSpPr>
            <a:cxnSpLocks/>
          </p:cNvCxnSpPr>
          <p:nvPr/>
        </p:nvCxnSpPr>
        <p:spPr>
          <a:xfrm>
            <a:off x="6782932" y="1612835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5" name="Straight Connector 74">
            <a:extLst>
              <a:ext uri="{FF2B5EF4-FFF2-40B4-BE49-F238E27FC236}">
                <a16:creationId xmlns="" xmlns:a16="http://schemas.microsoft.com/office/drawing/2014/main" id="{2E5828ED-5F05-9640-BB09-18AFAEA55D2E}"/>
              </a:ext>
            </a:extLst>
          </p:cNvPr>
          <p:cNvCxnSpPr>
            <a:cxnSpLocks/>
          </p:cNvCxnSpPr>
          <p:nvPr/>
        </p:nvCxnSpPr>
        <p:spPr>
          <a:xfrm flipV="1">
            <a:off x="5142387" y="2531044"/>
            <a:ext cx="1878289" cy="1377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F69185EF-D526-4A49-9AB8-A6CC2D49B954}"/>
              </a:ext>
            </a:extLst>
          </p:cNvPr>
          <p:cNvSpPr/>
          <p:nvPr/>
        </p:nvSpPr>
        <p:spPr>
          <a:xfrm>
            <a:off x="4100559" y="719901"/>
            <a:ext cx="4016587" cy="2426173"/>
          </a:xfrm>
          <a:prstGeom prst="rect">
            <a:avLst/>
          </a:prstGeom>
          <a:noFill/>
          <a:ln w="19050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DAFDB908-2582-0A44-B4E4-C214C360C204}"/>
              </a:ext>
            </a:extLst>
          </p:cNvPr>
          <p:cNvSpPr/>
          <p:nvPr/>
        </p:nvSpPr>
        <p:spPr>
          <a:xfrm>
            <a:off x="4100559" y="3893163"/>
            <a:ext cx="4016587" cy="929709"/>
          </a:xfrm>
          <a:prstGeom prst="rect">
            <a:avLst/>
          </a:prstGeom>
          <a:noFill/>
          <a:ln w="19050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E0230E29-5D3A-954E-9231-FC99213E8217}"/>
              </a:ext>
            </a:extLst>
          </p:cNvPr>
          <p:cNvSpPr txBox="1"/>
          <p:nvPr/>
        </p:nvSpPr>
        <p:spPr>
          <a:xfrm>
            <a:off x="4094511" y="733451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</a:rPr>
              <a:t>OMEC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="" xmlns:a16="http://schemas.microsoft.com/office/drawing/2014/main" id="{61AC3E90-4C09-1842-B655-55FB96FFB422}"/>
              </a:ext>
            </a:extLst>
          </p:cNvPr>
          <p:cNvSpPr/>
          <p:nvPr/>
        </p:nvSpPr>
        <p:spPr>
          <a:xfrm>
            <a:off x="4249838" y="4017679"/>
            <a:ext cx="3693707" cy="705583"/>
          </a:xfrm>
          <a:prstGeom prst="rect">
            <a:avLst/>
          </a:prstGeom>
          <a:solidFill>
            <a:srgbClr val="CC3333"/>
          </a:solidFill>
          <a:ln w="9525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Trellis (with embedded</a:t>
            </a:r>
            <a:r>
              <a:rPr kumimoji="0" lang="en-US" sz="1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BNG)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="" xmlns:a16="http://schemas.microsoft.com/office/drawing/2014/main" id="{C8441BD7-E8D4-9B41-AC3F-34A816821EFF}"/>
              </a:ext>
            </a:extLst>
          </p:cNvPr>
          <p:cNvSpPr/>
          <p:nvPr/>
        </p:nvSpPr>
        <p:spPr>
          <a:xfrm>
            <a:off x="2481839" y="4119767"/>
            <a:ext cx="1004356" cy="640080"/>
          </a:xfrm>
          <a:prstGeom prst="rect">
            <a:avLst/>
          </a:prstGeom>
          <a:solidFill>
            <a:srgbClr val="929000"/>
          </a:solidFill>
          <a:ln w="9525" cap="flat" cmpd="sng" algn="ctr">
            <a:solidFill>
              <a:srgbClr val="929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OLT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="" xmlns:a16="http://schemas.microsoft.com/office/drawing/2014/main" id="{4C29DDFD-9A07-854B-BAEB-95ABCB4FD570}"/>
              </a:ext>
            </a:extLst>
          </p:cNvPr>
          <p:cNvCxnSpPr>
            <a:cxnSpLocks/>
            <a:stCxn id="102" idx="3"/>
          </p:cNvCxnSpPr>
          <p:nvPr/>
        </p:nvCxnSpPr>
        <p:spPr>
          <a:xfrm flipV="1">
            <a:off x="3486195" y="4424427"/>
            <a:ext cx="771944" cy="1538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9" name="Straight Connector 108"/>
          <p:cNvCxnSpPr/>
          <p:nvPr/>
        </p:nvCxnSpPr>
        <p:spPr>
          <a:xfrm flipH="1">
            <a:off x="1695481" y="4556021"/>
            <a:ext cx="786357" cy="5496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19" idx="2"/>
            <a:endCxn id="114" idx="3"/>
          </p:cNvCxnSpPr>
          <p:nvPr/>
        </p:nvCxnSpPr>
        <p:spPr>
          <a:xfrm flipH="1" flipV="1">
            <a:off x="654510" y="4389503"/>
            <a:ext cx="1032671" cy="18031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stCxn id="119" idx="2"/>
            <a:endCxn id="116" idx="3"/>
          </p:cNvCxnSpPr>
          <p:nvPr/>
        </p:nvCxnSpPr>
        <p:spPr>
          <a:xfrm flipH="1">
            <a:off x="616001" y="4569818"/>
            <a:ext cx="1071180" cy="262619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2" name="Picture 111" descr="house.png"/>
          <p:cNvPicPr>
            <a:picLocks noChangeAspect="1"/>
          </p:cNvPicPr>
          <p:nvPr/>
        </p:nvPicPr>
        <p:blipFill>
          <a:blip r:embed="rId4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4204"/>
            <a:ext cx="565416" cy="405003"/>
          </a:xfrm>
          <a:prstGeom prst="rect">
            <a:avLst/>
          </a:prstGeom>
        </p:spPr>
      </p:pic>
      <p:pic>
        <p:nvPicPr>
          <p:cNvPr id="113" name="Picture 112" descr="house.png"/>
          <p:cNvPicPr>
            <a:picLocks noChangeAspect="1"/>
          </p:cNvPicPr>
          <p:nvPr/>
        </p:nvPicPr>
        <p:blipFill>
          <a:blip r:embed="rId4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38497"/>
            <a:ext cx="565416" cy="405003"/>
          </a:xfrm>
          <a:prstGeom prst="rect">
            <a:avLst/>
          </a:prstGeom>
        </p:spPr>
      </p:pic>
      <p:sp>
        <p:nvSpPr>
          <p:cNvPr id="114" name="Rounded Rectangle 113"/>
          <p:cNvSpPr/>
          <p:nvPr/>
        </p:nvSpPr>
        <p:spPr>
          <a:xfrm>
            <a:off x="552055" y="4317817"/>
            <a:ext cx="102455" cy="1433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04870" y="4472555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ONU</a:t>
            </a:r>
          </a:p>
        </p:txBody>
      </p:sp>
      <p:sp>
        <p:nvSpPr>
          <p:cNvPr id="116" name="Rounded Rectangle 115"/>
          <p:cNvSpPr/>
          <p:nvPr/>
        </p:nvSpPr>
        <p:spPr>
          <a:xfrm>
            <a:off x="513546" y="4760751"/>
            <a:ext cx="102455" cy="1433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" name="Oval 118"/>
          <p:cNvSpPr/>
          <p:nvPr/>
        </p:nvSpPr>
        <p:spPr>
          <a:xfrm>
            <a:off x="1687181" y="4505546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25" name="Straight Connector 124">
            <a:extLst>
              <a:ext uri="{FF2B5EF4-FFF2-40B4-BE49-F238E27FC236}">
                <a16:creationId xmlns="" xmlns:a16="http://schemas.microsoft.com/office/drawing/2014/main" id="{4C29DDFD-9A07-854B-BAEB-95ABCB4FD570}"/>
              </a:ext>
            </a:extLst>
          </p:cNvPr>
          <p:cNvCxnSpPr>
            <a:cxnSpLocks/>
          </p:cNvCxnSpPr>
          <p:nvPr/>
        </p:nvCxnSpPr>
        <p:spPr>
          <a:xfrm>
            <a:off x="7952197" y="4184566"/>
            <a:ext cx="932293" cy="211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668AC4EB-293A-6E40-B79F-2A799AF2C54D}"/>
              </a:ext>
            </a:extLst>
          </p:cNvPr>
          <p:cNvSpPr txBox="1"/>
          <p:nvPr/>
        </p:nvSpPr>
        <p:spPr>
          <a:xfrm>
            <a:off x="85271" y="2134169"/>
            <a:ext cx="10601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3GPP RAN RU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="" xmlns:a16="http://schemas.microsoft.com/office/drawing/2014/main" id="{06E08BB2-D2C8-A044-90ED-991C13D74B17}"/>
              </a:ext>
            </a:extLst>
          </p:cNvPr>
          <p:cNvSpPr/>
          <p:nvPr/>
        </p:nvSpPr>
        <p:spPr>
          <a:xfrm>
            <a:off x="915794" y="2807397"/>
            <a:ext cx="842665" cy="638495"/>
          </a:xfrm>
          <a:prstGeom prst="rect">
            <a:avLst/>
          </a:prstGeom>
          <a:solidFill>
            <a:srgbClr val="339866"/>
          </a:solidFill>
          <a:ln w="9525" cap="flat" cmpd="sng" algn="ctr">
            <a:solidFill>
              <a:srgbClr val="339866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3GPP RAN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="" xmlns:a16="http://schemas.microsoft.com/office/drawing/2014/main" id="{4C29DDFD-9A07-854B-BAEB-95ABCB4FD570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4686259" y="3004958"/>
            <a:ext cx="3504" cy="381845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93" name="Rectangle 92">
            <a:extLst>
              <a:ext uri="{FF2B5EF4-FFF2-40B4-BE49-F238E27FC236}">
                <a16:creationId xmlns="" xmlns:a16="http://schemas.microsoft.com/office/drawing/2014/main" id="{06E08BB2-D2C8-A044-90ED-991C13D74B17}"/>
              </a:ext>
            </a:extLst>
          </p:cNvPr>
          <p:cNvSpPr/>
          <p:nvPr/>
        </p:nvSpPr>
        <p:spPr>
          <a:xfrm>
            <a:off x="4263872" y="3270589"/>
            <a:ext cx="842665" cy="43561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="" xmlns:a16="http://schemas.microsoft.com/office/drawing/2014/main" id="{1EF26B65-0462-7148-BEE2-AD4DBDB33AD0}"/>
              </a:ext>
            </a:extLst>
          </p:cNvPr>
          <p:cNvCxnSpPr>
            <a:cxnSpLocks/>
            <a:stCxn id="93" idx="2"/>
          </p:cNvCxnSpPr>
          <p:nvPr/>
        </p:nvCxnSpPr>
        <p:spPr>
          <a:xfrm flipH="1">
            <a:off x="4681462" y="3706205"/>
            <a:ext cx="3743" cy="294871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98" name="Straight Arrow Connector 97"/>
          <p:cNvCxnSpPr/>
          <p:nvPr/>
        </p:nvCxnSpPr>
        <p:spPr>
          <a:xfrm flipH="1">
            <a:off x="2390534" y="2764229"/>
            <a:ext cx="16601" cy="1668499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1718196" y="2183160"/>
            <a:ext cx="136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Option 2</a:t>
            </a:r>
          </a:p>
          <a:p>
            <a:pPr algn="ctr"/>
            <a:r>
              <a:rPr lang="en-US"/>
              <a:t>F1 interface</a:t>
            </a:r>
          </a:p>
        </p:txBody>
      </p:sp>
      <p:sp>
        <p:nvSpPr>
          <p:cNvPr id="104" name="Oval 103"/>
          <p:cNvSpPr/>
          <p:nvPr/>
        </p:nvSpPr>
        <p:spPr>
          <a:xfrm>
            <a:off x="1698474" y="3968963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05" name="Straight Connector 104"/>
          <p:cNvCxnSpPr>
            <a:endCxn id="104" idx="6"/>
          </p:cNvCxnSpPr>
          <p:nvPr/>
        </p:nvCxnSpPr>
        <p:spPr>
          <a:xfrm flipH="1" flipV="1">
            <a:off x="1774401" y="4033235"/>
            <a:ext cx="699138" cy="175366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endCxn id="107" idx="3"/>
          </p:cNvCxnSpPr>
          <p:nvPr/>
        </p:nvCxnSpPr>
        <p:spPr>
          <a:xfrm flipH="1" flipV="1">
            <a:off x="856713" y="3769911"/>
            <a:ext cx="836280" cy="234479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Rounded Rectangle 106"/>
          <p:cNvSpPr/>
          <p:nvPr/>
        </p:nvSpPr>
        <p:spPr>
          <a:xfrm>
            <a:off x="754258" y="3698225"/>
            <a:ext cx="102455" cy="1433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" name="Rounded Rectangle 116"/>
          <p:cNvSpPr/>
          <p:nvPr/>
        </p:nvSpPr>
        <p:spPr>
          <a:xfrm>
            <a:off x="757250" y="3966838"/>
            <a:ext cx="102455" cy="1433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22" name="Straight Connector 121">
            <a:extLst>
              <a:ext uri="{FF2B5EF4-FFF2-40B4-BE49-F238E27FC236}">
                <a16:creationId xmlns="" xmlns:a16="http://schemas.microsoft.com/office/drawing/2014/main" id="{577DCABA-4D29-8A4D-9551-902FEC1DD8B7}"/>
              </a:ext>
            </a:extLst>
          </p:cNvPr>
          <p:cNvCxnSpPr>
            <a:cxnSpLocks/>
          </p:cNvCxnSpPr>
          <p:nvPr/>
        </p:nvCxnSpPr>
        <p:spPr>
          <a:xfrm flipH="1">
            <a:off x="525921" y="3622213"/>
            <a:ext cx="1" cy="141117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3" name="Straight Connector 122">
            <a:extLst>
              <a:ext uri="{FF2B5EF4-FFF2-40B4-BE49-F238E27FC236}">
                <a16:creationId xmlns="" xmlns:a16="http://schemas.microsoft.com/office/drawing/2014/main" id="{577DCABA-4D29-8A4D-9551-902FEC1DD8B7}"/>
              </a:ext>
            </a:extLst>
          </p:cNvPr>
          <p:cNvCxnSpPr>
            <a:cxnSpLocks/>
            <a:stCxn id="107" idx="1"/>
          </p:cNvCxnSpPr>
          <p:nvPr/>
        </p:nvCxnSpPr>
        <p:spPr>
          <a:xfrm flipH="1">
            <a:off x="522929" y="3769911"/>
            <a:ext cx="231329" cy="7039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7" name="Straight Connector 126"/>
          <p:cNvCxnSpPr>
            <a:stCxn id="104" idx="2"/>
            <a:endCxn id="117" idx="3"/>
          </p:cNvCxnSpPr>
          <p:nvPr/>
        </p:nvCxnSpPr>
        <p:spPr>
          <a:xfrm flipH="1">
            <a:off x="859705" y="4033235"/>
            <a:ext cx="838769" cy="5289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Cloud 78"/>
          <p:cNvSpPr/>
          <p:nvPr/>
        </p:nvSpPr>
        <p:spPr>
          <a:xfrm>
            <a:off x="8283495" y="3863117"/>
            <a:ext cx="860505" cy="770973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/>
              <a:t>Internet</a:t>
            </a:r>
          </a:p>
        </p:txBody>
      </p:sp>
    </p:spTree>
    <p:extLst>
      <p:ext uri="{BB962C8B-B14F-4D97-AF65-F5344CB8AC3E}">
        <p14:creationId xmlns:p14="http://schemas.microsoft.com/office/powerpoint/2010/main" val="628087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47</a:t>
            </a:fld>
            <a:endParaRPr lang="uk-U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0933"/>
            <a:ext cx="9144000" cy="3911529"/>
          </a:xfrm>
          <a:prstGeom prst="rect">
            <a:avLst/>
          </a:prstGeom>
        </p:spPr>
      </p:pic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3984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mmWave Backhaul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4826" y="4699624"/>
            <a:ext cx="3130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Facebook Terragraph: 60GHz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1987" y="4756247"/>
            <a:ext cx="20708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/>
              <a:t>Courtesy: Frank Geilhardt, DT</a:t>
            </a:r>
          </a:p>
        </p:txBody>
      </p:sp>
    </p:spTree>
    <p:extLst>
      <p:ext uri="{BB962C8B-B14F-4D97-AF65-F5344CB8AC3E}">
        <p14:creationId xmlns:p14="http://schemas.microsoft.com/office/powerpoint/2010/main" val="2343798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05099" y="901008"/>
            <a:ext cx="5679611" cy="3764238"/>
          </a:xfrm>
          <a:prstGeom prst="roundRect">
            <a:avLst>
              <a:gd name="adj" fmla="val 1875"/>
            </a:avLst>
          </a:prstGeom>
          <a:noFill/>
          <a:ln w="19050" cap="flat" cmpd="sng" algn="ctr">
            <a:solidFill>
              <a:schemeClr val="tx1"/>
            </a:solidFill>
            <a:prstDash val="dot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endParaRPr lang="en-US" sz="180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5" name="Hexagon 4"/>
          <p:cNvSpPr/>
          <p:nvPr/>
        </p:nvSpPr>
        <p:spPr>
          <a:xfrm>
            <a:off x="2268066" y="1642665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AAA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1773" y="2416517"/>
            <a:ext cx="1821283" cy="33130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400" b="1">
                <a:solidFill>
                  <a:srgbClr val="4B4B4B"/>
                </a:solidFill>
                <a:latin typeface="Calibri"/>
              </a:rPr>
              <a:t>VOLTHA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11773" y="1826915"/>
            <a:ext cx="4539023" cy="44717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400" b="1">
                <a:solidFill>
                  <a:srgbClr val="4B4B4B"/>
                </a:solidFill>
                <a:latin typeface="Calibri"/>
              </a:rPr>
              <a:t>SDN Controller - ONOS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30729" y="947314"/>
            <a:ext cx="4520067" cy="4651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1400" b="1">
                <a:solidFill>
                  <a:srgbClr val="4B4B4B"/>
                </a:solidFill>
                <a:latin typeface="Calibri"/>
              </a:rPr>
              <a:t>Network Edge Mediator (NEM)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6032" y="593231"/>
            <a:ext cx="1268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004B7D">
                    <a:lumMod val="75000"/>
                  </a:srgbClr>
                </a:solidFill>
                <a:latin typeface="Calibri"/>
              </a:rPr>
              <a:t>SEBA POD</a:t>
            </a:r>
          </a:p>
        </p:txBody>
      </p:sp>
      <p:sp>
        <p:nvSpPr>
          <p:cNvPr id="10" name="Hexagon 9"/>
          <p:cNvSpPr/>
          <p:nvPr/>
        </p:nvSpPr>
        <p:spPr>
          <a:xfrm>
            <a:off x="2855442" y="1635471"/>
            <a:ext cx="68286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vlans</a:t>
            </a:r>
          </a:p>
        </p:txBody>
      </p:sp>
      <p:sp>
        <p:nvSpPr>
          <p:cNvPr id="11" name="Hexagon 10"/>
          <p:cNvSpPr/>
          <p:nvPr/>
        </p:nvSpPr>
        <p:spPr>
          <a:xfrm>
            <a:off x="3409303" y="1635471"/>
            <a:ext cx="65133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dhcp</a:t>
            </a:r>
          </a:p>
        </p:txBody>
      </p:sp>
      <p:sp>
        <p:nvSpPr>
          <p:cNvPr id="12" name="Hexagon 11"/>
          <p:cNvSpPr/>
          <p:nvPr/>
        </p:nvSpPr>
        <p:spPr>
          <a:xfrm>
            <a:off x="3957232" y="1635471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mcast</a:t>
            </a:r>
          </a:p>
        </p:txBody>
      </p:sp>
      <p:sp>
        <p:nvSpPr>
          <p:cNvPr id="13" name="Hexagon 12"/>
          <p:cNvSpPr/>
          <p:nvPr/>
        </p:nvSpPr>
        <p:spPr>
          <a:xfrm>
            <a:off x="4590801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bridging</a:t>
            </a:r>
          </a:p>
        </p:txBody>
      </p:sp>
      <p:sp>
        <p:nvSpPr>
          <p:cNvPr id="14" name="Hexagon 13"/>
          <p:cNvSpPr/>
          <p:nvPr/>
        </p:nvSpPr>
        <p:spPr>
          <a:xfrm>
            <a:off x="5326695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routing</a:t>
            </a:r>
          </a:p>
        </p:txBody>
      </p:sp>
      <p:sp>
        <p:nvSpPr>
          <p:cNvPr id="15" name="Hexagon 14"/>
          <p:cNvSpPr/>
          <p:nvPr/>
        </p:nvSpPr>
        <p:spPr>
          <a:xfrm>
            <a:off x="6050035" y="1635471"/>
            <a:ext cx="68889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ACLs</a:t>
            </a:r>
          </a:p>
        </p:txBody>
      </p:sp>
      <p:cxnSp>
        <p:nvCxnSpPr>
          <p:cNvPr id="16" name="Straight Connector 15"/>
          <p:cNvCxnSpPr>
            <a:stCxn id="6" idx="0"/>
          </p:cNvCxnSpPr>
          <p:nvPr/>
        </p:nvCxnSpPr>
        <p:spPr>
          <a:xfrm flipH="1" flipV="1">
            <a:off x="3120309" y="2280271"/>
            <a:ext cx="2106" cy="1362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409" y="1577959"/>
            <a:ext cx="773663" cy="45716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043806" y="206740"/>
            <a:ext cx="2594992" cy="659218"/>
            <a:chOff x="4691947" y="240650"/>
            <a:chExt cx="2692230" cy="854361"/>
          </a:xfrm>
        </p:grpSpPr>
        <p:sp>
          <p:nvSpPr>
            <p:cNvPr id="19" name="Hexagon 18"/>
            <p:cNvSpPr/>
            <p:nvPr/>
          </p:nvSpPr>
          <p:spPr>
            <a:xfrm>
              <a:off x="4691947" y="240650"/>
              <a:ext cx="1175691" cy="280214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200">
                  <a:solidFill>
                    <a:srgbClr val="4B4B4B"/>
                  </a:solidFill>
                  <a:latin typeface="Calibri"/>
                </a:rPr>
                <a:t>ONAP</a:t>
              </a:r>
            </a:p>
          </p:txBody>
        </p:sp>
        <p:sp>
          <p:nvSpPr>
            <p:cNvPr id="20" name="Hexagon 19"/>
            <p:cNvSpPr/>
            <p:nvPr/>
          </p:nvSpPr>
          <p:spPr>
            <a:xfrm>
              <a:off x="5993476" y="240653"/>
              <a:ext cx="1390701" cy="280211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200">
                  <a:solidFill>
                    <a:srgbClr val="4B4B4B"/>
                  </a:solidFill>
                  <a:latin typeface="Calibri"/>
                </a:rPr>
                <a:t>Op X OSS/BSS</a:t>
              </a:r>
            </a:p>
          </p:txBody>
        </p:sp>
        <p:sp>
          <p:nvSpPr>
            <p:cNvPr id="21" name="Up-Down Arrow 20"/>
            <p:cNvSpPr/>
            <p:nvPr/>
          </p:nvSpPr>
          <p:spPr>
            <a:xfrm>
              <a:off x="5188440" y="520865"/>
              <a:ext cx="192792" cy="358886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endParaRPr lang="en-US" sz="2000">
                <a:solidFill>
                  <a:srgbClr val="4B4B4B"/>
                </a:solidFill>
                <a:latin typeface="Calibri"/>
              </a:endParaRPr>
            </a:p>
          </p:txBody>
        </p:sp>
        <p:sp>
          <p:nvSpPr>
            <p:cNvPr id="22" name="Up-Down Arrow 21"/>
            <p:cNvSpPr/>
            <p:nvPr/>
          </p:nvSpPr>
          <p:spPr>
            <a:xfrm>
              <a:off x="6645655" y="520865"/>
              <a:ext cx="222649" cy="545091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endParaRPr lang="en-US" sz="2000">
                <a:solidFill>
                  <a:srgbClr val="4B4B4B"/>
                </a:solidFill>
                <a:latin typeface="Calibri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786513" y="898450"/>
              <a:ext cx="986561" cy="196561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000">
                  <a:solidFill>
                    <a:srgbClr val="4B4B4B"/>
                  </a:solidFill>
                  <a:latin typeface="Calibri"/>
                </a:rPr>
                <a:t>Abstract OLT</a:t>
              </a:r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6818736" y="930072"/>
            <a:ext cx="692740" cy="17754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200" b="1">
                <a:solidFill>
                  <a:srgbClr val="4B4B4B"/>
                </a:solidFill>
                <a:latin typeface="Calibri"/>
              </a:rPr>
              <a:t>DockerK8s Helm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3120309" y="1430691"/>
            <a:ext cx="2107" cy="136960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6" name="Straight Connector 25"/>
          <p:cNvCxnSpPr/>
          <p:nvPr/>
        </p:nvCxnSpPr>
        <p:spPr>
          <a:xfrm flipH="1" flipV="1">
            <a:off x="5640076" y="1435352"/>
            <a:ext cx="2914" cy="1380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7" name="Straight Connector 26"/>
          <p:cNvCxnSpPr/>
          <p:nvPr/>
        </p:nvCxnSpPr>
        <p:spPr>
          <a:xfrm flipV="1">
            <a:off x="3213085" y="2753567"/>
            <a:ext cx="0" cy="74013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8" idx="1"/>
            <a:endCxn id="29" idx="6"/>
          </p:cNvCxnSpPr>
          <p:nvPr/>
        </p:nvCxnSpPr>
        <p:spPr>
          <a:xfrm flipH="1">
            <a:off x="1356409" y="3265868"/>
            <a:ext cx="859979" cy="69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280482" y="3202290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453731" y="3273621"/>
            <a:ext cx="45719" cy="4571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1" name="Straight Connector 30"/>
          <p:cNvCxnSpPr>
            <a:stCxn id="29" idx="2"/>
            <a:endCxn id="33" idx="3"/>
          </p:cNvCxnSpPr>
          <p:nvPr/>
        </p:nvCxnSpPr>
        <p:spPr>
          <a:xfrm flipH="1" flipV="1">
            <a:off x="579807" y="2920228"/>
            <a:ext cx="700675" cy="34633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2"/>
            <a:endCxn id="34" idx="3"/>
          </p:cNvCxnSpPr>
          <p:nvPr/>
        </p:nvCxnSpPr>
        <p:spPr>
          <a:xfrm flipH="1">
            <a:off x="579807" y="3266562"/>
            <a:ext cx="700675" cy="343413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77352" y="2848542"/>
            <a:ext cx="102455" cy="1433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77353" y="3534367"/>
            <a:ext cx="102454" cy="15121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36083" y="3255068"/>
            <a:ext cx="45719" cy="4571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16390" y="2932100"/>
            <a:ext cx="430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OLT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3171" y="2945174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ONU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8" y="3153803"/>
            <a:ext cx="1821283" cy="22413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90" y="3444557"/>
            <a:ext cx="1821282" cy="237964"/>
          </a:xfrm>
          <a:prstGeom prst="rect">
            <a:avLst/>
          </a:prstGeom>
        </p:spPr>
      </p:pic>
      <p:sp>
        <p:nvSpPr>
          <p:cNvPr id="41" name="Oval 40"/>
          <p:cNvSpPr/>
          <p:nvPr/>
        </p:nvSpPr>
        <p:spPr>
          <a:xfrm>
            <a:off x="2888475" y="3756913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black"/>
              </a:solidFill>
              <a:latin typeface="Arial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888475" y="3919896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black"/>
              </a:solidFill>
              <a:latin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888475" y="4080537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44" name="Straight Connector 43"/>
          <p:cNvCxnSpPr>
            <a:stCxn id="38" idx="2"/>
          </p:cNvCxnSpPr>
          <p:nvPr/>
        </p:nvCxnSpPr>
        <p:spPr>
          <a:xfrm flipH="1" flipV="1">
            <a:off x="3122416" y="2753569"/>
            <a:ext cx="4614" cy="400234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7" name="Picture 46" descr="house.png"/>
          <p:cNvPicPr>
            <a:picLocks noChangeAspect="1"/>
          </p:cNvPicPr>
          <p:nvPr/>
        </p:nvPicPr>
        <p:blipFill>
          <a:blip r:embed="rId5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4657"/>
            <a:ext cx="565416" cy="405003"/>
          </a:xfrm>
          <a:prstGeom prst="rect">
            <a:avLst/>
          </a:prstGeom>
        </p:spPr>
      </p:pic>
      <p:pic>
        <p:nvPicPr>
          <p:cNvPr id="48" name="Picture 47" descr="house.png"/>
          <p:cNvPicPr>
            <a:picLocks noChangeAspect="1"/>
          </p:cNvPicPr>
          <p:nvPr/>
        </p:nvPicPr>
        <p:blipFill>
          <a:blip r:embed="rId5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0990"/>
            <a:ext cx="565416" cy="405003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6750796" y="3268741"/>
            <a:ext cx="1715848" cy="658752"/>
            <a:chOff x="6925824" y="3930774"/>
            <a:chExt cx="1715848" cy="65875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4" y="3930774"/>
              <a:ext cx="466864" cy="350562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0007" y="4235359"/>
              <a:ext cx="471665" cy="354167"/>
            </a:xfrm>
            <a:prstGeom prst="rect">
              <a:avLst/>
            </a:prstGeom>
          </p:spPr>
        </p:pic>
        <p:cxnSp>
          <p:nvCxnSpPr>
            <p:cNvPr id="52" name="Straight Connector 51"/>
            <p:cNvCxnSpPr>
              <a:stCxn id="57" idx="3"/>
              <a:endCxn id="50" idx="1"/>
            </p:cNvCxnSpPr>
            <p:nvPr/>
          </p:nvCxnSpPr>
          <p:spPr>
            <a:xfrm>
              <a:off x="6925824" y="4097079"/>
              <a:ext cx="1221200" cy="8976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3" name="Straight Connector 52"/>
            <p:cNvCxnSpPr>
              <a:stCxn id="73" idx="3"/>
              <a:endCxn id="51" idx="1"/>
            </p:cNvCxnSpPr>
            <p:nvPr/>
          </p:nvCxnSpPr>
          <p:spPr>
            <a:xfrm>
              <a:off x="6925824" y="4405592"/>
              <a:ext cx="1244183" cy="6851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4" name="Straight Connector 53"/>
            <p:cNvCxnSpPr>
              <a:stCxn id="73" idx="3"/>
              <a:endCxn id="50" idx="1"/>
            </p:cNvCxnSpPr>
            <p:nvPr/>
          </p:nvCxnSpPr>
          <p:spPr>
            <a:xfrm flipV="1">
              <a:off x="6925824" y="4106055"/>
              <a:ext cx="1221200" cy="299537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5" name="Straight Connector 54"/>
            <p:cNvCxnSpPr>
              <a:stCxn id="57" idx="3"/>
              <a:endCxn id="51" idx="1"/>
            </p:cNvCxnSpPr>
            <p:nvPr/>
          </p:nvCxnSpPr>
          <p:spPr>
            <a:xfrm>
              <a:off x="6925824" y="4097079"/>
              <a:ext cx="1244183" cy="315364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56" name="TextBox 55"/>
          <p:cNvSpPr txBox="1"/>
          <p:nvPr/>
        </p:nvSpPr>
        <p:spPr>
          <a:xfrm>
            <a:off x="7810871" y="3054664"/>
            <a:ext cx="11406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External BNG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4638" y="3308971"/>
            <a:ext cx="1756158" cy="252150"/>
          </a:xfrm>
          <a:prstGeom prst="rect">
            <a:avLst/>
          </a:prstGeom>
        </p:spPr>
      </p:pic>
      <p:cxnSp>
        <p:nvCxnSpPr>
          <p:cNvPr id="58" name="Straight Connector 57"/>
          <p:cNvCxnSpPr>
            <a:stCxn id="38" idx="3"/>
            <a:endCxn id="57" idx="1"/>
          </p:cNvCxnSpPr>
          <p:nvPr/>
        </p:nvCxnSpPr>
        <p:spPr>
          <a:xfrm>
            <a:off x="4037671" y="3265868"/>
            <a:ext cx="956967" cy="16917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9" name="Straight Connector 58"/>
          <p:cNvCxnSpPr>
            <a:stCxn id="38" idx="3"/>
            <a:endCxn id="73" idx="1"/>
          </p:cNvCxnSpPr>
          <p:nvPr/>
        </p:nvCxnSpPr>
        <p:spPr>
          <a:xfrm>
            <a:off x="4037671" y="3265868"/>
            <a:ext cx="956967" cy="47769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0" name="Straight Connector 59"/>
          <p:cNvCxnSpPr>
            <a:stCxn id="39" idx="3"/>
            <a:endCxn id="57" idx="1"/>
          </p:cNvCxnSpPr>
          <p:nvPr/>
        </p:nvCxnSpPr>
        <p:spPr>
          <a:xfrm flipV="1">
            <a:off x="4037672" y="3435046"/>
            <a:ext cx="956966" cy="128493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1" name="Straight Connector 60"/>
          <p:cNvCxnSpPr>
            <a:stCxn id="39" idx="3"/>
            <a:endCxn id="73" idx="1"/>
          </p:cNvCxnSpPr>
          <p:nvPr/>
        </p:nvCxnSpPr>
        <p:spPr>
          <a:xfrm>
            <a:off x="4037672" y="3563539"/>
            <a:ext cx="956966" cy="18002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2" name="Straight Connector 61"/>
          <p:cNvCxnSpPr>
            <a:endCxn id="57" idx="1"/>
          </p:cNvCxnSpPr>
          <p:nvPr/>
        </p:nvCxnSpPr>
        <p:spPr>
          <a:xfrm flipV="1">
            <a:off x="4037672" y="3435046"/>
            <a:ext cx="956966" cy="92459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3" name="Straight Connector 62"/>
          <p:cNvCxnSpPr>
            <a:endCxn id="73" idx="1"/>
          </p:cNvCxnSpPr>
          <p:nvPr/>
        </p:nvCxnSpPr>
        <p:spPr>
          <a:xfrm flipV="1">
            <a:off x="4037672" y="3743559"/>
            <a:ext cx="956966" cy="61608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64" name="Picture 6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0703" y="4195753"/>
            <a:ext cx="2116004" cy="19364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3103" y="4348153"/>
            <a:ext cx="2116004" cy="179166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5503" y="4500553"/>
            <a:ext cx="2116004" cy="170439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 flipV="1">
            <a:off x="5449910" y="3724982"/>
            <a:ext cx="3448" cy="463269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8" name="Straight Connector 67"/>
          <p:cNvCxnSpPr/>
          <p:nvPr/>
        </p:nvCxnSpPr>
        <p:spPr>
          <a:xfrm flipV="1">
            <a:off x="5516569" y="3724983"/>
            <a:ext cx="438" cy="62992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9" name="Straight Connector 68"/>
          <p:cNvCxnSpPr/>
          <p:nvPr/>
        </p:nvCxnSpPr>
        <p:spPr>
          <a:xfrm flipV="1">
            <a:off x="6119945" y="3544595"/>
            <a:ext cx="5746" cy="65515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0" name="Straight Connector 69"/>
          <p:cNvCxnSpPr/>
          <p:nvPr/>
        </p:nvCxnSpPr>
        <p:spPr>
          <a:xfrm flipH="1" flipV="1">
            <a:off x="6183156" y="3561835"/>
            <a:ext cx="1" cy="775837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1" name="Straight Connector 70"/>
          <p:cNvCxnSpPr>
            <a:stCxn id="66" idx="0"/>
          </p:cNvCxnSpPr>
          <p:nvPr/>
        </p:nvCxnSpPr>
        <p:spPr>
          <a:xfrm flipH="1" flipV="1">
            <a:off x="6252111" y="3573329"/>
            <a:ext cx="1394" cy="92722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2" name="Straight Connector 71"/>
          <p:cNvCxnSpPr/>
          <p:nvPr/>
        </p:nvCxnSpPr>
        <p:spPr>
          <a:xfrm flipH="1" flipV="1">
            <a:off x="5584105" y="3703081"/>
            <a:ext cx="1421" cy="79550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73" name="Picture 7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4638" y="3626441"/>
            <a:ext cx="1756158" cy="234236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5004455" y="3093211"/>
            <a:ext cx="11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SWITCH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718598" y="3978785"/>
            <a:ext cx="671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SERVER</a:t>
            </a:r>
          </a:p>
        </p:txBody>
      </p:sp>
      <p:sp>
        <p:nvSpPr>
          <p:cNvPr id="78" name="Google Shape;80;p21"/>
          <p:cNvSpPr txBox="1">
            <a:spLocks/>
          </p:cNvSpPr>
          <p:nvPr/>
        </p:nvSpPr>
        <p:spPr>
          <a:xfrm>
            <a:off x="69188" y="116340"/>
            <a:ext cx="2737817" cy="6005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34275" tIns="17125" rIns="34275" bIns="17125" rtlCol="0" anchor="ctr" anchorCtr="0">
            <a:noAutofit/>
          </a:bodyPr>
          <a:lstStyle>
            <a:lvl1pPr marR="0" lvl="0" algn="ctr" defTabSz="457200" rtl="0" eaLnBrk="1" latinLnBrk="0" hangingPunct="1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kern="1200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algn="l">
              <a:lnSpc>
                <a:spcPct val="90000"/>
              </a:lnSpc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3200" b="1">
                <a:solidFill>
                  <a:srgbClr val="4B87CC"/>
                </a:solidFill>
              </a:rPr>
              <a:t>SEBA + Terragraph</a:t>
            </a:r>
          </a:p>
        </p:txBody>
      </p:sp>
      <p:cxnSp>
        <p:nvCxnSpPr>
          <p:cNvPr id="80" name="Straight Connector 79"/>
          <p:cNvCxnSpPr/>
          <p:nvPr/>
        </p:nvCxnSpPr>
        <p:spPr>
          <a:xfrm flipH="1" flipV="1">
            <a:off x="5805823" y="2266793"/>
            <a:ext cx="4503" cy="104851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7842" y="4048236"/>
            <a:ext cx="1651891" cy="764631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265018" y="4287094"/>
            <a:ext cx="1755389" cy="27502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TG Termination</a:t>
            </a:r>
          </a:p>
        </p:txBody>
      </p:sp>
      <p:cxnSp>
        <p:nvCxnSpPr>
          <p:cNvPr id="84" name="Straight Connector 83"/>
          <p:cNvCxnSpPr>
            <a:stCxn id="3" idx="1"/>
            <a:endCxn id="2" idx="3"/>
          </p:cNvCxnSpPr>
          <p:nvPr/>
        </p:nvCxnSpPr>
        <p:spPr>
          <a:xfrm flipH="1">
            <a:off x="1634049" y="4424605"/>
            <a:ext cx="630969" cy="5947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598612" y="3801761"/>
            <a:ext cx="1213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Terragraph</a:t>
            </a:r>
          </a:p>
        </p:txBody>
      </p:sp>
      <p:sp>
        <p:nvSpPr>
          <p:cNvPr id="88" name="Left Brace 87"/>
          <p:cNvSpPr/>
          <p:nvPr/>
        </p:nvSpPr>
        <p:spPr>
          <a:xfrm rot="16200000">
            <a:off x="2077838" y="3006702"/>
            <a:ext cx="242681" cy="3719501"/>
          </a:xfrm>
          <a:prstGeom prst="leftBrace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/>
          <p:cNvSpPr txBox="1"/>
          <p:nvPr/>
        </p:nvSpPr>
        <p:spPr>
          <a:xfrm>
            <a:off x="1556157" y="4923395"/>
            <a:ext cx="14486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under discussion</a:t>
            </a:r>
          </a:p>
        </p:txBody>
      </p:sp>
    </p:spTree>
    <p:extLst>
      <p:ext uri="{BB962C8B-B14F-4D97-AF65-F5344CB8AC3E}">
        <p14:creationId xmlns:p14="http://schemas.microsoft.com/office/powerpoint/2010/main" val="3056743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7" grpId="0"/>
      <p:bldP spid="88" grpId="0" animBg="1"/>
      <p:bldP spid="9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49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8687963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Summary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796" y="532500"/>
            <a:ext cx="8045837" cy="449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buClrTx/>
              <a:buFont typeface="Arial"/>
              <a:buChar char="•"/>
            </a:pPr>
            <a:r>
              <a:rPr lang="en-US" sz="2400" b="1" kern="1200">
                <a:solidFill>
                  <a:srgbClr val="4F81BD"/>
                </a:solidFill>
                <a:latin typeface="Calibri"/>
                <a:ea typeface="+mn-ea"/>
                <a:cs typeface="+mn-cs"/>
              </a:rPr>
              <a:t>ONF: Operator driven curated open source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CORD is the flagship umbrella project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SEBA </a:t>
            </a:r>
            <a:r>
              <a:rPr lang="mr-IN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–</a:t>
            </a: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SDN Enabled Broadband Access, built on the CORD platform</a:t>
            </a:r>
            <a:endParaRPr lang="en-US" sz="15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285750" indent="-285750" defTabSz="457200">
              <a:lnSpc>
                <a:spcPct val="140000"/>
              </a:lnSpc>
              <a:buClrTx/>
              <a:buFont typeface="Arial"/>
              <a:buChar char="•"/>
            </a:pPr>
            <a:r>
              <a:rPr lang="en-US" sz="2400" b="1" kern="1200">
                <a:solidFill>
                  <a:srgbClr val="4F81BD"/>
                </a:solidFill>
                <a:latin typeface="Calibri"/>
                <a:ea typeface="+mn-ea"/>
                <a:cs typeface="+mn-cs"/>
              </a:rPr>
              <a:t>Community 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500" i="1" kern="1200">
                <a:solidFill>
                  <a:prstClr val="black"/>
                </a:solidFill>
                <a:latin typeface="Calibri"/>
              </a:rPr>
              <a:t>VOLTHA and SEBA have healthy active communities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500" i="1" kern="1200">
                <a:solidFill>
                  <a:prstClr val="black"/>
                </a:solidFill>
                <a:latin typeface="Calibri"/>
              </a:rPr>
              <a:t>Brigades: a way to effectively manage community resources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500" i="1">
                <a:solidFill>
                  <a:prstClr val="black"/>
                </a:solidFill>
                <a:latin typeface="Calibri"/>
              </a:rPr>
              <a:t>Many brigades in progress, more to come </a:t>
            </a:r>
            <a:r>
              <a:rPr lang="mr-IN" sz="1500" i="1">
                <a:solidFill>
                  <a:prstClr val="black"/>
                </a:solidFill>
                <a:latin typeface="Calibri"/>
              </a:rPr>
              <a:t>–</a:t>
            </a:r>
            <a:r>
              <a:rPr lang="en-US" sz="1500" i="1">
                <a:solidFill>
                  <a:prstClr val="black"/>
                </a:solidFill>
                <a:latin typeface="Calibri"/>
              </a:rPr>
              <a:t> get involved (</a:t>
            </a:r>
            <a:r>
              <a:rPr lang="en-US" sz="1500" i="1">
                <a:solidFill>
                  <a:prstClr val="black"/>
                </a:solidFill>
                <a:latin typeface="Calibri"/>
                <a:hlinkClick r:id="rId2"/>
              </a:rPr>
              <a:t>CORD Calendar</a:t>
            </a:r>
            <a:r>
              <a:rPr lang="en-US" sz="1500" i="1">
                <a:solidFill>
                  <a:prstClr val="black"/>
                </a:solidFill>
                <a:latin typeface="Calibri"/>
              </a:rPr>
              <a:t>)</a:t>
            </a:r>
            <a:endParaRPr lang="en-US" sz="1500" i="1" kern="1200">
              <a:solidFill>
                <a:prstClr val="black"/>
              </a:solidFill>
              <a:latin typeface="Calibri"/>
            </a:endParaRPr>
          </a:p>
          <a:p>
            <a:pPr marL="285750" indent="-285750" defTabSz="457200">
              <a:lnSpc>
                <a:spcPct val="140000"/>
              </a:lnSpc>
              <a:buClrTx/>
              <a:buFont typeface="Arial"/>
              <a:buChar char="•"/>
            </a:pPr>
            <a:r>
              <a:rPr lang="en-US" sz="2400" b="1" kern="1200">
                <a:solidFill>
                  <a:srgbClr val="4F81BD"/>
                </a:solidFill>
                <a:latin typeface="Calibri"/>
                <a:ea typeface="+mn-ea"/>
                <a:cs typeface="+mn-cs"/>
              </a:rPr>
              <a:t>Roadmap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2</a:t>
            </a:r>
            <a:r>
              <a:rPr lang="en-US" sz="1500" i="1" kern="1200" baseline="300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nd</a:t>
            </a: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release of SEBA July 2019 </a:t>
            </a:r>
            <a:r>
              <a:rPr lang="mr-IN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–</a:t>
            </a: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Tech &amp; Speed profiles a big step forward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Big focus areas 2</a:t>
            </a:r>
            <a:r>
              <a:rPr lang="en-US" sz="1500" i="1" kern="1200" baseline="300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nd</a:t>
            </a: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half 2019 </a:t>
            </a:r>
            <a:r>
              <a:rPr lang="mr-IN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–</a:t>
            </a: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Embedded BNG &amp; VOLTHA 2.x integration</a:t>
            </a:r>
          </a:p>
          <a:p>
            <a:pPr marL="285750" lvl="0" indent="-28575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F81BD"/>
                </a:solidFill>
              </a:rPr>
              <a:t>Learn More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400" i="1">
                <a:solidFill>
                  <a:prstClr val="black"/>
                </a:solidFill>
              </a:rPr>
              <a:t>Community: </a:t>
            </a:r>
            <a:r>
              <a:rPr lang="en-US" sz="1400" i="1" u="sng" kern="0">
                <a:solidFill>
                  <a:srgbClr val="0563C1"/>
                </a:solidFill>
                <a:ea typeface="Source Sans Pro"/>
                <a:cs typeface="Source Sans Pro"/>
                <a:sym typeface="Source Sans Pro"/>
              </a:rPr>
              <a:t>https://wiki.opencord.org/display/cord/seba 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400" i="1">
                <a:solidFill>
                  <a:prstClr val="black"/>
                </a:solidFill>
              </a:rPr>
              <a:t>Release: </a:t>
            </a:r>
            <a:r>
              <a:rPr lang="en-US" sz="1400" i="1">
                <a:solidFill>
                  <a:prstClr val="black"/>
                </a:solidFill>
                <a:hlinkClick r:id="rId3"/>
              </a:rPr>
              <a:t>https://guide.opencord.org/</a:t>
            </a:r>
            <a:r>
              <a:rPr lang="en-US" sz="1400" i="1">
                <a:solidFill>
                  <a:prstClr val="black"/>
                </a:solidFill>
                <a:hlinkClick r:id="rId3"/>
              </a:rPr>
              <a:t>cord-7.0/profiles/seba/BoM</a:t>
            </a:r>
            <a:endParaRPr lang="en-US" sz="1400" i="1">
              <a:solidFill>
                <a:prstClr val="black"/>
              </a:solidFill>
            </a:endParaRP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400" i="1">
                <a:solidFill>
                  <a:prstClr val="black"/>
                </a:solidFill>
                <a:hlinkClick r:id="rId4"/>
              </a:rPr>
              <a:t>https://guide.opencord.org/cord-7.0/prereqs/hardware.html</a:t>
            </a:r>
            <a:endParaRPr lang="en-US" sz="1400" i="1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492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NF PPT Template 120118">
  <a:themeElements>
    <a:clrScheme name="Custom 108">
      <a:dk1>
        <a:srgbClr val="4B4B4B"/>
      </a:dk1>
      <a:lt1>
        <a:srgbClr val="FFFFFF"/>
      </a:lt1>
      <a:dk2>
        <a:srgbClr val="004B7D"/>
      </a:dk2>
      <a:lt2>
        <a:srgbClr val="FFAF00"/>
      </a:lt2>
      <a:accent1>
        <a:srgbClr val="007DCC"/>
      </a:accent1>
      <a:accent2>
        <a:srgbClr val="CC3333"/>
      </a:accent2>
      <a:accent3>
        <a:srgbClr val="339866"/>
      </a:accent3>
      <a:accent4>
        <a:srgbClr val="664B97"/>
      </a:accent4>
      <a:accent5>
        <a:srgbClr val="00CCFF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NF PPT Template 120118">
  <a:themeElements>
    <a:clrScheme name="Custom 108">
      <a:dk1>
        <a:srgbClr val="4B4B4B"/>
      </a:dk1>
      <a:lt1>
        <a:srgbClr val="FFFFFF"/>
      </a:lt1>
      <a:dk2>
        <a:srgbClr val="004B7D"/>
      </a:dk2>
      <a:lt2>
        <a:srgbClr val="FFAF00"/>
      </a:lt2>
      <a:accent1>
        <a:srgbClr val="007DCC"/>
      </a:accent1>
      <a:accent2>
        <a:srgbClr val="CC3333"/>
      </a:accent2>
      <a:accent3>
        <a:srgbClr val="339866"/>
      </a:accent3>
      <a:accent4>
        <a:srgbClr val="664B97"/>
      </a:accent4>
      <a:accent5>
        <a:srgbClr val="00CCFF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NF Connect 2018 Theme">
  <a:themeElements>
    <a:clrScheme name="Custom 99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339966"/>
      </a:accent1>
      <a:accent2>
        <a:srgbClr val="CC3333"/>
      </a:accent2>
      <a:accent3>
        <a:srgbClr val="007DCC"/>
      </a:accent3>
      <a:accent4>
        <a:srgbClr val="664B97"/>
      </a:accent4>
      <a:accent5>
        <a:srgbClr val="FFAF00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Office Theme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5_Office Theme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5482</TotalTime>
  <Words>2055</Words>
  <Application>Microsoft Macintosh PowerPoint</Application>
  <PresentationFormat>On-screen Show (16:9)</PresentationFormat>
  <Paragraphs>926</Paragraphs>
  <Slides>49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11</vt:i4>
      </vt:variant>
      <vt:variant>
        <vt:lpstr>Slide Titles</vt:lpstr>
      </vt:variant>
      <vt:variant>
        <vt:i4>49</vt:i4>
      </vt:variant>
    </vt:vector>
  </HeadingPairs>
  <TitlesOfParts>
    <vt:vector size="60" baseType="lpstr">
      <vt:lpstr>ONF PPT Template 120118</vt:lpstr>
      <vt:lpstr>2_Office Theme</vt:lpstr>
      <vt:lpstr>1_ONF PPT Template 120118</vt:lpstr>
      <vt:lpstr>ONF Connect 2018 Theme</vt:lpstr>
      <vt:lpstr>3_Office Theme</vt:lpstr>
      <vt:lpstr>4_Office Theme</vt:lpstr>
      <vt:lpstr>8_Office Theme</vt:lpstr>
      <vt:lpstr>9_Office Theme</vt:lpstr>
      <vt:lpstr>Office Theme</vt:lpstr>
      <vt:lpstr>5_Office Theme</vt:lpstr>
      <vt:lpstr>1_Office Theme</vt:lpstr>
      <vt:lpstr>Virtualized Broadband Access: SEBA</vt:lpstr>
      <vt:lpstr>PowerPoint Presentation</vt:lpstr>
      <vt:lpstr>SEBA: SDN Enabled Broadband Access</vt:lpstr>
      <vt:lpstr>PowerPoint Presentation</vt:lpstr>
      <vt:lpstr>OLT Disaggregation  VOLTHA</vt:lpstr>
      <vt:lpstr>PowerPoint Presentation</vt:lpstr>
      <vt:lpstr>VOLTHA Operation</vt:lpstr>
      <vt:lpstr>PowerPoint Presentation</vt:lpstr>
      <vt:lpstr>PowerPoint Presentation</vt:lpstr>
      <vt:lpstr>PowerPoint Presentation</vt:lpstr>
      <vt:lpstr>Why OpenOLT Adaptor?</vt:lpstr>
      <vt:lpstr>PowerPoint Presentation</vt:lpstr>
      <vt:lpstr>Trellis</vt:lpstr>
      <vt:lpstr>Whitebox ToR Switching</vt:lpstr>
      <vt:lpstr>PowerPoint Presentation</vt:lpstr>
      <vt:lpstr> NEM Orchestration &amp; NBI</vt:lpstr>
      <vt:lpstr>PowerPoint Presentation</vt:lpstr>
      <vt:lpstr> NEM Orchestration &amp; SEBA Workflows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Demo setup BBWF 2018</vt:lpstr>
      <vt:lpstr>PowerPoint Presentation</vt:lpstr>
      <vt:lpstr>SEBA Community</vt:lpstr>
      <vt:lpstr>SEBA (and VOLTHA) Community</vt:lpstr>
      <vt:lpstr>SEBA/VOLTHA Brigades</vt:lpstr>
      <vt:lpstr>Technology Profile Brigade(s)</vt:lpstr>
      <vt:lpstr>BAL 3.0 Brigade</vt:lpstr>
      <vt:lpstr>SEBA Pod Management &amp; VOLTHA FCAPS Brigade</vt:lpstr>
      <vt:lpstr>ONOS FCAPS Brigade</vt:lpstr>
      <vt:lpstr>Multicast Brigade</vt:lpstr>
      <vt:lpstr>BBSim Brigade</vt:lpstr>
      <vt:lpstr>Related Work</vt:lpstr>
      <vt:lpstr>PowerPoint Presentation</vt:lpstr>
      <vt:lpstr>SEBA Roadmap</vt:lpstr>
      <vt:lpstr>Roadmap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SEBA: Built on CORD</vt:lpstr>
      <vt:lpstr>Multi-Access CORD</vt:lpstr>
      <vt:lpstr>Fronthaul F1 over PON</vt:lpstr>
      <vt:lpstr>mmWave Backhaul</vt:lpstr>
      <vt:lpstr>PowerPoint Presentation</vt:lpstr>
      <vt:lpstr>Summary</vt:lpstr>
    </vt:vector>
  </TitlesOfParts>
  <Company>ONF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Saurav Das</dc:creator>
  <cp:lastModifiedBy>Saurav Das</cp:lastModifiedBy>
  <cp:revision>73</cp:revision>
  <dcterms:created xsi:type="dcterms:W3CDTF">2019-03-21T02:52:58Z</dcterms:created>
  <dcterms:modified xsi:type="dcterms:W3CDTF">2019-07-22T06:10:17Z</dcterms:modified>
</cp:coreProperties>
</file>