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0" r:id="rId2"/>
    <p:sldMasterId id="2147483681" r:id="rId3"/>
  </p:sldMasterIdLst>
  <p:notesMasterIdLst>
    <p:notesMasterId r:id="rId23"/>
  </p:notesMasterIdLst>
  <p:sldIdLst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6" r:id="rId12"/>
    <p:sldId id="271" r:id="rId13"/>
    <p:sldId id="267" r:id="rId14"/>
    <p:sldId id="268" r:id="rId15"/>
    <p:sldId id="269" r:id="rId16"/>
    <p:sldId id="270" r:id="rId17"/>
    <p:sldId id="272" r:id="rId18"/>
    <p:sldId id="265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7" d="100"/>
          <a:sy n="157" d="100"/>
        </p:scale>
        <p:origin x="-24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8" d="100"/>
        <a:sy n="18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E7C4A-3186-9741-88A8-C35A0953C4BE}" type="datetimeFigureOut">
              <a:t>6/3/19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60B80-EC0E-7049-96D3-2F59BEFEDA5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51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Google Shape;70;p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13314" name="Google Shape;71;p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2a94537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42a94537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365;p1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33794" name="Google Shape;366;p1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365;p1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33794" name="Google Shape;366;p1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;p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52B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5" name="Picture 6" descr="onf-mark-white.png"/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-871538"/>
            <a:ext cx="65436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NF_DARK-BKG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187325"/>
            <a:ext cx="2170112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445181" y="2118167"/>
            <a:ext cx="8293326" cy="71037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454702" y="2896097"/>
            <a:ext cx="8293329" cy="424057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969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2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6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22111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-column content" userDrawn="1">
  <p:cSld name="Title, 2-column conte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57452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, 2-column content" userDrawn="1">
  <p:cSld name="Title, Subtitle, 2-column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7926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 userDrawn="1">
  <p:cSld name="Title, Subtitle and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3;p9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B4D3122-C24D-0F47-8F93-2018897F4E38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6130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 userDrawn="1">
  <p:cSld name="Title and Sub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5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37185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53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04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13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869774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848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110343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01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O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/>
        </p:nvSpPr>
        <p:spPr>
          <a:xfrm>
            <a:off x="8472454" y="4663218"/>
            <a:ext cx="548703" cy="3936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buClr>
                <a:srgbClr val="595959"/>
              </a:buClr>
              <a:buSzPct val="25000"/>
              <a:buFont typeface="Helvetica Neue"/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algn="r">
                <a:buClr>
                  <a:srgbClr val="595959"/>
                </a:buClr>
                <a:buSzPct val="25000"/>
                <a:buFont typeface="Helvetica Neue"/>
                <a:buNone/>
              </a:pPr>
              <a:t>‹#›</a:t>
            </a:fld>
            <a:endParaRPr lang="en" sz="10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44773" y="-13877"/>
            <a:ext cx="596100" cy="6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109175" y="59417"/>
            <a:ext cx="7776600" cy="500107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Droid Sans"/>
              <a:buNone/>
              <a:defRPr sz="2800" b="1" i="0" u="none" strike="noStrike" cap="none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2pPr>
            <a:lvl3pPr lvl="2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3pPr>
            <a:lvl4pPr lvl="3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4pPr>
            <a:lvl5pPr lvl="4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5pPr>
            <a:lvl6pPr lvl="5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6pPr>
            <a:lvl7pPr lvl="6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7pPr>
            <a:lvl8pPr lvl="7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8pPr>
            <a:lvl9pPr lvl="8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4725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525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1_Logo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4645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;p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52B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5" name="Picture 6" descr="onf-mark-white.png"/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-871538"/>
            <a:ext cx="65436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NF_DARK-BKG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187325"/>
            <a:ext cx="2170112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445181" y="2118167"/>
            <a:ext cx="8293326" cy="71037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454702" y="2896097"/>
            <a:ext cx="8293329" cy="424057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90352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84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125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6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2522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-column content" userDrawn="1">
  <p:cSld name="Title, 2-column conte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704885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, 2-column content" userDrawn="1">
  <p:cSld name="Title, Subtitle, 2-column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2997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Opener Slide" type="title">
  <p:cSld name="1_Section Opener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;p2"/>
          <p:cNvSpPr>
            <a:spLocks noChangeArrowheads="1"/>
          </p:cNvSpPr>
          <p:nvPr/>
        </p:nvSpPr>
        <p:spPr bwMode="auto">
          <a:xfrm>
            <a:off x="0" y="1350963"/>
            <a:ext cx="9144000" cy="2481262"/>
          </a:xfrm>
          <a:prstGeom prst="rect">
            <a:avLst/>
          </a:prstGeom>
          <a:solidFill>
            <a:srgbClr val="052B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5" name="Picture 6" descr="onf-mark-white.png"/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-871538"/>
            <a:ext cx="65436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Google Shape;56;p8"/>
          <p:cNvCxnSpPr>
            <a:cxnSpLocks noChangeShapeType="1"/>
          </p:cNvCxnSpPr>
          <p:nvPr/>
        </p:nvCxnSpPr>
        <p:spPr bwMode="auto">
          <a:xfrm>
            <a:off x="0" y="1355725"/>
            <a:ext cx="9144000" cy="0"/>
          </a:xfrm>
          <a:prstGeom prst="straightConnector1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Google Shape;57;p8"/>
          <p:cNvCxnSpPr>
            <a:cxnSpLocks noChangeShapeType="1"/>
          </p:cNvCxnSpPr>
          <p:nvPr/>
        </p:nvCxnSpPr>
        <p:spPr bwMode="auto">
          <a:xfrm>
            <a:off x="0" y="3830638"/>
            <a:ext cx="9144000" cy="0"/>
          </a:xfrm>
          <a:prstGeom prst="straightConnector1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Google Shape;58;p8" descr="ONF_WITH-GRADIENT.png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295275"/>
            <a:ext cx="1244600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oogle Shape;59;p8"/>
          <p:cNvSpPr txBox="1">
            <a:spLocks noChangeArrowheads="1"/>
          </p:cNvSpPr>
          <p:nvPr/>
        </p:nvSpPr>
        <p:spPr bwMode="auto">
          <a:xfrm>
            <a:off x="8069263" y="4775200"/>
            <a:ext cx="1074737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800" smtClean="0">
              <a:solidFill>
                <a:srgbClr val="A6A6A6"/>
              </a:solidFill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53" name="Google Shape;53;p8"/>
          <p:cNvSpPr txBox="1">
            <a:spLocks noGrp="1"/>
          </p:cNvSpPr>
          <p:nvPr>
            <p:ph type="ctrTitle"/>
          </p:nvPr>
        </p:nvSpPr>
        <p:spPr>
          <a:xfrm>
            <a:off x="457200" y="1670434"/>
            <a:ext cx="8229600" cy="71471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ubTitle" idx="1"/>
          </p:nvPr>
        </p:nvSpPr>
        <p:spPr>
          <a:xfrm>
            <a:off x="457201" y="2452707"/>
            <a:ext cx="8229600" cy="1374047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Google Shape;55;p8"/>
          <p:cNvSpPr txBox="1">
            <a:spLocks noGrp="1"/>
          </p:cNvSpPr>
          <p:nvPr userDrawn="1"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6A6A6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A8119B6-9EE5-5840-A88D-DC7583D0E06F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1" name="Google Shape;13;p1" descr="ONF_NO-TAG_WITH-GRADIENT.png"/>
          <p:cNvPicPr preferRelativeResize="0"/>
          <p:nvPr userDrawn="1"/>
        </p:nvPicPr>
        <p:blipFill rotWithShape="1">
          <a:blip r:embed="rId4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0251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 userDrawn="1">
  <p:cSld name="Title, Subtitle and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3;p9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B4D3122-C24D-0F47-8F93-2018897F4E38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534092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 userDrawn="1">
  <p:cSld name="Title and Sub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5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57535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theme" Target="../theme/theme2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theme" Target="../theme/theme3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1" descr="ONF_NO-TAG_WITH-GRADIENT.png"/>
          <p:cNvPicPr preferRelativeResize="0"/>
          <p:nvPr userDrawn="1"/>
        </p:nvPicPr>
        <p:blipFill rotWithShape="1">
          <a:blip r:embed="rId9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08382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8" r:id="rId6"/>
    <p:sldLayoutId id="2147483669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marL="742950" lvl="1" indent="-28575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  <a:ea typeface="Arial"/>
                <a:sym typeface="Aria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ea typeface="Arial"/>
              <a:sym typeface="Arial"/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4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1" descr="ONF_NO-TAG_WITH-GRADIENT.png"/>
          <p:cNvPicPr preferRelativeResize="0"/>
          <p:nvPr userDrawn="1"/>
        </p:nvPicPr>
        <p:blipFill rotWithShape="1">
          <a:blip r:embed="rId11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289142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marL="742950" lvl="1" indent="-28575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10.png"/><Relationship Id="rId7" Type="http://schemas.openxmlformats.org/officeDocument/2006/relationships/image" Target="../media/image23.jp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20" Type="http://schemas.openxmlformats.org/officeDocument/2006/relationships/image" Target="../media/image45.png"/><Relationship Id="rId21" Type="http://schemas.openxmlformats.org/officeDocument/2006/relationships/image" Target="../media/image46.png"/><Relationship Id="rId22" Type="http://schemas.openxmlformats.org/officeDocument/2006/relationships/image" Target="../media/image47.png"/><Relationship Id="rId23" Type="http://schemas.openxmlformats.org/officeDocument/2006/relationships/image" Target="../media/image48.png"/><Relationship Id="rId24" Type="http://schemas.openxmlformats.org/officeDocument/2006/relationships/image" Target="../media/image49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7" Type="http://schemas.openxmlformats.org/officeDocument/2006/relationships/image" Target="../media/image42.png"/><Relationship Id="rId18" Type="http://schemas.openxmlformats.org/officeDocument/2006/relationships/image" Target="../media/image43.png"/><Relationship Id="rId19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png"/><Relationship Id="rId4" Type="http://schemas.openxmlformats.org/officeDocument/2006/relationships/image" Target="../media/image29.jp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38.png"/><Relationship Id="rId5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1.png"/><Relationship Id="rId1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0.png"/><Relationship Id="rId3" Type="http://schemas.openxmlformats.org/officeDocument/2006/relationships/image" Target="../media/image21.png"/><Relationship Id="rId4" Type="http://schemas.openxmlformats.org/officeDocument/2006/relationships/image" Target="../media/image51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30.png"/><Relationship Id="rId8" Type="http://schemas.openxmlformats.org/officeDocument/2006/relationships/image" Target="../media/image49.png"/><Relationship Id="rId9" Type="http://schemas.openxmlformats.org/officeDocument/2006/relationships/image" Target="../media/image37.png"/><Relationship Id="rId10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6.png"/><Relationship Id="rId3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37.png"/><Relationship Id="rId5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41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20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uide.opencord.org/cord-6.1/" TargetMode="External"/><Relationship Id="rId4" Type="http://schemas.openxmlformats.org/officeDocument/2006/relationships/hyperlink" Target="https://guide.opencord.org/cord-6.1/prereqs/hardware.html" TargetMode="External"/><Relationship Id="rId1" Type="http://schemas.openxmlformats.org/officeDocument/2006/relationships/slideLayout" Target="../slideLayouts/slideLayout16.xml"/><Relationship Id="rId2" Type="http://schemas.openxmlformats.org/officeDocument/2006/relationships/hyperlink" Target="https://calendar.google.com/calendar/embed?src=admin@opencord.org&amp;ctz=America/Los_Angeles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Google Shape;73;p11"/>
          <p:cNvSpPr txBox="1">
            <a:spLocks noGrp="1"/>
          </p:cNvSpPr>
          <p:nvPr>
            <p:ph type="ctrTitle"/>
          </p:nvPr>
        </p:nvSpPr>
        <p:spPr>
          <a:xfrm>
            <a:off x="444500" y="2117725"/>
            <a:ext cx="8294688" cy="711200"/>
          </a:xfrm>
        </p:spPr>
        <p:txBody>
          <a:bodyPr/>
          <a:lstStyle/>
          <a:p>
            <a:pPr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</a:pPr>
            <a:r>
              <a:rPr lang="en-US"/>
              <a:t>SEBA: Community &amp; Roadmap Update</a:t>
            </a: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12290" name="Google Shape;74;p11"/>
          <p:cNvSpPr txBox="1">
            <a:spLocks noGrp="1"/>
          </p:cNvSpPr>
          <p:nvPr>
            <p:ph type="subTitle" idx="1"/>
          </p:nvPr>
        </p:nvSpPr>
        <p:spPr>
          <a:xfrm>
            <a:off x="454025" y="2895600"/>
            <a:ext cx="8294688" cy="423863"/>
          </a:xfrm>
        </p:spPr>
        <p:txBody>
          <a:bodyPr/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CCFF"/>
              </a:buClr>
              <a:buSzTx/>
              <a:buFont typeface="Arial" charset="0"/>
              <a:buNone/>
            </a:pPr>
            <a:r>
              <a:rPr lang="en-US" sz="20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Saurav Das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CCFF"/>
              </a:buClr>
              <a:buSzTx/>
              <a:buFont typeface="Arial" charset="0"/>
              <a:buNone/>
            </a:pPr>
            <a:r>
              <a:rPr lang="en-US" sz="20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VP of Engineering, ONF</a:t>
            </a:r>
          </a:p>
        </p:txBody>
      </p:sp>
      <p:sp>
        <p:nvSpPr>
          <p:cNvPr id="12291" name="Google Shape;75;p11"/>
          <p:cNvSpPr txBox="1">
            <a:spLocks noChangeArrowheads="1"/>
          </p:cNvSpPr>
          <p:nvPr/>
        </p:nvSpPr>
        <p:spPr bwMode="auto">
          <a:xfrm>
            <a:off x="460375" y="3908425"/>
            <a:ext cx="8229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r>
              <a:rPr lang="en-US" sz="16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June 5</a:t>
            </a:r>
            <a:r>
              <a:rPr lang="en-US" sz="1600" baseline="300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th</a:t>
            </a:r>
            <a:r>
              <a:rPr lang="en-US" sz="16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, 2019</a:t>
            </a:r>
          </a:p>
        </p:txBody>
      </p:sp>
    </p:spTree>
    <p:extLst>
      <p:ext uri="{BB962C8B-B14F-4D97-AF65-F5344CB8AC3E}">
        <p14:creationId xmlns:p14="http://schemas.microsoft.com/office/powerpoint/2010/main" val="633775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body" idx="4294967295"/>
          </p:nvPr>
        </p:nvSpPr>
        <p:spPr>
          <a:xfrm>
            <a:off x="960438" y="722313"/>
            <a:ext cx="8183562" cy="38179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Introduction to SEBA &amp; CORD</a:t>
            </a:r>
          </a:p>
          <a:p>
            <a:pPr>
              <a:lnSpc>
                <a:spcPct val="200000"/>
              </a:lnSpc>
            </a:pP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SEBA Community Update</a:t>
            </a:r>
          </a:p>
          <a:p>
            <a:pPr>
              <a:lnSpc>
                <a:spcPct val="200000"/>
              </a:lnSpc>
            </a:pPr>
            <a:r>
              <a:rPr lang="en-US" sz="2800">
                <a:solidFill>
                  <a:srgbClr val="4B87CC"/>
                </a:solidFill>
                <a:latin typeface="Bookman Old Style"/>
                <a:cs typeface="Bookman Old Style"/>
              </a:rPr>
              <a:t>SEBA Roadmap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4575" y="39"/>
            <a:ext cx="8682775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4F81BD"/>
                </a:solidFill>
                <a:latin typeface="Calibri"/>
                <a:sym typeface="Arial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74773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140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92" y="3275623"/>
            <a:ext cx="641351" cy="925827"/>
          </a:xfrm>
          <a:prstGeom prst="rect">
            <a:avLst/>
          </a:prstGeom>
        </p:spPr>
      </p:pic>
      <p:pic>
        <p:nvPicPr>
          <p:cNvPr id="143" name="Picture 142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870" y="3275623"/>
            <a:ext cx="641351" cy="925827"/>
          </a:xfrm>
          <a:prstGeom prst="rect">
            <a:avLst/>
          </a:prstGeom>
        </p:spPr>
      </p:pic>
      <p:pic>
        <p:nvPicPr>
          <p:cNvPr id="144" name="Picture 143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26" y="3275623"/>
            <a:ext cx="641351" cy="925827"/>
          </a:xfrm>
          <a:prstGeom prst="rect">
            <a:avLst/>
          </a:prstGeom>
        </p:spPr>
      </p:pic>
      <p:pic>
        <p:nvPicPr>
          <p:cNvPr id="146" name="Picture 145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312" y="3275623"/>
            <a:ext cx="641351" cy="925827"/>
          </a:xfrm>
          <a:prstGeom prst="rect">
            <a:avLst/>
          </a:prstGeom>
        </p:spPr>
      </p:pic>
      <p:pic>
        <p:nvPicPr>
          <p:cNvPr id="148" name="Picture 147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745" y="3275623"/>
            <a:ext cx="641351" cy="925827"/>
          </a:xfrm>
          <a:prstGeom prst="rect">
            <a:avLst/>
          </a:prstGeom>
        </p:spPr>
      </p:pic>
      <p:pic>
        <p:nvPicPr>
          <p:cNvPr id="150" name="Picture 149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41" y="3275623"/>
            <a:ext cx="641351" cy="925827"/>
          </a:xfrm>
          <a:prstGeom prst="rect">
            <a:avLst/>
          </a:prstGeom>
        </p:spPr>
      </p:pic>
      <p:pic>
        <p:nvPicPr>
          <p:cNvPr id="152" name="Picture 151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328" y="3275623"/>
            <a:ext cx="641351" cy="925827"/>
          </a:xfrm>
          <a:prstGeom prst="rect">
            <a:avLst/>
          </a:prstGeom>
        </p:spPr>
      </p:pic>
      <p:pic>
        <p:nvPicPr>
          <p:cNvPr id="93" name="Picture 92" descr="cell-tower.png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786" y="613383"/>
            <a:ext cx="606344" cy="1021263"/>
          </a:xfrm>
          <a:prstGeom prst="rect">
            <a:avLst/>
          </a:prstGeom>
        </p:spPr>
      </p:pic>
      <p:cxnSp>
        <p:nvCxnSpPr>
          <p:cNvPr id="142" name="Straight Connector 141"/>
          <p:cNvCxnSpPr>
            <a:stCxn id="132" idx="0"/>
          </p:cNvCxnSpPr>
          <p:nvPr/>
        </p:nvCxnSpPr>
        <p:spPr>
          <a:xfrm flipH="1">
            <a:off x="1352742" y="2690972"/>
            <a:ext cx="18496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32" idx="0"/>
            <a:endCxn id="106" idx="0"/>
          </p:cNvCxnSpPr>
          <p:nvPr/>
        </p:nvCxnSpPr>
        <p:spPr>
          <a:xfrm flipH="1">
            <a:off x="2279818" y="2690972"/>
            <a:ext cx="9225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stCxn id="132" idx="0"/>
            <a:endCxn id="113" idx="0"/>
          </p:cNvCxnSpPr>
          <p:nvPr/>
        </p:nvCxnSpPr>
        <p:spPr>
          <a:xfrm>
            <a:off x="3202305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>
            <a:stCxn id="130" idx="0"/>
            <a:endCxn id="115" idx="0"/>
          </p:cNvCxnSpPr>
          <p:nvPr/>
        </p:nvCxnSpPr>
        <p:spPr>
          <a:xfrm>
            <a:off x="4132591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132" idx="0"/>
            <a:endCxn id="115" idx="0"/>
          </p:cNvCxnSpPr>
          <p:nvPr/>
        </p:nvCxnSpPr>
        <p:spPr>
          <a:xfrm>
            <a:off x="32023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132" idx="0"/>
            <a:endCxn id="118" idx="0"/>
          </p:cNvCxnSpPr>
          <p:nvPr/>
        </p:nvCxnSpPr>
        <p:spPr>
          <a:xfrm>
            <a:off x="3202305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132" idx="0"/>
            <a:endCxn id="120" idx="0"/>
          </p:cNvCxnSpPr>
          <p:nvPr/>
        </p:nvCxnSpPr>
        <p:spPr>
          <a:xfrm>
            <a:off x="3202305" y="2690972"/>
            <a:ext cx="27844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stCxn id="132" idx="0"/>
            <a:endCxn id="122" idx="0"/>
          </p:cNvCxnSpPr>
          <p:nvPr/>
        </p:nvCxnSpPr>
        <p:spPr>
          <a:xfrm>
            <a:off x="3202305" y="2690972"/>
            <a:ext cx="37115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>
            <a:stCxn id="132" idx="0"/>
            <a:endCxn id="124" idx="0"/>
          </p:cNvCxnSpPr>
          <p:nvPr/>
        </p:nvCxnSpPr>
        <p:spPr>
          <a:xfrm>
            <a:off x="3202305" y="2690972"/>
            <a:ext cx="46513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>
            <a:stCxn id="130" idx="0"/>
            <a:endCxn id="113" idx="0"/>
          </p:cNvCxnSpPr>
          <p:nvPr/>
        </p:nvCxnSpPr>
        <p:spPr>
          <a:xfrm flipH="1">
            <a:off x="32023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130" idx="0"/>
            <a:endCxn id="106" idx="0"/>
          </p:cNvCxnSpPr>
          <p:nvPr/>
        </p:nvCxnSpPr>
        <p:spPr>
          <a:xfrm flipH="1">
            <a:off x="2279824" y="2690972"/>
            <a:ext cx="18527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stCxn id="130" idx="0"/>
          </p:cNvCxnSpPr>
          <p:nvPr/>
        </p:nvCxnSpPr>
        <p:spPr>
          <a:xfrm flipH="1">
            <a:off x="1352719" y="2690972"/>
            <a:ext cx="27798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>
            <a:stCxn id="130" idx="0"/>
            <a:endCxn id="118" idx="0"/>
          </p:cNvCxnSpPr>
          <p:nvPr/>
        </p:nvCxnSpPr>
        <p:spPr>
          <a:xfrm>
            <a:off x="4132591" y="2690972"/>
            <a:ext cx="923914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130" idx="0"/>
            <a:endCxn id="120" idx="0"/>
          </p:cNvCxnSpPr>
          <p:nvPr/>
        </p:nvCxnSpPr>
        <p:spPr>
          <a:xfrm>
            <a:off x="4132591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>
            <a:stCxn id="130" idx="0"/>
            <a:endCxn id="122" idx="0"/>
          </p:cNvCxnSpPr>
          <p:nvPr/>
        </p:nvCxnSpPr>
        <p:spPr>
          <a:xfrm>
            <a:off x="4132591" y="2690972"/>
            <a:ext cx="27813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>
            <a:stCxn id="130" idx="0"/>
            <a:endCxn id="124" idx="0"/>
          </p:cNvCxnSpPr>
          <p:nvPr/>
        </p:nvCxnSpPr>
        <p:spPr>
          <a:xfrm>
            <a:off x="4132591" y="2690972"/>
            <a:ext cx="37211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3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cxnSp>
        <p:nvCxnSpPr>
          <p:cNvPr id="212" name="Straight Connector 211"/>
          <p:cNvCxnSpPr>
            <a:stCxn id="128" idx="0"/>
          </p:cNvCxnSpPr>
          <p:nvPr/>
        </p:nvCxnSpPr>
        <p:spPr>
          <a:xfrm flipH="1">
            <a:off x="1352723" y="2690972"/>
            <a:ext cx="37038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stCxn id="128" idx="0"/>
            <a:endCxn id="113" idx="0"/>
          </p:cNvCxnSpPr>
          <p:nvPr/>
        </p:nvCxnSpPr>
        <p:spPr>
          <a:xfrm flipH="1">
            <a:off x="3202305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>
            <a:stCxn id="128" idx="0"/>
            <a:endCxn id="115" idx="0"/>
          </p:cNvCxnSpPr>
          <p:nvPr/>
        </p:nvCxnSpPr>
        <p:spPr>
          <a:xfrm flipH="1">
            <a:off x="4132591" y="2690972"/>
            <a:ext cx="923914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>
            <a:stCxn id="128" idx="0"/>
            <a:endCxn id="118" idx="0"/>
          </p:cNvCxnSpPr>
          <p:nvPr/>
        </p:nvCxnSpPr>
        <p:spPr>
          <a:xfrm>
            <a:off x="5056505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Straight Connector 221"/>
          <p:cNvCxnSpPr>
            <a:stCxn id="128" idx="0"/>
            <a:endCxn id="120" idx="0"/>
          </p:cNvCxnSpPr>
          <p:nvPr/>
        </p:nvCxnSpPr>
        <p:spPr>
          <a:xfrm>
            <a:off x="50565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>
            <a:stCxn id="128" idx="0"/>
            <a:endCxn id="122" idx="0"/>
          </p:cNvCxnSpPr>
          <p:nvPr/>
        </p:nvCxnSpPr>
        <p:spPr>
          <a:xfrm>
            <a:off x="5056505" y="2690972"/>
            <a:ext cx="18573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>
            <a:stCxn id="126" idx="0"/>
          </p:cNvCxnSpPr>
          <p:nvPr/>
        </p:nvCxnSpPr>
        <p:spPr>
          <a:xfrm flipH="1">
            <a:off x="1352742" y="2690972"/>
            <a:ext cx="46340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Connector 233"/>
          <p:cNvCxnSpPr>
            <a:stCxn id="126" idx="0"/>
            <a:endCxn id="113" idx="0"/>
          </p:cNvCxnSpPr>
          <p:nvPr/>
        </p:nvCxnSpPr>
        <p:spPr>
          <a:xfrm flipH="1">
            <a:off x="3202305" y="2690972"/>
            <a:ext cx="27844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>
            <a:stCxn id="126" idx="0"/>
            <a:endCxn id="118" idx="0"/>
          </p:cNvCxnSpPr>
          <p:nvPr/>
        </p:nvCxnSpPr>
        <p:spPr>
          <a:xfrm flipH="1">
            <a:off x="50565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>
            <a:stCxn id="126" idx="0"/>
            <a:endCxn id="122" idx="0"/>
          </p:cNvCxnSpPr>
          <p:nvPr/>
        </p:nvCxnSpPr>
        <p:spPr>
          <a:xfrm>
            <a:off x="5986791" y="2690972"/>
            <a:ext cx="9271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Straight Connector 243"/>
          <p:cNvCxnSpPr>
            <a:stCxn id="126" idx="0"/>
            <a:endCxn id="124" idx="0"/>
          </p:cNvCxnSpPr>
          <p:nvPr/>
        </p:nvCxnSpPr>
        <p:spPr>
          <a:xfrm>
            <a:off x="5986791" y="2690972"/>
            <a:ext cx="18669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Connector 245"/>
          <p:cNvCxnSpPr>
            <a:stCxn id="126" idx="0"/>
            <a:endCxn id="120" idx="0"/>
          </p:cNvCxnSpPr>
          <p:nvPr/>
        </p:nvCxnSpPr>
        <p:spPr>
          <a:xfrm>
            <a:off x="5986791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8" name="Group 247"/>
          <p:cNvGrpSpPr/>
          <p:nvPr/>
        </p:nvGrpSpPr>
        <p:grpSpPr>
          <a:xfrm>
            <a:off x="3820219" y="2538015"/>
            <a:ext cx="598706" cy="344401"/>
            <a:chOff x="3769419" y="2741133"/>
            <a:chExt cx="574073" cy="330231"/>
          </a:xfrm>
        </p:grpSpPr>
        <p:sp>
          <p:nvSpPr>
            <p:cNvPr id="130" name="Rectangle 129"/>
            <p:cNvSpPr/>
            <p:nvPr/>
          </p:nvSpPr>
          <p:spPr>
            <a:xfrm>
              <a:off x="3964164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29" name="Picture 12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9419" y="2741133"/>
              <a:ext cx="574073" cy="330231"/>
            </a:xfrm>
            <a:prstGeom prst="rect">
              <a:avLst/>
            </a:prstGeom>
          </p:spPr>
        </p:pic>
      </p:grpSp>
      <p:grpSp>
        <p:nvGrpSpPr>
          <p:cNvPr id="247" name="Group 246"/>
          <p:cNvGrpSpPr/>
          <p:nvPr/>
        </p:nvGrpSpPr>
        <p:grpSpPr>
          <a:xfrm>
            <a:off x="2889933" y="2538015"/>
            <a:ext cx="598706" cy="344401"/>
            <a:chOff x="2839133" y="2741133"/>
            <a:chExt cx="574073" cy="330231"/>
          </a:xfrm>
        </p:grpSpPr>
        <p:sp>
          <p:nvSpPr>
            <p:cNvPr id="132" name="Rectangle 131"/>
            <p:cNvSpPr/>
            <p:nvPr/>
          </p:nvSpPr>
          <p:spPr>
            <a:xfrm>
              <a:off x="3033878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31" name="Picture 130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133" y="2741133"/>
              <a:ext cx="574073" cy="330231"/>
            </a:xfrm>
            <a:prstGeom prst="rect">
              <a:avLst/>
            </a:prstGeom>
          </p:spPr>
        </p:pic>
      </p:grpSp>
      <p:sp>
        <p:nvSpPr>
          <p:cNvPr id="263" name="Rounded Rectangle 262"/>
          <p:cNvSpPr/>
          <p:nvPr/>
        </p:nvSpPr>
        <p:spPr>
          <a:xfrm>
            <a:off x="1053063" y="2207286"/>
            <a:ext cx="7066197" cy="28944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45720" rtlCol="0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Corbel"/>
                <a:cs typeface="Corbel"/>
                <a:sym typeface="Arial"/>
              </a:rPr>
              <a:t>Access Service Orchestration &amp; Control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3454086" y="1630364"/>
            <a:ext cx="18317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Mobile</a:t>
            </a:r>
            <a:b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vBBU</a:t>
            </a:r>
            <a:r>
              <a:rPr lang="en-US" sz="10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. </a:t>
            </a: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vMME</a:t>
            </a:r>
            <a:r>
              <a:rPr lang="en-US" sz="10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vSGW</a:t>
            </a:r>
            <a:r>
              <a:rPr lang="en-US" sz="10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vPGW</a:t>
            </a:r>
            <a:r>
              <a:rPr lang="en-US" sz="10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vCDN</a:t>
            </a:r>
            <a:endParaRPr lang="en-US" sz="1000" dirty="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7321509" y="4185774"/>
            <a:ext cx="110176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ROADM </a:t>
            </a:r>
            <a:r>
              <a:rPr lang="en-US" sz="14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(Core)</a:t>
            </a:r>
            <a:endParaRPr lang="en-US" sz="1400" dirty="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2061777" y="4185774"/>
            <a:ext cx="4060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BBUs</a:t>
            </a:r>
            <a:endParaRPr lang="en-US" sz="140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809036" y="4185774"/>
            <a:ext cx="7510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PON OLTs</a:t>
            </a:r>
            <a:endParaRPr lang="en-US" sz="140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04740" y="1620735"/>
            <a:ext cx="138434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Residential</a:t>
            </a:r>
            <a:b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vOLT, vSG, vRouter, vCDN</a:t>
            </a:r>
            <a:endParaRPr lang="en-US" sz="1000" dirty="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998816" y="1656142"/>
            <a:ext cx="20903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Enterprise</a:t>
            </a:r>
            <a:br>
              <a:rPr lang="en-US" sz="14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vCarrierEthernet, vOAM, vWanEx, vIDS</a:t>
            </a:r>
            <a:endParaRPr lang="en-US" sz="1000" dirty="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pic>
        <p:nvPicPr>
          <p:cNvPr id="91" name="Picture 90" descr="building2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082" y="502539"/>
            <a:ext cx="678160" cy="1110157"/>
          </a:xfrm>
          <a:prstGeom prst="rect">
            <a:avLst/>
          </a:prstGeom>
        </p:spPr>
      </p:pic>
      <p:pic>
        <p:nvPicPr>
          <p:cNvPr id="92" name="Picture 91" descr="house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683" y="957259"/>
            <a:ext cx="816038" cy="584522"/>
          </a:xfrm>
          <a:prstGeom prst="rect">
            <a:avLst/>
          </a:prstGeom>
        </p:spPr>
      </p:pic>
      <p:grpSp>
        <p:nvGrpSpPr>
          <p:cNvPr id="257" name="Group 256"/>
          <p:cNvGrpSpPr/>
          <p:nvPr/>
        </p:nvGrpSpPr>
        <p:grpSpPr>
          <a:xfrm>
            <a:off x="6601519" y="3122665"/>
            <a:ext cx="598706" cy="344401"/>
            <a:chOff x="6550719" y="3436458"/>
            <a:chExt cx="574073" cy="330231"/>
          </a:xfrm>
        </p:grpSpPr>
        <p:sp>
          <p:nvSpPr>
            <p:cNvPr id="122" name="Rectangle 121"/>
            <p:cNvSpPr/>
            <p:nvPr/>
          </p:nvSpPr>
          <p:spPr>
            <a:xfrm>
              <a:off x="67454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21" name="Picture 120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7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256" name="Group 255"/>
          <p:cNvGrpSpPr/>
          <p:nvPr/>
        </p:nvGrpSpPr>
        <p:grpSpPr>
          <a:xfrm>
            <a:off x="5674419" y="3122665"/>
            <a:ext cx="598706" cy="344401"/>
            <a:chOff x="5623619" y="3436458"/>
            <a:chExt cx="574073" cy="330231"/>
          </a:xfrm>
        </p:grpSpPr>
        <p:sp>
          <p:nvSpPr>
            <p:cNvPr id="120" name="Rectangle 119"/>
            <p:cNvSpPr/>
            <p:nvPr/>
          </p:nvSpPr>
          <p:spPr>
            <a:xfrm>
              <a:off x="58183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19" name="Picture 11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36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255" name="Group 254"/>
          <p:cNvGrpSpPr/>
          <p:nvPr/>
        </p:nvGrpSpPr>
        <p:grpSpPr>
          <a:xfrm>
            <a:off x="4744133" y="3122665"/>
            <a:ext cx="598706" cy="344401"/>
            <a:chOff x="4693333" y="3436458"/>
            <a:chExt cx="574073" cy="330231"/>
          </a:xfrm>
        </p:grpSpPr>
        <p:sp>
          <p:nvSpPr>
            <p:cNvPr id="118" name="Rectangle 117"/>
            <p:cNvSpPr/>
            <p:nvPr/>
          </p:nvSpPr>
          <p:spPr>
            <a:xfrm>
              <a:off x="4888078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17" name="Picture 116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3333" y="3436458"/>
              <a:ext cx="574073" cy="330231"/>
            </a:xfrm>
            <a:prstGeom prst="rect">
              <a:avLst/>
            </a:prstGeom>
          </p:spPr>
        </p:pic>
      </p:grpSp>
      <p:cxnSp>
        <p:nvCxnSpPr>
          <p:cNvPr id="12" name="Straight Connector 11"/>
          <p:cNvCxnSpPr>
            <a:stCxn id="106" idx="0"/>
            <a:endCxn id="128" idx="1"/>
          </p:cNvCxnSpPr>
          <p:nvPr/>
        </p:nvCxnSpPr>
        <p:spPr>
          <a:xfrm flipV="1">
            <a:off x="2279802" y="2725720"/>
            <a:ext cx="2667432" cy="549887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6" idx="3"/>
            <a:endCxn id="126" idx="1"/>
          </p:cNvCxnSpPr>
          <p:nvPr/>
        </p:nvCxnSpPr>
        <p:spPr>
          <a:xfrm flipV="1">
            <a:off x="2389085" y="2725740"/>
            <a:ext cx="3488447" cy="584655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15" idx="0"/>
            <a:endCxn id="126" idx="1"/>
          </p:cNvCxnSpPr>
          <p:nvPr/>
        </p:nvCxnSpPr>
        <p:spPr>
          <a:xfrm flipV="1">
            <a:off x="4132607" y="2725720"/>
            <a:ext cx="1744929" cy="549887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24" idx="0"/>
            <a:endCxn id="128" idx="2"/>
          </p:cNvCxnSpPr>
          <p:nvPr/>
        </p:nvCxnSpPr>
        <p:spPr>
          <a:xfrm flipH="1" flipV="1">
            <a:off x="5056505" y="2760492"/>
            <a:ext cx="2797186" cy="515119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820219" y="3122665"/>
            <a:ext cx="598706" cy="344401"/>
            <a:chOff x="3820219" y="3153790"/>
            <a:chExt cx="598706" cy="344401"/>
          </a:xfrm>
        </p:grpSpPr>
        <p:sp>
          <p:nvSpPr>
            <p:cNvPr id="115" name="Rectangle 114"/>
            <p:cNvSpPr/>
            <p:nvPr/>
          </p:nvSpPr>
          <p:spPr>
            <a:xfrm>
              <a:off x="40233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14" name="Picture 113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02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5674419" y="2538015"/>
            <a:ext cx="598706" cy="344401"/>
            <a:chOff x="5674419" y="2569135"/>
            <a:chExt cx="598706" cy="344401"/>
          </a:xfrm>
        </p:grpSpPr>
        <p:sp>
          <p:nvSpPr>
            <p:cNvPr id="126" name="Rectangle 125"/>
            <p:cNvSpPr/>
            <p:nvPr/>
          </p:nvSpPr>
          <p:spPr>
            <a:xfrm>
              <a:off x="5877520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25" name="Picture 124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19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744133" y="2538015"/>
            <a:ext cx="598706" cy="344401"/>
            <a:chOff x="4744133" y="2569135"/>
            <a:chExt cx="598706" cy="344401"/>
          </a:xfrm>
        </p:grpSpPr>
        <p:sp>
          <p:nvSpPr>
            <p:cNvPr id="128" name="Rectangle 127"/>
            <p:cNvSpPr/>
            <p:nvPr/>
          </p:nvSpPr>
          <p:spPr>
            <a:xfrm>
              <a:off x="4947234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27" name="Picture 126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4133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889933" y="3122665"/>
            <a:ext cx="598706" cy="344401"/>
            <a:chOff x="2889933" y="3153790"/>
            <a:chExt cx="598706" cy="344401"/>
          </a:xfrm>
        </p:grpSpPr>
        <p:sp>
          <p:nvSpPr>
            <p:cNvPr id="113" name="Rectangle 112"/>
            <p:cNvSpPr/>
            <p:nvPr/>
          </p:nvSpPr>
          <p:spPr>
            <a:xfrm>
              <a:off x="3093034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12" name="Picture 111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9933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7541319" y="3122665"/>
            <a:ext cx="598706" cy="344401"/>
            <a:chOff x="7541319" y="3153790"/>
            <a:chExt cx="598706" cy="344401"/>
          </a:xfrm>
        </p:grpSpPr>
        <p:sp>
          <p:nvSpPr>
            <p:cNvPr id="124" name="Rectangle 123"/>
            <p:cNvSpPr/>
            <p:nvPr/>
          </p:nvSpPr>
          <p:spPr>
            <a:xfrm>
              <a:off x="77444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23" name="Picture 122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13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1967430" y="3122665"/>
            <a:ext cx="598706" cy="344401"/>
            <a:chOff x="1967430" y="3153790"/>
            <a:chExt cx="598706" cy="344401"/>
          </a:xfrm>
        </p:grpSpPr>
        <p:sp>
          <p:nvSpPr>
            <p:cNvPr id="106" name="Rectangle 105"/>
            <p:cNvSpPr/>
            <p:nvPr/>
          </p:nvSpPr>
          <p:spPr>
            <a:xfrm>
              <a:off x="2170531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05" name="Picture 104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</p:spPr>
        </p:pic>
      </p:grpSp>
      <p:sp>
        <p:nvSpPr>
          <p:cNvPr id="96" name="TextBox 95"/>
          <p:cNvSpPr txBox="1"/>
          <p:nvPr/>
        </p:nvSpPr>
        <p:spPr>
          <a:xfrm>
            <a:off x="4170268" y="4185774"/>
            <a:ext cx="257762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COTS (Off-the-Shelf) x86 Compute </a:t>
            </a:r>
            <a:endParaRPr lang="en-US" sz="1400" dirty="0">
              <a:solidFill>
                <a:srgbClr val="4B4B4B"/>
              </a:solidFill>
              <a:latin typeface="Corbel"/>
              <a:ea typeface="Arial"/>
              <a:cs typeface="Corbel"/>
              <a:sym typeface="Arial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35520" y="2591198"/>
            <a:ext cx="1579158" cy="420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2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White-box Switches with</a:t>
            </a:r>
          </a:p>
          <a:p>
            <a:pPr algn="ctr" defTabSz="457123">
              <a:spcBef>
                <a:spcPts val="400"/>
              </a:spcBef>
            </a:pPr>
            <a:r>
              <a:rPr lang="en-US" sz="1200" dirty="0">
                <a:solidFill>
                  <a:srgbClr val="4B4B4B"/>
                </a:solidFill>
                <a:latin typeface="Corbel"/>
                <a:ea typeface="Arial"/>
                <a:cs typeface="Corbel"/>
                <a:sym typeface="Arial"/>
              </a:rPr>
              <a:t>Merchant Silicon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211797" y="4606121"/>
            <a:ext cx="5671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i="1" dirty="0">
                <a:solidFill>
                  <a:srgbClr val="000000"/>
                </a:solidFill>
                <a:latin typeface="Calibri (Body)"/>
                <a:ea typeface="Arial"/>
                <a:cs typeface="Calibri (Body)"/>
                <a:sym typeface="Arial"/>
              </a:rPr>
              <a:t>Economies of a datacenter, Agility of a cloud provider </a:t>
            </a:r>
          </a:p>
        </p:txBody>
      </p:sp>
      <p:sp>
        <p:nvSpPr>
          <p:cNvPr id="99" name="Shape 2051"/>
          <p:cNvSpPr/>
          <p:nvPr/>
        </p:nvSpPr>
        <p:spPr>
          <a:xfrm>
            <a:off x="83150" y="4083625"/>
            <a:ext cx="1067690" cy="1015024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b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Calibri"/>
              <a:buNone/>
            </a:pPr>
            <a:r>
              <a:rPr lang="en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SDN</a:t>
            </a:r>
          </a:p>
        </p:txBody>
      </p:sp>
      <p:sp>
        <p:nvSpPr>
          <p:cNvPr id="100" name="Shape 2052"/>
          <p:cNvSpPr/>
          <p:nvPr/>
        </p:nvSpPr>
        <p:spPr>
          <a:xfrm>
            <a:off x="836125" y="4083805"/>
            <a:ext cx="1067690" cy="1015024"/>
          </a:xfrm>
          <a:prstGeom prst="ellipse">
            <a:avLst/>
          </a:prstGeom>
          <a:solidFill>
            <a:srgbClr val="3366FF">
              <a:alpha val="1765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Calibri"/>
              <a:buNone/>
            </a:pPr>
            <a:r>
              <a:rPr lang="en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NFV</a:t>
            </a:r>
          </a:p>
        </p:txBody>
      </p:sp>
      <p:sp>
        <p:nvSpPr>
          <p:cNvPr id="101" name="Shape 2053"/>
          <p:cNvSpPr/>
          <p:nvPr/>
        </p:nvSpPr>
        <p:spPr>
          <a:xfrm>
            <a:off x="519218" y="3431305"/>
            <a:ext cx="1067690" cy="1015024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ct val="25000"/>
              <a:buFont typeface="Calibri"/>
              <a:buNone/>
            </a:pPr>
            <a:r>
              <a:rPr lang="en" dirty="0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Cloud</a:t>
            </a:r>
          </a:p>
        </p:txBody>
      </p:sp>
      <p:grpSp>
        <p:nvGrpSpPr>
          <p:cNvPr id="107" name="Group 106"/>
          <p:cNvGrpSpPr/>
          <p:nvPr/>
        </p:nvGrpSpPr>
        <p:grpSpPr>
          <a:xfrm>
            <a:off x="1149641" y="3122665"/>
            <a:ext cx="598706" cy="344401"/>
            <a:chOff x="1967430" y="3153790"/>
            <a:chExt cx="598706" cy="344401"/>
          </a:xfrm>
        </p:grpSpPr>
        <p:sp>
          <p:nvSpPr>
            <p:cNvPr id="108" name="Rectangle 107"/>
            <p:cNvSpPr/>
            <p:nvPr/>
          </p:nvSpPr>
          <p:spPr>
            <a:xfrm>
              <a:off x="2170531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pic>
          <p:nvPicPr>
            <p:cNvPr id="109" name="Picture 10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</p:spPr>
        </p:pic>
      </p:grpSp>
      <p:sp>
        <p:nvSpPr>
          <p:cNvPr id="98" name="Title 1"/>
          <p:cNvSpPr txBox="1">
            <a:spLocks/>
          </p:cNvSpPr>
          <p:nvPr/>
        </p:nvSpPr>
        <p:spPr>
          <a:xfrm>
            <a:off x="0" y="39"/>
            <a:ext cx="9143999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4F81BD"/>
                </a:solidFill>
                <a:latin typeface="Calibri"/>
                <a:sym typeface="Arial"/>
              </a:rPr>
              <a:t>CORD – Central Office Rearchitected as a Datacenter</a:t>
            </a:r>
          </a:p>
        </p:txBody>
      </p:sp>
    </p:spTree>
    <p:extLst>
      <p:ext uri="{BB962C8B-B14F-4D97-AF65-F5344CB8AC3E}">
        <p14:creationId xmlns:p14="http://schemas.microsoft.com/office/powerpoint/2010/main" val="2194473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9" grpId="0" animBg="1"/>
      <p:bldP spid="100" grpId="0" animBg="1"/>
      <p:bldP spid="10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800"/>
              <a:buFont typeface="Corbel"/>
              <a:buNone/>
            </a:pPr>
            <a:fld id="{00000000-1234-1234-1234-123412341234}" type="slidenum">
              <a:rPr lang="en-US"/>
              <a:pPr>
                <a:buClr>
                  <a:srgbClr val="A5A5A5"/>
                </a:buClr>
                <a:buSzPts val="800"/>
                <a:buFont typeface="Corbel"/>
                <a:buNone/>
              </a:pPr>
              <a:t>4</a:t>
            </a:fld>
            <a:endParaRPr/>
          </a:p>
        </p:txBody>
      </p:sp>
      <p:pic>
        <p:nvPicPr>
          <p:cNvPr id="309" name="Google Shape;309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7542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6115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7544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2" name="Google Shape;312;p40"/>
          <p:cNvGrpSpPr/>
          <p:nvPr/>
        </p:nvGrpSpPr>
        <p:grpSpPr>
          <a:xfrm>
            <a:off x="2601846" y="975842"/>
            <a:ext cx="634607" cy="492733"/>
            <a:chOff x="3392869" y="662699"/>
            <a:chExt cx="824808" cy="640412"/>
          </a:xfrm>
        </p:grpSpPr>
        <p:pic>
          <p:nvPicPr>
            <p:cNvPr id="313" name="Google Shape;313;p40" descr="cell-tower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69583" y="667773"/>
              <a:ext cx="277646" cy="6353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40" descr="radio-waves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392869" y="669839"/>
              <a:ext cx="231321" cy="3939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40" descr="radio-waves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flipH="1">
              <a:off x="3981507" y="662699"/>
              <a:ext cx="236170" cy="3939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6" name="Google Shape;316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4036777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38330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44878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66101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77870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94526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02525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27611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4" name="Google Shape;324;p40"/>
          <p:cNvCxnSpPr/>
          <p:nvPr/>
        </p:nvCxnSpPr>
        <p:spPr>
          <a:xfrm flipH="1">
            <a:off x="2182089" y="3132254"/>
            <a:ext cx="1423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5" name="Google Shape;325;p40"/>
          <p:cNvCxnSpPr/>
          <p:nvPr/>
        </p:nvCxnSpPr>
        <p:spPr>
          <a:xfrm flipH="1">
            <a:off x="2895489" y="3132254"/>
            <a:ext cx="709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6" name="Google Shape;326;p40"/>
          <p:cNvCxnSpPr/>
          <p:nvPr/>
        </p:nvCxnSpPr>
        <p:spPr>
          <a:xfrm>
            <a:off x="3605289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7" name="Google Shape;327;p40"/>
          <p:cNvCxnSpPr/>
          <p:nvPr/>
        </p:nvCxnSpPr>
        <p:spPr>
          <a:xfrm>
            <a:off x="4321061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8" name="Google Shape;328;p40"/>
          <p:cNvCxnSpPr/>
          <p:nvPr/>
        </p:nvCxnSpPr>
        <p:spPr>
          <a:xfrm>
            <a:off x="3605289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9" name="Google Shape;329;p40"/>
          <p:cNvCxnSpPr/>
          <p:nvPr/>
        </p:nvCxnSpPr>
        <p:spPr>
          <a:xfrm>
            <a:off x="3605289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0" name="Google Shape;330;p40"/>
          <p:cNvCxnSpPr/>
          <p:nvPr/>
        </p:nvCxnSpPr>
        <p:spPr>
          <a:xfrm>
            <a:off x="3605289" y="3132254"/>
            <a:ext cx="21423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1" name="Google Shape;331;p40"/>
          <p:cNvCxnSpPr/>
          <p:nvPr/>
        </p:nvCxnSpPr>
        <p:spPr>
          <a:xfrm>
            <a:off x="3605289" y="3132254"/>
            <a:ext cx="2855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2" name="Google Shape;332;p40"/>
          <p:cNvCxnSpPr/>
          <p:nvPr/>
        </p:nvCxnSpPr>
        <p:spPr>
          <a:xfrm>
            <a:off x="3605289" y="3132254"/>
            <a:ext cx="3578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3" name="Google Shape;333;p40"/>
          <p:cNvCxnSpPr/>
          <p:nvPr/>
        </p:nvCxnSpPr>
        <p:spPr>
          <a:xfrm flipH="1">
            <a:off x="3605261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4" name="Google Shape;334;p40"/>
          <p:cNvCxnSpPr/>
          <p:nvPr/>
        </p:nvCxnSpPr>
        <p:spPr>
          <a:xfrm flipH="1">
            <a:off x="2895461" y="3132254"/>
            <a:ext cx="14256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5" name="Google Shape;335;p40"/>
          <p:cNvCxnSpPr/>
          <p:nvPr/>
        </p:nvCxnSpPr>
        <p:spPr>
          <a:xfrm flipH="1">
            <a:off x="2182061" y="3132254"/>
            <a:ext cx="2139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6" name="Google Shape;336;p40"/>
          <p:cNvCxnSpPr/>
          <p:nvPr/>
        </p:nvCxnSpPr>
        <p:spPr>
          <a:xfrm>
            <a:off x="4321061" y="3132254"/>
            <a:ext cx="711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7" name="Google Shape;337;p40"/>
          <p:cNvCxnSpPr/>
          <p:nvPr/>
        </p:nvCxnSpPr>
        <p:spPr>
          <a:xfrm>
            <a:off x="4321061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8" name="Google Shape;338;p40"/>
          <p:cNvCxnSpPr/>
          <p:nvPr/>
        </p:nvCxnSpPr>
        <p:spPr>
          <a:xfrm>
            <a:off x="4321061" y="3132254"/>
            <a:ext cx="21399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9" name="Google Shape;339;p40"/>
          <p:cNvCxnSpPr/>
          <p:nvPr/>
        </p:nvCxnSpPr>
        <p:spPr>
          <a:xfrm>
            <a:off x="4321061" y="3132254"/>
            <a:ext cx="2863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0" name="Google Shape;340;p40"/>
          <p:cNvCxnSpPr/>
          <p:nvPr/>
        </p:nvCxnSpPr>
        <p:spPr>
          <a:xfrm flipH="1">
            <a:off x="2182230" y="3132254"/>
            <a:ext cx="2849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1" name="Google Shape;341;p40"/>
          <p:cNvCxnSpPr/>
          <p:nvPr/>
        </p:nvCxnSpPr>
        <p:spPr>
          <a:xfrm flipH="1">
            <a:off x="3605430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2" name="Google Shape;342;p40"/>
          <p:cNvCxnSpPr/>
          <p:nvPr/>
        </p:nvCxnSpPr>
        <p:spPr>
          <a:xfrm flipH="1">
            <a:off x="4320930" y="3132254"/>
            <a:ext cx="711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3" name="Google Shape;343;p40"/>
          <p:cNvCxnSpPr/>
          <p:nvPr/>
        </p:nvCxnSpPr>
        <p:spPr>
          <a:xfrm>
            <a:off x="5031930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4" name="Google Shape;344;p40"/>
          <p:cNvCxnSpPr/>
          <p:nvPr/>
        </p:nvCxnSpPr>
        <p:spPr>
          <a:xfrm>
            <a:off x="5031930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5" name="Google Shape;345;p40"/>
          <p:cNvCxnSpPr/>
          <p:nvPr/>
        </p:nvCxnSpPr>
        <p:spPr>
          <a:xfrm>
            <a:off x="5031930" y="3132254"/>
            <a:ext cx="1429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6" name="Google Shape;346;p40"/>
          <p:cNvCxnSpPr/>
          <p:nvPr/>
        </p:nvCxnSpPr>
        <p:spPr>
          <a:xfrm flipH="1">
            <a:off x="2182201" y="3132254"/>
            <a:ext cx="3565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7" name="Google Shape;347;p40"/>
          <p:cNvCxnSpPr/>
          <p:nvPr/>
        </p:nvCxnSpPr>
        <p:spPr>
          <a:xfrm flipH="1">
            <a:off x="3605401" y="3132254"/>
            <a:ext cx="21423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8" name="Google Shape;348;p40"/>
          <p:cNvCxnSpPr/>
          <p:nvPr/>
        </p:nvCxnSpPr>
        <p:spPr>
          <a:xfrm flipH="1">
            <a:off x="5031902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9" name="Google Shape;349;p40"/>
          <p:cNvCxnSpPr/>
          <p:nvPr/>
        </p:nvCxnSpPr>
        <p:spPr>
          <a:xfrm>
            <a:off x="5747702" y="3132254"/>
            <a:ext cx="7134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40"/>
          <p:cNvCxnSpPr/>
          <p:nvPr/>
        </p:nvCxnSpPr>
        <p:spPr>
          <a:xfrm>
            <a:off x="5747702" y="3132254"/>
            <a:ext cx="14364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1" name="Google Shape;351;p40"/>
          <p:cNvCxnSpPr/>
          <p:nvPr/>
        </p:nvCxnSpPr>
        <p:spPr>
          <a:xfrm>
            <a:off x="5747702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52" name="Google Shape;352;p40"/>
          <p:cNvGrpSpPr/>
          <p:nvPr/>
        </p:nvGrpSpPr>
        <p:grpSpPr>
          <a:xfrm>
            <a:off x="4080622" y="3014507"/>
            <a:ext cx="460636" cy="264977"/>
            <a:chOff x="3769419" y="2741133"/>
            <a:chExt cx="574073" cy="330231"/>
          </a:xfrm>
        </p:grpSpPr>
        <p:sp>
          <p:nvSpPr>
            <p:cNvPr id="353" name="Google Shape;353;p40"/>
            <p:cNvSpPr/>
            <p:nvPr/>
          </p:nvSpPr>
          <p:spPr>
            <a:xfrm>
              <a:off x="3964164" y="2887782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4" name="Google Shape;354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769419" y="2741133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5" name="Google Shape;355;p40"/>
          <p:cNvGrpSpPr/>
          <p:nvPr/>
        </p:nvGrpSpPr>
        <p:grpSpPr>
          <a:xfrm>
            <a:off x="3364874" y="3014507"/>
            <a:ext cx="460636" cy="264977"/>
            <a:chOff x="2839133" y="2741133"/>
            <a:chExt cx="574073" cy="330231"/>
          </a:xfrm>
        </p:grpSpPr>
        <p:sp>
          <p:nvSpPr>
            <p:cNvPr id="356" name="Google Shape;356;p40"/>
            <p:cNvSpPr/>
            <p:nvPr/>
          </p:nvSpPr>
          <p:spPr>
            <a:xfrm>
              <a:off x="3033878" y="2887782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7" name="Google Shape;357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839133" y="2741133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8" name="Google Shape;358;p40"/>
          <p:cNvSpPr txBox="1"/>
          <p:nvPr/>
        </p:nvSpPr>
        <p:spPr>
          <a:xfrm>
            <a:off x="2639739" y="1510413"/>
            <a:ext cx="51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1400"/>
              <a:buFont typeface="Corbel"/>
              <a:buNone/>
            </a:pPr>
            <a:r>
              <a:rPr lang="en-US" sz="14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Mobile</a:t>
            </a:r>
            <a:endParaRPr sz="1000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59" name="Google Shape;359;p40"/>
          <p:cNvSpPr txBox="1"/>
          <p:nvPr/>
        </p:nvSpPr>
        <p:spPr>
          <a:xfrm>
            <a:off x="6986635" y="4282386"/>
            <a:ext cx="423600" cy="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ROADM</a:t>
            </a:r>
            <a:b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(Core)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40"/>
          <p:cNvSpPr txBox="1"/>
          <p:nvPr/>
        </p:nvSpPr>
        <p:spPr>
          <a:xfrm>
            <a:off x="2003680" y="4282386"/>
            <a:ext cx="275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Radio</a:t>
            </a:r>
            <a:b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Units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40"/>
          <p:cNvSpPr txBox="1"/>
          <p:nvPr/>
        </p:nvSpPr>
        <p:spPr>
          <a:xfrm>
            <a:off x="2756500" y="4282386"/>
            <a:ext cx="255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PON</a:t>
            </a:r>
            <a:b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OLTs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40"/>
          <p:cNvSpPr txBox="1"/>
          <p:nvPr/>
        </p:nvSpPr>
        <p:spPr>
          <a:xfrm>
            <a:off x="3456338" y="4282386"/>
            <a:ext cx="270600" cy="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PON</a:t>
            </a:r>
            <a:b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OLTs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40"/>
          <p:cNvSpPr txBox="1"/>
          <p:nvPr/>
        </p:nvSpPr>
        <p:spPr>
          <a:xfrm>
            <a:off x="6095366" y="1510413"/>
            <a:ext cx="820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1400"/>
              <a:buFont typeface="Corbel"/>
              <a:buNone/>
            </a:pPr>
            <a:r>
              <a:rPr lang="en-US" sz="14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Residential</a:t>
            </a:r>
            <a:endParaRPr sz="1000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4307252" y="1510413"/>
            <a:ext cx="766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1400"/>
              <a:buFont typeface="Corbel"/>
              <a:buNone/>
            </a:pPr>
            <a:r>
              <a:rPr lang="en-US" sz="14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Enterprise</a:t>
            </a:r>
            <a:endParaRPr sz="1000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65" name="Google Shape;365;p40" descr="building2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13997" y="894989"/>
            <a:ext cx="362110" cy="592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0" descr="hous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32053" y="1057530"/>
            <a:ext cx="514569" cy="3685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40"/>
          <p:cNvGrpSpPr/>
          <p:nvPr/>
        </p:nvGrpSpPr>
        <p:grpSpPr>
          <a:xfrm>
            <a:off x="6220511" y="3464329"/>
            <a:ext cx="460636" cy="264977"/>
            <a:chOff x="6550719" y="3436458"/>
            <a:chExt cx="574073" cy="330231"/>
          </a:xfrm>
        </p:grpSpPr>
        <p:sp>
          <p:nvSpPr>
            <p:cNvPr id="368" name="Google Shape;368;p40"/>
            <p:cNvSpPr/>
            <p:nvPr/>
          </p:nvSpPr>
          <p:spPr>
            <a:xfrm>
              <a:off x="6745464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9" name="Google Shape;369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550719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0" name="Google Shape;370;p40"/>
          <p:cNvGrpSpPr/>
          <p:nvPr/>
        </p:nvGrpSpPr>
        <p:grpSpPr>
          <a:xfrm>
            <a:off x="5507214" y="3464329"/>
            <a:ext cx="460636" cy="264977"/>
            <a:chOff x="5623619" y="3436458"/>
            <a:chExt cx="574073" cy="330231"/>
          </a:xfrm>
        </p:grpSpPr>
        <p:sp>
          <p:nvSpPr>
            <p:cNvPr id="371" name="Google Shape;371;p40"/>
            <p:cNvSpPr/>
            <p:nvPr/>
          </p:nvSpPr>
          <p:spPr>
            <a:xfrm>
              <a:off x="5818364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2" name="Google Shape;372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23619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3" name="Google Shape;373;p40"/>
          <p:cNvGrpSpPr/>
          <p:nvPr/>
        </p:nvGrpSpPr>
        <p:grpSpPr>
          <a:xfrm>
            <a:off x="4791467" y="3464329"/>
            <a:ext cx="460636" cy="264977"/>
            <a:chOff x="4693333" y="3436458"/>
            <a:chExt cx="574073" cy="330231"/>
          </a:xfrm>
        </p:grpSpPr>
        <p:sp>
          <p:nvSpPr>
            <p:cNvPr id="374" name="Google Shape;374;p40"/>
            <p:cNvSpPr/>
            <p:nvPr/>
          </p:nvSpPr>
          <p:spPr>
            <a:xfrm>
              <a:off x="4888078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5" name="Google Shape;37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693333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76" name="Google Shape;376;p40"/>
          <p:cNvCxnSpPr/>
          <p:nvPr/>
        </p:nvCxnSpPr>
        <p:spPr>
          <a:xfrm rot="10800000" flipH="1">
            <a:off x="2895506" y="3159094"/>
            <a:ext cx="2052300" cy="4230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7" name="Google Shape;377;p40"/>
          <p:cNvCxnSpPr/>
          <p:nvPr/>
        </p:nvCxnSpPr>
        <p:spPr>
          <a:xfrm rot="10800000" flipH="1">
            <a:off x="2979580" y="3159145"/>
            <a:ext cx="2684100" cy="4497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8" name="Google Shape;378;p40"/>
          <p:cNvCxnSpPr/>
          <p:nvPr/>
        </p:nvCxnSpPr>
        <p:spPr>
          <a:xfrm rot="10800000" flipH="1">
            <a:off x="4321061" y="3159094"/>
            <a:ext cx="1342500" cy="4230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9" name="Google Shape;379;p40"/>
          <p:cNvCxnSpPr/>
          <p:nvPr/>
        </p:nvCxnSpPr>
        <p:spPr>
          <a:xfrm rot="10800000">
            <a:off x="5031914" y="3185794"/>
            <a:ext cx="2152200" cy="3963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80" name="Google Shape;380;p40"/>
          <p:cNvGrpSpPr/>
          <p:nvPr/>
        </p:nvGrpSpPr>
        <p:grpSpPr>
          <a:xfrm>
            <a:off x="4080677" y="3464384"/>
            <a:ext cx="460644" cy="264982"/>
            <a:chOff x="3820219" y="3153790"/>
            <a:chExt cx="598706" cy="344401"/>
          </a:xfrm>
        </p:grpSpPr>
        <p:sp>
          <p:nvSpPr>
            <p:cNvPr id="381" name="Google Shape;381;p40"/>
            <p:cNvSpPr/>
            <p:nvPr/>
          </p:nvSpPr>
          <p:spPr>
            <a:xfrm>
              <a:off x="4023320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2" name="Google Shape;382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820219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3" name="Google Shape;383;p40"/>
          <p:cNvGrpSpPr/>
          <p:nvPr/>
        </p:nvGrpSpPr>
        <p:grpSpPr>
          <a:xfrm>
            <a:off x="5507297" y="3014550"/>
            <a:ext cx="460644" cy="264982"/>
            <a:chOff x="5674419" y="2569135"/>
            <a:chExt cx="598706" cy="344401"/>
          </a:xfrm>
        </p:grpSpPr>
        <p:sp>
          <p:nvSpPr>
            <p:cNvPr id="384" name="Google Shape;384;p40"/>
            <p:cNvSpPr/>
            <p:nvPr/>
          </p:nvSpPr>
          <p:spPr>
            <a:xfrm>
              <a:off x="5877520" y="2722077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5" name="Google Shape;38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74419" y="2569135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6" name="Google Shape;386;p40"/>
          <p:cNvGrpSpPr/>
          <p:nvPr/>
        </p:nvGrpSpPr>
        <p:grpSpPr>
          <a:xfrm>
            <a:off x="4791535" y="3014550"/>
            <a:ext cx="460644" cy="264982"/>
            <a:chOff x="4744133" y="2569135"/>
            <a:chExt cx="598706" cy="344401"/>
          </a:xfrm>
        </p:grpSpPr>
        <p:sp>
          <p:nvSpPr>
            <p:cNvPr id="387" name="Google Shape;387;p40"/>
            <p:cNvSpPr/>
            <p:nvPr/>
          </p:nvSpPr>
          <p:spPr>
            <a:xfrm>
              <a:off x="4947234" y="2722077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8" name="Google Shape;388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744133" y="2569135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9" name="Google Shape;389;p40"/>
          <p:cNvGrpSpPr/>
          <p:nvPr/>
        </p:nvGrpSpPr>
        <p:grpSpPr>
          <a:xfrm>
            <a:off x="3364915" y="3464384"/>
            <a:ext cx="460644" cy="264982"/>
            <a:chOff x="2889933" y="3153790"/>
            <a:chExt cx="598706" cy="344401"/>
          </a:xfrm>
        </p:grpSpPr>
        <p:sp>
          <p:nvSpPr>
            <p:cNvPr id="390" name="Google Shape;390;p40"/>
            <p:cNvSpPr/>
            <p:nvPr/>
          </p:nvSpPr>
          <p:spPr>
            <a:xfrm>
              <a:off x="3093034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1" name="Google Shape;391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889933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2" name="Google Shape;392;p40"/>
          <p:cNvGrpSpPr/>
          <p:nvPr/>
        </p:nvGrpSpPr>
        <p:grpSpPr>
          <a:xfrm>
            <a:off x="6943689" y="3464384"/>
            <a:ext cx="460644" cy="264982"/>
            <a:chOff x="7541319" y="3153790"/>
            <a:chExt cx="598706" cy="344401"/>
          </a:xfrm>
        </p:grpSpPr>
        <p:sp>
          <p:nvSpPr>
            <p:cNvPr id="393" name="Google Shape;393;p40"/>
            <p:cNvSpPr/>
            <p:nvPr/>
          </p:nvSpPr>
          <p:spPr>
            <a:xfrm>
              <a:off x="7744420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4" name="Google Shape;394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541319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5" name="Google Shape;395;p40"/>
          <p:cNvGrpSpPr/>
          <p:nvPr/>
        </p:nvGrpSpPr>
        <p:grpSpPr>
          <a:xfrm>
            <a:off x="2655141" y="3464384"/>
            <a:ext cx="460644" cy="264982"/>
            <a:chOff x="1967430" y="3153790"/>
            <a:chExt cx="598706" cy="344401"/>
          </a:xfrm>
        </p:grpSpPr>
        <p:sp>
          <p:nvSpPr>
            <p:cNvPr id="396" name="Google Shape;396;p40"/>
            <p:cNvSpPr/>
            <p:nvPr/>
          </p:nvSpPr>
          <p:spPr>
            <a:xfrm>
              <a:off x="2170531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7" name="Google Shape;397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8" name="Google Shape;398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944763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855786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766906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676660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585915"/>
            <a:ext cx="460651" cy="2649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3" name="Google Shape;403;p40"/>
          <p:cNvGrpSpPr/>
          <p:nvPr/>
        </p:nvGrpSpPr>
        <p:grpSpPr>
          <a:xfrm>
            <a:off x="1941817" y="3464329"/>
            <a:ext cx="460636" cy="264977"/>
            <a:chOff x="989530" y="3436458"/>
            <a:chExt cx="574073" cy="330231"/>
          </a:xfrm>
        </p:grpSpPr>
        <p:sp>
          <p:nvSpPr>
            <p:cNvPr id="404" name="Google Shape;404;p40"/>
            <p:cNvSpPr/>
            <p:nvPr/>
          </p:nvSpPr>
          <p:spPr>
            <a:xfrm>
              <a:off x="1184275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050"/>
                <a:buFont typeface="Calibri"/>
                <a:buNone/>
              </a:pPr>
              <a:endPara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05" name="Google Shape;40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89530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6" name="Google Shape;406;p40"/>
          <p:cNvSpPr txBox="1"/>
          <p:nvPr/>
        </p:nvSpPr>
        <p:spPr>
          <a:xfrm>
            <a:off x="4673526" y="4382034"/>
            <a:ext cx="1314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Shared Cloud Infrastructure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40"/>
          <p:cNvSpPr/>
          <p:nvPr/>
        </p:nvSpPr>
        <p:spPr>
          <a:xfrm>
            <a:off x="5981475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Residential</a:t>
            </a:r>
            <a:b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40"/>
          <p:cNvSpPr/>
          <p:nvPr/>
        </p:nvSpPr>
        <p:spPr>
          <a:xfrm>
            <a:off x="1887476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Mobile</a:t>
            </a:r>
            <a:b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40"/>
          <p:cNvSpPr/>
          <p:nvPr/>
        </p:nvSpPr>
        <p:spPr>
          <a:xfrm>
            <a:off x="4045986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Enterprise</a:t>
            </a:r>
            <a:b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40"/>
          <p:cNvSpPr txBox="1"/>
          <p:nvPr/>
        </p:nvSpPr>
        <p:spPr>
          <a:xfrm>
            <a:off x="1509125" y="1975675"/>
            <a:ext cx="1161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E35052"/>
              </a:buClr>
              <a:buSzPts val="3600"/>
              <a:buFont typeface="Calibri"/>
              <a:buNone/>
            </a:pPr>
            <a:r>
              <a:rPr lang="en-US" sz="3600" b="1">
                <a:solidFill>
                  <a:srgbClr val="E35052"/>
                </a:solidFill>
                <a:latin typeface="Calibri"/>
                <a:ea typeface="Calibri"/>
                <a:cs typeface="Calibri"/>
                <a:sym typeface="Calibri"/>
              </a:rPr>
              <a:t>SEBA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40"/>
          <p:cNvSpPr/>
          <p:nvPr/>
        </p:nvSpPr>
        <p:spPr>
          <a:xfrm>
            <a:off x="2886868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VOLTHA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40"/>
          <p:cNvSpPr/>
          <p:nvPr/>
        </p:nvSpPr>
        <p:spPr>
          <a:xfrm>
            <a:off x="6829420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ODTN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40"/>
          <p:cNvSpPr/>
          <p:nvPr/>
        </p:nvSpPr>
        <p:spPr>
          <a:xfrm>
            <a:off x="4403340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Stratum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40"/>
          <p:cNvSpPr/>
          <p:nvPr/>
        </p:nvSpPr>
        <p:spPr>
          <a:xfrm>
            <a:off x="1224453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OMEC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40"/>
          <p:cNvSpPr/>
          <p:nvPr/>
        </p:nvSpPr>
        <p:spPr>
          <a:xfrm>
            <a:off x="4403340" y="235474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Trellis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40"/>
          <p:cNvSpPr/>
          <p:nvPr/>
        </p:nvSpPr>
        <p:spPr>
          <a:xfrm>
            <a:off x="4403340" y="2922432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ONOS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40"/>
          <p:cNvSpPr/>
          <p:nvPr/>
        </p:nvSpPr>
        <p:spPr>
          <a:xfrm>
            <a:off x="3505200" y="1558236"/>
            <a:ext cx="3264600" cy="807600"/>
          </a:xfrm>
          <a:prstGeom prst="roundRect">
            <a:avLst>
              <a:gd name="adj" fmla="val 9176"/>
            </a:avLst>
          </a:prstGeom>
          <a:solidFill>
            <a:srgbClr val="0070C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NEM</a:t>
            </a:r>
            <a:r>
              <a:rPr lang="en-US"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Network Edge Mediator</a:t>
            </a:r>
            <a:b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OSS mediation &amp; FCAPS support for operationalization</a:t>
            </a:r>
            <a:b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Leverages XOS project &amp; toolchain</a:t>
            </a:r>
            <a:endParaRPr sz="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40"/>
          <p:cNvSpPr/>
          <p:nvPr/>
        </p:nvSpPr>
        <p:spPr>
          <a:xfrm>
            <a:off x="2803092" y="1522592"/>
            <a:ext cx="4025246" cy="2554664"/>
          </a:xfrm>
          <a:custGeom>
            <a:avLst/>
            <a:gdLst/>
            <a:ahLst/>
            <a:cxnLst/>
            <a:rect l="l" t="t" r="r" b="b"/>
            <a:pathLst>
              <a:path w="4025246" h="2554664" extrusionOk="0">
                <a:moveTo>
                  <a:pt x="0" y="2545238"/>
                </a:moveTo>
                <a:lnTo>
                  <a:pt x="1527142" y="2554664"/>
                </a:lnTo>
                <a:lnTo>
                  <a:pt x="1527142" y="1904215"/>
                </a:lnTo>
                <a:lnTo>
                  <a:pt x="4025246" y="1923070"/>
                </a:lnTo>
                <a:cubicBezTo>
                  <a:pt x="4022104" y="1272620"/>
                  <a:pt x="4018961" y="650450"/>
                  <a:pt x="4015819" y="0"/>
                </a:cubicBezTo>
                <a:lnTo>
                  <a:pt x="8907" y="7200"/>
                </a:lnTo>
                <a:lnTo>
                  <a:pt x="0" y="2545238"/>
                </a:lnTo>
                <a:close/>
              </a:path>
            </a:pathLst>
          </a:custGeom>
          <a:solidFill>
            <a:srgbClr val="93B7E0">
              <a:alpha val="20000"/>
            </a:srgbClr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Title 1"/>
          <p:cNvSpPr txBox="1">
            <a:spLocks/>
          </p:cNvSpPr>
          <p:nvPr/>
        </p:nvSpPr>
        <p:spPr>
          <a:xfrm>
            <a:off x="717750" y="3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  <a:sym typeface="Arial"/>
              </a:rPr>
              <a:t>SEBA: Built on CORD</a:t>
            </a:r>
            <a:endParaRPr lang="en-US" sz="3200" b="1" dirty="0">
              <a:solidFill>
                <a:srgbClr val="4F81BD"/>
              </a:solidFill>
              <a:latin typeface="Calibri"/>
              <a:sym typeface="Arial"/>
            </a:endParaRPr>
          </a:p>
        </p:txBody>
      </p:sp>
      <p:sp>
        <p:nvSpPr>
          <p:cNvPr id="114" name="Google Shape;413;p40"/>
          <p:cNvSpPr/>
          <p:nvPr/>
        </p:nvSpPr>
        <p:spPr>
          <a:xfrm>
            <a:off x="5831499" y="3518981"/>
            <a:ext cx="943666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P4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1807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" grpId="0"/>
      <p:bldP spid="4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AAA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SDN Controller - 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buFont typeface="Arial"/>
              <a:buNone/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Network Edge Mediator (NEM)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600" b="1" kern="0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POD</a:t>
            </a:r>
          </a:p>
        </p:txBody>
      </p:sp>
      <p:sp>
        <p:nvSpPr>
          <p:cNvPr id="10" name="Hexagon 9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vlans</a:t>
            </a:r>
          </a:p>
        </p:txBody>
      </p:sp>
      <p:sp>
        <p:nvSpPr>
          <p:cNvPr id="11" name="Hexagon 10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dhcp</a:t>
            </a:r>
          </a:p>
        </p:txBody>
      </p:sp>
      <p:sp>
        <p:nvSpPr>
          <p:cNvPr id="12" name="Hexagon 11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mcast</a:t>
            </a:r>
          </a:p>
        </p:txBody>
      </p:sp>
      <p:sp>
        <p:nvSpPr>
          <p:cNvPr id="13" name="Hexagon 12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bridging</a:t>
            </a:r>
          </a:p>
        </p:txBody>
      </p:sp>
      <p:sp>
        <p:nvSpPr>
          <p:cNvPr id="14" name="Hexagon 13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routing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ACLs</a:t>
            </a:r>
          </a:p>
        </p:txBody>
      </p:sp>
      <p:cxnSp>
        <p:nvCxnSpPr>
          <p:cNvPr id="16" name="Straight Connector 15"/>
          <p:cNvCxnSpPr>
            <a:stCxn id="6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409" y="1577959"/>
            <a:ext cx="773663" cy="45716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043806" y="206740"/>
            <a:ext cx="2594992" cy="659218"/>
            <a:chOff x="4691947" y="240650"/>
            <a:chExt cx="2692230" cy="854361"/>
          </a:xfrm>
        </p:grpSpPr>
        <p:sp>
          <p:nvSpPr>
            <p:cNvPr id="19" name="Hexagon 18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ONAP</a:t>
              </a:r>
            </a:p>
          </p:txBody>
        </p:sp>
        <p:sp>
          <p:nvSpPr>
            <p:cNvPr id="20" name="Hexagon 19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2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Op X OSS/BSS</a:t>
              </a:r>
            </a:p>
          </p:txBody>
        </p:sp>
        <p:sp>
          <p:nvSpPr>
            <p:cNvPr id="21" name="Up-Down Arrow 20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Up-Down Arrow 21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000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1000" kern="0">
                  <a:solidFill>
                    <a:srgbClr val="4B4B4B"/>
                  </a:solidFill>
                  <a:latin typeface="Calibri"/>
                  <a:ea typeface="Arial"/>
                  <a:cs typeface="Arial"/>
                  <a:sym typeface="Arial"/>
                </a:rPr>
                <a:t>Abstract OLT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DockerK8s Helm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1"/>
            <a:endCxn id="29" idx="6"/>
          </p:cNvCxnSpPr>
          <p:nvPr/>
        </p:nvCxnSpPr>
        <p:spPr>
          <a:xfrm flipH="1">
            <a:off x="1356409" y="3265868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80482" y="3202290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453731" y="3273621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cxnSp>
        <p:nvCxnSpPr>
          <p:cNvPr id="31" name="Straight Connector 30"/>
          <p:cNvCxnSpPr>
            <a:stCxn id="29" idx="2"/>
            <a:endCxn id="33" idx="3"/>
          </p:cNvCxnSpPr>
          <p:nvPr/>
        </p:nvCxnSpPr>
        <p:spPr>
          <a:xfrm flipH="1" flipV="1">
            <a:off x="579807" y="2920228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2"/>
            <a:endCxn id="34" idx="3"/>
          </p:cNvCxnSpPr>
          <p:nvPr/>
        </p:nvCxnSpPr>
        <p:spPr>
          <a:xfrm flipH="1">
            <a:off x="579807" y="3266562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77352" y="2848542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7353" y="3534367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6083" y="3255068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6390" y="2932100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OLT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3171" y="2945174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ONU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8" y="3153803"/>
            <a:ext cx="1821283" cy="22413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90" y="3444557"/>
            <a:ext cx="1821282" cy="23796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16389" y="4232190"/>
            <a:ext cx="1821283" cy="254901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2888475" y="3756913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888475" y="391989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888475" y="408053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lang="en-US" sz="1400" kern="0">
              <a:solidFill>
                <a:prstClr val="black"/>
              </a:solidFill>
              <a:latin typeface="Arial"/>
              <a:sym typeface="Arial"/>
            </a:endParaRPr>
          </a:p>
        </p:txBody>
      </p:sp>
      <p:cxnSp>
        <p:nvCxnSpPr>
          <p:cNvPr id="44" name="Straight Connector 43"/>
          <p:cNvCxnSpPr>
            <a:stCxn id="38" idx="2"/>
          </p:cNvCxnSpPr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0255" y="3491211"/>
            <a:ext cx="677811" cy="6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657"/>
            <a:ext cx="565416" cy="405003"/>
          </a:xfrm>
          <a:prstGeom prst="rect">
            <a:avLst/>
          </a:prstGeom>
        </p:spPr>
      </p:pic>
      <p:pic>
        <p:nvPicPr>
          <p:cNvPr id="48" name="Picture 47" descr="house.png"/>
          <p:cNvPicPr>
            <a:picLocks noChangeAspect="1"/>
          </p:cNvPicPr>
          <p:nvPr/>
        </p:nvPicPr>
        <p:blipFill>
          <a:blip r:embed="rId6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0990"/>
            <a:ext cx="565416" cy="40500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6750796" y="3268741"/>
            <a:ext cx="1715848" cy="658752"/>
            <a:chOff x="6925824" y="3930774"/>
            <a:chExt cx="1715848" cy="65875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52" name="Straight Connector 51"/>
            <p:cNvCxnSpPr>
              <a:stCxn id="57" idx="3"/>
              <a:endCxn id="50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Connector 52"/>
            <p:cNvCxnSpPr>
              <a:stCxn id="73" idx="3"/>
              <a:endCxn id="51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Connector 53"/>
            <p:cNvCxnSpPr>
              <a:stCxn id="73" idx="3"/>
              <a:endCxn id="50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57" idx="3"/>
              <a:endCxn id="51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6" name="TextBox 55"/>
          <p:cNvSpPr txBox="1"/>
          <p:nvPr/>
        </p:nvSpPr>
        <p:spPr>
          <a:xfrm>
            <a:off x="7810871" y="3054664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 BNG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308971"/>
            <a:ext cx="1756158" cy="252150"/>
          </a:xfrm>
          <a:prstGeom prst="rect">
            <a:avLst/>
          </a:prstGeom>
        </p:spPr>
      </p:pic>
      <p:cxnSp>
        <p:nvCxnSpPr>
          <p:cNvPr id="58" name="Straight Connector 57"/>
          <p:cNvCxnSpPr>
            <a:stCxn id="38" idx="3"/>
            <a:endCxn id="57" idx="1"/>
          </p:cNvCxnSpPr>
          <p:nvPr/>
        </p:nvCxnSpPr>
        <p:spPr>
          <a:xfrm>
            <a:off x="4037671" y="3265868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stCxn id="38" idx="3"/>
            <a:endCxn id="73" idx="1"/>
          </p:cNvCxnSpPr>
          <p:nvPr/>
        </p:nvCxnSpPr>
        <p:spPr>
          <a:xfrm>
            <a:off x="4037671" y="3265868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0" name="Straight Connector 59"/>
          <p:cNvCxnSpPr>
            <a:stCxn id="39" idx="3"/>
            <a:endCxn id="57" idx="1"/>
          </p:cNvCxnSpPr>
          <p:nvPr/>
        </p:nvCxnSpPr>
        <p:spPr>
          <a:xfrm flipV="1">
            <a:off x="4037672" y="3435046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1" name="Straight Connector 60"/>
          <p:cNvCxnSpPr>
            <a:stCxn id="39" idx="3"/>
            <a:endCxn id="73" idx="1"/>
          </p:cNvCxnSpPr>
          <p:nvPr/>
        </p:nvCxnSpPr>
        <p:spPr>
          <a:xfrm>
            <a:off x="4037672" y="3563539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>
            <a:stCxn id="40" idx="3"/>
            <a:endCxn id="57" idx="1"/>
          </p:cNvCxnSpPr>
          <p:nvPr/>
        </p:nvCxnSpPr>
        <p:spPr>
          <a:xfrm flipV="1">
            <a:off x="4037672" y="3435046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>
            <a:stCxn id="40" idx="3"/>
            <a:endCxn id="73" idx="1"/>
          </p:cNvCxnSpPr>
          <p:nvPr/>
        </p:nvCxnSpPr>
        <p:spPr>
          <a:xfrm flipV="1">
            <a:off x="4037672" y="3743559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0703" y="4195753"/>
            <a:ext cx="2116004" cy="19364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3103" y="4348153"/>
            <a:ext cx="2116004" cy="179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5503" y="4500553"/>
            <a:ext cx="2116004" cy="170439"/>
          </a:xfrm>
          <a:prstGeom prst="rect">
            <a:avLst/>
          </a:prstGeom>
        </p:spPr>
      </p:pic>
      <p:cxnSp>
        <p:nvCxnSpPr>
          <p:cNvPr id="67" name="Straight Connector 66"/>
          <p:cNvCxnSpPr/>
          <p:nvPr/>
        </p:nvCxnSpPr>
        <p:spPr>
          <a:xfrm flipH="1" flipV="1">
            <a:off x="5449910" y="3724982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Connector 67"/>
          <p:cNvCxnSpPr/>
          <p:nvPr/>
        </p:nvCxnSpPr>
        <p:spPr>
          <a:xfrm flipV="1">
            <a:off x="5516569" y="3724983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Connector 68"/>
          <p:cNvCxnSpPr/>
          <p:nvPr/>
        </p:nvCxnSpPr>
        <p:spPr>
          <a:xfrm flipV="1">
            <a:off x="6119945" y="3544595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Connector 69"/>
          <p:cNvCxnSpPr/>
          <p:nvPr/>
        </p:nvCxnSpPr>
        <p:spPr>
          <a:xfrm flipH="1" flipV="1">
            <a:off x="6183156" y="3561835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Connector 70"/>
          <p:cNvCxnSpPr>
            <a:stCxn id="66" idx="0"/>
          </p:cNvCxnSpPr>
          <p:nvPr/>
        </p:nvCxnSpPr>
        <p:spPr>
          <a:xfrm flipH="1" flipV="1">
            <a:off x="6252111" y="3573329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Connector 71"/>
          <p:cNvCxnSpPr/>
          <p:nvPr/>
        </p:nvCxnSpPr>
        <p:spPr>
          <a:xfrm flipH="1" flipV="1">
            <a:off x="5584105" y="3703081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638" y="3626441"/>
            <a:ext cx="1756158" cy="23423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004455" y="3093211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SWITCH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718598" y="3978785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200" b="1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SERVER</a:t>
            </a:r>
          </a:p>
        </p:txBody>
      </p:sp>
      <p:pic>
        <p:nvPicPr>
          <p:cNvPr id="76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9490" y="2650120"/>
            <a:ext cx="705050" cy="64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104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4492" y="4035705"/>
            <a:ext cx="665776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80;p21"/>
          <p:cNvSpPr txBox="1">
            <a:spLocks/>
          </p:cNvSpPr>
          <p:nvPr/>
        </p:nvSpPr>
        <p:spPr>
          <a:xfrm>
            <a:off x="344226" y="278117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17125" rIns="34275" bIns="17125" rtlCol="0" anchor="ctr" anchorCtr="0">
            <a:noAutofit/>
          </a:bodyPr>
          <a:lstStyle>
            <a:lvl1pPr marR="0" lvl="0" algn="ctr" defTabSz="457200" rtl="0" eaLnBrk="1" latinLnBrk="0" hangingPunct="1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kern="12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algn="l">
              <a:lnSpc>
                <a:spcPct val="90000"/>
              </a:lnSpc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200" b="1">
                <a:solidFill>
                  <a:srgbClr val="4B87CC"/>
                </a:solidFill>
              </a:rPr>
              <a:t>SEBA</a:t>
            </a:r>
          </a:p>
        </p:txBody>
      </p:sp>
      <p:sp>
        <p:nvSpPr>
          <p:cNvPr id="79" name="Google Shape;80;p21"/>
          <p:cNvSpPr txBox="1">
            <a:spLocks/>
          </p:cNvSpPr>
          <p:nvPr/>
        </p:nvSpPr>
        <p:spPr>
          <a:xfrm>
            <a:off x="379264" y="935186"/>
            <a:ext cx="1476832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defTabSz="914400"/>
            <a:r>
              <a:rPr lang="en-US" sz="1600" b="1" kern="0"/>
              <a:t>S</a:t>
            </a:r>
            <a:r>
              <a:rPr lang="en-US" sz="1600" kern="0"/>
              <a:t>DN </a:t>
            </a:r>
          </a:p>
          <a:p>
            <a:pPr defTabSz="914400"/>
            <a:r>
              <a:rPr lang="en-US" sz="1600" b="1" kern="0"/>
              <a:t>E</a:t>
            </a:r>
            <a:r>
              <a:rPr lang="en-US" sz="1600" kern="0"/>
              <a:t>nabled</a:t>
            </a:r>
          </a:p>
          <a:p>
            <a:pPr defTabSz="914400"/>
            <a:r>
              <a:rPr lang="en-US" sz="1600" b="1" kern="0"/>
              <a:t>B</a:t>
            </a:r>
            <a:r>
              <a:rPr lang="en-US" sz="1600" kern="0"/>
              <a:t>roadband </a:t>
            </a:r>
          </a:p>
          <a:p>
            <a:pPr defTabSz="914400"/>
            <a:r>
              <a:rPr lang="en-US" sz="1600" b="1" kern="0"/>
              <a:t>A</a:t>
            </a:r>
            <a:r>
              <a:rPr lang="en-US" sz="1600" kern="0"/>
              <a:t>ccess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266793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7887392" y="4134699"/>
            <a:ext cx="847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QuantaGrid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D51B-1U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790889" y="2834569"/>
            <a:ext cx="762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7712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386375" y="4144783"/>
            <a:ext cx="89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EdgeCore</a:t>
            </a: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ASFvOLT16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879604" y="2901107"/>
            <a:ext cx="14364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0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(Embedded BNG)</a:t>
            </a:r>
          </a:p>
        </p:txBody>
      </p:sp>
    </p:spTree>
    <p:extLst>
      <p:ext uri="{BB962C8B-B14F-4D97-AF65-F5344CB8AC3E}">
        <p14:creationId xmlns:p14="http://schemas.microsoft.com/office/powerpoint/2010/main" val="1466096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4" grpId="0" animBg="1"/>
      <p:bldP spid="56" grpId="0"/>
      <p:bldP spid="74" grpId="0"/>
      <p:bldP spid="75" grpId="0"/>
      <p:bldP spid="81" grpId="0"/>
      <p:bldP spid="82" grpId="0"/>
      <p:bldP spid="8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SEBA: Built on CORD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57" y="771610"/>
            <a:ext cx="8332031" cy="32411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01548" y="4160471"/>
            <a:ext cx="13575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Elasticsearch</a:t>
            </a:r>
          </a:p>
          <a:p>
            <a:r>
              <a:rPr lang="en-US" sz="1200"/>
              <a:t>Logstash</a:t>
            </a:r>
          </a:p>
          <a:p>
            <a:r>
              <a:rPr lang="en-US" sz="1200"/>
              <a:t>Kibana</a:t>
            </a:r>
          </a:p>
          <a:p>
            <a:r>
              <a:rPr lang="en-US" sz="1200"/>
              <a:t>Prometheus</a:t>
            </a:r>
          </a:p>
          <a:p>
            <a:r>
              <a:rPr lang="en-US" sz="1200"/>
              <a:t>Grafana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812015" y="3822629"/>
            <a:ext cx="277506" cy="337842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19" idx="0"/>
          </p:cNvCxnSpPr>
          <p:nvPr/>
        </p:nvCxnSpPr>
        <p:spPr>
          <a:xfrm flipH="1" flipV="1">
            <a:off x="2733897" y="3760065"/>
            <a:ext cx="2236536" cy="721727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19" idx="0"/>
          </p:cNvCxnSpPr>
          <p:nvPr/>
        </p:nvCxnSpPr>
        <p:spPr>
          <a:xfrm flipV="1">
            <a:off x="4970433" y="3791347"/>
            <a:ext cx="59432" cy="690445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9" idx="0"/>
          </p:cNvCxnSpPr>
          <p:nvPr/>
        </p:nvCxnSpPr>
        <p:spPr>
          <a:xfrm flipH="1" flipV="1">
            <a:off x="3834959" y="2721511"/>
            <a:ext cx="1135474" cy="1760281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291651" y="4481792"/>
            <a:ext cx="135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Network Edge Mediator (NEM)</a:t>
            </a:r>
          </a:p>
        </p:txBody>
      </p:sp>
      <p:cxnSp>
        <p:nvCxnSpPr>
          <p:cNvPr id="23" name="Straight Arrow Connector 22"/>
          <p:cNvCxnSpPr>
            <a:stCxn id="19" idx="0"/>
          </p:cNvCxnSpPr>
          <p:nvPr/>
        </p:nvCxnSpPr>
        <p:spPr>
          <a:xfrm flipH="1" flipV="1">
            <a:off x="3834959" y="1758034"/>
            <a:ext cx="1135474" cy="2723758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0" y="3961128"/>
            <a:ext cx="1357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VOLTHA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412557" y="2602641"/>
            <a:ext cx="1188991" cy="1410098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2065" y="2899797"/>
            <a:ext cx="760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SEBA</a:t>
            </a:r>
          </a:p>
          <a:p>
            <a:r>
              <a:rPr lang="en-US" sz="1200"/>
              <a:t>profile</a:t>
            </a:r>
          </a:p>
        </p:txBody>
      </p:sp>
      <p:cxnSp>
        <p:nvCxnSpPr>
          <p:cNvPr id="47" name="Straight Arrow Connector 46"/>
          <p:cNvCxnSpPr>
            <a:stCxn id="45" idx="0"/>
          </p:cNvCxnSpPr>
          <p:nvPr/>
        </p:nvCxnSpPr>
        <p:spPr>
          <a:xfrm flipV="1">
            <a:off x="412557" y="2526011"/>
            <a:ext cx="282373" cy="373786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329237" y="4092239"/>
            <a:ext cx="1357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Hardware: Server, Switch, OLT, ONU etc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7862849" y="2721511"/>
            <a:ext cx="58899" cy="1415059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505" y="1527201"/>
            <a:ext cx="760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AT&amp;T</a:t>
            </a:r>
          </a:p>
          <a:p>
            <a:r>
              <a:rPr lang="en-US" sz="1200"/>
              <a:t>TT</a:t>
            </a:r>
          </a:p>
          <a:p>
            <a:r>
              <a:rPr lang="en-US" sz="1200"/>
              <a:t>DT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457200" y="1527201"/>
            <a:ext cx="173769" cy="202465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459345" y="1656801"/>
            <a:ext cx="173769" cy="202465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466143" y="1817290"/>
            <a:ext cx="173769" cy="202465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20680" y="394000"/>
            <a:ext cx="10248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SEBA POD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566255" y="670999"/>
            <a:ext cx="226793" cy="323930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382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41" grpId="0"/>
      <p:bldP spid="45" grpId="0"/>
      <p:bldP spid="50" grpId="0"/>
      <p:bldP spid="53" grpId="0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368;p21"/>
          <p:cNvSpPr txBox="1">
            <a:spLocks noGrp="1"/>
          </p:cNvSpPr>
          <p:nvPr>
            <p:ph type="ctrTitle"/>
          </p:nvPr>
        </p:nvSpPr>
        <p:spPr>
          <a:xfrm>
            <a:off x="457200" y="1670050"/>
            <a:ext cx="8229600" cy="714375"/>
          </a:xfrm>
        </p:spPr>
        <p:txBody>
          <a:bodyPr/>
          <a:lstStyle/>
          <a:p>
            <a:pPr eaLnBrk="1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 typeface="Calibri" charset="0"/>
              <a:buNone/>
            </a:pPr>
            <a:r>
              <a:rPr lang="en-US">
                <a:solidFill>
                  <a:srgbClr val="FFFFFF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SEBA Community Update</a:t>
            </a:r>
          </a:p>
        </p:txBody>
      </p:sp>
      <p:sp>
        <p:nvSpPr>
          <p:cNvPr id="32771" name="Google Shape;370;p2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eaLnBrk="1" hangingPunct="1"/>
            <a:fld id="{E631A7F5-E03B-3642-AD0C-7EE9976B6C99}" type="slidenum">
              <a:rPr lang="en-US" sz="800">
                <a:solidFill>
                  <a:srgbClr val="A6A6A6"/>
                </a:solidFill>
                <a:latin typeface="Calibri" charset="0"/>
                <a:cs typeface="Calibri" charset="0"/>
                <a:sym typeface="Calibri" charset="0"/>
              </a:rPr>
              <a:pPr eaLnBrk="1" hangingPunct="1"/>
              <a:t>7</a:t>
            </a:fld>
            <a:endParaRPr lang="en-US" sz="800">
              <a:solidFill>
                <a:srgbClr val="A6A6A6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553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SEBA (and VOLTHA) Community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617" y="2127700"/>
            <a:ext cx="1203090" cy="887900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912" y="1006571"/>
            <a:ext cx="1210649" cy="88047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47" y="2127700"/>
            <a:ext cx="1778233" cy="99581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8565" y="2127700"/>
            <a:ext cx="996881" cy="920461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sp>
        <p:nvSpPr>
          <p:cNvPr id="25" name="Rectangle 24"/>
          <p:cNvSpPr/>
          <p:nvPr/>
        </p:nvSpPr>
        <p:spPr>
          <a:xfrm>
            <a:off x="3080244" y="2817683"/>
            <a:ext cx="765766" cy="276999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pPr algn="ctr" defTabSz="411480">
              <a:defRPr/>
            </a:pPr>
            <a:r>
              <a:rPr lang="en-US" sz="1200" b="1" dirty="0">
                <a:solidFill>
                  <a:srgbClr val="0097A7"/>
                </a:solidFill>
                <a:latin typeface="Calibri"/>
                <a:ea typeface="Arial"/>
                <a:cs typeface="Arial"/>
                <a:sym typeface="Arial"/>
              </a:rPr>
              <a:t>AT&amp;T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641" y="4303118"/>
            <a:ext cx="983102" cy="23438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7317" y="3367075"/>
            <a:ext cx="1187087" cy="91193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9775" y="2817683"/>
            <a:ext cx="786465" cy="19791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91123" y="4198615"/>
            <a:ext cx="751114" cy="22169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2737" y="1228818"/>
            <a:ext cx="1079346" cy="42173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9392" y="1733429"/>
            <a:ext cx="1067288" cy="48969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26180" y="2331832"/>
            <a:ext cx="1162466" cy="21297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52192" y="3166064"/>
            <a:ext cx="1270394" cy="40970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46016" y="3765918"/>
            <a:ext cx="642678" cy="27283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90438" y="1666779"/>
            <a:ext cx="1071483" cy="55634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58661" y="908295"/>
            <a:ext cx="1136786" cy="64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98566" y="3157031"/>
            <a:ext cx="1123390" cy="881722"/>
          </a:xfrm>
          <a:prstGeom prst="rect">
            <a:avLst/>
          </a:prstGeom>
          <a:effectLst>
            <a:glow rad="203200">
              <a:schemeClr val="bg1">
                <a:lumMod val="85000"/>
                <a:alpha val="75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21955" y="3132952"/>
            <a:ext cx="1250782" cy="905801"/>
          </a:xfrm>
          <a:prstGeom prst="rect">
            <a:avLst/>
          </a:prstGeom>
          <a:effectLst>
            <a:glow rad="203200">
              <a:schemeClr val="bg1">
                <a:lumMod val="85000"/>
                <a:alpha val="75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00673" y="907731"/>
            <a:ext cx="1021375" cy="742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97064" y="4279010"/>
            <a:ext cx="1369510" cy="8507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76561" y="4292792"/>
            <a:ext cx="1171797" cy="7933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21829" y="4136271"/>
            <a:ext cx="993447" cy="99344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87798" y="2959413"/>
            <a:ext cx="929271" cy="61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2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9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Technology Profile Brigade(s)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02520" y="1419484"/>
            <a:ext cx="5097432" cy="4976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ONOS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5884" y="2317503"/>
            <a:ext cx="2324069" cy="49763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VOLTHA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5877" y="3661902"/>
            <a:ext cx="1209552" cy="56415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32684" y="377850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8208" y="3892338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43728" y="3990622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49247" y="411451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42240" y="3752903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56400" y="3936716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850642" y="3779854"/>
            <a:ext cx="933083" cy="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842797" y="3982944"/>
            <a:ext cx="918923" cy="357963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761711" y="3531923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83730" y="3199522"/>
            <a:ext cx="634601" cy="369328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ONU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97941" y="3607992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110580" y="3795237"/>
            <a:ext cx="422103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NNI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78174" y="3673933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UNI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94821" y="3745152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391701" y="3890088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903298" y="2812487"/>
            <a:ext cx="885" cy="84941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741317" y="4224439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377547" y="4300509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06006" y="4382086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UNI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74427" y="4437669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371306" y="4582605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5154193" y="2819504"/>
            <a:ext cx="8709" cy="842394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5036608" y="2826522"/>
            <a:ext cx="5390" cy="83537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264955" y="2798453"/>
            <a:ext cx="10208" cy="86344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74509" y="2367355"/>
            <a:ext cx="629320" cy="430883"/>
          </a:xfrm>
          <a:prstGeom prst="rect">
            <a:avLst/>
          </a:prstGeom>
          <a:noFill/>
          <a:ln>
            <a:solidFill>
              <a:schemeClr val="accent4"/>
            </a:solidFill>
            <a:prstDash val="dot"/>
          </a:ln>
        </p:spPr>
        <p:txBody>
          <a:bodyPr wrap="square" lIns="91436" tIns="45718" rIns="91436" bIns="45718" rtlCol="0">
            <a:spAutoFit/>
          </a:bodyPr>
          <a:lstStyle/>
          <a:p>
            <a:pPr defTabSz="457181">
              <a:buClrTx/>
              <a:buFontTx/>
              <a:buNone/>
            </a:pPr>
            <a:r>
              <a:rPr lang="en-US" sz="11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Logical</a:t>
            </a:r>
          </a:p>
          <a:p>
            <a:pPr defTabSz="457181">
              <a:buClrTx/>
              <a:buFontTx/>
              <a:buNone/>
            </a:pPr>
            <a:r>
              <a:rPr lang="en-US" sz="11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switch</a:t>
            </a:r>
          </a:p>
        </p:txBody>
      </p:sp>
      <p:cxnSp>
        <p:nvCxnSpPr>
          <p:cNvPr id="35" name="Straight Arrow Connector 34"/>
          <p:cNvCxnSpPr>
            <a:stCxn id="34" idx="0"/>
          </p:cNvCxnSpPr>
          <p:nvPr/>
        </p:nvCxnSpPr>
        <p:spPr>
          <a:xfrm flipH="1" flipV="1">
            <a:off x="4980478" y="1893251"/>
            <a:ext cx="8691" cy="474104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429420" y="2812487"/>
            <a:ext cx="14134" cy="83261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5119758" y="1898924"/>
            <a:ext cx="8062" cy="44341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992787" y="3458604"/>
            <a:ext cx="1522972" cy="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4630125" y="2401087"/>
            <a:ext cx="77753" cy="311664"/>
            <a:chOff x="4457801" y="660888"/>
            <a:chExt cx="77753" cy="346293"/>
          </a:xfrm>
        </p:grpSpPr>
        <p:sp>
          <p:nvSpPr>
            <p:cNvPr id="40" name="Oval 39"/>
            <p:cNvSpPr/>
            <p:nvPr/>
          </p:nvSpPr>
          <p:spPr>
            <a:xfrm>
              <a:off x="4457801" y="660888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4457801" y="758127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4457801" y="855600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4457801" y="942355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4" name="Oval 43"/>
          <p:cNvSpPr/>
          <p:nvPr/>
        </p:nvSpPr>
        <p:spPr>
          <a:xfrm>
            <a:off x="5264959" y="2430256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5274389" y="2641534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802519" y="3661915"/>
            <a:ext cx="1209552" cy="564157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AGG</a:t>
            </a:r>
          </a:p>
        </p:txBody>
      </p:sp>
      <p:sp>
        <p:nvSpPr>
          <p:cNvPr id="47" name="Rectangle 46"/>
          <p:cNvSpPr/>
          <p:nvPr/>
        </p:nvSpPr>
        <p:spPr>
          <a:xfrm flipH="1" flipV="1">
            <a:off x="2938194" y="3779854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Rectangle 47"/>
          <p:cNvSpPr/>
          <p:nvPr/>
        </p:nvSpPr>
        <p:spPr>
          <a:xfrm flipH="1" flipV="1">
            <a:off x="2938194" y="4072231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Rectangle 48"/>
          <p:cNvSpPr/>
          <p:nvPr/>
        </p:nvSpPr>
        <p:spPr>
          <a:xfrm flipH="1" flipV="1">
            <a:off x="1728642" y="3790244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 49"/>
          <p:cNvSpPr/>
          <p:nvPr/>
        </p:nvSpPr>
        <p:spPr>
          <a:xfrm flipH="1" flipV="1">
            <a:off x="1733285" y="4042826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1" name="Straight Arrow Connector 50"/>
          <p:cNvCxnSpPr>
            <a:stCxn id="46" idx="0"/>
          </p:cNvCxnSpPr>
          <p:nvPr/>
        </p:nvCxnSpPr>
        <p:spPr>
          <a:xfrm flipH="1" flipV="1">
            <a:off x="2398477" y="1914305"/>
            <a:ext cx="8818" cy="174761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endCxn id="47" idx="1"/>
          </p:cNvCxnSpPr>
          <p:nvPr/>
        </p:nvCxnSpPr>
        <p:spPr>
          <a:xfrm flipH="1">
            <a:off x="3085949" y="3795237"/>
            <a:ext cx="1446732" cy="14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Hexagon 52"/>
          <p:cNvSpPr/>
          <p:nvPr/>
        </p:nvSpPr>
        <p:spPr>
          <a:xfrm>
            <a:off x="4543728" y="1075832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vOLT</a:t>
            </a:r>
          </a:p>
        </p:txBody>
      </p:sp>
      <p:sp>
        <p:nvSpPr>
          <p:cNvPr id="54" name="Hexagon 53"/>
          <p:cNvSpPr/>
          <p:nvPr/>
        </p:nvSpPr>
        <p:spPr>
          <a:xfrm>
            <a:off x="5247429" y="1075832"/>
            <a:ext cx="8048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dhcp</a:t>
            </a:r>
          </a:p>
        </p:txBody>
      </p:sp>
      <p:sp>
        <p:nvSpPr>
          <p:cNvPr id="55" name="Hexagon 54"/>
          <p:cNvSpPr/>
          <p:nvPr/>
        </p:nvSpPr>
        <p:spPr>
          <a:xfrm>
            <a:off x="5881797" y="1075832"/>
            <a:ext cx="9351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mcast</a:t>
            </a:r>
          </a:p>
        </p:txBody>
      </p:sp>
      <p:sp>
        <p:nvSpPr>
          <p:cNvPr id="56" name="Hexagon 55"/>
          <p:cNvSpPr/>
          <p:nvPr/>
        </p:nvSpPr>
        <p:spPr>
          <a:xfrm>
            <a:off x="1782889" y="1084856"/>
            <a:ext cx="975496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Bridging/Routing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914352" y="3435394"/>
            <a:ext cx="982283" cy="240191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OF-DPA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524771" y="1928339"/>
            <a:ext cx="14035" cy="150164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Hexagon 58"/>
          <p:cNvSpPr/>
          <p:nvPr/>
        </p:nvSpPr>
        <p:spPr>
          <a:xfrm>
            <a:off x="3864063" y="1076555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sadis</a:t>
            </a:r>
          </a:p>
        </p:txBody>
      </p:sp>
      <p:sp>
        <p:nvSpPr>
          <p:cNvPr id="60" name="Hexagon 59"/>
          <p:cNvSpPr/>
          <p:nvPr/>
        </p:nvSpPr>
        <p:spPr>
          <a:xfrm>
            <a:off x="3168956" y="1076555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AAA</a:t>
            </a:r>
          </a:p>
        </p:txBody>
      </p:sp>
      <p:sp>
        <p:nvSpPr>
          <p:cNvPr id="61" name="Hexagon 60"/>
          <p:cNvSpPr/>
          <p:nvPr/>
        </p:nvSpPr>
        <p:spPr>
          <a:xfrm>
            <a:off x="2590164" y="1075832"/>
            <a:ext cx="750252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Kafka</a:t>
            </a:r>
          </a:p>
        </p:txBody>
      </p:sp>
      <p:sp>
        <p:nvSpPr>
          <p:cNvPr id="62" name="Left Arrow 61"/>
          <p:cNvSpPr/>
          <p:nvPr/>
        </p:nvSpPr>
        <p:spPr>
          <a:xfrm>
            <a:off x="7107024" y="2350975"/>
            <a:ext cx="713840" cy="38488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7897371" y="2367355"/>
            <a:ext cx="992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Tech Profile</a:t>
            </a:r>
          </a:p>
        </p:txBody>
      </p:sp>
      <p:sp>
        <p:nvSpPr>
          <p:cNvPr id="64" name="Left Arrow 63"/>
          <p:cNvSpPr/>
          <p:nvPr/>
        </p:nvSpPr>
        <p:spPr>
          <a:xfrm>
            <a:off x="7107024" y="1414288"/>
            <a:ext cx="713840" cy="38488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7897371" y="1240120"/>
            <a:ext cx="992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Speed Profile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021892" y="2905357"/>
            <a:ext cx="11221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Access Tech t</a:t>
            </a:r>
            <a:r>
              <a:rPr lang="en-US" sz="1000"/>
              <a:t>ype</a:t>
            </a:r>
          </a:p>
          <a:p>
            <a:r>
              <a:rPr lang="en-US" sz="1000"/>
              <a:t># Gems/TCONTs</a:t>
            </a:r>
          </a:p>
          <a:p>
            <a:r>
              <a:rPr lang="en-US" sz="1000"/>
              <a:t>Sched policy</a:t>
            </a:r>
          </a:p>
          <a:p>
            <a:r>
              <a:rPr lang="en-US" sz="1000"/>
              <a:t>Pbit mapping</a:t>
            </a:r>
          </a:p>
          <a:p>
            <a:r>
              <a:rPr lang="en-US" sz="1000"/>
              <a:t>Discard policy</a:t>
            </a:r>
            <a:endParaRPr lang="en-US" sz="1000"/>
          </a:p>
        </p:txBody>
      </p:sp>
      <p:sp>
        <p:nvSpPr>
          <p:cNvPr id="67" name="TextBox 66"/>
          <p:cNvSpPr txBox="1"/>
          <p:nvPr/>
        </p:nvSpPr>
        <p:spPr>
          <a:xfrm>
            <a:off x="7999676" y="1765961"/>
            <a:ext cx="12522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Per subscriber </a:t>
            </a:r>
          </a:p>
          <a:p>
            <a:r>
              <a:rPr lang="en-US" sz="1000"/>
              <a:t>up/down bw profile</a:t>
            </a:r>
          </a:p>
          <a:p>
            <a:r>
              <a:rPr lang="en-US" sz="1000"/>
              <a:t>cir/eir/cbs/ebs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0" y="1940525"/>
            <a:ext cx="949692" cy="435741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1087"/>
            <a:ext cx="970119" cy="705541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6" y="3199522"/>
            <a:ext cx="1032713" cy="212971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20" y="1411139"/>
            <a:ext cx="929271" cy="616353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0" y="1075832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</p:spTree>
    <p:extLst>
      <p:ext uri="{BB962C8B-B14F-4D97-AF65-F5344CB8AC3E}">
        <p14:creationId xmlns:p14="http://schemas.microsoft.com/office/powerpoint/2010/main" val="887182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/>
      <p:bldP spid="64" grpId="0" animBg="1"/>
      <p:bldP spid="65" grpId="0"/>
      <p:bldP spid="66" grpId="0"/>
      <p:bldP spid="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10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BAL 3.0 Brigade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645" y="1283261"/>
            <a:ext cx="2307257" cy="29679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167246" y="4288219"/>
            <a:ext cx="2274055" cy="2988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743" y="926624"/>
            <a:ext cx="2332431" cy="298532"/>
          </a:xfrm>
          <a:prstGeom prst="rect">
            <a:avLst/>
          </a:prstGeom>
        </p:spPr>
      </p:pic>
      <p:sp>
        <p:nvSpPr>
          <p:cNvPr id="8" name="Title 5"/>
          <p:cNvSpPr txBox="1">
            <a:spLocks/>
          </p:cNvSpPr>
          <p:nvPr/>
        </p:nvSpPr>
        <p:spPr>
          <a:xfrm>
            <a:off x="4411199" y="2073745"/>
            <a:ext cx="1669028" cy="914096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Edgecore</a:t>
            </a:r>
          </a:p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ASFvOLT16 </a:t>
            </a:r>
          </a:p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Whitebox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OLT</a:t>
            </a:r>
          </a:p>
        </p:txBody>
      </p:sp>
      <p:sp>
        <p:nvSpPr>
          <p:cNvPr id="9" name="Rectangle 8"/>
          <p:cNvSpPr/>
          <p:nvPr/>
        </p:nvSpPr>
        <p:spPr>
          <a:xfrm>
            <a:off x="813446" y="951222"/>
            <a:ext cx="1352975" cy="41783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VOLTHA</a:t>
            </a:r>
          </a:p>
          <a:p>
            <a:pPr marL="0" marR="0" lvl="0" indent="0" algn="ctr" defTabSz="41146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3690" y="3468966"/>
            <a:ext cx="1643489" cy="110148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A5A5A5"/>
            </a:solidFill>
            <a:prstDash val="solid"/>
          </a:ln>
          <a:effectLst/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2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2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Whitebox OLT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518" y="1357970"/>
            <a:ext cx="1340916" cy="381132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OpenOLT 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Adaptor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213046" y="3816942"/>
            <a:ext cx="877289" cy="188307"/>
          </a:xfrm>
          <a:prstGeom prst="round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Chip Driver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18630" y="4034352"/>
            <a:ext cx="877289" cy="188307"/>
          </a:xfrm>
          <a:prstGeom prst="roundRect">
            <a:avLst/>
          </a:prstGeom>
          <a:solidFill>
            <a:srgbClr val="A5A5A5"/>
          </a:solidFill>
          <a:ln w="25400" cap="flat" cmpd="sng" algn="ctr">
            <a:solidFill>
              <a:srgbClr val="A5A5A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SDK(s)</a:t>
            </a:r>
          </a:p>
        </p:txBody>
      </p:sp>
      <p:pic>
        <p:nvPicPr>
          <p:cNvPr id="14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67498" y="3381303"/>
            <a:ext cx="688165" cy="579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2356" y="3381303"/>
            <a:ext cx="914728" cy="540521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821747" y="3480489"/>
            <a:ext cx="1351281" cy="268166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OpenOLT Driver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Straight Arrow Connector 16"/>
          <p:cNvCxnSpPr>
            <a:stCxn id="11" idx="2"/>
            <a:endCxn id="16" idx="0"/>
          </p:cNvCxnSpPr>
          <p:nvPr/>
        </p:nvCxnSpPr>
        <p:spPr>
          <a:xfrm>
            <a:off x="1482976" y="1739102"/>
            <a:ext cx="14412" cy="1741387"/>
          </a:xfrm>
          <a:prstGeom prst="straightConnector1">
            <a:avLst/>
          </a:prstGeom>
          <a:noFill/>
          <a:ln w="12700" cap="flat" cmpd="sng" algn="ctr">
            <a:solidFill>
              <a:srgbClr val="FFFFFF">
                <a:lumMod val="50000"/>
              </a:srgbClr>
            </a:solidFill>
            <a:prstDash val="sysDash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" name="Rounded Rectangle 17"/>
          <p:cNvSpPr/>
          <p:nvPr/>
        </p:nvSpPr>
        <p:spPr>
          <a:xfrm>
            <a:off x="683630" y="3823364"/>
            <a:ext cx="519937" cy="185603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86623" y="4030889"/>
            <a:ext cx="525246" cy="188586"/>
          </a:xfrm>
          <a:prstGeom prst="roundRect">
            <a:avLst/>
          </a:prstGeom>
          <a:gradFill rotWithShape="1">
            <a:gsLst>
              <a:gs pos="0">
                <a:srgbClr val="A5A5A5">
                  <a:tint val="50000"/>
                  <a:satMod val="300000"/>
                </a:srgbClr>
              </a:gs>
              <a:gs pos="35000">
                <a:srgbClr val="A5A5A5">
                  <a:tint val="37000"/>
                  <a:satMod val="300000"/>
                </a:srgbClr>
              </a:gs>
              <a:gs pos="100000">
                <a:srgbClr val="A5A5A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82292" tIns="41146" rIns="82292" bIns="41146" rtlCol="0" anchor="ctr"/>
          <a:lstStyle/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ONIE</a:t>
            </a:r>
          </a:p>
          <a:p>
            <a:pPr marL="0" marR="0" lvl="0" indent="0" algn="ctr" defTabSz="4114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23735" y="954850"/>
            <a:ext cx="3328487" cy="757130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glow rad="101600">
              <a:srgbClr val="70AD47">
                <a:lumMod val="20000"/>
                <a:lumOff val="80000"/>
                <a:alpha val="75000"/>
              </a:srgb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508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White-Box = </a:t>
            </a:r>
          </a:p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Open-Hardware Specs (OCP)</a:t>
            </a:r>
          </a:p>
          <a:p>
            <a:pPr marL="0" marR="0" lvl="0" indent="0" algn="ctr" defTabSz="4114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+ Open-Source Software (ONF &amp; OCP)</a:t>
            </a:r>
          </a:p>
        </p:txBody>
      </p:sp>
      <p:sp>
        <p:nvSpPr>
          <p:cNvPr id="21" name="Title 5"/>
          <p:cNvSpPr txBox="1">
            <a:spLocks/>
          </p:cNvSpPr>
          <p:nvPr/>
        </p:nvSpPr>
        <p:spPr>
          <a:xfrm>
            <a:off x="1644817" y="2289298"/>
            <a:ext cx="1365179" cy="360099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r" defTabSz="4114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OpenOLT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1099" y="4541347"/>
            <a:ext cx="1371420" cy="7679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3408" y="4653803"/>
            <a:ext cx="929271" cy="61635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3357" y="4713427"/>
            <a:ext cx="1067288" cy="48969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63584" y="4744487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574" y="4657197"/>
            <a:ext cx="1210649" cy="65214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5539" y="4034352"/>
            <a:ext cx="455052" cy="420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26811" y="4010062"/>
            <a:ext cx="623978" cy="48974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/>
          <p:cNvSpPr txBox="1"/>
          <p:nvPr/>
        </p:nvSpPr>
        <p:spPr>
          <a:xfrm>
            <a:off x="2615029" y="4187929"/>
            <a:ext cx="7609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BAL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2095919" y="3915192"/>
            <a:ext cx="519110" cy="339396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07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8" grpId="0" animBg="1"/>
      <p:bldP spid="19" grpId="0" animBg="1"/>
      <p:bldP spid="21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11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SEBA Pod Management &amp; VOLTHA FCAPS Brigade</a:t>
            </a:r>
            <a:endParaRPr sz="3200" b="1">
              <a:solidFill>
                <a:schemeClr val="accent1"/>
              </a:solidFill>
            </a:endParaRPr>
          </a:p>
        </p:txBody>
      </p:sp>
      <p:grpSp>
        <p:nvGrpSpPr>
          <p:cNvPr id="4" name="Rectangle"/>
          <p:cNvGrpSpPr/>
          <p:nvPr/>
        </p:nvGrpSpPr>
        <p:grpSpPr>
          <a:xfrm>
            <a:off x="6909922" y="1090738"/>
            <a:ext cx="1350952" cy="430885"/>
            <a:chOff x="-1" y="0"/>
            <a:chExt cx="1350951" cy="640823"/>
          </a:xfrm>
        </p:grpSpPr>
        <p:sp>
          <p:nvSpPr>
            <p:cNvPr id="6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7" name="Kafka"/>
            <p:cNvSpPr txBox="1"/>
            <p:nvPr/>
          </p:nvSpPr>
          <p:spPr>
            <a:xfrm>
              <a:off x="-1" y="189607"/>
              <a:ext cx="1350951" cy="261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sz="1100"/>
                <a:t>Kafka</a:t>
              </a:r>
            </a:p>
          </p:txBody>
        </p:sp>
      </p:grpSp>
      <p:sp>
        <p:nvSpPr>
          <p:cNvPr id="9" name="HTTP/REST"/>
          <p:cNvSpPr txBox="1"/>
          <p:nvPr/>
        </p:nvSpPr>
        <p:spPr>
          <a:xfrm>
            <a:off x="3047969" y="1167667"/>
            <a:ext cx="1455069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rPr sz="1000"/>
              <a:t>HTTP/REST &amp; REDFISH API</a:t>
            </a:r>
          </a:p>
        </p:txBody>
      </p:sp>
      <p:sp>
        <p:nvSpPr>
          <p:cNvPr id="10" name="Straight Arrow Connector 32"/>
          <p:cNvSpPr/>
          <p:nvPr/>
        </p:nvSpPr>
        <p:spPr>
          <a:xfrm flipV="1">
            <a:off x="2675336" y="1406046"/>
            <a:ext cx="2211957" cy="2817"/>
          </a:xfrm>
          <a:prstGeom prst="line">
            <a:avLst/>
          </a:prstGeom>
          <a:ln w="12700">
            <a:solidFill>
              <a:srgbClr val="44546A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11" name="Straight Arrow Connector 36"/>
          <p:cNvSpPr/>
          <p:nvPr/>
        </p:nvSpPr>
        <p:spPr>
          <a:xfrm>
            <a:off x="2684999" y="1594534"/>
            <a:ext cx="2202294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grpSp>
        <p:nvGrpSpPr>
          <p:cNvPr id="12" name="Rectangle"/>
          <p:cNvGrpSpPr/>
          <p:nvPr/>
        </p:nvGrpSpPr>
        <p:grpSpPr>
          <a:xfrm>
            <a:off x="4902273" y="1137795"/>
            <a:ext cx="1163711" cy="3025044"/>
            <a:chOff x="-1" y="-1"/>
            <a:chExt cx="1163710" cy="4458672"/>
          </a:xfrm>
        </p:grpSpPr>
        <p:sp>
          <p:nvSpPr>
            <p:cNvPr id="13" name="Rectangle"/>
            <p:cNvSpPr/>
            <p:nvPr/>
          </p:nvSpPr>
          <p:spPr>
            <a:xfrm>
              <a:off x="-1" y="-1"/>
              <a:ext cx="1163710" cy="4458672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14" name="Importer"/>
            <p:cNvSpPr txBox="1"/>
            <p:nvPr/>
          </p:nvSpPr>
          <p:spPr>
            <a:xfrm>
              <a:off x="-1" y="1843746"/>
              <a:ext cx="1163710" cy="771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400"/>
                <a:t>Redfish</a:t>
              </a:r>
            </a:p>
            <a:p>
              <a:r>
                <a:rPr sz="1400"/>
                <a:t>Importer</a:t>
              </a:r>
            </a:p>
          </p:txBody>
        </p:sp>
      </p:grpSp>
      <p:sp>
        <p:nvSpPr>
          <p:cNvPr id="15" name="Straight Arrow Connector 46"/>
          <p:cNvSpPr/>
          <p:nvPr/>
        </p:nvSpPr>
        <p:spPr>
          <a:xfrm>
            <a:off x="6065982" y="1347207"/>
            <a:ext cx="843940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grpSp>
        <p:nvGrpSpPr>
          <p:cNvPr id="16" name="Rectangle"/>
          <p:cNvGrpSpPr/>
          <p:nvPr/>
        </p:nvGrpSpPr>
        <p:grpSpPr>
          <a:xfrm>
            <a:off x="6898353" y="3609413"/>
            <a:ext cx="1350952" cy="394647"/>
            <a:chOff x="-1" y="0"/>
            <a:chExt cx="1350951" cy="625031"/>
          </a:xfrm>
        </p:grpSpPr>
        <p:sp>
          <p:nvSpPr>
            <p:cNvPr id="17" name="Rectangle"/>
            <p:cNvSpPr/>
            <p:nvPr/>
          </p:nvSpPr>
          <p:spPr>
            <a:xfrm>
              <a:off x="-1" y="0"/>
              <a:ext cx="1350951" cy="625031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18" name="NEM"/>
            <p:cNvSpPr txBox="1"/>
            <p:nvPr/>
          </p:nvSpPr>
          <p:spPr>
            <a:xfrm>
              <a:off x="-1" y="181711"/>
              <a:ext cx="1350951" cy="261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100"/>
                <a:t>XOS</a:t>
              </a:r>
              <a:endParaRPr sz="1100"/>
            </a:p>
          </p:txBody>
        </p:sp>
      </p:grpSp>
      <p:sp>
        <p:nvSpPr>
          <p:cNvPr id="19" name="Straight Arrow Connector 54"/>
          <p:cNvSpPr/>
          <p:nvPr/>
        </p:nvSpPr>
        <p:spPr>
          <a:xfrm flipH="1">
            <a:off x="6065982" y="3827966"/>
            <a:ext cx="832374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grpSp>
        <p:nvGrpSpPr>
          <p:cNvPr id="20" name="Group 51"/>
          <p:cNvGrpSpPr/>
          <p:nvPr/>
        </p:nvGrpSpPr>
        <p:grpSpPr>
          <a:xfrm>
            <a:off x="518150" y="983311"/>
            <a:ext cx="2176043" cy="650671"/>
            <a:chOff x="0" y="0"/>
            <a:chExt cx="2176041" cy="650669"/>
          </a:xfrm>
        </p:grpSpPr>
        <p:grpSp>
          <p:nvGrpSpPr>
            <p:cNvPr id="21" name="Rectangle 42"/>
            <p:cNvGrpSpPr/>
            <p:nvPr/>
          </p:nvGrpSpPr>
          <p:grpSpPr>
            <a:xfrm>
              <a:off x="0" y="0"/>
              <a:ext cx="2170254" cy="645738"/>
              <a:chOff x="0" y="0"/>
              <a:chExt cx="2170253" cy="645737"/>
            </a:xfrm>
          </p:grpSpPr>
          <p:sp>
            <p:nvSpPr>
              <p:cNvPr id="25" name="Rectangle"/>
              <p:cNvSpPr/>
              <p:nvPr/>
            </p:nvSpPr>
            <p:spPr>
              <a:xfrm>
                <a:off x="0" y="0"/>
                <a:ext cx="2170253" cy="645737"/>
              </a:xfrm>
              <a:prstGeom prst="rect">
                <a:avLst/>
              </a:prstGeom>
              <a:solidFill>
                <a:srgbClr val="FFFFFF"/>
              </a:solidFill>
              <a:ln w="28575" cap="flat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endParaRPr sz="1050"/>
              </a:p>
            </p:txBody>
          </p:sp>
          <p:sp>
            <p:nvSpPr>
              <p:cNvPr id="26" name="Edgecore XGS…"/>
              <p:cNvSpPr txBox="1"/>
              <p:nvPr/>
            </p:nvSpPr>
            <p:spPr>
              <a:xfrm>
                <a:off x="0" y="107427"/>
                <a:ext cx="2170253" cy="4308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Edgecore XGS </a:t>
                </a:r>
                <a:endParaRPr sz="1050">
                  <a:solidFill>
                    <a:srgbClr val="FFFFFF"/>
                  </a:solidFill>
                </a:endParaRPr>
              </a:p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PON vOLT</a:t>
                </a:r>
              </a:p>
            </p:txBody>
          </p:sp>
        </p:grpSp>
        <p:grpSp>
          <p:nvGrpSpPr>
            <p:cNvPr id="22" name="Rectangle 84"/>
            <p:cNvGrpSpPr/>
            <p:nvPr/>
          </p:nvGrpSpPr>
          <p:grpSpPr>
            <a:xfrm>
              <a:off x="1533022" y="281340"/>
              <a:ext cx="643019" cy="369329"/>
              <a:chOff x="0" y="38855"/>
              <a:chExt cx="643018" cy="369328"/>
            </a:xfrm>
          </p:grpSpPr>
          <p:sp>
            <p:nvSpPr>
              <p:cNvPr id="23" name="Rectangle"/>
              <p:cNvSpPr/>
              <p:nvPr/>
            </p:nvSpPr>
            <p:spPr>
              <a:xfrm>
                <a:off x="0" y="48701"/>
                <a:ext cx="643018" cy="349638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24" name="Redfish Agent"/>
              <p:cNvSpPr txBox="1"/>
              <p:nvPr/>
            </p:nvSpPr>
            <p:spPr>
              <a:xfrm>
                <a:off x="0" y="38855"/>
                <a:ext cx="643018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900"/>
                  <a:t>Redfish Agent</a:t>
                </a:r>
              </a:p>
            </p:txBody>
          </p:sp>
        </p:grpSp>
      </p:grpSp>
      <p:grpSp>
        <p:nvGrpSpPr>
          <p:cNvPr id="27" name="Group 52"/>
          <p:cNvGrpSpPr/>
          <p:nvPr/>
        </p:nvGrpSpPr>
        <p:grpSpPr>
          <a:xfrm>
            <a:off x="493978" y="1799272"/>
            <a:ext cx="2170256" cy="656879"/>
            <a:chOff x="0" y="0"/>
            <a:chExt cx="2170255" cy="656878"/>
          </a:xfrm>
        </p:grpSpPr>
        <p:grpSp>
          <p:nvGrpSpPr>
            <p:cNvPr id="28" name="Rectangle 82"/>
            <p:cNvGrpSpPr/>
            <p:nvPr/>
          </p:nvGrpSpPr>
          <p:grpSpPr>
            <a:xfrm>
              <a:off x="0" y="0"/>
              <a:ext cx="2170254" cy="645738"/>
              <a:chOff x="0" y="0"/>
              <a:chExt cx="2170253" cy="645737"/>
            </a:xfrm>
          </p:grpSpPr>
          <p:sp>
            <p:nvSpPr>
              <p:cNvPr id="32" name="Rectangle"/>
              <p:cNvSpPr/>
              <p:nvPr/>
            </p:nvSpPr>
            <p:spPr>
              <a:xfrm>
                <a:off x="0" y="0"/>
                <a:ext cx="2170253" cy="645737"/>
              </a:xfrm>
              <a:prstGeom prst="rect">
                <a:avLst/>
              </a:prstGeom>
              <a:solidFill>
                <a:srgbClr val="FFFFFF"/>
              </a:solidFill>
              <a:ln w="28575" cap="flat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33" name="Edgecore…"/>
              <p:cNvSpPr txBox="1"/>
              <p:nvPr/>
            </p:nvSpPr>
            <p:spPr>
              <a:xfrm>
                <a:off x="0" y="107427"/>
                <a:ext cx="2170253" cy="4308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Edgecore </a:t>
                </a:r>
                <a:endParaRPr sz="1050">
                  <a:solidFill>
                    <a:srgbClr val="FFFFFF"/>
                  </a:solidFill>
                </a:endParaRPr>
              </a:p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GPON OLT</a:t>
                </a:r>
              </a:p>
            </p:txBody>
          </p:sp>
        </p:grpSp>
        <p:grpSp>
          <p:nvGrpSpPr>
            <p:cNvPr id="29" name="Rectangle 85"/>
            <p:cNvGrpSpPr/>
            <p:nvPr/>
          </p:nvGrpSpPr>
          <p:grpSpPr>
            <a:xfrm>
              <a:off x="1527236" y="287549"/>
              <a:ext cx="643019" cy="369329"/>
              <a:chOff x="0" y="38855"/>
              <a:chExt cx="643018" cy="369328"/>
            </a:xfrm>
          </p:grpSpPr>
          <p:sp>
            <p:nvSpPr>
              <p:cNvPr id="30" name="Rectangle"/>
              <p:cNvSpPr/>
              <p:nvPr/>
            </p:nvSpPr>
            <p:spPr>
              <a:xfrm>
                <a:off x="0" y="48701"/>
                <a:ext cx="643018" cy="349638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31" name="Redfish Agent"/>
              <p:cNvSpPr txBox="1"/>
              <p:nvPr/>
            </p:nvSpPr>
            <p:spPr>
              <a:xfrm>
                <a:off x="0" y="38855"/>
                <a:ext cx="643018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900"/>
                  <a:t>Redfish Agent</a:t>
                </a:r>
              </a:p>
            </p:txBody>
          </p:sp>
        </p:grpSp>
      </p:grpSp>
      <p:grpSp>
        <p:nvGrpSpPr>
          <p:cNvPr id="34" name="Group 47"/>
          <p:cNvGrpSpPr/>
          <p:nvPr/>
        </p:nvGrpSpPr>
        <p:grpSpPr>
          <a:xfrm>
            <a:off x="493978" y="2561134"/>
            <a:ext cx="2170256" cy="658842"/>
            <a:chOff x="0" y="0"/>
            <a:chExt cx="2170255" cy="658841"/>
          </a:xfrm>
        </p:grpSpPr>
        <p:grpSp>
          <p:nvGrpSpPr>
            <p:cNvPr id="35" name="Rectangle 83"/>
            <p:cNvGrpSpPr/>
            <p:nvPr/>
          </p:nvGrpSpPr>
          <p:grpSpPr>
            <a:xfrm>
              <a:off x="0" y="0"/>
              <a:ext cx="2170254" cy="645738"/>
              <a:chOff x="0" y="0"/>
              <a:chExt cx="2170253" cy="645737"/>
            </a:xfrm>
          </p:grpSpPr>
          <p:sp>
            <p:nvSpPr>
              <p:cNvPr id="39" name="Rectangle"/>
              <p:cNvSpPr/>
              <p:nvPr/>
            </p:nvSpPr>
            <p:spPr>
              <a:xfrm>
                <a:off x="0" y="0"/>
                <a:ext cx="2170253" cy="645737"/>
              </a:xfrm>
              <a:prstGeom prst="rect">
                <a:avLst/>
              </a:prstGeom>
              <a:solidFill>
                <a:srgbClr val="FFFFFF"/>
              </a:solidFill>
              <a:ln w="28575" cap="flat">
                <a:solidFill>
                  <a:srgbClr val="1F497D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40" name="Edgecore…"/>
              <p:cNvSpPr txBox="1"/>
              <p:nvPr/>
            </p:nvSpPr>
            <p:spPr>
              <a:xfrm>
                <a:off x="0" y="107427"/>
                <a:ext cx="2170253" cy="4308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Edgecore</a:t>
                </a:r>
              </a:p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sz="1050"/>
                  <a:t>Switch</a:t>
                </a:r>
              </a:p>
            </p:txBody>
          </p:sp>
        </p:grpSp>
        <p:grpSp>
          <p:nvGrpSpPr>
            <p:cNvPr id="36" name="Rectangle 86"/>
            <p:cNvGrpSpPr/>
            <p:nvPr/>
          </p:nvGrpSpPr>
          <p:grpSpPr>
            <a:xfrm>
              <a:off x="1527236" y="289512"/>
              <a:ext cx="643019" cy="369329"/>
              <a:chOff x="0" y="38855"/>
              <a:chExt cx="643018" cy="369328"/>
            </a:xfrm>
          </p:grpSpPr>
          <p:sp>
            <p:nvSpPr>
              <p:cNvPr id="37" name="Rectangle"/>
              <p:cNvSpPr/>
              <p:nvPr/>
            </p:nvSpPr>
            <p:spPr>
              <a:xfrm>
                <a:off x="0" y="48701"/>
                <a:ext cx="643018" cy="349638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38" name="Redfish Agent"/>
              <p:cNvSpPr txBox="1"/>
              <p:nvPr/>
            </p:nvSpPr>
            <p:spPr>
              <a:xfrm>
                <a:off x="0" y="38855"/>
                <a:ext cx="643018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900"/>
                  <a:t>Redfish Agent</a:t>
                </a:r>
              </a:p>
            </p:txBody>
          </p:sp>
        </p:grpSp>
      </p:grpSp>
      <p:sp>
        <p:nvSpPr>
          <p:cNvPr id="62" name="Straight Arrow Connector 120"/>
          <p:cNvSpPr/>
          <p:nvPr/>
        </p:nvSpPr>
        <p:spPr>
          <a:xfrm flipV="1">
            <a:off x="2684531" y="2188110"/>
            <a:ext cx="2211957" cy="2817"/>
          </a:xfrm>
          <a:prstGeom prst="line">
            <a:avLst/>
          </a:prstGeom>
          <a:ln w="12700">
            <a:solidFill>
              <a:srgbClr val="44546A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63" name="Straight Arrow Connector 121"/>
          <p:cNvSpPr/>
          <p:nvPr/>
        </p:nvSpPr>
        <p:spPr>
          <a:xfrm>
            <a:off x="2694193" y="2376599"/>
            <a:ext cx="2202294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64" name="Straight Arrow Connector 122"/>
          <p:cNvSpPr/>
          <p:nvPr/>
        </p:nvSpPr>
        <p:spPr>
          <a:xfrm flipV="1">
            <a:off x="2677994" y="2960857"/>
            <a:ext cx="2211957" cy="2817"/>
          </a:xfrm>
          <a:prstGeom prst="line">
            <a:avLst/>
          </a:prstGeom>
          <a:ln w="12700">
            <a:solidFill>
              <a:srgbClr val="44546A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65" name="Straight Arrow Connector 123"/>
          <p:cNvSpPr/>
          <p:nvPr/>
        </p:nvSpPr>
        <p:spPr>
          <a:xfrm>
            <a:off x="2687657" y="3149346"/>
            <a:ext cx="2202294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66" name="Straight Arrow Connector 124"/>
          <p:cNvSpPr/>
          <p:nvPr/>
        </p:nvSpPr>
        <p:spPr>
          <a:xfrm flipV="1">
            <a:off x="2662066" y="3740106"/>
            <a:ext cx="2211957" cy="2817"/>
          </a:xfrm>
          <a:prstGeom prst="line">
            <a:avLst/>
          </a:prstGeom>
          <a:ln w="12700">
            <a:solidFill>
              <a:srgbClr val="44546A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67" name="Straight Arrow Connector 125"/>
          <p:cNvSpPr/>
          <p:nvPr/>
        </p:nvSpPr>
        <p:spPr>
          <a:xfrm>
            <a:off x="2671728" y="3928596"/>
            <a:ext cx="2202295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grpSp>
        <p:nvGrpSpPr>
          <p:cNvPr id="72" name="Group 47"/>
          <p:cNvGrpSpPr/>
          <p:nvPr/>
        </p:nvGrpSpPr>
        <p:grpSpPr>
          <a:xfrm>
            <a:off x="492657" y="3413502"/>
            <a:ext cx="2170256" cy="658842"/>
            <a:chOff x="0" y="0"/>
            <a:chExt cx="2170255" cy="658841"/>
          </a:xfrm>
        </p:grpSpPr>
        <p:grpSp>
          <p:nvGrpSpPr>
            <p:cNvPr id="73" name="Rectangle 83"/>
            <p:cNvGrpSpPr/>
            <p:nvPr/>
          </p:nvGrpSpPr>
          <p:grpSpPr>
            <a:xfrm>
              <a:off x="0" y="0"/>
              <a:ext cx="2170254" cy="645738"/>
              <a:chOff x="0" y="0"/>
              <a:chExt cx="2170253" cy="645737"/>
            </a:xfrm>
          </p:grpSpPr>
          <p:sp>
            <p:nvSpPr>
              <p:cNvPr id="77" name="Rectangle"/>
              <p:cNvSpPr/>
              <p:nvPr/>
            </p:nvSpPr>
            <p:spPr>
              <a:xfrm>
                <a:off x="0" y="0"/>
                <a:ext cx="2170253" cy="645737"/>
              </a:xfrm>
              <a:prstGeom prst="rect">
                <a:avLst/>
              </a:prstGeom>
              <a:solidFill>
                <a:srgbClr val="FFFFFF"/>
              </a:solidFill>
              <a:ln w="28575" cap="flat">
                <a:solidFill>
                  <a:schemeClr val="accent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78" name="Edgecore…"/>
              <p:cNvSpPr txBox="1"/>
              <p:nvPr/>
            </p:nvSpPr>
            <p:spPr>
              <a:xfrm>
                <a:off x="0" y="195911"/>
                <a:ext cx="2170253" cy="2539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>
                  <a:defRPr sz="16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sz="1050"/>
                  <a:t>Server</a:t>
                </a:r>
                <a:endParaRPr sz="1050"/>
              </a:p>
            </p:txBody>
          </p:sp>
        </p:grpSp>
        <p:grpSp>
          <p:nvGrpSpPr>
            <p:cNvPr id="74" name="Rectangle 86"/>
            <p:cNvGrpSpPr/>
            <p:nvPr/>
          </p:nvGrpSpPr>
          <p:grpSpPr>
            <a:xfrm>
              <a:off x="1527236" y="289512"/>
              <a:ext cx="643019" cy="369329"/>
              <a:chOff x="0" y="38855"/>
              <a:chExt cx="643018" cy="369328"/>
            </a:xfrm>
          </p:grpSpPr>
          <p:sp>
            <p:nvSpPr>
              <p:cNvPr id="75" name="Rectangle"/>
              <p:cNvSpPr/>
              <p:nvPr/>
            </p:nvSpPr>
            <p:spPr>
              <a:xfrm>
                <a:off x="0" y="48701"/>
                <a:ext cx="643018" cy="349638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100"/>
              </a:p>
            </p:txBody>
          </p:sp>
          <p:sp>
            <p:nvSpPr>
              <p:cNvPr id="76" name="Redfish Agent"/>
              <p:cNvSpPr txBox="1"/>
              <p:nvPr/>
            </p:nvSpPr>
            <p:spPr>
              <a:xfrm>
                <a:off x="0" y="38855"/>
                <a:ext cx="643018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900"/>
                  <a:t>Redfish Agent</a:t>
                </a:r>
              </a:p>
            </p:txBody>
          </p:sp>
        </p:grpSp>
      </p:grpSp>
      <p:grpSp>
        <p:nvGrpSpPr>
          <p:cNvPr id="79" name="Rectangle"/>
          <p:cNvGrpSpPr/>
          <p:nvPr/>
        </p:nvGrpSpPr>
        <p:grpSpPr>
          <a:xfrm>
            <a:off x="6909922" y="1906699"/>
            <a:ext cx="1350952" cy="430885"/>
            <a:chOff x="-1" y="0"/>
            <a:chExt cx="1350951" cy="640823"/>
          </a:xfrm>
        </p:grpSpPr>
        <p:sp>
          <p:nvSpPr>
            <p:cNvPr id="80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81" name="Kafka"/>
            <p:cNvSpPr txBox="1"/>
            <p:nvPr/>
          </p:nvSpPr>
          <p:spPr>
            <a:xfrm>
              <a:off x="-1" y="125876"/>
              <a:ext cx="1350951" cy="389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100"/>
                <a:t>Prometheus</a:t>
              </a:r>
              <a:endParaRPr sz="1100"/>
            </a:p>
          </p:txBody>
        </p:sp>
      </p:grpSp>
      <p:grpSp>
        <p:nvGrpSpPr>
          <p:cNvPr id="82" name="Rectangle"/>
          <p:cNvGrpSpPr/>
          <p:nvPr/>
        </p:nvGrpSpPr>
        <p:grpSpPr>
          <a:xfrm>
            <a:off x="6909922" y="2668561"/>
            <a:ext cx="1350952" cy="430885"/>
            <a:chOff x="-1" y="0"/>
            <a:chExt cx="1350951" cy="640823"/>
          </a:xfrm>
        </p:grpSpPr>
        <p:sp>
          <p:nvSpPr>
            <p:cNvPr id="83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84" name="Kafka"/>
            <p:cNvSpPr txBox="1"/>
            <p:nvPr/>
          </p:nvSpPr>
          <p:spPr>
            <a:xfrm>
              <a:off x="-1" y="125876"/>
              <a:ext cx="1350951" cy="389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100"/>
                <a:t>Grafana</a:t>
              </a:r>
              <a:endParaRPr sz="1100"/>
            </a:p>
          </p:txBody>
        </p:sp>
      </p:grpSp>
      <p:sp>
        <p:nvSpPr>
          <p:cNvPr id="85" name="Straight Arrow Connector 46"/>
          <p:cNvSpPr/>
          <p:nvPr/>
        </p:nvSpPr>
        <p:spPr>
          <a:xfrm flipH="1">
            <a:off x="7588587" y="1521622"/>
            <a:ext cx="0" cy="385076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86" name="Straight Arrow Connector 46"/>
          <p:cNvSpPr/>
          <p:nvPr/>
        </p:nvSpPr>
        <p:spPr>
          <a:xfrm flipH="1">
            <a:off x="7588587" y="2320717"/>
            <a:ext cx="0" cy="347844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2" name="Rectangle 1"/>
          <p:cNvSpPr/>
          <p:nvPr/>
        </p:nvSpPr>
        <p:spPr>
          <a:xfrm>
            <a:off x="4643575" y="775784"/>
            <a:ext cx="3883422" cy="3778834"/>
          </a:xfrm>
          <a:prstGeom prst="rect">
            <a:avLst/>
          </a:prstGeom>
          <a:noFill/>
          <a:ln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7713709" y="4229288"/>
            <a:ext cx="813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NEM</a:t>
            </a:r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278" y="4464893"/>
            <a:ext cx="1369510" cy="801095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340" y="4483661"/>
            <a:ext cx="1371420" cy="767995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132825" y="4801272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</p:spTree>
    <p:extLst>
      <p:ext uri="{BB962C8B-B14F-4D97-AF65-F5344CB8AC3E}">
        <p14:creationId xmlns:p14="http://schemas.microsoft.com/office/powerpoint/2010/main" val="4026867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12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ONOS FCAPS Brigade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4526" y="2891599"/>
            <a:ext cx="5097432" cy="4976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ONOS</a:t>
            </a:r>
          </a:p>
        </p:txBody>
      </p:sp>
      <p:sp>
        <p:nvSpPr>
          <p:cNvPr id="6" name="Hexagon 5"/>
          <p:cNvSpPr/>
          <p:nvPr/>
        </p:nvSpPr>
        <p:spPr>
          <a:xfrm>
            <a:off x="3545734" y="2547947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vOLT</a:t>
            </a:r>
          </a:p>
        </p:txBody>
      </p:sp>
      <p:sp>
        <p:nvSpPr>
          <p:cNvPr id="7" name="Hexagon 6"/>
          <p:cNvSpPr/>
          <p:nvPr/>
        </p:nvSpPr>
        <p:spPr>
          <a:xfrm>
            <a:off x="4249435" y="2547947"/>
            <a:ext cx="8048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d</a:t>
            </a:r>
            <a:r>
              <a:rPr lang="en-US" sz="1200" kern="1200">
                <a:solidFill>
                  <a:prstClr val="black"/>
                </a:solidFill>
                <a:latin typeface="Calibri"/>
              </a:rPr>
              <a:t>hcp</a:t>
            </a:r>
          </a:p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l</a:t>
            </a:r>
            <a:r>
              <a:rPr lang="en-US" sz="1200">
                <a:solidFill>
                  <a:prstClr val="black"/>
                </a:solidFill>
                <a:latin typeface="Calibri"/>
              </a:rPr>
              <a:t>2relay</a:t>
            </a:r>
            <a:endParaRPr lang="en-US" sz="12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4883803" y="2547947"/>
            <a:ext cx="9351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i</a:t>
            </a:r>
            <a:r>
              <a:rPr lang="en-US" sz="1200" kern="1200">
                <a:solidFill>
                  <a:prstClr val="black"/>
                </a:solidFill>
                <a:latin typeface="Calibri"/>
              </a:rPr>
              <a:t>gmp</a:t>
            </a:r>
          </a:p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proxy</a:t>
            </a:r>
            <a:endParaRPr lang="en-US" sz="12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784895" y="2556971"/>
            <a:ext cx="975496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Bridging/Routing</a:t>
            </a:r>
          </a:p>
        </p:txBody>
      </p:sp>
      <p:sp>
        <p:nvSpPr>
          <p:cNvPr id="10" name="Hexagon 9"/>
          <p:cNvSpPr/>
          <p:nvPr/>
        </p:nvSpPr>
        <p:spPr>
          <a:xfrm>
            <a:off x="2866069" y="2548670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sadis</a:t>
            </a:r>
          </a:p>
        </p:txBody>
      </p:sp>
      <p:sp>
        <p:nvSpPr>
          <p:cNvPr id="11" name="Hexagon 10"/>
          <p:cNvSpPr/>
          <p:nvPr/>
        </p:nvSpPr>
        <p:spPr>
          <a:xfrm>
            <a:off x="2170962" y="2548670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AAA</a:t>
            </a:r>
          </a:p>
        </p:txBody>
      </p:sp>
      <p:sp>
        <p:nvSpPr>
          <p:cNvPr id="12" name="Hexagon 11"/>
          <p:cNvSpPr/>
          <p:nvPr/>
        </p:nvSpPr>
        <p:spPr>
          <a:xfrm>
            <a:off x="1592169" y="2547947"/>
            <a:ext cx="811459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Kafka</a:t>
            </a:r>
          </a:p>
          <a:p>
            <a:pPr algn="ctr" defTabSz="457200">
              <a:buClrTx/>
              <a:buFontTx/>
              <a:buNone/>
              <a:defRPr/>
            </a:pPr>
            <a:r>
              <a:rPr lang="en-US" sz="700">
                <a:solidFill>
                  <a:prstClr val="black"/>
                </a:solidFill>
                <a:latin typeface="Calibri"/>
              </a:rPr>
              <a:t>integration</a:t>
            </a:r>
            <a:endParaRPr lang="en-US" sz="7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3" name="Rectangle"/>
          <p:cNvGrpSpPr/>
          <p:nvPr/>
        </p:nvGrpSpPr>
        <p:grpSpPr>
          <a:xfrm>
            <a:off x="6548377" y="1161836"/>
            <a:ext cx="1350952" cy="430885"/>
            <a:chOff x="-1" y="0"/>
            <a:chExt cx="1350951" cy="640823"/>
          </a:xfrm>
        </p:grpSpPr>
        <p:sp>
          <p:nvSpPr>
            <p:cNvPr id="14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15" name="Kafka"/>
            <p:cNvSpPr txBox="1"/>
            <p:nvPr/>
          </p:nvSpPr>
          <p:spPr>
            <a:xfrm>
              <a:off x="-1" y="189607"/>
              <a:ext cx="1350951" cy="261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sz="1100"/>
                <a:t>Kafka</a:t>
              </a:r>
            </a:p>
          </p:txBody>
        </p:sp>
      </p:grpSp>
      <p:sp>
        <p:nvSpPr>
          <p:cNvPr id="16" name="Straight Arrow Connector 46"/>
          <p:cNvSpPr/>
          <p:nvPr/>
        </p:nvSpPr>
        <p:spPr>
          <a:xfrm>
            <a:off x="1760391" y="1418306"/>
            <a:ext cx="4787986" cy="0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grpSp>
        <p:nvGrpSpPr>
          <p:cNvPr id="17" name="Rectangle"/>
          <p:cNvGrpSpPr/>
          <p:nvPr/>
        </p:nvGrpSpPr>
        <p:grpSpPr>
          <a:xfrm>
            <a:off x="6548377" y="1977797"/>
            <a:ext cx="1350952" cy="430885"/>
            <a:chOff x="-1" y="0"/>
            <a:chExt cx="1350951" cy="640823"/>
          </a:xfrm>
        </p:grpSpPr>
        <p:sp>
          <p:nvSpPr>
            <p:cNvPr id="18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19" name="Kafka"/>
            <p:cNvSpPr txBox="1"/>
            <p:nvPr/>
          </p:nvSpPr>
          <p:spPr>
            <a:xfrm>
              <a:off x="-1" y="125876"/>
              <a:ext cx="1350951" cy="389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100"/>
                <a:t>Prometheus</a:t>
              </a:r>
              <a:endParaRPr sz="1100"/>
            </a:p>
          </p:txBody>
        </p:sp>
      </p:grpSp>
      <p:grpSp>
        <p:nvGrpSpPr>
          <p:cNvPr id="20" name="Rectangle"/>
          <p:cNvGrpSpPr/>
          <p:nvPr/>
        </p:nvGrpSpPr>
        <p:grpSpPr>
          <a:xfrm>
            <a:off x="6548377" y="2739659"/>
            <a:ext cx="1350952" cy="430885"/>
            <a:chOff x="-1" y="0"/>
            <a:chExt cx="1350951" cy="640823"/>
          </a:xfrm>
        </p:grpSpPr>
        <p:sp>
          <p:nvSpPr>
            <p:cNvPr id="21" name="Rectangle"/>
            <p:cNvSpPr/>
            <p:nvPr/>
          </p:nvSpPr>
          <p:spPr>
            <a:xfrm>
              <a:off x="-1" y="0"/>
              <a:ext cx="1350951" cy="64082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C7A1E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 sz="1100"/>
            </a:p>
          </p:txBody>
        </p:sp>
        <p:sp>
          <p:nvSpPr>
            <p:cNvPr id="22" name="Kafka"/>
            <p:cNvSpPr txBox="1"/>
            <p:nvPr/>
          </p:nvSpPr>
          <p:spPr>
            <a:xfrm>
              <a:off x="-1" y="125876"/>
              <a:ext cx="1350951" cy="389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lang="en-US" sz="1100"/>
                <a:t>Grafana</a:t>
              </a:r>
              <a:endParaRPr sz="1100"/>
            </a:p>
          </p:txBody>
        </p:sp>
      </p:grpSp>
      <p:sp>
        <p:nvSpPr>
          <p:cNvPr id="30" name="Straight Arrow Connector 46"/>
          <p:cNvSpPr/>
          <p:nvPr/>
        </p:nvSpPr>
        <p:spPr>
          <a:xfrm flipH="1">
            <a:off x="7202018" y="1592721"/>
            <a:ext cx="0" cy="385076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1" name="Straight Arrow Connector 46"/>
          <p:cNvSpPr/>
          <p:nvPr/>
        </p:nvSpPr>
        <p:spPr>
          <a:xfrm flipH="1">
            <a:off x="7202018" y="2391816"/>
            <a:ext cx="0" cy="347844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2" name="Straight Arrow Connector 46"/>
          <p:cNvSpPr/>
          <p:nvPr/>
        </p:nvSpPr>
        <p:spPr>
          <a:xfrm flipH="1">
            <a:off x="1967958" y="2171895"/>
            <a:ext cx="0" cy="385076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3" name="Straight Arrow Connector 46"/>
          <p:cNvSpPr/>
          <p:nvPr/>
        </p:nvSpPr>
        <p:spPr>
          <a:xfrm flipH="1" flipV="1">
            <a:off x="1967956" y="2171893"/>
            <a:ext cx="3344736" cy="1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4" name="Straight Arrow Connector 46"/>
          <p:cNvSpPr/>
          <p:nvPr/>
        </p:nvSpPr>
        <p:spPr>
          <a:xfrm flipH="1" flipV="1">
            <a:off x="2622589" y="2171895"/>
            <a:ext cx="0" cy="376052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5" name="Straight Arrow Connector 46"/>
          <p:cNvSpPr/>
          <p:nvPr/>
        </p:nvSpPr>
        <p:spPr>
          <a:xfrm flipH="1" flipV="1">
            <a:off x="4614268" y="2156691"/>
            <a:ext cx="0" cy="376052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6" name="Straight Arrow Connector 46"/>
          <p:cNvSpPr/>
          <p:nvPr/>
        </p:nvSpPr>
        <p:spPr>
          <a:xfrm flipH="1" flipV="1">
            <a:off x="5312692" y="2171893"/>
            <a:ext cx="0" cy="376052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7" name="Straight Arrow Connector 46"/>
          <p:cNvSpPr/>
          <p:nvPr/>
        </p:nvSpPr>
        <p:spPr>
          <a:xfrm flipH="1" flipV="1">
            <a:off x="1760391" y="1418306"/>
            <a:ext cx="0" cy="1129639"/>
          </a:xfrm>
          <a:prstGeom prst="line">
            <a:avLst/>
          </a:prstGeom>
          <a:ln w="12700">
            <a:solidFill>
              <a:srgbClr val="44546A"/>
            </a:solidFill>
            <a:miter/>
            <a:tailEnd type="triangle"/>
          </a:ln>
        </p:spPr>
        <p:txBody>
          <a:bodyPr lIns="45719" rIns="45719"/>
          <a:lstStyle/>
          <a:p>
            <a:endParaRPr sz="1100"/>
          </a:p>
        </p:txBody>
      </p:sp>
      <p:sp>
        <p:nvSpPr>
          <p:cNvPr id="38" name="TextBox 37"/>
          <p:cNvSpPr txBox="1"/>
          <p:nvPr/>
        </p:nvSpPr>
        <p:spPr>
          <a:xfrm>
            <a:off x="1460123" y="4446278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467" y="4261133"/>
            <a:ext cx="1021375" cy="74281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298" y="4336479"/>
            <a:ext cx="1270394" cy="40970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5673" y="4446278"/>
            <a:ext cx="1676345" cy="29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7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13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Multicast Brigade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09" y="827653"/>
            <a:ext cx="6312355" cy="3400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0123" y="4446278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467" y="4261133"/>
            <a:ext cx="1021375" cy="7428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413" y="4359194"/>
            <a:ext cx="1067288" cy="4896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3664" y="4202856"/>
            <a:ext cx="1369510" cy="80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7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14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BBSim Brigade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905099" y="901008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rgbClr val="4B4B4B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Hexagon 5"/>
          <p:cNvSpPr/>
          <p:nvPr/>
        </p:nvSpPr>
        <p:spPr>
          <a:xfrm>
            <a:off x="2268066" y="164266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AAA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1773" y="2416517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VOLTHA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11773" y="1826915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SDN Controller - ONOS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30729" y="947314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buFont typeface="Arial"/>
              <a:buNone/>
              <a:defRPr/>
            </a:pPr>
            <a:r>
              <a:rPr lang="en-US" sz="14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Network Edge Mediator (NEM)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16032" y="593231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en-US" sz="1600" b="1" kern="0" dirty="0">
                <a:solidFill>
                  <a:srgbClr val="004B7D">
                    <a:lumMod val="75000"/>
                  </a:srgbClr>
                </a:solidFill>
                <a:latin typeface="Calibri"/>
                <a:ea typeface="Arial"/>
                <a:cs typeface="Arial"/>
                <a:sym typeface="Arial"/>
              </a:rPr>
              <a:t>SEBA POD</a:t>
            </a:r>
          </a:p>
        </p:txBody>
      </p:sp>
      <p:sp>
        <p:nvSpPr>
          <p:cNvPr id="11" name="Hexagon 10"/>
          <p:cNvSpPr/>
          <p:nvPr/>
        </p:nvSpPr>
        <p:spPr>
          <a:xfrm>
            <a:off x="2855442" y="1635471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vlans</a:t>
            </a:r>
          </a:p>
        </p:txBody>
      </p:sp>
      <p:sp>
        <p:nvSpPr>
          <p:cNvPr id="12" name="Hexagon 11"/>
          <p:cNvSpPr/>
          <p:nvPr/>
        </p:nvSpPr>
        <p:spPr>
          <a:xfrm>
            <a:off x="3409303" y="1635471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dhcp</a:t>
            </a:r>
          </a:p>
        </p:txBody>
      </p:sp>
      <p:sp>
        <p:nvSpPr>
          <p:cNvPr id="13" name="Hexagon 12"/>
          <p:cNvSpPr/>
          <p:nvPr/>
        </p:nvSpPr>
        <p:spPr>
          <a:xfrm>
            <a:off x="3957232" y="1635471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mcast</a:t>
            </a:r>
          </a:p>
        </p:txBody>
      </p:sp>
      <p:sp>
        <p:nvSpPr>
          <p:cNvPr id="14" name="Hexagon 13"/>
          <p:cNvSpPr/>
          <p:nvPr/>
        </p:nvSpPr>
        <p:spPr>
          <a:xfrm>
            <a:off x="4590801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bridging</a:t>
            </a:r>
          </a:p>
        </p:txBody>
      </p:sp>
      <p:sp>
        <p:nvSpPr>
          <p:cNvPr id="15" name="Hexagon 14"/>
          <p:cNvSpPr/>
          <p:nvPr/>
        </p:nvSpPr>
        <p:spPr>
          <a:xfrm>
            <a:off x="5326695" y="1637755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routing</a:t>
            </a:r>
          </a:p>
        </p:txBody>
      </p:sp>
      <p:sp>
        <p:nvSpPr>
          <p:cNvPr id="16" name="Hexagon 15"/>
          <p:cNvSpPr/>
          <p:nvPr/>
        </p:nvSpPr>
        <p:spPr>
          <a:xfrm>
            <a:off x="6050035" y="1635471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ACLs</a:t>
            </a:r>
          </a:p>
        </p:txBody>
      </p:sp>
      <p:cxnSp>
        <p:nvCxnSpPr>
          <p:cNvPr id="17" name="Straight Connector 16"/>
          <p:cNvCxnSpPr>
            <a:stCxn id="7" idx="0"/>
          </p:cNvCxnSpPr>
          <p:nvPr/>
        </p:nvCxnSpPr>
        <p:spPr>
          <a:xfrm flipH="1" flipV="1">
            <a:off x="3120309" y="2280271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5" name="Rounded Rectangle 24"/>
          <p:cNvSpPr/>
          <p:nvPr/>
        </p:nvSpPr>
        <p:spPr>
          <a:xfrm>
            <a:off x="6818736" y="930072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srgbClr val="4B4B4B"/>
                </a:solidFill>
                <a:latin typeface="Calibri"/>
                <a:ea typeface="Arial"/>
                <a:cs typeface="Arial"/>
                <a:sym typeface="Arial"/>
              </a:rPr>
              <a:t>DockerK8s Helm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3120309" y="1430691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Connector 26"/>
          <p:cNvCxnSpPr/>
          <p:nvPr/>
        </p:nvCxnSpPr>
        <p:spPr>
          <a:xfrm flipH="1" flipV="1">
            <a:off x="5640076" y="1435352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8" name="Straight Connector 27"/>
          <p:cNvCxnSpPr/>
          <p:nvPr/>
        </p:nvCxnSpPr>
        <p:spPr>
          <a:xfrm flipV="1">
            <a:off x="3213085" y="2753567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3122416" y="2753569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2249298" y="3153803"/>
            <a:ext cx="1792574" cy="25590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BBSim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2249298" y="3495950"/>
            <a:ext cx="1792574" cy="25590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BBSim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2249298" y="3842297"/>
            <a:ext cx="1792574" cy="25590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BBSim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2249298" y="4194900"/>
            <a:ext cx="1792574" cy="25590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BBSim</a:t>
            </a:r>
          </a:p>
        </p:txBody>
      </p:sp>
      <p:pic>
        <p:nvPicPr>
          <p:cNvPr id="146" name="Picture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0" y="1940525"/>
            <a:ext cx="949692" cy="435741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0" y="1411139"/>
            <a:ext cx="929271" cy="616353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0" y="1075832"/>
            <a:ext cx="1162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Contributors</a:t>
            </a:r>
          </a:p>
        </p:txBody>
      </p:sp>
      <p:pic>
        <p:nvPicPr>
          <p:cNvPr id="149" name="Picture 1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16517"/>
            <a:ext cx="1071483" cy="556347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20" y="3000008"/>
            <a:ext cx="1270394" cy="4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7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4" grpId="0" animBg="1"/>
      <p:bldP spid="1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15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Related Work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8117" y="825587"/>
            <a:ext cx="1162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VOLTHA 2.0 Core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445" y="869381"/>
            <a:ext cx="1079346" cy="4217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4067" y="1653346"/>
            <a:ext cx="14929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Adaptor Containerization</a:t>
            </a:r>
          </a:p>
          <a:p>
            <a:r>
              <a:rPr lang="en-US" sz="1400" b="1"/>
              <a:t>For VOLTHA 2.0</a:t>
            </a:r>
            <a:endParaRPr lang="en-US" sz="1400" b="1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043" y="1653346"/>
            <a:ext cx="929271" cy="6163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4067" y="2856812"/>
            <a:ext cx="1492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Service Upgrades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445" y="2667863"/>
            <a:ext cx="914728" cy="5405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4067" y="3729813"/>
            <a:ext cx="1492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Micro-OLTs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6994" y="3483101"/>
            <a:ext cx="1171797" cy="7933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2262" y="3407913"/>
            <a:ext cx="993447" cy="99344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8117" y="4485429"/>
            <a:ext cx="1492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Certification Brigade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9445" y="4635920"/>
            <a:ext cx="1162466" cy="21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15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368;p21"/>
          <p:cNvSpPr txBox="1">
            <a:spLocks noGrp="1"/>
          </p:cNvSpPr>
          <p:nvPr>
            <p:ph type="ctrTitle"/>
          </p:nvPr>
        </p:nvSpPr>
        <p:spPr>
          <a:xfrm>
            <a:off x="457200" y="1670050"/>
            <a:ext cx="8229600" cy="714375"/>
          </a:xfrm>
        </p:spPr>
        <p:txBody>
          <a:bodyPr/>
          <a:lstStyle/>
          <a:p>
            <a:pPr eaLnBrk="1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 typeface="Calibri" charset="0"/>
              <a:buNone/>
            </a:pPr>
            <a:r>
              <a:rPr lang="en-US">
                <a:solidFill>
                  <a:srgbClr val="FFFFFF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t>SEBA Roadmap</a:t>
            </a:r>
          </a:p>
        </p:txBody>
      </p:sp>
      <p:sp>
        <p:nvSpPr>
          <p:cNvPr id="32771" name="Google Shape;370;p2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eaLnBrk="1" hangingPunct="1"/>
            <a:fld id="{E631A7F5-E03B-3642-AD0C-7EE9976B6C99}" type="slidenum">
              <a:rPr lang="en-US" sz="800">
                <a:solidFill>
                  <a:srgbClr val="A6A6A6"/>
                </a:solidFill>
                <a:latin typeface="Calibri" charset="0"/>
                <a:cs typeface="Calibri" charset="0"/>
                <a:sym typeface="Calibri" charset="0"/>
              </a:rPr>
              <a:pPr eaLnBrk="1" hangingPunct="1"/>
              <a:t>16</a:t>
            </a:fld>
            <a:endParaRPr lang="en-US" sz="800">
              <a:solidFill>
                <a:srgbClr val="A6A6A6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5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17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2451595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Roadmap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441" y="62564"/>
            <a:ext cx="3403600" cy="50809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18600" y="3956339"/>
            <a:ext cx="23131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SEBA 1.0 (Jan 7</a:t>
            </a:r>
            <a:r>
              <a:rPr lang="en-US" sz="1200" b="1" baseline="30000"/>
              <a:t>th</a:t>
            </a:r>
            <a:r>
              <a:rPr lang="en-US" sz="1200" b="1"/>
              <a:t> 2019)</a:t>
            </a:r>
            <a:endParaRPr lang="en-US" sz="1200" b="1"/>
          </a:p>
          <a:p>
            <a:pPr marL="171450" indent="-171450">
              <a:buFontTx/>
              <a:buChar char="-"/>
            </a:pPr>
            <a:r>
              <a:rPr lang="en-US" sz="1000"/>
              <a:t>HSIA service</a:t>
            </a:r>
          </a:p>
          <a:p>
            <a:pPr marL="171450" indent="-171450">
              <a:buFontTx/>
              <a:buChar char="-"/>
            </a:pPr>
            <a:r>
              <a:rPr lang="en-US" sz="1000"/>
              <a:t>AT&amp;T workflow</a:t>
            </a:r>
          </a:p>
          <a:p>
            <a:pPr marL="171450" indent="-171450">
              <a:buFontTx/>
              <a:buChar char="-"/>
            </a:pPr>
            <a:r>
              <a:rPr lang="en-US" sz="1000"/>
              <a:t>VOLTHA 1.6</a:t>
            </a:r>
          </a:p>
          <a:p>
            <a:pPr marL="171450" indent="-171450">
              <a:buFontTx/>
              <a:buChar char="-"/>
            </a:pPr>
            <a:r>
              <a:rPr lang="en-US" sz="1000" i="1"/>
              <a:t>New</a:t>
            </a:r>
            <a:r>
              <a:rPr lang="en-US" sz="1000"/>
              <a:t> CORD platform (6.1)</a:t>
            </a:r>
            <a:endParaRPr lang="en-US" sz="1000"/>
          </a:p>
        </p:txBody>
      </p:sp>
      <p:sp>
        <p:nvSpPr>
          <p:cNvPr id="7" name="TextBox 6"/>
          <p:cNvSpPr txBox="1"/>
          <p:nvPr/>
        </p:nvSpPr>
        <p:spPr>
          <a:xfrm>
            <a:off x="1852460" y="2724999"/>
            <a:ext cx="19740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SEBA 2.0 (June 30</a:t>
            </a:r>
            <a:r>
              <a:rPr lang="en-US" sz="1200" b="1" baseline="30000"/>
              <a:t>th</a:t>
            </a:r>
            <a:r>
              <a:rPr lang="en-US" sz="1200" b="1"/>
              <a:t> 2019)</a:t>
            </a:r>
            <a:endParaRPr lang="en-US" sz="1200" b="1"/>
          </a:p>
          <a:p>
            <a:pPr marL="171450" indent="-171450">
              <a:buFontTx/>
              <a:buChar char="-"/>
            </a:pPr>
            <a:r>
              <a:rPr lang="en-US" sz="1000"/>
              <a:t>Technology &amp; Speed Profile</a:t>
            </a:r>
          </a:p>
          <a:p>
            <a:pPr marL="171450" indent="-171450">
              <a:buFontTx/>
              <a:buChar char="-"/>
            </a:pPr>
            <a:r>
              <a:rPr lang="en-US" sz="1000"/>
              <a:t>AT&amp;T workflow, HSIA service</a:t>
            </a:r>
          </a:p>
          <a:p>
            <a:pPr marL="171450" indent="-171450">
              <a:buFontTx/>
              <a:buChar char="-"/>
            </a:pPr>
            <a:r>
              <a:rPr lang="en-US" sz="1000"/>
              <a:t>VOLTHA 1.7, BAL 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7381" y="1300073"/>
            <a:ext cx="19740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SEBA 2.1 (Sept 30</a:t>
            </a:r>
            <a:r>
              <a:rPr lang="en-US" sz="1200" b="1" baseline="30000"/>
              <a:t>th</a:t>
            </a:r>
            <a:r>
              <a:rPr lang="en-US" sz="1200" b="1"/>
              <a:t> 2019)</a:t>
            </a:r>
            <a:endParaRPr lang="en-US" sz="1200" b="1"/>
          </a:p>
          <a:p>
            <a:pPr marL="171450" indent="-171450">
              <a:buFontTx/>
              <a:buChar char="-"/>
            </a:pPr>
            <a:r>
              <a:rPr lang="en-US" sz="1000"/>
              <a:t>Multicast </a:t>
            </a:r>
          </a:p>
          <a:p>
            <a:pPr marL="171450" indent="-171450">
              <a:buFontTx/>
              <a:buChar char="-"/>
            </a:pPr>
            <a:r>
              <a:rPr lang="en-US" sz="1000"/>
              <a:t>Turk Telecom Workflow</a:t>
            </a:r>
          </a:p>
          <a:p>
            <a:pPr marL="171450" indent="-171450">
              <a:buFontTx/>
              <a:buChar char="-"/>
            </a:pPr>
            <a:r>
              <a:rPr lang="en-US" sz="1000"/>
              <a:t>BAL 3.0</a:t>
            </a:r>
            <a:endParaRPr lang="en-US" sz="1000"/>
          </a:p>
          <a:p>
            <a:pPr marL="171450" indent="-171450">
              <a:buFontTx/>
              <a:buChar char="-"/>
            </a:pPr>
            <a:r>
              <a:rPr lang="en-US" sz="1000"/>
              <a:t>ONOS &amp; VOLTHA FCAPS</a:t>
            </a:r>
            <a:endParaRPr lang="en-US" sz="1000"/>
          </a:p>
        </p:txBody>
      </p:sp>
      <p:sp>
        <p:nvSpPr>
          <p:cNvPr id="9" name="TextBox 8"/>
          <p:cNvSpPr txBox="1"/>
          <p:nvPr/>
        </p:nvSpPr>
        <p:spPr>
          <a:xfrm>
            <a:off x="5536992" y="781098"/>
            <a:ext cx="19740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SEBA 3.0 (Dec 20</a:t>
            </a:r>
            <a:r>
              <a:rPr lang="en-US" sz="1200" b="1" baseline="30000"/>
              <a:t>th</a:t>
            </a:r>
            <a:r>
              <a:rPr lang="en-US" sz="1200" b="1"/>
              <a:t> 2019)</a:t>
            </a:r>
            <a:endParaRPr lang="en-US" sz="1200" b="1"/>
          </a:p>
          <a:p>
            <a:pPr marL="171450" indent="-171450">
              <a:buFontTx/>
              <a:buChar char="-"/>
            </a:pPr>
            <a:r>
              <a:rPr lang="en-US" sz="1000"/>
              <a:t>VOLTHA 2.x</a:t>
            </a:r>
          </a:p>
          <a:p>
            <a:pPr marL="171450" indent="-171450">
              <a:buFontTx/>
              <a:buChar char="-"/>
            </a:pPr>
            <a:r>
              <a:rPr lang="en-US" sz="1000"/>
              <a:t>Embedded BNG</a:t>
            </a:r>
          </a:p>
          <a:p>
            <a:pPr marL="171450" indent="-171450">
              <a:buFontTx/>
              <a:buChar char="-"/>
            </a:pPr>
            <a:r>
              <a:rPr lang="en-US" sz="1000"/>
              <a:t>Experimental support for other Access technologies</a:t>
            </a:r>
          </a:p>
        </p:txBody>
      </p:sp>
    </p:spTree>
    <p:extLst>
      <p:ext uri="{BB962C8B-B14F-4D97-AF65-F5344CB8AC3E}">
        <p14:creationId xmlns:p14="http://schemas.microsoft.com/office/powerpoint/2010/main" val="597926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18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Summary</a:t>
            </a: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796" y="532500"/>
            <a:ext cx="8045837" cy="449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buClrTx/>
              <a:buFont typeface="Arial"/>
              <a:buChar char="•"/>
            </a:pPr>
            <a:r>
              <a:rPr lang="en-US" sz="24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ONF: Operator driven curated open source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CORD is the flagship umbrella project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SEBA </a:t>
            </a:r>
            <a:r>
              <a:rPr lang="mr-IN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</a:t>
            </a: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SDN Enabled Broadband Access, built on the CORD platform</a:t>
            </a:r>
            <a:endParaRPr lang="en-US" sz="15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285750" indent="-285750" defTabSz="457200">
              <a:lnSpc>
                <a:spcPct val="140000"/>
              </a:lnSpc>
              <a:buClrTx/>
              <a:buFont typeface="Arial"/>
              <a:buChar char="•"/>
            </a:pPr>
            <a:r>
              <a:rPr lang="en-US" sz="24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Community 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</a:rPr>
              <a:t>VOLTHA and SEBA have healthy active communities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</a:rPr>
              <a:t>Brigades: a way to effectively manage community resources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>
                <a:solidFill>
                  <a:prstClr val="black"/>
                </a:solidFill>
                <a:latin typeface="Calibri"/>
              </a:rPr>
              <a:t>Many brigades in progress, more to come </a:t>
            </a:r>
            <a:r>
              <a:rPr lang="mr-IN" sz="1500" i="1">
                <a:solidFill>
                  <a:prstClr val="black"/>
                </a:solidFill>
                <a:latin typeface="Calibri"/>
              </a:rPr>
              <a:t>–</a:t>
            </a:r>
            <a:r>
              <a:rPr lang="en-US" sz="1500" i="1">
                <a:solidFill>
                  <a:prstClr val="black"/>
                </a:solidFill>
                <a:latin typeface="Calibri"/>
              </a:rPr>
              <a:t> get involved (</a:t>
            </a:r>
            <a:r>
              <a:rPr lang="en-US" sz="1500" i="1">
                <a:solidFill>
                  <a:prstClr val="black"/>
                </a:solidFill>
                <a:latin typeface="Calibri"/>
                <a:hlinkClick r:id="rId2"/>
              </a:rPr>
              <a:t>CORD Calendar</a:t>
            </a:r>
            <a:r>
              <a:rPr lang="en-US" sz="1500" i="1">
                <a:solidFill>
                  <a:prstClr val="black"/>
                </a:solidFill>
                <a:latin typeface="Calibri"/>
              </a:rPr>
              <a:t>)</a:t>
            </a:r>
            <a:endParaRPr lang="en-US" sz="1500" i="1" kern="1200">
              <a:solidFill>
                <a:prstClr val="black"/>
              </a:solidFill>
              <a:latin typeface="Calibri"/>
            </a:endParaRPr>
          </a:p>
          <a:p>
            <a:pPr marL="285750" indent="-285750" defTabSz="457200">
              <a:lnSpc>
                <a:spcPct val="140000"/>
              </a:lnSpc>
              <a:buClrTx/>
              <a:buFont typeface="Arial"/>
              <a:buChar char="•"/>
            </a:pPr>
            <a:r>
              <a:rPr lang="en-US" sz="2400" b="1" kern="120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Roadmap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</a:t>
            </a:r>
            <a:r>
              <a:rPr lang="en-US" sz="1500" i="1" kern="1200" baseline="300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nd</a:t>
            </a: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release of SEBA coming soon </a:t>
            </a:r>
            <a:r>
              <a:rPr lang="mr-IN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</a:t>
            </a: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Tech &amp; Speed profiles a big step forward</a:t>
            </a:r>
          </a:p>
          <a:p>
            <a:pPr marL="742950" lvl="1" indent="-285750" defTabSz="457200">
              <a:lnSpc>
                <a:spcPct val="110000"/>
              </a:lnSpc>
              <a:buClrTx/>
              <a:buFont typeface="Arial"/>
              <a:buChar char="•"/>
            </a:pP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Big focus areas 2</a:t>
            </a:r>
            <a:r>
              <a:rPr lang="en-US" sz="1500" i="1" kern="1200" baseline="300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nd</a:t>
            </a: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half 2019 </a:t>
            </a:r>
            <a:r>
              <a:rPr lang="mr-IN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–</a:t>
            </a:r>
            <a:r>
              <a:rPr lang="en-US" sz="1500" i="1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Embedded BNG &amp; VOLTHA 2.x integration</a:t>
            </a:r>
          </a:p>
          <a:p>
            <a:pPr marL="285750" lvl="0" indent="-28575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F81BD"/>
                </a:solidFill>
              </a:rPr>
              <a:t>Learn More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400" i="1">
                <a:solidFill>
                  <a:prstClr val="black"/>
                </a:solidFill>
              </a:rPr>
              <a:t>Community: </a:t>
            </a:r>
            <a:r>
              <a:rPr lang="en-US" sz="1400" i="1" u="sng" kern="0">
                <a:solidFill>
                  <a:srgbClr val="0563C1"/>
                </a:solidFill>
                <a:ea typeface="Source Sans Pro"/>
                <a:cs typeface="Source Sans Pro"/>
                <a:sym typeface="Source Sans Pro"/>
              </a:rPr>
              <a:t>https://wiki.opencord.org/display/cord/seba 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400" i="1">
                <a:solidFill>
                  <a:prstClr val="black"/>
                </a:solidFill>
              </a:rPr>
              <a:t>Release: </a:t>
            </a:r>
            <a:r>
              <a:rPr lang="en-US" sz="1400" i="1">
                <a:solidFill>
                  <a:prstClr val="black"/>
                </a:solidFill>
                <a:hlinkClick r:id="rId3"/>
              </a:rPr>
              <a:t>https://guide.opencord.org/cord-6.1/</a:t>
            </a:r>
            <a:endParaRPr lang="en-US" sz="1400" i="1">
              <a:solidFill>
                <a:prstClr val="black"/>
              </a:solidFill>
            </a:endParaRP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400" i="1">
                <a:solidFill>
                  <a:prstClr val="black"/>
                </a:solidFill>
              </a:rPr>
              <a:t>BoM: </a:t>
            </a:r>
            <a:r>
              <a:rPr lang="en-US" sz="1400" i="1">
                <a:solidFill>
                  <a:prstClr val="black"/>
                </a:solidFill>
                <a:hlinkClick r:id="rId4"/>
              </a:rPr>
              <a:t>https://guide.opencord.org/cord-6.1/prereqs/hardware.html</a:t>
            </a:r>
            <a:endParaRPr lang="en-US" sz="1400" i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49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uk-UA"/>
              <a:pPr/>
              <a:t>19</a:t>
            </a:fld>
            <a:endParaRPr lang="uk-UA"/>
          </a:p>
        </p:txBody>
      </p:sp>
      <p:sp>
        <p:nvSpPr>
          <p:cNvPr id="5" name="Google Shape;46;p8"/>
          <p:cNvSpPr txBox="1">
            <a:spLocks noGrp="1"/>
          </p:cNvSpPr>
          <p:nvPr>
            <p:ph type="title"/>
          </p:nvPr>
        </p:nvSpPr>
        <p:spPr>
          <a:xfrm>
            <a:off x="218411" y="0"/>
            <a:ext cx="8687963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</a:rPr>
              <a:t>One more thing </a:t>
            </a:r>
            <a:r>
              <a:rPr lang="mr-IN" sz="3200" b="1">
                <a:solidFill>
                  <a:schemeClr val="accent1"/>
                </a:solidFill>
              </a:rPr>
              <a:t>…</a:t>
            </a:r>
            <a:endParaRPr sz="3200" b="1">
              <a:solidFill>
                <a:schemeClr val="accen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79" y="802052"/>
            <a:ext cx="7087652" cy="421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40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NF PPT Template 120118">
  <a:themeElements>
    <a:clrScheme name="Custom 108">
      <a:dk1>
        <a:srgbClr val="4B4B4B"/>
      </a:dk1>
      <a:lt1>
        <a:srgbClr val="FFFFFF"/>
      </a:lt1>
      <a:dk2>
        <a:srgbClr val="004B7D"/>
      </a:dk2>
      <a:lt2>
        <a:srgbClr val="FFAF00"/>
      </a:lt2>
      <a:accent1>
        <a:srgbClr val="007DCC"/>
      </a:accent1>
      <a:accent2>
        <a:srgbClr val="CC3333"/>
      </a:accent2>
      <a:accent3>
        <a:srgbClr val="339866"/>
      </a:accent3>
      <a:accent4>
        <a:srgbClr val="664B97"/>
      </a:accent4>
      <a:accent5>
        <a:srgbClr val="00CCFF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NF PPT Template 120118">
  <a:themeElements>
    <a:clrScheme name="Custom 108">
      <a:dk1>
        <a:srgbClr val="4B4B4B"/>
      </a:dk1>
      <a:lt1>
        <a:srgbClr val="FFFFFF"/>
      </a:lt1>
      <a:dk2>
        <a:srgbClr val="004B7D"/>
      </a:dk2>
      <a:lt2>
        <a:srgbClr val="FFAF00"/>
      </a:lt2>
      <a:accent1>
        <a:srgbClr val="007DCC"/>
      </a:accent1>
      <a:accent2>
        <a:srgbClr val="CC3333"/>
      </a:accent2>
      <a:accent3>
        <a:srgbClr val="339866"/>
      </a:accent3>
      <a:accent4>
        <a:srgbClr val="664B97"/>
      </a:accent4>
      <a:accent5>
        <a:srgbClr val="00CCFF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</TotalTime>
  <Words>648</Words>
  <Application>Microsoft Macintosh PowerPoint</Application>
  <PresentationFormat>On-screen Show (16:9)</PresentationFormat>
  <Paragraphs>267</Paragraphs>
  <Slides>19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ONF PPT Template 120118</vt:lpstr>
      <vt:lpstr>2_Office Theme</vt:lpstr>
      <vt:lpstr>1_ONF PPT Template 120118</vt:lpstr>
      <vt:lpstr>SEBA: Community &amp; Roadmap Update</vt:lpstr>
      <vt:lpstr>PowerPoint Presentation</vt:lpstr>
      <vt:lpstr>PowerPoint Presentation</vt:lpstr>
      <vt:lpstr>PowerPoint Presentation</vt:lpstr>
      <vt:lpstr>PowerPoint Presentation</vt:lpstr>
      <vt:lpstr>SEBA: Built on CORD</vt:lpstr>
      <vt:lpstr>SEBA Community Update</vt:lpstr>
      <vt:lpstr>SEBA (and VOLTHA) Community</vt:lpstr>
      <vt:lpstr>Technology Profile Brigade(s)</vt:lpstr>
      <vt:lpstr>BAL 3.0 Brigade</vt:lpstr>
      <vt:lpstr>SEBA Pod Management &amp; VOLTHA FCAPS Brigade</vt:lpstr>
      <vt:lpstr>ONOS FCAPS Brigade</vt:lpstr>
      <vt:lpstr>Multicast Brigade</vt:lpstr>
      <vt:lpstr>BBSim Brigade</vt:lpstr>
      <vt:lpstr>Related Work</vt:lpstr>
      <vt:lpstr>SEBA Roadmap</vt:lpstr>
      <vt:lpstr>Roadmap</vt:lpstr>
      <vt:lpstr>Summary</vt:lpstr>
      <vt:lpstr>One more thing …</vt:lpstr>
    </vt:vector>
  </TitlesOfParts>
  <Company>ONF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41</cp:revision>
  <dcterms:created xsi:type="dcterms:W3CDTF">2019-03-21T02:52:58Z</dcterms:created>
  <dcterms:modified xsi:type="dcterms:W3CDTF">2019-06-05T05:59:46Z</dcterms:modified>
</cp:coreProperties>
</file>