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1"/>
    <p:sldMasterId id="2147483676" r:id="rId2"/>
    <p:sldMasterId id="2147483696" r:id="rId3"/>
    <p:sldMasterId id="2147483720" r:id="rId4"/>
    <p:sldMasterId id="2147483730" r:id="rId5"/>
    <p:sldMasterId id="2147483773" r:id="rId6"/>
    <p:sldMasterId id="2147483785" r:id="rId7"/>
  </p:sldMasterIdLst>
  <p:notesMasterIdLst>
    <p:notesMasterId r:id="rId38"/>
  </p:notesMasterIdLst>
  <p:sldIdLst>
    <p:sldId id="295" r:id="rId8"/>
    <p:sldId id="259" r:id="rId9"/>
    <p:sldId id="257" r:id="rId10"/>
    <p:sldId id="258" r:id="rId11"/>
    <p:sldId id="302" r:id="rId12"/>
    <p:sldId id="310" r:id="rId13"/>
    <p:sldId id="303" r:id="rId14"/>
    <p:sldId id="296" r:id="rId15"/>
    <p:sldId id="304" r:id="rId16"/>
    <p:sldId id="305" r:id="rId17"/>
    <p:sldId id="264" r:id="rId18"/>
    <p:sldId id="307" r:id="rId19"/>
    <p:sldId id="297" r:id="rId20"/>
    <p:sldId id="306" r:id="rId21"/>
    <p:sldId id="308" r:id="rId22"/>
    <p:sldId id="301" r:id="rId23"/>
    <p:sldId id="272" r:id="rId24"/>
    <p:sldId id="273" r:id="rId25"/>
    <p:sldId id="298" r:id="rId26"/>
    <p:sldId id="309" r:id="rId27"/>
    <p:sldId id="315" r:id="rId28"/>
    <p:sldId id="320" r:id="rId29"/>
    <p:sldId id="319" r:id="rId30"/>
    <p:sldId id="321" r:id="rId31"/>
    <p:sldId id="314" r:id="rId32"/>
    <p:sldId id="316" r:id="rId33"/>
    <p:sldId id="323" r:id="rId34"/>
    <p:sldId id="289" r:id="rId35"/>
    <p:sldId id="312" r:id="rId36"/>
    <p:sldId id="313" r:id="rId3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7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 showComments="0">
  <p:normalViewPr>
    <p:restoredLeft sz="15620"/>
    <p:restoredTop sz="94660"/>
  </p:normalViewPr>
  <p:slideViewPr>
    <p:cSldViewPr snapToGrid="0">
      <p:cViewPr varScale="1">
        <p:scale>
          <a:sx n="157" d="100"/>
          <a:sy n="157" d="100"/>
        </p:scale>
        <p:origin x="-248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1" d="100"/>
        <a:sy n="11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9" Type="http://schemas.openxmlformats.org/officeDocument/2006/relationships/slide" Target="slides/slide2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" Target="slides/slide1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37" Type="http://schemas.openxmlformats.org/officeDocument/2006/relationships/slide" Target="slides/slide30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015126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Google Shape;70;p1:notes"/>
          <p:cNvSpPr txBox="1"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1pPr>
            <a:lvl2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marL="0" indent="0" eaLnBrk="1" hangingPunct="1"/>
            <a:endParaRPr lang="en-US" sz="1200">
              <a:latin typeface="Corbel" charset="0"/>
              <a:cs typeface="Corbel" charset="0"/>
              <a:sym typeface="Corbel" charset="0"/>
            </a:endParaRPr>
          </a:p>
        </p:txBody>
      </p:sp>
      <p:sp>
        <p:nvSpPr>
          <p:cNvPr id="13314" name="Google Shape;71;p1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42a94537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g42a94537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Google Shape;365;p11:notes"/>
          <p:cNvSpPr txBox="1"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1pPr>
            <a:lvl2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marL="0" indent="0" eaLnBrk="1" hangingPunct="1"/>
            <a:endParaRPr lang="en-US" sz="1200">
              <a:latin typeface="Corbel" charset="0"/>
              <a:cs typeface="Corbel" charset="0"/>
              <a:sym typeface="Corbel" charset="0"/>
            </a:endParaRPr>
          </a:p>
        </p:txBody>
      </p:sp>
      <p:sp>
        <p:nvSpPr>
          <p:cNvPr id="33794" name="Google Shape;366;p11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Google Shape;365;p11:notes"/>
          <p:cNvSpPr txBox="1"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1pPr>
            <a:lvl2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marL="0" indent="0" eaLnBrk="1" hangingPunct="1"/>
            <a:endParaRPr lang="en-US" sz="1200">
              <a:latin typeface="Corbel" charset="0"/>
              <a:cs typeface="Corbel" charset="0"/>
              <a:sym typeface="Corbel" charset="0"/>
            </a:endParaRPr>
          </a:p>
        </p:txBody>
      </p:sp>
      <p:sp>
        <p:nvSpPr>
          <p:cNvPr id="33794" name="Google Shape;366;p11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Talk about data plane scale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42977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Shape 3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Google Shape;365;p11:notes"/>
          <p:cNvSpPr txBox="1"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1pPr>
            <a:lvl2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marL="0" indent="0" eaLnBrk="1" hangingPunct="1"/>
            <a:endParaRPr lang="en-US" sz="1200">
              <a:latin typeface="Corbel" charset="0"/>
              <a:cs typeface="Corbel" charset="0"/>
              <a:sym typeface="Corbel" charset="0"/>
            </a:endParaRPr>
          </a:p>
        </p:txBody>
      </p:sp>
      <p:sp>
        <p:nvSpPr>
          <p:cNvPr id="33794" name="Google Shape;366;p11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jpe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6.pn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7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.pn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20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endParaRPr lang="en-US" sz="1800" kern="12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15" y="3404829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52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926" y="130632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endParaRPr lang="en-US" sz="1800" kern="120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04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6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endParaRPr lang="en-US" sz="1800" kern="12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4" y="2452727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680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94" y="72933"/>
            <a:ext cx="8531225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83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834300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468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2546607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824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O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/>
        </p:nvSpPr>
        <p:spPr>
          <a:xfrm>
            <a:off x="8472454" y="4663218"/>
            <a:ext cx="548703" cy="3936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 defTabSz="457200">
              <a:buClr>
                <a:srgbClr val="595959"/>
              </a:buClr>
              <a:buSzPct val="25000"/>
              <a:buFont typeface="Helvetica Neue"/>
              <a:buNone/>
            </a:pPr>
            <a:fld id="{00000000-1234-1234-1234-123412341234}" type="slidenum">
              <a:rPr lang="en" sz="1000" kern="12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algn="r" defTabSz="457200">
                <a:buClr>
                  <a:srgbClr val="595959"/>
                </a:buClr>
                <a:buSzPct val="25000"/>
                <a:buFont typeface="Helvetica Neue"/>
                <a:buNone/>
              </a:pPr>
              <a:t>‹#›</a:t>
            </a:fld>
            <a:endParaRPr lang="en" sz="1000" kern="120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" name="Shape 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44773" y="-13877"/>
            <a:ext cx="596100" cy="61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Shape 35"/>
          <p:cNvSpPr txBox="1">
            <a:spLocks noGrp="1"/>
          </p:cNvSpPr>
          <p:nvPr>
            <p:ph type="ctrTitle"/>
          </p:nvPr>
        </p:nvSpPr>
        <p:spPr>
          <a:xfrm>
            <a:off x="109175" y="59417"/>
            <a:ext cx="7776600" cy="500107"/>
          </a:xfrm>
          <a:prstGeom prst="rect">
            <a:avLst/>
          </a:prstGeom>
          <a:noFill/>
          <a:ln>
            <a:noFill/>
          </a:ln>
        </p:spPr>
        <p:txBody>
          <a:bodyPr lIns="34275" tIns="34275" rIns="34275" bIns="3427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Droid Sans"/>
              <a:buNone/>
              <a:defRPr sz="2800" b="1" i="0" u="none" strike="noStrike" cap="none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defRPr>
            </a:lvl1pPr>
            <a:lvl2pPr lvl="1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2pPr>
            <a:lvl3pPr lvl="2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3pPr>
            <a:lvl4pPr lvl="3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4pPr>
            <a:lvl5pPr lvl="4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5pPr>
            <a:lvl6pPr lvl="5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6pPr>
            <a:lvl7pPr lvl="6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7pPr>
            <a:lvl8pPr lvl="7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8pPr>
            <a:lvl9pPr lvl="8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5964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3505200" y="484889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>
  <p:cSld name="1_Logo 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3505200" y="484889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57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0224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1022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213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7889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51944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98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3255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667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97000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32779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06064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45956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3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9514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6917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85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17395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69513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66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22552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9584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9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46987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1" indent="0">
              <a:buNone/>
              <a:defRPr sz="2800"/>
            </a:lvl2pPr>
            <a:lvl3pPr marL="914364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0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88401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77496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74547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828800" cy="4900246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51228" y="858796"/>
            <a:ext cx="6798515" cy="3840206"/>
          </a:xfrm>
        </p:spPr>
        <p:txBody>
          <a:bodyPr/>
          <a:lstStyle>
            <a:lvl1pPr>
              <a:spcAft>
                <a:spcPts val="234"/>
              </a:spcAft>
              <a:buClr>
                <a:srgbClr val="DE1C4B"/>
              </a:buClr>
              <a:defRPr sz="19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  <a:lvl2pPr>
              <a:spcAft>
                <a:spcPts val="234"/>
              </a:spcAft>
              <a:buClr>
                <a:srgbClr val="DE1C4B"/>
              </a:buClr>
              <a:defRPr sz="1400">
                <a:solidFill>
                  <a:schemeClr val="tx2">
                    <a:lumMod val="90000"/>
                    <a:lumOff val="10000"/>
                  </a:schemeClr>
                </a:solidFill>
              </a:defRPr>
            </a:lvl2pPr>
            <a:lvl3pPr>
              <a:spcAft>
                <a:spcPts val="234"/>
              </a:spcAft>
              <a:buClr>
                <a:srgbClr val="DE1C4B"/>
              </a:buClr>
              <a:defRPr sz="1200">
                <a:solidFill>
                  <a:schemeClr val="tx2">
                    <a:lumMod val="90000"/>
                    <a:lumOff val="10000"/>
                  </a:schemeClr>
                </a:solidFill>
              </a:defRPr>
            </a:lvl3pPr>
            <a:lvl4pPr>
              <a:spcAft>
                <a:spcPts val="234"/>
              </a:spcAft>
              <a:buClr>
                <a:srgbClr val="DE1C4B"/>
              </a:buClr>
              <a:defRPr sz="1100">
                <a:solidFill>
                  <a:schemeClr val="tx2">
                    <a:lumMod val="90000"/>
                    <a:lumOff val="10000"/>
                  </a:schemeClr>
                </a:solidFill>
              </a:defRPr>
            </a:lvl4pPr>
            <a:lvl5pPr>
              <a:spcAft>
                <a:spcPts val="234"/>
              </a:spcAft>
              <a:buClr>
                <a:srgbClr val="DE1C4B"/>
              </a:buClr>
              <a:defRPr sz="900">
                <a:solidFill>
                  <a:schemeClr val="tx2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903462"/>
            <a:ext cx="9144000" cy="244659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0" tIns="35661" rIns="71320" bIns="35661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4889987"/>
            <a:ext cx="3429000" cy="273844"/>
          </a:xfrm>
        </p:spPr>
        <p:txBody>
          <a:bodyPr lIns="213962"/>
          <a:lstStyle>
            <a:lvl1pPr algn="l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>
                <a:solidFill>
                  <a:prstClr val="black"/>
                </a:solidFill>
              </a:rPr>
              <a:t>Radisys Corporation -  CONFIDENTIAL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8202168" y="4939716"/>
            <a:ext cx="804672" cy="195129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 algn="r" defTabSz="457181">
              <a:buClrTx/>
              <a:buFontTx/>
              <a:buNone/>
            </a:pPr>
            <a:fld id="{1A1FECE1-0BD3-D343-939B-B1E74A9862C0}" type="slidenum">
              <a:rPr lang="en-US" sz="8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algn="r" defTabSz="457181">
                <a:buClrTx/>
                <a:buFontTx/>
                <a:buNone/>
              </a:pPr>
              <a:t>‹#›</a:t>
            </a:fld>
            <a:endParaRPr lang="en-US" sz="8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856" y="69422"/>
            <a:ext cx="2169442" cy="424849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841164" y="86500"/>
            <a:ext cx="4955059" cy="476149"/>
          </a:xfrm>
        </p:spPr>
        <p:txBody>
          <a:bodyPr lIns="213962">
            <a:normAutofit/>
          </a:bodyPr>
          <a:lstStyle>
            <a:lvl1pPr>
              <a:defRPr sz="1900" b="1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980668" y="601825"/>
            <a:ext cx="6871751" cy="23093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DD1C4E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4904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536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0" y="2284210"/>
            <a:ext cx="9144000" cy="2859315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454715" y="3404829"/>
            <a:ext cx="8293329" cy="424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8" name="Shape 18" descr="ONF_WITH-GRADIEN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87535" y="295730"/>
            <a:ext cx="2546597" cy="175078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hape 19"/>
          <p:cNvSpPr/>
          <p:nvPr/>
        </p:nvSpPr>
        <p:spPr>
          <a:xfrm>
            <a:off x="7757936" y="130632"/>
            <a:ext cx="1291771" cy="84908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" name="Shape 20"/>
          <p:cNvCxnSpPr/>
          <p:nvPr/>
        </p:nvCxnSpPr>
        <p:spPr>
          <a:xfrm>
            <a:off x="0" y="2284185"/>
            <a:ext cx="9144000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1160829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3000"/>
              <a:buFont typeface="Calibri"/>
              <a:buNone/>
              <a:defRPr sz="30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99452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>
  <p:cSld name="Title, Subtitle and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3000"/>
              <a:buFont typeface="Calibri"/>
              <a:buNone/>
              <a:defRPr sz="30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457200" y="537368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00334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01683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Title and Subtitl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3000"/>
              <a:buFont typeface="Calibri"/>
              <a:buNone/>
              <a:defRPr sz="30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457200" y="544603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66655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>
  <p:cSld name="Logo 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42231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Small">
  <p:cSld name="Title and body - Small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311700" y="14022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311700" y="847675"/>
            <a:ext cx="8520600" cy="39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rial"/>
              <a:buChar char="●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○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■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pic>
        <p:nvPicPr>
          <p:cNvPr id="56" name="Shape 56" descr="onos-logo-fliprotate.notex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8175550" y="66179"/>
            <a:ext cx="875850" cy="87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92133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●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175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11463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buClrTx/>
              <a:buFontTx/>
              <a:buNone/>
            </a:pPr>
            <a:fld id="{D0FC36D7-F3C6-EA4C-96AF-E2C40B93113F}" type="datetime1">
              <a:rPr lang="en-US"/>
              <a:pPr>
                <a:buClrTx/>
                <a:buFontTx/>
                <a:buNone/>
              </a:pPr>
              <a:t>5/5/19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buClrTx/>
              <a:buFontTx/>
              <a:buNone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5378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18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endParaRPr lang="en-US" sz="1800" kern="12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71037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02" y="3404824"/>
            <a:ext cx="8293329" cy="42405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8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886" y="130629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endParaRPr lang="en-US" sz="1800" kern="120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05235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1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endParaRPr lang="en-US" sz="1800" kern="12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670434"/>
            <a:ext cx="8229600" cy="7147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1" y="2452707"/>
            <a:ext cx="8229600" cy="137404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alibri"/>
                <a:cs typeface="Calibri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363" y="295731"/>
            <a:ext cx="1244707" cy="855736"/>
          </a:xfrm>
          <a:prstGeom prst="rect">
            <a:avLst/>
          </a:prstGeom>
        </p:spPr>
      </p:pic>
      <p:sp>
        <p:nvSpPr>
          <p:cNvPr id="12" name="Slide Number Placeholder 12"/>
          <p:cNvSpPr txBox="1">
            <a:spLocks/>
          </p:cNvSpPr>
          <p:nvPr userDrawn="1"/>
        </p:nvSpPr>
        <p:spPr>
          <a:xfrm>
            <a:off x="8068733" y="4775200"/>
            <a:ext cx="1075265" cy="3683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800" kern="1200">
                <a:solidFill>
                  <a:srgbClr val="A6A6A6"/>
                </a:solidFill>
                <a:latin typeface="Corbel"/>
                <a:ea typeface="+mn-ea"/>
                <a:cs typeface="Corbe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01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</p:spPr>
        <p:txBody>
          <a:bodyPr/>
          <a:lstStyle>
            <a:lvl1pPr>
              <a:defRPr>
                <a:solidFill>
                  <a:srgbClr val="007DA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buClr>
                <a:schemeClr val="bg2"/>
              </a:buClr>
              <a:defRPr/>
            </a:lvl3pPr>
            <a:lvl4pPr>
              <a:lnSpc>
                <a:spcPct val="100000"/>
              </a:lnSpc>
              <a:buClr>
                <a:schemeClr val="bg2"/>
              </a:buClr>
              <a:defRPr baseline="0"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1254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</p:spPr>
        <p:txBody>
          <a:bodyPr/>
          <a:lstStyle>
            <a:lvl1pPr>
              <a:defRPr>
                <a:solidFill>
                  <a:srgbClr val="007DA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37368"/>
            <a:ext cx="8229600" cy="427642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200" baseline="0">
                <a:solidFill>
                  <a:srgbClr val="007DAF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26886717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3463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</p:spPr>
        <p:txBody>
          <a:bodyPr/>
          <a:lstStyle>
            <a:lvl1pPr algn="ctr">
              <a:defRPr>
                <a:solidFill>
                  <a:srgbClr val="007DA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44603"/>
            <a:ext cx="8229600" cy="427642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200" baseline="0">
                <a:solidFill>
                  <a:srgbClr val="007DAF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41919966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7823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377775" y="232476"/>
            <a:ext cx="8229600" cy="624927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55681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7" name="Shape 17" descr="onos-logo.png"/>
          <p:cNvPicPr preferRelativeResize="0"/>
          <p:nvPr/>
        </p:nvPicPr>
        <p:blipFill>
          <a:blip r:embed="rId2">
            <a:alphaModFix amt="96000"/>
          </a:blip>
          <a:stretch>
            <a:fillRect/>
          </a:stretch>
        </p:blipFill>
        <p:spPr>
          <a:xfrm>
            <a:off x="8344100" y="131256"/>
            <a:ext cx="623100" cy="57729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751502"/>
            <a:ext cx="8229600" cy="398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4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81539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;p2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52B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800" kern="1200">
              <a:solidFill>
                <a:srgbClr val="FFFFFF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pic>
        <p:nvPicPr>
          <p:cNvPr id="5" name="Picture 6" descr="onf-mark-white.png"/>
          <p:cNvPicPr>
            <a:picLocks noChangeAspect="1"/>
          </p:cNvPicPr>
          <p:nvPr/>
        </p:nvPicPr>
        <p:blipFill>
          <a:blip r:embed="rId2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63" y="-871538"/>
            <a:ext cx="6543675" cy="696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ONF_DARK-BKG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213" y="187325"/>
            <a:ext cx="2170112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445181" y="2118167"/>
            <a:ext cx="8293326" cy="71037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454702" y="2896097"/>
            <a:ext cx="8293329" cy="424057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6041268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>
  <p:cSld name="Logo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 kern="12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/>
          </a:p>
        </p:txBody>
      </p:sp>
    </p:spTree>
    <p:extLst>
      <p:ext uri="{BB962C8B-B14F-4D97-AF65-F5344CB8AC3E}">
        <p14:creationId xmlns:p14="http://schemas.microsoft.com/office/powerpoint/2010/main" val="24300522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 kern="12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/>
          </a:p>
        </p:txBody>
      </p:sp>
    </p:spTree>
    <p:extLst>
      <p:ext uri="{BB962C8B-B14F-4D97-AF65-F5344CB8AC3E}">
        <p14:creationId xmlns:p14="http://schemas.microsoft.com/office/powerpoint/2010/main" val="34150544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 kern="12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/>
          </a:p>
        </p:txBody>
      </p:sp>
      <p:sp>
        <p:nvSpPr>
          <p:cNvPr id="6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57335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-column content" userDrawn="1">
  <p:cSld name="Title, 2-column conte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457199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4732866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 kern="12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/>
          </a:p>
        </p:txBody>
      </p:sp>
      <p:sp>
        <p:nvSpPr>
          <p:cNvPr id="7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954189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, 2-column content" userDrawn="1">
  <p:cSld name="Title, Subtitle, 2-column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457200" y="537368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57199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3"/>
          </p:nvPr>
        </p:nvSpPr>
        <p:spPr>
          <a:xfrm>
            <a:off x="4732866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 kern="12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/>
          </a:p>
        </p:txBody>
      </p:sp>
      <p:sp>
        <p:nvSpPr>
          <p:cNvPr id="8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794549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Opener Slide" type="title">
  <p:cSld name="1_Section Opener Sli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;p2"/>
          <p:cNvSpPr>
            <a:spLocks noChangeArrowheads="1"/>
          </p:cNvSpPr>
          <p:nvPr/>
        </p:nvSpPr>
        <p:spPr bwMode="auto">
          <a:xfrm>
            <a:off x="0" y="1350963"/>
            <a:ext cx="9144000" cy="2481262"/>
          </a:xfrm>
          <a:prstGeom prst="rect">
            <a:avLst/>
          </a:prstGeom>
          <a:solidFill>
            <a:srgbClr val="052B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800" kern="1200">
              <a:solidFill>
                <a:srgbClr val="FFFFFF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pic>
        <p:nvPicPr>
          <p:cNvPr id="5" name="Picture 6" descr="onf-mark-white.png"/>
          <p:cNvPicPr>
            <a:picLocks noChangeAspect="1"/>
          </p:cNvPicPr>
          <p:nvPr/>
        </p:nvPicPr>
        <p:blipFill>
          <a:blip r:embed="rId2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63" y="-871538"/>
            <a:ext cx="6543675" cy="696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Google Shape;56;p8"/>
          <p:cNvCxnSpPr>
            <a:cxnSpLocks noChangeShapeType="1"/>
          </p:cNvCxnSpPr>
          <p:nvPr/>
        </p:nvCxnSpPr>
        <p:spPr bwMode="auto">
          <a:xfrm>
            <a:off x="0" y="1355725"/>
            <a:ext cx="9144000" cy="0"/>
          </a:xfrm>
          <a:prstGeom prst="straightConnector1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Google Shape;57;p8"/>
          <p:cNvCxnSpPr>
            <a:cxnSpLocks noChangeShapeType="1"/>
          </p:cNvCxnSpPr>
          <p:nvPr/>
        </p:nvCxnSpPr>
        <p:spPr bwMode="auto">
          <a:xfrm>
            <a:off x="0" y="3830638"/>
            <a:ext cx="9144000" cy="0"/>
          </a:xfrm>
          <a:prstGeom prst="straightConnector1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Google Shape;58;p8" descr="ONF_WITH-GRADIENT.png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38" y="295275"/>
            <a:ext cx="1244600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Google Shape;59;p8"/>
          <p:cNvSpPr txBox="1">
            <a:spLocks noChangeArrowheads="1"/>
          </p:cNvSpPr>
          <p:nvPr/>
        </p:nvSpPr>
        <p:spPr bwMode="auto">
          <a:xfrm>
            <a:off x="8069263" y="4775200"/>
            <a:ext cx="1074737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800" kern="1200" smtClean="0">
              <a:solidFill>
                <a:srgbClr val="A6A6A6"/>
              </a:solidFill>
              <a:latin typeface="Corbel" charset="0"/>
              <a:cs typeface="Corbel" charset="0"/>
              <a:sym typeface="Corbel" charset="0"/>
            </a:endParaRPr>
          </a:p>
        </p:txBody>
      </p:sp>
      <p:sp>
        <p:nvSpPr>
          <p:cNvPr id="53" name="Google Shape;53;p8"/>
          <p:cNvSpPr txBox="1">
            <a:spLocks noGrp="1"/>
          </p:cNvSpPr>
          <p:nvPr>
            <p:ph type="ctrTitle"/>
          </p:nvPr>
        </p:nvSpPr>
        <p:spPr>
          <a:xfrm>
            <a:off x="457200" y="1670434"/>
            <a:ext cx="8229600" cy="714713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subTitle" idx="1"/>
          </p:nvPr>
        </p:nvSpPr>
        <p:spPr>
          <a:xfrm>
            <a:off x="457201" y="2452707"/>
            <a:ext cx="8229600" cy="1374047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" name="Google Shape;55;p8"/>
          <p:cNvSpPr txBox="1">
            <a:spLocks noGrp="1"/>
          </p:cNvSpPr>
          <p:nvPr userDrawn="1"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6A6A6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8119B6-9EE5-5840-A88D-DC7583D0E06F}" type="slidenum">
              <a:rPr lang="en-US" kern="12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/>
          </a:p>
        </p:txBody>
      </p:sp>
      <p:pic>
        <p:nvPicPr>
          <p:cNvPr id="11" name="Google Shape;13;p1" descr="ONF_NO-TAG_WITH-GRADIENT.png"/>
          <p:cNvPicPr preferRelativeResize="0"/>
          <p:nvPr userDrawn="1"/>
        </p:nvPicPr>
        <p:blipFill rotWithShape="1">
          <a:blip r:embed="rId4">
            <a:alphaModFix/>
          </a:blip>
          <a:srcRect t="62874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942603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 userDrawn="1">
  <p:cSld name="Title, Subtitle and Conten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57200" y="537368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63;p9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4D3122-C24D-0F47-8F93-2018897F4E38}" type="slidenum">
              <a:rPr lang="en-US" kern="12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/>
          </a:p>
        </p:txBody>
      </p:sp>
      <p:sp>
        <p:nvSpPr>
          <p:cNvPr id="7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8151278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 userDrawn="1">
  <p:cSld name="Title and Subtitle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457200" y="544603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 kern="12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/>
          </a:p>
        </p:txBody>
      </p:sp>
      <p:sp>
        <p:nvSpPr>
          <p:cNvPr id="5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728061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20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endParaRPr lang="en-US" sz="1800" kern="12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15" y="3404829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52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926" y="130632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endParaRPr lang="en-US" sz="1800" kern="120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82241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6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endParaRPr lang="en-US" sz="1800" kern="12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4" y="2452727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3760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94" y="72933"/>
            <a:ext cx="8531225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86353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20936537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55307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17648604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6044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O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/>
        </p:nvSpPr>
        <p:spPr>
          <a:xfrm>
            <a:off x="8472454" y="4663218"/>
            <a:ext cx="548703" cy="3936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 defTabSz="457200">
              <a:buClr>
                <a:srgbClr val="595959"/>
              </a:buClr>
              <a:buSzPct val="25000"/>
              <a:buFont typeface="Helvetica Neue"/>
              <a:buNone/>
            </a:pPr>
            <a:fld id="{00000000-1234-1234-1234-123412341234}" type="slidenum">
              <a:rPr lang="en" sz="1000" kern="12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algn="r" defTabSz="457200">
                <a:buClr>
                  <a:srgbClr val="595959"/>
                </a:buClr>
                <a:buSzPct val="25000"/>
                <a:buFont typeface="Helvetica Neue"/>
                <a:buNone/>
              </a:pPr>
              <a:t>‹#›</a:t>
            </a:fld>
            <a:endParaRPr lang="en" sz="1000" kern="120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" name="Shape 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44773" y="-13877"/>
            <a:ext cx="596100" cy="61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Shape 35"/>
          <p:cNvSpPr txBox="1">
            <a:spLocks noGrp="1"/>
          </p:cNvSpPr>
          <p:nvPr>
            <p:ph type="ctrTitle"/>
          </p:nvPr>
        </p:nvSpPr>
        <p:spPr>
          <a:xfrm>
            <a:off x="109175" y="59417"/>
            <a:ext cx="7776600" cy="500107"/>
          </a:xfrm>
          <a:prstGeom prst="rect">
            <a:avLst/>
          </a:prstGeom>
          <a:noFill/>
          <a:ln>
            <a:noFill/>
          </a:ln>
        </p:spPr>
        <p:txBody>
          <a:bodyPr lIns="34275" tIns="34275" rIns="34275" bIns="3427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Droid Sans"/>
              <a:buNone/>
              <a:defRPr sz="2800" b="1" i="0" u="none" strike="noStrike" cap="none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defRPr>
            </a:lvl1pPr>
            <a:lvl2pPr lvl="1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2pPr>
            <a:lvl3pPr lvl="2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3pPr>
            <a:lvl4pPr lvl="3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4pPr>
            <a:lvl5pPr lvl="4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5pPr>
            <a:lvl6pPr lvl="5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6pPr>
            <a:lvl7pPr lvl="6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7pPr>
            <a:lvl8pPr lvl="7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8pPr>
            <a:lvl9pPr lvl="8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36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3505200" y="484889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865283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>
  <p:cSld name="1_Logo 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3505200" y="484889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522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theme" Target="../theme/theme4.xml"/><Relationship Id="rId11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Relationship Id="rId9" Type="http://schemas.openxmlformats.org/officeDocument/2006/relationships/theme" Target="../theme/theme5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5.xml"/><Relationship Id="rId6" Type="http://schemas.openxmlformats.org/officeDocument/2006/relationships/slideLayout" Target="../slideLayouts/slideLayout56.xml"/><Relationship Id="rId7" Type="http://schemas.openxmlformats.org/officeDocument/2006/relationships/slideLayout" Target="../slideLayouts/slideLayout57.xml"/><Relationship Id="rId8" Type="http://schemas.openxmlformats.org/officeDocument/2006/relationships/slideLayout" Target="../slideLayouts/slideLayout58.xml"/><Relationship Id="rId9" Type="http://schemas.openxmlformats.org/officeDocument/2006/relationships/slideLayout" Target="../slideLayouts/slideLayout59.xml"/><Relationship Id="rId10" Type="http://schemas.openxmlformats.org/officeDocument/2006/relationships/theme" Target="../theme/theme6.xml"/><Relationship Id="rId11" Type="http://schemas.openxmlformats.org/officeDocument/2006/relationships/image" Target="../media/image1.png"/><Relationship Id="rId1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2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theme" Target="../theme/theme7.xml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60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pPr defTabSz="457200">
              <a:buClrTx/>
              <a:buFontTx/>
              <a:buNone/>
            </a:pPr>
            <a:fld id="{C921E2DF-5279-024C-809C-CD16853F95A6}" type="slidenum">
              <a:rPr lang="en-US" kern="1200">
                <a:solidFill>
                  <a:srgbClr val="FFFFFF">
                    <a:lumMod val="65000"/>
                  </a:srgbClr>
                </a:solidFill>
                <a:ea typeface="+mn-ea"/>
              </a:rPr>
              <a:pPr defTabSz="457200">
                <a:buClrTx/>
                <a:buFontTx/>
                <a:buNone/>
              </a:pPr>
              <a:t>‹#›</a:t>
            </a:fld>
            <a:endParaRPr lang="en-US" kern="1200">
              <a:solidFill>
                <a:srgbClr val="FFFFFF">
                  <a:lumMod val="65000"/>
                </a:srgbClr>
              </a:solidFill>
              <a:ea typeface="+mn-ea"/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167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783" r:id="rId9"/>
    <p:sldLayoutId id="2147483784" r:id="rId10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  <a:buFontTx/>
              <a:buNone/>
            </a:pPr>
            <a:fld id="{4C48BD0D-B298-FA41-9050-3BE4130CB141}" type="datetimeFigureOut">
              <a:rPr lang="en-US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  <a:buFontTx/>
                <a:buNone/>
              </a:pPr>
              <a:t>5/5/19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  <a:buFontTx/>
              <a:buNone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  <a:buFontTx/>
              <a:buNone/>
            </a:pPr>
            <a:fld id="{8D569746-BAAD-2D40-8F01-0CF5BFAC8574}" type="slidenum">
              <a:rPr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  <a:buFontTx/>
                <a:buNone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655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1">
              <a:buClrTx/>
              <a:buFontTx/>
              <a:buNone/>
            </a:pPr>
            <a:fld id="{0B1DCCFD-FDB7-5F4E-955D-9A0812BCE1B4}" type="datetimeFigureOut">
              <a:rPr lang="en-US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181">
                <a:buClrTx/>
                <a:buFontTx/>
                <a:buNone/>
              </a:pPr>
              <a:t>5/5/19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1">
              <a:buClrTx/>
              <a:buFontTx/>
              <a:buNone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1">
              <a:buClrTx/>
              <a:buFontTx/>
              <a:buNone/>
            </a:pPr>
            <a:fld id="{CC4CE3F4-385D-AC4C-A6DA-46D34BEFBCC0}" type="slidenum">
              <a:rPr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181">
                <a:buClrTx/>
                <a:buFontTx/>
                <a:buNone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7013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ctr" defTabSz="45718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45718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20" indent="-285739" algn="l" defTabSz="457181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1" algn="l" defTabSz="45718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1" algn="l" defTabSz="457181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8" indent="-228591" algn="l" defTabSz="457181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4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4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pic>
        <p:nvPicPr>
          <p:cNvPr id="13" name="Shape 13" descr="ONF_NO-TAG_WITH-GRADIENT.png"/>
          <p:cNvPicPr preferRelativeResize="0"/>
          <p:nvPr/>
        </p:nvPicPr>
        <p:blipFill rotWithShape="1">
          <a:blip r:embed="rId11">
            <a:alphaModFix/>
          </a:blip>
          <a:srcRect t="62874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09645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defRPr>
            </a:lvl1pPr>
          </a:lstStyle>
          <a:p>
            <a:pPr defTabSz="457200">
              <a:buClrTx/>
              <a:buFontTx/>
              <a:buNone/>
            </a:pPr>
            <a:fld id="{C921E2DF-5279-024C-809C-CD16853F95A6}" type="slidenum">
              <a:rPr lang="en-US" kern="1200">
                <a:solidFill>
                  <a:srgbClr val="FFFFFF">
                    <a:lumMod val="65000"/>
                  </a:srgbClr>
                </a:solidFill>
                <a:ea typeface="+mn-ea"/>
              </a:rPr>
              <a:pPr defTabSz="457200">
                <a:buClrTx/>
                <a:buFontTx/>
                <a:buNone/>
              </a:pPr>
              <a:t>‹#›</a:t>
            </a:fld>
            <a:endParaRPr lang="en-US" kern="1200">
              <a:solidFill>
                <a:srgbClr val="FFFFFF">
                  <a:lumMod val="65000"/>
                </a:srgbClr>
              </a:solidFill>
              <a:ea typeface="+mn-ea"/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558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</p:sldLayoutIdLst>
  <p:hf hdr="0" ftr="0"/>
  <p:txStyles>
    <p:titleStyle>
      <a:lvl1pPr algn="ctr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chemeClr val="accent3"/>
          </a:solidFill>
          <a:latin typeface="Calibri"/>
          <a:ea typeface="+mj-ea"/>
          <a:cs typeface="Calibri"/>
        </a:defRPr>
      </a:lvl1pPr>
    </p:titleStyle>
    <p:bodyStyle>
      <a:lvl1pPr marL="219456" indent="-219456" algn="l" defTabSz="457200" rtl="0" eaLnBrk="1" latinLnBrk="0" hangingPunct="1">
        <a:lnSpc>
          <a:spcPct val="100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000000"/>
          </a:solidFill>
          <a:latin typeface="Calibri"/>
          <a:ea typeface="+mn-ea"/>
          <a:cs typeface="Calibri"/>
        </a:defRPr>
      </a:lvl1pPr>
      <a:lvl2pPr marL="411480" indent="-182880" algn="l" defTabSz="457200" rtl="0" eaLnBrk="1" latinLnBrk="0" hangingPunct="1">
        <a:lnSpc>
          <a:spcPct val="100000"/>
        </a:lnSpc>
        <a:spcBef>
          <a:spcPts val="700"/>
        </a:spcBef>
        <a:buClr>
          <a:schemeClr val="bg2"/>
        </a:buClr>
        <a:buSzPct val="85000"/>
        <a:buFont typeface="Arial"/>
        <a:buChar char="•"/>
        <a:defRPr sz="2200" kern="1200">
          <a:solidFill>
            <a:srgbClr val="000000"/>
          </a:solidFill>
          <a:latin typeface="Calibri"/>
          <a:ea typeface="+mn-ea"/>
          <a:cs typeface="Calibri"/>
        </a:defRPr>
      </a:lvl2pPr>
      <a:lvl3pPr marL="612648" indent="-182880" algn="l" defTabSz="457200" rtl="0" eaLnBrk="1" latinLnBrk="0" hangingPunct="1">
        <a:lnSpc>
          <a:spcPct val="100000"/>
        </a:lnSpc>
        <a:spcBef>
          <a:spcPts val="6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000000"/>
          </a:solidFill>
          <a:latin typeface="Calibri"/>
          <a:ea typeface="+mn-ea"/>
          <a:cs typeface="Calibri"/>
        </a:defRPr>
      </a:lvl3pPr>
      <a:lvl4pPr marL="768096" indent="-164592" algn="l" defTabSz="457200" rtl="0" eaLnBrk="1" latinLnBrk="0" hangingPunct="1">
        <a:lnSpc>
          <a:spcPct val="100000"/>
        </a:lnSpc>
        <a:spcBef>
          <a:spcPts val="500"/>
        </a:spcBef>
        <a:buClr>
          <a:schemeClr val="bg2"/>
        </a:buClr>
        <a:buSzPct val="85000"/>
        <a:buFont typeface="Arial"/>
        <a:buChar char="•"/>
        <a:defRPr sz="1800" kern="1200" baseline="0">
          <a:solidFill>
            <a:srgbClr val="000000"/>
          </a:solidFill>
          <a:latin typeface="Calibri"/>
          <a:ea typeface="+mn-ea"/>
          <a:cs typeface="Calibri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1" descr="ONF_NO-TAG_WITH-GRADIENT.png"/>
          <p:cNvPicPr preferRelativeResize="0"/>
          <p:nvPr userDrawn="1"/>
        </p:nvPicPr>
        <p:blipFill rotWithShape="1">
          <a:blip r:embed="rId11">
            <a:alphaModFix/>
          </a:blip>
          <a:srcRect t="62874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76472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1pPr>
      <a:lvl2pPr marL="742950" lvl="1" indent="-28575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marL="1143000" lvl="2" indent="-228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marL="1600200" lvl="3" indent="-228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marL="2057400" lvl="4" indent="-228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pPr defTabSz="457200">
              <a:buClrTx/>
              <a:buFontTx/>
              <a:buNone/>
            </a:pPr>
            <a:fld id="{C921E2DF-5279-024C-809C-CD16853F95A6}" type="slidenum">
              <a:rPr lang="en-US" kern="1200">
                <a:solidFill>
                  <a:srgbClr val="FFFFFF">
                    <a:lumMod val="65000"/>
                  </a:srgbClr>
                </a:solidFill>
              </a:rPr>
              <a:pPr defTabSz="457200">
                <a:buClrTx/>
                <a:buFontTx/>
                <a:buNone/>
              </a:pPr>
              <a:t>‹#›</a:t>
            </a:fld>
            <a:endParaRPr lang="en-US" kern="1200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982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13.png"/><Relationship Id="rId7" Type="http://schemas.openxmlformats.org/officeDocument/2006/relationships/image" Target="../media/image26.jp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9.png"/><Relationship Id="rId12" Type="http://schemas.openxmlformats.org/officeDocument/2006/relationships/image" Target="../media/image40.png"/><Relationship Id="rId13" Type="http://schemas.openxmlformats.org/officeDocument/2006/relationships/image" Target="../media/image41.png"/><Relationship Id="rId14" Type="http://schemas.openxmlformats.org/officeDocument/2006/relationships/image" Target="../media/image42.png"/><Relationship Id="rId15" Type="http://schemas.openxmlformats.org/officeDocument/2006/relationships/image" Target="../media/image43.png"/><Relationship Id="rId16" Type="http://schemas.openxmlformats.org/officeDocument/2006/relationships/image" Target="../media/image44.png"/><Relationship Id="rId17" Type="http://schemas.openxmlformats.org/officeDocument/2006/relationships/image" Target="../media/image45.png"/><Relationship Id="rId18" Type="http://schemas.openxmlformats.org/officeDocument/2006/relationships/image" Target="../media/image46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png"/><Relationship Id="rId4" Type="http://schemas.openxmlformats.org/officeDocument/2006/relationships/image" Target="../media/image32.jp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31.png"/><Relationship Id="rId6" Type="http://schemas.openxmlformats.org/officeDocument/2006/relationships/image" Target="../media/image46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24.png"/><Relationship Id="rId5" Type="http://schemas.openxmlformats.org/officeDocument/2006/relationships/image" Target="../media/image50.png"/><Relationship Id="rId6" Type="http://schemas.openxmlformats.org/officeDocument/2006/relationships/image" Target="../media/image25.png"/><Relationship Id="rId7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13.png"/><Relationship Id="rId7" Type="http://schemas.openxmlformats.org/officeDocument/2006/relationships/image" Target="../media/image26.jp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Relationship Id="rId1" Type="http://schemas.openxmlformats.org/officeDocument/2006/relationships/slideLayout" Target="../slideLayouts/slideLayout68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46.png"/><Relationship Id="rId5" Type="http://schemas.openxmlformats.org/officeDocument/2006/relationships/image" Target="../media/image52.jpg"/><Relationship Id="rId6" Type="http://schemas.openxmlformats.org/officeDocument/2006/relationships/image" Target="../media/image53.jpg"/><Relationship Id="rId7" Type="http://schemas.openxmlformats.org/officeDocument/2006/relationships/image" Target="../media/image33.png"/><Relationship Id="rId8" Type="http://schemas.openxmlformats.org/officeDocument/2006/relationships/image" Target="../media/image32.jpg"/><Relationship Id="rId9" Type="http://schemas.openxmlformats.org/officeDocument/2006/relationships/image" Target="../media/image44.png"/><Relationship Id="rId10" Type="http://schemas.openxmlformats.org/officeDocument/2006/relationships/image" Target="../media/image54.jpg"/><Relationship Id="rId11" Type="http://schemas.openxmlformats.org/officeDocument/2006/relationships/image" Target="../media/image55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25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13.png"/><Relationship Id="rId5" Type="http://schemas.openxmlformats.org/officeDocument/2006/relationships/image" Target="../media/image26.jp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13.png"/><Relationship Id="rId5" Type="http://schemas.openxmlformats.org/officeDocument/2006/relationships/image" Target="../media/image26.jp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13.png"/><Relationship Id="rId6" Type="http://schemas.openxmlformats.org/officeDocument/2006/relationships/image" Target="../media/image26.jp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61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0" Type="http://schemas.openxmlformats.org/officeDocument/2006/relationships/image" Target="../media/image80.png"/><Relationship Id="rId21" Type="http://schemas.openxmlformats.org/officeDocument/2006/relationships/image" Target="../media/image81.png"/><Relationship Id="rId22" Type="http://schemas.openxmlformats.org/officeDocument/2006/relationships/image" Target="../media/image82.png"/><Relationship Id="rId23" Type="http://schemas.openxmlformats.org/officeDocument/2006/relationships/image" Target="../media/image83.png"/><Relationship Id="rId24" Type="http://schemas.openxmlformats.org/officeDocument/2006/relationships/image" Target="../media/image84.png"/><Relationship Id="rId25" Type="http://schemas.openxmlformats.org/officeDocument/2006/relationships/image" Target="../media/image85.png"/><Relationship Id="rId26" Type="http://schemas.openxmlformats.org/officeDocument/2006/relationships/image" Target="../media/image86.png"/><Relationship Id="rId27" Type="http://schemas.openxmlformats.org/officeDocument/2006/relationships/image" Target="../media/image87.png"/><Relationship Id="rId28" Type="http://schemas.openxmlformats.org/officeDocument/2006/relationships/image" Target="../media/image88.png"/><Relationship Id="rId29" Type="http://schemas.openxmlformats.org/officeDocument/2006/relationships/image" Target="../media/image89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30" Type="http://schemas.openxmlformats.org/officeDocument/2006/relationships/image" Target="../media/image90.png"/><Relationship Id="rId31" Type="http://schemas.openxmlformats.org/officeDocument/2006/relationships/image" Target="../media/image91.png"/><Relationship Id="rId32" Type="http://schemas.openxmlformats.org/officeDocument/2006/relationships/image" Target="../media/image92.png"/><Relationship Id="rId9" Type="http://schemas.openxmlformats.org/officeDocument/2006/relationships/image" Target="../media/image69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68.png"/><Relationship Id="rId33" Type="http://schemas.openxmlformats.org/officeDocument/2006/relationships/image" Target="../media/image93.png"/><Relationship Id="rId34" Type="http://schemas.openxmlformats.org/officeDocument/2006/relationships/image" Target="../media/image94.png"/><Relationship Id="rId35" Type="http://schemas.openxmlformats.org/officeDocument/2006/relationships/hyperlink" Target="http://www.opennetworking.org" TargetMode="External"/><Relationship Id="rId10" Type="http://schemas.openxmlformats.org/officeDocument/2006/relationships/image" Target="../media/image70.png"/><Relationship Id="rId11" Type="http://schemas.openxmlformats.org/officeDocument/2006/relationships/image" Target="../media/image71.png"/><Relationship Id="rId12" Type="http://schemas.openxmlformats.org/officeDocument/2006/relationships/image" Target="../media/image72.png"/><Relationship Id="rId13" Type="http://schemas.openxmlformats.org/officeDocument/2006/relationships/image" Target="../media/image73.png"/><Relationship Id="rId14" Type="http://schemas.openxmlformats.org/officeDocument/2006/relationships/image" Target="../media/image74.tiff"/><Relationship Id="rId15" Type="http://schemas.openxmlformats.org/officeDocument/2006/relationships/image" Target="../media/image75.png"/><Relationship Id="rId16" Type="http://schemas.openxmlformats.org/officeDocument/2006/relationships/image" Target="../media/image76.png"/><Relationship Id="rId17" Type="http://schemas.openxmlformats.org/officeDocument/2006/relationships/image" Target="../media/image77.png"/><Relationship Id="rId18" Type="http://schemas.openxmlformats.org/officeDocument/2006/relationships/image" Target="../media/image78.png"/><Relationship Id="rId19" Type="http://schemas.openxmlformats.org/officeDocument/2006/relationships/image" Target="../media/image7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guide.opencord.org/cord-6.1/prereqs/hardware.html" TargetMode="External"/><Relationship Id="rId4" Type="http://schemas.openxmlformats.org/officeDocument/2006/relationships/hyperlink" Target="https://www.opencompute.org/wiki/Telcos/openEDGE" TargetMode="External"/><Relationship Id="rId5" Type="http://schemas.openxmlformats.org/officeDocument/2006/relationships/hyperlink" Target="https://ocp-all.groups.io/g/OCP-Open-Edge" TargetMode="External"/><Relationship Id="rId1" Type="http://schemas.openxmlformats.org/officeDocument/2006/relationships/slideLayout" Target="../slideLayouts/slideLayout9.xml"/><Relationship Id="rId2" Type="http://schemas.openxmlformats.org/officeDocument/2006/relationships/hyperlink" Target="https://guide.opencord.org/cord-6.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Google Shape;73;p11"/>
          <p:cNvSpPr txBox="1">
            <a:spLocks noGrp="1"/>
          </p:cNvSpPr>
          <p:nvPr>
            <p:ph type="ctrTitle"/>
          </p:nvPr>
        </p:nvSpPr>
        <p:spPr>
          <a:xfrm>
            <a:off x="444500" y="2117725"/>
            <a:ext cx="8294688" cy="711200"/>
          </a:xfrm>
        </p:spPr>
        <p:txBody>
          <a:bodyPr/>
          <a:lstStyle/>
          <a:p>
            <a:pPr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</a:pPr>
            <a:r>
              <a:rPr lang="en-US"/>
              <a:t>SEBA &amp; 5G Backhaul/Fronthaul</a:t>
            </a: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12290" name="Google Shape;74;p11"/>
          <p:cNvSpPr txBox="1">
            <a:spLocks noGrp="1"/>
          </p:cNvSpPr>
          <p:nvPr>
            <p:ph type="subTitle" idx="1"/>
          </p:nvPr>
        </p:nvSpPr>
        <p:spPr>
          <a:xfrm>
            <a:off x="454025" y="2895600"/>
            <a:ext cx="8294688" cy="423863"/>
          </a:xfrm>
        </p:spPr>
        <p:txBody>
          <a:bodyPr/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1pPr>
            <a:lvl2pPr algn="ctr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algn="ctr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algn="ctr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algn="ctr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CCFF"/>
              </a:buClr>
              <a:buSzTx/>
              <a:buFont typeface="Arial" charset="0"/>
              <a:buNone/>
            </a:pPr>
            <a:r>
              <a:rPr lang="en-US" sz="24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Saurav Das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CCFF"/>
              </a:buClr>
              <a:buSzTx/>
              <a:buFont typeface="Arial" charset="0"/>
              <a:buNone/>
            </a:pPr>
            <a:r>
              <a:rPr lang="en-US" sz="24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VP Engineering, ONF</a:t>
            </a:r>
          </a:p>
        </p:txBody>
      </p:sp>
      <p:sp>
        <p:nvSpPr>
          <p:cNvPr id="12291" name="Google Shape;75;p11"/>
          <p:cNvSpPr txBox="1">
            <a:spLocks noChangeArrowheads="1"/>
          </p:cNvSpPr>
          <p:nvPr/>
        </p:nvSpPr>
        <p:spPr bwMode="auto">
          <a:xfrm>
            <a:off x="460375" y="3908425"/>
            <a:ext cx="82296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en-US" kern="12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May 5</a:t>
            </a:r>
            <a:r>
              <a:rPr lang="en-US" kern="1200" baseline="300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th</a:t>
            </a:r>
            <a:r>
              <a:rPr lang="en-US" kern="12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, 2019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en-US" kern="12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OCP/ONF/LFN Workshop @ Big 5G Event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en-US" kern="12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Denver, Colorado</a:t>
            </a:r>
          </a:p>
        </p:txBody>
      </p:sp>
    </p:spTree>
    <p:extLst>
      <p:ext uri="{BB962C8B-B14F-4D97-AF65-F5344CB8AC3E}">
        <p14:creationId xmlns:p14="http://schemas.microsoft.com/office/powerpoint/2010/main" val="3775549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body" idx="4294967295"/>
          </p:nvPr>
        </p:nvSpPr>
        <p:spPr>
          <a:xfrm>
            <a:off x="960438" y="722313"/>
            <a:ext cx="8183562" cy="38179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en-US" sz="2800">
                <a:solidFill>
                  <a:srgbClr val="4B87CC"/>
                </a:solidFill>
                <a:latin typeface="Bookman Old Style"/>
                <a:cs typeface="Bookman Old Style"/>
              </a:rPr>
              <a:t>Introduction to SEBA &amp; CORD</a:t>
            </a:r>
          </a:p>
          <a:p>
            <a:pPr>
              <a:lnSpc>
                <a:spcPct val="200000"/>
              </a:lnSpc>
            </a:pPr>
            <a:r>
              <a:rPr lang="en-US" sz="2800">
                <a:solidFill>
                  <a:srgbClr val="4B87CC"/>
                </a:solidFill>
                <a:latin typeface="Bookman Old Style"/>
                <a:cs typeface="Bookman Old Style"/>
              </a:rPr>
              <a:t>SEBA Component: VOLTHA</a:t>
            </a:r>
          </a:p>
          <a:p>
            <a:pPr>
              <a:lnSpc>
                <a:spcPct val="200000"/>
              </a:lnSpc>
            </a:pPr>
            <a:r>
              <a:rPr lang="en-US" sz="2800">
                <a:solidFill>
                  <a:srgbClr val="4B87CC"/>
                </a:solidFill>
                <a:latin typeface="Bookman Old Style"/>
                <a:cs typeface="Bookman Old Style"/>
              </a:rPr>
              <a:t>SEBA Component: </a:t>
            </a:r>
            <a:r>
              <a:rPr lang="en-US" sz="2800">
                <a:solidFill>
                  <a:srgbClr val="4B87CC"/>
                </a:solidFill>
                <a:latin typeface="Bookman Old Style"/>
                <a:cs typeface="Bookman Old Style"/>
              </a:rPr>
              <a:t>Trellis</a:t>
            </a:r>
          </a:p>
          <a:p>
            <a:pPr>
              <a:lnSpc>
                <a:spcPct val="200000"/>
              </a:lnSpc>
            </a:pPr>
            <a:r>
              <a:rPr lang="en-US" sz="2800">
                <a:solidFill>
                  <a:srgbClr val="4B87CC"/>
                </a:solidFill>
                <a:latin typeface="Bookman Old Style"/>
                <a:cs typeface="Bookman Old Style"/>
              </a:rPr>
              <a:t>SEBA &amp; 5G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64575" y="39"/>
            <a:ext cx="8682775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  <a:buNone/>
            </a:pPr>
            <a:r>
              <a:rPr lang="en-US" sz="3200" b="1" dirty="0">
                <a:solidFill>
                  <a:srgbClr val="4F81BD"/>
                </a:solidFill>
                <a:latin typeface="Calibri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252539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140" descr="server-rack.pn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92" y="3275623"/>
            <a:ext cx="641351" cy="925827"/>
          </a:xfrm>
          <a:prstGeom prst="rect">
            <a:avLst/>
          </a:prstGeom>
        </p:spPr>
      </p:pic>
      <p:pic>
        <p:nvPicPr>
          <p:cNvPr id="143" name="Picture 142" descr="server-rack.pn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870" y="3275623"/>
            <a:ext cx="641351" cy="925827"/>
          </a:xfrm>
          <a:prstGeom prst="rect">
            <a:avLst/>
          </a:prstGeom>
        </p:spPr>
      </p:pic>
      <p:pic>
        <p:nvPicPr>
          <p:cNvPr id="144" name="Picture 143" descr="server-rack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26" y="3275623"/>
            <a:ext cx="641351" cy="925827"/>
          </a:xfrm>
          <a:prstGeom prst="rect">
            <a:avLst/>
          </a:prstGeom>
        </p:spPr>
      </p:pic>
      <p:pic>
        <p:nvPicPr>
          <p:cNvPr id="146" name="Picture 145" descr="server-rack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312" y="3275623"/>
            <a:ext cx="641351" cy="925827"/>
          </a:xfrm>
          <a:prstGeom prst="rect">
            <a:avLst/>
          </a:prstGeom>
        </p:spPr>
      </p:pic>
      <p:pic>
        <p:nvPicPr>
          <p:cNvPr id="148" name="Picture 147" descr="server-rack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745" y="3275623"/>
            <a:ext cx="641351" cy="925827"/>
          </a:xfrm>
          <a:prstGeom prst="rect">
            <a:avLst/>
          </a:prstGeom>
        </p:spPr>
      </p:pic>
      <p:pic>
        <p:nvPicPr>
          <p:cNvPr id="150" name="Picture 149" descr="server-rack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941" y="3275623"/>
            <a:ext cx="641351" cy="925827"/>
          </a:xfrm>
          <a:prstGeom prst="rect">
            <a:avLst/>
          </a:prstGeom>
        </p:spPr>
      </p:pic>
      <p:pic>
        <p:nvPicPr>
          <p:cNvPr id="152" name="Picture 151" descr="server-rack.pn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328" y="3275623"/>
            <a:ext cx="641351" cy="925827"/>
          </a:xfrm>
          <a:prstGeom prst="rect">
            <a:avLst/>
          </a:prstGeom>
        </p:spPr>
      </p:pic>
      <p:pic>
        <p:nvPicPr>
          <p:cNvPr id="93" name="Picture 92" descr="cell-tower.png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786" y="613383"/>
            <a:ext cx="606344" cy="1021263"/>
          </a:xfrm>
          <a:prstGeom prst="rect">
            <a:avLst/>
          </a:prstGeom>
        </p:spPr>
      </p:pic>
      <p:cxnSp>
        <p:nvCxnSpPr>
          <p:cNvPr id="142" name="Straight Connector 141"/>
          <p:cNvCxnSpPr>
            <a:stCxn id="132" idx="0"/>
          </p:cNvCxnSpPr>
          <p:nvPr/>
        </p:nvCxnSpPr>
        <p:spPr>
          <a:xfrm flipH="1">
            <a:off x="1352742" y="2690972"/>
            <a:ext cx="1849603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132" idx="0"/>
            <a:endCxn id="106" idx="0"/>
          </p:cNvCxnSpPr>
          <p:nvPr/>
        </p:nvCxnSpPr>
        <p:spPr>
          <a:xfrm flipH="1">
            <a:off x="2279818" y="2690972"/>
            <a:ext cx="922503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>
            <a:stCxn id="132" idx="0"/>
            <a:endCxn id="113" idx="0"/>
          </p:cNvCxnSpPr>
          <p:nvPr/>
        </p:nvCxnSpPr>
        <p:spPr>
          <a:xfrm>
            <a:off x="3202305" y="269097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>
            <a:stCxn id="130" idx="0"/>
            <a:endCxn id="115" idx="0"/>
          </p:cNvCxnSpPr>
          <p:nvPr/>
        </p:nvCxnSpPr>
        <p:spPr>
          <a:xfrm>
            <a:off x="4132591" y="269097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stCxn id="132" idx="0"/>
            <a:endCxn id="115" idx="0"/>
          </p:cNvCxnSpPr>
          <p:nvPr/>
        </p:nvCxnSpPr>
        <p:spPr>
          <a:xfrm>
            <a:off x="3202305" y="269097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>
            <a:stCxn id="132" idx="0"/>
            <a:endCxn id="118" idx="0"/>
          </p:cNvCxnSpPr>
          <p:nvPr/>
        </p:nvCxnSpPr>
        <p:spPr>
          <a:xfrm>
            <a:off x="3202305" y="2690972"/>
            <a:ext cx="18542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stCxn id="132" idx="0"/>
            <a:endCxn id="120" idx="0"/>
          </p:cNvCxnSpPr>
          <p:nvPr/>
        </p:nvCxnSpPr>
        <p:spPr>
          <a:xfrm>
            <a:off x="3202305" y="2690972"/>
            <a:ext cx="27844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>
            <a:stCxn id="132" idx="0"/>
            <a:endCxn id="122" idx="0"/>
          </p:cNvCxnSpPr>
          <p:nvPr/>
        </p:nvCxnSpPr>
        <p:spPr>
          <a:xfrm>
            <a:off x="3202305" y="2690972"/>
            <a:ext cx="37115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>
            <a:stCxn id="132" idx="0"/>
            <a:endCxn id="124" idx="0"/>
          </p:cNvCxnSpPr>
          <p:nvPr/>
        </p:nvCxnSpPr>
        <p:spPr>
          <a:xfrm>
            <a:off x="3202305" y="2690972"/>
            <a:ext cx="46513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>
            <a:stCxn id="130" idx="0"/>
            <a:endCxn id="113" idx="0"/>
          </p:cNvCxnSpPr>
          <p:nvPr/>
        </p:nvCxnSpPr>
        <p:spPr>
          <a:xfrm flipH="1">
            <a:off x="3202305" y="269097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>
            <a:stCxn id="130" idx="0"/>
            <a:endCxn id="106" idx="0"/>
          </p:cNvCxnSpPr>
          <p:nvPr/>
        </p:nvCxnSpPr>
        <p:spPr>
          <a:xfrm flipH="1">
            <a:off x="2279824" y="2690972"/>
            <a:ext cx="1852789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>
            <a:stCxn id="130" idx="0"/>
          </p:cNvCxnSpPr>
          <p:nvPr/>
        </p:nvCxnSpPr>
        <p:spPr>
          <a:xfrm flipH="1">
            <a:off x="1352719" y="2690972"/>
            <a:ext cx="2779889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3" name="Straight Connector 172"/>
          <p:cNvCxnSpPr>
            <a:stCxn id="130" idx="0"/>
            <a:endCxn id="118" idx="0"/>
          </p:cNvCxnSpPr>
          <p:nvPr/>
        </p:nvCxnSpPr>
        <p:spPr>
          <a:xfrm>
            <a:off x="4132591" y="2690972"/>
            <a:ext cx="923914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stCxn id="130" idx="0"/>
            <a:endCxn id="120" idx="0"/>
          </p:cNvCxnSpPr>
          <p:nvPr/>
        </p:nvCxnSpPr>
        <p:spPr>
          <a:xfrm>
            <a:off x="4132591" y="2690972"/>
            <a:ext cx="18542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>
            <a:stCxn id="130" idx="0"/>
            <a:endCxn id="122" idx="0"/>
          </p:cNvCxnSpPr>
          <p:nvPr/>
        </p:nvCxnSpPr>
        <p:spPr>
          <a:xfrm>
            <a:off x="4132591" y="2690972"/>
            <a:ext cx="27813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>
            <a:stCxn id="130" idx="0"/>
            <a:endCxn id="124" idx="0"/>
          </p:cNvCxnSpPr>
          <p:nvPr/>
        </p:nvCxnSpPr>
        <p:spPr>
          <a:xfrm>
            <a:off x="4132591" y="2690972"/>
            <a:ext cx="37211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3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cxnSp>
        <p:nvCxnSpPr>
          <p:cNvPr id="212" name="Straight Connector 211"/>
          <p:cNvCxnSpPr>
            <a:stCxn id="128" idx="0"/>
          </p:cNvCxnSpPr>
          <p:nvPr/>
        </p:nvCxnSpPr>
        <p:spPr>
          <a:xfrm flipH="1">
            <a:off x="1352723" y="2690972"/>
            <a:ext cx="3703803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>
            <a:stCxn id="128" idx="0"/>
            <a:endCxn id="113" idx="0"/>
          </p:cNvCxnSpPr>
          <p:nvPr/>
        </p:nvCxnSpPr>
        <p:spPr>
          <a:xfrm flipH="1">
            <a:off x="3202305" y="2690972"/>
            <a:ext cx="18542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8" name="Straight Connector 217"/>
          <p:cNvCxnSpPr>
            <a:stCxn id="128" idx="0"/>
            <a:endCxn id="115" idx="0"/>
          </p:cNvCxnSpPr>
          <p:nvPr/>
        </p:nvCxnSpPr>
        <p:spPr>
          <a:xfrm flipH="1">
            <a:off x="4132591" y="2690972"/>
            <a:ext cx="923914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>
            <a:stCxn id="128" idx="0"/>
            <a:endCxn id="118" idx="0"/>
          </p:cNvCxnSpPr>
          <p:nvPr/>
        </p:nvCxnSpPr>
        <p:spPr>
          <a:xfrm>
            <a:off x="5056505" y="269097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Straight Connector 221"/>
          <p:cNvCxnSpPr>
            <a:stCxn id="128" idx="0"/>
            <a:endCxn id="120" idx="0"/>
          </p:cNvCxnSpPr>
          <p:nvPr/>
        </p:nvCxnSpPr>
        <p:spPr>
          <a:xfrm>
            <a:off x="5056505" y="269097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>
            <a:stCxn id="128" idx="0"/>
            <a:endCxn id="122" idx="0"/>
          </p:cNvCxnSpPr>
          <p:nvPr/>
        </p:nvCxnSpPr>
        <p:spPr>
          <a:xfrm>
            <a:off x="5056505" y="2690972"/>
            <a:ext cx="18573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>
            <a:stCxn id="126" idx="0"/>
          </p:cNvCxnSpPr>
          <p:nvPr/>
        </p:nvCxnSpPr>
        <p:spPr>
          <a:xfrm flipH="1">
            <a:off x="1352742" y="2690972"/>
            <a:ext cx="4634089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Straight Connector 233"/>
          <p:cNvCxnSpPr>
            <a:stCxn id="126" idx="0"/>
            <a:endCxn id="113" idx="0"/>
          </p:cNvCxnSpPr>
          <p:nvPr/>
        </p:nvCxnSpPr>
        <p:spPr>
          <a:xfrm flipH="1">
            <a:off x="3202305" y="2690972"/>
            <a:ext cx="27844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Straight Connector 237"/>
          <p:cNvCxnSpPr>
            <a:stCxn id="126" idx="0"/>
            <a:endCxn id="118" idx="0"/>
          </p:cNvCxnSpPr>
          <p:nvPr/>
        </p:nvCxnSpPr>
        <p:spPr>
          <a:xfrm flipH="1">
            <a:off x="5056505" y="269097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2" name="Straight Connector 241"/>
          <p:cNvCxnSpPr>
            <a:stCxn id="126" idx="0"/>
            <a:endCxn id="122" idx="0"/>
          </p:cNvCxnSpPr>
          <p:nvPr/>
        </p:nvCxnSpPr>
        <p:spPr>
          <a:xfrm>
            <a:off x="5986791" y="2690972"/>
            <a:ext cx="9271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Straight Connector 243"/>
          <p:cNvCxnSpPr>
            <a:stCxn id="126" idx="0"/>
            <a:endCxn id="124" idx="0"/>
          </p:cNvCxnSpPr>
          <p:nvPr/>
        </p:nvCxnSpPr>
        <p:spPr>
          <a:xfrm>
            <a:off x="5986791" y="2690972"/>
            <a:ext cx="18669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Straight Connector 245"/>
          <p:cNvCxnSpPr>
            <a:stCxn id="126" idx="0"/>
            <a:endCxn id="120" idx="0"/>
          </p:cNvCxnSpPr>
          <p:nvPr/>
        </p:nvCxnSpPr>
        <p:spPr>
          <a:xfrm>
            <a:off x="5986791" y="269097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48" name="Group 247"/>
          <p:cNvGrpSpPr/>
          <p:nvPr/>
        </p:nvGrpSpPr>
        <p:grpSpPr>
          <a:xfrm>
            <a:off x="3820219" y="2538015"/>
            <a:ext cx="598706" cy="344401"/>
            <a:chOff x="3769419" y="2741133"/>
            <a:chExt cx="574073" cy="330231"/>
          </a:xfrm>
        </p:grpSpPr>
        <p:sp>
          <p:nvSpPr>
            <p:cNvPr id="130" name="Rectangle 129"/>
            <p:cNvSpPr/>
            <p:nvPr/>
          </p:nvSpPr>
          <p:spPr>
            <a:xfrm>
              <a:off x="3964164" y="2887782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</a:pPr>
              <a:endParaRPr lang="en-US" sz="1800" kern="1200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29" name="Picture 128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9419" y="2741133"/>
              <a:ext cx="574073" cy="330231"/>
            </a:xfrm>
            <a:prstGeom prst="rect">
              <a:avLst/>
            </a:prstGeom>
          </p:spPr>
        </p:pic>
      </p:grpSp>
      <p:grpSp>
        <p:nvGrpSpPr>
          <p:cNvPr id="247" name="Group 246"/>
          <p:cNvGrpSpPr/>
          <p:nvPr/>
        </p:nvGrpSpPr>
        <p:grpSpPr>
          <a:xfrm>
            <a:off x="2889933" y="2538015"/>
            <a:ext cx="598706" cy="344401"/>
            <a:chOff x="2839133" y="2741133"/>
            <a:chExt cx="574073" cy="330231"/>
          </a:xfrm>
        </p:grpSpPr>
        <p:sp>
          <p:nvSpPr>
            <p:cNvPr id="132" name="Rectangle 131"/>
            <p:cNvSpPr/>
            <p:nvPr/>
          </p:nvSpPr>
          <p:spPr>
            <a:xfrm>
              <a:off x="3033878" y="2887782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</a:pPr>
              <a:endParaRPr lang="en-US" sz="1800" kern="1200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31" name="Picture 130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133" y="2741133"/>
              <a:ext cx="574073" cy="330231"/>
            </a:xfrm>
            <a:prstGeom prst="rect">
              <a:avLst/>
            </a:prstGeom>
          </p:spPr>
        </p:pic>
      </p:grpSp>
      <p:sp>
        <p:nvSpPr>
          <p:cNvPr id="263" name="Rounded Rectangle 262"/>
          <p:cNvSpPr/>
          <p:nvPr/>
        </p:nvSpPr>
        <p:spPr>
          <a:xfrm>
            <a:off x="1053063" y="2207286"/>
            <a:ext cx="7066197" cy="28944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45720" rtlCol="0" anchor="ctr">
            <a:noAutofit/>
          </a:bodyPr>
          <a:lstStyle/>
          <a:p>
            <a:pPr algn="ctr" defTabSz="457200">
              <a:buClrTx/>
              <a:buFontTx/>
              <a:buNone/>
            </a:pPr>
            <a:r>
              <a:rPr lang="en-US" b="1" kern="1200" dirty="0">
                <a:solidFill>
                  <a:srgbClr val="FFFFFF"/>
                </a:solidFill>
                <a:latin typeface="Corbel"/>
                <a:cs typeface="Corbel"/>
              </a:rPr>
              <a:t>Access Service Orchestration &amp; Control</a:t>
            </a:r>
          </a:p>
        </p:txBody>
      </p:sp>
      <p:sp>
        <p:nvSpPr>
          <p:cNvPr id="265" name="TextBox 264"/>
          <p:cNvSpPr txBox="1"/>
          <p:nvPr/>
        </p:nvSpPr>
        <p:spPr>
          <a:xfrm>
            <a:off x="3454086" y="1630364"/>
            <a:ext cx="18317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  <a:buClrTx/>
              <a:buFontTx/>
              <a:buNone/>
            </a:pPr>
            <a:r>
              <a:rPr lang="en-US" kern="1200" dirty="0">
                <a:solidFill>
                  <a:srgbClr val="4B4B4B"/>
                </a:solidFill>
                <a:latin typeface="Corbel"/>
                <a:ea typeface="+mn-ea"/>
                <a:cs typeface="Corbel"/>
              </a:rPr>
              <a:t>Mobile</a:t>
            </a:r>
            <a:br>
              <a:rPr lang="en-US" kern="1200" dirty="0">
                <a:solidFill>
                  <a:srgbClr val="4B4B4B"/>
                </a:solidFill>
                <a:latin typeface="Corbel"/>
                <a:ea typeface="+mn-ea"/>
                <a:cs typeface="Corbel"/>
              </a:rPr>
            </a:br>
            <a:r>
              <a:rPr lang="en-US" sz="1000" kern="1200" dirty="0" err="1">
                <a:solidFill>
                  <a:srgbClr val="4B4B4B"/>
                </a:solidFill>
                <a:latin typeface="Corbel"/>
                <a:ea typeface="+mn-ea"/>
                <a:cs typeface="Corbel"/>
              </a:rPr>
              <a:t>vBBU</a:t>
            </a:r>
            <a:r>
              <a:rPr lang="en-US" sz="1000" kern="1200" dirty="0">
                <a:solidFill>
                  <a:srgbClr val="4B4B4B"/>
                </a:solidFill>
                <a:latin typeface="Corbel"/>
                <a:ea typeface="+mn-ea"/>
                <a:cs typeface="Corbel"/>
              </a:rPr>
              <a:t>. </a:t>
            </a:r>
            <a:r>
              <a:rPr lang="en-US" sz="1000" kern="1200" dirty="0" err="1">
                <a:solidFill>
                  <a:srgbClr val="4B4B4B"/>
                </a:solidFill>
                <a:latin typeface="Corbel"/>
                <a:ea typeface="+mn-ea"/>
                <a:cs typeface="Corbel"/>
              </a:rPr>
              <a:t>vMME</a:t>
            </a:r>
            <a:r>
              <a:rPr lang="en-US" sz="1000" kern="1200" dirty="0">
                <a:solidFill>
                  <a:srgbClr val="4B4B4B"/>
                </a:solidFill>
                <a:latin typeface="Corbel"/>
                <a:ea typeface="+mn-ea"/>
                <a:cs typeface="Corbel"/>
              </a:rPr>
              <a:t>, </a:t>
            </a:r>
            <a:r>
              <a:rPr lang="en-US" sz="1000" kern="1200" dirty="0" err="1">
                <a:solidFill>
                  <a:srgbClr val="4B4B4B"/>
                </a:solidFill>
                <a:latin typeface="Corbel"/>
                <a:ea typeface="+mn-ea"/>
                <a:cs typeface="Corbel"/>
              </a:rPr>
              <a:t>vSGW</a:t>
            </a:r>
            <a:r>
              <a:rPr lang="en-US" sz="1000" kern="1200" dirty="0">
                <a:solidFill>
                  <a:srgbClr val="4B4B4B"/>
                </a:solidFill>
                <a:latin typeface="Corbel"/>
                <a:ea typeface="+mn-ea"/>
                <a:cs typeface="Corbel"/>
              </a:rPr>
              <a:t>, </a:t>
            </a:r>
            <a:r>
              <a:rPr lang="en-US" sz="1000" kern="1200" dirty="0" err="1">
                <a:solidFill>
                  <a:srgbClr val="4B4B4B"/>
                </a:solidFill>
                <a:latin typeface="Corbel"/>
                <a:ea typeface="+mn-ea"/>
                <a:cs typeface="Corbel"/>
              </a:rPr>
              <a:t>vPGW</a:t>
            </a:r>
            <a:r>
              <a:rPr lang="en-US" sz="1000" kern="1200" dirty="0">
                <a:solidFill>
                  <a:srgbClr val="4B4B4B"/>
                </a:solidFill>
                <a:latin typeface="Corbel"/>
                <a:ea typeface="+mn-ea"/>
                <a:cs typeface="Corbel"/>
              </a:rPr>
              <a:t>, </a:t>
            </a:r>
            <a:r>
              <a:rPr lang="en-US" sz="1000" kern="1200" dirty="0" err="1">
                <a:solidFill>
                  <a:srgbClr val="4B4B4B"/>
                </a:solidFill>
                <a:latin typeface="Corbel"/>
                <a:ea typeface="+mn-ea"/>
                <a:cs typeface="Corbel"/>
              </a:rPr>
              <a:t>vCDN</a:t>
            </a:r>
            <a:endParaRPr lang="en-US" sz="1000" kern="1200" dirty="0">
              <a:solidFill>
                <a:srgbClr val="4B4B4B"/>
              </a:solidFill>
              <a:latin typeface="Corbel"/>
              <a:ea typeface="+mn-ea"/>
              <a:cs typeface="Corbel"/>
            </a:endParaRPr>
          </a:p>
        </p:txBody>
      </p:sp>
      <p:sp>
        <p:nvSpPr>
          <p:cNvPr id="267" name="TextBox 266"/>
          <p:cNvSpPr txBox="1"/>
          <p:nvPr/>
        </p:nvSpPr>
        <p:spPr>
          <a:xfrm>
            <a:off x="7321509" y="4185774"/>
            <a:ext cx="110176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  <a:buClrTx/>
              <a:buFontTx/>
              <a:buNone/>
            </a:pPr>
            <a:r>
              <a:rPr lang="en-US" kern="1200" dirty="0">
                <a:solidFill>
                  <a:srgbClr val="4B4B4B"/>
                </a:solidFill>
                <a:latin typeface="Corbel"/>
                <a:ea typeface="+mn-ea"/>
                <a:cs typeface="Corbel"/>
              </a:rPr>
              <a:t>ROADM </a:t>
            </a:r>
            <a:r>
              <a:rPr lang="en-US" kern="1200" dirty="0" err="1">
                <a:solidFill>
                  <a:srgbClr val="4B4B4B"/>
                </a:solidFill>
                <a:latin typeface="Corbel"/>
                <a:ea typeface="+mn-ea"/>
                <a:cs typeface="Corbel"/>
              </a:rPr>
              <a:t>(Core)</a:t>
            </a:r>
            <a:endParaRPr lang="en-US" kern="1200" dirty="0">
              <a:solidFill>
                <a:srgbClr val="4B4B4B"/>
              </a:solidFill>
              <a:latin typeface="Corbel"/>
              <a:ea typeface="+mn-ea"/>
              <a:cs typeface="Corbel"/>
            </a:endParaRPr>
          </a:p>
        </p:txBody>
      </p:sp>
      <p:sp>
        <p:nvSpPr>
          <p:cNvPr id="269" name="TextBox 268"/>
          <p:cNvSpPr txBox="1"/>
          <p:nvPr/>
        </p:nvSpPr>
        <p:spPr>
          <a:xfrm>
            <a:off x="2061777" y="4185774"/>
            <a:ext cx="40606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  <a:buClrTx/>
              <a:buFontTx/>
              <a:buNone/>
            </a:pPr>
            <a:r>
              <a:rPr lang="en-US" kern="1200" dirty="0">
                <a:solidFill>
                  <a:srgbClr val="4B4B4B"/>
                </a:solidFill>
                <a:latin typeface="Corbel"/>
                <a:ea typeface="+mn-ea"/>
                <a:cs typeface="Corbel"/>
              </a:rPr>
              <a:t>BBUs</a:t>
            </a:r>
            <a:endParaRPr lang="en-US" kern="1200">
              <a:solidFill>
                <a:srgbClr val="4B4B4B"/>
              </a:solidFill>
              <a:latin typeface="Corbel"/>
              <a:ea typeface="+mn-ea"/>
              <a:cs typeface="Corbel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2809036" y="4185774"/>
            <a:ext cx="75101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  <a:buClrTx/>
              <a:buFontTx/>
              <a:buNone/>
            </a:pPr>
            <a:r>
              <a:rPr lang="en-US" kern="1200" dirty="0">
                <a:solidFill>
                  <a:srgbClr val="4B4B4B"/>
                </a:solidFill>
                <a:latin typeface="Corbel"/>
                <a:ea typeface="+mn-ea"/>
                <a:cs typeface="Corbel"/>
              </a:rPr>
              <a:t>PON OLTs</a:t>
            </a:r>
            <a:endParaRPr lang="en-US" kern="1200">
              <a:solidFill>
                <a:srgbClr val="4B4B4B"/>
              </a:solidFill>
              <a:latin typeface="Corbel"/>
              <a:ea typeface="+mn-ea"/>
              <a:cs typeface="Corbe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004740" y="1620735"/>
            <a:ext cx="138434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  <a:buClrTx/>
              <a:buFontTx/>
              <a:buNone/>
            </a:pPr>
            <a:r>
              <a:rPr lang="en-US" kern="1200" dirty="0">
                <a:solidFill>
                  <a:srgbClr val="4B4B4B"/>
                </a:solidFill>
                <a:latin typeface="Corbel"/>
                <a:ea typeface="+mn-ea"/>
                <a:cs typeface="Corbel"/>
              </a:rPr>
              <a:t>Residential</a:t>
            </a:r>
            <a:br>
              <a:rPr lang="en-US" kern="1200" dirty="0">
                <a:solidFill>
                  <a:srgbClr val="4B4B4B"/>
                </a:solidFill>
                <a:latin typeface="Corbel"/>
                <a:ea typeface="+mn-ea"/>
                <a:cs typeface="Corbel"/>
              </a:rPr>
            </a:br>
            <a:r>
              <a:rPr lang="en-US" sz="1000" kern="1200" dirty="0" err="1">
                <a:solidFill>
                  <a:srgbClr val="4B4B4B"/>
                </a:solidFill>
                <a:latin typeface="Corbel"/>
                <a:ea typeface="+mn-ea"/>
                <a:cs typeface="Corbel"/>
              </a:rPr>
              <a:t>vOLT, vSG, vRouter, vCDN</a:t>
            </a:r>
            <a:endParaRPr lang="en-US" sz="1000" kern="1200" dirty="0">
              <a:solidFill>
                <a:srgbClr val="4B4B4B"/>
              </a:solidFill>
              <a:latin typeface="Corbel"/>
              <a:ea typeface="+mn-ea"/>
              <a:cs typeface="Corbel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998816" y="1656142"/>
            <a:ext cx="209031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  <a:buClrTx/>
              <a:buFontTx/>
              <a:buNone/>
            </a:pPr>
            <a:r>
              <a:rPr lang="en-US" kern="1200" dirty="0">
                <a:solidFill>
                  <a:srgbClr val="4B4B4B"/>
                </a:solidFill>
                <a:latin typeface="Corbel"/>
                <a:ea typeface="+mn-ea"/>
                <a:cs typeface="Corbel"/>
              </a:rPr>
              <a:t>Enterprise</a:t>
            </a:r>
            <a:br>
              <a:rPr lang="en-US" kern="1200" dirty="0">
                <a:solidFill>
                  <a:srgbClr val="4B4B4B"/>
                </a:solidFill>
                <a:latin typeface="Corbel"/>
                <a:ea typeface="+mn-ea"/>
                <a:cs typeface="Corbel"/>
              </a:rPr>
            </a:br>
            <a:r>
              <a:rPr lang="en-US" sz="1000" kern="1200" dirty="0" err="1">
                <a:solidFill>
                  <a:srgbClr val="4B4B4B"/>
                </a:solidFill>
                <a:latin typeface="Corbel"/>
                <a:ea typeface="+mn-ea"/>
                <a:cs typeface="Corbel"/>
              </a:rPr>
              <a:t>vCarrierEthernet, vOAM, vWanEx, vIDS</a:t>
            </a:r>
            <a:endParaRPr lang="en-US" sz="1000" kern="1200" dirty="0">
              <a:solidFill>
                <a:srgbClr val="4B4B4B"/>
              </a:solidFill>
              <a:latin typeface="Corbel"/>
              <a:ea typeface="+mn-ea"/>
              <a:cs typeface="Corbel"/>
            </a:endParaRPr>
          </a:p>
        </p:txBody>
      </p:sp>
      <p:pic>
        <p:nvPicPr>
          <p:cNvPr id="91" name="Picture 90" descr="building2.png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082" y="502539"/>
            <a:ext cx="678160" cy="1110157"/>
          </a:xfrm>
          <a:prstGeom prst="rect">
            <a:avLst/>
          </a:prstGeom>
        </p:spPr>
      </p:pic>
      <p:pic>
        <p:nvPicPr>
          <p:cNvPr id="92" name="Picture 91" descr="house.png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683" y="957259"/>
            <a:ext cx="816038" cy="584522"/>
          </a:xfrm>
          <a:prstGeom prst="rect">
            <a:avLst/>
          </a:prstGeom>
        </p:spPr>
      </p:pic>
      <p:grpSp>
        <p:nvGrpSpPr>
          <p:cNvPr id="257" name="Group 256"/>
          <p:cNvGrpSpPr/>
          <p:nvPr/>
        </p:nvGrpSpPr>
        <p:grpSpPr>
          <a:xfrm>
            <a:off x="6601519" y="3122665"/>
            <a:ext cx="598706" cy="344401"/>
            <a:chOff x="6550719" y="3436458"/>
            <a:chExt cx="574073" cy="330231"/>
          </a:xfrm>
        </p:grpSpPr>
        <p:sp>
          <p:nvSpPr>
            <p:cNvPr id="122" name="Rectangle 121"/>
            <p:cNvSpPr/>
            <p:nvPr/>
          </p:nvSpPr>
          <p:spPr>
            <a:xfrm>
              <a:off x="6745464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</a:pPr>
              <a:endParaRPr lang="en-US" sz="1800" kern="1200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21" name="Picture 120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0719" y="3436458"/>
              <a:ext cx="574073" cy="330231"/>
            </a:xfrm>
            <a:prstGeom prst="rect">
              <a:avLst/>
            </a:prstGeom>
          </p:spPr>
        </p:pic>
      </p:grpSp>
      <p:grpSp>
        <p:nvGrpSpPr>
          <p:cNvPr id="256" name="Group 255"/>
          <p:cNvGrpSpPr/>
          <p:nvPr/>
        </p:nvGrpSpPr>
        <p:grpSpPr>
          <a:xfrm>
            <a:off x="5674419" y="3122665"/>
            <a:ext cx="598706" cy="344401"/>
            <a:chOff x="5623619" y="3436458"/>
            <a:chExt cx="574073" cy="330231"/>
          </a:xfrm>
        </p:grpSpPr>
        <p:sp>
          <p:nvSpPr>
            <p:cNvPr id="120" name="Rectangle 119"/>
            <p:cNvSpPr/>
            <p:nvPr/>
          </p:nvSpPr>
          <p:spPr>
            <a:xfrm>
              <a:off x="5818364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</a:pPr>
              <a:endParaRPr lang="en-US" sz="1800" kern="1200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19" name="Picture 118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3619" y="3436458"/>
              <a:ext cx="574073" cy="330231"/>
            </a:xfrm>
            <a:prstGeom prst="rect">
              <a:avLst/>
            </a:prstGeom>
          </p:spPr>
        </p:pic>
      </p:grpSp>
      <p:grpSp>
        <p:nvGrpSpPr>
          <p:cNvPr id="255" name="Group 254"/>
          <p:cNvGrpSpPr/>
          <p:nvPr/>
        </p:nvGrpSpPr>
        <p:grpSpPr>
          <a:xfrm>
            <a:off x="4744133" y="3122665"/>
            <a:ext cx="598706" cy="344401"/>
            <a:chOff x="4693333" y="3436458"/>
            <a:chExt cx="574073" cy="330231"/>
          </a:xfrm>
        </p:grpSpPr>
        <p:sp>
          <p:nvSpPr>
            <p:cNvPr id="118" name="Rectangle 117"/>
            <p:cNvSpPr/>
            <p:nvPr/>
          </p:nvSpPr>
          <p:spPr>
            <a:xfrm>
              <a:off x="4888078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</a:pPr>
              <a:endParaRPr lang="en-US" sz="1800" kern="1200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17" name="Picture 116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3333" y="3436458"/>
              <a:ext cx="574073" cy="330231"/>
            </a:xfrm>
            <a:prstGeom prst="rect">
              <a:avLst/>
            </a:prstGeom>
          </p:spPr>
        </p:pic>
      </p:grpSp>
      <p:cxnSp>
        <p:nvCxnSpPr>
          <p:cNvPr id="12" name="Straight Connector 11"/>
          <p:cNvCxnSpPr>
            <a:stCxn id="106" idx="0"/>
            <a:endCxn id="128" idx="1"/>
          </p:cNvCxnSpPr>
          <p:nvPr/>
        </p:nvCxnSpPr>
        <p:spPr>
          <a:xfrm flipV="1">
            <a:off x="2279802" y="2725720"/>
            <a:ext cx="2667432" cy="549887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06" idx="3"/>
            <a:endCxn id="126" idx="1"/>
          </p:cNvCxnSpPr>
          <p:nvPr/>
        </p:nvCxnSpPr>
        <p:spPr>
          <a:xfrm flipV="1">
            <a:off x="2389085" y="2725740"/>
            <a:ext cx="3488447" cy="584655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115" idx="0"/>
            <a:endCxn id="126" idx="1"/>
          </p:cNvCxnSpPr>
          <p:nvPr/>
        </p:nvCxnSpPr>
        <p:spPr>
          <a:xfrm flipV="1">
            <a:off x="4132607" y="2725720"/>
            <a:ext cx="1744929" cy="549887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24" idx="0"/>
            <a:endCxn id="128" idx="2"/>
          </p:cNvCxnSpPr>
          <p:nvPr/>
        </p:nvCxnSpPr>
        <p:spPr>
          <a:xfrm flipH="1" flipV="1">
            <a:off x="5056505" y="2760492"/>
            <a:ext cx="2797186" cy="515119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3820219" y="3122665"/>
            <a:ext cx="598706" cy="344401"/>
            <a:chOff x="3820219" y="3153790"/>
            <a:chExt cx="598706" cy="344401"/>
          </a:xfrm>
        </p:grpSpPr>
        <p:sp>
          <p:nvSpPr>
            <p:cNvPr id="115" name="Rectangle 114"/>
            <p:cNvSpPr/>
            <p:nvPr/>
          </p:nvSpPr>
          <p:spPr>
            <a:xfrm>
              <a:off x="4023320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</a:pPr>
              <a:endParaRPr lang="en-US" sz="1800" kern="1200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14" name="Picture 113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0219" y="3153790"/>
              <a:ext cx="598706" cy="344401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5674419" y="2538015"/>
            <a:ext cx="598706" cy="344401"/>
            <a:chOff x="5674419" y="2569135"/>
            <a:chExt cx="598706" cy="344401"/>
          </a:xfrm>
        </p:grpSpPr>
        <p:sp>
          <p:nvSpPr>
            <p:cNvPr id="126" name="Rectangle 125"/>
            <p:cNvSpPr/>
            <p:nvPr/>
          </p:nvSpPr>
          <p:spPr>
            <a:xfrm>
              <a:off x="5877520" y="2722077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</a:pPr>
              <a:endParaRPr lang="en-US" sz="1800" kern="1200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25" name="Picture 124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19" y="2569135"/>
              <a:ext cx="598706" cy="344401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4744133" y="2538015"/>
            <a:ext cx="598706" cy="344401"/>
            <a:chOff x="4744133" y="2569135"/>
            <a:chExt cx="598706" cy="344401"/>
          </a:xfrm>
        </p:grpSpPr>
        <p:sp>
          <p:nvSpPr>
            <p:cNvPr id="128" name="Rectangle 127"/>
            <p:cNvSpPr/>
            <p:nvPr/>
          </p:nvSpPr>
          <p:spPr>
            <a:xfrm>
              <a:off x="4947234" y="2722077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</a:pPr>
              <a:endParaRPr lang="en-US" sz="1800" kern="1200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27" name="Picture 126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4133" y="2569135"/>
              <a:ext cx="598706" cy="344401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2889933" y="3122665"/>
            <a:ext cx="598706" cy="344401"/>
            <a:chOff x="2889933" y="3153790"/>
            <a:chExt cx="598706" cy="344401"/>
          </a:xfrm>
        </p:grpSpPr>
        <p:sp>
          <p:nvSpPr>
            <p:cNvPr id="113" name="Rectangle 112"/>
            <p:cNvSpPr/>
            <p:nvPr/>
          </p:nvSpPr>
          <p:spPr>
            <a:xfrm>
              <a:off x="3093034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</a:pPr>
              <a:endParaRPr lang="en-US" sz="1800" kern="1200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12" name="Picture 111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9933" y="3153790"/>
              <a:ext cx="598706" cy="344401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7541319" y="3122665"/>
            <a:ext cx="598706" cy="344401"/>
            <a:chOff x="7541319" y="3153790"/>
            <a:chExt cx="598706" cy="344401"/>
          </a:xfrm>
        </p:grpSpPr>
        <p:sp>
          <p:nvSpPr>
            <p:cNvPr id="124" name="Rectangle 123"/>
            <p:cNvSpPr/>
            <p:nvPr/>
          </p:nvSpPr>
          <p:spPr>
            <a:xfrm>
              <a:off x="7744420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</a:pPr>
              <a:endParaRPr lang="en-US" sz="1800" kern="1200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23" name="Picture 122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1319" y="3153790"/>
              <a:ext cx="598706" cy="344401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1967430" y="3122665"/>
            <a:ext cx="598706" cy="344401"/>
            <a:chOff x="1967430" y="3153790"/>
            <a:chExt cx="598706" cy="344401"/>
          </a:xfrm>
        </p:grpSpPr>
        <p:sp>
          <p:nvSpPr>
            <p:cNvPr id="106" name="Rectangle 105"/>
            <p:cNvSpPr/>
            <p:nvPr/>
          </p:nvSpPr>
          <p:spPr>
            <a:xfrm>
              <a:off x="2170531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</a:pPr>
              <a:endParaRPr lang="en-US" sz="1800" kern="1200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05" name="Picture 104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7430" y="3153790"/>
              <a:ext cx="598706" cy="344401"/>
            </a:xfrm>
            <a:prstGeom prst="rect">
              <a:avLst/>
            </a:prstGeom>
          </p:spPr>
        </p:pic>
      </p:grpSp>
      <p:sp>
        <p:nvSpPr>
          <p:cNvPr id="96" name="TextBox 95"/>
          <p:cNvSpPr txBox="1"/>
          <p:nvPr/>
        </p:nvSpPr>
        <p:spPr>
          <a:xfrm>
            <a:off x="4170268" y="4185774"/>
            <a:ext cx="257762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  <a:buClrTx/>
              <a:buFontTx/>
              <a:buNone/>
            </a:pPr>
            <a:r>
              <a:rPr lang="en-US" kern="1200">
                <a:solidFill>
                  <a:srgbClr val="4B4B4B"/>
                </a:solidFill>
                <a:latin typeface="Corbel"/>
                <a:ea typeface="+mn-ea"/>
                <a:cs typeface="Corbel"/>
              </a:rPr>
              <a:t>COTS (Off-the-Shelf) x86 Compute </a:t>
            </a:r>
            <a:endParaRPr lang="en-US" kern="1200" dirty="0">
              <a:solidFill>
                <a:srgbClr val="4B4B4B"/>
              </a:solidFill>
              <a:latin typeface="Corbel"/>
              <a:ea typeface="+mn-ea"/>
              <a:cs typeface="Corbel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035520" y="2591198"/>
            <a:ext cx="1579158" cy="420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  <a:buClrTx/>
              <a:buFontTx/>
              <a:buNone/>
            </a:pPr>
            <a:r>
              <a:rPr lang="en-US" sz="1200" kern="1200" dirty="0">
                <a:solidFill>
                  <a:srgbClr val="4B4B4B"/>
                </a:solidFill>
                <a:latin typeface="Corbel"/>
                <a:ea typeface="+mn-ea"/>
                <a:cs typeface="Corbel"/>
              </a:rPr>
              <a:t>White-box Switches with</a:t>
            </a:r>
          </a:p>
          <a:p>
            <a:pPr algn="ctr" defTabSz="457123">
              <a:spcBef>
                <a:spcPts val="400"/>
              </a:spcBef>
              <a:buClrTx/>
              <a:buFontTx/>
              <a:buNone/>
            </a:pPr>
            <a:r>
              <a:rPr lang="en-US" sz="1200" kern="1200" dirty="0">
                <a:solidFill>
                  <a:srgbClr val="4B4B4B"/>
                </a:solidFill>
                <a:latin typeface="Corbel"/>
                <a:ea typeface="+mn-ea"/>
                <a:cs typeface="Corbel"/>
              </a:rPr>
              <a:t>Merchant Silicon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211797" y="4606121"/>
            <a:ext cx="56714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>
              <a:spcBef>
                <a:spcPct val="20000"/>
              </a:spcBef>
              <a:buClrTx/>
              <a:buFontTx/>
              <a:buNone/>
            </a:pPr>
            <a:r>
              <a:rPr lang="en-US" sz="1800" i="1" kern="1200" dirty="0">
                <a:latin typeface="Calibri (Body)"/>
                <a:ea typeface="+mn-ea"/>
                <a:cs typeface="Calibri (Body)"/>
              </a:rPr>
              <a:t>Economies of a datacenter, Agility of a cloud provider </a:t>
            </a:r>
          </a:p>
        </p:txBody>
      </p:sp>
      <p:sp>
        <p:nvSpPr>
          <p:cNvPr id="99" name="Shape 2051"/>
          <p:cNvSpPr/>
          <p:nvPr/>
        </p:nvSpPr>
        <p:spPr>
          <a:xfrm>
            <a:off x="83150" y="4083625"/>
            <a:ext cx="1067690" cy="1015024"/>
          </a:xfrm>
          <a:prstGeom prst="ellipse">
            <a:avLst/>
          </a:prstGeom>
          <a:solidFill>
            <a:srgbClr val="008000">
              <a:alpha val="20000"/>
            </a:srgbClr>
          </a:solidFill>
          <a:ln w="9525" cap="flat" cmpd="sng">
            <a:solidFill>
              <a:srgbClr val="4A7DBA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0"/>
              </a:srgbClr>
            </a:outerShdw>
          </a:effectLst>
        </p:spPr>
        <p:txBody>
          <a:bodyPr lIns="91425" tIns="45700" rIns="91425" bIns="45700" anchor="b" anchorCtr="0">
            <a:noAutofit/>
          </a:bodyPr>
          <a:lstStyle/>
          <a:p>
            <a:pPr defTabSz="457200">
              <a:buSzPct val="25000"/>
              <a:buFont typeface="Calibri"/>
              <a:buNone/>
            </a:pPr>
            <a:r>
              <a:rPr lang="en" sz="1800" kern="1200">
                <a:latin typeface="Corbel" charset="0"/>
                <a:ea typeface="Corbel" charset="0"/>
                <a:cs typeface="Corbel" charset="0"/>
                <a:sym typeface="Calibri"/>
              </a:rPr>
              <a:t>SDN</a:t>
            </a:r>
          </a:p>
        </p:txBody>
      </p:sp>
      <p:sp>
        <p:nvSpPr>
          <p:cNvPr id="100" name="Shape 2052"/>
          <p:cNvSpPr/>
          <p:nvPr/>
        </p:nvSpPr>
        <p:spPr>
          <a:xfrm>
            <a:off x="836125" y="4083805"/>
            <a:ext cx="1067690" cy="1015024"/>
          </a:xfrm>
          <a:prstGeom prst="ellipse">
            <a:avLst/>
          </a:prstGeom>
          <a:solidFill>
            <a:srgbClr val="3366FF">
              <a:alpha val="17650"/>
            </a:srgbClr>
          </a:solidFill>
          <a:ln w="9525" cap="flat" cmpd="sng">
            <a:solidFill>
              <a:srgbClr val="4A7DBA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0"/>
              </a:srgbClr>
            </a:outerShdw>
          </a:effectLst>
        </p:spPr>
        <p:txBody>
          <a:bodyPr lIns="91425" tIns="45700" rIns="91425" bIns="45700" anchor="b" anchorCtr="0">
            <a:noAutofit/>
          </a:bodyPr>
          <a:lstStyle/>
          <a:p>
            <a:pPr algn="r" defTabSz="457200">
              <a:buSzPct val="25000"/>
              <a:buFont typeface="Calibri"/>
              <a:buNone/>
            </a:pPr>
            <a:r>
              <a:rPr lang="en" sz="1800" kern="1200">
                <a:latin typeface="Corbel" charset="0"/>
                <a:ea typeface="Corbel" charset="0"/>
                <a:cs typeface="Corbel" charset="0"/>
                <a:sym typeface="Calibri"/>
              </a:rPr>
              <a:t>NFV</a:t>
            </a:r>
          </a:p>
        </p:txBody>
      </p:sp>
      <p:sp>
        <p:nvSpPr>
          <p:cNvPr id="101" name="Shape 2053"/>
          <p:cNvSpPr/>
          <p:nvPr/>
        </p:nvSpPr>
        <p:spPr>
          <a:xfrm>
            <a:off x="519218" y="3431305"/>
            <a:ext cx="1067690" cy="1015024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 cap="flat" cmpd="sng">
            <a:solidFill>
              <a:srgbClr val="4A7DBA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0"/>
              </a:srgbClr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algn="ctr" defTabSz="457200">
              <a:buSzPct val="25000"/>
              <a:buFont typeface="Calibri"/>
              <a:buNone/>
            </a:pPr>
            <a:r>
              <a:rPr lang="en" sz="1800" kern="1200" dirty="0">
                <a:latin typeface="Corbel" charset="0"/>
                <a:ea typeface="Corbel" charset="0"/>
                <a:cs typeface="Corbel" charset="0"/>
                <a:sym typeface="Calibri"/>
              </a:rPr>
              <a:t>Cloud</a:t>
            </a:r>
          </a:p>
        </p:txBody>
      </p:sp>
      <p:grpSp>
        <p:nvGrpSpPr>
          <p:cNvPr id="107" name="Group 106"/>
          <p:cNvGrpSpPr/>
          <p:nvPr/>
        </p:nvGrpSpPr>
        <p:grpSpPr>
          <a:xfrm>
            <a:off x="1149641" y="3122665"/>
            <a:ext cx="598706" cy="344401"/>
            <a:chOff x="1967430" y="3153790"/>
            <a:chExt cx="598706" cy="344401"/>
          </a:xfrm>
        </p:grpSpPr>
        <p:sp>
          <p:nvSpPr>
            <p:cNvPr id="108" name="Rectangle 107"/>
            <p:cNvSpPr/>
            <p:nvPr/>
          </p:nvSpPr>
          <p:spPr>
            <a:xfrm>
              <a:off x="2170531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</a:pPr>
              <a:endParaRPr lang="en-US" sz="1800" kern="1200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09" name="Picture 108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7430" y="3153790"/>
              <a:ext cx="598706" cy="344401"/>
            </a:xfrm>
            <a:prstGeom prst="rect">
              <a:avLst/>
            </a:prstGeom>
          </p:spPr>
        </p:pic>
      </p:grpSp>
      <p:sp>
        <p:nvSpPr>
          <p:cNvPr id="98" name="Title 1"/>
          <p:cNvSpPr txBox="1">
            <a:spLocks/>
          </p:cNvSpPr>
          <p:nvPr/>
        </p:nvSpPr>
        <p:spPr>
          <a:xfrm>
            <a:off x="0" y="39"/>
            <a:ext cx="9143999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  <a:buNone/>
            </a:pPr>
            <a:r>
              <a:rPr lang="en-US" sz="3200" b="1" dirty="0">
                <a:solidFill>
                  <a:srgbClr val="4F81BD"/>
                </a:solidFill>
                <a:latin typeface="Calibri"/>
              </a:rPr>
              <a:t>CORD – Central Office Rearchitected as a Datacenter</a:t>
            </a:r>
          </a:p>
        </p:txBody>
      </p:sp>
    </p:spTree>
    <p:extLst>
      <p:ext uri="{BB962C8B-B14F-4D97-AF65-F5344CB8AC3E}">
        <p14:creationId xmlns:p14="http://schemas.microsoft.com/office/powerpoint/2010/main" val="2570629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9" grpId="0" animBg="1"/>
      <p:bldP spid="100" grpId="0" animBg="1"/>
      <p:bldP spid="10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800"/>
              <a:buFont typeface="Corbel"/>
              <a:buNone/>
            </a:pPr>
            <a:fld id="{00000000-1234-1234-1234-123412341234}" type="slidenum">
              <a:rPr lang="en-US"/>
              <a:pPr>
                <a:buClr>
                  <a:srgbClr val="A5A5A5"/>
                </a:buClr>
                <a:buSzPts val="800"/>
                <a:buFont typeface="Corbel"/>
                <a:buNone/>
              </a:pPr>
              <a:t>4</a:t>
            </a:fld>
            <a:endParaRPr/>
          </a:p>
        </p:txBody>
      </p:sp>
      <p:pic>
        <p:nvPicPr>
          <p:cNvPr id="309" name="Google Shape;309;p40" descr="cloud_flat-with-ed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7542" y="745319"/>
            <a:ext cx="1718056" cy="991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40" descr="cloud_flat-with-ed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6115" y="745319"/>
            <a:ext cx="1718056" cy="991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0" descr="cloud_flat-with-ed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27544" y="745319"/>
            <a:ext cx="1718056" cy="9916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2" name="Google Shape;312;p40"/>
          <p:cNvGrpSpPr/>
          <p:nvPr/>
        </p:nvGrpSpPr>
        <p:grpSpPr>
          <a:xfrm>
            <a:off x="2601846" y="975842"/>
            <a:ext cx="634607" cy="492733"/>
            <a:chOff x="3392869" y="662699"/>
            <a:chExt cx="824808" cy="640412"/>
          </a:xfrm>
        </p:grpSpPr>
        <p:pic>
          <p:nvPicPr>
            <p:cNvPr id="313" name="Google Shape;313;p40" descr="cell-tower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669583" y="667773"/>
              <a:ext cx="277646" cy="6353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4" name="Google Shape;314;p40" descr="radio-waves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392869" y="669839"/>
              <a:ext cx="231321" cy="3939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" name="Google Shape;315;p40" descr="radio-waves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flipH="1">
              <a:off x="3981507" y="662699"/>
              <a:ext cx="236170" cy="39391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6" name="Google Shape;316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4036777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38330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44878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066101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77870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94526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02525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27611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4" name="Google Shape;324;p40"/>
          <p:cNvCxnSpPr/>
          <p:nvPr/>
        </p:nvCxnSpPr>
        <p:spPr>
          <a:xfrm flipH="1">
            <a:off x="2182089" y="3132254"/>
            <a:ext cx="14232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5" name="Google Shape;325;p40"/>
          <p:cNvCxnSpPr/>
          <p:nvPr/>
        </p:nvCxnSpPr>
        <p:spPr>
          <a:xfrm flipH="1">
            <a:off x="2895489" y="3132254"/>
            <a:ext cx="709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6" name="Google Shape;326;p40"/>
          <p:cNvCxnSpPr/>
          <p:nvPr/>
        </p:nvCxnSpPr>
        <p:spPr>
          <a:xfrm>
            <a:off x="3605289" y="3132254"/>
            <a:ext cx="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7" name="Google Shape;327;p40"/>
          <p:cNvCxnSpPr/>
          <p:nvPr/>
        </p:nvCxnSpPr>
        <p:spPr>
          <a:xfrm>
            <a:off x="4321061" y="3132254"/>
            <a:ext cx="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8" name="Google Shape;328;p40"/>
          <p:cNvCxnSpPr/>
          <p:nvPr/>
        </p:nvCxnSpPr>
        <p:spPr>
          <a:xfrm>
            <a:off x="3605289" y="3132254"/>
            <a:ext cx="715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9" name="Google Shape;329;p40"/>
          <p:cNvCxnSpPr/>
          <p:nvPr/>
        </p:nvCxnSpPr>
        <p:spPr>
          <a:xfrm>
            <a:off x="3605289" y="3132254"/>
            <a:ext cx="14265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0" name="Google Shape;330;p40"/>
          <p:cNvCxnSpPr/>
          <p:nvPr/>
        </p:nvCxnSpPr>
        <p:spPr>
          <a:xfrm>
            <a:off x="3605289" y="3132254"/>
            <a:ext cx="21423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1" name="Google Shape;331;p40"/>
          <p:cNvCxnSpPr/>
          <p:nvPr/>
        </p:nvCxnSpPr>
        <p:spPr>
          <a:xfrm>
            <a:off x="3605289" y="3132254"/>
            <a:ext cx="28557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2" name="Google Shape;332;p40"/>
          <p:cNvCxnSpPr/>
          <p:nvPr/>
        </p:nvCxnSpPr>
        <p:spPr>
          <a:xfrm>
            <a:off x="3605289" y="3132254"/>
            <a:ext cx="35787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3" name="Google Shape;333;p40"/>
          <p:cNvCxnSpPr/>
          <p:nvPr/>
        </p:nvCxnSpPr>
        <p:spPr>
          <a:xfrm flipH="1">
            <a:off x="3605261" y="3132254"/>
            <a:ext cx="715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4" name="Google Shape;334;p40"/>
          <p:cNvCxnSpPr/>
          <p:nvPr/>
        </p:nvCxnSpPr>
        <p:spPr>
          <a:xfrm flipH="1">
            <a:off x="2895461" y="3132254"/>
            <a:ext cx="14256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5" name="Google Shape;335;p40"/>
          <p:cNvCxnSpPr/>
          <p:nvPr/>
        </p:nvCxnSpPr>
        <p:spPr>
          <a:xfrm flipH="1">
            <a:off x="2182061" y="3132254"/>
            <a:ext cx="21390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6" name="Google Shape;336;p40"/>
          <p:cNvCxnSpPr/>
          <p:nvPr/>
        </p:nvCxnSpPr>
        <p:spPr>
          <a:xfrm>
            <a:off x="4321061" y="3132254"/>
            <a:ext cx="7110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7" name="Google Shape;337;p40"/>
          <p:cNvCxnSpPr/>
          <p:nvPr/>
        </p:nvCxnSpPr>
        <p:spPr>
          <a:xfrm>
            <a:off x="4321061" y="3132254"/>
            <a:ext cx="14265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8" name="Google Shape;338;p40"/>
          <p:cNvCxnSpPr/>
          <p:nvPr/>
        </p:nvCxnSpPr>
        <p:spPr>
          <a:xfrm>
            <a:off x="4321061" y="3132254"/>
            <a:ext cx="21399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9" name="Google Shape;339;p40"/>
          <p:cNvCxnSpPr/>
          <p:nvPr/>
        </p:nvCxnSpPr>
        <p:spPr>
          <a:xfrm>
            <a:off x="4321061" y="3132254"/>
            <a:ext cx="28632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0" name="Google Shape;340;p40"/>
          <p:cNvCxnSpPr/>
          <p:nvPr/>
        </p:nvCxnSpPr>
        <p:spPr>
          <a:xfrm flipH="1">
            <a:off x="2182230" y="3132254"/>
            <a:ext cx="28497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1" name="Google Shape;341;p40"/>
          <p:cNvCxnSpPr/>
          <p:nvPr/>
        </p:nvCxnSpPr>
        <p:spPr>
          <a:xfrm flipH="1">
            <a:off x="3605430" y="3132254"/>
            <a:ext cx="14265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2" name="Google Shape;342;p40"/>
          <p:cNvCxnSpPr/>
          <p:nvPr/>
        </p:nvCxnSpPr>
        <p:spPr>
          <a:xfrm flipH="1">
            <a:off x="4320930" y="3132254"/>
            <a:ext cx="7110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3" name="Google Shape;343;p40"/>
          <p:cNvCxnSpPr/>
          <p:nvPr/>
        </p:nvCxnSpPr>
        <p:spPr>
          <a:xfrm>
            <a:off x="5031930" y="3132254"/>
            <a:ext cx="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4" name="Google Shape;344;p40"/>
          <p:cNvCxnSpPr/>
          <p:nvPr/>
        </p:nvCxnSpPr>
        <p:spPr>
          <a:xfrm>
            <a:off x="5031930" y="3132254"/>
            <a:ext cx="715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5" name="Google Shape;345;p40"/>
          <p:cNvCxnSpPr/>
          <p:nvPr/>
        </p:nvCxnSpPr>
        <p:spPr>
          <a:xfrm>
            <a:off x="5031930" y="3132254"/>
            <a:ext cx="14292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6" name="Google Shape;346;p40"/>
          <p:cNvCxnSpPr/>
          <p:nvPr/>
        </p:nvCxnSpPr>
        <p:spPr>
          <a:xfrm flipH="1">
            <a:off x="2182201" y="3132254"/>
            <a:ext cx="35655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7" name="Google Shape;347;p40"/>
          <p:cNvCxnSpPr/>
          <p:nvPr/>
        </p:nvCxnSpPr>
        <p:spPr>
          <a:xfrm flipH="1">
            <a:off x="3605401" y="3132254"/>
            <a:ext cx="21423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8" name="Google Shape;348;p40"/>
          <p:cNvCxnSpPr/>
          <p:nvPr/>
        </p:nvCxnSpPr>
        <p:spPr>
          <a:xfrm flipH="1">
            <a:off x="5031902" y="3132254"/>
            <a:ext cx="715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9" name="Google Shape;349;p40"/>
          <p:cNvCxnSpPr/>
          <p:nvPr/>
        </p:nvCxnSpPr>
        <p:spPr>
          <a:xfrm>
            <a:off x="5747702" y="3132254"/>
            <a:ext cx="7134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40"/>
          <p:cNvCxnSpPr/>
          <p:nvPr/>
        </p:nvCxnSpPr>
        <p:spPr>
          <a:xfrm>
            <a:off x="5747702" y="3132254"/>
            <a:ext cx="14364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1" name="Google Shape;351;p40"/>
          <p:cNvCxnSpPr/>
          <p:nvPr/>
        </p:nvCxnSpPr>
        <p:spPr>
          <a:xfrm>
            <a:off x="5747702" y="3132254"/>
            <a:ext cx="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352" name="Google Shape;352;p40"/>
          <p:cNvGrpSpPr/>
          <p:nvPr/>
        </p:nvGrpSpPr>
        <p:grpSpPr>
          <a:xfrm>
            <a:off x="4080622" y="3014507"/>
            <a:ext cx="460636" cy="264977"/>
            <a:chOff x="3769419" y="2741133"/>
            <a:chExt cx="574073" cy="330231"/>
          </a:xfrm>
        </p:grpSpPr>
        <p:sp>
          <p:nvSpPr>
            <p:cNvPr id="353" name="Google Shape;353;p40"/>
            <p:cNvSpPr/>
            <p:nvPr/>
          </p:nvSpPr>
          <p:spPr>
            <a:xfrm>
              <a:off x="3964164" y="2887782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457200">
                <a:buSzPts val="1050"/>
                <a:buFont typeface="Calibri"/>
                <a:buNone/>
              </a:pPr>
              <a:endParaRPr sz="105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4" name="Google Shape;354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769419" y="2741133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5" name="Google Shape;355;p40"/>
          <p:cNvGrpSpPr/>
          <p:nvPr/>
        </p:nvGrpSpPr>
        <p:grpSpPr>
          <a:xfrm>
            <a:off x="3364874" y="3014507"/>
            <a:ext cx="460636" cy="264977"/>
            <a:chOff x="2839133" y="2741133"/>
            <a:chExt cx="574073" cy="330231"/>
          </a:xfrm>
        </p:grpSpPr>
        <p:sp>
          <p:nvSpPr>
            <p:cNvPr id="356" name="Google Shape;356;p40"/>
            <p:cNvSpPr/>
            <p:nvPr/>
          </p:nvSpPr>
          <p:spPr>
            <a:xfrm>
              <a:off x="3033878" y="2887782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457200">
                <a:buSzPts val="1050"/>
                <a:buFont typeface="Calibri"/>
                <a:buNone/>
              </a:pPr>
              <a:endParaRPr sz="105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7" name="Google Shape;357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839133" y="2741133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8" name="Google Shape;358;p40"/>
          <p:cNvSpPr txBox="1"/>
          <p:nvPr/>
        </p:nvSpPr>
        <p:spPr>
          <a:xfrm>
            <a:off x="2639739" y="1510413"/>
            <a:ext cx="513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457200">
              <a:buClr>
                <a:srgbClr val="4B4B4B"/>
              </a:buClr>
              <a:buSzPts val="1400"/>
              <a:buFont typeface="Corbel"/>
              <a:buNone/>
            </a:pPr>
            <a:r>
              <a:rPr lang="en-US" kern="12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Mobile</a:t>
            </a:r>
            <a:endParaRPr sz="1000" kern="1200">
              <a:solidFill>
                <a:srgbClr val="4B4B4B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59" name="Google Shape;359;p40"/>
          <p:cNvSpPr txBox="1"/>
          <p:nvPr/>
        </p:nvSpPr>
        <p:spPr>
          <a:xfrm>
            <a:off x="6986635" y="4282386"/>
            <a:ext cx="423600" cy="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457200"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 kern="12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ROADM</a:t>
            </a:r>
            <a:br>
              <a:rPr lang="en-US" sz="900" kern="12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en-US" sz="900" kern="12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(Core)</a:t>
            </a:r>
            <a:endParaRPr sz="1800" kern="1200">
              <a:ea typeface="+mn-ea"/>
              <a:cs typeface="+mn-cs"/>
            </a:endParaRPr>
          </a:p>
        </p:txBody>
      </p:sp>
      <p:sp>
        <p:nvSpPr>
          <p:cNvPr id="360" name="Google Shape;360;p40"/>
          <p:cNvSpPr txBox="1"/>
          <p:nvPr/>
        </p:nvSpPr>
        <p:spPr>
          <a:xfrm>
            <a:off x="2003680" y="4282386"/>
            <a:ext cx="275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457200"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 kern="12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Radio</a:t>
            </a:r>
            <a:br>
              <a:rPr lang="en-US" sz="900" kern="12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en-US" sz="900" kern="12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Units</a:t>
            </a:r>
            <a:endParaRPr sz="1800" kern="1200">
              <a:ea typeface="+mn-ea"/>
              <a:cs typeface="+mn-cs"/>
            </a:endParaRPr>
          </a:p>
        </p:txBody>
      </p:sp>
      <p:sp>
        <p:nvSpPr>
          <p:cNvPr id="361" name="Google Shape;361;p40"/>
          <p:cNvSpPr txBox="1"/>
          <p:nvPr/>
        </p:nvSpPr>
        <p:spPr>
          <a:xfrm>
            <a:off x="2756500" y="4282386"/>
            <a:ext cx="255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457200"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 kern="12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PON</a:t>
            </a:r>
            <a:br>
              <a:rPr lang="en-US" sz="900" kern="12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en-US" sz="900" kern="12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OLTs</a:t>
            </a:r>
            <a:endParaRPr sz="1800" kern="1200">
              <a:ea typeface="+mn-ea"/>
              <a:cs typeface="+mn-cs"/>
            </a:endParaRPr>
          </a:p>
        </p:txBody>
      </p:sp>
      <p:sp>
        <p:nvSpPr>
          <p:cNvPr id="362" name="Google Shape;362;p40"/>
          <p:cNvSpPr txBox="1"/>
          <p:nvPr/>
        </p:nvSpPr>
        <p:spPr>
          <a:xfrm>
            <a:off x="3456338" y="4282386"/>
            <a:ext cx="270600" cy="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457200"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 kern="12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PON</a:t>
            </a:r>
            <a:br>
              <a:rPr lang="en-US" sz="900" kern="12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en-US" sz="900" kern="12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OLTs</a:t>
            </a:r>
            <a:endParaRPr sz="1800" kern="1200">
              <a:ea typeface="+mn-ea"/>
              <a:cs typeface="+mn-cs"/>
            </a:endParaRPr>
          </a:p>
        </p:txBody>
      </p:sp>
      <p:sp>
        <p:nvSpPr>
          <p:cNvPr id="363" name="Google Shape;363;p40"/>
          <p:cNvSpPr txBox="1"/>
          <p:nvPr/>
        </p:nvSpPr>
        <p:spPr>
          <a:xfrm>
            <a:off x="6095366" y="1510413"/>
            <a:ext cx="820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457200">
              <a:buClr>
                <a:srgbClr val="4B4B4B"/>
              </a:buClr>
              <a:buSzPts val="1400"/>
              <a:buFont typeface="Corbel"/>
              <a:buNone/>
            </a:pPr>
            <a:r>
              <a:rPr lang="en-US" kern="12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Residential</a:t>
            </a:r>
            <a:endParaRPr sz="1000" kern="1200">
              <a:solidFill>
                <a:srgbClr val="4B4B4B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64" name="Google Shape;364;p40"/>
          <p:cNvSpPr txBox="1"/>
          <p:nvPr/>
        </p:nvSpPr>
        <p:spPr>
          <a:xfrm>
            <a:off x="4307252" y="1510413"/>
            <a:ext cx="766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457200">
              <a:buClr>
                <a:srgbClr val="4B4B4B"/>
              </a:buClr>
              <a:buSzPts val="1400"/>
              <a:buFont typeface="Corbel"/>
              <a:buNone/>
            </a:pPr>
            <a:r>
              <a:rPr lang="en-US" kern="12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Enterprise</a:t>
            </a:r>
            <a:endParaRPr sz="1000" kern="1200">
              <a:solidFill>
                <a:srgbClr val="4B4B4B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365" name="Google Shape;365;p40" descr="building2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13997" y="894989"/>
            <a:ext cx="362110" cy="592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40" descr="hous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232053" y="1057530"/>
            <a:ext cx="514569" cy="3685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7" name="Google Shape;367;p40"/>
          <p:cNvGrpSpPr/>
          <p:nvPr/>
        </p:nvGrpSpPr>
        <p:grpSpPr>
          <a:xfrm>
            <a:off x="6220511" y="3464329"/>
            <a:ext cx="460636" cy="264977"/>
            <a:chOff x="6550719" y="3436458"/>
            <a:chExt cx="574073" cy="330231"/>
          </a:xfrm>
        </p:grpSpPr>
        <p:sp>
          <p:nvSpPr>
            <p:cNvPr id="368" name="Google Shape;368;p40"/>
            <p:cNvSpPr/>
            <p:nvPr/>
          </p:nvSpPr>
          <p:spPr>
            <a:xfrm>
              <a:off x="6745464" y="3583107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457200">
                <a:buSzPts val="1050"/>
                <a:buFont typeface="Calibri"/>
                <a:buNone/>
              </a:pPr>
              <a:endParaRPr sz="105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69" name="Google Shape;369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550719" y="3436458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0" name="Google Shape;370;p40"/>
          <p:cNvGrpSpPr/>
          <p:nvPr/>
        </p:nvGrpSpPr>
        <p:grpSpPr>
          <a:xfrm>
            <a:off x="5507214" y="3464329"/>
            <a:ext cx="460636" cy="264977"/>
            <a:chOff x="5623619" y="3436458"/>
            <a:chExt cx="574073" cy="330231"/>
          </a:xfrm>
        </p:grpSpPr>
        <p:sp>
          <p:nvSpPr>
            <p:cNvPr id="371" name="Google Shape;371;p40"/>
            <p:cNvSpPr/>
            <p:nvPr/>
          </p:nvSpPr>
          <p:spPr>
            <a:xfrm>
              <a:off x="5818364" y="3583107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457200">
                <a:buSzPts val="1050"/>
                <a:buFont typeface="Calibri"/>
                <a:buNone/>
              </a:pPr>
              <a:endParaRPr sz="105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72" name="Google Shape;372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623619" y="3436458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3" name="Google Shape;373;p40"/>
          <p:cNvGrpSpPr/>
          <p:nvPr/>
        </p:nvGrpSpPr>
        <p:grpSpPr>
          <a:xfrm>
            <a:off x="4791467" y="3464329"/>
            <a:ext cx="460636" cy="264977"/>
            <a:chOff x="4693333" y="3436458"/>
            <a:chExt cx="574073" cy="330231"/>
          </a:xfrm>
        </p:grpSpPr>
        <p:sp>
          <p:nvSpPr>
            <p:cNvPr id="374" name="Google Shape;374;p40"/>
            <p:cNvSpPr/>
            <p:nvPr/>
          </p:nvSpPr>
          <p:spPr>
            <a:xfrm>
              <a:off x="4888078" y="3583107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457200">
                <a:buSzPts val="1050"/>
                <a:buFont typeface="Calibri"/>
                <a:buNone/>
              </a:pPr>
              <a:endParaRPr sz="105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75" name="Google Shape;375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693333" y="3436458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76" name="Google Shape;376;p40"/>
          <p:cNvCxnSpPr/>
          <p:nvPr/>
        </p:nvCxnSpPr>
        <p:spPr>
          <a:xfrm rot="10800000" flipH="1">
            <a:off x="2895506" y="3159094"/>
            <a:ext cx="2052300" cy="423000"/>
          </a:xfrm>
          <a:prstGeom prst="straightConnector1">
            <a:avLst/>
          </a:prstGeom>
          <a:noFill/>
          <a:ln w="9525" cap="rnd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7" name="Google Shape;377;p40"/>
          <p:cNvCxnSpPr/>
          <p:nvPr/>
        </p:nvCxnSpPr>
        <p:spPr>
          <a:xfrm rot="10800000" flipH="1">
            <a:off x="2979580" y="3159145"/>
            <a:ext cx="2684100" cy="449700"/>
          </a:xfrm>
          <a:prstGeom prst="straightConnector1">
            <a:avLst/>
          </a:prstGeom>
          <a:noFill/>
          <a:ln w="9525" cap="rnd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8" name="Google Shape;378;p40"/>
          <p:cNvCxnSpPr/>
          <p:nvPr/>
        </p:nvCxnSpPr>
        <p:spPr>
          <a:xfrm rot="10800000" flipH="1">
            <a:off x="4321061" y="3159094"/>
            <a:ext cx="1342500" cy="423000"/>
          </a:xfrm>
          <a:prstGeom prst="straightConnector1">
            <a:avLst/>
          </a:prstGeom>
          <a:noFill/>
          <a:ln w="9525" cap="rnd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9" name="Google Shape;379;p40"/>
          <p:cNvCxnSpPr/>
          <p:nvPr/>
        </p:nvCxnSpPr>
        <p:spPr>
          <a:xfrm rot="10800000">
            <a:off x="5031914" y="3185794"/>
            <a:ext cx="2152200" cy="396300"/>
          </a:xfrm>
          <a:prstGeom prst="straightConnector1">
            <a:avLst/>
          </a:prstGeom>
          <a:noFill/>
          <a:ln w="9525" cap="rnd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380" name="Google Shape;380;p40"/>
          <p:cNvGrpSpPr/>
          <p:nvPr/>
        </p:nvGrpSpPr>
        <p:grpSpPr>
          <a:xfrm>
            <a:off x="4080677" y="3464384"/>
            <a:ext cx="460644" cy="264982"/>
            <a:chOff x="3820219" y="3153790"/>
            <a:chExt cx="598706" cy="344401"/>
          </a:xfrm>
        </p:grpSpPr>
        <p:sp>
          <p:nvSpPr>
            <p:cNvPr id="381" name="Google Shape;381;p40"/>
            <p:cNvSpPr/>
            <p:nvPr/>
          </p:nvSpPr>
          <p:spPr>
            <a:xfrm>
              <a:off x="4023320" y="3306732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457200">
                <a:buSzPts val="1050"/>
                <a:buFont typeface="Calibri"/>
                <a:buNone/>
              </a:pPr>
              <a:endParaRPr sz="105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2" name="Google Shape;382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820219" y="3153790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3" name="Google Shape;383;p40"/>
          <p:cNvGrpSpPr/>
          <p:nvPr/>
        </p:nvGrpSpPr>
        <p:grpSpPr>
          <a:xfrm>
            <a:off x="5507297" y="3014550"/>
            <a:ext cx="460644" cy="264982"/>
            <a:chOff x="5674419" y="2569135"/>
            <a:chExt cx="598706" cy="344401"/>
          </a:xfrm>
        </p:grpSpPr>
        <p:sp>
          <p:nvSpPr>
            <p:cNvPr id="384" name="Google Shape;384;p40"/>
            <p:cNvSpPr/>
            <p:nvPr/>
          </p:nvSpPr>
          <p:spPr>
            <a:xfrm>
              <a:off x="5877520" y="2722077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457200">
                <a:buSzPts val="1050"/>
                <a:buFont typeface="Calibri"/>
                <a:buNone/>
              </a:pPr>
              <a:endParaRPr sz="105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5" name="Google Shape;385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674419" y="2569135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6" name="Google Shape;386;p40"/>
          <p:cNvGrpSpPr/>
          <p:nvPr/>
        </p:nvGrpSpPr>
        <p:grpSpPr>
          <a:xfrm>
            <a:off x="4791535" y="3014550"/>
            <a:ext cx="460644" cy="264982"/>
            <a:chOff x="4744133" y="2569135"/>
            <a:chExt cx="598706" cy="344401"/>
          </a:xfrm>
        </p:grpSpPr>
        <p:sp>
          <p:nvSpPr>
            <p:cNvPr id="387" name="Google Shape;387;p40"/>
            <p:cNvSpPr/>
            <p:nvPr/>
          </p:nvSpPr>
          <p:spPr>
            <a:xfrm>
              <a:off x="4947234" y="2722077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457200">
                <a:buSzPts val="1050"/>
                <a:buFont typeface="Calibri"/>
                <a:buNone/>
              </a:pPr>
              <a:endParaRPr sz="105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8" name="Google Shape;388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744133" y="2569135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9" name="Google Shape;389;p40"/>
          <p:cNvGrpSpPr/>
          <p:nvPr/>
        </p:nvGrpSpPr>
        <p:grpSpPr>
          <a:xfrm>
            <a:off x="3364915" y="3464384"/>
            <a:ext cx="460644" cy="264982"/>
            <a:chOff x="2889933" y="3153790"/>
            <a:chExt cx="598706" cy="344401"/>
          </a:xfrm>
        </p:grpSpPr>
        <p:sp>
          <p:nvSpPr>
            <p:cNvPr id="390" name="Google Shape;390;p40"/>
            <p:cNvSpPr/>
            <p:nvPr/>
          </p:nvSpPr>
          <p:spPr>
            <a:xfrm>
              <a:off x="3093034" y="3306732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457200">
                <a:buSzPts val="1050"/>
                <a:buFont typeface="Calibri"/>
                <a:buNone/>
              </a:pPr>
              <a:endParaRPr sz="105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1" name="Google Shape;391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889933" y="3153790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2" name="Google Shape;392;p40"/>
          <p:cNvGrpSpPr/>
          <p:nvPr/>
        </p:nvGrpSpPr>
        <p:grpSpPr>
          <a:xfrm>
            <a:off x="6943689" y="3464384"/>
            <a:ext cx="460644" cy="264982"/>
            <a:chOff x="7541319" y="3153790"/>
            <a:chExt cx="598706" cy="344401"/>
          </a:xfrm>
        </p:grpSpPr>
        <p:sp>
          <p:nvSpPr>
            <p:cNvPr id="393" name="Google Shape;393;p40"/>
            <p:cNvSpPr/>
            <p:nvPr/>
          </p:nvSpPr>
          <p:spPr>
            <a:xfrm>
              <a:off x="7744420" y="3306732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457200">
                <a:buSzPts val="1050"/>
                <a:buFont typeface="Calibri"/>
                <a:buNone/>
              </a:pPr>
              <a:endParaRPr sz="105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4" name="Google Shape;394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541319" y="3153790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5" name="Google Shape;395;p40"/>
          <p:cNvGrpSpPr/>
          <p:nvPr/>
        </p:nvGrpSpPr>
        <p:grpSpPr>
          <a:xfrm>
            <a:off x="2655141" y="3464384"/>
            <a:ext cx="460644" cy="264982"/>
            <a:chOff x="1967430" y="3153790"/>
            <a:chExt cx="598706" cy="344401"/>
          </a:xfrm>
        </p:grpSpPr>
        <p:sp>
          <p:nvSpPr>
            <p:cNvPr id="396" name="Google Shape;396;p40"/>
            <p:cNvSpPr/>
            <p:nvPr/>
          </p:nvSpPr>
          <p:spPr>
            <a:xfrm>
              <a:off x="2170531" y="3306732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457200">
                <a:buSzPts val="1050"/>
                <a:buFont typeface="Calibri"/>
                <a:buNone/>
              </a:pPr>
              <a:endParaRPr sz="105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7" name="Google Shape;397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967430" y="3153790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98" name="Google Shape;398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944763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855786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766906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676660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585915"/>
            <a:ext cx="460651" cy="2649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3" name="Google Shape;403;p40"/>
          <p:cNvGrpSpPr/>
          <p:nvPr/>
        </p:nvGrpSpPr>
        <p:grpSpPr>
          <a:xfrm>
            <a:off x="1941817" y="3464329"/>
            <a:ext cx="460636" cy="264977"/>
            <a:chOff x="989530" y="3436458"/>
            <a:chExt cx="574073" cy="330231"/>
          </a:xfrm>
        </p:grpSpPr>
        <p:sp>
          <p:nvSpPr>
            <p:cNvPr id="404" name="Google Shape;404;p40"/>
            <p:cNvSpPr/>
            <p:nvPr/>
          </p:nvSpPr>
          <p:spPr>
            <a:xfrm>
              <a:off x="1184275" y="3583107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457200">
                <a:buSzPts val="1050"/>
                <a:buFont typeface="Calibri"/>
                <a:buNone/>
              </a:pPr>
              <a:endParaRPr sz="105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05" name="Google Shape;405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89530" y="3436458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6" name="Google Shape;406;p40"/>
          <p:cNvSpPr txBox="1"/>
          <p:nvPr/>
        </p:nvSpPr>
        <p:spPr>
          <a:xfrm>
            <a:off x="4673526" y="4382034"/>
            <a:ext cx="13146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457200"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 kern="12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Shared Cloud Infrastructure</a:t>
            </a:r>
            <a:endParaRPr sz="1800" kern="1200">
              <a:ea typeface="+mn-ea"/>
              <a:cs typeface="+mn-cs"/>
            </a:endParaRPr>
          </a:p>
        </p:txBody>
      </p:sp>
      <p:sp>
        <p:nvSpPr>
          <p:cNvPr id="407" name="Google Shape;407;p40"/>
          <p:cNvSpPr/>
          <p:nvPr/>
        </p:nvSpPr>
        <p:spPr>
          <a:xfrm>
            <a:off x="5981475" y="999160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457200">
              <a:buClr>
                <a:srgbClr val="FFFFFF"/>
              </a:buClr>
              <a:buSzPts val="1400"/>
              <a:buFont typeface="Calibri"/>
              <a:buNone/>
            </a:pPr>
            <a:r>
              <a:rPr lang="en-US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Residential</a:t>
            </a:r>
            <a:br>
              <a:rPr lang="en-US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Services</a:t>
            </a:r>
            <a:endParaRPr sz="1800" kern="1200">
              <a:ea typeface="+mn-ea"/>
              <a:cs typeface="+mn-cs"/>
            </a:endParaRPr>
          </a:p>
        </p:txBody>
      </p:sp>
      <p:sp>
        <p:nvSpPr>
          <p:cNvPr id="408" name="Google Shape;408;p40"/>
          <p:cNvSpPr/>
          <p:nvPr/>
        </p:nvSpPr>
        <p:spPr>
          <a:xfrm>
            <a:off x="1887476" y="999160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457200">
              <a:buClr>
                <a:srgbClr val="FFFFFF"/>
              </a:buClr>
              <a:buSzPts val="1400"/>
              <a:buFont typeface="Calibri"/>
              <a:buNone/>
            </a:pPr>
            <a:r>
              <a:rPr lang="en-US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Mobile</a:t>
            </a:r>
            <a:br>
              <a:rPr lang="en-US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Services</a:t>
            </a:r>
            <a:endParaRPr sz="1800" kern="1200">
              <a:ea typeface="+mn-ea"/>
              <a:cs typeface="+mn-cs"/>
            </a:endParaRPr>
          </a:p>
        </p:txBody>
      </p:sp>
      <p:sp>
        <p:nvSpPr>
          <p:cNvPr id="409" name="Google Shape;409;p40"/>
          <p:cNvSpPr/>
          <p:nvPr/>
        </p:nvSpPr>
        <p:spPr>
          <a:xfrm>
            <a:off x="4045986" y="999160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457200">
              <a:buClr>
                <a:srgbClr val="FFFFFF"/>
              </a:buClr>
              <a:buSzPts val="1400"/>
              <a:buFont typeface="Calibri"/>
              <a:buNone/>
            </a:pPr>
            <a:r>
              <a:rPr lang="en-US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Enterprise</a:t>
            </a:r>
            <a:br>
              <a:rPr lang="en-US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Services</a:t>
            </a:r>
            <a:endParaRPr sz="1800" kern="1200">
              <a:ea typeface="+mn-ea"/>
              <a:cs typeface="+mn-cs"/>
            </a:endParaRPr>
          </a:p>
        </p:txBody>
      </p:sp>
      <p:sp>
        <p:nvSpPr>
          <p:cNvPr id="410" name="Google Shape;410;p40"/>
          <p:cNvSpPr txBox="1"/>
          <p:nvPr/>
        </p:nvSpPr>
        <p:spPr>
          <a:xfrm>
            <a:off x="1509125" y="1975675"/>
            <a:ext cx="1161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457200">
              <a:buClr>
                <a:srgbClr val="E35052"/>
              </a:buClr>
              <a:buSzPts val="3600"/>
              <a:buFont typeface="Calibri"/>
              <a:buNone/>
            </a:pPr>
            <a:r>
              <a:rPr lang="en-US" sz="3600" b="1" kern="1200">
                <a:solidFill>
                  <a:srgbClr val="E35052"/>
                </a:solidFill>
                <a:latin typeface="Calibri"/>
                <a:ea typeface="Calibri"/>
                <a:cs typeface="Calibri"/>
                <a:sym typeface="Calibri"/>
              </a:rPr>
              <a:t>SEBA</a:t>
            </a:r>
            <a:endParaRPr sz="1800" kern="1200">
              <a:ea typeface="+mn-ea"/>
              <a:cs typeface="+mn-cs"/>
            </a:endParaRPr>
          </a:p>
        </p:txBody>
      </p:sp>
      <p:sp>
        <p:nvSpPr>
          <p:cNvPr id="411" name="Google Shape;411;p40"/>
          <p:cNvSpPr/>
          <p:nvPr/>
        </p:nvSpPr>
        <p:spPr>
          <a:xfrm>
            <a:off x="2886868" y="3518981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457200">
              <a:buClr>
                <a:srgbClr val="FFFFFF"/>
              </a:buClr>
              <a:buSzPts val="1400"/>
              <a:buFont typeface="Calibri"/>
              <a:buNone/>
            </a:pPr>
            <a:r>
              <a:rPr lang="en-US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VOLTHA</a:t>
            </a:r>
            <a:endParaRPr sz="1800" kern="1200">
              <a:ea typeface="+mn-ea"/>
              <a:cs typeface="+mn-cs"/>
            </a:endParaRPr>
          </a:p>
        </p:txBody>
      </p:sp>
      <p:sp>
        <p:nvSpPr>
          <p:cNvPr id="412" name="Google Shape;412;p40"/>
          <p:cNvSpPr/>
          <p:nvPr/>
        </p:nvSpPr>
        <p:spPr>
          <a:xfrm>
            <a:off x="6829420" y="3518981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457200">
              <a:buClr>
                <a:srgbClr val="FFFFFF"/>
              </a:buClr>
              <a:buSzPts val="1400"/>
              <a:buFont typeface="Calibri"/>
              <a:buNone/>
            </a:pPr>
            <a:r>
              <a:rPr lang="en-US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ODTN</a:t>
            </a:r>
            <a:endParaRPr sz="1800" kern="1200">
              <a:ea typeface="+mn-ea"/>
              <a:cs typeface="+mn-cs"/>
            </a:endParaRPr>
          </a:p>
        </p:txBody>
      </p:sp>
      <p:sp>
        <p:nvSpPr>
          <p:cNvPr id="413" name="Google Shape;413;p40"/>
          <p:cNvSpPr/>
          <p:nvPr/>
        </p:nvSpPr>
        <p:spPr>
          <a:xfrm>
            <a:off x="4403340" y="3518981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457200">
              <a:buClr>
                <a:srgbClr val="FFFFFF"/>
              </a:buClr>
              <a:buSzPts val="1400"/>
              <a:buFont typeface="Calibri"/>
              <a:buNone/>
            </a:pPr>
            <a:r>
              <a:rPr lang="en-US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Stratum</a:t>
            </a:r>
            <a:endParaRPr sz="1800" kern="1200">
              <a:ea typeface="+mn-ea"/>
              <a:cs typeface="+mn-cs"/>
            </a:endParaRPr>
          </a:p>
        </p:txBody>
      </p:sp>
      <p:sp>
        <p:nvSpPr>
          <p:cNvPr id="414" name="Google Shape;414;p40"/>
          <p:cNvSpPr/>
          <p:nvPr/>
        </p:nvSpPr>
        <p:spPr>
          <a:xfrm>
            <a:off x="1224453" y="3518981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457200">
              <a:buClr>
                <a:srgbClr val="FFFFFF"/>
              </a:buClr>
              <a:buSzPts val="1400"/>
              <a:buFont typeface="Calibri"/>
              <a:buNone/>
            </a:pPr>
            <a:r>
              <a:rPr lang="en-US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ORAN</a:t>
            </a:r>
            <a:endParaRPr sz="1800" kern="1200">
              <a:ea typeface="+mn-ea"/>
              <a:cs typeface="+mn-cs"/>
            </a:endParaRPr>
          </a:p>
        </p:txBody>
      </p:sp>
      <p:sp>
        <p:nvSpPr>
          <p:cNvPr id="415" name="Google Shape;415;p40"/>
          <p:cNvSpPr/>
          <p:nvPr/>
        </p:nvSpPr>
        <p:spPr>
          <a:xfrm>
            <a:off x="4403340" y="2354740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457200">
              <a:buClr>
                <a:srgbClr val="FFFFFF"/>
              </a:buClr>
              <a:buSzPts val="1400"/>
              <a:buFont typeface="Calibri"/>
              <a:buNone/>
            </a:pPr>
            <a:r>
              <a:rPr lang="en-US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Trellis</a:t>
            </a:r>
            <a:endParaRPr sz="1800" kern="1200">
              <a:ea typeface="+mn-ea"/>
              <a:cs typeface="+mn-cs"/>
            </a:endParaRPr>
          </a:p>
        </p:txBody>
      </p:sp>
      <p:sp>
        <p:nvSpPr>
          <p:cNvPr id="416" name="Google Shape;416;p40"/>
          <p:cNvSpPr/>
          <p:nvPr/>
        </p:nvSpPr>
        <p:spPr>
          <a:xfrm>
            <a:off x="4403340" y="2922432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457200">
              <a:buClr>
                <a:srgbClr val="FFFFFF"/>
              </a:buClr>
              <a:buSzPts val="1400"/>
              <a:buFont typeface="Calibri"/>
              <a:buNone/>
            </a:pPr>
            <a:r>
              <a:rPr lang="en-US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ONOS</a:t>
            </a:r>
            <a:endParaRPr sz="1800" kern="1200">
              <a:ea typeface="+mn-ea"/>
              <a:cs typeface="+mn-cs"/>
            </a:endParaRPr>
          </a:p>
        </p:txBody>
      </p:sp>
      <p:sp>
        <p:nvSpPr>
          <p:cNvPr id="417" name="Google Shape;417;p40"/>
          <p:cNvSpPr/>
          <p:nvPr/>
        </p:nvSpPr>
        <p:spPr>
          <a:xfrm>
            <a:off x="3505200" y="1558236"/>
            <a:ext cx="3264600" cy="807600"/>
          </a:xfrm>
          <a:prstGeom prst="roundRect">
            <a:avLst>
              <a:gd name="adj" fmla="val 9176"/>
            </a:avLst>
          </a:prstGeom>
          <a:solidFill>
            <a:srgbClr val="0070C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457200">
              <a:buClrTx/>
              <a:buFontTx/>
              <a:buNone/>
            </a:pPr>
            <a:r>
              <a:rPr lang="en-US" sz="200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NEM</a:t>
            </a:r>
            <a:r>
              <a:rPr lang="en-US" sz="80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en-US" sz="80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0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Network Edge Mediator</a:t>
            </a:r>
            <a:br>
              <a:rPr lang="en-US" sz="100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0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OSS mediation &amp; FCAPS support for operationalization</a:t>
            </a:r>
            <a:br>
              <a:rPr lang="en-US" sz="100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00" kern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Leverages XOS project &amp; toolchain</a:t>
            </a:r>
            <a:endParaRPr sz="800" kern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40"/>
          <p:cNvSpPr/>
          <p:nvPr/>
        </p:nvSpPr>
        <p:spPr>
          <a:xfrm>
            <a:off x="2803092" y="1522592"/>
            <a:ext cx="4025246" cy="2554664"/>
          </a:xfrm>
          <a:custGeom>
            <a:avLst/>
            <a:gdLst/>
            <a:ahLst/>
            <a:cxnLst/>
            <a:rect l="l" t="t" r="r" b="b"/>
            <a:pathLst>
              <a:path w="4025246" h="2554664" extrusionOk="0">
                <a:moveTo>
                  <a:pt x="0" y="2545238"/>
                </a:moveTo>
                <a:lnTo>
                  <a:pt x="1527142" y="2554664"/>
                </a:lnTo>
                <a:lnTo>
                  <a:pt x="1527142" y="1904215"/>
                </a:lnTo>
                <a:lnTo>
                  <a:pt x="4025246" y="1923070"/>
                </a:lnTo>
                <a:cubicBezTo>
                  <a:pt x="4022104" y="1272620"/>
                  <a:pt x="4018961" y="650450"/>
                  <a:pt x="4015819" y="0"/>
                </a:cubicBezTo>
                <a:lnTo>
                  <a:pt x="8907" y="7200"/>
                </a:lnTo>
                <a:lnTo>
                  <a:pt x="0" y="2545238"/>
                </a:lnTo>
                <a:close/>
              </a:path>
            </a:pathLst>
          </a:custGeom>
          <a:solidFill>
            <a:srgbClr val="93B7E0">
              <a:alpha val="20000"/>
            </a:srgbClr>
          </a:solidFill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457200">
              <a:buClrTx/>
              <a:buFontTx/>
              <a:buNone/>
            </a:pPr>
            <a:endParaRPr sz="1800" kern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Title 1"/>
          <p:cNvSpPr txBox="1">
            <a:spLocks/>
          </p:cNvSpPr>
          <p:nvPr/>
        </p:nvSpPr>
        <p:spPr>
          <a:xfrm>
            <a:off x="717750" y="3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  <a:buNone/>
            </a:pPr>
            <a:r>
              <a:rPr lang="en-US" sz="3200" b="1" dirty="0" err="1">
                <a:solidFill>
                  <a:srgbClr val="4F81BD"/>
                </a:solidFill>
                <a:latin typeface="Calibri"/>
              </a:rPr>
              <a:t>SEBA: Built on CORD</a:t>
            </a:r>
            <a:endParaRPr lang="en-US" sz="3200" b="1" dirty="0">
              <a:solidFill>
                <a:srgbClr val="4F81B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6263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" grpId="0"/>
      <p:bldP spid="4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905099" y="901008"/>
            <a:ext cx="5679611" cy="3764238"/>
          </a:xfrm>
          <a:prstGeom prst="roundRect">
            <a:avLst>
              <a:gd name="adj" fmla="val 1875"/>
            </a:avLst>
          </a:prstGeom>
          <a:noFill/>
          <a:ln w="19050" cap="flat" cmpd="sng" algn="ctr">
            <a:solidFill>
              <a:schemeClr val="tx1"/>
            </a:solidFill>
            <a:prstDash val="dot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endParaRPr lang="en-US" sz="180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5" name="Hexagon 4"/>
          <p:cNvSpPr/>
          <p:nvPr/>
        </p:nvSpPr>
        <p:spPr>
          <a:xfrm>
            <a:off x="2268066" y="1642665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AAA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1773" y="2416517"/>
            <a:ext cx="1821283" cy="33130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400" b="1">
                <a:solidFill>
                  <a:srgbClr val="4B4B4B"/>
                </a:solidFill>
                <a:latin typeface="Calibri"/>
              </a:rPr>
              <a:t>VOLTHA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11773" y="1826915"/>
            <a:ext cx="4539023" cy="44717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400" b="1">
                <a:solidFill>
                  <a:srgbClr val="4B4B4B"/>
                </a:solidFill>
                <a:latin typeface="Calibri"/>
              </a:rPr>
              <a:t>SDN Controller - ONOS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30729" y="947314"/>
            <a:ext cx="4520067" cy="4651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sz="1400" b="1">
                <a:solidFill>
                  <a:srgbClr val="4B4B4B"/>
                </a:solidFill>
                <a:latin typeface="Calibri"/>
              </a:rPr>
              <a:t>Network Edge Mediator (NEM)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16032" y="593231"/>
            <a:ext cx="1268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004B7D">
                    <a:lumMod val="75000"/>
                  </a:srgbClr>
                </a:solidFill>
                <a:latin typeface="Calibri"/>
              </a:rPr>
              <a:t>SEBA POD</a:t>
            </a:r>
          </a:p>
        </p:txBody>
      </p:sp>
      <p:sp>
        <p:nvSpPr>
          <p:cNvPr id="10" name="Hexagon 9"/>
          <p:cNvSpPr/>
          <p:nvPr/>
        </p:nvSpPr>
        <p:spPr>
          <a:xfrm>
            <a:off x="2855442" y="1635471"/>
            <a:ext cx="68286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vlans</a:t>
            </a:r>
          </a:p>
        </p:txBody>
      </p:sp>
      <p:sp>
        <p:nvSpPr>
          <p:cNvPr id="11" name="Hexagon 10"/>
          <p:cNvSpPr/>
          <p:nvPr/>
        </p:nvSpPr>
        <p:spPr>
          <a:xfrm>
            <a:off x="3409303" y="1635471"/>
            <a:ext cx="65133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dhcp</a:t>
            </a:r>
          </a:p>
        </p:txBody>
      </p:sp>
      <p:sp>
        <p:nvSpPr>
          <p:cNvPr id="12" name="Hexagon 11"/>
          <p:cNvSpPr/>
          <p:nvPr/>
        </p:nvSpPr>
        <p:spPr>
          <a:xfrm>
            <a:off x="3957232" y="1635471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mcast</a:t>
            </a:r>
          </a:p>
        </p:txBody>
      </p:sp>
      <p:sp>
        <p:nvSpPr>
          <p:cNvPr id="13" name="Hexagon 12"/>
          <p:cNvSpPr/>
          <p:nvPr/>
        </p:nvSpPr>
        <p:spPr>
          <a:xfrm>
            <a:off x="4590801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bridging</a:t>
            </a:r>
          </a:p>
        </p:txBody>
      </p:sp>
      <p:sp>
        <p:nvSpPr>
          <p:cNvPr id="14" name="Hexagon 13"/>
          <p:cNvSpPr/>
          <p:nvPr/>
        </p:nvSpPr>
        <p:spPr>
          <a:xfrm>
            <a:off x="5326695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routing</a:t>
            </a:r>
          </a:p>
        </p:txBody>
      </p:sp>
      <p:sp>
        <p:nvSpPr>
          <p:cNvPr id="15" name="Hexagon 14"/>
          <p:cNvSpPr/>
          <p:nvPr/>
        </p:nvSpPr>
        <p:spPr>
          <a:xfrm>
            <a:off x="6050035" y="1635471"/>
            <a:ext cx="68889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ACLs</a:t>
            </a:r>
          </a:p>
        </p:txBody>
      </p:sp>
      <p:cxnSp>
        <p:nvCxnSpPr>
          <p:cNvPr id="16" name="Straight Connector 15"/>
          <p:cNvCxnSpPr>
            <a:stCxn id="6" idx="0"/>
          </p:cNvCxnSpPr>
          <p:nvPr/>
        </p:nvCxnSpPr>
        <p:spPr>
          <a:xfrm flipH="1" flipV="1">
            <a:off x="3120309" y="2280271"/>
            <a:ext cx="2106" cy="1362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409" y="1577959"/>
            <a:ext cx="773663" cy="45716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043806" y="206740"/>
            <a:ext cx="2594992" cy="659218"/>
            <a:chOff x="4691947" y="240650"/>
            <a:chExt cx="2692230" cy="854361"/>
          </a:xfrm>
        </p:grpSpPr>
        <p:sp>
          <p:nvSpPr>
            <p:cNvPr id="19" name="Hexagon 18"/>
            <p:cNvSpPr/>
            <p:nvPr/>
          </p:nvSpPr>
          <p:spPr>
            <a:xfrm>
              <a:off x="4691947" y="240650"/>
              <a:ext cx="1175691" cy="280214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r>
                <a:rPr lang="en-US" sz="1200">
                  <a:solidFill>
                    <a:srgbClr val="4B4B4B"/>
                  </a:solidFill>
                  <a:latin typeface="Calibri"/>
                </a:rPr>
                <a:t>ONAP</a:t>
              </a:r>
            </a:p>
          </p:txBody>
        </p:sp>
        <p:sp>
          <p:nvSpPr>
            <p:cNvPr id="20" name="Hexagon 19"/>
            <p:cNvSpPr/>
            <p:nvPr/>
          </p:nvSpPr>
          <p:spPr>
            <a:xfrm>
              <a:off x="5993476" y="240653"/>
              <a:ext cx="1390701" cy="280211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r>
                <a:rPr lang="en-US" sz="1200">
                  <a:solidFill>
                    <a:srgbClr val="4B4B4B"/>
                  </a:solidFill>
                  <a:latin typeface="Calibri"/>
                </a:rPr>
                <a:t>Op X OSS/BSS</a:t>
              </a:r>
            </a:p>
          </p:txBody>
        </p:sp>
        <p:sp>
          <p:nvSpPr>
            <p:cNvPr id="21" name="Up-Down Arrow 20"/>
            <p:cNvSpPr/>
            <p:nvPr/>
          </p:nvSpPr>
          <p:spPr>
            <a:xfrm>
              <a:off x="5188440" y="520865"/>
              <a:ext cx="192792" cy="358886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endParaRPr lang="en-US" sz="2000">
                <a:solidFill>
                  <a:srgbClr val="4B4B4B"/>
                </a:solidFill>
                <a:latin typeface="Calibri"/>
              </a:endParaRPr>
            </a:p>
          </p:txBody>
        </p:sp>
        <p:sp>
          <p:nvSpPr>
            <p:cNvPr id="22" name="Up-Down Arrow 21"/>
            <p:cNvSpPr/>
            <p:nvPr/>
          </p:nvSpPr>
          <p:spPr>
            <a:xfrm>
              <a:off x="6645655" y="520865"/>
              <a:ext cx="222649" cy="545091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endParaRPr lang="en-US" sz="2000">
                <a:solidFill>
                  <a:srgbClr val="4B4B4B"/>
                </a:solidFill>
                <a:latin typeface="Calibri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4786513" y="898450"/>
              <a:ext cx="986561" cy="196561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r>
                <a:rPr lang="en-US" sz="1000">
                  <a:solidFill>
                    <a:srgbClr val="4B4B4B"/>
                  </a:solidFill>
                  <a:latin typeface="Calibri"/>
                </a:rPr>
                <a:t>Abstract OLT</a:t>
              </a:r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6818736" y="930072"/>
            <a:ext cx="692740" cy="17754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200" b="1">
                <a:solidFill>
                  <a:srgbClr val="4B4B4B"/>
                </a:solidFill>
                <a:latin typeface="Calibri"/>
              </a:rPr>
              <a:t>DockerK8s Helm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3120309" y="1430691"/>
            <a:ext cx="2107" cy="136960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6" name="Straight Connector 25"/>
          <p:cNvCxnSpPr/>
          <p:nvPr/>
        </p:nvCxnSpPr>
        <p:spPr>
          <a:xfrm flipH="1" flipV="1">
            <a:off x="5640076" y="1435352"/>
            <a:ext cx="2914" cy="1380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7" name="Straight Connector 26"/>
          <p:cNvCxnSpPr/>
          <p:nvPr/>
        </p:nvCxnSpPr>
        <p:spPr>
          <a:xfrm flipV="1">
            <a:off x="3213085" y="2753567"/>
            <a:ext cx="0" cy="74013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8" idx="1"/>
            <a:endCxn id="29" idx="6"/>
          </p:cNvCxnSpPr>
          <p:nvPr/>
        </p:nvCxnSpPr>
        <p:spPr>
          <a:xfrm flipH="1">
            <a:off x="1356409" y="3265868"/>
            <a:ext cx="859979" cy="69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1280482" y="3202290"/>
            <a:ext cx="75927" cy="12854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3453731" y="3273621"/>
            <a:ext cx="45719" cy="4571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1" name="Straight Connector 30"/>
          <p:cNvCxnSpPr>
            <a:stCxn id="29" idx="2"/>
            <a:endCxn id="33" idx="3"/>
          </p:cNvCxnSpPr>
          <p:nvPr/>
        </p:nvCxnSpPr>
        <p:spPr>
          <a:xfrm flipH="1" flipV="1">
            <a:off x="579807" y="2920228"/>
            <a:ext cx="700675" cy="34633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2"/>
            <a:endCxn id="34" idx="3"/>
          </p:cNvCxnSpPr>
          <p:nvPr/>
        </p:nvCxnSpPr>
        <p:spPr>
          <a:xfrm flipH="1">
            <a:off x="579807" y="3266562"/>
            <a:ext cx="700675" cy="343413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477352" y="2848542"/>
            <a:ext cx="102455" cy="1433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77353" y="3534367"/>
            <a:ext cx="102454" cy="15121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36083" y="3255068"/>
            <a:ext cx="45719" cy="4571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16390" y="2932100"/>
            <a:ext cx="430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OLT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3171" y="2945174"/>
            <a:ext cx="49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ONU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88" y="3153803"/>
            <a:ext cx="1821283" cy="22413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90" y="3444557"/>
            <a:ext cx="1821282" cy="23796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89" y="4232190"/>
            <a:ext cx="1821283" cy="254901"/>
          </a:xfrm>
          <a:prstGeom prst="rect">
            <a:avLst/>
          </a:prstGeom>
        </p:spPr>
      </p:pic>
      <p:sp>
        <p:nvSpPr>
          <p:cNvPr id="41" name="Oval 40"/>
          <p:cNvSpPr/>
          <p:nvPr/>
        </p:nvSpPr>
        <p:spPr>
          <a:xfrm>
            <a:off x="2888475" y="3756913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black"/>
              </a:solidFill>
              <a:latin typeface="Arial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2888475" y="3919896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black"/>
              </a:solidFill>
              <a:latin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888475" y="4080537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44" name="Straight Connector 43"/>
          <p:cNvCxnSpPr>
            <a:stCxn id="38" idx="2"/>
          </p:cNvCxnSpPr>
          <p:nvPr/>
        </p:nvCxnSpPr>
        <p:spPr>
          <a:xfrm flipH="1" flipV="1">
            <a:off x="3122416" y="2753569"/>
            <a:ext cx="4614" cy="400234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5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90255" y="3491211"/>
            <a:ext cx="677811" cy="623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46" descr="house.png"/>
          <p:cNvPicPr>
            <a:picLocks noChangeAspect="1"/>
          </p:cNvPicPr>
          <p:nvPr/>
        </p:nvPicPr>
        <p:blipFill>
          <a:blip r:embed="rId6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4657"/>
            <a:ext cx="565416" cy="405003"/>
          </a:xfrm>
          <a:prstGeom prst="rect">
            <a:avLst/>
          </a:prstGeom>
        </p:spPr>
      </p:pic>
      <p:pic>
        <p:nvPicPr>
          <p:cNvPr id="48" name="Picture 47" descr="house.png"/>
          <p:cNvPicPr>
            <a:picLocks noChangeAspect="1"/>
          </p:cNvPicPr>
          <p:nvPr/>
        </p:nvPicPr>
        <p:blipFill>
          <a:blip r:embed="rId6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0990"/>
            <a:ext cx="565416" cy="405003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6750796" y="3268741"/>
            <a:ext cx="1715848" cy="658752"/>
            <a:chOff x="6925824" y="3930774"/>
            <a:chExt cx="1715848" cy="65875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4" y="3930774"/>
              <a:ext cx="466864" cy="350562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0007" y="4235359"/>
              <a:ext cx="471665" cy="354167"/>
            </a:xfrm>
            <a:prstGeom prst="rect">
              <a:avLst/>
            </a:prstGeom>
          </p:spPr>
        </p:pic>
        <p:cxnSp>
          <p:nvCxnSpPr>
            <p:cNvPr id="52" name="Straight Connector 51"/>
            <p:cNvCxnSpPr>
              <a:stCxn id="57" idx="3"/>
              <a:endCxn id="50" idx="1"/>
            </p:cNvCxnSpPr>
            <p:nvPr/>
          </p:nvCxnSpPr>
          <p:spPr>
            <a:xfrm>
              <a:off x="6925824" y="4097079"/>
              <a:ext cx="1221200" cy="8976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3" name="Straight Connector 52"/>
            <p:cNvCxnSpPr>
              <a:stCxn id="73" idx="3"/>
              <a:endCxn id="51" idx="1"/>
            </p:cNvCxnSpPr>
            <p:nvPr/>
          </p:nvCxnSpPr>
          <p:spPr>
            <a:xfrm>
              <a:off x="6925824" y="4405592"/>
              <a:ext cx="1244183" cy="6851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4" name="Straight Connector 53"/>
            <p:cNvCxnSpPr>
              <a:stCxn id="73" idx="3"/>
              <a:endCxn id="50" idx="1"/>
            </p:cNvCxnSpPr>
            <p:nvPr/>
          </p:nvCxnSpPr>
          <p:spPr>
            <a:xfrm flipV="1">
              <a:off x="6925824" y="4106055"/>
              <a:ext cx="1221200" cy="299537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5" name="Straight Connector 54"/>
            <p:cNvCxnSpPr>
              <a:stCxn id="57" idx="3"/>
              <a:endCxn id="51" idx="1"/>
            </p:cNvCxnSpPr>
            <p:nvPr/>
          </p:nvCxnSpPr>
          <p:spPr>
            <a:xfrm>
              <a:off x="6925824" y="4097079"/>
              <a:ext cx="1244183" cy="315364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56" name="TextBox 55"/>
          <p:cNvSpPr txBox="1"/>
          <p:nvPr/>
        </p:nvSpPr>
        <p:spPr>
          <a:xfrm>
            <a:off x="7810871" y="3054664"/>
            <a:ext cx="11406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External BNG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4638" y="3308971"/>
            <a:ext cx="1756158" cy="252150"/>
          </a:xfrm>
          <a:prstGeom prst="rect">
            <a:avLst/>
          </a:prstGeom>
        </p:spPr>
      </p:pic>
      <p:cxnSp>
        <p:nvCxnSpPr>
          <p:cNvPr id="58" name="Straight Connector 57"/>
          <p:cNvCxnSpPr>
            <a:stCxn id="38" idx="3"/>
            <a:endCxn id="57" idx="1"/>
          </p:cNvCxnSpPr>
          <p:nvPr/>
        </p:nvCxnSpPr>
        <p:spPr>
          <a:xfrm>
            <a:off x="4037671" y="3265868"/>
            <a:ext cx="956967" cy="16917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9" name="Straight Connector 58"/>
          <p:cNvCxnSpPr>
            <a:stCxn id="38" idx="3"/>
            <a:endCxn id="73" idx="1"/>
          </p:cNvCxnSpPr>
          <p:nvPr/>
        </p:nvCxnSpPr>
        <p:spPr>
          <a:xfrm>
            <a:off x="4037671" y="3265868"/>
            <a:ext cx="956967" cy="47769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0" name="Straight Connector 59"/>
          <p:cNvCxnSpPr>
            <a:stCxn id="39" idx="3"/>
            <a:endCxn id="57" idx="1"/>
          </p:cNvCxnSpPr>
          <p:nvPr/>
        </p:nvCxnSpPr>
        <p:spPr>
          <a:xfrm flipV="1">
            <a:off x="4037672" y="3435046"/>
            <a:ext cx="956966" cy="128493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1" name="Straight Connector 60"/>
          <p:cNvCxnSpPr>
            <a:stCxn id="39" idx="3"/>
            <a:endCxn id="73" idx="1"/>
          </p:cNvCxnSpPr>
          <p:nvPr/>
        </p:nvCxnSpPr>
        <p:spPr>
          <a:xfrm>
            <a:off x="4037672" y="3563539"/>
            <a:ext cx="956966" cy="18002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2" name="Straight Connector 61"/>
          <p:cNvCxnSpPr>
            <a:stCxn id="40" idx="3"/>
            <a:endCxn id="57" idx="1"/>
          </p:cNvCxnSpPr>
          <p:nvPr/>
        </p:nvCxnSpPr>
        <p:spPr>
          <a:xfrm flipV="1">
            <a:off x="4037672" y="3435046"/>
            <a:ext cx="956966" cy="92459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3" name="Straight Connector 62"/>
          <p:cNvCxnSpPr>
            <a:stCxn id="40" idx="3"/>
            <a:endCxn id="73" idx="1"/>
          </p:cNvCxnSpPr>
          <p:nvPr/>
        </p:nvCxnSpPr>
        <p:spPr>
          <a:xfrm flipV="1">
            <a:off x="4037672" y="3743559"/>
            <a:ext cx="956966" cy="61608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64" name="Picture 6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0703" y="4195753"/>
            <a:ext cx="2116004" cy="19364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3103" y="4348153"/>
            <a:ext cx="2116004" cy="179166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5503" y="4500553"/>
            <a:ext cx="2116004" cy="170439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 flipV="1">
            <a:off x="5449910" y="3724982"/>
            <a:ext cx="3448" cy="463269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8" name="Straight Connector 67"/>
          <p:cNvCxnSpPr/>
          <p:nvPr/>
        </p:nvCxnSpPr>
        <p:spPr>
          <a:xfrm flipV="1">
            <a:off x="5516569" y="3724983"/>
            <a:ext cx="438" cy="62992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9" name="Straight Connector 68"/>
          <p:cNvCxnSpPr/>
          <p:nvPr/>
        </p:nvCxnSpPr>
        <p:spPr>
          <a:xfrm flipV="1">
            <a:off x="6119945" y="3544595"/>
            <a:ext cx="5746" cy="65515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0" name="Straight Connector 69"/>
          <p:cNvCxnSpPr/>
          <p:nvPr/>
        </p:nvCxnSpPr>
        <p:spPr>
          <a:xfrm flipH="1" flipV="1">
            <a:off x="6183156" y="3561835"/>
            <a:ext cx="1" cy="775837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1" name="Straight Connector 70"/>
          <p:cNvCxnSpPr>
            <a:stCxn id="66" idx="0"/>
          </p:cNvCxnSpPr>
          <p:nvPr/>
        </p:nvCxnSpPr>
        <p:spPr>
          <a:xfrm flipH="1" flipV="1">
            <a:off x="6252111" y="3573329"/>
            <a:ext cx="1394" cy="92722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2" name="Straight Connector 71"/>
          <p:cNvCxnSpPr/>
          <p:nvPr/>
        </p:nvCxnSpPr>
        <p:spPr>
          <a:xfrm flipH="1" flipV="1">
            <a:off x="5584105" y="3703081"/>
            <a:ext cx="1421" cy="79550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73" name="Picture 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4638" y="3626441"/>
            <a:ext cx="1756158" cy="234236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5004455" y="3093211"/>
            <a:ext cx="11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SWITCH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718598" y="3978785"/>
            <a:ext cx="671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SERVER</a:t>
            </a:r>
          </a:p>
        </p:txBody>
      </p:sp>
      <p:pic>
        <p:nvPicPr>
          <p:cNvPr id="76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9490" y="2650120"/>
            <a:ext cx="705050" cy="641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104;p2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34492" y="4035705"/>
            <a:ext cx="665776" cy="61937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80;p21"/>
          <p:cNvSpPr txBox="1">
            <a:spLocks/>
          </p:cNvSpPr>
          <p:nvPr/>
        </p:nvSpPr>
        <p:spPr>
          <a:xfrm>
            <a:off x="344226" y="278117"/>
            <a:ext cx="1582103" cy="6005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34275" tIns="17125" rIns="34275" bIns="17125" rtlCol="0" anchor="ctr" anchorCtr="0">
            <a:noAutofit/>
          </a:bodyPr>
          <a:lstStyle>
            <a:lvl1pPr marR="0" lvl="0" algn="ctr" defTabSz="457200" rtl="0" eaLnBrk="1" latinLnBrk="0" hangingPunct="1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kern="1200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 algn="l">
              <a:lnSpc>
                <a:spcPct val="90000"/>
              </a:lnSpc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3200" b="1">
                <a:solidFill>
                  <a:srgbClr val="4B87CC"/>
                </a:solidFill>
              </a:rPr>
              <a:t>SEBA</a:t>
            </a:r>
          </a:p>
        </p:txBody>
      </p:sp>
      <p:sp>
        <p:nvSpPr>
          <p:cNvPr id="79" name="Google Shape;80;p21"/>
          <p:cNvSpPr txBox="1">
            <a:spLocks/>
          </p:cNvSpPr>
          <p:nvPr/>
        </p:nvSpPr>
        <p:spPr>
          <a:xfrm>
            <a:off x="379264" y="935186"/>
            <a:ext cx="1476832" cy="75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sz="1600" b="1"/>
              <a:t>S</a:t>
            </a:r>
            <a:r>
              <a:rPr lang="en-US" sz="1600"/>
              <a:t>DN </a:t>
            </a:r>
          </a:p>
          <a:p>
            <a:r>
              <a:rPr lang="en-US" sz="1600" b="1"/>
              <a:t>E</a:t>
            </a:r>
            <a:r>
              <a:rPr lang="en-US" sz="1600"/>
              <a:t>nabled</a:t>
            </a:r>
          </a:p>
          <a:p>
            <a:r>
              <a:rPr lang="en-US" sz="1600" b="1"/>
              <a:t>B</a:t>
            </a:r>
            <a:r>
              <a:rPr lang="en-US" sz="1600"/>
              <a:t>roadband </a:t>
            </a:r>
          </a:p>
          <a:p>
            <a:r>
              <a:rPr lang="en-US" sz="1600" b="1"/>
              <a:t>A</a:t>
            </a:r>
            <a:r>
              <a:rPr lang="en-US" sz="1600"/>
              <a:t>ccess</a:t>
            </a:r>
          </a:p>
        </p:txBody>
      </p:sp>
      <p:cxnSp>
        <p:nvCxnSpPr>
          <p:cNvPr id="80" name="Straight Connector 79"/>
          <p:cNvCxnSpPr/>
          <p:nvPr/>
        </p:nvCxnSpPr>
        <p:spPr>
          <a:xfrm flipH="1" flipV="1">
            <a:off x="5805823" y="2266793"/>
            <a:ext cx="4503" cy="104851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7887392" y="4134699"/>
            <a:ext cx="8475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/>
              <a:t>QuantaGrid</a:t>
            </a:r>
          </a:p>
          <a:p>
            <a:r>
              <a:rPr lang="en-US" sz="1000"/>
              <a:t> D51B-1U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790889" y="2834569"/>
            <a:ext cx="7621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/>
              <a:t>EdgeCore</a:t>
            </a:r>
          </a:p>
          <a:p>
            <a:r>
              <a:rPr lang="en-US" sz="1000"/>
              <a:t>7712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386375" y="4144783"/>
            <a:ext cx="8902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/>
              <a:t>EdgeCore</a:t>
            </a:r>
          </a:p>
          <a:p>
            <a:r>
              <a:rPr lang="en-US" sz="1000"/>
              <a:t>ASFvOLT16</a:t>
            </a:r>
          </a:p>
        </p:txBody>
      </p:sp>
    </p:spTree>
    <p:extLst>
      <p:ext uri="{BB962C8B-B14F-4D97-AF65-F5344CB8AC3E}">
        <p14:creationId xmlns:p14="http://schemas.microsoft.com/office/powerpoint/2010/main" val="508612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4" grpId="0" animBg="1"/>
      <p:bldP spid="56" grpId="0"/>
      <p:bldP spid="74" grpId="0"/>
      <p:bldP spid="75" grpId="0"/>
      <p:bldP spid="81" grpId="0"/>
      <p:bldP spid="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SEBA: Built on CORD</a:t>
            </a:r>
            <a:endParaRPr sz="3200" b="1">
              <a:solidFill>
                <a:schemeClr val="accent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57" y="1087075"/>
            <a:ext cx="8332031" cy="324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353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SEBA Community</a:t>
            </a:r>
            <a:endParaRPr sz="3200" b="1">
              <a:solidFill>
                <a:schemeClr val="accent1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72" y="2248811"/>
            <a:ext cx="1615104" cy="954381"/>
          </a:xfrm>
          <a:prstGeom prst="rect">
            <a:avLst/>
          </a:prstGeom>
          <a:effectLst>
            <a:glow rad="228600">
              <a:srgbClr val="A5A5A5">
                <a:satMod val="175000"/>
                <a:alpha val="40000"/>
              </a:srgbClr>
            </a:glo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917" y="1006571"/>
            <a:ext cx="1210649" cy="88047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447" y="2127700"/>
            <a:ext cx="1778233" cy="99581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2324" y="3325979"/>
            <a:ext cx="1100152" cy="1011510"/>
          </a:xfrm>
          <a:prstGeom prst="rect">
            <a:avLst/>
          </a:prstGeom>
          <a:effectLst>
            <a:glow rad="228600">
              <a:srgbClr val="A5A5A5">
                <a:satMod val="175000"/>
                <a:alpha val="40000"/>
              </a:srgbClr>
            </a:glow>
          </a:effectLst>
        </p:spPr>
      </p:pic>
      <p:sp>
        <p:nvSpPr>
          <p:cNvPr id="25" name="Rectangle 24"/>
          <p:cNvSpPr/>
          <p:nvPr/>
        </p:nvSpPr>
        <p:spPr>
          <a:xfrm>
            <a:off x="4093218" y="4387349"/>
            <a:ext cx="1011168" cy="369332"/>
          </a:xfrm>
          <a:prstGeom prst="rect">
            <a:avLst/>
          </a:prstGeom>
          <a:effectLst>
            <a:glow rad="228600">
              <a:srgbClr val="A5A5A5">
                <a:satMod val="175000"/>
                <a:alpha val="40000"/>
              </a:srgbClr>
            </a:glow>
          </a:effectLst>
        </p:spPr>
        <p:txBody>
          <a:bodyPr wrap="square">
            <a:spAutoFit/>
          </a:bodyPr>
          <a:lstStyle/>
          <a:p>
            <a:pPr marL="0" marR="0" lvl="0" indent="0" algn="ctr" defTabSz="4114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97A7"/>
                </a:solidFill>
                <a:effectLst/>
                <a:uLnTx/>
                <a:uFillTx/>
                <a:latin typeface="Calibri"/>
              </a:rPr>
              <a:t>AT&amp;T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8315" y="1856302"/>
            <a:ext cx="1179825" cy="28128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9801" y="3380857"/>
            <a:ext cx="1187087" cy="91193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9775" y="2817683"/>
            <a:ext cx="786465" cy="19791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33300" y="4233924"/>
            <a:ext cx="751114" cy="22169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8553" y="1229162"/>
            <a:ext cx="1079346" cy="42173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91378" y="3623986"/>
            <a:ext cx="1268059" cy="65502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0061" y="4143910"/>
            <a:ext cx="988525" cy="45355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26180" y="2331832"/>
            <a:ext cx="1162466" cy="21297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52192" y="3166064"/>
            <a:ext cx="1270394" cy="40970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23053" y="3048161"/>
            <a:ext cx="642678" cy="27283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78203" y="1651113"/>
            <a:ext cx="1071483" cy="55634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05755" y="2248811"/>
            <a:ext cx="1661114" cy="937726"/>
          </a:xfrm>
          <a:prstGeom prst="rect">
            <a:avLst/>
          </a:prstGeom>
          <a:effectLst>
            <a:glow rad="228600">
              <a:srgbClr val="A5A5A5">
                <a:satMod val="175000"/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562869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Google Shape;368;p21"/>
          <p:cNvSpPr txBox="1">
            <a:spLocks noGrp="1"/>
          </p:cNvSpPr>
          <p:nvPr>
            <p:ph type="ctrTitle"/>
          </p:nvPr>
        </p:nvSpPr>
        <p:spPr>
          <a:xfrm>
            <a:off x="457200" y="1670050"/>
            <a:ext cx="8229600" cy="714375"/>
          </a:xfrm>
        </p:spPr>
        <p:txBody>
          <a:bodyPr/>
          <a:lstStyle/>
          <a:p>
            <a:pPr eaLnBrk="1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  <a:buFont typeface="Calibri" charset="0"/>
              <a:buNone/>
            </a:pPr>
            <a:r>
              <a:rPr lang="en-US">
                <a:solidFill>
                  <a:srgbClr val="FFFFFF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VOLTHA: Disaggregated OLTs</a:t>
            </a:r>
          </a:p>
        </p:txBody>
      </p:sp>
      <p:sp>
        <p:nvSpPr>
          <p:cNvPr id="32771" name="Google Shape;370;p2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9pPr>
          </a:lstStyle>
          <a:p>
            <a:pPr eaLnBrk="1" hangingPunct="1"/>
            <a:fld id="{E631A7F5-E03B-3642-AD0C-7EE9976B6C99}" type="slidenum">
              <a:rPr lang="en-US" sz="800">
                <a:solidFill>
                  <a:srgbClr val="A6A6A6"/>
                </a:solidFill>
                <a:latin typeface="Calibri" charset="0"/>
                <a:cs typeface="Calibri" charset="0"/>
                <a:sym typeface="Calibri" charset="0"/>
              </a:rPr>
              <a:pPr eaLnBrk="1" hangingPunct="1"/>
              <a:t>8</a:t>
            </a:fld>
            <a:endParaRPr lang="en-US" sz="800">
              <a:solidFill>
                <a:srgbClr val="A6A6A6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530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78171" y="-80889"/>
            <a:ext cx="8229600" cy="4206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OLT Disaggregation </a:t>
            </a:r>
            <a:r>
              <a:rPr lang="en-US" sz="3200" b="1">
                <a:solidFill>
                  <a:schemeClr val="accent1"/>
                </a:solidFill>
                <a:sym typeface="Wingdings"/>
              </a:rPr>
              <a:t> VOLTHA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5758597" y="981111"/>
            <a:ext cx="2802449" cy="848784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t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ONOS: SDN Controller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5798427" y="2222021"/>
            <a:ext cx="2728745" cy="1290616"/>
          </a:xfrm>
          <a:prstGeom prst="roundRect">
            <a:avLst/>
          </a:prstGeom>
          <a:solidFill>
            <a:srgbClr val="A5A5A5">
              <a:lumMod val="20000"/>
              <a:lumOff val="8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b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VOLTHA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5932156" y="2298677"/>
            <a:ext cx="1320922" cy="282673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OpenFlow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Agent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5884529" y="1440262"/>
            <a:ext cx="1287134" cy="268383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OpenFlow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5762086" y="671442"/>
            <a:ext cx="766010" cy="284226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VLANs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2" name="Straight Arrow Connector 71"/>
          <p:cNvCxnSpPr>
            <a:stCxn id="67" idx="2"/>
            <a:endCxn id="68" idx="0"/>
          </p:cNvCxnSpPr>
          <p:nvPr/>
        </p:nvCxnSpPr>
        <p:spPr>
          <a:xfrm>
            <a:off x="7159816" y="1829931"/>
            <a:ext cx="2984" cy="392129"/>
          </a:xfrm>
          <a:prstGeom prst="straightConnector1">
            <a:avLst/>
          </a:prstGeom>
          <a:noFill/>
          <a:ln w="25400" cap="rnd" cmpd="sng" algn="ctr">
            <a:solidFill>
              <a:srgbClr val="000000">
                <a:lumMod val="60000"/>
                <a:lumOff val="40000"/>
              </a:srgbClr>
            </a:solidFill>
            <a:prstDash val="solid"/>
            <a:headEnd type="triangle" w="med" len="med"/>
            <a:tailEnd type="triangle" w="med" len="med"/>
          </a:ln>
          <a:effectLst/>
        </p:spPr>
      </p:cxnSp>
      <p:cxnSp>
        <p:nvCxnSpPr>
          <p:cNvPr id="73" name="Straight Arrow Connector 72"/>
          <p:cNvCxnSpPr>
            <a:stCxn id="68" idx="2"/>
            <a:endCxn id="78" idx="0"/>
          </p:cNvCxnSpPr>
          <p:nvPr/>
        </p:nvCxnSpPr>
        <p:spPr>
          <a:xfrm flipH="1">
            <a:off x="7160629" y="3512637"/>
            <a:ext cx="2189" cy="580262"/>
          </a:xfrm>
          <a:prstGeom prst="straightConnector1">
            <a:avLst/>
          </a:prstGeom>
          <a:noFill/>
          <a:ln w="25400" cap="rnd" cmpd="sng" algn="ctr">
            <a:solidFill>
              <a:srgbClr val="000000">
                <a:lumMod val="60000"/>
                <a:lumOff val="40000"/>
              </a:srgbClr>
            </a:solidFill>
            <a:prstDash val="solid"/>
            <a:headEnd type="triangle" w="med" len="med"/>
            <a:tailEnd type="triangle" w="med" len="med"/>
          </a:ln>
          <a:effectLst/>
        </p:spPr>
      </p:cxnSp>
      <p:sp>
        <p:nvSpPr>
          <p:cNvPr id="74" name="Rounded Rectangle 73"/>
          <p:cNvSpPr/>
          <p:nvPr/>
        </p:nvSpPr>
        <p:spPr>
          <a:xfrm>
            <a:off x="6566132" y="669596"/>
            <a:ext cx="746113" cy="286089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AAA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7346840" y="669596"/>
            <a:ext cx="697751" cy="286089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Mcast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6" name="Picture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92" y="1925663"/>
            <a:ext cx="1795992" cy="2005234"/>
          </a:xfrm>
          <a:prstGeom prst="rect">
            <a:avLst/>
          </a:prstGeom>
        </p:spPr>
      </p:pic>
      <p:sp>
        <p:nvSpPr>
          <p:cNvPr id="77" name="Rectangle 76"/>
          <p:cNvSpPr/>
          <p:nvPr/>
        </p:nvSpPr>
        <p:spPr>
          <a:xfrm>
            <a:off x="2149389" y="3939625"/>
            <a:ext cx="1617139" cy="241712"/>
          </a:xfrm>
          <a:prstGeom prst="rect">
            <a:avLst/>
          </a:prstGeom>
          <a:solidFill>
            <a:srgbClr val="000000">
              <a:lumMod val="60000"/>
              <a:lumOff val="4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OLT</a:t>
            </a:r>
          </a:p>
        </p:txBody>
      </p:sp>
      <p:pic>
        <p:nvPicPr>
          <p:cNvPr id="78" name="Shape 276" descr="vOL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85598" y="4092901"/>
            <a:ext cx="2750047" cy="65690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Right Arrow 78"/>
          <p:cNvSpPr/>
          <p:nvPr/>
        </p:nvSpPr>
        <p:spPr>
          <a:xfrm>
            <a:off x="4261716" y="2335125"/>
            <a:ext cx="848972" cy="711199"/>
          </a:xfrm>
          <a:prstGeom prst="rightArrow">
            <a:avLst/>
          </a:prstGeom>
          <a:gradFill rotWithShape="1">
            <a:gsLst>
              <a:gs pos="0">
                <a:srgbClr val="4472C4">
                  <a:tint val="100000"/>
                  <a:shade val="100000"/>
                  <a:satMod val="130000"/>
                </a:srgbClr>
              </a:gs>
              <a:gs pos="100000">
                <a:srgbClr val="4472C4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SDNize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286823" y="2298677"/>
            <a:ext cx="1164154" cy="282673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NetConf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7206376" y="1439863"/>
            <a:ext cx="1164154" cy="282673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NetConf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5932156" y="2856585"/>
            <a:ext cx="1320922" cy="282673"/>
          </a:xfrm>
          <a:prstGeom prst="roundRect">
            <a:avLst/>
          </a:prstGeom>
          <a:solidFill>
            <a:srgbClr val="5B9BD5">
              <a:lumMod val="20000"/>
              <a:lumOff val="8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OLT API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7286823" y="2856585"/>
            <a:ext cx="1164154" cy="282673"/>
          </a:xfrm>
          <a:prstGeom prst="roundRect">
            <a:avLst/>
          </a:prstGeom>
          <a:solidFill>
            <a:srgbClr val="5B9BD5">
              <a:lumMod val="20000"/>
              <a:lumOff val="8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OMCI Stack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8079195" y="669596"/>
            <a:ext cx="481861" cy="286089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9525" cap="flat" cmpd="sng" algn="ctr">
            <a:solidFill>
              <a:srgbClr val="4472C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r-IN" sz="1200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Mangal"/>
                <a:ea typeface="+mn-ea"/>
                <a:cs typeface="+mn-cs"/>
              </a:rPr>
              <a:t>…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203027" y="2408713"/>
            <a:ext cx="76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n-US" sz="1200" kern="1200">
                <a:solidFill>
                  <a:srgbClr val="4B4B4B"/>
                </a:solidFill>
                <a:latin typeface="Calibri"/>
                <a:ea typeface="+mn-ea"/>
                <a:cs typeface="+mn-cs"/>
              </a:rPr>
              <a:t>PON MAC blades</a:t>
            </a:r>
          </a:p>
        </p:txBody>
      </p:sp>
      <p:cxnSp>
        <p:nvCxnSpPr>
          <p:cNvPr id="86" name="Straight Arrow Connector 85"/>
          <p:cNvCxnSpPr/>
          <p:nvPr/>
        </p:nvCxnSpPr>
        <p:spPr>
          <a:xfrm>
            <a:off x="1701932" y="2622822"/>
            <a:ext cx="856191" cy="0"/>
          </a:xfrm>
          <a:prstGeom prst="straightConnector1">
            <a:avLst/>
          </a:prstGeom>
          <a:noFill/>
          <a:ln w="25400" cap="rnd" cmpd="sng" algn="ctr">
            <a:solidFill>
              <a:srgbClr val="4F81BD"/>
            </a:solidFill>
            <a:prstDash val="solid"/>
            <a:tailEnd type="arrow"/>
          </a:ln>
          <a:effectLst/>
        </p:spPr>
      </p:cxnSp>
      <p:sp>
        <p:nvSpPr>
          <p:cNvPr id="87" name="TextBox 86"/>
          <p:cNvSpPr txBox="1"/>
          <p:nvPr/>
        </p:nvSpPr>
        <p:spPr>
          <a:xfrm>
            <a:off x="1188219" y="3196112"/>
            <a:ext cx="775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n-US" sz="1200" kern="1200">
                <a:solidFill>
                  <a:srgbClr val="4B4B4B"/>
                </a:solidFill>
                <a:latin typeface="Calibri"/>
                <a:ea typeface="+mn-ea"/>
                <a:cs typeface="+mn-cs"/>
              </a:rPr>
              <a:t>Compute blades</a:t>
            </a:r>
          </a:p>
        </p:txBody>
      </p:sp>
      <p:cxnSp>
        <p:nvCxnSpPr>
          <p:cNvPr id="88" name="Straight Arrow Connector 87"/>
          <p:cNvCxnSpPr/>
          <p:nvPr/>
        </p:nvCxnSpPr>
        <p:spPr>
          <a:xfrm>
            <a:off x="1873621" y="3334021"/>
            <a:ext cx="1469326" cy="0"/>
          </a:xfrm>
          <a:prstGeom prst="straightConnector1">
            <a:avLst/>
          </a:prstGeom>
          <a:noFill/>
          <a:ln w="25400" cap="rnd" cmpd="sng" algn="ctr">
            <a:solidFill>
              <a:srgbClr val="4F81BD"/>
            </a:solidFill>
            <a:prstDash val="solid"/>
            <a:tailEnd type="arrow"/>
          </a:ln>
          <a:effectLst/>
        </p:spPr>
      </p:cxnSp>
      <p:sp>
        <p:nvSpPr>
          <p:cNvPr id="89" name="TextBox 88"/>
          <p:cNvSpPr txBox="1"/>
          <p:nvPr/>
        </p:nvSpPr>
        <p:spPr>
          <a:xfrm>
            <a:off x="2558177" y="1498289"/>
            <a:ext cx="946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n-US" sz="1200" kern="1200">
                <a:solidFill>
                  <a:srgbClr val="4B4B4B"/>
                </a:solidFill>
                <a:latin typeface="Calibri"/>
                <a:ea typeface="+mn-ea"/>
                <a:cs typeface="+mn-cs"/>
              </a:rPr>
              <a:t>Backplane</a:t>
            </a:r>
          </a:p>
        </p:txBody>
      </p:sp>
      <p:cxnSp>
        <p:nvCxnSpPr>
          <p:cNvPr id="90" name="Straight Arrow Connector 89"/>
          <p:cNvCxnSpPr>
            <a:stCxn id="89" idx="2"/>
          </p:cNvCxnSpPr>
          <p:nvPr/>
        </p:nvCxnSpPr>
        <p:spPr>
          <a:xfrm>
            <a:off x="3031367" y="1775288"/>
            <a:ext cx="0" cy="221045"/>
          </a:xfrm>
          <a:prstGeom prst="straightConnector1">
            <a:avLst/>
          </a:prstGeom>
          <a:noFill/>
          <a:ln w="25400" cap="rnd" cmpd="sng" algn="ctr">
            <a:solidFill>
              <a:srgbClr val="4F81BD"/>
            </a:solidFill>
            <a:prstDash val="solid"/>
            <a:tailEnd type="arrow"/>
          </a:ln>
          <a:effectLst/>
        </p:spPr>
      </p:cxnSp>
      <p:sp>
        <p:nvSpPr>
          <p:cNvPr id="91" name="TextBox 90"/>
          <p:cNvSpPr txBox="1"/>
          <p:nvPr/>
        </p:nvSpPr>
        <p:spPr>
          <a:xfrm>
            <a:off x="1203023" y="1544423"/>
            <a:ext cx="1231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n-US" sz="1200" kern="1200">
                <a:solidFill>
                  <a:srgbClr val="4B4B4B"/>
                </a:solidFill>
                <a:latin typeface="Calibri"/>
                <a:ea typeface="+mn-ea"/>
                <a:cs typeface="+mn-cs"/>
              </a:rPr>
              <a:t>VLANs, IGMP, 802.1x, Mcast …</a:t>
            </a:r>
          </a:p>
        </p:txBody>
      </p:sp>
      <p:sp>
        <p:nvSpPr>
          <p:cNvPr id="92" name="Text Placeholder 2"/>
          <p:cNvSpPr txBox="1">
            <a:spLocks/>
          </p:cNvSpPr>
          <p:nvPr/>
        </p:nvSpPr>
        <p:spPr>
          <a:xfrm>
            <a:off x="4366960" y="3575463"/>
            <a:ext cx="2553935" cy="411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71450" marR="0" lvl="0" indent="-857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342900" marR="0" lvl="1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514350" marR="0" lvl="2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685800" marR="0" lvl="3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857250" marR="0" lvl="4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1028700" marR="0" lvl="5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200150" marR="0" lvl="6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543050" marR="0" lvl="8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71450" marR="0" lvl="0" indent="-85725" algn="ctr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5F6062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VOLTHA: Virtual OLT Hardware Abstraction</a:t>
            </a:r>
          </a:p>
          <a:p>
            <a:pPr marL="171450" marR="0" lvl="0" indent="-85725" algn="ctr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5F6062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51861" y="1381056"/>
            <a:ext cx="752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n-US" sz="1200" kern="1200">
                <a:solidFill>
                  <a:srgbClr val="4B4B4B"/>
                </a:solidFill>
                <a:latin typeface="Calibri"/>
                <a:ea typeface="+mn-ea"/>
                <a:cs typeface="+mn-cs"/>
              </a:rPr>
              <a:t>EMS</a:t>
            </a:r>
          </a:p>
        </p:txBody>
      </p:sp>
      <p:sp>
        <p:nvSpPr>
          <p:cNvPr id="94" name="Text Placeholder 2"/>
          <p:cNvSpPr txBox="1">
            <a:spLocks/>
          </p:cNvSpPr>
          <p:nvPr/>
        </p:nvSpPr>
        <p:spPr>
          <a:xfrm>
            <a:off x="1553422" y="4247125"/>
            <a:ext cx="2799506" cy="411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71450" marR="0" lvl="0" indent="-857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342900" marR="0" lvl="1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514350" marR="0" lvl="2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685800" marR="0" lvl="3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857250" marR="0" lvl="4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1028700" marR="0" lvl="5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200150" marR="0" lvl="6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543050" marR="0" lvl="8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71450" marR="0" lvl="0" indent="-85725" algn="ctr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5F6062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Traditional Chassis based Vendor OLT for PONs (Passive Optical Networks)</a:t>
            </a:r>
          </a:p>
          <a:p>
            <a:pPr marL="171450" marR="0" lvl="0" indent="-85725" algn="ctr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5F6062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95" name="Picture 9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6622" y="1748121"/>
            <a:ext cx="741174" cy="437967"/>
          </a:xfrm>
          <a:prstGeom prst="rect">
            <a:avLst/>
          </a:prstGeom>
          <a:effectLst>
            <a:glow rad="228600">
              <a:srgbClr val="A5A5A5">
                <a:satMod val="175000"/>
                <a:alpha val="40000"/>
              </a:srgbClr>
            </a:glow>
          </a:effectLst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0978" y="4249101"/>
            <a:ext cx="847997" cy="478708"/>
          </a:xfrm>
          <a:prstGeom prst="rect">
            <a:avLst/>
          </a:prstGeom>
          <a:effectLst>
            <a:glow rad="228600">
              <a:srgbClr val="A5A5A5">
                <a:satMod val="175000"/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562869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69" grpId="0" animBg="1"/>
      <p:bldP spid="70" grpId="0" animBg="1"/>
      <p:bldP spid="71" grpId="0" animBg="1"/>
      <p:bldP spid="74" grpId="0" animBg="1"/>
      <p:bldP spid="75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/>
      <p:bldP spid="87" grpId="0"/>
      <p:bldP spid="89" grpId="0"/>
      <p:bldP spid="91" grpId="0"/>
      <p:bldP spid="92" grpId="0" build="p"/>
      <p:bldP spid="9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95925" y="-71771"/>
            <a:ext cx="8531225" cy="5377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spAutoFit/>
          </a:bodyPr>
          <a:lstStyle>
            <a:lvl1pPr marR="0" lvl="0" algn="ctr" defTabSz="457200" rtl="0" eaLnBrk="1" latinLnBrk="0" hangingPunct="1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kern="1200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 sz="3200" b="1">
                <a:solidFill>
                  <a:srgbClr val="4B87CC"/>
                </a:solidFill>
                <a:latin typeface="+mn-lt"/>
              </a:rPr>
              <a:t>Industry’s First White-Box XGS-PON OLT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645" y="1283261"/>
            <a:ext cx="2307257" cy="296799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6167246" y="4288219"/>
            <a:ext cx="2274055" cy="29883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5743" y="926624"/>
            <a:ext cx="2332431" cy="298532"/>
          </a:xfrm>
          <a:prstGeom prst="rect">
            <a:avLst/>
          </a:prstGeom>
        </p:spPr>
      </p:pic>
      <p:sp>
        <p:nvSpPr>
          <p:cNvPr id="27" name="Title 5"/>
          <p:cNvSpPr txBox="1">
            <a:spLocks/>
          </p:cNvSpPr>
          <p:nvPr/>
        </p:nvSpPr>
        <p:spPr>
          <a:xfrm>
            <a:off x="4411199" y="2073745"/>
            <a:ext cx="1669028" cy="914096"/>
          </a:xfrm>
          <a:prstGeom prst="rect">
            <a:avLst/>
          </a:prstGeom>
        </p:spPr>
        <p:txBody>
          <a:bodyPr vert="horz" wrap="square" lIns="82296" tIns="41148" rIns="82296" bIns="41148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marL="0" marR="0" lvl="0" indent="0" algn="r" defTabSz="4114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Edgecore</a:t>
            </a:r>
          </a:p>
          <a:p>
            <a:pPr marL="0" marR="0" lvl="0" indent="0" algn="r" defTabSz="4114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 ASFvOLT16 </a:t>
            </a:r>
          </a:p>
          <a:p>
            <a:pPr marL="0" marR="0" lvl="0" indent="0" algn="r" defTabSz="4114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Whitebox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 OLT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13446" y="951222"/>
            <a:ext cx="1352975" cy="417833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VOLTHA</a:t>
            </a:r>
          </a:p>
          <a:p>
            <a:pPr marL="0" marR="0" lvl="0" indent="0" algn="ctr" defTabSz="411463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3690" y="3468966"/>
            <a:ext cx="1643489" cy="1101487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A5A5A5"/>
            </a:solidFill>
            <a:prstDash val="solid"/>
          </a:ln>
          <a:effectLst/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2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2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Whitebox OLT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2518" y="1357970"/>
            <a:ext cx="1340916" cy="381132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OpenOLT 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Adaptor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1213046" y="3816942"/>
            <a:ext cx="877289" cy="188307"/>
          </a:xfrm>
          <a:prstGeom prst="roundRect">
            <a:avLst/>
          </a:prstGeom>
          <a:solidFill>
            <a:srgbClr val="A5A5A5"/>
          </a:solidFill>
          <a:ln w="25400" cap="flat" cmpd="sng" algn="ctr">
            <a:solidFill>
              <a:srgbClr val="A5A5A5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Chip Driver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218630" y="4034352"/>
            <a:ext cx="877289" cy="188307"/>
          </a:xfrm>
          <a:prstGeom prst="roundRect">
            <a:avLst/>
          </a:prstGeom>
          <a:solidFill>
            <a:srgbClr val="A5A5A5"/>
          </a:solidFill>
          <a:ln w="25400" cap="flat" cmpd="sng" algn="ctr">
            <a:solidFill>
              <a:srgbClr val="A5A5A5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SDK(s)</a:t>
            </a:r>
          </a:p>
        </p:txBody>
      </p:sp>
      <p:pic>
        <p:nvPicPr>
          <p:cNvPr id="33" name="Google Shape;103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88184" y="3150984"/>
            <a:ext cx="924963" cy="810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2356" y="3262237"/>
            <a:ext cx="1116226" cy="659588"/>
          </a:xfrm>
          <a:prstGeom prst="rect">
            <a:avLst/>
          </a:prstGeom>
        </p:spPr>
      </p:pic>
      <p:sp>
        <p:nvSpPr>
          <p:cNvPr id="35" name="Rounded Rectangle 34"/>
          <p:cNvSpPr/>
          <p:nvPr/>
        </p:nvSpPr>
        <p:spPr>
          <a:xfrm>
            <a:off x="821747" y="3480489"/>
            <a:ext cx="1351281" cy="268166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OpenOLT Driver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6" name="Straight Arrow Connector 35"/>
          <p:cNvCxnSpPr>
            <a:stCxn id="30" idx="2"/>
            <a:endCxn id="35" idx="0"/>
          </p:cNvCxnSpPr>
          <p:nvPr/>
        </p:nvCxnSpPr>
        <p:spPr>
          <a:xfrm>
            <a:off x="1482976" y="1739102"/>
            <a:ext cx="14412" cy="1741387"/>
          </a:xfrm>
          <a:prstGeom prst="straightConnector1">
            <a:avLst/>
          </a:prstGeom>
          <a:noFill/>
          <a:ln w="12700" cap="flat" cmpd="sng" algn="ctr">
            <a:solidFill>
              <a:srgbClr val="FFFFFF">
                <a:lumMod val="50000"/>
              </a:srgbClr>
            </a:solidFill>
            <a:prstDash val="sysDash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" name="Rounded Rectangle 36"/>
          <p:cNvSpPr/>
          <p:nvPr/>
        </p:nvSpPr>
        <p:spPr>
          <a:xfrm>
            <a:off x="683630" y="3823364"/>
            <a:ext cx="519937" cy="185603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ONL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86623" y="4030889"/>
            <a:ext cx="525246" cy="188586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ONIE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23735" y="954850"/>
            <a:ext cx="3328487" cy="757130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>
            <a:glow rad="101600">
              <a:srgbClr val="70AD47">
                <a:lumMod val="20000"/>
                <a:lumOff val="80000"/>
                <a:alpha val="75000"/>
              </a:srgbClr>
            </a:glow>
            <a:outerShdw blurRad="50800" dist="38100" dir="2700000" algn="tl" rotWithShape="0">
              <a:srgbClr val="000000">
                <a:alpha val="43000"/>
              </a:srgbClr>
            </a:outerShdw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4114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White-Box = </a:t>
            </a:r>
          </a:p>
          <a:p>
            <a:pPr marL="0" marR="0" lvl="0" indent="0" algn="ctr" defTabSz="4114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Open-Hardware Specs (OCP)</a:t>
            </a:r>
          </a:p>
          <a:p>
            <a:pPr marL="0" marR="0" lvl="0" indent="0" algn="ctr" defTabSz="4114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+ Open-Source Software (ONF &amp; OCP)</a:t>
            </a:r>
          </a:p>
        </p:txBody>
      </p:sp>
      <p:sp>
        <p:nvSpPr>
          <p:cNvPr id="40" name="Title 5"/>
          <p:cNvSpPr txBox="1">
            <a:spLocks/>
          </p:cNvSpPr>
          <p:nvPr/>
        </p:nvSpPr>
        <p:spPr>
          <a:xfrm>
            <a:off x="1644817" y="2289298"/>
            <a:ext cx="1365179" cy="360099"/>
          </a:xfrm>
          <a:prstGeom prst="rect">
            <a:avLst/>
          </a:prstGeom>
        </p:spPr>
        <p:txBody>
          <a:bodyPr vert="horz" wrap="square" lIns="82296" tIns="41148" rIns="82296" bIns="41148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marL="0" marR="0" lvl="0" indent="0" algn="r" defTabSz="4114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OpenOLT</a:t>
            </a:r>
          </a:p>
        </p:txBody>
      </p:sp>
    </p:spTree>
    <p:extLst>
      <p:ext uri="{BB962C8B-B14F-4D97-AF65-F5344CB8AC3E}">
        <p14:creationId xmlns:p14="http://schemas.microsoft.com/office/powerpoint/2010/main" val="1562869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5" grpId="0" animBg="1"/>
      <p:bldP spid="37" grpId="0" animBg="1"/>
      <p:bldP spid="38" grpId="0" animBg="1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2056206" y="1006831"/>
            <a:ext cx="5097432" cy="4976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ONOS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29568" y="2325870"/>
            <a:ext cx="2324069" cy="49763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VOLTHA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29563" y="3964982"/>
            <a:ext cx="1209552" cy="56415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OLT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86368" y="4081583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91892" y="4195418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797412" y="4293702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802931" y="4417593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95924" y="4055983"/>
            <a:ext cx="86397" cy="5390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10084" y="4239797"/>
            <a:ext cx="86397" cy="5390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6104326" y="4082935"/>
            <a:ext cx="933083" cy="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096481" y="4286024"/>
            <a:ext cx="918923" cy="357963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7015397" y="3835004"/>
            <a:ext cx="656614" cy="493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037414" y="3502603"/>
            <a:ext cx="634601" cy="369328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ONU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64264" y="4098317"/>
            <a:ext cx="422103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>
              <a:buClrTx/>
              <a:buFontTx/>
              <a:buNone/>
            </a:pPr>
            <a:r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NNI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831860" y="3935834"/>
            <a:ext cx="421502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>
              <a:buClrTx/>
              <a:buFontTx/>
              <a:buNone/>
            </a:pPr>
            <a:r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UNI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648505" y="4048233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5157869" y="2823498"/>
            <a:ext cx="0" cy="114147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6995003" y="4527519"/>
            <a:ext cx="656614" cy="493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859692" y="4643987"/>
            <a:ext cx="421502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>
              <a:buClrTx/>
              <a:buFontTx/>
              <a:buNone/>
            </a:pPr>
            <a:r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UNI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628111" y="4740749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5407879" y="2823498"/>
            <a:ext cx="0" cy="114147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5295684" y="2823498"/>
            <a:ext cx="0" cy="114147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5518641" y="2823498"/>
            <a:ext cx="0" cy="114147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928195" y="2375721"/>
            <a:ext cx="629320" cy="430883"/>
          </a:xfrm>
          <a:prstGeom prst="rect">
            <a:avLst/>
          </a:prstGeom>
          <a:noFill/>
          <a:ln>
            <a:solidFill>
              <a:schemeClr val="accent4"/>
            </a:solidFill>
            <a:prstDash val="dot"/>
          </a:ln>
        </p:spPr>
        <p:txBody>
          <a:bodyPr wrap="square" lIns="91436" tIns="45718" rIns="91436" bIns="45718" rtlCol="0">
            <a:spAutoFit/>
          </a:bodyPr>
          <a:lstStyle/>
          <a:p>
            <a:pPr defTabSz="457181">
              <a:buClrTx/>
              <a:buFontTx/>
              <a:buNone/>
            </a:pPr>
            <a:r>
              <a:rPr lang="en-US" sz="11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Logical</a:t>
            </a:r>
          </a:p>
          <a:p>
            <a:pPr defTabSz="457181">
              <a:buClrTx/>
              <a:buFontTx/>
              <a:buNone/>
            </a:pPr>
            <a:r>
              <a:rPr lang="en-US" sz="11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switch</a:t>
            </a:r>
          </a:p>
        </p:txBody>
      </p:sp>
      <p:cxnSp>
        <p:nvCxnSpPr>
          <p:cNvPr id="62" name="Straight Arrow Connector 61"/>
          <p:cNvCxnSpPr>
            <a:stCxn id="61" idx="0"/>
          </p:cNvCxnSpPr>
          <p:nvPr/>
        </p:nvCxnSpPr>
        <p:spPr>
          <a:xfrm flipV="1">
            <a:off x="5242855" y="1504465"/>
            <a:ext cx="0" cy="871256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5683106" y="2806703"/>
            <a:ext cx="0" cy="114147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V="1">
            <a:off x="5373444" y="1486270"/>
            <a:ext cx="0" cy="839597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>
            <a:off x="6246473" y="3761685"/>
            <a:ext cx="1522972" cy="0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4883809" y="2409454"/>
            <a:ext cx="77753" cy="311664"/>
            <a:chOff x="4457801" y="660888"/>
            <a:chExt cx="77753" cy="346293"/>
          </a:xfrm>
        </p:grpSpPr>
        <p:sp>
          <p:nvSpPr>
            <p:cNvPr id="2" name="Oval 1"/>
            <p:cNvSpPr/>
            <p:nvPr/>
          </p:nvSpPr>
          <p:spPr>
            <a:xfrm>
              <a:off x="4457801" y="660888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4457801" y="758127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4457801" y="855600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4457801" y="942355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72" name="Oval 71"/>
          <p:cNvSpPr/>
          <p:nvPr/>
        </p:nvSpPr>
        <p:spPr>
          <a:xfrm>
            <a:off x="5518643" y="2438623"/>
            <a:ext cx="77753" cy="58343"/>
          </a:xfrm>
          <a:prstGeom prst="ellipse">
            <a:avLst/>
          </a:prstGeom>
          <a:noFill/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5528073" y="2649900"/>
            <a:ext cx="77753" cy="58343"/>
          </a:xfrm>
          <a:prstGeom prst="ellipse">
            <a:avLst/>
          </a:prstGeom>
          <a:noFill/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2" name="Title 1"/>
          <p:cNvSpPr>
            <a:spLocks noGrp="1"/>
          </p:cNvSpPr>
          <p:nvPr>
            <p:ph type="title"/>
          </p:nvPr>
        </p:nvSpPr>
        <p:spPr>
          <a:xfrm>
            <a:off x="213434" y="27916"/>
            <a:ext cx="8521700" cy="537754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+mj-lt"/>
                <a:sym typeface="Wingdings"/>
              </a:rPr>
              <a:t>VOLTHA Operation</a:t>
            </a:r>
            <a:endParaRPr lang="en-US" sz="32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2056205" y="3964995"/>
            <a:ext cx="1209552" cy="564157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Switch</a:t>
            </a:r>
          </a:p>
        </p:txBody>
      </p:sp>
      <p:sp>
        <p:nvSpPr>
          <p:cNvPr id="55" name="Rectangle 54"/>
          <p:cNvSpPr/>
          <p:nvPr/>
        </p:nvSpPr>
        <p:spPr>
          <a:xfrm flipH="1" flipV="1">
            <a:off x="3191878" y="4082935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6" name="Rectangle 55"/>
          <p:cNvSpPr/>
          <p:nvPr/>
        </p:nvSpPr>
        <p:spPr>
          <a:xfrm flipH="1" flipV="1">
            <a:off x="3191878" y="4375312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7" name="Rectangle 56"/>
          <p:cNvSpPr/>
          <p:nvPr/>
        </p:nvSpPr>
        <p:spPr>
          <a:xfrm flipH="1" flipV="1">
            <a:off x="1982326" y="4093325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0" name="Rectangle 59"/>
          <p:cNvSpPr/>
          <p:nvPr/>
        </p:nvSpPr>
        <p:spPr>
          <a:xfrm flipH="1" flipV="1">
            <a:off x="1986969" y="4345907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 flipV="1">
            <a:off x="2638290" y="1504465"/>
            <a:ext cx="0" cy="2406608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55" idx="1"/>
          </p:cNvCxnSpPr>
          <p:nvPr/>
        </p:nvCxnSpPr>
        <p:spPr>
          <a:xfrm flipH="1">
            <a:off x="3339635" y="4098317"/>
            <a:ext cx="1446732" cy="140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Hexagon 67"/>
          <p:cNvSpPr/>
          <p:nvPr/>
        </p:nvSpPr>
        <p:spPr>
          <a:xfrm>
            <a:off x="4713700" y="663179"/>
            <a:ext cx="843815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VLANs</a:t>
            </a:r>
          </a:p>
        </p:txBody>
      </p:sp>
      <p:sp>
        <p:nvSpPr>
          <p:cNvPr id="70" name="Hexagon 69"/>
          <p:cNvSpPr/>
          <p:nvPr/>
        </p:nvSpPr>
        <p:spPr>
          <a:xfrm>
            <a:off x="5501113" y="663179"/>
            <a:ext cx="804857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dhcp</a:t>
            </a:r>
          </a:p>
        </p:txBody>
      </p:sp>
      <p:sp>
        <p:nvSpPr>
          <p:cNvPr id="73" name="Hexagon 72"/>
          <p:cNvSpPr/>
          <p:nvPr/>
        </p:nvSpPr>
        <p:spPr>
          <a:xfrm>
            <a:off x="6218481" y="663179"/>
            <a:ext cx="935157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mcast</a:t>
            </a:r>
          </a:p>
        </p:txBody>
      </p:sp>
      <p:sp>
        <p:nvSpPr>
          <p:cNvPr id="74" name="Hexagon 73"/>
          <p:cNvSpPr/>
          <p:nvPr/>
        </p:nvSpPr>
        <p:spPr>
          <a:xfrm>
            <a:off x="2216382" y="660245"/>
            <a:ext cx="975496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Bridging/Routing</a:t>
            </a:r>
          </a:p>
        </p:txBody>
      </p:sp>
    </p:spTree>
    <p:extLst>
      <p:ext uri="{BB962C8B-B14F-4D97-AF65-F5344CB8AC3E}">
        <p14:creationId xmlns:p14="http://schemas.microsoft.com/office/powerpoint/2010/main" val="2384451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0" grpId="1" animBg="1"/>
      <p:bldP spid="27" grpId="0" animBg="1"/>
      <p:bldP spid="28" grpId="0"/>
      <p:bldP spid="30" grpId="0"/>
      <p:bldP spid="31" grpId="0"/>
      <p:bldP spid="32" grpId="0" animBg="1"/>
      <p:bldP spid="47" grpId="0" animBg="1"/>
      <p:bldP spid="49" grpId="0"/>
      <p:bldP spid="50" grpId="0" animBg="1"/>
      <p:bldP spid="61" grpId="0" animBg="1"/>
      <p:bldP spid="72" grpId="0" animBg="1"/>
      <p:bldP spid="77" grpId="0" animBg="1"/>
      <p:bldP spid="53" grpId="0" animBg="1"/>
      <p:bldP spid="55" grpId="0" animBg="1"/>
      <p:bldP spid="56" grpId="0" animBg="1"/>
      <p:bldP spid="57" grpId="0" animBg="1"/>
      <p:bldP spid="60" grpId="0" animBg="1"/>
      <p:bldP spid="68" grpId="0" animBg="1"/>
      <p:bldP spid="70" grpId="0" animBg="1"/>
      <p:bldP spid="73" grpId="0" animBg="1"/>
      <p:bldP spid="7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905099" y="901008"/>
            <a:ext cx="5679611" cy="3764238"/>
          </a:xfrm>
          <a:prstGeom prst="roundRect">
            <a:avLst>
              <a:gd name="adj" fmla="val 1875"/>
            </a:avLst>
          </a:prstGeom>
          <a:noFill/>
          <a:ln w="19050" cap="flat" cmpd="sng" algn="ctr">
            <a:solidFill>
              <a:schemeClr val="tx1"/>
            </a:solidFill>
            <a:prstDash val="dot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endParaRPr lang="en-US" sz="180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5" name="Hexagon 4"/>
          <p:cNvSpPr/>
          <p:nvPr/>
        </p:nvSpPr>
        <p:spPr>
          <a:xfrm>
            <a:off x="2268066" y="1642665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AAA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1773" y="2416517"/>
            <a:ext cx="1821283" cy="33130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b="1">
                <a:solidFill>
                  <a:srgbClr val="4B4B4B"/>
                </a:solidFill>
                <a:latin typeface="Calibri"/>
              </a:rPr>
              <a:t>VOLTHA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11773" y="1826915"/>
            <a:ext cx="4539023" cy="44717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b="1">
                <a:solidFill>
                  <a:srgbClr val="4B4B4B"/>
                </a:solidFill>
                <a:latin typeface="Calibri"/>
              </a:rPr>
              <a:t>SDN Controller - ONOS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30729" y="947314"/>
            <a:ext cx="4520067" cy="4651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b="1">
                <a:solidFill>
                  <a:srgbClr val="4B4B4B"/>
                </a:solidFill>
                <a:latin typeface="Calibri"/>
              </a:rPr>
              <a:t>Network Edge Mediator (NEM)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16032" y="593231"/>
            <a:ext cx="1268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004B7D">
                    <a:lumMod val="75000"/>
                  </a:srgbClr>
                </a:solidFill>
                <a:latin typeface="Calibri"/>
              </a:rPr>
              <a:t>SEBA POD</a:t>
            </a:r>
          </a:p>
        </p:txBody>
      </p:sp>
      <p:sp>
        <p:nvSpPr>
          <p:cNvPr id="10" name="Hexagon 9"/>
          <p:cNvSpPr/>
          <p:nvPr/>
        </p:nvSpPr>
        <p:spPr>
          <a:xfrm>
            <a:off x="2855442" y="1635471"/>
            <a:ext cx="68286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vlans</a:t>
            </a:r>
          </a:p>
        </p:txBody>
      </p:sp>
      <p:sp>
        <p:nvSpPr>
          <p:cNvPr id="11" name="Hexagon 10"/>
          <p:cNvSpPr/>
          <p:nvPr/>
        </p:nvSpPr>
        <p:spPr>
          <a:xfrm>
            <a:off x="3409303" y="1635471"/>
            <a:ext cx="65133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dhcp</a:t>
            </a:r>
          </a:p>
        </p:txBody>
      </p:sp>
      <p:sp>
        <p:nvSpPr>
          <p:cNvPr id="12" name="Hexagon 11"/>
          <p:cNvSpPr/>
          <p:nvPr/>
        </p:nvSpPr>
        <p:spPr>
          <a:xfrm>
            <a:off x="3957232" y="1635471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mcast</a:t>
            </a:r>
          </a:p>
        </p:txBody>
      </p:sp>
      <p:sp>
        <p:nvSpPr>
          <p:cNvPr id="13" name="Hexagon 12"/>
          <p:cNvSpPr/>
          <p:nvPr/>
        </p:nvSpPr>
        <p:spPr>
          <a:xfrm>
            <a:off x="4590801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bridging</a:t>
            </a:r>
          </a:p>
        </p:txBody>
      </p:sp>
      <p:sp>
        <p:nvSpPr>
          <p:cNvPr id="14" name="Hexagon 13"/>
          <p:cNvSpPr/>
          <p:nvPr/>
        </p:nvSpPr>
        <p:spPr>
          <a:xfrm>
            <a:off x="5326695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routing</a:t>
            </a:r>
          </a:p>
        </p:txBody>
      </p:sp>
      <p:sp>
        <p:nvSpPr>
          <p:cNvPr id="15" name="Hexagon 14"/>
          <p:cNvSpPr/>
          <p:nvPr/>
        </p:nvSpPr>
        <p:spPr>
          <a:xfrm>
            <a:off x="6050035" y="1635471"/>
            <a:ext cx="68889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ACLs</a:t>
            </a:r>
          </a:p>
        </p:txBody>
      </p:sp>
      <p:cxnSp>
        <p:nvCxnSpPr>
          <p:cNvPr id="16" name="Straight Connector 15"/>
          <p:cNvCxnSpPr>
            <a:stCxn id="6" idx="0"/>
          </p:cNvCxnSpPr>
          <p:nvPr/>
        </p:nvCxnSpPr>
        <p:spPr>
          <a:xfrm flipH="1" flipV="1">
            <a:off x="3120309" y="2280271"/>
            <a:ext cx="2106" cy="1362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409" y="1577959"/>
            <a:ext cx="773663" cy="45716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043806" y="206740"/>
            <a:ext cx="2594992" cy="659218"/>
            <a:chOff x="4691947" y="240650"/>
            <a:chExt cx="2692230" cy="854361"/>
          </a:xfrm>
        </p:grpSpPr>
        <p:sp>
          <p:nvSpPr>
            <p:cNvPr id="19" name="Hexagon 18"/>
            <p:cNvSpPr/>
            <p:nvPr/>
          </p:nvSpPr>
          <p:spPr>
            <a:xfrm>
              <a:off x="4691947" y="240650"/>
              <a:ext cx="1175691" cy="280214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r>
                <a:rPr lang="en-US" sz="1200">
                  <a:solidFill>
                    <a:srgbClr val="4B4B4B"/>
                  </a:solidFill>
                  <a:latin typeface="Calibri"/>
                </a:rPr>
                <a:t>ONAP</a:t>
              </a:r>
            </a:p>
          </p:txBody>
        </p:sp>
        <p:sp>
          <p:nvSpPr>
            <p:cNvPr id="20" name="Hexagon 19"/>
            <p:cNvSpPr/>
            <p:nvPr/>
          </p:nvSpPr>
          <p:spPr>
            <a:xfrm>
              <a:off x="5993476" y="240653"/>
              <a:ext cx="1390701" cy="280211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r>
                <a:rPr lang="en-US" sz="1200">
                  <a:solidFill>
                    <a:srgbClr val="4B4B4B"/>
                  </a:solidFill>
                  <a:latin typeface="Calibri"/>
                </a:rPr>
                <a:t>Op X OSS/BSS</a:t>
              </a:r>
            </a:p>
          </p:txBody>
        </p:sp>
        <p:sp>
          <p:nvSpPr>
            <p:cNvPr id="21" name="Up-Down Arrow 20"/>
            <p:cNvSpPr/>
            <p:nvPr/>
          </p:nvSpPr>
          <p:spPr>
            <a:xfrm>
              <a:off x="5188440" y="520865"/>
              <a:ext cx="192792" cy="358886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endParaRPr lang="en-US" sz="2000">
                <a:solidFill>
                  <a:srgbClr val="4B4B4B"/>
                </a:solidFill>
                <a:latin typeface="Calibri"/>
              </a:endParaRPr>
            </a:p>
          </p:txBody>
        </p:sp>
        <p:sp>
          <p:nvSpPr>
            <p:cNvPr id="22" name="Up-Down Arrow 21"/>
            <p:cNvSpPr/>
            <p:nvPr/>
          </p:nvSpPr>
          <p:spPr>
            <a:xfrm>
              <a:off x="6645655" y="520865"/>
              <a:ext cx="222649" cy="545091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endParaRPr lang="en-US" sz="2000">
                <a:solidFill>
                  <a:srgbClr val="4B4B4B"/>
                </a:solidFill>
                <a:latin typeface="Calibri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4786513" y="898450"/>
              <a:ext cx="986561" cy="196561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r>
                <a:rPr lang="en-US" sz="1000">
                  <a:solidFill>
                    <a:srgbClr val="4B4B4B"/>
                  </a:solidFill>
                  <a:latin typeface="Calibri"/>
                </a:rPr>
                <a:t>Abstract OLT</a:t>
              </a:r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6818736" y="930072"/>
            <a:ext cx="692740" cy="17754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200" b="1">
                <a:solidFill>
                  <a:srgbClr val="4B4B4B"/>
                </a:solidFill>
                <a:latin typeface="Calibri"/>
              </a:rPr>
              <a:t>DockerK8s Helm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3120309" y="1430691"/>
            <a:ext cx="2107" cy="136960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6" name="Straight Connector 25"/>
          <p:cNvCxnSpPr/>
          <p:nvPr/>
        </p:nvCxnSpPr>
        <p:spPr>
          <a:xfrm flipH="1" flipV="1">
            <a:off x="5640076" y="1435352"/>
            <a:ext cx="2914" cy="1380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7" name="Straight Connector 26"/>
          <p:cNvCxnSpPr/>
          <p:nvPr/>
        </p:nvCxnSpPr>
        <p:spPr>
          <a:xfrm flipV="1">
            <a:off x="3213085" y="2753567"/>
            <a:ext cx="0" cy="74013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8" idx="1"/>
            <a:endCxn id="29" idx="6"/>
          </p:cNvCxnSpPr>
          <p:nvPr/>
        </p:nvCxnSpPr>
        <p:spPr>
          <a:xfrm flipH="1">
            <a:off x="1356409" y="3265868"/>
            <a:ext cx="859979" cy="69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1280482" y="3202290"/>
            <a:ext cx="75927" cy="12854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3453731" y="3273621"/>
            <a:ext cx="45719" cy="4571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1" name="Straight Connector 30"/>
          <p:cNvCxnSpPr>
            <a:stCxn id="29" idx="2"/>
            <a:endCxn id="33" idx="3"/>
          </p:cNvCxnSpPr>
          <p:nvPr/>
        </p:nvCxnSpPr>
        <p:spPr>
          <a:xfrm flipH="1" flipV="1">
            <a:off x="579807" y="2920228"/>
            <a:ext cx="700675" cy="34633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2"/>
            <a:endCxn id="34" idx="3"/>
          </p:cNvCxnSpPr>
          <p:nvPr/>
        </p:nvCxnSpPr>
        <p:spPr>
          <a:xfrm flipH="1">
            <a:off x="579807" y="3266562"/>
            <a:ext cx="700675" cy="343413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477352" y="2848542"/>
            <a:ext cx="102455" cy="1433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77353" y="3534367"/>
            <a:ext cx="102454" cy="15121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36083" y="3255068"/>
            <a:ext cx="45719" cy="4571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16390" y="2932100"/>
            <a:ext cx="430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OLT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3171" y="2945174"/>
            <a:ext cx="49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ONU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88" y="3153803"/>
            <a:ext cx="1821283" cy="22413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90" y="3444557"/>
            <a:ext cx="1821282" cy="23796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89" y="4232190"/>
            <a:ext cx="1821283" cy="254901"/>
          </a:xfrm>
          <a:prstGeom prst="rect">
            <a:avLst/>
          </a:prstGeom>
        </p:spPr>
      </p:pic>
      <p:sp>
        <p:nvSpPr>
          <p:cNvPr id="41" name="Oval 40"/>
          <p:cNvSpPr/>
          <p:nvPr/>
        </p:nvSpPr>
        <p:spPr>
          <a:xfrm>
            <a:off x="2888475" y="3756913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2888475" y="3919896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888475" y="4080537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44" name="Straight Connector 43"/>
          <p:cNvCxnSpPr>
            <a:stCxn id="38" idx="2"/>
          </p:cNvCxnSpPr>
          <p:nvPr/>
        </p:nvCxnSpPr>
        <p:spPr>
          <a:xfrm flipH="1" flipV="1">
            <a:off x="3122416" y="2753569"/>
            <a:ext cx="4614" cy="400234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5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90255" y="3491211"/>
            <a:ext cx="677811" cy="623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46" descr="house.png"/>
          <p:cNvPicPr>
            <a:picLocks noChangeAspect="1"/>
          </p:cNvPicPr>
          <p:nvPr/>
        </p:nvPicPr>
        <p:blipFill>
          <a:blip r:embed="rId6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4657"/>
            <a:ext cx="565416" cy="405003"/>
          </a:xfrm>
          <a:prstGeom prst="rect">
            <a:avLst/>
          </a:prstGeom>
        </p:spPr>
      </p:pic>
      <p:pic>
        <p:nvPicPr>
          <p:cNvPr id="48" name="Picture 47" descr="house.png"/>
          <p:cNvPicPr>
            <a:picLocks noChangeAspect="1"/>
          </p:cNvPicPr>
          <p:nvPr/>
        </p:nvPicPr>
        <p:blipFill>
          <a:blip r:embed="rId6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0990"/>
            <a:ext cx="565416" cy="405003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6750796" y="3268741"/>
            <a:ext cx="1715848" cy="658752"/>
            <a:chOff x="6925824" y="3930774"/>
            <a:chExt cx="1715848" cy="65875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4" y="3930774"/>
              <a:ext cx="466864" cy="350562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0007" y="4235359"/>
              <a:ext cx="471665" cy="354167"/>
            </a:xfrm>
            <a:prstGeom prst="rect">
              <a:avLst/>
            </a:prstGeom>
          </p:spPr>
        </p:pic>
        <p:cxnSp>
          <p:nvCxnSpPr>
            <p:cNvPr id="52" name="Straight Connector 51"/>
            <p:cNvCxnSpPr>
              <a:stCxn id="57" idx="3"/>
              <a:endCxn id="50" idx="1"/>
            </p:cNvCxnSpPr>
            <p:nvPr/>
          </p:nvCxnSpPr>
          <p:spPr>
            <a:xfrm>
              <a:off x="6925824" y="4097079"/>
              <a:ext cx="1221200" cy="8976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3" name="Straight Connector 52"/>
            <p:cNvCxnSpPr>
              <a:stCxn id="73" idx="3"/>
              <a:endCxn id="51" idx="1"/>
            </p:cNvCxnSpPr>
            <p:nvPr/>
          </p:nvCxnSpPr>
          <p:spPr>
            <a:xfrm>
              <a:off x="6925824" y="4405592"/>
              <a:ext cx="1244183" cy="6851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4" name="Straight Connector 53"/>
            <p:cNvCxnSpPr>
              <a:stCxn id="73" idx="3"/>
              <a:endCxn id="50" idx="1"/>
            </p:cNvCxnSpPr>
            <p:nvPr/>
          </p:nvCxnSpPr>
          <p:spPr>
            <a:xfrm flipV="1">
              <a:off x="6925824" y="4106055"/>
              <a:ext cx="1221200" cy="299537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5" name="Straight Connector 54"/>
            <p:cNvCxnSpPr>
              <a:stCxn id="57" idx="3"/>
              <a:endCxn id="51" idx="1"/>
            </p:cNvCxnSpPr>
            <p:nvPr/>
          </p:nvCxnSpPr>
          <p:spPr>
            <a:xfrm>
              <a:off x="6925824" y="4097079"/>
              <a:ext cx="1244183" cy="315364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56" name="TextBox 55"/>
          <p:cNvSpPr txBox="1"/>
          <p:nvPr/>
        </p:nvSpPr>
        <p:spPr>
          <a:xfrm>
            <a:off x="7810871" y="3054664"/>
            <a:ext cx="11406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External BNG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4638" y="3308971"/>
            <a:ext cx="1756158" cy="252150"/>
          </a:xfrm>
          <a:prstGeom prst="rect">
            <a:avLst/>
          </a:prstGeom>
        </p:spPr>
      </p:pic>
      <p:cxnSp>
        <p:nvCxnSpPr>
          <p:cNvPr id="58" name="Straight Connector 57"/>
          <p:cNvCxnSpPr>
            <a:stCxn id="38" idx="3"/>
            <a:endCxn id="57" idx="1"/>
          </p:cNvCxnSpPr>
          <p:nvPr/>
        </p:nvCxnSpPr>
        <p:spPr>
          <a:xfrm>
            <a:off x="4037671" y="3265868"/>
            <a:ext cx="956967" cy="16917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9" name="Straight Connector 58"/>
          <p:cNvCxnSpPr>
            <a:stCxn id="38" idx="3"/>
            <a:endCxn id="73" idx="1"/>
          </p:cNvCxnSpPr>
          <p:nvPr/>
        </p:nvCxnSpPr>
        <p:spPr>
          <a:xfrm>
            <a:off x="4037671" y="3265868"/>
            <a:ext cx="956967" cy="47769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0" name="Straight Connector 59"/>
          <p:cNvCxnSpPr>
            <a:stCxn id="39" idx="3"/>
            <a:endCxn id="57" idx="1"/>
          </p:cNvCxnSpPr>
          <p:nvPr/>
        </p:nvCxnSpPr>
        <p:spPr>
          <a:xfrm flipV="1">
            <a:off x="4037672" y="3435046"/>
            <a:ext cx="956966" cy="128493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1" name="Straight Connector 60"/>
          <p:cNvCxnSpPr>
            <a:stCxn id="39" idx="3"/>
            <a:endCxn id="73" idx="1"/>
          </p:cNvCxnSpPr>
          <p:nvPr/>
        </p:nvCxnSpPr>
        <p:spPr>
          <a:xfrm>
            <a:off x="4037672" y="3563539"/>
            <a:ext cx="956966" cy="18002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2" name="Straight Connector 61"/>
          <p:cNvCxnSpPr>
            <a:stCxn id="40" idx="3"/>
            <a:endCxn id="57" idx="1"/>
          </p:cNvCxnSpPr>
          <p:nvPr/>
        </p:nvCxnSpPr>
        <p:spPr>
          <a:xfrm flipV="1">
            <a:off x="4037672" y="3435046"/>
            <a:ext cx="956966" cy="92459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3" name="Straight Connector 62"/>
          <p:cNvCxnSpPr>
            <a:stCxn id="40" idx="3"/>
            <a:endCxn id="73" idx="1"/>
          </p:cNvCxnSpPr>
          <p:nvPr/>
        </p:nvCxnSpPr>
        <p:spPr>
          <a:xfrm flipV="1">
            <a:off x="4037672" y="3743559"/>
            <a:ext cx="956966" cy="61608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64" name="Picture 6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0703" y="4195753"/>
            <a:ext cx="2116004" cy="19364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3103" y="4348153"/>
            <a:ext cx="2116004" cy="179166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5503" y="4500553"/>
            <a:ext cx="2116004" cy="170439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 flipV="1">
            <a:off x="5449910" y="3724982"/>
            <a:ext cx="3448" cy="463269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8" name="Straight Connector 67"/>
          <p:cNvCxnSpPr/>
          <p:nvPr/>
        </p:nvCxnSpPr>
        <p:spPr>
          <a:xfrm flipV="1">
            <a:off x="5516569" y="3724983"/>
            <a:ext cx="438" cy="62992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9" name="Straight Connector 68"/>
          <p:cNvCxnSpPr/>
          <p:nvPr/>
        </p:nvCxnSpPr>
        <p:spPr>
          <a:xfrm flipV="1">
            <a:off x="6119945" y="3544595"/>
            <a:ext cx="5746" cy="65515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0" name="Straight Connector 69"/>
          <p:cNvCxnSpPr/>
          <p:nvPr/>
        </p:nvCxnSpPr>
        <p:spPr>
          <a:xfrm flipH="1" flipV="1">
            <a:off x="6183156" y="3561835"/>
            <a:ext cx="1" cy="775837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1" name="Straight Connector 70"/>
          <p:cNvCxnSpPr>
            <a:stCxn id="66" idx="0"/>
          </p:cNvCxnSpPr>
          <p:nvPr/>
        </p:nvCxnSpPr>
        <p:spPr>
          <a:xfrm flipH="1" flipV="1">
            <a:off x="6252111" y="3573329"/>
            <a:ext cx="1394" cy="92722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2" name="Straight Connector 71"/>
          <p:cNvCxnSpPr/>
          <p:nvPr/>
        </p:nvCxnSpPr>
        <p:spPr>
          <a:xfrm flipH="1" flipV="1">
            <a:off x="5584105" y="3703081"/>
            <a:ext cx="1421" cy="79550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73" name="Picture 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4638" y="3626441"/>
            <a:ext cx="1756158" cy="234236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5004455" y="3093211"/>
            <a:ext cx="11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SWITCH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718598" y="3978785"/>
            <a:ext cx="671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SERVER</a:t>
            </a:r>
          </a:p>
        </p:txBody>
      </p:sp>
      <p:pic>
        <p:nvPicPr>
          <p:cNvPr id="76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9490" y="2650120"/>
            <a:ext cx="705050" cy="641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104;p2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34492" y="4035705"/>
            <a:ext cx="665776" cy="61937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80;p21"/>
          <p:cNvSpPr txBox="1">
            <a:spLocks/>
          </p:cNvSpPr>
          <p:nvPr/>
        </p:nvSpPr>
        <p:spPr>
          <a:xfrm>
            <a:off x="344226" y="278117"/>
            <a:ext cx="1582103" cy="6005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34275" tIns="17125" rIns="34275" bIns="17125" rtlCol="0" anchor="ctr" anchorCtr="0">
            <a:noAutofit/>
          </a:bodyPr>
          <a:lstStyle>
            <a:lvl1pPr marR="0" lvl="0" algn="ctr" defTabSz="457200" rtl="0" eaLnBrk="1" latinLnBrk="0" hangingPunct="1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kern="1200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 algn="l">
              <a:lnSpc>
                <a:spcPct val="90000"/>
              </a:lnSpc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3200" b="1">
                <a:solidFill>
                  <a:srgbClr val="4B87CC"/>
                </a:solidFill>
              </a:rPr>
              <a:t>SEBA</a:t>
            </a:r>
          </a:p>
        </p:txBody>
      </p:sp>
      <p:sp>
        <p:nvSpPr>
          <p:cNvPr id="79" name="Google Shape;80;p21"/>
          <p:cNvSpPr txBox="1">
            <a:spLocks/>
          </p:cNvSpPr>
          <p:nvPr/>
        </p:nvSpPr>
        <p:spPr>
          <a:xfrm>
            <a:off x="379264" y="935186"/>
            <a:ext cx="1476832" cy="75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sz="1600" b="1"/>
              <a:t>S</a:t>
            </a:r>
            <a:r>
              <a:rPr lang="en-US" sz="1600"/>
              <a:t>DN </a:t>
            </a:r>
          </a:p>
          <a:p>
            <a:r>
              <a:rPr lang="en-US" sz="1600" b="1"/>
              <a:t>E</a:t>
            </a:r>
            <a:r>
              <a:rPr lang="en-US" sz="1600"/>
              <a:t>nabled</a:t>
            </a:r>
          </a:p>
          <a:p>
            <a:r>
              <a:rPr lang="en-US" sz="1600" b="1"/>
              <a:t>B</a:t>
            </a:r>
            <a:r>
              <a:rPr lang="en-US" sz="1600"/>
              <a:t>roadband </a:t>
            </a:r>
          </a:p>
          <a:p>
            <a:r>
              <a:rPr lang="en-US" sz="1600" b="1"/>
              <a:t>A</a:t>
            </a:r>
            <a:r>
              <a:rPr lang="en-US" sz="1600"/>
              <a:t>ccess</a:t>
            </a:r>
          </a:p>
        </p:txBody>
      </p:sp>
      <p:cxnSp>
        <p:nvCxnSpPr>
          <p:cNvPr id="80" name="Straight Connector 79"/>
          <p:cNvCxnSpPr/>
          <p:nvPr/>
        </p:nvCxnSpPr>
        <p:spPr>
          <a:xfrm flipH="1" flipV="1">
            <a:off x="5805823" y="2266793"/>
            <a:ext cx="4503" cy="104851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7887392" y="4134699"/>
            <a:ext cx="8475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/>
              <a:t>QuantaGrid</a:t>
            </a:r>
          </a:p>
          <a:p>
            <a:r>
              <a:rPr lang="en-US" sz="1000"/>
              <a:t> D51B-1U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790889" y="2834569"/>
            <a:ext cx="7621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/>
              <a:t>EdgeCore</a:t>
            </a:r>
          </a:p>
          <a:p>
            <a:r>
              <a:rPr lang="en-US" sz="1000"/>
              <a:t>7712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386375" y="4144783"/>
            <a:ext cx="8902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/>
              <a:t>EdgeCore</a:t>
            </a:r>
          </a:p>
          <a:p>
            <a:r>
              <a:rPr lang="en-US" sz="1000"/>
              <a:t>ASFvOLT16</a:t>
            </a:r>
          </a:p>
        </p:txBody>
      </p:sp>
      <p:sp>
        <p:nvSpPr>
          <p:cNvPr id="84" name="Frame 83"/>
          <p:cNvSpPr/>
          <p:nvPr/>
        </p:nvSpPr>
        <p:spPr>
          <a:xfrm>
            <a:off x="4743022" y="2588433"/>
            <a:ext cx="2399577" cy="1439815"/>
          </a:xfrm>
          <a:prstGeom prst="frame">
            <a:avLst>
              <a:gd name="adj1" fmla="val 5421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075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Google Shape;368;p21"/>
          <p:cNvSpPr txBox="1">
            <a:spLocks noGrp="1"/>
          </p:cNvSpPr>
          <p:nvPr>
            <p:ph type="ctrTitle"/>
          </p:nvPr>
        </p:nvSpPr>
        <p:spPr>
          <a:xfrm>
            <a:off x="457200" y="1670050"/>
            <a:ext cx="8229600" cy="714375"/>
          </a:xfrm>
        </p:spPr>
        <p:txBody>
          <a:bodyPr/>
          <a:lstStyle/>
          <a:p>
            <a:pPr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</a:pPr>
            <a:r>
              <a:rPr lang="en-US"/>
              <a:t>Trellis: Multi-purpose leaf-spine fabric</a:t>
            </a: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32771" name="Google Shape;370;p2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9pPr>
          </a:lstStyle>
          <a:p>
            <a:pPr eaLnBrk="1" hangingPunct="1"/>
            <a:fld id="{E631A7F5-E03B-3642-AD0C-7EE9976B6C99}" type="slidenum">
              <a:rPr lang="en-US" sz="800">
                <a:solidFill>
                  <a:srgbClr val="A6A6A6"/>
                </a:solidFill>
                <a:latin typeface="Calibri" charset="0"/>
                <a:cs typeface="Calibri" charset="0"/>
                <a:sym typeface="Calibri" charset="0"/>
              </a:rPr>
              <a:pPr eaLnBrk="1" hangingPunct="1"/>
              <a:t>13</a:t>
            </a:fld>
            <a:endParaRPr lang="en-US" sz="800">
              <a:solidFill>
                <a:srgbClr val="A6A6A6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530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492;p53"/>
          <p:cNvGrpSpPr/>
          <p:nvPr/>
        </p:nvGrpSpPr>
        <p:grpSpPr>
          <a:xfrm>
            <a:off x="444914" y="1067633"/>
            <a:ext cx="5253933" cy="1638395"/>
            <a:chOff x="1035419" y="1561053"/>
            <a:chExt cx="5253933" cy="1638395"/>
          </a:xfrm>
        </p:grpSpPr>
        <p:sp>
          <p:nvSpPr>
            <p:cNvPr id="88" name="Google Shape;493;p53"/>
            <p:cNvSpPr/>
            <p:nvPr/>
          </p:nvSpPr>
          <p:spPr>
            <a:xfrm>
              <a:off x="1787975" y="1589628"/>
              <a:ext cx="2170800" cy="1273200"/>
            </a:xfrm>
            <a:prstGeom prst="ellipse">
              <a:avLst/>
            </a:prstGeom>
            <a:solidFill>
              <a:srgbClr val="D0E0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89" name="Google Shape;494;p53"/>
            <p:cNvCxnSpPr>
              <a:stCxn id="110" idx="2"/>
              <a:endCxn id="125" idx="0"/>
            </p:cNvCxnSpPr>
            <p:nvPr/>
          </p:nvCxnSpPr>
          <p:spPr>
            <a:xfrm>
              <a:off x="2407788" y="1769253"/>
              <a:ext cx="2899739" cy="87585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" name="Google Shape;497;p53"/>
            <p:cNvCxnSpPr>
              <a:stCxn id="111" idx="2"/>
              <a:endCxn id="126" idx="0"/>
            </p:cNvCxnSpPr>
            <p:nvPr/>
          </p:nvCxnSpPr>
          <p:spPr>
            <a:xfrm>
              <a:off x="3261963" y="1769253"/>
              <a:ext cx="3027389" cy="87585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91" name="Google Shape;500;p53"/>
            <p:cNvGrpSpPr/>
            <p:nvPr/>
          </p:nvGrpSpPr>
          <p:grpSpPr>
            <a:xfrm>
              <a:off x="1852475" y="1561053"/>
              <a:ext cx="1984000" cy="1176050"/>
              <a:chOff x="1150975" y="2739200"/>
              <a:chExt cx="1984000" cy="1176050"/>
            </a:xfrm>
          </p:grpSpPr>
          <p:cxnSp>
            <p:nvCxnSpPr>
              <p:cNvPr id="105" name="Google Shape;501;p53"/>
              <p:cNvCxnSpPr>
                <a:stCxn id="110" idx="2"/>
                <a:endCxn id="109" idx="0"/>
              </p:cNvCxnSpPr>
              <p:nvPr/>
            </p:nvCxnSpPr>
            <p:spPr>
              <a:xfrm flipH="1">
                <a:off x="1495688" y="2947400"/>
                <a:ext cx="210600" cy="7596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" name="Google Shape;503;p53"/>
              <p:cNvCxnSpPr>
                <a:stCxn id="111" idx="2"/>
                <a:endCxn id="112" idx="0"/>
              </p:cNvCxnSpPr>
              <p:nvPr/>
            </p:nvCxnSpPr>
            <p:spPr>
              <a:xfrm>
                <a:off x="2560463" y="2947400"/>
                <a:ext cx="229800" cy="7596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" name="Google Shape;505;p53"/>
              <p:cNvCxnSpPr>
                <a:stCxn id="109" idx="0"/>
                <a:endCxn id="111" idx="2"/>
              </p:cNvCxnSpPr>
              <p:nvPr/>
            </p:nvCxnSpPr>
            <p:spPr>
              <a:xfrm rot="10800000" flipH="1">
                <a:off x="1495675" y="2947450"/>
                <a:ext cx="1064700" cy="7596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" name="Google Shape;506;p53"/>
              <p:cNvCxnSpPr>
                <a:stCxn id="112" idx="0"/>
                <a:endCxn id="110" idx="2"/>
              </p:cNvCxnSpPr>
              <p:nvPr/>
            </p:nvCxnSpPr>
            <p:spPr>
              <a:xfrm rot="10800000">
                <a:off x="1706375" y="2947450"/>
                <a:ext cx="1083900" cy="7596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09" name="Google Shape;502;p53"/>
              <p:cNvSpPr/>
              <p:nvPr/>
            </p:nvSpPr>
            <p:spPr>
              <a:xfrm>
                <a:off x="1150975" y="3707050"/>
                <a:ext cx="689400" cy="208200"/>
              </a:xfrm>
              <a:prstGeom prst="roundRect">
                <a:avLst>
                  <a:gd name="adj" fmla="val 16667"/>
                </a:avLst>
              </a:prstGeom>
              <a:solidFill>
                <a:srgbClr val="1F497D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Droid Sans"/>
                    <a:ea typeface="Droid Sans"/>
                    <a:cs typeface="Droid Sans"/>
                    <a:sym typeface="Droid Sans"/>
                  </a:rPr>
                  <a:t>Leaf</a:t>
                </a:r>
              </a:p>
            </p:txBody>
          </p:sp>
          <p:sp>
            <p:nvSpPr>
              <p:cNvPr id="110" name="Google Shape;495;p53"/>
              <p:cNvSpPr/>
              <p:nvPr/>
            </p:nvSpPr>
            <p:spPr>
              <a:xfrm>
                <a:off x="1361588" y="2739200"/>
                <a:ext cx="689400" cy="208200"/>
              </a:xfrm>
              <a:prstGeom prst="roundRect">
                <a:avLst>
                  <a:gd name="adj" fmla="val 16667"/>
                </a:avLst>
              </a:prstGeom>
              <a:solidFill>
                <a:srgbClr val="C0504D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Droid Sans"/>
                    <a:ea typeface="Droid Sans"/>
                    <a:cs typeface="Droid Sans"/>
                    <a:sym typeface="Droid Sans"/>
                  </a:rPr>
                  <a:t>Spine</a:t>
                </a:r>
                <a:endParaRPr kumimoji="0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endParaRPr>
              </a:p>
            </p:txBody>
          </p:sp>
          <p:sp>
            <p:nvSpPr>
              <p:cNvPr id="111" name="Google Shape;498;p53"/>
              <p:cNvSpPr/>
              <p:nvPr/>
            </p:nvSpPr>
            <p:spPr>
              <a:xfrm>
                <a:off x="2215763" y="2739200"/>
                <a:ext cx="689400" cy="208200"/>
              </a:xfrm>
              <a:prstGeom prst="roundRect">
                <a:avLst>
                  <a:gd name="adj" fmla="val 16667"/>
                </a:avLst>
              </a:prstGeom>
              <a:solidFill>
                <a:srgbClr val="C0504D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Droid Sans"/>
                    <a:ea typeface="Droid Sans"/>
                    <a:cs typeface="Droid Sans"/>
                    <a:sym typeface="Droid Sans"/>
                  </a:rPr>
                  <a:t>Spine</a:t>
                </a:r>
              </a:p>
            </p:txBody>
          </p:sp>
          <p:sp>
            <p:nvSpPr>
              <p:cNvPr id="112" name="Google Shape;504;p53"/>
              <p:cNvSpPr/>
              <p:nvPr/>
            </p:nvSpPr>
            <p:spPr>
              <a:xfrm>
                <a:off x="2445575" y="3707050"/>
                <a:ext cx="689400" cy="208200"/>
              </a:xfrm>
              <a:prstGeom prst="roundRect">
                <a:avLst>
                  <a:gd name="adj" fmla="val 16667"/>
                </a:avLst>
              </a:prstGeom>
              <a:solidFill>
                <a:srgbClr val="1F497D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Droid Sans"/>
                    <a:ea typeface="Droid Sans"/>
                    <a:cs typeface="Droid Sans"/>
                    <a:sym typeface="Droid Sans"/>
                  </a:rPr>
                  <a:t>Leaf</a:t>
                </a:r>
              </a:p>
            </p:txBody>
          </p:sp>
        </p:grpSp>
        <p:sp>
          <p:nvSpPr>
            <p:cNvPr id="92" name="Google Shape;507;p53"/>
            <p:cNvSpPr/>
            <p:nvPr/>
          </p:nvSpPr>
          <p:spPr>
            <a:xfrm>
              <a:off x="1963725" y="2944586"/>
              <a:ext cx="115800" cy="115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Google Shape;508;p53"/>
            <p:cNvSpPr/>
            <p:nvPr/>
          </p:nvSpPr>
          <p:spPr>
            <a:xfrm>
              <a:off x="2125650" y="3082698"/>
              <a:ext cx="115800" cy="115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4" name="Google Shape;509;p53"/>
            <p:cNvSpPr/>
            <p:nvPr/>
          </p:nvSpPr>
          <p:spPr>
            <a:xfrm>
              <a:off x="2301063" y="2966898"/>
              <a:ext cx="115800" cy="115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95" name="Google Shape;510;p53"/>
            <p:cNvCxnSpPr>
              <a:stCxn id="92" idx="0"/>
              <a:endCxn id="109" idx="2"/>
            </p:cNvCxnSpPr>
            <p:nvPr/>
          </p:nvCxnSpPr>
          <p:spPr>
            <a:xfrm rot="10800000" flipH="1">
              <a:off x="2021625" y="2736986"/>
              <a:ext cx="175500" cy="207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" name="Google Shape;511;p53"/>
            <p:cNvCxnSpPr>
              <a:stCxn id="93" idx="0"/>
              <a:endCxn id="109" idx="2"/>
            </p:cNvCxnSpPr>
            <p:nvPr/>
          </p:nvCxnSpPr>
          <p:spPr>
            <a:xfrm rot="10800000" flipH="1">
              <a:off x="2183550" y="2737098"/>
              <a:ext cx="13500" cy="345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" name="Google Shape;512;p53"/>
            <p:cNvCxnSpPr>
              <a:stCxn id="94" idx="0"/>
              <a:endCxn id="109" idx="2"/>
            </p:cNvCxnSpPr>
            <p:nvPr/>
          </p:nvCxnSpPr>
          <p:spPr>
            <a:xfrm rot="10800000">
              <a:off x="2197263" y="2737098"/>
              <a:ext cx="161700" cy="2298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8" name="Google Shape;513;p53"/>
            <p:cNvSpPr/>
            <p:nvPr/>
          </p:nvSpPr>
          <p:spPr>
            <a:xfrm>
              <a:off x="3276275" y="2945536"/>
              <a:ext cx="115800" cy="115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Google Shape;514;p53"/>
            <p:cNvSpPr/>
            <p:nvPr/>
          </p:nvSpPr>
          <p:spPr>
            <a:xfrm>
              <a:off x="3438200" y="3083648"/>
              <a:ext cx="115800" cy="115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Google Shape;515;p53"/>
            <p:cNvSpPr/>
            <p:nvPr/>
          </p:nvSpPr>
          <p:spPr>
            <a:xfrm>
              <a:off x="3613613" y="2967848"/>
              <a:ext cx="115800" cy="115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01" name="Google Shape;516;p53"/>
            <p:cNvCxnSpPr>
              <a:stCxn id="98" idx="0"/>
              <a:endCxn id="112" idx="2"/>
            </p:cNvCxnSpPr>
            <p:nvPr/>
          </p:nvCxnSpPr>
          <p:spPr>
            <a:xfrm rot="10800000" flipH="1">
              <a:off x="3334175" y="2737036"/>
              <a:ext cx="157500" cy="2085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" name="Google Shape;517;p53"/>
            <p:cNvCxnSpPr>
              <a:stCxn id="99" idx="0"/>
              <a:endCxn id="112" idx="2"/>
            </p:cNvCxnSpPr>
            <p:nvPr/>
          </p:nvCxnSpPr>
          <p:spPr>
            <a:xfrm rot="10800000">
              <a:off x="3491900" y="2737148"/>
              <a:ext cx="4200" cy="3465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" name="Google Shape;518;p53"/>
            <p:cNvCxnSpPr>
              <a:stCxn id="100" idx="0"/>
              <a:endCxn id="112" idx="2"/>
            </p:cNvCxnSpPr>
            <p:nvPr/>
          </p:nvCxnSpPr>
          <p:spPr>
            <a:xfrm rot="10800000">
              <a:off x="3491813" y="2737148"/>
              <a:ext cx="179700" cy="2307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4" name="Google Shape;524;p53"/>
            <p:cNvSpPr txBox="1"/>
            <p:nvPr/>
          </p:nvSpPr>
          <p:spPr>
            <a:xfrm>
              <a:off x="1035419" y="2093216"/>
              <a:ext cx="823128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134F5C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Field</a:t>
              </a:r>
              <a:r>
                <a: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srgbClr val="134F5C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/>
              </a:r>
              <a:br>
                <a: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srgbClr val="134F5C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</a:br>
              <a:r>
                <a:rPr kumimoji="0" lang="en-US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134F5C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Office</a:t>
              </a:r>
              <a:endParaRPr kumimoji="0" sz="1600" b="1" i="1" u="none" strike="noStrike" kern="0" cap="none" spc="0" normalizeH="0" baseline="0" noProof="0" dirty="0">
                <a:ln>
                  <a:noFill/>
                </a:ln>
                <a:solidFill>
                  <a:srgbClr val="134F5C"/>
                </a:solidFill>
                <a:effectLst/>
                <a:uLnTx/>
                <a:uFillTx/>
                <a:latin typeface="Droid Sans"/>
                <a:ea typeface="Droid Sans"/>
                <a:cs typeface="Droid Sans"/>
                <a:sym typeface="Droid Sans"/>
              </a:endParaRPr>
            </a:p>
          </p:txBody>
        </p:sp>
      </p:grpSp>
      <p:grpSp>
        <p:nvGrpSpPr>
          <p:cNvPr id="113" name="Google Shape;526;p53"/>
          <p:cNvGrpSpPr/>
          <p:nvPr/>
        </p:nvGrpSpPr>
        <p:grpSpPr>
          <a:xfrm>
            <a:off x="3214828" y="2151683"/>
            <a:ext cx="3658981" cy="1600663"/>
            <a:chOff x="3392794" y="2645103"/>
            <a:chExt cx="3658981" cy="1600663"/>
          </a:xfrm>
        </p:grpSpPr>
        <p:sp>
          <p:nvSpPr>
            <p:cNvPr id="114" name="Google Shape;527;p53"/>
            <p:cNvSpPr/>
            <p:nvPr/>
          </p:nvSpPr>
          <p:spPr>
            <a:xfrm>
              <a:off x="3586411" y="2730466"/>
              <a:ext cx="3462600" cy="1515300"/>
            </a:xfrm>
            <a:prstGeom prst="ellipse">
              <a:avLst/>
            </a:prstGeom>
            <a:solidFill>
              <a:srgbClr val="D0E0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15" name="Google Shape;528;p53"/>
            <p:cNvCxnSpPr>
              <a:stCxn id="124" idx="0"/>
              <a:endCxn id="125" idx="2"/>
            </p:cNvCxnSpPr>
            <p:nvPr/>
          </p:nvCxnSpPr>
          <p:spPr>
            <a:xfrm rot="10800000">
              <a:off x="4894950" y="2853253"/>
              <a:ext cx="9432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" name="Google Shape;530;p53"/>
            <p:cNvCxnSpPr>
              <a:stCxn id="131" idx="0"/>
              <a:endCxn id="126" idx="2"/>
            </p:cNvCxnSpPr>
            <p:nvPr/>
          </p:nvCxnSpPr>
          <p:spPr>
            <a:xfrm rot="10800000">
              <a:off x="5876675" y="2853253"/>
              <a:ext cx="8304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" name="Google Shape;532;p53"/>
            <p:cNvCxnSpPr>
              <a:stCxn id="124" idx="0"/>
              <a:endCxn id="126" idx="2"/>
            </p:cNvCxnSpPr>
            <p:nvPr/>
          </p:nvCxnSpPr>
          <p:spPr>
            <a:xfrm rot="10800000" flipH="1">
              <a:off x="5838150" y="2853253"/>
              <a:ext cx="387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" name="Google Shape;533;p53"/>
            <p:cNvCxnSpPr>
              <a:stCxn id="131" idx="0"/>
              <a:endCxn id="125" idx="2"/>
            </p:cNvCxnSpPr>
            <p:nvPr/>
          </p:nvCxnSpPr>
          <p:spPr>
            <a:xfrm rot="10800000">
              <a:off x="4895075" y="2853253"/>
              <a:ext cx="18120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" name="Google Shape;534;p53"/>
            <p:cNvCxnSpPr>
              <a:stCxn id="129" idx="0"/>
              <a:endCxn id="125" idx="2"/>
            </p:cNvCxnSpPr>
            <p:nvPr/>
          </p:nvCxnSpPr>
          <p:spPr>
            <a:xfrm rot="10800000" flipH="1">
              <a:off x="4855525" y="2853253"/>
              <a:ext cx="396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" name="Google Shape;536;p53"/>
            <p:cNvCxnSpPr>
              <a:stCxn id="129" idx="0"/>
              <a:endCxn id="126" idx="2"/>
            </p:cNvCxnSpPr>
            <p:nvPr/>
          </p:nvCxnSpPr>
          <p:spPr>
            <a:xfrm rot="10800000" flipH="1">
              <a:off x="4855525" y="2853253"/>
              <a:ext cx="10212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" name="Google Shape;537;p53"/>
            <p:cNvCxnSpPr>
              <a:stCxn id="123" idx="3"/>
              <a:endCxn id="129" idx="1"/>
            </p:cNvCxnSpPr>
            <p:nvPr/>
          </p:nvCxnSpPr>
          <p:spPr>
            <a:xfrm>
              <a:off x="4273850" y="3875053"/>
              <a:ext cx="237000" cy="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2" name="Google Shape;539;p53"/>
            <p:cNvCxnSpPr>
              <a:stCxn id="124" idx="3"/>
              <a:endCxn id="131" idx="1"/>
            </p:cNvCxnSpPr>
            <p:nvPr/>
          </p:nvCxnSpPr>
          <p:spPr>
            <a:xfrm>
              <a:off x="6182850" y="3875053"/>
              <a:ext cx="179400" cy="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3" name="Google Shape;538;p53"/>
            <p:cNvSpPr/>
            <p:nvPr/>
          </p:nvSpPr>
          <p:spPr>
            <a:xfrm>
              <a:off x="3584450" y="3770953"/>
              <a:ext cx="689400" cy="208200"/>
            </a:xfrm>
            <a:prstGeom prst="roundRect">
              <a:avLst>
                <a:gd name="adj" fmla="val 16667"/>
              </a:avLst>
            </a:prstGeom>
            <a:solidFill>
              <a:srgbClr val="1F497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Leaf</a:t>
              </a:r>
              <a:endParaRPr kumimoji="0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roid Sans"/>
                <a:ea typeface="Droid Sans"/>
                <a:cs typeface="Droid Sans"/>
                <a:sym typeface="Droid Sans"/>
              </a:endParaRPr>
            </a:p>
          </p:txBody>
        </p:sp>
        <p:sp>
          <p:nvSpPr>
            <p:cNvPr id="124" name="Google Shape;529;p53"/>
            <p:cNvSpPr/>
            <p:nvPr/>
          </p:nvSpPr>
          <p:spPr>
            <a:xfrm>
              <a:off x="5493450" y="3770953"/>
              <a:ext cx="689400" cy="208200"/>
            </a:xfrm>
            <a:prstGeom prst="roundRect">
              <a:avLst>
                <a:gd name="adj" fmla="val 16667"/>
              </a:avLst>
            </a:prstGeom>
            <a:solidFill>
              <a:srgbClr val="1F497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Leaf</a:t>
              </a:r>
            </a:p>
          </p:txBody>
        </p:sp>
        <p:sp>
          <p:nvSpPr>
            <p:cNvPr id="125" name="Google Shape;496;p53"/>
            <p:cNvSpPr/>
            <p:nvPr/>
          </p:nvSpPr>
          <p:spPr>
            <a:xfrm>
              <a:off x="4550288" y="2645103"/>
              <a:ext cx="689400" cy="208200"/>
            </a:xfrm>
            <a:prstGeom prst="roundRect">
              <a:avLst>
                <a:gd name="adj" fmla="val 16667"/>
              </a:avLst>
            </a:prstGeom>
            <a:solidFill>
              <a:srgbClr val="C0504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Spine</a:t>
              </a:r>
            </a:p>
          </p:txBody>
        </p:sp>
        <p:sp>
          <p:nvSpPr>
            <p:cNvPr id="126" name="Google Shape;499;p53"/>
            <p:cNvSpPr/>
            <p:nvPr/>
          </p:nvSpPr>
          <p:spPr>
            <a:xfrm>
              <a:off x="5532113" y="2645103"/>
              <a:ext cx="689400" cy="208200"/>
            </a:xfrm>
            <a:prstGeom prst="roundRect">
              <a:avLst>
                <a:gd name="adj" fmla="val 16667"/>
              </a:avLst>
            </a:prstGeom>
            <a:solidFill>
              <a:srgbClr val="C0504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Spine</a:t>
              </a:r>
            </a:p>
          </p:txBody>
        </p:sp>
        <p:cxnSp>
          <p:nvCxnSpPr>
            <p:cNvPr id="127" name="Google Shape;544;p53"/>
            <p:cNvCxnSpPr>
              <a:stCxn id="123" idx="0"/>
              <a:endCxn id="125" idx="2"/>
            </p:cNvCxnSpPr>
            <p:nvPr/>
          </p:nvCxnSpPr>
          <p:spPr>
            <a:xfrm rot="10800000" flipH="1">
              <a:off x="3929150" y="2853253"/>
              <a:ext cx="9657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8" name="Google Shape;548;p53"/>
            <p:cNvSpPr txBox="1"/>
            <p:nvPr/>
          </p:nvSpPr>
          <p:spPr>
            <a:xfrm>
              <a:off x="3392794" y="2782589"/>
              <a:ext cx="10974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0" cap="none" spc="0" normalizeH="0" baseline="0" noProof="0">
                  <a:ln>
                    <a:noFill/>
                  </a:ln>
                  <a:solidFill>
                    <a:srgbClr val="134F5C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Central Office</a:t>
              </a:r>
              <a:endParaRPr kumimoji="0" sz="1600" b="1" i="1" u="none" strike="noStrike" kern="0" cap="none" spc="0" normalizeH="0" baseline="0" noProof="0">
                <a:ln>
                  <a:noFill/>
                </a:ln>
                <a:solidFill>
                  <a:srgbClr val="134F5C"/>
                </a:solidFill>
                <a:effectLst/>
                <a:uLnTx/>
                <a:uFillTx/>
                <a:latin typeface="Droid Sans"/>
                <a:ea typeface="Droid Sans"/>
                <a:cs typeface="Droid Sans"/>
                <a:sym typeface="Droid Sans"/>
              </a:endParaRPr>
            </a:p>
          </p:txBody>
        </p:sp>
        <p:sp>
          <p:nvSpPr>
            <p:cNvPr id="129" name="Google Shape;535;p53"/>
            <p:cNvSpPr/>
            <p:nvPr/>
          </p:nvSpPr>
          <p:spPr>
            <a:xfrm>
              <a:off x="4510825" y="3770953"/>
              <a:ext cx="689400" cy="208200"/>
            </a:xfrm>
            <a:prstGeom prst="roundRect">
              <a:avLst>
                <a:gd name="adj" fmla="val 16667"/>
              </a:avLst>
            </a:prstGeom>
            <a:solidFill>
              <a:srgbClr val="1F497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Leaf</a:t>
              </a:r>
            </a:p>
          </p:txBody>
        </p:sp>
        <p:cxnSp>
          <p:nvCxnSpPr>
            <p:cNvPr id="130" name="Google Shape;549;p53"/>
            <p:cNvCxnSpPr>
              <a:stCxn id="123" idx="0"/>
              <a:endCxn id="126" idx="2"/>
            </p:cNvCxnSpPr>
            <p:nvPr/>
          </p:nvCxnSpPr>
          <p:spPr>
            <a:xfrm rot="10800000" flipH="1">
              <a:off x="3929150" y="2853253"/>
              <a:ext cx="19476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1" name="Google Shape;531;p53"/>
            <p:cNvSpPr/>
            <p:nvPr/>
          </p:nvSpPr>
          <p:spPr>
            <a:xfrm>
              <a:off x="6362375" y="3770953"/>
              <a:ext cx="689400" cy="208200"/>
            </a:xfrm>
            <a:prstGeom prst="roundRect">
              <a:avLst>
                <a:gd name="adj" fmla="val 16667"/>
              </a:avLst>
            </a:prstGeom>
            <a:solidFill>
              <a:srgbClr val="1F497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Leaf</a:t>
              </a:r>
            </a:p>
          </p:txBody>
        </p:sp>
      </p:grpSp>
      <p:sp>
        <p:nvSpPr>
          <p:cNvPr id="132" name="Google Shape;550;p53"/>
          <p:cNvSpPr/>
          <p:nvPr/>
        </p:nvSpPr>
        <p:spPr>
          <a:xfrm>
            <a:off x="3938904" y="291199"/>
            <a:ext cx="4077643" cy="507152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5E954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rPr>
              <a:t>Trellis</a:t>
            </a:r>
            <a:endParaRPr sz="1600" b="1">
              <a:solidFill>
                <a:srgbClr val="FFFFFF"/>
              </a:solidFill>
              <a:latin typeface="Droid Sans"/>
              <a:ea typeface="Droid Sans"/>
              <a:cs typeface="Droid Sans"/>
              <a:sym typeface="Droid Sans"/>
            </a:endParaRPr>
          </a:p>
          <a:p>
            <a:pPr algn="ctr"/>
            <a:r>
              <a:rPr lang="en-US" sz="1200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rPr>
              <a:t>IPv4/v6 unicast/multicast, vlans, MPLS SR, vRouter </a:t>
            </a:r>
            <a:r>
              <a:rPr lang="mr-IN" sz="1200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rPr>
              <a:t>…</a:t>
            </a:r>
            <a:endParaRPr sz="1200">
              <a:solidFill>
                <a:srgbClr val="FFFFFF"/>
              </a:solidFill>
              <a:latin typeface="Droid Sans"/>
              <a:ea typeface="Droid Sans"/>
              <a:cs typeface="Droid Sans"/>
              <a:sym typeface="Droid Sans"/>
            </a:endParaRPr>
          </a:p>
        </p:txBody>
      </p:sp>
      <p:grpSp>
        <p:nvGrpSpPr>
          <p:cNvPr id="133" name="Google Shape;553;p53"/>
          <p:cNvGrpSpPr/>
          <p:nvPr/>
        </p:nvGrpSpPr>
        <p:grpSpPr>
          <a:xfrm>
            <a:off x="3938153" y="859900"/>
            <a:ext cx="4110779" cy="1070115"/>
            <a:chOff x="3328399" y="665769"/>
            <a:chExt cx="4926000" cy="1070115"/>
          </a:xfrm>
        </p:grpSpPr>
        <p:sp>
          <p:nvSpPr>
            <p:cNvPr id="134" name="Google Shape;554;p53"/>
            <p:cNvSpPr/>
            <p:nvPr/>
          </p:nvSpPr>
          <p:spPr>
            <a:xfrm>
              <a:off x="3328399" y="665769"/>
              <a:ext cx="4926000" cy="351000"/>
            </a:xfrm>
            <a:prstGeom prst="roundRect">
              <a:avLst>
                <a:gd name="adj" fmla="val 16667"/>
              </a:avLst>
            </a:prstGeom>
            <a:solidFill>
              <a:srgbClr val="666666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ONOS</a:t>
              </a: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roid Sans"/>
                <a:ea typeface="Droid Sans"/>
                <a:cs typeface="Droid Sans"/>
                <a:sym typeface="Droid Sans"/>
              </a:endParaRPr>
            </a:p>
          </p:txBody>
        </p:sp>
        <p:sp>
          <p:nvSpPr>
            <p:cNvPr id="135" name="Google Shape;555;p53"/>
            <p:cNvSpPr/>
            <p:nvPr/>
          </p:nvSpPr>
          <p:spPr>
            <a:xfrm>
              <a:off x="4898156" y="1109784"/>
              <a:ext cx="221400" cy="626100"/>
            </a:xfrm>
            <a:prstGeom prst="upDown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DBD4EB"/>
                </a:gs>
                <a:gs pos="100000">
                  <a:srgbClr val="9180BB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Google Shape;556;p53"/>
            <p:cNvSpPr/>
            <p:nvPr/>
          </p:nvSpPr>
          <p:spPr>
            <a:xfrm>
              <a:off x="5293031" y="1109784"/>
              <a:ext cx="221400" cy="626100"/>
            </a:xfrm>
            <a:prstGeom prst="upDown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D4E5F5"/>
                </a:gs>
                <a:gs pos="100000">
                  <a:srgbClr val="70A4D5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7" name="Google Shape;559;p53"/>
          <p:cNvGrpSpPr/>
          <p:nvPr/>
        </p:nvGrpSpPr>
        <p:grpSpPr>
          <a:xfrm>
            <a:off x="5660184" y="2151683"/>
            <a:ext cx="3179964" cy="1125850"/>
            <a:chOff x="5838150" y="2645103"/>
            <a:chExt cx="3179964" cy="1125850"/>
          </a:xfrm>
        </p:grpSpPr>
        <p:sp>
          <p:nvSpPr>
            <p:cNvPr id="138" name="Google Shape;560;p53"/>
            <p:cNvSpPr/>
            <p:nvPr/>
          </p:nvSpPr>
          <p:spPr>
            <a:xfrm>
              <a:off x="7290125" y="3040653"/>
              <a:ext cx="460000" cy="208200"/>
            </a:xfrm>
            <a:prstGeom prst="flowChartMagneticDisk">
              <a:avLst/>
            </a:prstGeom>
            <a:solidFill>
              <a:srgbClr val="D9D9D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Google Shape;561;p53"/>
            <p:cNvSpPr/>
            <p:nvPr/>
          </p:nvSpPr>
          <p:spPr>
            <a:xfrm>
              <a:off x="7442525" y="3208003"/>
              <a:ext cx="460000" cy="208200"/>
            </a:xfrm>
            <a:prstGeom prst="flowChartMagneticDisk">
              <a:avLst/>
            </a:prstGeom>
            <a:solidFill>
              <a:srgbClr val="D9D9D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40" name="Google Shape;562;p53"/>
            <p:cNvCxnSpPr>
              <a:stCxn id="139" idx="2"/>
            </p:cNvCxnSpPr>
            <p:nvPr/>
          </p:nvCxnSpPr>
          <p:spPr>
            <a:xfrm flipH="1">
              <a:off x="6665625" y="3312103"/>
              <a:ext cx="776900" cy="441125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" name="Google Shape;563;p53"/>
            <p:cNvCxnSpPr>
              <a:stCxn id="138" idx="2"/>
              <a:endCxn id="124" idx="0"/>
            </p:cNvCxnSpPr>
            <p:nvPr/>
          </p:nvCxnSpPr>
          <p:spPr>
            <a:xfrm flipH="1">
              <a:off x="5838150" y="3144753"/>
              <a:ext cx="1451975" cy="6262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" name="Google Shape;564;p53"/>
            <p:cNvCxnSpPr>
              <a:endCxn id="138" idx="4"/>
            </p:cNvCxnSpPr>
            <p:nvPr/>
          </p:nvCxnSpPr>
          <p:spPr>
            <a:xfrm rot="10800000">
              <a:off x="7750125" y="3144753"/>
              <a:ext cx="475800" cy="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" name="Google Shape;565;p53"/>
            <p:cNvCxnSpPr>
              <a:endCxn id="139" idx="4"/>
            </p:cNvCxnSpPr>
            <p:nvPr/>
          </p:nvCxnSpPr>
          <p:spPr>
            <a:xfrm rot="10800000">
              <a:off x="7902525" y="3312103"/>
              <a:ext cx="510000" cy="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4" name="Google Shape;566;p53"/>
            <p:cNvSpPr/>
            <p:nvPr/>
          </p:nvSpPr>
          <p:spPr>
            <a:xfrm>
              <a:off x="8069550" y="2944578"/>
              <a:ext cx="948564" cy="553716"/>
            </a:xfrm>
            <a:prstGeom prst="cloud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Internet</a:t>
              </a:r>
              <a:endParaRPr kumimoji="0" sz="10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Droid Sans"/>
                <a:ea typeface="Droid Sans"/>
                <a:cs typeface="Droid Sans"/>
                <a:sym typeface="Droid Sans"/>
              </a:endParaRPr>
            </a:p>
          </p:txBody>
        </p:sp>
        <p:sp>
          <p:nvSpPr>
            <p:cNvPr id="145" name="Google Shape;567;p53"/>
            <p:cNvSpPr txBox="1"/>
            <p:nvPr/>
          </p:nvSpPr>
          <p:spPr>
            <a:xfrm>
              <a:off x="6884038" y="2645103"/>
              <a:ext cx="1423726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 Metro/Core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roid Sans"/>
                  <a:ea typeface="Droid Sans"/>
                  <a:cs typeface="Droid Sans"/>
                  <a:sym typeface="Droid Sans"/>
                </a:rPr>
                <a:t>Routers</a:t>
              </a:r>
              <a:endParaRPr kumimoji="0" sz="10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Droid Sans"/>
                <a:ea typeface="Droid Sans"/>
                <a:cs typeface="Droid Sans"/>
                <a:sym typeface="Droid Sans"/>
              </a:endParaRPr>
            </a:p>
          </p:txBody>
        </p:sp>
      </p:grpSp>
      <p:sp>
        <p:nvSpPr>
          <p:cNvPr id="146" name="Google Shape;575;p53"/>
          <p:cNvSpPr/>
          <p:nvPr/>
        </p:nvSpPr>
        <p:spPr>
          <a:xfrm>
            <a:off x="2092676" y="3688540"/>
            <a:ext cx="237000" cy="2370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47" name="Google Shape;576;p53"/>
          <p:cNvCxnSpPr>
            <a:stCxn id="123" idx="1"/>
            <a:endCxn id="146" idx="7"/>
          </p:cNvCxnSpPr>
          <p:nvPr/>
        </p:nvCxnSpPr>
        <p:spPr>
          <a:xfrm flipH="1">
            <a:off x="2294968" y="3381633"/>
            <a:ext cx="1111516" cy="341615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48" name="Google Shape;520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558" y="2998333"/>
            <a:ext cx="198900" cy="46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525;p53"/>
          <p:cNvSpPr txBox="1"/>
          <p:nvPr/>
        </p:nvSpPr>
        <p:spPr>
          <a:xfrm>
            <a:off x="752310" y="3386855"/>
            <a:ext cx="1033511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sz="1100" i="1">
                <a:latin typeface="Droid Sans"/>
                <a:ea typeface="Droid Sans"/>
                <a:cs typeface="Droid Sans"/>
                <a:sym typeface="Droid Sans"/>
              </a:rPr>
              <a:t>Base station</a:t>
            </a:r>
            <a:endParaRPr sz="1100" i="1">
              <a:latin typeface="Droid Sans"/>
              <a:ea typeface="Droid Sans"/>
              <a:cs typeface="Droid Sans"/>
              <a:sym typeface="Droid Sans"/>
            </a:endParaRPr>
          </a:p>
        </p:txBody>
      </p:sp>
      <p:cxnSp>
        <p:nvCxnSpPr>
          <p:cNvPr id="150" name="Google Shape;576;p53"/>
          <p:cNvCxnSpPr>
            <a:stCxn id="123" idx="1"/>
          </p:cNvCxnSpPr>
          <p:nvPr/>
        </p:nvCxnSpPr>
        <p:spPr>
          <a:xfrm flipH="1" flipV="1">
            <a:off x="1601691" y="3203186"/>
            <a:ext cx="1804793" cy="178447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1" name="Google Shape;575;p53"/>
          <p:cNvSpPr/>
          <p:nvPr/>
        </p:nvSpPr>
        <p:spPr>
          <a:xfrm>
            <a:off x="2641436" y="4002719"/>
            <a:ext cx="237000" cy="2370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52" name="Google Shape;576;p53"/>
          <p:cNvCxnSpPr>
            <a:stCxn id="123" idx="1"/>
            <a:endCxn id="151" idx="7"/>
          </p:cNvCxnSpPr>
          <p:nvPr/>
        </p:nvCxnSpPr>
        <p:spPr>
          <a:xfrm flipH="1">
            <a:off x="2843728" y="3381633"/>
            <a:ext cx="562756" cy="655794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3" name="Rounded Rectangle 152"/>
          <p:cNvSpPr/>
          <p:nvPr/>
        </p:nvSpPr>
        <p:spPr>
          <a:xfrm>
            <a:off x="4012317" y="3906917"/>
            <a:ext cx="469182" cy="105155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4" name="Rounded Rectangle 153"/>
          <p:cNvSpPr/>
          <p:nvPr/>
        </p:nvSpPr>
        <p:spPr>
          <a:xfrm>
            <a:off x="4011019" y="4059317"/>
            <a:ext cx="469182" cy="105155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5" name="Rounded Rectangle 154"/>
          <p:cNvSpPr/>
          <p:nvPr/>
        </p:nvSpPr>
        <p:spPr>
          <a:xfrm>
            <a:off x="4009721" y="4219806"/>
            <a:ext cx="469182" cy="105155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6" name="Rounded Rectangle 155"/>
          <p:cNvSpPr/>
          <p:nvPr/>
        </p:nvSpPr>
        <p:spPr>
          <a:xfrm>
            <a:off x="4008423" y="4380294"/>
            <a:ext cx="469182" cy="105155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7" name="Rounded Rectangle 156"/>
          <p:cNvSpPr/>
          <p:nvPr/>
        </p:nvSpPr>
        <p:spPr>
          <a:xfrm>
            <a:off x="5863481" y="3897540"/>
            <a:ext cx="469182" cy="105155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8" name="Rounded Rectangle 157"/>
          <p:cNvSpPr/>
          <p:nvPr/>
        </p:nvSpPr>
        <p:spPr>
          <a:xfrm>
            <a:off x="5862183" y="4049940"/>
            <a:ext cx="469182" cy="105155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9" name="Rounded Rectangle 158"/>
          <p:cNvSpPr/>
          <p:nvPr/>
        </p:nvSpPr>
        <p:spPr>
          <a:xfrm>
            <a:off x="5860885" y="4210429"/>
            <a:ext cx="469182" cy="105155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0" name="Rounded Rectangle 159"/>
          <p:cNvSpPr/>
          <p:nvPr/>
        </p:nvSpPr>
        <p:spPr>
          <a:xfrm>
            <a:off x="5859587" y="4370917"/>
            <a:ext cx="469182" cy="105155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1" name="Google Shape;525;p53"/>
          <p:cNvSpPr txBox="1"/>
          <p:nvPr/>
        </p:nvSpPr>
        <p:spPr>
          <a:xfrm>
            <a:off x="1389974" y="3806187"/>
            <a:ext cx="8880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sz="1100" i="1">
                <a:latin typeface="Droid Sans"/>
                <a:ea typeface="Droid Sans"/>
                <a:cs typeface="Droid Sans"/>
                <a:sym typeface="Droid Sans"/>
              </a:rPr>
              <a:t>R-PHY</a:t>
            </a:r>
            <a:endParaRPr sz="1100" i="1"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162" name="Google Shape;525;p53"/>
          <p:cNvSpPr txBox="1"/>
          <p:nvPr/>
        </p:nvSpPr>
        <p:spPr>
          <a:xfrm>
            <a:off x="2003466" y="4185075"/>
            <a:ext cx="8880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sz="1100" i="1">
                <a:latin typeface="Droid Sans"/>
                <a:ea typeface="Droid Sans"/>
                <a:cs typeface="Droid Sans"/>
                <a:sym typeface="Droid Sans"/>
              </a:rPr>
              <a:t>R-OLT</a:t>
            </a:r>
            <a:endParaRPr sz="1100" i="1"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163" name="Google Shape;80;p21"/>
          <p:cNvSpPr txBox="1">
            <a:spLocks noGrp="1"/>
          </p:cNvSpPr>
          <p:nvPr>
            <p:ph type="title"/>
          </p:nvPr>
        </p:nvSpPr>
        <p:spPr>
          <a:xfrm>
            <a:off x="344226" y="124426"/>
            <a:ext cx="1582103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4B87CC"/>
                </a:solidFill>
                <a:effectLst/>
                <a:uLnTx/>
                <a:uFillTx/>
              </a:rPr>
              <a:t>Trellis</a:t>
            </a:r>
            <a:endParaRPr kumimoji="0" sz="3200" b="1" i="0" u="none" strike="noStrike" kern="0" cap="none" spc="0" normalizeH="0" baseline="0" noProof="0">
              <a:ln>
                <a:noFill/>
              </a:ln>
              <a:solidFill>
                <a:srgbClr val="4B87CC"/>
              </a:solidFill>
              <a:effectLst/>
              <a:uLnTx/>
              <a:uFillTx/>
            </a:endParaRPr>
          </a:p>
        </p:txBody>
      </p:sp>
      <p:sp>
        <p:nvSpPr>
          <p:cNvPr id="164" name="Google Shape;80;p21"/>
          <p:cNvSpPr txBox="1">
            <a:spLocks/>
          </p:cNvSpPr>
          <p:nvPr/>
        </p:nvSpPr>
        <p:spPr>
          <a:xfrm>
            <a:off x="370962" y="608234"/>
            <a:ext cx="3264642" cy="31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Open-Source Leaf-Spine Fabric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165" name="Google Shape;541;p53"/>
          <p:cNvCxnSpPr/>
          <p:nvPr/>
        </p:nvCxnSpPr>
        <p:spPr>
          <a:xfrm rot="10800000">
            <a:off x="3751142" y="3485841"/>
            <a:ext cx="383100" cy="42810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6" name="Google Shape;542;p53"/>
          <p:cNvCxnSpPr/>
          <p:nvPr/>
        </p:nvCxnSpPr>
        <p:spPr>
          <a:xfrm rot="10800000" flipH="1">
            <a:off x="4301826" y="3485841"/>
            <a:ext cx="375600" cy="42810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7" name="Google Shape;546;p53"/>
          <p:cNvCxnSpPr/>
          <p:nvPr/>
        </p:nvCxnSpPr>
        <p:spPr>
          <a:xfrm rot="10800000">
            <a:off x="5627567" y="3476316"/>
            <a:ext cx="383100" cy="42810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8" name="Google Shape;547;p53"/>
          <p:cNvCxnSpPr/>
          <p:nvPr/>
        </p:nvCxnSpPr>
        <p:spPr>
          <a:xfrm rot="10800000" flipH="1">
            <a:off x="6178251" y="3476316"/>
            <a:ext cx="375600" cy="42810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562869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/>
      <p:bldP spid="149" grpId="0"/>
      <p:bldP spid="151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/>
      <p:bldP spid="16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-72801"/>
            <a:ext cx="8229600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Trellis Community</a:t>
            </a:r>
            <a:endParaRPr sz="3200" b="1">
              <a:solidFill>
                <a:schemeClr val="accent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185" y="1751354"/>
            <a:ext cx="1615104" cy="954381"/>
          </a:xfrm>
          <a:prstGeom prst="rect">
            <a:avLst/>
          </a:prstGeom>
          <a:effectLst>
            <a:glow rad="228600">
              <a:srgbClr val="A5A5A5">
                <a:satMod val="175000"/>
                <a:alpha val="40000"/>
              </a:srgbClr>
            </a:glo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3268" y="1751354"/>
            <a:ext cx="1661114" cy="937726"/>
          </a:xfrm>
          <a:prstGeom prst="rect">
            <a:avLst/>
          </a:prstGeom>
          <a:effectLst>
            <a:glow rad="228600">
              <a:srgbClr val="A5A5A5">
                <a:satMod val="175000"/>
                <a:alpha val="40000"/>
              </a:srgbClr>
            </a:glo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019" y="2847413"/>
            <a:ext cx="1529218" cy="1112157"/>
          </a:xfrm>
          <a:prstGeom prst="rect">
            <a:avLst/>
          </a:prstGeom>
          <a:effectLst>
            <a:glow rad="279400">
              <a:sysClr val="window" lastClr="FFFFFF">
                <a:lumMod val="75000"/>
                <a:alpha val="75000"/>
              </a:sysClr>
            </a:glo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06" b="31783"/>
          <a:stretch/>
        </p:blipFill>
        <p:spPr>
          <a:xfrm>
            <a:off x="6759879" y="1003505"/>
            <a:ext cx="1490784" cy="54878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960" y="1787962"/>
            <a:ext cx="1778233" cy="99581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501" y="783047"/>
            <a:ext cx="1210649" cy="88047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42387" y="3231385"/>
            <a:ext cx="642678" cy="27283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821" y="2942682"/>
            <a:ext cx="1385595" cy="100770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1572" y="2139043"/>
            <a:ext cx="1063959" cy="40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79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-56623"/>
            <a:ext cx="8229600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Whitebox ToR Switching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37185" y="3569425"/>
            <a:ext cx="1469527" cy="253916"/>
          </a:xfrm>
          <a:prstGeom prst="rect">
            <a:avLst/>
          </a:prstGeom>
          <a:solidFill>
            <a:srgbClr val="A5A5A5"/>
          </a:solidFill>
          <a:ln w="25400" cap="flat" cmpd="sng" algn="ctr">
            <a:solidFill>
              <a:srgbClr val="A5A5A5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82296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6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rtl val="0"/>
              </a:rPr>
              <a:t>BRCM ASIC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5486" y="3016882"/>
            <a:ext cx="1460882" cy="280671"/>
          </a:xfrm>
          <a:prstGeom prst="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82296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6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rtl val="0"/>
              </a:rPr>
              <a:t>BRCM OF-DPA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32881" y="2714423"/>
            <a:ext cx="1478237" cy="283236"/>
          </a:xfrm>
          <a:prstGeom prst="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82296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6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  <a:rtl val="0"/>
              </a:rPr>
              <a:t>Indigo OF Agent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32025" y="2681219"/>
            <a:ext cx="2299244" cy="1560151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82296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6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rtl val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23718" y="3843358"/>
            <a:ext cx="2290929" cy="389231"/>
          </a:xfrm>
          <a:prstGeom prst="round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82296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6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rtl val="0"/>
              </a:rPr>
              <a:t>OCP Bare Metal Switch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36" y="1608547"/>
            <a:ext cx="3594468" cy="2773604"/>
          </a:xfrm>
          <a:prstGeom prst="rect">
            <a:avLst/>
          </a:prstGeom>
        </p:spPr>
      </p:pic>
      <p:pic>
        <p:nvPicPr>
          <p:cNvPr id="26" name="Google Shape;103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30578" y="2167013"/>
            <a:ext cx="1054887" cy="90587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ounded Rectangle 26"/>
          <p:cNvSpPr/>
          <p:nvPr/>
        </p:nvSpPr>
        <p:spPr>
          <a:xfrm>
            <a:off x="1152245" y="3328696"/>
            <a:ext cx="1455269" cy="224975"/>
          </a:xfrm>
          <a:prstGeom prst="roundRect">
            <a:avLst/>
          </a:prstGeom>
          <a:solidFill>
            <a:srgbClr val="A5A5A5"/>
          </a:solidFill>
          <a:ln w="25400" cap="flat" cmpd="sng" algn="ctr">
            <a:solidFill>
              <a:srgbClr val="A5A5A5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SDK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81826" y="3378502"/>
            <a:ext cx="719217" cy="212412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ONL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381827" y="3586027"/>
            <a:ext cx="713854" cy="215826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ONIE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4587" y="2319317"/>
            <a:ext cx="1116226" cy="659588"/>
          </a:xfrm>
          <a:prstGeom prst="rect">
            <a:avLst/>
          </a:prstGeom>
        </p:spPr>
      </p:pic>
      <p:cxnSp>
        <p:nvCxnSpPr>
          <p:cNvPr id="31" name="Straight Arrow Connector 30"/>
          <p:cNvCxnSpPr>
            <a:stCxn id="34" idx="2"/>
            <a:endCxn id="23" idx="0"/>
          </p:cNvCxnSpPr>
          <p:nvPr/>
        </p:nvCxnSpPr>
        <p:spPr>
          <a:xfrm flipH="1">
            <a:off x="1481647" y="1609678"/>
            <a:ext cx="4136" cy="1071541"/>
          </a:xfrm>
          <a:prstGeom prst="straightConnector1">
            <a:avLst/>
          </a:prstGeom>
          <a:noFill/>
          <a:ln w="12700" cap="flat" cmpd="sng" algn="ctr">
            <a:solidFill>
              <a:srgbClr val="FFFFFF">
                <a:lumMod val="50000"/>
              </a:srgbClr>
            </a:solidFill>
            <a:prstDash val="sysDash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2" name="TextBox 31"/>
          <p:cNvSpPr txBox="1"/>
          <p:nvPr/>
        </p:nvSpPr>
        <p:spPr>
          <a:xfrm>
            <a:off x="2747454" y="817125"/>
            <a:ext cx="3594468" cy="757130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>
            <a:glow rad="101600">
              <a:srgbClr val="70AD47">
                <a:lumMod val="20000"/>
                <a:lumOff val="80000"/>
                <a:alpha val="75000"/>
              </a:srgbClr>
            </a:glow>
            <a:outerShdw blurRad="50800" dist="38100" dir="2700000" algn="tl" rotWithShape="0">
              <a:srgbClr val="000000">
                <a:alpha val="43000"/>
              </a:srgbClr>
            </a:outerShdw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4114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White-Box = </a:t>
            </a:r>
          </a:p>
          <a:p>
            <a:pPr marL="0" marR="0" lvl="0" indent="0" algn="ctr" defTabSz="4114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Open-Hardware Specs (OCP)</a:t>
            </a:r>
          </a:p>
          <a:p>
            <a:pPr marL="0" marR="0" lvl="0" indent="0" algn="ctr" defTabSz="4114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+ Open-Source Software (ONF &amp; OCP)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13446" y="821798"/>
            <a:ext cx="1352975" cy="417833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Fabric Control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47436" y="1228546"/>
            <a:ext cx="1676694" cy="381132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SDN Controller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Title 5"/>
          <p:cNvSpPr txBox="1">
            <a:spLocks/>
          </p:cNvSpPr>
          <p:nvPr/>
        </p:nvSpPr>
        <p:spPr>
          <a:xfrm>
            <a:off x="4258139" y="3612820"/>
            <a:ext cx="1772286" cy="637097"/>
          </a:xfrm>
          <a:prstGeom prst="rect">
            <a:avLst/>
          </a:prstGeom>
        </p:spPr>
        <p:txBody>
          <a:bodyPr vert="horz" wrap="square" lIns="82296" tIns="41148" rIns="82296" bIns="41148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marL="0" marR="0" lvl="0" indent="0" algn="r" defTabSz="4114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Edgecore</a:t>
            </a:r>
          </a:p>
          <a:p>
            <a:pPr marL="0" marR="0" lvl="0" indent="0" algn="r" defTabSz="4114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 5712, 6712, 7712</a:t>
            </a:r>
          </a:p>
        </p:txBody>
      </p:sp>
    </p:spTree>
    <p:extLst>
      <p:ext uri="{BB962C8B-B14F-4D97-AF65-F5344CB8AC3E}">
        <p14:creationId xmlns:p14="http://schemas.microsoft.com/office/powerpoint/2010/main" val="736841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7" grpId="0" animBg="1"/>
      <p:bldP spid="28" grpId="0" animBg="1"/>
      <p:bldP spid="29" grpId="0" animBg="1"/>
      <p:bldP spid="33" grpId="0" animBg="1"/>
      <p:bldP spid="34" grpId="0" animBg="1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88984" y="235803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Ingress</a:t>
            </a:r>
          </a:p>
          <a:p>
            <a:pPr algn="ctr"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Port Table</a:t>
            </a:r>
          </a:p>
        </p:txBody>
      </p:sp>
      <p:sp>
        <p:nvSpPr>
          <p:cNvPr id="3" name="Oval 2"/>
          <p:cNvSpPr/>
          <p:nvPr/>
        </p:nvSpPr>
        <p:spPr>
          <a:xfrm>
            <a:off x="124922" y="2576648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50">
                <a:solidFill>
                  <a:srgbClr val="000000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05405" y="2358030"/>
            <a:ext cx="638770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Vlan Table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41498" y="235803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Termin-ation MAC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Table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76560" y="832648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Multi- 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cast Routing Table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76560" y="194637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Unicast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Routing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6560" y="3060083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MPLS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Table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76560" y="414257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Bridging</a:t>
            </a:r>
          </a:p>
          <a:p>
            <a:pPr algn="ctr"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Table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90783" y="235803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ACL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Policy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Table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80099" y="3552492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L2 Flood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Group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80099" y="149502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L3 ECMP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Group</a:t>
            </a:r>
          </a:p>
        </p:txBody>
      </p:sp>
      <p:sp>
        <p:nvSpPr>
          <p:cNvPr id="14" name="Oval 13"/>
          <p:cNvSpPr/>
          <p:nvPr/>
        </p:nvSpPr>
        <p:spPr>
          <a:xfrm>
            <a:off x="8511735" y="1431054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15" name="Oval 14"/>
          <p:cNvSpPr/>
          <p:nvPr/>
        </p:nvSpPr>
        <p:spPr>
          <a:xfrm>
            <a:off x="8518393" y="1893221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16" name="Oval 15"/>
          <p:cNvSpPr/>
          <p:nvPr/>
        </p:nvSpPr>
        <p:spPr>
          <a:xfrm>
            <a:off x="8518393" y="2545224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17" name="Oval 16"/>
          <p:cNvSpPr/>
          <p:nvPr/>
        </p:nvSpPr>
        <p:spPr>
          <a:xfrm>
            <a:off x="8511735" y="3576598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18" name="Oval 17"/>
          <p:cNvSpPr/>
          <p:nvPr/>
        </p:nvSpPr>
        <p:spPr>
          <a:xfrm>
            <a:off x="8514640" y="4052193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06948" y="1463787"/>
            <a:ext cx="728709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MPLS</a:t>
            </a:r>
          </a:p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Label</a:t>
            </a:r>
          </a:p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Group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506948" y="1945080"/>
            <a:ext cx="728709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MPLS</a:t>
            </a:r>
          </a:p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Label</a:t>
            </a:r>
          </a:p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Group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80099" y="2421318"/>
            <a:ext cx="728709" cy="87713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L3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Mcast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Group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506923" y="3582477"/>
            <a:ext cx="810772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L2 Interface</a:t>
            </a:r>
          </a:p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Group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506923" y="4052196"/>
            <a:ext cx="810772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L2 Interface</a:t>
            </a:r>
          </a:p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Group</a:t>
            </a:r>
          </a:p>
        </p:txBody>
      </p:sp>
      <p:cxnSp>
        <p:nvCxnSpPr>
          <p:cNvPr id="26" name="Straight Arrow Connector 25"/>
          <p:cNvCxnSpPr>
            <a:stCxn id="3" idx="6"/>
            <a:endCxn id="2" idx="1"/>
          </p:cNvCxnSpPr>
          <p:nvPr/>
        </p:nvCxnSpPr>
        <p:spPr>
          <a:xfrm flipV="1">
            <a:off x="666263" y="2764041"/>
            <a:ext cx="322715" cy="78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717685" y="2760141"/>
            <a:ext cx="322715" cy="78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2647099" y="2743887"/>
            <a:ext cx="322715" cy="78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6" idx="1"/>
          </p:cNvCxnSpPr>
          <p:nvPr/>
        </p:nvCxnSpPr>
        <p:spPr>
          <a:xfrm flipV="1">
            <a:off x="3670179" y="1238667"/>
            <a:ext cx="506346" cy="121414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7" idx="1"/>
          </p:cNvCxnSpPr>
          <p:nvPr/>
        </p:nvCxnSpPr>
        <p:spPr>
          <a:xfrm flipV="1">
            <a:off x="3670179" y="2352400"/>
            <a:ext cx="506346" cy="30232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670179" y="2959239"/>
            <a:ext cx="547986" cy="28887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9" idx="1"/>
          </p:cNvCxnSpPr>
          <p:nvPr/>
        </p:nvCxnSpPr>
        <p:spPr>
          <a:xfrm>
            <a:off x="3628539" y="3143143"/>
            <a:ext cx="547986" cy="140544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6" idx="3"/>
          </p:cNvCxnSpPr>
          <p:nvPr/>
        </p:nvCxnSpPr>
        <p:spPr>
          <a:xfrm>
            <a:off x="4905234" y="1238667"/>
            <a:ext cx="485524" cy="121414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7" idx="3"/>
          </p:cNvCxnSpPr>
          <p:nvPr/>
        </p:nvCxnSpPr>
        <p:spPr>
          <a:xfrm>
            <a:off x="4905234" y="2352400"/>
            <a:ext cx="485524" cy="2242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8" idx="3"/>
          </p:cNvCxnSpPr>
          <p:nvPr/>
        </p:nvCxnSpPr>
        <p:spPr>
          <a:xfrm flipV="1">
            <a:off x="4905234" y="2967063"/>
            <a:ext cx="485524" cy="49905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9" idx="3"/>
          </p:cNvCxnSpPr>
          <p:nvPr/>
        </p:nvCxnSpPr>
        <p:spPr>
          <a:xfrm flipV="1">
            <a:off x="4905234" y="3060085"/>
            <a:ext cx="485524" cy="148850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13" idx="1"/>
          </p:cNvCxnSpPr>
          <p:nvPr/>
        </p:nvCxnSpPr>
        <p:spPr>
          <a:xfrm flipV="1">
            <a:off x="6119492" y="1901030"/>
            <a:ext cx="360607" cy="55177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endCxn id="19" idx="1"/>
          </p:cNvCxnSpPr>
          <p:nvPr/>
        </p:nvCxnSpPr>
        <p:spPr>
          <a:xfrm>
            <a:off x="7208783" y="1662885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7216661" y="208950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8235632" y="1631017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8238962" y="208950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7208783" y="2708871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8254725" y="2767943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7239000" y="378119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8317695" y="378119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7239000" y="4192196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8317695" y="426681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endCxn id="21" idx="1"/>
          </p:cNvCxnSpPr>
          <p:nvPr/>
        </p:nvCxnSpPr>
        <p:spPr>
          <a:xfrm>
            <a:off x="6119492" y="2859886"/>
            <a:ext cx="360607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endCxn id="12" idx="1"/>
          </p:cNvCxnSpPr>
          <p:nvPr/>
        </p:nvCxnSpPr>
        <p:spPr>
          <a:xfrm>
            <a:off x="6119492" y="3143145"/>
            <a:ext cx="360607" cy="81535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124956" y="20266"/>
            <a:ext cx="842794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200" b="1" dirty="0" smtClean="0">
                <a:solidFill>
                  <a:srgbClr val="3A81BA"/>
                </a:solidFill>
                <a:latin typeface="Calibri"/>
              </a:rPr>
              <a:t>Fabric ASIC Pipeline</a:t>
            </a:r>
            <a:r>
              <a:rPr lang="en-US" sz="3200" b="1" baseline="30000" dirty="0">
                <a:solidFill>
                  <a:srgbClr val="3A81BA"/>
                </a:solidFill>
                <a:cs typeface="Calibri"/>
              </a:rPr>
              <a:t>*</a:t>
            </a:r>
            <a:r>
              <a:rPr lang="en-US" sz="3200" b="1" dirty="0" smtClean="0">
                <a:solidFill>
                  <a:srgbClr val="3A81BA"/>
                </a:solidFill>
                <a:latin typeface="Calibri"/>
              </a:rPr>
              <a:t> (BRCM’s OF-DPA)</a:t>
            </a:r>
            <a:endParaRPr lang="en-US" sz="3200" b="1" dirty="0">
              <a:solidFill>
                <a:srgbClr val="3A81BA"/>
              </a:solidFill>
              <a:latin typeface="Calibri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2005405" y="3393012"/>
            <a:ext cx="638770" cy="624631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Vlan 1 Table</a:t>
            </a:r>
          </a:p>
        </p:txBody>
      </p:sp>
      <p:cxnSp>
        <p:nvCxnSpPr>
          <p:cNvPr id="96" name="Straight Arrow Connector 95"/>
          <p:cNvCxnSpPr>
            <a:stCxn id="4" idx="2"/>
            <a:endCxn id="95" idx="0"/>
          </p:cNvCxnSpPr>
          <p:nvPr/>
        </p:nvCxnSpPr>
        <p:spPr>
          <a:xfrm>
            <a:off x="2324790" y="3170058"/>
            <a:ext cx="0" cy="22295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Rounded Rectangle 98"/>
          <p:cNvSpPr/>
          <p:nvPr/>
        </p:nvSpPr>
        <p:spPr>
          <a:xfrm>
            <a:off x="2931905" y="3392357"/>
            <a:ext cx="638770" cy="624631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MPLSL2 Port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Table</a:t>
            </a:r>
          </a:p>
        </p:txBody>
      </p:sp>
      <p:cxnSp>
        <p:nvCxnSpPr>
          <p:cNvPr id="100" name="Straight Arrow Connector 99"/>
          <p:cNvCxnSpPr>
            <a:stCxn id="95" idx="3"/>
            <a:endCxn id="99" idx="1"/>
          </p:cNvCxnSpPr>
          <p:nvPr/>
        </p:nvCxnSpPr>
        <p:spPr>
          <a:xfrm flipV="1">
            <a:off x="2644175" y="3704673"/>
            <a:ext cx="287730" cy="65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99" idx="3"/>
          </p:cNvCxnSpPr>
          <p:nvPr/>
        </p:nvCxnSpPr>
        <p:spPr>
          <a:xfrm flipV="1">
            <a:off x="3570675" y="2849925"/>
            <a:ext cx="605850" cy="8547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>
            <a:off x="4176529" y="2849908"/>
            <a:ext cx="1214233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7026846" y="554386"/>
            <a:ext cx="1748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>
                <a:solidFill>
                  <a:srgbClr val="963334"/>
                </a:solidFill>
              </a:rPr>
              <a:t>* Simplified 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" y="1176197"/>
            <a:ext cx="4051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dirty="0">
                <a:latin typeface="Calibri"/>
                <a:cs typeface="Calibri"/>
              </a:rPr>
              <a:t>Abstracts underlying ASIC</a:t>
            </a:r>
          </a:p>
          <a:p>
            <a:pPr>
              <a:buClrTx/>
              <a:buFontTx/>
              <a:buNone/>
            </a:pPr>
            <a:r>
              <a:rPr lang="en-US" sz="2000" dirty="0">
                <a:latin typeface="Calibri"/>
                <a:cs typeface="Calibri"/>
              </a:rPr>
              <a:t>Enables programming </a:t>
            </a:r>
            <a:r>
              <a:rPr lang="en-US" sz="2000" dirty="0" smtClean="0">
                <a:latin typeface="Calibri"/>
                <a:cs typeface="Calibri"/>
              </a:rPr>
              <a:t>of </a:t>
            </a:r>
            <a:r>
              <a:rPr lang="en-US" sz="2000" u="sng" dirty="0" smtClean="0">
                <a:latin typeface="Calibri"/>
                <a:cs typeface="Calibri"/>
              </a:rPr>
              <a:t>all</a:t>
            </a:r>
            <a:endParaRPr lang="en-US" sz="2000" u="sng" dirty="0">
              <a:latin typeface="Calibri"/>
              <a:cs typeface="Calibri"/>
            </a:endParaRPr>
          </a:p>
          <a:p>
            <a:pPr>
              <a:buClrTx/>
              <a:buFontTx/>
              <a:buNone/>
            </a:pPr>
            <a:r>
              <a:rPr lang="en-US" sz="2000" dirty="0" smtClean="0">
                <a:latin typeface="Calibri"/>
                <a:cs typeface="Calibri"/>
              </a:rPr>
              <a:t>flow</a:t>
            </a:r>
            <a:r>
              <a:rPr lang="en-US" sz="2000" dirty="0">
                <a:latin typeface="Calibri"/>
                <a:cs typeface="Calibri"/>
              </a:rPr>
              <a:t>-tables &amp; port-groups</a:t>
            </a:r>
          </a:p>
          <a:p>
            <a:pPr>
              <a:buClrTx/>
              <a:buFontTx/>
              <a:buNone/>
            </a:pP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4601" y="742246"/>
            <a:ext cx="4051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dirty="0">
                <a:solidFill>
                  <a:srgbClr val="FF0000"/>
                </a:solidFill>
                <a:latin typeface="Calibri"/>
                <a:cs typeface="Calibri"/>
              </a:rPr>
              <a:t>Why OF-DPA?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506923" y="2496063"/>
            <a:ext cx="810772" cy="398206"/>
          </a:xfrm>
          <a:prstGeom prst="round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L2 Interface</a:t>
            </a:r>
          </a:p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Group</a:t>
            </a:r>
          </a:p>
        </p:txBody>
      </p:sp>
      <p:sp>
        <p:nvSpPr>
          <p:cNvPr id="79" name="Oval 78"/>
          <p:cNvSpPr/>
          <p:nvPr/>
        </p:nvSpPr>
        <p:spPr>
          <a:xfrm>
            <a:off x="8508150" y="2996124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cxnSp>
        <p:nvCxnSpPr>
          <p:cNvPr id="80" name="Straight Arrow Connector 79"/>
          <p:cNvCxnSpPr/>
          <p:nvPr/>
        </p:nvCxnSpPr>
        <p:spPr>
          <a:xfrm>
            <a:off x="7198540" y="3159771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8244482" y="3218843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ounded Rectangle 81"/>
          <p:cNvSpPr/>
          <p:nvPr/>
        </p:nvSpPr>
        <p:spPr>
          <a:xfrm>
            <a:off x="7496680" y="2946963"/>
            <a:ext cx="810772" cy="398206"/>
          </a:xfrm>
          <a:prstGeom prst="round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L2 Interface</a:t>
            </a:r>
          </a:p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Group</a:t>
            </a:r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2" name="Title 1"/>
          <p:cNvSpPr txBox="1">
            <a:spLocks/>
          </p:cNvSpPr>
          <p:nvPr/>
        </p:nvSpPr>
        <p:spPr>
          <a:xfrm>
            <a:off x="311713" y="87565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>
              <a:buClrTx/>
              <a:buFontTx/>
              <a:buNone/>
            </a:pPr>
            <a:endParaRPr lang="en-US" dirty="0">
              <a:solidFill>
                <a:srgbClr val="FFFFFF"/>
              </a:solidFill>
              <a:latin typeface="Calibri (Heading)"/>
              <a:cs typeface="Calibri (Heading)"/>
            </a:endParaRPr>
          </a:p>
        </p:txBody>
      </p:sp>
    </p:spTree>
    <p:extLst>
      <p:ext uri="{BB962C8B-B14F-4D97-AF65-F5344CB8AC3E}">
        <p14:creationId xmlns:p14="http://schemas.microsoft.com/office/powerpoint/2010/main" val="173886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en-US">
                <a:latin typeface="Corbel"/>
                <a:ea typeface="Corbel"/>
                <a:cs typeface="Corbel"/>
                <a:sym typeface="Corbel"/>
              </a:rPr>
              <a:pPr/>
              <a:t>18</a:t>
            </a:fld>
            <a:endParaRPr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18" name="Shape 318"/>
          <p:cNvSpPr/>
          <p:nvPr/>
        </p:nvSpPr>
        <p:spPr>
          <a:xfrm>
            <a:off x="1272299" y="3173029"/>
            <a:ext cx="6011772" cy="1444752"/>
          </a:xfrm>
          <a:prstGeom prst="rect">
            <a:avLst/>
          </a:prstGeom>
          <a:noFill/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Shape 319"/>
          <p:cNvSpPr/>
          <p:nvPr/>
        </p:nvSpPr>
        <p:spPr>
          <a:xfrm>
            <a:off x="1272299" y="1341808"/>
            <a:ext cx="5476882" cy="470992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662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ONOS Cluster</a:t>
            </a:r>
            <a:endParaRPr sz="2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Shape 320"/>
          <p:cNvSpPr txBox="1"/>
          <p:nvPr/>
        </p:nvSpPr>
        <p:spPr>
          <a:xfrm>
            <a:off x="4265279" y="2486916"/>
            <a:ext cx="877163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120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P4Runtime</a:t>
            </a:r>
            <a:endParaRPr sz="1200" dirty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Shape 321"/>
          <p:cNvSpPr txBox="1"/>
          <p:nvPr/>
        </p:nvSpPr>
        <p:spPr>
          <a:xfrm>
            <a:off x="5443597" y="2481300"/>
            <a:ext cx="526782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120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gNMI</a:t>
            </a:r>
            <a:endParaRPr sz="1200" dirty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Shape 322"/>
          <p:cNvSpPr/>
          <p:nvPr/>
        </p:nvSpPr>
        <p:spPr>
          <a:xfrm>
            <a:off x="2790723" y="3295193"/>
            <a:ext cx="1208615" cy="356049"/>
          </a:xfrm>
          <a:prstGeom prst="rect">
            <a:avLst/>
          </a:prstGeom>
          <a:solidFill>
            <a:srgbClr val="BFBFB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Shape 323"/>
          <p:cNvSpPr/>
          <p:nvPr/>
        </p:nvSpPr>
        <p:spPr>
          <a:xfrm>
            <a:off x="4756997" y="3295193"/>
            <a:ext cx="1208615" cy="356049"/>
          </a:xfrm>
          <a:prstGeom prst="rect">
            <a:avLst/>
          </a:prstGeom>
          <a:solidFill>
            <a:srgbClr val="BFBFB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Shape 324"/>
          <p:cNvSpPr/>
          <p:nvPr/>
        </p:nvSpPr>
        <p:spPr>
          <a:xfrm>
            <a:off x="1582122" y="4122509"/>
            <a:ext cx="1208615" cy="356049"/>
          </a:xfrm>
          <a:prstGeom prst="rect">
            <a:avLst/>
          </a:prstGeom>
          <a:solidFill>
            <a:srgbClr val="BFBFB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Shape 325"/>
          <p:cNvSpPr/>
          <p:nvPr/>
        </p:nvSpPr>
        <p:spPr>
          <a:xfrm>
            <a:off x="3759762" y="4114418"/>
            <a:ext cx="1208615" cy="356049"/>
          </a:xfrm>
          <a:prstGeom prst="rect">
            <a:avLst/>
          </a:prstGeom>
          <a:solidFill>
            <a:srgbClr val="BFBFB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Shape 326"/>
          <p:cNvSpPr/>
          <p:nvPr/>
        </p:nvSpPr>
        <p:spPr>
          <a:xfrm>
            <a:off x="5965626" y="4064909"/>
            <a:ext cx="1208615" cy="356049"/>
          </a:xfrm>
          <a:prstGeom prst="rect">
            <a:avLst/>
          </a:prstGeom>
          <a:solidFill>
            <a:srgbClr val="BFBFB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7" name="Shape 327"/>
          <p:cNvCxnSpPr>
            <a:endCxn id="328" idx="0"/>
          </p:cNvCxnSpPr>
          <p:nvPr/>
        </p:nvCxnSpPr>
        <p:spPr>
          <a:xfrm flipH="1">
            <a:off x="2186310" y="3651238"/>
            <a:ext cx="1208700" cy="4713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29" name="Shape 329"/>
          <p:cNvCxnSpPr>
            <a:endCxn id="330" idx="0"/>
          </p:cNvCxnSpPr>
          <p:nvPr/>
        </p:nvCxnSpPr>
        <p:spPr>
          <a:xfrm>
            <a:off x="3395011" y="3651239"/>
            <a:ext cx="969000" cy="4632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31" name="Shape 331"/>
          <p:cNvCxnSpPr>
            <a:endCxn id="332" idx="0"/>
          </p:cNvCxnSpPr>
          <p:nvPr/>
        </p:nvCxnSpPr>
        <p:spPr>
          <a:xfrm>
            <a:off x="3395011" y="3651239"/>
            <a:ext cx="3174900" cy="4137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33" name="Shape 333"/>
          <p:cNvCxnSpPr>
            <a:stCxn id="334" idx="2"/>
            <a:endCxn id="328" idx="0"/>
          </p:cNvCxnSpPr>
          <p:nvPr/>
        </p:nvCxnSpPr>
        <p:spPr>
          <a:xfrm flipH="1">
            <a:off x="2186399" y="3651238"/>
            <a:ext cx="3174900" cy="4713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35" name="Shape 335"/>
          <p:cNvCxnSpPr>
            <a:stCxn id="334" idx="2"/>
            <a:endCxn id="330" idx="0"/>
          </p:cNvCxnSpPr>
          <p:nvPr/>
        </p:nvCxnSpPr>
        <p:spPr>
          <a:xfrm flipH="1">
            <a:off x="4364099" y="3651239"/>
            <a:ext cx="997200" cy="4632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36" name="Shape 336"/>
          <p:cNvCxnSpPr>
            <a:stCxn id="334" idx="2"/>
            <a:endCxn id="332" idx="0"/>
          </p:cNvCxnSpPr>
          <p:nvPr/>
        </p:nvCxnSpPr>
        <p:spPr>
          <a:xfrm>
            <a:off x="5361299" y="3651239"/>
            <a:ext cx="1208700" cy="4137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39" name="Shape 339"/>
          <p:cNvSpPr/>
          <p:nvPr/>
        </p:nvSpPr>
        <p:spPr>
          <a:xfrm>
            <a:off x="6174469" y="4131539"/>
            <a:ext cx="178025" cy="218478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Shape 340"/>
          <p:cNvSpPr/>
          <p:nvPr/>
        </p:nvSpPr>
        <p:spPr>
          <a:xfrm>
            <a:off x="6474788" y="4131539"/>
            <a:ext cx="178025" cy="218478"/>
          </a:xfrm>
          <a:prstGeom prst="rect">
            <a:avLst/>
          </a:prstGeom>
          <a:solidFill>
            <a:srgbClr val="00657F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Shape 341"/>
          <p:cNvSpPr/>
          <p:nvPr/>
        </p:nvSpPr>
        <p:spPr>
          <a:xfrm>
            <a:off x="6775107" y="4131539"/>
            <a:ext cx="178025" cy="218478"/>
          </a:xfrm>
          <a:prstGeom prst="rect">
            <a:avLst/>
          </a:prstGeom>
          <a:solidFill>
            <a:srgbClr val="BF8300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4" name="Shape 334"/>
          <p:cNvCxnSpPr/>
          <p:nvPr/>
        </p:nvCxnSpPr>
        <p:spPr>
          <a:xfrm>
            <a:off x="6032322" y="4248867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28" name="Shape 328"/>
          <p:cNvCxnSpPr/>
          <p:nvPr/>
        </p:nvCxnSpPr>
        <p:spPr>
          <a:xfrm>
            <a:off x="6338470" y="4255610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30" name="Shape 330"/>
          <p:cNvCxnSpPr/>
          <p:nvPr/>
        </p:nvCxnSpPr>
        <p:spPr>
          <a:xfrm>
            <a:off x="6637874" y="4255610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32" name="Shape 332"/>
          <p:cNvCxnSpPr/>
          <p:nvPr/>
        </p:nvCxnSpPr>
        <p:spPr>
          <a:xfrm>
            <a:off x="6961554" y="4255610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42" name="Shape 342"/>
          <p:cNvSpPr/>
          <p:nvPr/>
        </p:nvSpPr>
        <p:spPr>
          <a:xfrm>
            <a:off x="3005686" y="3364460"/>
            <a:ext cx="178025" cy="218478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Shape 343"/>
          <p:cNvSpPr/>
          <p:nvPr/>
        </p:nvSpPr>
        <p:spPr>
          <a:xfrm>
            <a:off x="3306018" y="3364460"/>
            <a:ext cx="178025" cy="218478"/>
          </a:xfrm>
          <a:prstGeom prst="rect">
            <a:avLst/>
          </a:prstGeom>
          <a:solidFill>
            <a:srgbClr val="00657F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Shape 344"/>
          <p:cNvSpPr/>
          <p:nvPr/>
        </p:nvSpPr>
        <p:spPr>
          <a:xfrm>
            <a:off x="3606317" y="3364460"/>
            <a:ext cx="178025" cy="218478"/>
          </a:xfrm>
          <a:prstGeom prst="rect">
            <a:avLst/>
          </a:prstGeom>
          <a:solidFill>
            <a:srgbClr val="BF8300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5" name="Shape 345"/>
          <p:cNvCxnSpPr/>
          <p:nvPr/>
        </p:nvCxnSpPr>
        <p:spPr>
          <a:xfrm>
            <a:off x="2863556" y="3481790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46" name="Shape 346"/>
          <p:cNvCxnSpPr/>
          <p:nvPr/>
        </p:nvCxnSpPr>
        <p:spPr>
          <a:xfrm>
            <a:off x="3169704" y="3488533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47" name="Shape 347"/>
          <p:cNvCxnSpPr/>
          <p:nvPr/>
        </p:nvCxnSpPr>
        <p:spPr>
          <a:xfrm>
            <a:off x="3469108" y="3488533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48" name="Shape 348"/>
          <p:cNvCxnSpPr/>
          <p:nvPr/>
        </p:nvCxnSpPr>
        <p:spPr>
          <a:xfrm>
            <a:off x="3792788" y="3488533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49" name="Shape 349"/>
          <p:cNvSpPr/>
          <p:nvPr/>
        </p:nvSpPr>
        <p:spPr>
          <a:xfrm>
            <a:off x="4969507" y="3372551"/>
            <a:ext cx="178025" cy="218478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Shape 350"/>
          <p:cNvSpPr/>
          <p:nvPr/>
        </p:nvSpPr>
        <p:spPr>
          <a:xfrm>
            <a:off x="5269819" y="3372551"/>
            <a:ext cx="178025" cy="218478"/>
          </a:xfrm>
          <a:prstGeom prst="rect">
            <a:avLst/>
          </a:prstGeom>
          <a:solidFill>
            <a:srgbClr val="00657F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Shape 351"/>
          <p:cNvSpPr/>
          <p:nvPr/>
        </p:nvSpPr>
        <p:spPr>
          <a:xfrm>
            <a:off x="5570138" y="3372551"/>
            <a:ext cx="178025" cy="218478"/>
          </a:xfrm>
          <a:prstGeom prst="rect">
            <a:avLst/>
          </a:prstGeom>
          <a:solidFill>
            <a:srgbClr val="BF8300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2" name="Shape 352"/>
          <p:cNvCxnSpPr/>
          <p:nvPr/>
        </p:nvCxnSpPr>
        <p:spPr>
          <a:xfrm>
            <a:off x="4827371" y="3489881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53" name="Shape 353"/>
          <p:cNvCxnSpPr/>
          <p:nvPr/>
        </p:nvCxnSpPr>
        <p:spPr>
          <a:xfrm>
            <a:off x="5133519" y="3496625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54" name="Shape 354"/>
          <p:cNvCxnSpPr/>
          <p:nvPr/>
        </p:nvCxnSpPr>
        <p:spPr>
          <a:xfrm>
            <a:off x="5432923" y="3496625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55" name="Shape 355"/>
          <p:cNvCxnSpPr/>
          <p:nvPr/>
        </p:nvCxnSpPr>
        <p:spPr>
          <a:xfrm>
            <a:off x="5756603" y="3496625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56" name="Shape 356"/>
          <p:cNvSpPr/>
          <p:nvPr/>
        </p:nvSpPr>
        <p:spPr>
          <a:xfrm>
            <a:off x="1808023" y="4209794"/>
            <a:ext cx="178025" cy="218478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Shape 357"/>
          <p:cNvSpPr/>
          <p:nvPr/>
        </p:nvSpPr>
        <p:spPr>
          <a:xfrm>
            <a:off x="2108365" y="4209794"/>
            <a:ext cx="178025" cy="218478"/>
          </a:xfrm>
          <a:prstGeom prst="rect">
            <a:avLst/>
          </a:prstGeom>
          <a:solidFill>
            <a:srgbClr val="00657F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Shape 358"/>
          <p:cNvSpPr/>
          <p:nvPr/>
        </p:nvSpPr>
        <p:spPr>
          <a:xfrm>
            <a:off x="2408669" y="4209794"/>
            <a:ext cx="178025" cy="218478"/>
          </a:xfrm>
          <a:prstGeom prst="rect">
            <a:avLst/>
          </a:prstGeom>
          <a:solidFill>
            <a:srgbClr val="BF8300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9" name="Shape 359"/>
          <p:cNvCxnSpPr/>
          <p:nvPr/>
        </p:nvCxnSpPr>
        <p:spPr>
          <a:xfrm>
            <a:off x="1665889" y="4327123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60" name="Shape 360"/>
          <p:cNvCxnSpPr/>
          <p:nvPr/>
        </p:nvCxnSpPr>
        <p:spPr>
          <a:xfrm>
            <a:off x="1972037" y="4333866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61" name="Shape 361"/>
          <p:cNvCxnSpPr/>
          <p:nvPr/>
        </p:nvCxnSpPr>
        <p:spPr>
          <a:xfrm>
            <a:off x="2271441" y="4333866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62" name="Shape 362"/>
          <p:cNvCxnSpPr/>
          <p:nvPr/>
        </p:nvCxnSpPr>
        <p:spPr>
          <a:xfrm>
            <a:off x="2595121" y="4333866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63" name="Shape 363"/>
          <p:cNvSpPr/>
          <p:nvPr/>
        </p:nvSpPr>
        <p:spPr>
          <a:xfrm>
            <a:off x="3974738" y="4183208"/>
            <a:ext cx="178025" cy="218478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Shape 364"/>
          <p:cNvSpPr/>
          <p:nvPr/>
        </p:nvSpPr>
        <p:spPr>
          <a:xfrm>
            <a:off x="4275057" y="4183208"/>
            <a:ext cx="178025" cy="218478"/>
          </a:xfrm>
          <a:prstGeom prst="rect">
            <a:avLst/>
          </a:prstGeom>
          <a:solidFill>
            <a:srgbClr val="00657F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Shape 365"/>
          <p:cNvSpPr/>
          <p:nvPr/>
        </p:nvSpPr>
        <p:spPr>
          <a:xfrm>
            <a:off x="4575346" y="4183208"/>
            <a:ext cx="178025" cy="218478"/>
          </a:xfrm>
          <a:prstGeom prst="rect">
            <a:avLst/>
          </a:prstGeom>
          <a:solidFill>
            <a:srgbClr val="BF8300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6" name="Shape 366"/>
          <p:cNvCxnSpPr/>
          <p:nvPr/>
        </p:nvCxnSpPr>
        <p:spPr>
          <a:xfrm>
            <a:off x="3832581" y="4300532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67" name="Shape 367"/>
          <p:cNvCxnSpPr/>
          <p:nvPr/>
        </p:nvCxnSpPr>
        <p:spPr>
          <a:xfrm>
            <a:off x="4138729" y="4307277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68" name="Shape 368"/>
          <p:cNvCxnSpPr/>
          <p:nvPr/>
        </p:nvCxnSpPr>
        <p:spPr>
          <a:xfrm>
            <a:off x="4438133" y="4307277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69" name="Shape 369"/>
          <p:cNvCxnSpPr/>
          <p:nvPr/>
        </p:nvCxnSpPr>
        <p:spPr>
          <a:xfrm>
            <a:off x="4761813" y="4307277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77" name="Shape 377"/>
          <p:cNvSpPr/>
          <p:nvPr/>
        </p:nvSpPr>
        <p:spPr>
          <a:xfrm>
            <a:off x="6054603" y="3065888"/>
            <a:ext cx="1229313" cy="209250"/>
          </a:xfrm>
          <a:prstGeom prst="roundRect">
            <a:avLst>
              <a:gd name="adj" fmla="val 16667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Barefoot Tofino</a:t>
            </a:r>
            <a:endParaRPr sz="11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Shape 378"/>
          <p:cNvSpPr/>
          <p:nvPr/>
        </p:nvSpPr>
        <p:spPr>
          <a:xfrm>
            <a:off x="6061593" y="3546611"/>
            <a:ext cx="1222483" cy="209250"/>
          </a:xfrm>
          <a:prstGeom prst="roundRect">
            <a:avLst>
              <a:gd name="adj" fmla="val 16667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Mellanox</a:t>
            </a:r>
            <a:endParaRPr sz="11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Shape 379"/>
          <p:cNvSpPr/>
          <p:nvPr/>
        </p:nvSpPr>
        <p:spPr>
          <a:xfrm>
            <a:off x="6055863" y="3301736"/>
            <a:ext cx="1225363" cy="209250"/>
          </a:xfrm>
          <a:prstGeom prst="roundRect">
            <a:avLst>
              <a:gd name="adj" fmla="val 16667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Cavium Xpliant</a:t>
            </a:r>
            <a:endParaRPr sz="11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Shape 380"/>
          <p:cNvSpPr/>
          <p:nvPr/>
        </p:nvSpPr>
        <p:spPr>
          <a:xfrm>
            <a:off x="4712312" y="1812800"/>
            <a:ext cx="1242900" cy="209250"/>
          </a:xfrm>
          <a:prstGeom prst="rect">
            <a:avLst/>
          </a:prstGeom>
          <a:gradFill>
            <a:gsLst>
              <a:gs pos="0">
                <a:srgbClr val="EAA3A3"/>
              </a:gs>
              <a:gs pos="35000">
                <a:srgbClr val="EFBFBF"/>
              </a:gs>
              <a:gs pos="100000">
                <a:srgbClr val="FAE5E5"/>
              </a:gs>
            </a:gsLst>
            <a:lin ang="16200000" scaled="0"/>
          </a:gradFill>
          <a:ln w="9525" cap="flat" cmpd="sng">
            <a:solidFill>
              <a:srgbClr val="96141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4B4B4B"/>
              </a:buClr>
              <a:buSzPts val="1000"/>
              <a:buFont typeface="Calibri"/>
              <a:buNone/>
            </a:pPr>
            <a:r>
              <a:rPr lang="en-US" sz="100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fabric.p4 driver</a:t>
            </a:r>
            <a:endParaRPr sz="1000" dirty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Shape 381"/>
          <p:cNvSpPr/>
          <p:nvPr/>
        </p:nvSpPr>
        <p:spPr>
          <a:xfrm>
            <a:off x="3063190" y="-6710"/>
            <a:ext cx="1287596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3200" b="1" dirty="0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Trellis</a:t>
            </a:r>
            <a:endParaRPr sz="32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2" name="Shape 382"/>
          <p:cNvCxnSpPr/>
          <p:nvPr/>
        </p:nvCxnSpPr>
        <p:spPr>
          <a:xfrm>
            <a:off x="5105316" y="2029813"/>
            <a:ext cx="19311" cy="1143221"/>
          </a:xfrm>
          <a:prstGeom prst="straightConnector1">
            <a:avLst/>
          </a:prstGeom>
          <a:noFill/>
          <a:ln w="25400" cap="rnd" cmpd="sng">
            <a:solidFill>
              <a:srgbClr val="C0504D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383" name="Shape 383"/>
          <p:cNvCxnSpPr/>
          <p:nvPr/>
        </p:nvCxnSpPr>
        <p:spPr>
          <a:xfrm>
            <a:off x="5409741" y="2029813"/>
            <a:ext cx="19311" cy="1143221"/>
          </a:xfrm>
          <a:prstGeom prst="straightConnector1">
            <a:avLst/>
          </a:prstGeom>
          <a:noFill/>
          <a:ln w="25400" cap="rnd" cmpd="sng">
            <a:solidFill>
              <a:srgbClr val="C0504D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84" name="Shape 384"/>
          <p:cNvSpPr/>
          <p:nvPr/>
        </p:nvSpPr>
        <p:spPr>
          <a:xfrm>
            <a:off x="2021388" y="1820559"/>
            <a:ext cx="1242900" cy="209250"/>
          </a:xfrm>
          <a:prstGeom prst="rect">
            <a:avLst/>
          </a:prstGeom>
          <a:gradFill>
            <a:gsLst>
              <a:gs pos="0">
                <a:srgbClr val="ADE5AD"/>
              </a:gs>
              <a:gs pos="35000">
                <a:srgbClr val="C4EEC4"/>
              </a:gs>
              <a:gs pos="100000">
                <a:srgbClr val="E7F9E7"/>
              </a:gs>
            </a:gsLst>
            <a:lin ang="16200000" scaled="0"/>
          </a:gradFill>
          <a:ln w="9525" cap="flat" cmpd="sng">
            <a:solidFill>
              <a:srgbClr val="47964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4B4B4B"/>
              </a:buClr>
              <a:buSzPts val="1000"/>
              <a:buFont typeface="Calibri"/>
              <a:buNone/>
            </a:pPr>
            <a:r>
              <a:rPr lang="en-US" sz="100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OF-DPA driver</a:t>
            </a:r>
            <a:endParaRPr sz="1000" dirty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5" name="Shape 385"/>
          <p:cNvCxnSpPr/>
          <p:nvPr/>
        </p:nvCxnSpPr>
        <p:spPr>
          <a:xfrm>
            <a:off x="2476632" y="2039029"/>
            <a:ext cx="19311" cy="1143221"/>
          </a:xfrm>
          <a:prstGeom prst="straightConnector1">
            <a:avLst/>
          </a:prstGeom>
          <a:noFill/>
          <a:ln w="25400" cap="rnd" cmpd="sng">
            <a:solidFill>
              <a:schemeClr val="accent3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386" name="Shape 386"/>
          <p:cNvCxnSpPr/>
          <p:nvPr/>
        </p:nvCxnSpPr>
        <p:spPr>
          <a:xfrm>
            <a:off x="2781057" y="2039029"/>
            <a:ext cx="19311" cy="1143221"/>
          </a:xfrm>
          <a:prstGeom prst="straightConnector1">
            <a:avLst/>
          </a:prstGeom>
          <a:noFill/>
          <a:ln w="25400" cap="rnd" cmpd="sng">
            <a:solidFill>
              <a:schemeClr val="accent3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87" name="Shape 387"/>
          <p:cNvSpPr/>
          <p:nvPr/>
        </p:nvSpPr>
        <p:spPr>
          <a:xfrm>
            <a:off x="1228089" y="3102213"/>
            <a:ext cx="1159070" cy="209250"/>
          </a:xfrm>
          <a:prstGeom prst="roundRect">
            <a:avLst>
              <a:gd name="adj" fmla="val 16667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Brcm Qumran </a:t>
            </a:r>
            <a:endParaRPr sz="11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Shape 388"/>
          <p:cNvSpPr/>
          <p:nvPr/>
        </p:nvSpPr>
        <p:spPr>
          <a:xfrm>
            <a:off x="1221875" y="3582936"/>
            <a:ext cx="1172293" cy="209250"/>
          </a:xfrm>
          <a:prstGeom prst="roundRect">
            <a:avLst>
              <a:gd name="adj" fmla="val 16667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Brcm Trident2</a:t>
            </a:r>
            <a:endParaRPr sz="11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Shape 389"/>
          <p:cNvSpPr/>
          <p:nvPr/>
        </p:nvSpPr>
        <p:spPr>
          <a:xfrm>
            <a:off x="1221864" y="3338061"/>
            <a:ext cx="1166566" cy="209250"/>
          </a:xfrm>
          <a:prstGeom prst="roundRect">
            <a:avLst>
              <a:gd name="adj" fmla="val 16667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Brcm Tomahawk</a:t>
            </a:r>
            <a:endParaRPr sz="11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Shape 390"/>
          <p:cNvSpPr txBox="1"/>
          <p:nvPr/>
        </p:nvSpPr>
        <p:spPr>
          <a:xfrm>
            <a:off x="1780426" y="2449436"/>
            <a:ext cx="822010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120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OpenFlow</a:t>
            </a:r>
            <a:endParaRPr sz="1200" dirty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Shape 391"/>
          <p:cNvSpPr txBox="1"/>
          <p:nvPr/>
        </p:nvSpPr>
        <p:spPr>
          <a:xfrm>
            <a:off x="2792099" y="2446522"/>
            <a:ext cx="755210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120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NetConf</a:t>
            </a:r>
            <a:endParaRPr sz="1200" dirty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Shape 392"/>
          <p:cNvSpPr/>
          <p:nvPr/>
        </p:nvSpPr>
        <p:spPr>
          <a:xfrm>
            <a:off x="1541369" y="1070162"/>
            <a:ext cx="1339792" cy="21556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20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Segment Routing</a:t>
            </a:r>
            <a:endParaRPr dirty="0"/>
          </a:p>
        </p:txBody>
      </p:sp>
      <p:sp>
        <p:nvSpPr>
          <p:cNvPr id="393" name="Shape 393"/>
          <p:cNvSpPr/>
          <p:nvPr/>
        </p:nvSpPr>
        <p:spPr>
          <a:xfrm>
            <a:off x="2936473" y="1064296"/>
            <a:ext cx="1166931" cy="21556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20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DHCP L3 Relay</a:t>
            </a:r>
            <a:endParaRPr dirty="0"/>
          </a:p>
        </p:txBody>
      </p:sp>
      <p:sp>
        <p:nvSpPr>
          <p:cNvPr id="394" name="Shape 394"/>
          <p:cNvSpPr/>
          <p:nvPr/>
        </p:nvSpPr>
        <p:spPr>
          <a:xfrm>
            <a:off x="4162504" y="1060889"/>
            <a:ext cx="787195" cy="21556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20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vRouter</a:t>
            </a:r>
            <a:endParaRPr dirty="0"/>
          </a:p>
        </p:txBody>
      </p:sp>
      <p:sp>
        <p:nvSpPr>
          <p:cNvPr id="395" name="Shape 395"/>
          <p:cNvSpPr/>
          <p:nvPr/>
        </p:nvSpPr>
        <p:spPr>
          <a:xfrm>
            <a:off x="5004323" y="1054305"/>
            <a:ext cx="787195" cy="21556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20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Multicast</a:t>
            </a:r>
            <a:endParaRPr dirty="0"/>
          </a:p>
        </p:txBody>
      </p:sp>
      <p:sp>
        <p:nvSpPr>
          <p:cNvPr id="396" name="Shape 396"/>
          <p:cNvSpPr/>
          <p:nvPr/>
        </p:nvSpPr>
        <p:spPr>
          <a:xfrm>
            <a:off x="5845935" y="1054305"/>
            <a:ext cx="901146" cy="215564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5400" cap="flat" cmpd="sng">
            <a:solidFill>
              <a:srgbClr val="7F25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SPGW-app</a:t>
            </a:r>
            <a:endParaRPr dirty="0"/>
          </a:p>
        </p:txBody>
      </p:sp>
      <p:sp>
        <p:nvSpPr>
          <p:cNvPr id="397" name="Shape 397"/>
          <p:cNvSpPr txBox="1"/>
          <p:nvPr/>
        </p:nvSpPr>
        <p:spPr>
          <a:xfrm>
            <a:off x="455977" y="497074"/>
            <a:ext cx="2130713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dirty="0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rPr>
              <a:t>Same set of Trellis applications on ONOS</a:t>
            </a:r>
            <a:endParaRPr dirty="0"/>
          </a:p>
        </p:txBody>
      </p:sp>
      <p:sp>
        <p:nvSpPr>
          <p:cNvPr id="399" name="Shape 399"/>
          <p:cNvSpPr txBox="1"/>
          <p:nvPr/>
        </p:nvSpPr>
        <p:spPr>
          <a:xfrm>
            <a:off x="7663863" y="3058953"/>
            <a:ext cx="1348575" cy="611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38761D"/>
              </a:buClr>
              <a:buSzPts val="1400"/>
              <a:buFont typeface="Calibri"/>
              <a:buNone/>
            </a:pPr>
            <a:r>
              <a:rPr lang="en-US" dirty="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P4 </a:t>
            </a:r>
            <a:endParaRPr dirty="0"/>
          </a:p>
          <a:p>
            <a:pPr>
              <a:buClr>
                <a:srgbClr val="38761D"/>
              </a:buClr>
              <a:buSzPts val="1400"/>
              <a:buFont typeface="Calibri"/>
              <a:buNone/>
            </a:pPr>
            <a:r>
              <a:rPr lang="en-US" dirty="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capable hardware</a:t>
            </a:r>
            <a:endParaRPr dirty="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0" name="Shape 400"/>
          <p:cNvCxnSpPr/>
          <p:nvPr/>
        </p:nvCxnSpPr>
        <p:spPr>
          <a:xfrm>
            <a:off x="1058383" y="967978"/>
            <a:ext cx="367317" cy="171602"/>
          </a:xfrm>
          <a:prstGeom prst="straightConnector1">
            <a:avLst/>
          </a:prstGeom>
          <a:noFill/>
          <a:ln w="25400" cap="rnd" cmpd="sng">
            <a:solidFill>
              <a:srgbClr val="939393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401" name="Shape 401"/>
          <p:cNvSpPr txBox="1"/>
          <p:nvPr/>
        </p:nvSpPr>
        <p:spPr>
          <a:xfrm>
            <a:off x="7532014" y="1974672"/>
            <a:ext cx="1480400" cy="611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38761D"/>
              </a:buClr>
              <a:buSzPts val="1400"/>
              <a:buFont typeface="Calibri"/>
              <a:buNone/>
            </a:pPr>
            <a:r>
              <a:rPr lang="en-US" dirty="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Allowing new functionality on hardware (demo at MWC ‘18)</a:t>
            </a:r>
            <a:endParaRPr dirty="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747205" y="309336"/>
            <a:ext cx="2161793" cy="1511223"/>
            <a:chOff x="6747205" y="309336"/>
            <a:chExt cx="2161793" cy="1511223"/>
          </a:xfrm>
        </p:grpSpPr>
        <p:sp>
          <p:nvSpPr>
            <p:cNvPr id="337" name="Shape 337"/>
            <p:cNvSpPr/>
            <p:nvPr/>
          </p:nvSpPr>
          <p:spPr>
            <a:xfrm>
              <a:off x="7308805" y="1139575"/>
              <a:ext cx="1059310" cy="680984"/>
            </a:xfrm>
            <a:prstGeom prst="flowChartMultidocument">
              <a:avLst/>
            </a:prstGeom>
            <a:gradFill>
              <a:gsLst>
                <a:gs pos="0">
                  <a:srgbClr val="FFD874"/>
                </a:gs>
                <a:gs pos="35000">
                  <a:srgbClr val="FFE19F"/>
                </a:gs>
                <a:gs pos="100000">
                  <a:srgbClr val="FFF2D6"/>
                </a:gs>
              </a:gsLst>
              <a:lin ang="16200000" scaled="0"/>
            </a:gradFill>
            <a:ln w="9525" cap="flat" cmpd="sng">
              <a:solidFill>
                <a:srgbClr val="FFAC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algn="ctr"/>
              <a:r>
                <a:rPr lang="en-US" dirty="0">
                  <a:solidFill>
                    <a:srgbClr val="4B4B4B"/>
                  </a:solidFill>
                  <a:latin typeface="Calibri"/>
                  <a:ea typeface="Calibri"/>
                  <a:cs typeface="Calibri"/>
                  <a:sym typeface="Calibri"/>
                </a:rPr>
                <a:t>P4</a:t>
              </a:r>
              <a:endParaRPr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38" name="Shape 338"/>
            <p:cNvCxnSpPr>
              <a:stCxn id="337" idx="1"/>
            </p:cNvCxnSpPr>
            <p:nvPr/>
          </p:nvCxnSpPr>
          <p:spPr>
            <a:xfrm rot="10800000">
              <a:off x="6747205" y="1480067"/>
              <a:ext cx="561600" cy="0"/>
            </a:xfrm>
            <a:prstGeom prst="straightConnector1">
              <a:avLst/>
            </a:prstGeom>
            <a:noFill/>
            <a:ln w="25400" cap="flat" cmpd="sng">
              <a:solidFill>
                <a:srgbClr val="17A2FF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sp>
          <p:nvSpPr>
            <p:cNvPr id="370" name="Shape 370"/>
            <p:cNvSpPr/>
            <p:nvPr/>
          </p:nvSpPr>
          <p:spPr>
            <a:xfrm>
              <a:off x="7456724" y="1285731"/>
              <a:ext cx="136291" cy="174484"/>
            </a:xfrm>
            <a:prstGeom prst="rect">
              <a:avLst/>
            </a:prstGeom>
            <a:solidFill>
              <a:schemeClr val="accent4"/>
            </a:solidFill>
            <a:ln w="9525" cap="flat" cmpd="sng">
              <a:solidFill>
                <a:srgbClr val="4582C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Shape 371"/>
            <p:cNvSpPr/>
            <p:nvPr/>
          </p:nvSpPr>
          <p:spPr>
            <a:xfrm>
              <a:off x="7740116" y="1285731"/>
              <a:ext cx="130459" cy="174484"/>
            </a:xfrm>
            <a:prstGeom prst="rect">
              <a:avLst/>
            </a:prstGeom>
            <a:solidFill>
              <a:srgbClr val="00657F"/>
            </a:solidFill>
            <a:ln w="9525" cap="flat" cmpd="sng">
              <a:solidFill>
                <a:srgbClr val="4582C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72" name="Shape 372"/>
            <p:cNvCxnSpPr/>
            <p:nvPr/>
          </p:nvCxnSpPr>
          <p:spPr>
            <a:xfrm>
              <a:off x="7306126" y="1386122"/>
              <a:ext cx="142122" cy="0"/>
            </a:xfrm>
            <a:prstGeom prst="straightConnector1">
              <a:avLst/>
            </a:prstGeom>
            <a:noFill/>
            <a:ln w="9525" cap="flat" cmpd="sng">
              <a:solidFill>
                <a:srgbClr val="17A2FF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373" name="Shape 373"/>
            <p:cNvCxnSpPr/>
            <p:nvPr/>
          </p:nvCxnSpPr>
          <p:spPr>
            <a:xfrm>
              <a:off x="7603807" y="1384400"/>
              <a:ext cx="142122" cy="0"/>
            </a:xfrm>
            <a:prstGeom prst="straightConnector1">
              <a:avLst/>
            </a:prstGeom>
            <a:noFill/>
            <a:ln w="9525" cap="flat" cmpd="sng">
              <a:solidFill>
                <a:srgbClr val="17A2FF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374" name="Shape 374"/>
            <p:cNvCxnSpPr/>
            <p:nvPr/>
          </p:nvCxnSpPr>
          <p:spPr>
            <a:xfrm>
              <a:off x="7886277" y="1384400"/>
              <a:ext cx="142122" cy="0"/>
            </a:xfrm>
            <a:prstGeom prst="straightConnector1">
              <a:avLst/>
            </a:prstGeom>
            <a:noFill/>
            <a:ln w="9525" cap="flat" cmpd="sng">
              <a:solidFill>
                <a:srgbClr val="17A2FF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375" name="Shape 375"/>
            <p:cNvCxnSpPr/>
            <p:nvPr/>
          </p:nvCxnSpPr>
          <p:spPr>
            <a:xfrm>
              <a:off x="8176089" y="1384400"/>
              <a:ext cx="142122" cy="0"/>
            </a:xfrm>
            <a:prstGeom prst="straightConnector1">
              <a:avLst/>
            </a:prstGeom>
            <a:noFill/>
            <a:ln w="9525" cap="flat" cmpd="sng">
              <a:solidFill>
                <a:srgbClr val="17A2FF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sp>
          <p:nvSpPr>
            <p:cNvPr id="376" name="Shape 376"/>
            <p:cNvSpPr/>
            <p:nvPr/>
          </p:nvSpPr>
          <p:spPr>
            <a:xfrm>
              <a:off x="8036440" y="1285724"/>
              <a:ext cx="130459" cy="174484"/>
            </a:xfrm>
            <a:prstGeom prst="rect">
              <a:avLst/>
            </a:prstGeom>
            <a:solidFill>
              <a:srgbClr val="BF8300"/>
            </a:solidFill>
            <a:ln w="9525" cap="flat" cmpd="sng">
              <a:solidFill>
                <a:srgbClr val="4582C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Shape 398"/>
            <p:cNvSpPr txBox="1"/>
            <p:nvPr/>
          </p:nvSpPr>
          <p:spPr>
            <a:xfrm>
              <a:off x="6866497" y="309336"/>
              <a:ext cx="2042501" cy="6110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buClr>
                  <a:srgbClr val="38761D"/>
                </a:buClr>
                <a:buSzPts val="1400"/>
                <a:buFont typeface="Calibri"/>
                <a:buNone/>
              </a:pPr>
              <a:r>
                <a:rPr lang="en-US" dirty="0">
                  <a:solidFill>
                    <a:srgbClr val="38761D"/>
                  </a:solidFill>
                  <a:latin typeface="Calibri"/>
                  <a:ea typeface="Calibri"/>
                  <a:cs typeface="Calibri"/>
                  <a:sym typeface="Calibri"/>
                </a:rPr>
                <a:t>Enhanced with P4 program deployment and pipeline configuration</a:t>
              </a:r>
              <a:endParaRPr dirty="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02" name="Shape 402"/>
            <p:cNvCxnSpPr/>
            <p:nvPr/>
          </p:nvCxnSpPr>
          <p:spPr>
            <a:xfrm>
              <a:off x="7061094" y="1067085"/>
              <a:ext cx="206700" cy="249600"/>
            </a:xfrm>
            <a:prstGeom prst="straightConnector1">
              <a:avLst/>
            </a:prstGeom>
            <a:noFill/>
            <a:ln w="25400" cap="rnd" cmpd="sng">
              <a:solidFill>
                <a:srgbClr val="939393"/>
              </a:solidFill>
              <a:prstDash val="solid"/>
              <a:round/>
              <a:headEnd type="none" w="sm" len="sm"/>
              <a:tailEnd type="stealth" w="med" len="med"/>
            </a:ln>
          </p:spPr>
        </p:cxnSp>
      </p:grpSp>
      <p:sp>
        <p:nvSpPr>
          <p:cNvPr id="403" name="Shape 403"/>
          <p:cNvSpPr/>
          <p:nvPr/>
        </p:nvSpPr>
        <p:spPr>
          <a:xfrm>
            <a:off x="7381422" y="2950033"/>
            <a:ext cx="150592" cy="845039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 cap="rnd" cmpd="sng">
            <a:solidFill>
              <a:srgbClr val="9393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4" name="Shape 404"/>
          <p:cNvCxnSpPr>
            <a:stCxn id="401" idx="1"/>
          </p:cNvCxnSpPr>
          <p:nvPr/>
        </p:nvCxnSpPr>
        <p:spPr>
          <a:xfrm rot="10800000">
            <a:off x="6768814" y="1296179"/>
            <a:ext cx="763200" cy="984000"/>
          </a:xfrm>
          <a:prstGeom prst="straightConnector1">
            <a:avLst/>
          </a:prstGeom>
          <a:noFill/>
          <a:ln w="25400" cap="rnd" cmpd="sng">
            <a:solidFill>
              <a:srgbClr val="939393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405" name="Shape 405"/>
          <p:cNvCxnSpPr/>
          <p:nvPr/>
        </p:nvCxnSpPr>
        <p:spPr>
          <a:xfrm flipH="1">
            <a:off x="6779996" y="2449419"/>
            <a:ext cx="752018" cy="609534"/>
          </a:xfrm>
          <a:prstGeom prst="straightConnector1">
            <a:avLst/>
          </a:prstGeom>
          <a:noFill/>
          <a:ln w="25400" cap="rnd" cmpd="sng">
            <a:solidFill>
              <a:srgbClr val="939393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" name="Rectangle 2"/>
          <p:cNvSpPr/>
          <p:nvPr/>
        </p:nvSpPr>
        <p:spPr>
          <a:xfrm>
            <a:off x="4032403" y="-5880"/>
            <a:ext cx="139433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&amp; P4</a:t>
            </a:r>
            <a:endParaRPr lang="uk-UA" sz="32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596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Google Shape;368;p21"/>
          <p:cNvSpPr txBox="1">
            <a:spLocks noGrp="1"/>
          </p:cNvSpPr>
          <p:nvPr>
            <p:ph type="ctrTitle"/>
          </p:nvPr>
        </p:nvSpPr>
        <p:spPr>
          <a:xfrm>
            <a:off x="457200" y="1670050"/>
            <a:ext cx="8229600" cy="714375"/>
          </a:xfrm>
        </p:spPr>
        <p:txBody>
          <a:bodyPr/>
          <a:lstStyle/>
          <a:p>
            <a:pPr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</a:pPr>
            <a:r>
              <a:rPr lang="en-US"/>
              <a:t>SEBA &amp; 5G</a:t>
            </a: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32771" name="Google Shape;370;p2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9pPr>
          </a:lstStyle>
          <a:p>
            <a:pPr eaLnBrk="1" hangingPunct="1"/>
            <a:fld id="{E631A7F5-E03B-3642-AD0C-7EE9976B6C99}" type="slidenum">
              <a:rPr lang="en-US" sz="800">
                <a:solidFill>
                  <a:srgbClr val="A6A6A6"/>
                </a:solidFill>
                <a:latin typeface="Calibri" charset="0"/>
                <a:cs typeface="Calibri" charset="0"/>
                <a:sym typeface="Calibri" charset="0"/>
              </a:rPr>
              <a:pPr eaLnBrk="1" hangingPunct="1"/>
              <a:t>19</a:t>
            </a:fld>
            <a:endParaRPr lang="en-US" sz="800">
              <a:solidFill>
                <a:srgbClr val="A6A6A6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831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-83010"/>
            <a:ext cx="8229600" cy="4399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SPGW-U in Trellis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45" name="Google Shape;196;p29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 sz="7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700" b="0" i="0" u="none" strike="noStrike" cap="non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61AC3E90-4C09-1842-B655-55FB96FFB422}"/>
              </a:ext>
            </a:extLst>
          </p:cNvPr>
          <p:cNvSpPr/>
          <p:nvPr/>
        </p:nvSpPr>
        <p:spPr>
          <a:xfrm>
            <a:off x="4236383" y="3331073"/>
            <a:ext cx="899751" cy="638495"/>
          </a:xfrm>
          <a:prstGeom prst="rect">
            <a:avLst/>
          </a:prstGeom>
          <a:solidFill>
            <a:srgbClr val="CC3333"/>
          </a:solidFill>
          <a:ln w="9525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SGW-U 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xmlns="" id="{289D43FA-8233-6445-BAB1-76BE0E40D7C7}"/>
              </a:ext>
            </a:extLst>
          </p:cNvPr>
          <p:cNvCxnSpPr>
            <a:cxnSpLocks/>
            <a:stCxn id="56" idx="2"/>
            <a:endCxn id="47" idx="0"/>
          </p:cNvCxnSpPr>
          <p:nvPr/>
        </p:nvCxnSpPr>
        <p:spPr>
          <a:xfrm>
            <a:off x="4686259" y="2956329"/>
            <a:ext cx="0" cy="37474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xmlns="" id="{145225CC-0190-B840-8037-CDE6C0D03B58}"/>
              </a:ext>
            </a:extLst>
          </p:cNvPr>
          <p:cNvCxnSpPr>
            <a:cxnSpLocks/>
          </p:cNvCxnSpPr>
          <p:nvPr/>
        </p:nvCxnSpPr>
        <p:spPr>
          <a:xfrm>
            <a:off x="692458" y="3065341"/>
            <a:ext cx="3092554" cy="30928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xmlns="" id="{A5CB9BB3-8910-2B45-9520-E8DEE19FA40B}"/>
              </a:ext>
            </a:extLst>
          </p:cNvPr>
          <p:cNvCxnSpPr>
            <a:cxnSpLocks/>
          </p:cNvCxnSpPr>
          <p:nvPr/>
        </p:nvCxnSpPr>
        <p:spPr>
          <a:xfrm>
            <a:off x="692458" y="3249383"/>
            <a:ext cx="3084254" cy="21206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xmlns="" id="{02FA4574-DEF9-DD43-99AD-6083E5F023F1}"/>
              </a:ext>
            </a:extLst>
          </p:cNvPr>
          <p:cNvCxnSpPr>
            <a:cxnSpLocks/>
          </p:cNvCxnSpPr>
          <p:nvPr/>
        </p:nvCxnSpPr>
        <p:spPr>
          <a:xfrm flipV="1">
            <a:off x="3764894" y="3265564"/>
            <a:ext cx="11640" cy="382508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xmlns="" id="{577DCABA-4D29-8A4D-9551-902FEC1DD8B7}"/>
              </a:ext>
            </a:extLst>
          </p:cNvPr>
          <p:cNvCxnSpPr>
            <a:cxnSpLocks/>
            <a:endCxn id="47" idx="1"/>
          </p:cNvCxnSpPr>
          <p:nvPr/>
        </p:nvCxnSpPr>
        <p:spPr>
          <a:xfrm>
            <a:off x="3772983" y="3648073"/>
            <a:ext cx="463400" cy="2248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xmlns="" id="{4C29DDFD-9A07-854B-BAEB-95ABCB4FD570}"/>
              </a:ext>
            </a:extLst>
          </p:cNvPr>
          <p:cNvCxnSpPr>
            <a:cxnSpLocks/>
            <a:stCxn id="55" idx="3"/>
          </p:cNvCxnSpPr>
          <p:nvPr/>
        </p:nvCxnSpPr>
        <p:spPr>
          <a:xfrm>
            <a:off x="7940904" y="3650321"/>
            <a:ext cx="932293" cy="211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pic>
        <p:nvPicPr>
          <p:cNvPr id="54" name="Picture 53">
            <a:extLst>
              <a:ext uri="{FF2B5EF4-FFF2-40B4-BE49-F238E27FC236}">
                <a16:creationId xmlns:a16="http://schemas.microsoft.com/office/drawing/2014/main" xmlns="" id="{DA8F9354-5AC3-4241-A895-176F7C448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40" y="2429637"/>
            <a:ext cx="637543" cy="10940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DC9CB29C-5704-7B4F-B4C4-47A270ED0814}"/>
              </a:ext>
            </a:extLst>
          </p:cNvPr>
          <p:cNvSpPr/>
          <p:nvPr/>
        </p:nvSpPr>
        <p:spPr>
          <a:xfrm>
            <a:off x="7041153" y="3331073"/>
            <a:ext cx="899751" cy="638495"/>
          </a:xfrm>
          <a:prstGeom prst="rect">
            <a:avLst/>
          </a:prstGeom>
          <a:solidFill>
            <a:srgbClr val="CC3333"/>
          </a:solidFill>
          <a:ln w="9525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PGW-U 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D4500D3E-4817-714E-94AC-7F17F7419036}"/>
              </a:ext>
            </a:extLst>
          </p:cNvPr>
          <p:cNvSpPr/>
          <p:nvPr/>
        </p:nvSpPr>
        <p:spPr>
          <a:xfrm>
            <a:off x="4236383" y="2317834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SGW-C 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xmlns="" id="{9B83D3AD-0059-8346-8EC6-C71E3DD0E56C}"/>
              </a:ext>
            </a:extLst>
          </p:cNvPr>
          <p:cNvCxnSpPr>
            <a:cxnSpLocks/>
            <a:stCxn id="58" idx="2"/>
            <a:endCxn id="55" idx="0"/>
          </p:cNvCxnSpPr>
          <p:nvPr/>
        </p:nvCxnSpPr>
        <p:spPr>
          <a:xfrm>
            <a:off x="7491029" y="2956329"/>
            <a:ext cx="0" cy="37474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7E3D920F-82B3-FE42-80B6-F6ACE05EB4E6}"/>
              </a:ext>
            </a:extLst>
          </p:cNvPr>
          <p:cNvSpPr/>
          <p:nvPr/>
        </p:nvSpPr>
        <p:spPr>
          <a:xfrm>
            <a:off x="7041153" y="2317834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PGW-C 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072CA9AD-46A9-AA48-A024-5D0F7024D4CF}"/>
              </a:ext>
            </a:extLst>
          </p:cNvPr>
          <p:cNvSpPr/>
          <p:nvPr/>
        </p:nvSpPr>
        <p:spPr>
          <a:xfrm>
            <a:off x="4236383" y="1299092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MME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xmlns="" id="{E3DDBC1C-04A4-7141-9342-CB9389D3E476}"/>
              </a:ext>
            </a:extLst>
          </p:cNvPr>
          <p:cNvCxnSpPr>
            <a:cxnSpLocks/>
          </p:cNvCxnSpPr>
          <p:nvPr/>
        </p:nvCxnSpPr>
        <p:spPr>
          <a:xfrm flipV="1">
            <a:off x="3770225" y="1642038"/>
            <a:ext cx="2757" cy="1447571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xmlns="" id="{FCD427BA-6BDF-764A-B4B2-57FEA2C7FA89}"/>
              </a:ext>
            </a:extLst>
          </p:cNvPr>
          <p:cNvCxnSpPr>
            <a:cxnSpLocks/>
          </p:cNvCxnSpPr>
          <p:nvPr/>
        </p:nvCxnSpPr>
        <p:spPr>
          <a:xfrm>
            <a:off x="3772983" y="1617771"/>
            <a:ext cx="455310" cy="11251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0395B392-90A9-9843-B31D-320744A01563}"/>
              </a:ext>
            </a:extLst>
          </p:cNvPr>
          <p:cNvSpPr/>
          <p:nvPr/>
        </p:nvSpPr>
        <p:spPr>
          <a:xfrm>
            <a:off x="5630873" y="793107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HSS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1A678533-FBD0-2C49-ABCB-92497A85642B}"/>
              </a:ext>
            </a:extLst>
          </p:cNvPr>
          <p:cNvSpPr/>
          <p:nvPr/>
        </p:nvSpPr>
        <p:spPr>
          <a:xfrm>
            <a:off x="5630873" y="1819263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Subscriber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Database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09FDB983-42DF-2247-BFDA-A7060D45316C}"/>
              </a:ext>
            </a:extLst>
          </p:cNvPr>
          <p:cNvSpPr/>
          <p:nvPr/>
        </p:nvSpPr>
        <p:spPr>
          <a:xfrm>
            <a:off x="7038885" y="1299092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PCRF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xmlns="" id="{1EF26B65-0462-7148-BEE2-AD4DBDB33AD0}"/>
              </a:ext>
            </a:extLst>
          </p:cNvPr>
          <p:cNvCxnSpPr>
            <a:cxnSpLocks/>
          </p:cNvCxnSpPr>
          <p:nvPr/>
        </p:nvCxnSpPr>
        <p:spPr>
          <a:xfrm>
            <a:off x="4686259" y="1951163"/>
            <a:ext cx="0" cy="37474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xmlns="" id="{F7681583-D084-174E-BB4D-899DB6CFCC15}"/>
              </a:ext>
            </a:extLst>
          </p:cNvPr>
          <p:cNvCxnSpPr>
            <a:cxnSpLocks/>
          </p:cNvCxnSpPr>
          <p:nvPr/>
        </p:nvCxnSpPr>
        <p:spPr>
          <a:xfrm>
            <a:off x="6067465" y="1439018"/>
            <a:ext cx="0" cy="37474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xmlns="" id="{4E408D0E-AFDD-DF41-9E1E-CB7B0715DB47}"/>
              </a:ext>
            </a:extLst>
          </p:cNvPr>
          <p:cNvCxnSpPr>
            <a:cxnSpLocks/>
          </p:cNvCxnSpPr>
          <p:nvPr/>
        </p:nvCxnSpPr>
        <p:spPr>
          <a:xfrm>
            <a:off x="7491029" y="1951164"/>
            <a:ext cx="0" cy="37474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xmlns="" id="{3CBF506F-8997-4841-83BA-75D8843C626C}"/>
              </a:ext>
            </a:extLst>
          </p:cNvPr>
          <p:cNvCxnSpPr>
            <a:cxnSpLocks/>
            <a:endCxn id="55" idx="1"/>
          </p:cNvCxnSpPr>
          <p:nvPr/>
        </p:nvCxnSpPr>
        <p:spPr>
          <a:xfrm>
            <a:off x="5136133" y="3643643"/>
            <a:ext cx="1905020" cy="6678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xmlns="" id="{80EE8CBA-1E44-2C4B-8EC9-8DE11DEB40A0}"/>
              </a:ext>
            </a:extLst>
          </p:cNvPr>
          <p:cNvCxnSpPr>
            <a:cxnSpLocks/>
          </p:cNvCxnSpPr>
          <p:nvPr/>
        </p:nvCxnSpPr>
        <p:spPr>
          <a:xfrm>
            <a:off x="5385123" y="1112355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xmlns="" id="{78D08B52-F01F-4C4F-AC37-BE761807AADE}"/>
              </a:ext>
            </a:extLst>
          </p:cNvPr>
          <p:cNvCxnSpPr>
            <a:cxnSpLocks/>
          </p:cNvCxnSpPr>
          <p:nvPr/>
        </p:nvCxnSpPr>
        <p:spPr>
          <a:xfrm>
            <a:off x="5385123" y="1112355"/>
            <a:ext cx="0" cy="487503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xmlns="" id="{EE153B68-4D29-8E4F-8AB2-AFB2F1B11197}"/>
              </a:ext>
            </a:extLst>
          </p:cNvPr>
          <p:cNvCxnSpPr>
            <a:cxnSpLocks/>
          </p:cNvCxnSpPr>
          <p:nvPr/>
        </p:nvCxnSpPr>
        <p:spPr>
          <a:xfrm>
            <a:off x="5136133" y="1599858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xmlns="" id="{51AB0E3F-875F-5E47-8371-30A659B35D27}"/>
              </a:ext>
            </a:extLst>
          </p:cNvPr>
          <p:cNvCxnSpPr>
            <a:cxnSpLocks/>
          </p:cNvCxnSpPr>
          <p:nvPr/>
        </p:nvCxnSpPr>
        <p:spPr>
          <a:xfrm>
            <a:off x="6545188" y="2117927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xmlns="" id="{BA1F400E-BBF4-D740-8A24-3B730FAFE9A8}"/>
              </a:ext>
            </a:extLst>
          </p:cNvPr>
          <p:cNvCxnSpPr>
            <a:cxnSpLocks/>
          </p:cNvCxnSpPr>
          <p:nvPr/>
        </p:nvCxnSpPr>
        <p:spPr>
          <a:xfrm>
            <a:off x="6782932" y="1630424"/>
            <a:ext cx="0" cy="487503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xmlns="" id="{306765B8-1203-B241-B259-A2C90DB5EA1B}"/>
              </a:ext>
            </a:extLst>
          </p:cNvPr>
          <p:cNvCxnSpPr>
            <a:cxnSpLocks/>
          </p:cNvCxnSpPr>
          <p:nvPr/>
        </p:nvCxnSpPr>
        <p:spPr>
          <a:xfrm>
            <a:off x="6782932" y="1612835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2E5828ED-5F05-9640-BB09-18AFAEA55D2E}"/>
              </a:ext>
            </a:extLst>
          </p:cNvPr>
          <p:cNvCxnSpPr>
            <a:cxnSpLocks/>
          </p:cNvCxnSpPr>
          <p:nvPr/>
        </p:nvCxnSpPr>
        <p:spPr>
          <a:xfrm flipV="1">
            <a:off x="5142387" y="2630656"/>
            <a:ext cx="1878289" cy="1377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xmlns="" id="{F69185EF-D526-4A49-9AB8-A6CC2D49B954}"/>
              </a:ext>
            </a:extLst>
          </p:cNvPr>
          <p:cNvSpPr/>
          <p:nvPr/>
        </p:nvSpPr>
        <p:spPr>
          <a:xfrm>
            <a:off x="4100559" y="719902"/>
            <a:ext cx="4016587" cy="2301756"/>
          </a:xfrm>
          <a:prstGeom prst="rect">
            <a:avLst/>
          </a:prstGeom>
          <a:noFill/>
          <a:ln w="19050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DAFDB908-2582-0A44-B4E4-C214C360C204}"/>
              </a:ext>
            </a:extLst>
          </p:cNvPr>
          <p:cNvSpPr/>
          <p:nvPr/>
        </p:nvSpPr>
        <p:spPr>
          <a:xfrm>
            <a:off x="4100559" y="3256328"/>
            <a:ext cx="4016587" cy="1267711"/>
          </a:xfrm>
          <a:prstGeom prst="rect">
            <a:avLst/>
          </a:prstGeom>
          <a:noFill/>
          <a:ln w="19050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E0230E29-5D3A-954E-9231-FC99213E8217}"/>
              </a:ext>
            </a:extLst>
          </p:cNvPr>
          <p:cNvSpPr txBox="1"/>
          <p:nvPr/>
        </p:nvSpPr>
        <p:spPr>
          <a:xfrm>
            <a:off x="4094511" y="733451"/>
            <a:ext cx="15414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</a:rPr>
              <a:t>3GPP CORE-CP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D5FBDC4C-19D8-9140-BAC9-3FAA955CCCAE}"/>
              </a:ext>
            </a:extLst>
          </p:cNvPr>
          <p:cNvSpPr txBox="1"/>
          <p:nvPr/>
        </p:nvSpPr>
        <p:spPr>
          <a:xfrm>
            <a:off x="5322501" y="3664695"/>
            <a:ext cx="1735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CC3333"/>
                </a:solidFill>
                <a:effectLst/>
                <a:uLnTx/>
                <a:uFillTx/>
              </a:rPr>
              <a:t>3GPP CORE-UP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FAF523B1-D614-004D-AE21-38AF9737BA39}"/>
              </a:ext>
            </a:extLst>
          </p:cNvPr>
          <p:cNvSpPr txBox="1"/>
          <p:nvPr/>
        </p:nvSpPr>
        <p:spPr>
          <a:xfrm>
            <a:off x="131753" y="3473570"/>
            <a:ext cx="9373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3GPP </a:t>
            </a: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eNB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xmlns="" id="{61AC3E90-4C09-1842-B655-55FB96FFB422}"/>
              </a:ext>
            </a:extLst>
          </p:cNvPr>
          <p:cNvSpPr/>
          <p:nvPr/>
        </p:nvSpPr>
        <p:spPr>
          <a:xfrm>
            <a:off x="4233237" y="3984474"/>
            <a:ext cx="3710308" cy="373544"/>
          </a:xfrm>
          <a:prstGeom prst="rect">
            <a:avLst/>
          </a:prstGeom>
          <a:solidFill>
            <a:srgbClr val="CC3333"/>
          </a:solidFill>
          <a:ln w="9525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Aggregation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xmlns="" id="{4C29DDFD-9A07-854B-BAEB-95ABCB4FD570}"/>
              </a:ext>
            </a:extLst>
          </p:cNvPr>
          <p:cNvCxnSpPr>
            <a:cxnSpLocks/>
          </p:cNvCxnSpPr>
          <p:nvPr/>
        </p:nvCxnSpPr>
        <p:spPr>
          <a:xfrm>
            <a:off x="7935596" y="4176265"/>
            <a:ext cx="932293" cy="211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26" name="TextBox 125"/>
          <p:cNvSpPr txBox="1"/>
          <p:nvPr/>
        </p:nvSpPr>
        <p:spPr>
          <a:xfrm>
            <a:off x="5096486" y="4598748"/>
            <a:ext cx="2282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Trellis + P4</a:t>
            </a:r>
          </a:p>
        </p:txBody>
      </p:sp>
      <p:cxnSp>
        <p:nvCxnSpPr>
          <p:cNvPr id="129" name="Straight Arrow Connector 128"/>
          <p:cNvCxnSpPr/>
          <p:nvPr/>
        </p:nvCxnSpPr>
        <p:spPr>
          <a:xfrm>
            <a:off x="1851004" y="2814035"/>
            <a:ext cx="0" cy="738788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1162065" y="2232966"/>
            <a:ext cx="1361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Option 1</a:t>
            </a:r>
          </a:p>
          <a:p>
            <a:pPr algn="ctr"/>
            <a:r>
              <a:rPr lang="en-US"/>
              <a:t>Backhaul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871549" y="1087429"/>
            <a:ext cx="1610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accent1"/>
                </a:solidFill>
              </a:rPr>
              <a:t>Demo @ MWC Barcelona 2018</a:t>
            </a:r>
          </a:p>
        </p:txBody>
      </p:sp>
    </p:spTree>
    <p:extLst>
      <p:ext uri="{BB962C8B-B14F-4D97-AF65-F5344CB8AC3E}">
        <p14:creationId xmlns:p14="http://schemas.microsoft.com/office/powerpoint/2010/main" val="2181381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21</a:t>
            </a:fld>
            <a:endParaRPr lang="uk-U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90" y="543766"/>
            <a:ext cx="7435577" cy="4510967"/>
          </a:xfrm>
          <a:prstGeom prst="rect">
            <a:avLst/>
          </a:prstGeom>
        </p:spPr>
      </p:pic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-83010"/>
            <a:ext cx="8229600" cy="4399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5G RAN Split Options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073" y="412532"/>
            <a:ext cx="17149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/>
              <a:t>Source: ITU G66(18)_F6-2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9629" y="3122298"/>
            <a:ext cx="7531186" cy="404442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08331" y="3501185"/>
            <a:ext cx="7531186" cy="1570525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10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-66408"/>
            <a:ext cx="8229600" cy="4814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Multi-Access CORD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45" name="Google Shape;196;p29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 sz="7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700" b="0" i="0" u="none" strike="noStrike" cap="non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61AC3E90-4C09-1842-B655-55FB96FFB422}"/>
              </a:ext>
            </a:extLst>
          </p:cNvPr>
          <p:cNvSpPr/>
          <p:nvPr/>
        </p:nvSpPr>
        <p:spPr>
          <a:xfrm>
            <a:off x="4236383" y="2716800"/>
            <a:ext cx="899751" cy="288158"/>
          </a:xfrm>
          <a:prstGeom prst="rect">
            <a:avLst/>
          </a:prstGeom>
          <a:solidFill>
            <a:srgbClr val="AF7805"/>
          </a:solidFill>
          <a:ln w="9525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SGW-U 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xmlns="" id="{289D43FA-8233-6445-BAB1-76BE0E40D7C7}"/>
              </a:ext>
            </a:extLst>
          </p:cNvPr>
          <p:cNvCxnSpPr>
            <a:cxnSpLocks/>
            <a:stCxn id="56" idx="2"/>
            <a:endCxn id="47" idx="0"/>
          </p:cNvCxnSpPr>
          <p:nvPr/>
        </p:nvCxnSpPr>
        <p:spPr>
          <a:xfrm>
            <a:off x="4686259" y="2648015"/>
            <a:ext cx="0" cy="68785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xmlns="" id="{145225CC-0190-B840-8037-CDE6C0D03B58}"/>
              </a:ext>
            </a:extLst>
          </p:cNvPr>
          <p:cNvCxnSpPr>
            <a:cxnSpLocks/>
          </p:cNvCxnSpPr>
          <p:nvPr/>
        </p:nvCxnSpPr>
        <p:spPr>
          <a:xfrm>
            <a:off x="692458" y="3065341"/>
            <a:ext cx="3092554" cy="30928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xmlns="" id="{A5CB9BB3-8910-2B45-9520-E8DEE19FA40B}"/>
              </a:ext>
            </a:extLst>
          </p:cNvPr>
          <p:cNvCxnSpPr>
            <a:cxnSpLocks/>
          </p:cNvCxnSpPr>
          <p:nvPr/>
        </p:nvCxnSpPr>
        <p:spPr>
          <a:xfrm>
            <a:off x="692458" y="3249383"/>
            <a:ext cx="3084254" cy="21206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xmlns="" id="{02FA4574-DEF9-DD43-99AD-6083E5F023F1}"/>
              </a:ext>
            </a:extLst>
          </p:cNvPr>
          <p:cNvCxnSpPr>
            <a:cxnSpLocks/>
          </p:cNvCxnSpPr>
          <p:nvPr/>
        </p:nvCxnSpPr>
        <p:spPr>
          <a:xfrm flipH="1" flipV="1">
            <a:off x="3776535" y="3265565"/>
            <a:ext cx="177" cy="884929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xmlns="" id="{577DCABA-4D29-8A4D-9551-902FEC1DD8B7}"/>
              </a:ext>
            </a:extLst>
          </p:cNvPr>
          <p:cNvCxnSpPr>
            <a:cxnSpLocks/>
          </p:cNvCxnSpPr>
          <p:nvPr/>
        </p:nvCxnSpPr>
        <p:spPr>
          <a:xfrm flipV="1">
            <a:off x="3793313" y="4142196"/>
            <a:ext cx="439924" cy="8298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xmlns="" id="{4C29DDFD-9A07-854B-BAEB-95ABCB4FD570}"/>
              </a:ext>
            </a:extLst>
          </p:cNvPr>
          <p:cNvCxnSpPr>
            <a:cxnSpLocks/>
          </p:cNvCxnSpPr>
          <p:nvPr/>
        </p:nvCxnSpPr>
        <p:spPr>
          <a:xfrm flipH="1">
            <a:off x="7487020" y="3004958"/>
            <a:ext cx="8300" cy="1203643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pic>
        <p:nvPicPr>
          <p:cNvPr id="54" name="Picture 53">
            <a:extLst>
              <a:ext uri="{FF2B5EF4-FFF2-40B4-BE49-F238E27FC236}">
                <a16:creationId xmlns:a16="http://schemas.microsoft.com/office/drawing/2014/main" xmlns="" id="{DA8F9354-5AC3-4241-A895-176F7C448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40" y="2429637"/>
            <a:ext cx="637543" cy="10940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DC9CB29C-5704-7B4F-B4C4-47A270ED0814}"/>
              </a:ext>
            </a:extLst>
          </p:cNvPr>
          <p:cNvSpPr/>
          <p:nvPr/>
        </p:nvSpPr>
        <p:spPr>
          <a:xfrm>
            <a:off x="7041153" y="2716799"/>
            <a:ext cx="899751" cy="288925"/>
          </a:xfrm>
          <a:prstGeom prst="rect">
            <a:avLst/>
          </a:prstGeom>
          <a:solidFill>
            <a:srgbClr val="AF7805"/>
          </a:solidFill>
          <a:ln w="9525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PGW-U 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D4500D3E-4817-714E-94AC-7F17F7419036}"/>
              </a:ext>
            </a:extLst>
          </p:cNvPr>
          <p:cNvSpPr/>
          <p:nvPr/>
        </p:nvSpPr>
        <p:spPr>
          <a:xfrm>
            <a:off x="4236383" y="2317834"/>
            <a:ext cx="899751" cy="330181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SGW-C 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xmlns="" id="{9B83D3AD-0059-8346-8EC6-C71E3DD0E56C}"/>
              </a:ext>
            </a:extLst>
          </p:cNvPr>
          <p:cNvCxnSpPr>
            <a:cxnSpLocks/>
            <a:stCxn id="58" idx="2"/>
            <a:endCxn id="55" idx="0"/>
          </p:cNvCxnSpPr>
          <p:nvPr/>
        </p:nvCxnSpPr>
        <p:spPr>
          <a:xfrm>
            <a:off x="7491029" y="2606510"/>
            <a:ext cx="0" cy="110289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7E3D920F-82B3-FE42-80B6-F6ACE05EB4E6}"/>
              </a:ext>
            </a:extLst>
          </p:cNvPr>
          <p:cNvSpPr/>
          <p:nvPr/>
        </p:nvSpPr>
        <p:spPr>
          <a:xfrm>
            <a:off x="7041153" y="2317835"/>
            <a:ext cx="899751" cy="28867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PGW-C 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072CA9AD-46A9-AA48-A024-5D0F7024D4CF}"/>
              </a:ext>
            </a:extLst>
          </p:cNvPr>
          <p:cNvSpPr/>
          <p:nvPr/>
        </p:nvSpPr>
        <p:spPr>
          <a:xfrm>
            <a:off x="4236383" y="1299092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MME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xmlns="" id="{E3DDBC1C-04A4-7141-9342-CB9389D3E476}"/>
              </a:ext>
            </a:extLst>
          </p:cNvPr>
          <p:cNvCxnSpPr>
            <a:cxnSpLocks/>
          </p:cNvCxnSpPr>
          <p:nvPr/>
        </p:nvCxnSpPr>
        <p:spPr>
          <a:xfrm flipV="1">
            <a:off x="3770225" y="1642038"/>
            <a:ext cx="2757" cy="1447571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xmlns="" id="{FCD427BA-6BDF-764A-B4B2-57FEA2C7FA89}"/>
              </a:ext>
            </a:extLst>
          </p:cNvPr>
          <p:cNvCxnSpPr>
            <a:cxnSpLocks/>
            <a:endCxn id="59" idx="1"/>
          </p:cNvCxnSpPr>
          <p:nvPr/>
        </p:nvCxnSpPr>
        <p:spPr>
          <a:xfrm>
            <a:off x="3772983" y="1617771"/>
            <a:ext cx="463400" cy="569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0395B392-90A9-9843-B31D-320744A01563}"/>
              </a:ext>
            </a:extLst>
          </p:cNvPr>
          <p:cNvSpPr/>
          <p:nvPr/>
        </p:nvSpPr>
        <p:spPr>
          <a:xfrm>
            <a:off x="5630873" y="793107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HSS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1A678533-FBD0-2C49-ABCB-92497A85642B}"/>
              </a:ext>
            </a:extLst>
          </p:cNvPr>
          <p:cNvSpPr/>
          <p:nvPr/>
        </p:nvSpPr>
        <p:spPr>
          <a:xfrm>
            <a:off x="5630873" y="1819263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Subscriber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Database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09FDB983-42DF-2247-BFDA-A7060D45316C}"/>
              </a:ext>
            </a:extLst>
          </p:cNvPr>
          <p:cNvSpPr/>
          <p:nvPr/>
        </p:nvSpPr>
        <p:spPr>
          <a:xfrm>
            <a:off x="7038885" y="1299092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PCRF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xmlns="" id="{1EF26B65-0462-7148-BEE2-AD4DBDB33AD0}"/>
              </a:ext>
            </a:extLst>
          </p:cNvPr>
          <p:cNvCxnSpPr>
            <a:cxnSpLocks/>
          </p:cNvCxnSpPr>
          <p:nvPr/>
        </p:nvCxnSpPr>
        <p:spPr>
          <a:xfrm>
            <a:off x="4686259" y="1951163"/>
            <a:ext cx="0" cy="37474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xmlns="" id="{F7681583-D084-174E-BB4D-899DB6CFCC15}"/>
              </a:ext>
            </a:extLst>
          </p:cNvPr>
          <p:cNvCxnSpPr>
            <a:cxnSpLocks/>
          </p:cNvCxnSpPr>
          <p:nvPr/>
        </p:nvCxnSpPr>
        <p:spPr>
          <a:xfrm>
            <a:off x="6067465" y="1439018"/>
            <a:ext cx="0" cy="37474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xmlns="" id="{4E408D0E-AFDD-DF41-9E1E-CB7B0715DB47}"/>
              </a:ext>
            </a:extLst>
          </p:cNvPr>
          <p:cNvCxnSpPr>
            <a:cxnSpLocks/>
          </p:cNvCxnSpPr>
          <p:nvPr/>
        </p:nvCxnSpPr>
        <p:spPr>
          <a:xfrm>
            <a:off x="7491029" y="1951164"/>
            <a:ext cx="0" cy="37474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xmlns="" id="{3CBF506F-8997-4841-83BA-75D8843C626C}"/>
              </a:ext>
            </a:extLst>
          </p:cNvPr>
          <p:cNvCxnSpPr>
            <a:cxnSpLocks/>
            <a:stCxn id="47" idx="3"/>
            <a:endCxn id="55" idx="1"/>
          </p:cNvCxnSpPr>
          <p:nvPr/>
        </p:nvCxnSpPr>
        <p:spPr>
          <a:xfrm>
            <a:off x="5136134" y="2860879"/>
            <a:ext cx="1905019" cy="383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xmlns="" id="{80EE8CBA-1E44-2C4B-8EC9-8DE11DEB40A0}"/>
              </a:ext>
            </a:extLst>
          </p:cNvPr>
          <p:cNvCxnSpPr>
            <a:cxnSpLocks/>
          </p:cNvCxnSpPr>
          <p:nvPr/>
        </p:nvCxnSpPr>
        <p:spPr>
          <a:xfrm>
            <a:off x="5385123" y="1112355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xmlns="" id="{78D08B52-F01F-4C4F-AC37-BE761807AADE}"/>
              </a:ext>
            </a:extLst>
          </p:cNvPr>
          <p:cNvCxnSpPr>
            <a:cxnSpLocks/>
          </p:cNvCxnSpPr>
          <p:nvPr/>
        </p:nvCxnSpPr>
        <p:spPr>
          <a:xfrm>
            <a:off x="5385123" y="1112355"/>
            <a:ext cx="0" cy="487503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xmlns="" id="{EE153B68-4D29-8E4F-8AB2-AFB2F1B11197}"/>
              </a:ext>
            </a:extLst>
          </p:cNvPr>
          <p:cNvCxnSpPr>
            <a:cxnSpLocks/>
          </p:cNvCxnSpPr>
          <p:nvPr/>
        </p:nvCxnSpPr>
        <p:spPr>
          <a:xfrm>
            <a:off x="5136133" y="1599858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xmlns="" id="{51AB0E3F-875F-5E47-8371-30A659B35D27}"/>
              </a:ext>
            </a:extLst>
          </p:cNvPr>
          <p:cNvCxnSpPr>
            <a:cxnSpLocks/>
          </p:cNvCxnSpPr>
          <p:nvPr/>
        </p:nvCxnSpPr>
        <p:spPr>
          <a:xfrm>
            <a:off x="6545188" y="2117927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xmlns="" id="{BA1F400E-BBF4-D740-8A24-3B730FAFE9A8}"/>
              </a:ext>
            </a:extLst>
          </p:cNvPr>
          <p:cNvCxnSpPr>
            <a:cxnSpLocks/>
          </p:cNvCxnSpPr>
          <p:nvPr/>
        </p:nvCxnSpPr>
        <p:spPr>
          <a:xfrm>
            <a:off x="6782932" y="1630424"/>
            <a:ext cx="0" cy="487503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xmlns="" id="{306765B8-1203-B241-B259-A2C90DB5EA1B}"/>
              </a:ext>
            </a:extLst>
          </p:cNvPr>
          <p:cNvCxnSpPr>
            <a:cxnSpLocks/>
          </p:cNvCxnSpPr>
          <p:nvPr/>
        </p:nvCxnSpPr>
        <p:spPr>
          <a:xfrm>
            <a:off x="6782932" y="1612835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2E5828ED-5F05-9640-BB09-18AFAEA55D2E}"/>
              </a:ext>
            </a:extLst>
          </p:cNvPr>
          <p:cNvCxnSpPr>
            <a:cxnSpLocks/>
          </p:cNvCxnSpPr>
          <p:nvPr/>
        </p:nvCxnSpPr>
        <p:spPr>
          <a:xfrm flipV="1">
            <a:off x="5142387" y="2531044"/>
            <a:ext cx="1878289" cy="1377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xmlns="" id="{F69185EF-D526-4A49-9AB8-A6CC2D49B954}"/>
              </a:ext>
            </a:extLst>
          </p:cNvPr>
          <p:cNvSpPr/>
          <p:nvPr/>
        </p:nvSpPr>
        <p:spPr>
          <a:xfrm>
            <a:off x="4100559" y="719901"/>
            <a:ext cx="4016587" cy="2426173"/>
          </a:xfrm>
          <a:prstGeom prst="rect">
            <a:avLst/>
          </a:prstGeom>
          <a:noFill/>
          <a:ln w="19050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DAFDB908-2582-0A44-B4E4-C214C360C204}"/>
              </a:ext>
            </a:extLst>
          </p:cNvPr>
          <p:cNvSpPr/>
          <p:nvPr/>
        </p:nvSpPr>
        <p:spPr>
          <a:xfrm>
            <a:off x="4100559" y="3893163"/>
            <a:ext cx="4016587" cy="929709"/>
          </a:xfrm>
          <a:prstGeom prst="rect">
            <a:avLst/>
          </a:prstGeom>
          <a:noFill/>
          <a:ln w="19050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E0230E29-5D3A-954E-9231-FC99213E8217}"/>
              </a:ext>
            </a:extLst>
          </p:cNvPr>
          <p:cNvSpPr txBox="1"/>
          <p:nvPr/>
        </p:nvSpPr>
        <p:spPr>
          <a:xfrm>
            <a:off x="4094511" y="733451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</a:rPr>
              <a:t>OMEC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xmlns="" id="{61AC3E90-4C09-1842-B655-55FB96FFB422}"/>
              </a:ext>
            </a:extLst>
          </p:cNvPr>
          <p:cNvSpPr/>
          <p:nvPr/>
        </p:nvSpPr>
        <p:spPr>
          <a:xfrm>
            <a:off x="4249838" y="4009378"/>
            <a:ext cx="3693707" cy="705583"/>
          </a:xfrm>
          <a:prstGeom prst="rect">
            <a:avLst/>
          </a:prstGeom>
          <a:solidFill>
            <a:srgbClr val="CC3333"/>
          </a:solidFill>
          <a:ln w="9525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Trellis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xmlns="" id="{C8441BD7-E8D4-9B41-AC3F-34A816821EFF}"/>
              </a:ext>
            </a:extLst>
          </p:cNvPr>
          <p:cNvSpPr/>
          <p:nvPr/>
        </p:nvSpPr>
        <p:spPr>
          <a:xfrm>
            <a:off x="2481839" y="4119767"/>
            <a:ext cx="1004356" cy="640080"/>
          </a:xfrm>
          <a:prstGeom prst="rect">
            <a:avLst/>
          </a:prstGeom>
          <a:solidFill>
            <a:srgbClr val="929000"/>
          </a:solidFill>
          <a:ln w="9525" cap="flat" cmpd="sng" algn="ctr">
            <a:solidFill>
              <a:srgbClr val="929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OLT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xmlns="" id="{4C29DDFD-9A07-854B-BAEB-95ABCB4FD570}"/>
              </a:ext>
            </a:extLst>
          </p:cNvPr>
          <p:cNvCxnSpPr>
            <a:cxnSpLocks/>
            <a:stCxn id="102" idx="3"/>
          </p:cNvCxnSpPr>
          <p:nvPr/>
        </p:nvCxnSpPr>
        <p:spPr>
          <a:xfrm flipV="1">
            <a:off x="3486195" y="4424427"/>
            <a:ext cx="771944" cy="1538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xmlns="" id="{4C29DDFD-9A07-854B-BAEB-95ABCB4FD570}"/>
              </a:ext>
            </a:extLst>
          </p:cNvPr>
          <p:cNvCxnSpPr>
            <a:cxnSpLocks/>
          </p:cNvCxnSpPr>
          <p:nvPr/>
        </p:nvCxnSpPr>
        <p:spPr>
          <a:xfrm>
            <a:off x="7952197" y="4184566"/>
            <a:ext cx="932293" cy="211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668AC4EB-293A-6E40-B79F-2A799AF2C54D}"/>
              </a:ext>
            </a:extLst>
          </p:cNvPr>
          <p:cNvSpPr txBox="1"/>
          <p:nvPr/>
        </p:nvSpPr>
        <p:spPr>
          <a:xfrm>
            <a:off x="85271" y="2134169"/>
            <a:ext cx="10601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3GPP RAN RU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xmlns="" id="{06E08BB2-D2C8-A044-90ED-991C13D74B17}"/>
              </a:ext>
            </a:extLst>
          </p:cNvPr>
          <p:cNvSpPr/>
          <p:nvPr/>
        </p:nvSpPr>
        <p:spPr>
          <a:xfrm>
            <a:off x="915794" y="2807397"/>
            <a:ext cx="842665" cy="638495"/>
          </a:xfrm>
          <a:prstGeom prst="rect">
            <a:avLst/>
          </a:prstGeom>
          <a:solidFill>
            <a:srgbClr val="339866"/>
          </a:solidFill>
          <a:ln w="9525" cap="flat" cmpd="sng" algn="ctr">
            <a:solidFill>
              <a:srgbClr val="339866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3GPP RAN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xmlns="" id="{4C29DDFD-9A07-854B-BAEB-95ABCB4FD570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4686259" y="3004958"/>
            <a:ext cx="3504" cy="381845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xmlns="" id="{06E08BB2-D2C8-A044-90ED-991C13D74B17}"/>
              </a:ext>
            </a:extLst>
          </p:cNvPr>
          <p:cNvSpPr/>
          <p:nvPr/>
        </p:nvSpPr>
        <p:spPr>
          <a:xfrm>
            <a:off x="4263872" y="3270589"/>
            <a:ext cx="842665" cy="435616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xmlns="" id="{1EF26B65-0462-7148-BEE2-AD4DBDB33AD0}"/>
              </a:ext>
            </a:extLst>
          </p:cNvPr>
          <p:cNvCxnSpPr>
            <a:cxnSpLocks/>
            <a:stCxn id="93" idx="2"/>
          </p:cNvCxnSpPr>
          <p:nvPr/>
        </p:nvCxnSpPr>
        <p:spPr>
          <a:xfrm flipH="1">
            <a:off x="4681462" y="3706205"/>
            <a:ext cx="3743" cy="294871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98" name="Straight Arrow Connector 97"/>
          <p:cNvCxnSpPr/>
          <p:nvPr/>
        </p:nvCxnSpPr>
        <p:spPr>
          <a:xfrm>
            <a:off x="2407135" y="2764229"/>
            <a:ext cx="0" cy="738788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1718196" y="2183160"/>
            <a:ext cx="1361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Option 2</a:t>
            </a:r>
          </a:p>
          <a:p>
            <a:pPr algn="ctr"/>
            <a:r>
              <a:rPr lang="en-US"/>
              <a:t>F1 interface</a:t>
            </a:r>
          </a:p>
        </p:txBody>
      </p:sp>
      <p:cxnSp>
        <p:nvCxnSpPr>
          <p:cNvPr id="79" name="Straight Connector 78"/>
          <p:cNvCxnSpPr/>
          <p:nvPr/>
        </p:nvCxnSpPr>
        <p:spPr>
          <a:xfrm flipH="1">
            <a:off x="1695481" y="4556021"/>
            <a:ext cx="786357" cy="5496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89" idx="2"/>
            <a:endCxn id="83" idx="3"/>
          </p:cNvCxnSpPr>
          <p:nvPr/>
        </p:nvCxnSpPr>
        <p:spPr>
          <a:xfrm flipH="1" flipV="1">
            <a:off x="654510" y="4389503"/>
            <a:ext cx="1032671" cy="18031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stCxn id="89" idx="2"/>
            <a:endCxn id="85" idx="3"/>
          </p:cNvCxnSpPr>
          <p:nvPr/>
        </p:nvCxnSpPr>
        <p:spPr>
          <a:xfrm flipH="1">
            <a:off x="616001" y="4569818"/>
            <a:ext cx="1071180" cy="262619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2" name="Picture 81" descr="house.png"/>
          <p:cNvPicPr>
            <a:picLocks noChangeAspect="1"/>
          </p:cNvPicPr>
          <p:nvPr/>
        </p:nvPicPr>
        <p:blipFill>
          <a:blip r:embed="rId4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4204"/>
            <a:ext cx="565416" cy="405003"/>
          </a:xfrm>
          <a:prstGeom prst="rect">
            <a:avLst/>
          </a:prstGeom>
        </p:spPr>
      </p:pic>
      <p:sp>
        <p:nvSpPr>
          <p:cNvPr id="83" name="Rounded Rectangle 82"/>
          <p:cNvSpPr/>
          <p:nvPr/>
        </p:nvSpPr>
        <p:spPr>
          <a:xfrm>
            <a:off x="552055" y="4317817"/>
            <a:ext cx="102455" cy="14337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04870" y="4472555"/>
            <a:ext cx="49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ONU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513546" y="4760751"/>
            <a:ext cx="102455" cy="14337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1687181" y="4505546"/>
            <a:ext cx="75927" cy="12854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0" name="Picture 89" descr="house.png"/>
          <p:cNvPicPr>
            <a:picLocks noChangeAspect="1"/>
          </p:cNvPicPr>
          <p:nvPr/>
        </p:nvPicPr>
        <p:blipFill>
          <a:blip r:embed="rId4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38497"/>
            <a:ext cx="565416" cy="405003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871549" y="1087429"/>
            <a:ext cx="1610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accent1"/>
                </a:solidFill>
              </a:rPr>
              <a:t>Demo @ MWC Barcelona 2019</a:t>
            </a:r>
          </a:p>
        </p:txBody>
      </p:sp>
      <p:pic>
        <p:nvPicPr>
          <p:cNvPr id="92" name="Picture 9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615" y="3941121"/>
            <a:ext cx="687867" cy="516510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668AC4EB-293A-6E40-B79F-2A799AF2C54D}"/>
              </a:ext>
            </a:extLst>
          </p:cNvPr>
          <p:cNvSpPr txBox="1"/>
          <p:nvPr/>
        </p:nvSpPr>
        <p:spPr>
          <a:xfrm>
            <a:off x="8388729" y="4370118"/>
            <a:ext cx="550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BNG</a:t>
            </a:r>
          </a:p>
        </p:txBody>
      </p:sp>
    </p:spTree>
    <p:extLst>
      <p:ext uri="{BB962C8B-B14F-4D97-AF65-F5344CB8AC3E}">
        <p14:creationId xmlns:p14="http://schemas.microsoft.com/office/powerpoint/2010/main" val="568787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3984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Fronthaul F1 over PON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45" name="Google Shape;196;p29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 sz="7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sz="700" b="0" i="0" u="none" strike="noStrike" cap="non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61AC3E90-4C09-1842-B655-55FB96FFB422}"/>
              </a:ext>
            </a:extLst>
          </p:cNvPr>
          <p:cNvSpPr/>
          <p:nvPr/>
        </p:nvSpPr>
        <p:spPr>
          <a:xfrm>
            <a:off x="4236383" y="2716800"/>
            <a:ext cx="899751" cy="288158"/>
          </a:xfrm>
          <a:prstGeom prst="rect">
            <a:avLst/>
          </a:prstGeom>
          <a:solidFill>
            <a:srgbClr val="AF7805"/>
          </a:solidFill>
          <a:ln w="9525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SGW-U 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xmlns="" id="{289D43FA-8233-6445-BAB1-76BE0E40D7C7}"/>
              </a:ext>
            </a:extLst>
          </p:cNvPr>
          <p:cNvCxnSpPr>
            <a:cxnSpLocks/>
            <a:stCxn id="56" idx="2"/>
            <a:endCxn id="47" idx="0"/>
          </p:cNvCxnSpPr>
          <p:nvPr/>
        </p:nvCxnSpPr>
        <p:spPr>
          <a:xfrm>
            <a:off x="4686259" y="2648015"/>
            <a:ext cx="0" cy="68785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xmlns="" id="{145225CC-0190-B840-8037-CDE6C0D03B58}"/>
              </a:ext>
            </a:extLst>
          </p:cNvPr>
          <p:cNvCxnSpPr>
            <a:cxnSpLocks/>
          </p:cNvCxnSpPr>
          <p:nvPr/>
        </p:nvCxnSpPr>
        <p:spPr>
          <a:xfrm>
            <a:off x="692458" y="3065341"/>
            <a:ext cx="3092554" cy="30928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xmlns="" id="{A5CB9BB3-8910-2B45-9520-E8DEE19FA40B}"/>
              </a:ext>
            </a:extLst>
          </p:cNvPr>
          <p:cNvCxnSpPr>
            <a:cxnSpLocks/>
          </p:cNvCxnSpPr>
          <p:nvPr/>
        </p:nvCxnSpPr>
        <p:spPr>
          <a:xfrm>
            <a:off x="684158" y="3249383"/>
            <a:ext cx="785024" cy="12905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xmlns="" id="{02FA4574-DEF9-DD43-99AD-6083E5F023F1}"/>
              </a:ext>
            </a:extLst>
          </p:cNvPr>
          <p:cNvCxnSpPr>
            <a:cxnSpLocks/>
          </p:cNvCxnSpPr>
          <p:nvPr/>
        </p:nvCxnSpPr>
        <p:spPr>
          <a:xfrm>
            <a:off x="539530" y="3619231"/>
            <a:ext cx="780243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xmlns="" id="{577DCABA-4D29-8A4D-9551-902FEC1DD8B7}"/>
              </a:ext>
            </a:extLst>
          </p:cNvPr>
          <p:cNvCxnSpPr>
            <a:cxnSpLocks/>
          </p:cNvCxnSpPr>
          <p:nvPr/>
        </p:nvCxnSpPr>
        <p:spPr>
          <a:xfrm flipH="1">
            <a:off x="1328074" y="3461512"/>
            <a:ext cx="1" cy="141117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xmlns="" id="{4C29DDFD-9A07-854B-BAEB-95ABCB4FD570}"/>
              </a:ext>
            </a:extLst>
          </p:cNvPr>
          <p:cNvCxnSpPr>
            <a:cxnSpLocks/>
          </p:cNvCxnSpPr>
          <p:nvPr/>
        </p:nvCxnSpPr>
        <p:spPr>
          <a:xfrm flipH="1">
            <a:off x="7487020" y="3004958"/>
            <a:ext cx="8300" cy="1203643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pic>
        <p:nvPicPr>
          <p:cNvPr id="54" name="Picture 53">
            <a:extLst>
              <a:ext uri="{FF2B5EF4-FFF2-40B4-BE49-F238E27FC236}">
                <a16:creationId xmlns:a16="http://schemas.microsoft.com/office/drawing/2014/main" xmlns="" id="{DA8F9354-5AC3-4241-A895-176F7C448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40" y="2429637"/>
            <a:ext cx="633910" cy="10940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DC9CB29C-5704-7B4F-B4C4-47A270ED0814}"/>
              </a:ext>
            </a:extLst>
          </p:cNvPr>
          <p:cNvSpPr/>
          <p:nvPr/>
        </p:nvSpPr>
        <p:spPr>
          <a:xfrm>
            <a:off x="7041153" y="2716799"/>
            <a:ext cx="899751" cy="288925"/>
          </a:xfrm>
          <a:prstGeom prst="rect">
            <a:avLst/>
          </a:prstGeom>
          <a:solidFill>
            <a:srgbClr val="AF7805"/>
          </a:solidFill>
          <a:ln w="9525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PGW-U 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D4500D3E-4817-714E-94AC-7F17F7419036}"/>
              </a:ext>
            </a:extLst>
          </p:cNvPr>
          <p:cNvSpPr/>
          <p:nvPr/>
        </p:nvSpPr>
        <p:spPr>
          <a:xfrm>
            <a:off x="4236383" y="2317834"/>
            <a:ext cx="899751" cy="330181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SGW-C 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xmlns="" id="{9B83D3AD-0059-8346-8EC6-C71E3DD0E56C}"/>
              </a:ext>
            </a:extLst>
          </p:cNvPr>
          <p:cNvCxnSpPr>
            <a:cxnSpLocks/>
            <a:stCxn id="58" idx="2"/>
            <a:endCxn id="55" idx="0"/>
          </p:cNvCxnSpPr>
          <p:nvPr/>
        </p:nvCxnSpPr>
        <p:spPr>
          <a:xfrm>
            <a:off x="7491029" y="2606510"/>
            <a:ext cx="0" cy="110289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7E3D920F-82B3-FE42-80B6-F6ACE05EB4E6}"/>
              </a:ext>
            </a:extLst>
          </p:cNvPr>
          <p:cNvSpPr/>
          <p:nvPr/>
        </p:nvSpPr>
        <p:spPr>
          <a:xfrm>
            <a:off x="7041153" y="2317835"/>
            <a:ext cx="899751" cy="28867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PGW-C 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072CA9AD-46A9-AA48-A024-5D0F7024D4CF}"/>
              </a:ext>
            </a:extLst>
          </p:cNvPr>
          <p:cNvSpPr/>
          <p:nvPr/>
        </p:nvSpPr>
        <p:spPr>
          <a:xfrm>
            <a:off x="4236383" y="1299092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MME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xmlns="" id="{E3DDBC1C-04A4-7141-9342-CB9389D3E476}"/>
              </a:ext>
            </a:extLst>
          </p:cNvPr>
          <p:cNvCxnSpPr>
            <a:cxnSpLocks/>
          </p:cNvCxnSpPr>
          <p:nvPr/>
        </p:nvCxnSpPr>
        <p:spPr>
          <a:xfrm flipV="1">
            <a:off x="3770225" y="1642038"/>
            <a:ext cx="2757" cy="1447571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xmlns="" id="{FCD427BA-6BDF-764A-B4B2-57FEA2C7FA89}"/>
              </a:ext>
            </a:extLst>
          </p:cNvPr>
          <p:cNvCxnSpPr>
            <a:cxnSpLocks/>
            <a:endCxn id="59" idx="1"/>
          </p:cNvCxnSpPr>
          <p:nvPr/>
        </p:nvCxnSpPr>
        <p:spPr>
          <a:xfrm>
            <a:off x="3772983" y="1617771"/>
            <a:ext cx="463400" cy="569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0395B392-90A9-9843-B31D-320744A01563}"/>
              </a:ext>
            </a:extLst>
          </p:cNvPr>
          <p:cNvSpPr/>
          <p:nvPr/>
        </p:nvSpPr>
        <p:spPr>
          <a:xfrm>
            <a:off x="5630873" y="793107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HSS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1A678533-FBD0-2C49-ABCB-92497A85642B}"/>
              </a:ext>
            </a:extLst>
          </p:cNvPr>
          <p:cNvSpPr/>
          <p:nvPr/>
        </p:nvSpPr>
        <p:spPr>
          <a:xfrm>
            <a:off x="5630873" y="1819263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Subscriber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Database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09FDB983-42DF-2247-BFDA-A7060D45316C}"/>
              </a:ext>
            </a:extLst>
          </p:cNvPr>
          <p:cNvSpPr/>
          <p:nvPr/>
        </p:nvSpPr>
        <p:spPr>
          <a:xfrm>
            <a:off x="7038885" y="1299092"/>
            <a:ext cx="899751" cy="638495"/>
          </a:xfrm>
          <a:prstGeom prst="rect">
            <a:avLst/>
          </a:prstGeom>
          <a:solidFill>
            <a:srgbClr val="CC6600"/>
          </a:solidFill>
          <a:ln w="9525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PCRF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xmlns="" id="{1EF26B65-0462-7148-BEE2-AD4DBDB33AD0}"/>
              </a:ext>
            </a:extLst>
          </p:cNvPr>
          <p:cNvCxnSpPr>
            <a:cxnSpLocks/>
          </p:cNvCxnSpPr>
          <p:nvPr/>
        </p:nvCxnSpPr>
        <p:spPr>
          <a:xfrm>
            <a:off x="4686259" y="1951163"/>
            <a:ext cx="0" cy="37474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xmlns="" id="{F7681583-D084-174E-BB4D-899DB6CFCC15}"/>
              </a:ext>
            </a:extLst>
          </p:cNvPr>
          <p:cNvCxnSpPr>
            <a:cxnSpLocks/>
          </p:cNvCxnSpPr>
          <p:nvPr/>
        </p:nvCxnSpPr>
        <p:spPr>
          <a:xfrm>
            <a:off x="6067465" y="1439018"/>
            <a:ext cx="0" cy="37474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xmlns="" id="{4E408D0E-AFDD-DF41-9E1E-CB7B0715DB47}"/>
              </a:ext>
            </a:extLst>
          </p:cNvPr>
          <p:cNvCxnSpPr>
            <a:cxnSpLocks/>
          </p:cNvCxnSpPr>
          <p:nvPr/>
        </p:nvCxnSpPr>
        <p:spPr>
          <a:xfrm>
            <a:off x="7491029" y="1951164"/>
            <a:ext cx="0" cy="37474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xmlns="" id="{3CBF506F-8997-4841-83BA-75D8843C626C}"/>
              </a:ext>
            </a:extLst>
          </p:cNvPr>
          <p:cNvCxnSpPr>
            <a:cxnSpLocks/>
            <a:stCxn id="47" idx="3"/>
            <a:endCxn id="55" idx="1"/>
          </p:cNvCxnSpPr>
          <p:nvPr/>
        </p:nvCxnSpPr>
        <p:spPr>
          <a:xfrm>
            <a:off x="5136134" y="2860879"/>
            <a:ext cx="1905019" cy="383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xmlns="" id="{80EE8CBA-1E44-2C4B-8EC9-8DE11DEB40A0}"/>
              </a:ext>
            </a:extLst>
          </p:cNvPr>
          <p:cNvCxnSpPr>
            <a:cxnSpLocks/>
          </p:cNvCxnSpPr>
          <p:nvPr/>
        </p:nvCxnSpPr>
        <p:spPr>
          <a:xfrm>
            <a:off x="5385123" y="1112355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xmlns="" id="{78D08B52-F01F-4C4F-AC37-BE761807AADE}"/>
              </a:ext>
            </a:extLst>
          </p:cNvPr>
          <p:cNvCxnSpPr>
            <a:cxnSpLocks/>
          </p:cNvCxnSpPr>
          <p:nvPr/>
        </p:nvCxnSpPr>
        <p:spPr>
          <a:xfrm>
            <a:off x="5385123" y="1112355"/>
            <a:ext cx="0" cy="487503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xmlns="" id="{EE153B68-4D29-8E4F-8AB2-AFB2F1B11197}"/>
              </a:ext>
            </a:extLst>
          </p:cNvPr>
          <p:cNvCxnSpPr>
            <a:cxnSpLocks/>
          </p:cNvCxnSpPr>
          <p:nvPr/>
        </p:nvCxnSpPr>
        <p:spPr>
          <a:xfrm>
            <a:off x="5136133" y="1599858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xmlns="" id="{51AB0E3F-875F-5E47-8371-30A659B35D27}"/>
              </a:ext>
            </a:extLst>
          </p:cNvPr>
          <p:cNvCxnSpPr>
            <a:cxnSpLocks/>
          </p:cNvCxnSpPr>
          <p:nvPr/>
        </p:nvCxnSpPr>
        <p:spPr>
          <a:xfrm>
            <a:off x="6545188" y="2117927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xmlns="" id="{BA1F400E-BBF4-D740-8A24-3B730FAFE9A8}"/>
              </a:ext>
            </a:extLst>
          </p:cNvPr>
          <p:cNvCxnSpPr>
            <a:cxnSpLocks/>
          </p:cNvCxnSpPr>
          <p:nvPr/>
        </p:nvCxnSpPr>
        <p:spPr>
          <a:xfrm>
            <a:off x="6782932" y="1630424"/>
            <a:ext cx="0" cy="487503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xmlns="" id="{306765B8-1203-B241-B259-A2C90DB5EA1B}"/>
              </a:ext>
            </a:extLst>
          </p:cNvPr>
          <p:cNvCxnSpPr>
            <a:cxnSpLocks/>
          </p:cNvCxnSpPr>
          <p:nvPr/>
        </p:nvCxnSpPr>
        <p:spPr>
          <a:xfrm>
            <a:off x="6782932" y="1612835"/>
            <a:ext cx="237744" cy="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2E5828ED-5F05-9640-BB09-18AFAEA55D2E}"/>
              </a:ext>
            </a:extLst>
          </p:cNvPr>
          <p:cNvCxnSpPr>
            <a:cxnSpLocks/>
          </p:cNvCxnSpPr>
          <p:nvPr/>
        </p:nvCxnSpPr>
        <p:spPr>
          <a:xfrm flipV="1">
            <a:off x="5142387" y="2531044"/>
            <a:ext cx="1878289" cy="1377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xmlns="" id="{F69185EF-D526-4A49-9AB8-A6CC2D49B954}"/>
              </a:ext>
            </a:extLst>
          </p:cNvPr>
          <p:cNvSpPr/>
          <p:nvPr/>
        </p:nvSpPr>
        <p:spPr>
          <a:xfrm>
            <a:off x="4100559" y="719901"/>
            <a:ext cx="4016587" cy="2426173"/>
          </a:xfrm>
          <a:prstGeom prst="rect">
            <a:avLst/>
          </a:prstGeom>
          <a:noFill/>
          <a:ln w="19050" cap="flat" cmpd="sng" algn="ctr">
            <a:solidFill>
              <a:srgbClr val="CC66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DAFDB908-2582-0A44-B4E4-C214C360C204}"/>
              </a:ext>
            </a:extLst>
          </p:cNvPr>
          <p:cNvSpPr/>
          <p:nvPr/>
        </p:nvSpPr>
        <p:spPr>
          <a:xfrm>
            <a:off x="4100559" y="3893163"/>
            <a:ext cx="4016587" cy="929709"/>
          </a:xfrm>
          <a:prstGeom prst="rect">
            <a:avLst/>
          </a:prstGeom>
          <a:noFill/>
          <a:ln w="19050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E0230E29-5D3A-954E-9231-FC99213E8217}"/>
              </a:ext>
            </a:extLst>
          </p:cNvPr>
          <p:cNvSpPr txBox="1"/>
          <p:nvPr/>
        </p:nvSpPr>
        <p:spPr>
          <a:xfrm>
            <a:off x="4094511" y="733451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</a:rPr>
              <a:t>OMEC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xmlns="" id="{61AC3E90-4C09-1842-B655-55FB96FFB422}"/>
              </a:ext>
            </a:extLst>
          </p:cNvPr>
          <p:cNvSpPr/>
          <p:nvPr/>
        </p:nvSpPr>
        <p:spPr>
          <a:xfrm>
            <a:off x="4249838" y="4017679"/>
            <a:ext cx="3693707" cy="705583"/>
          </a:xfrm>
          <a:prstGeom prst="rect">
            <a:avLst/>
          </a:prstGeom>
          <a:solidFill>
            <a:srgbClr val="CC3333"/>
          </a:solidFill>
          <a:ln w="9525" cap="flat" cmpd="sng" algn="ctr">
            <a:solidFill>
              <a:srgbClr val="CC333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Trellis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xmlns="" id="{C8441BD7-E8D4-9B41-AC3F-34A816821EFF}"/>
              </a:ext>
            </a:extLst>
          </p:cNvPr>
          <p:cNvSpPr/>
          <p:nvPr/>
        </p:nvSpPr>
        <p:spPr>
          <a:xfrm>
            <a:off x="2481839" y="4119767"/>
            <a:ext cx="1004356" cy="640080"/>
          </a:xfrm>
          <a:prstGeom prst="rect">
            <a:avLst/>
          </a:prstGeom>
          <a:solidFill>
            <a:srgbClr val="929000"/>
          </a:solidFill>
          <a:ln w="9525" cap="flat" cmpd="sng" algn="ctr">
            <a:solidFill>
              <a:srgbClr val="929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OLT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xmlns="" id="{4C29DDFD-9A07-854B-BAEB-95ABCB4FD570}"/>
              </a:ext>
            </a:extLst>
          </p:cNvPr>
          <p:cNvCxnSpPr>
            <a:cxnSpLocks/>
            <a:stCxn id="102" idx="3"/>
          </p:cNvCxnSpPr>
          <p:nvPr/>
        </p:nvCxnSpPr>
        <p:spPr>
          <a:xfrm flipV="1">
            <a:off x="3486195" y="4424427"/>
            <a:ext cx="771944" cy="15380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9" name="Straight Connector 108"/>
          <p:cNvCxnSpPr/>
          <p:nvPr/>
        </p:nvCxnSpPr>
        <p:spPr>
          <a:xfrm flipH="1">
            <a:off x="1695481" y="4556021"/>
            <a:ext cx="786357" cy="5496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19" idx="2"/>
            <a:endCxn id="114" idx="3"/>
          </p:cNvCxnSpPr>
          <p:nvPr/>
        </p:nvCxnSpPr>
        <p:spPr>
          <a:xfrm flipH="1" flipV="1">
            <a:off x="654510" y="4389503"/>
            <a:ext cx="1032671" cy="18031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stCxn id="119" idx="2"/>
            <a:endCxn id="116" idx="3"/>
          </p:cNvCxnSpPr>
          <p:nvPr/>
        </p:nvCxnSpPr>
        <p:spPr>
          <a:xfrm flipH="1">
            <a:off x="616001" y="4569818"/>
            <a:ext cx="1071180" cy="262619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2" name="Picture 111" descr="house.png"/>
          <p:cNvPicPr>
            <a:picLocks noChangeAspect="1"/>
          </p:cNvPicPr>
          <p:nvPr/>
        </p:nvPicPr>
        <p:blipFill>
          <a:blip r:embed="rId4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4204"/>
            <a:ext cx="565416" cy="405003"/>
          </a:xfrm>
          <a:prstGeom prst="rect">
            <a:avLst/>
          </a:prstGeom>
        </p:spPr>
      </p:pic>
      <p:pic>
        <p:nvPicPr>
          <p:cNvPr id="113" name="Picture 112" descr="house.png"/>
          <p:cNvPicPr>
            <a:picLocks noChangeAspect="1"/>
          </p:cNvPicPr>
          <p:nvPr/>
        </p:nvPicPr>
        <p:blipFill>
          <a:blip r:embed="rId4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38497"/>
            <a:ext cx="565416" cy="405003"/>
          </a:xfrm>
          <a:prstGeom prst="rect">
            <a:avLst/>
          </a:prstGeom>
        </p:spPr>
      </p:pic>
      <p:sp>
        <p:nvSpPr>
          <p:cNvPr id="114" name="Rounded Rectangle 113"/>
          <p:cNvSpPr/>
          <p:nvPr/>
        </p:nvSpPr>
        <p:spPr>
          <a:xfrm>
            <a:off x="552055" y="4317817"/>
            <a:ext cx="102455" cy="14337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04870" y="4472555"/>
            <a:ext cx="49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ONU</a:t>
            </a:r>
          </a:p>
        </p:txBody>
      </p:sp>
      <p:sp>
        <p:nvSpPr>
          <p:cNvPr id="116" name="Rounded Rectangle 115"/>
          <p:cNvSpPr/>
          <p:nvPr/>
        </p:nvSpPr>
        <p:spPr>
          <a:xfrm>
            <a:off x="513546" y="4760751"/>
            <a:ext cx="102455" cy="14337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" name="Oval 118"/>
          <p:cNvSpPr/>
          <p:nvPr/>
        </p:nvSpPr>
        <p:spPr>
          <a:xfrm>
            <a:off x="1687181" y="4505546"/>
            <a:ext cx="75927" cy="12854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xmlns="" id="{4C29DDFD-9A07-854B-BAEB-95ABCB4FD570}"/>
              </a:ext>
            </a:extLst>
          </p:cNvPr>
          <p:cNvCxnSpPr>
            <a:cxnSpLocks/>
          </p:cNvCxnSpPr>
          <p:nvPr/>
        </p:nvCxnSpPr>
        <p:spPr>
          <a:xfrm>
            <a:off x="7952197" y="4184566"/>
            <a:ext cx="932293" cy="2114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668AC4EB-293A-6E40-B79F-2A799AF2C54D}"/>
              </a:ext>
            </a:extLst>
          </p:cNvPr>
          <p:cNvSpPr txBox="1"/>
          <p:nvPr/>
        </p:nvSpPr>
        <p:spPr>
          <a:xfrm>
            <a:off x="85271" y="2134169"/>
            <a:ext cx="10601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3GPP RAN RU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xmlns="" id="{06E08BB2-D2C8-A044-90ED-991C13D74B17}"/>
              </a:ext>
            </a:extLst>
          </p:cNvPr>
          <p:cNvSpPr/>
          <p:nvPr/>
        </p:nvSpPr>
        <p:spPr>
          <a:xfrm>
            <a:off x="915794" y="2807397"/>
            <a:ext cx="842665" cy="638495"/>
          </a:xfrm>
          <a:prstGeom prst="rect">
            <a:avLst/>
          </a:prstGeom>
          <a:solidFill>
            <a:srgbClr val="339866"/>
          </a:solidFill>
          <a:ln w="9525" cap="flat" cmpd="sng" algn="ctr">
            <a:solidFill>
              <a:srgbClr val="339866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3GPP RAN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xmlns="" id="{4C29DDFD-9A07-854B-BAEB-95ABCB4FD570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4686259" y="3004958"/>
            <a:ext cx="3504" cy="381845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xmlns="" id="{06E08BB2-D2C8-A044-90ED-991C13D74B17}"/>
              </a:ext>
            </a:extLst>
          </p:cNvPr>
          <p:cNvSpPr/>
          <p:nvPr/>
        </p:nvSpPr>
        <p:spPr>
          <a:xfrm>
            <a:off x="4263872" y="3270589"/>
            <a:ext cx="842665" cy="435616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xmlns="" id="{1EF26B65-0462-7148-BEE2-AD4DBDB33AD0}"/>
              </a:ext>
            </a:extLst>
          </p:cNvPr>
          <p:cNvCxnSpPr>
            <a:cxnSpLocks/>
            <a:stCxn id="93" idx="2"/>
          </p:cNvCxnSpPr>
          <p:nvPr/>
        </p:nvCxnSpPr>
        <p:spPr>
          <a:xfrm flipH="1">
            <a:off x="4681462" y="3706205"/>
            <a:ext cx="3743" cy="294871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98" name="Straight Arrow Connector 97"/>
          <p:cNvCxnSpPr/>
          <p:nvPr/>
        </p:nvCxnSpPr>
        <p:spPr>
          <a:xfrm flipH="1">
            <a:off x="2390534" y="2764229"/>
            <a:ext cx="16601" cy="1668499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1718196" y="2183160"/>
            <a:ext cx="1361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Option 2</a:t>
            </a:r>
          </a:p>
          <a:p>
            <a:pPr algn="ctr"/>
            <a:r>
              <a:rPr lang="en-US"/>
              <a:t>F1 interface</a:t>
            </a:r>
          </a:p>
        </p:txBody>
      </p:sp>
      <p:sp>
        <p:nvSpPr>
          <p:cNvPr id="104" name="Oval 103"/>
          <p:cNvSpPr/>
          <p:nvPr/>
        </p:nvSpPr>
        <p:spPr>
          <a:xfrm>
            <a:off x="1698474" y="3968963"/>
            <a:ext cx="75927" cy="12854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05" name="Straight Connector 104"/>
          <p:cNvCxnSpPr>
            <a:endCxn id="104" idx="6"/>
          </p:cNvCxnSpPr>
          <p:nvPr/>
        </p:nvCxnSpPr>
        <p:spPr>
          <a:xfrm flipH="1" flipV="1">
            <a:off x="1774401" y="4033235"/>
            <a:ext cx="699138" cy="175366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endCxn id="107" idx="3"/>
          </p:cNvCxnSpPr>
          <p:nvPr/>
        </p:nvCxnSpPr>
        <p:spPr>
          <a:xfrm flipH="1" flipV="1">
            <a:off x="856713" y="3769911"/>
            <a:ext cx="836280" cy="234479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Rounded Rectangle 106"/>
          <p:cNvSpPr/>
          <p:nvPr/>
        </p:nvSpPr>
        <p:spPr>
          <a:xfrm>
            <a:off x="754258" y="3698225"/>
            <a:ext cx="102455" cy="14337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" name="Rounded Rectangle 116"/>
          <p:cNvSpPr/>
          <p:nvPr/>
        </p:nvSpPr>
        <p:spPr>
          <a:xfrm>
            <a:off x="757250" y="3966838"/>
            <a:ext cx="102455" cy="14337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xmlns="" id="{577DCABA-4D29-8A4D-9551-902FEC1DD8B7}"/>
              </a:ext>
            </a:extLst>
          </p:cNvPr>
          <p:cNvCxnSpPr>
            <a:cxnSpLocks/>
          </p:cNvCxnSpPr>
          <p:nvPr/>
        </p:nvCxnSpPr>
        <p:spPr>
          <a:xfrm flipH="1">
            <a:off x="525921" y="3622213"/>
            <a:ext cx="1" cy="141117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xmlns="" id="{577DCABA-4D29-8A4D-9551-902FEC1DD8B7}"/>
              </a:ext>
            </a:extLst>
          </p:cNvPr>
          <p:cNvCxnSpPr>
            <a:cxnSpLocks/>
            <a:stCxn id="107" idx="1"/>
          </p:cNvCxnSpPr>
          <p:nvPr/>
        </p:nvCxnSpPr>
        <p:spPr>
          <a:xfrm flipH="1">
            <a:off x="522929" y="3769911"/>
            <a:ext cx="231329" cy="7039"/>
          </a:xfrm>
          <a:prstGeom prst="line">
            <a:avLst/>
          </a:prstGeom>
          <a:noFill/>
          <a:ln w="28575" cap="rnd" cmpd="sng" algn="ctr">
            <a:solidFill>
              <a:srgbClr val="4B4B4B">
                <a:lumMod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27" name="Straight Connector 126"/>
          <p:cNvCxnSpPr>
            <a:stCxn id="104" idx="2"/>
            <a:endCxn id="117" idx="3"/>
          </p:cNvCxnSpPr>
          <p:nvPr/>
        </p:nvCxnSpPr>
        <p:spPr>
          <a:xfrm flipH="1">
            <a:off x="859705" y="4033235"/>
            <a:ext cx="838769" cy="5289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4" name="Picture 1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615" y="3941121"/>
            <a:ext cx="687867" cy="516510"/>
          </a:xfrm>
          <a:prstGeom prst="rect">
            <a:avLst/>
          </a:prstGeom>
        </p:spPr>
      </p:pic>
      <p:sp>
        <p:nvSpPr>
          <p:cNvPr id="135" name="TextBox 134">
            <a:extLst>
              <a:ext uri="{FF2B5EF4-FFF2-40B4-BE49-F238E27FC236}">
                <a16:creationId xmlns:a16="http://schemas.microsoft.com/office/drawing/2014/main" xmlns="" id="{668AC4EB-293A-6E40-B79F-2A799AF2C54D}"/>
              </a:ext>
            </a:extLst>
          </p:cNvPr>
          <p:cNvSpPr txBox="1"/>
          <p:nvPr/>
        </p:nvSpPr>
        <p:spPr>
          <a:xfrm>
            <a:off x="8388729" y="4370118"/>
            <a:ext cx="550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BNG</a:t>
            </a:r>
          </a:p>
        </p:txBody>
      </p:sp>
    </p:spTree>
    <p:extLst>
      <p:ext uri="{BB962C8B-B14F-4D97-AF65-F5344CB8AC3E}">
        <p14:creationId xmlns:p14="http://schemas.microsoft.com/office/powerpoint/2010/main" val="1467306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24</a:t>
            </a:fld>
            <a:endParaRPr lang="uk-U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90" y="543766"/>
            <a:ext cx="7435577" cy="4510967"/>
          </a:xfrm>
          <a:prstGeom prst="rect">
            <a:avLst/>
          </a:prstGeom>
        </p:spPr>
      </p:pic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-83010"/>
            <a:ext cx="8229600" cy="4399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5G RAN Split Options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073" y="412532"/>
            <a:ext cx="17149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/>
              <a:t>Source: ITU G66(18)_F6-2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8331" y="3501185"/>
            <a:ext cx="7531186" cy="1570525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651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25</a:t>
            </a:fld>
            <a:endParaRPr lang="uk-U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0"/>
            <a:ext cx="9144000" cy="2989583"/>
          </a:xfrm>
          <a:prstGeom prst="rect">
            <a:avLst/>
          </a:prstGeom>
        </p:spPr>
      </p:pic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3984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CO-DBA for Fronthaul Fx over PON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1863" y="3955450"/>
            <a:ext cx="4295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Ongoing collaboration between ITU-T and O-RAN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805" y="630932"/>
            <a:ext cx="17149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/>
              <a:t>Source: ITU G66(18)_F6-2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846" y="4359893"/>
            <a:ext cx="20708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/>
              <a:t>Courtesy: Kent Mccammon, AT&amp;T  </a:t>
            </a:r>
          </a:p>
        </p:txBody>
      </p:sp>
    </p:spTree>
    <p:extLst>
      <p:ext uri="{BB962C8B-B14F-4D97-AF65-F5344CB8AC3E}">
        <p14:creationId xmlns:p14="http://schemas.microsoft.com/office/powerpoint/2010/main" val="2925049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26</a:t>
            </a:fld>
            <a:endParaRPr lang="uk-U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0933"/>
            <a:ext cx="9144000" cy="3911529"/>
          </a:xfrm>
          <a:prstGeom prst="rect">
            <a:avLst/>
          </a:prstGeom>
        </p:spPr>
      </p:pic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3984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mmWave Backhaul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4827" y="4699624"/>
            <a:ext cx="28474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Facebook Terragraph: 60GHz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1987" y="4756247"/>
            <a:ext cx="20708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/>
              <a:t>Courtesy: Frank Geilhardt, DT</a:t>
            </a:r>
          </a:p>
        </p:txBody>
      </p:sp>
    </p:spTree>
    <p:extLst>
      <p:ext uri="{BB962C8B-B14F-4D97-AF65-F5344CB8AC3E}">
        <p14:creationId xmlns:p14="http://schemas.microsoft.com/office/powerpoint/2010/main" val="4000959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905099" y="901008"/>
            <a:ext cx="5679611" cy="3764238"/>
          </a:xfrm>
          <a:prstGeom prst="roundRect">
            <a:avLst>
              <a:gd name="adj" fmla="val 1875"/>
            </a:avLst>
          </a:prstGeom>
          <a:noFill/>
          <a:ln w="19050" cap="flat" cmpd="sng" algn="ctr">
            <a:solidFill>
              <a:schemeClr val="tx1"/>
            </a:solidFill>
            <a:prstDash val="dot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endParaRPr lang="en-US" sz="180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5" name="Hexagon 4"/>
          <p:cNvSpPr/>
          <p:nvPr/>
        </p:nvSpPr>
        <p:spPr>
          <a:xfrm>
            <a:off x="2268066" y="1642665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AAA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1773" y="2416517"/>
            <a:ext cx="1821283" cy="33130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400" b="1">
                <a:solidFill>
                  <a:srgbClr val="4B4B4B"/>
                </a:solidFill>
                <a:latin typeface="Calibri"/>
              </a:rPr>
              <a:t>VOLTHA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11773" y="1826915"/>
            <a:ext cx="4539023" cy="44717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400" b="1">
                <a:solidFill>
                  <a:srgbClr val="4B4B4B"/>
                </a:solidFill>
                <a:latin typeface="Calibri"/>
              </a:rPr>
              <a:t>SDN Controller - ONOS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30729" y="947314"/>
            <a:ext cx="4520067" cy="4651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sz="1400" b="1">
                <a:solidFill>
                  <a:srgbClr val="4B4B4B"/>
                </a:solidFill>
                <a:latin typeface="Calibri"/>
              </a:rPr>
              <a:t>Network Edge Mediator (NEM)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16032" y="593231"/>
            <a:ext cx="1268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004B7D">
                    <a:lumMod val="75000"/>
                  </a:srgbClr>
                </a:solidFill>
                <a:latin typeface="Calibri"/>
              </a:rPr>
              <a:t>SEBA POD</a:t>
            </a:r>
          </a:p>
        </p:txBody>
      </p:sp>
      <p:sp>
        <p:nvSpPr>
          <p:cNvPr id="10" name="Hexagon 9"/>
          <p:cNvSpPr/>
          <p:nvPr/>
        </p:nvSpPr>
        <p:spPr>
          <a:xfrm>
            <a:off x="2855442" y="1635471"/>
            <a:ext cx="68286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vlans</a:t>
            </a:r>
          </a:p>
        </p:txBody>
      </p:sp>
      <p:sp>
        <p:nvSpPr>
          <p:cNvPr id="11" name="Hexagon 10"/>
          <p:cNvSpPr/>
          <p:nvPr/>
        </p:nvSpPr>
        <p:spPr>
          <a:xfrm>
            <a:off x="3409303" y="1635471"/>
            <a:ext cx="65133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dhcp</a:t>
            </a:r>
          </a:p>
        </p:txBody>
      </p:sp>
      <p:sp>
        <p:nvSpPr>
          <p:cNvPr id="12" name="Hexagon 11"/>
          <p:cNvSpPr/>
          <p:nvPr/>
        </p:nvSpPr>
        <p:spPr>
          <a:xfrm>
            <a:off x="3957232" y="1635471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mcast</a:t>
            </a:r>
          </a:p>
        </p:txBody>
      </p:sp>
      <p:sp>
        <p:nvSpPr>
          <p:cNvPr id="13" name="Hexagon 12"/>
          <p:cNvSpPr/>
          <p:nvPr/>
        </p:nvSpPr>
        <p:spPr>
          <a:xfrm>
            <a:off x="4590801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bridging</a:t>
            </a:r>
          </a:p>
        </p:txBody>
      </p:sp>
      <p:sp>
        <p:nvSpPr>
          <p:cNvPr id="14" name="Hexagon 13"/>
          <p:cNvSpPr/>
          <p:nvPr/>
        </p:nvSpPr>
        <p:spPr>
          <a:xfrm>
            <a:off x="5326695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routing</a:t>
            </a:r>
          </a:p>
        </p:txBody>
      </p:sp>
      <p:sp>
        <p:nvSpPr>
          <p:cNvPr id="15" name="Hexagon 14"/>
          <p:cNvSpPr/>
          <p:nvPr/>
        </p:nvSpPr>
        <p:spPr>
          <a:xfrm>
            <a:off x="6050035" y="1635471"/>
            <a:ext cx="68889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ACLs</a:t>
            </a:r>
          </a:p>
        </p:txBody>
      </p:sp>
      <p:cxnSp>
        <p:nvCxnSpPr>
          <p:cNvPr id="16" name="Straight Connector 15"/>
          <p:cNvCxnSpPr>
            <a:stCxn id="6" idx="0"/>
          </p:cNvCxnSpPr>
          <p:nvPr/>
        </p:nvCxnSpPr>
        <p:spPr>
          <a:xfrm flipH="1" flipV="1">
            <a:off x="3120309" y="2280271"/>
            <a:ext cx="2106" cy="1362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409" y="1577959"/>
            <a:ext cx="773663" cy="45716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043806" y="206740"/>
            <a:ext cx="2594992" cy="659218"/>
            <a:chOff x="4691947" y="240650"/>
            <a:chExt cx="2692230" cy="854361"/>
          </a:xfrm>
        </p:grpSpPr>
        <p:sp>
          <p:nvSpPr>
            <p:cNvPr id="19" name="Hexagon 18"/>
            <p:cNvSpPr/>
            <p:nvPr/>
          </p:nvSpPr>
          <p:spPr>
            <a:xfrm>
              <a:off x="4691947" y="240650"/>
              <a:ext cx="1175691" cy="280214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r>
                <a:rPr lang="en-US" sz="1200">
                  <a:solidFill>
                    <a:srgbClr val="4B4B4B"/>
                  </a:solidFill>
                  <a:latin typeface="Calibri"/>
                </a:rPr>
                <a:t>ONAP</a:t>
              </a:r>
            </a:p>
          </p:txBody>
        </p:sp>
        <p:sp>
          <p:nvSpPr>
            <p:cNvPr id="20" name="Hexagon 19"/>
            <p:cNvSpPr/>
            <p:nvPr/>
          </p:nvSpPr>
          <p:spPr>
            <a:xfrm>
              <a:off x="5993476" y="240653"/>
              <a:ext cx="1390701" cy="280211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r>
                <a:rPr lang="en-US" sz="1200">
                  <a:solidFill>
                    <a:srgbClr val="4B4B4B"/>
                  </a:solidFill>
                  <a:latin typeface="Calibri"/>
                </a:rPr>
                <a:t>Op X OSS/BSS</a:t>
              </a:r>
            </a:p>
          </p:txBody>
        </p:sp>
        <p:sp>
          <p:nvSpPr>
            <p:cNvPr id="21" name="Up-Down Arrow 20"/>
            <p:cNvSpPr/>
            <p:nvPr/>
          </p:nvSpPr>
          <p:spPr>
            <a:xfrm>
              <a:off x="5188440" y="520865"/>
              <a:ext cx="192792" cy="358886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endParaRPr lang="en-US" sz="2000">
                <a:solidFill>
                  <a:srgbClr val="4B4B4B"/>
                </a:solidFill>
                <a:latin typeface="Calibri"/>
              </a:endParaRPr>
            </a:p>
          </p:txBody>
        </p:sp>
        <p:sp>
          <p:nvSpPr>
            <p:cNvPr id="22" name="Up-Down Arrow 21"/>
            <p:cNvSpPr/>
            <p:nvPr/>
          </p:nvSpPr>
          <p:spPr>
            <a:xfrm>
              <a:off x="6645655" y="520865"/>
              <a:ext cx="222649" cy="545091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endParaRPr lang="en-US" sz="2000">
                <a:solidFill>
                  <a:srgbClr val="4B4B4B"/>
                </a:solidFill>
                <a:latin typeface="Calibri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4786513" y="898450"/>
              <a:ext cx="986561" cy="196561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r>
                <a:rPr lang="en-US" sz="1000">
                  <a:solidFill>
                    <a:srgbClr val="4B4B4B"/>
                  </a:solidFill>
                  <a:latin typeface="Calibri"/>
                </a:rPr>
                <a:t>Abstract OLT</a:t>
              </a:r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6818736" y="930072"/>
            <a:ext cx="692740" cy="17754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200" b="1">
                <a:solidFill>
                  <a:srgbClr val="4B4B4B"/>
                </a:solidFill>
                <a:latin typeface="Calibri"/>
              </a:rPr>
              <a:t>DockerK8s Helm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3120309" y="1430691"/>
            <a:ext cx="2107" cy="136960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6" name="Straight Connector 25"/>
          <p:cNvCxnSpPr/>
          <p:nvPr/>
        </p:nvCxnSpPr>
        <p:spPr>
          <a:xfrm flipH="1" flipV="1">
            <a:off x="5640076" y="1435352"/>
            <a:ext cx="2914" cy="1380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7" name="Straight Connector 26"/>
          <p:cNvCxnSpPr/>
          <p:nvPr/>
        </p:nvCxnSpPr>
        <p:spPr>
          <a:xfrm flipV="1">
            <a:off x="3213085" y="2753567"/>
            <a:ext cx="0" cy="74013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8" idx="1"/>
            <a:endCxn id="29" idx="6"/>
          </p:cNvCxnSpPr>
          <p:nvPr/>
        </p:nvCxnSpPr>
        <p:spPr>
          <a:xfrm flipH="1">
            <a:off x="1356409" y="3265868"/>
            <a:ext cx="859979" cy="69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1280482" y="3202290"/>
            <a:ext cx="75927" cy="12854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3453731" y="3273621"/>
            <a:ext cx="45719" cy="4571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1" name="Straight Connector 30"/>
          <p:cNvCxnSpPr>
            <a:stCxn id="29" idx="2"/>
            <a:endCxn id="33" idx="3"/>
          </p:cNvCxnSpPr>
          <p:nvPr/>
        </p:nvCxnSpPr>
        <p:spPr>
          <a:xfrm flipH="1" flipV="1">
            <a:off x="579807" y="2920228"/>
            <a:ext cx="700675" cy="34633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2"/>
            <a:endCxn id="34" idx="3"/>
          </p:cNvCxnSpPr>
          <p:nvPr/>
        </p:nvCxnSpPr>
        <p:spPr>
          <a:xfrm flipH="1">
            <a:off x="579807" y="3266562"/>
            <a:ext cx="700675" cy="343413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477352" y="2848542"/>
            <a:ext cx="102455" cy="1433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77353" y="3534367"/>
            <a:ext cx="102454" cy="15121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36083" y="3255068"/>
            <a:ext cx="45719" cy="4571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16390" y="2932100"/>
            <a:ext cx="430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OLT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3171" y="2945174"/>
            <a:ext cx="49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ONU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88" y="3153803"/>
            <a:ext cx="1821283" cy="22413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90" y="3444557"/>
            <a:ext cx="1821282" cy="237964"/>
          </a:xfrm>
          <a:prstGeom prst="rect">
            <a:avLst/>
          </a:prstGeom>
        </p:spPr>
      </p:pic>
      <p:sp>
        <p:nvSpPr>
          <p:cNvPr id="41" name="Oval 40"/>
          <p:cNvSpPr/>
          <p:nvPr/>
        </p:nvSpPr>
        <p:spPr>
          <a:xfrm>
            <a:off x="2888475" y="3756913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black"/>
              </a:solidFill>
              <a:latin typeface="Arial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2888475" y="3919896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black"/>
              </a:solidFill>
              <a:latin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888475" y="4080537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44" name="Straight Connector 43"/>
          <p:cNvCxnSpPr>
            <a:stCxn id="38" idx="2"/>
          </p:cNvCxnSpPr>
          <p:nvPr/>
        </p:nvCxnSpPr>
        <p:spPr>
          <a:xfrm flipH="1" flipV="1">
            <a:off x="3122416" y="2753569"/>
            <a:ext cx="4614" cy="400234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7" name="Picture 46" descr="house.png"/>
          <p:cNvPicPr>
            <a:picLocks noChangeAspect="1"/>
          </p:cNvPicPr>
          <p:nvPr/>
        </p:nvPicPr>
        <p:blipFill>
          <a:blip r:embed="rId5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4657"/>
            <a:ext cx="565416" cy="405003"/>
          </a:xfrm>
          <a:prstGeom prst="rect">
            <a:avLst/>
          </a:prstGeom>
        </p:spPr>
      </p:pic>
      <p:pic>
        <p:nvPicPr>
          <p:cNvPr id="48" name="Picture 47" descr="house.png"/>
          <p:cNvPicPr>
            <a:picLocks noChangeAspect="1"/>
          </p:cNvPicPr>
          <p:nvPr/>
        </p:nvPicPr>
        <p:blipFill>
          <a:blip r:embed="rId5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0990"/>
            <a:ext cx="565416" cy="405003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6750796" y="3268741"/>
            <a:ext cx="1715848" cy="658752"/>
            <a:chOff x="6925824" y="3930774"/>
            <a:chExt cx="1715848" cy="65875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4" y="3930774"/>
              <a:ext cx="466864" cy="350562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0007" y="4235359"/>
              <a:ext cx="471665" cy="354167"/>
            </a:xfrm>
            <a:prstGeom prst="rect">
              <a:avLst/>
            </a:prstGeom>
          </p:spPr>
        </p:pic>
        <p:cxnSp>
          <p:nvCxnSpPr>
            <p:cNvPr id="52" name="Straight Connector 51"/>
            <p:cNvCxnSpPr>
              <a:stCxn id="57" idx="3"/>
              <a:endCxn id="50" idx="1"/>
            </p:cNvCxnSpPr>
            <p:nvPr/>
          </p:nvCxnSpPr>
          <p:spPr>
            <a:xfrm>
              <a:off x="6925824" y="4097079"/>
              <a:ext cx="1221200" cy="8976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3" name="Straight Connector 52"/>
            <p:cNvCxnSpPr>
              <a:stCxn id="73" idx="3"/>
              <a:endCxn id="51" idx="1"/>
            </p:cNvCxnSpPr>
            <p:nvPr/>
          </p:nvCxnSpPr>
          <p:spPr>
            <a:xfrm>
              <a:off x="6925824" y="4405592"/>
              <a:ext cx="1244183" cy="6851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4" name="Straight Connector 53"/>
            <p:cNvCxnSpPr>
              <a:stCxn id="73" idx="3"/>
              <a:endCxn id="50" idx="1"/>
            </p:cNvCxnSpPr>
            <p:nvPr/>
          </p:nvCxnSpPr>
          <p:spPr>
            <a:xfrm flipV="1">
              <a:off x="6925824" y="4106055"/>
              <a:ext cx="1221200" cy="299537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5" name="Straight Connector 54"/>
            <p:cNvCxnSpPr>
              <a:stCxn id="57" idx="3"/>
              <a:endCxn id="51" idx="1"/>
            </p:cNvCxnSpPr>
            <p:nvPr/>
          </p:nvCxnSpPr>
          <p:spPr>
            <a:xfrm>
              <a:off x="6925824" y="4097079"/>
              <a:ext cx="1244183" cy="315364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56" name="TextBox 55"/>
          <p:cNvSpPr txBox="1"/>
          <p:nvPr/>
        </p:nvSpPr>
        <p:spPr>
          <a:xfrm>
            <a:off x="7810871" y="3054664"/>
            <a:ext cx="11406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External BNG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4638" y="3308971"/>
            <a:ext cx="1756158" cy="252150"/>
          </a:xfrm>
          <a:prstGeom prst="rect">
            <a:avLst/>
          </a:prstGeom>
        </p:spPr>
      </p:pic>
      <p:cxnSp>
        <p:nvCxnSpPr>
          <p:cNvPr id="58" name="Straight Connector 57"/>
          <p:cNvCxnSpPr>
            <a:stCxn id="38" idx="3"/>
            <a:endCxn id="57" idx="1"/>
          </p:cNvCxnSpPr>
          <p:nvPr/>
        </p:nvCxnSpPr>
        <p:spPr>
          <a:xfrm>
            <a:off x="4037671" y="3265868"/>
            <a:ext cx="956967" cy="16917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9" name="Straight Connector 58"/>
          <p:cNvCxnSpPr>
            <a:stCxn id="38" idx="3"/>
            <a:endCxn id="73" idx="1"/>
          </p:cNvCxnSpPr>
          <p:nvPr/>
        </p:nvCxnSpPr>
        <p:spPr>
          <a:xfrm>
            <a:off x="4037671" y="3265868"/>
            <a:ext cx="956967" cy="47769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0" name="Straight Connector 59"/>
          <p:cNvCxnSpPr>
            <a:stCxn id="39" idx="3"/>
            <a:endCxn id="57" idx="1"/>
          </p:cNvCxnSpPr>
          <p:nvPr/>
        </p:nvCxnSpPr>
        <p:spPr>
          <a:xfrm flipV="1">
            <a:off x="4037672" y="3435046"/>
            <a:ext cx="956966" cy="128493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1" name="Straight Connector 60"/>
          <p:cNvCxnSpPr>
            <a:stCxn id="39" idx="3"/>
            <a:endCxn id="73" idx="1"/>
          </p:cNvCxnSpPr>
          <p:nvPr/>
        </p:nvCxnSpPr>
        <p:spPr>
          <a:xfrm>
            <a:off x="4037672" y="3563539"/>
            <a:ext cx="956966" cy="18002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2" name="Straight Connector 61"/>
          <p:cNvCxnSpPr>
            <a:endCxn id="57" idx="1"/>
          </p:cNvCxnSpPr>
          <p:nvPr/>
        </p:nvCxnSpPr>
        <p:spPr>
          <a:xfrm flipV="1">
            <a:off x="4037672" y="3435046"/>
            <a:ext cx="956966" cy="92459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3" name="Straight Connector 62"/>
          <p:cNvCxnSpPr>
            <a:endCxn id="73" idx="1"/>
          </p:cNvCxnSpPr>
          <p:nvPr/>
        </p:nvCxnSpPr>
        <p:spPr>
          <a:xfrm flipV="1">
            <a:off x="4037672" y="3743559"/>
            <a:ext cx="956966" cy="61608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64" name="Picture 6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0703" y="4195753"/>
            <a:ext cx="2116004" cy="19364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3103" y="4348153"/>
            <a:ext cx="2116004" cy="179166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5503" y="4500553"/>
            <a:ext cx="2116004" cy="170439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 flipV="1">
            <a:off x="5449910" y="3724982"/>
            <a:ext cx="3448" cy="463269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8" name="Straight Connector 67"/>
          <p:cNvCxnSpPr/>
          <p:nvPr/>
        </p:nvCxnSpPr>
        <p:spPr>
          <a:xfrm flipV="1">
            <a:off x="5516569" y="3724983"/>
            <a:ext cx="438" cy="62992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9" name="Straight Connector 68"/>
          <p:cNvCxnSpPr/>
          <p:nvPr/>
        </p:nvCxnSpPr>
        <p:spPr>
          <a:xfrm flipV="1">
            <a:off x="6119945" y="3544595"/>
            <a:ext cx="5746" cy="65515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0" name="Straight Connector 69"/>
          <p:cNvCxnSpPr/>
          <p:nvPr/>
        </p:nvCxnSpPr>
        <p:spPr>
          <a:xfrm flipH="1" flipV="1">
            <a:off x="6183156" y="3561835"/>
            <a:ext cx="1" cy="775837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1" name="Straight Connector 70"/>
          <p:cNvCxnSpPr>
            <a:stCxn id="66" idx="0"/>
          </p:cNvCxnSpPr>
          <p:nvPr/>
        </p:nvCxnSpPr>
        <p:spPr>
          <a:xfrm flipH="1" flipV="1">
            <a:off x="6252111" y="3573329"/>
            <a:ext cx="1394" cy="92722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2" name="Straight Connector 71"/>
          <p:cNvCxnSpPr/>
          <p:nvPr/>
        </p:nvCxnSpPr>
        <p:spPr>
          <a:xfrm flipH="1" flipV="1">
            <a:off x="5584105" y="3703081"/>
            <a:ext cx="1421" cy="79550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73" name="Picture 7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4638" y="3626441"/>
            <a:ext cx="1756158" cy="234236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5004455" y="3093211"/>
            <a:ext cx="11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SWITCH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718598" y="3978785"/>
            <a:ext cx="671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SERVER</a:t>
            </a:r>
          </a:p>
        </p:txBody>
      </p:sp>
      <p:sp>
        <p:nvSpPr>
          <p:cNvPr id="78" name="Google Shape;80;p21"/>
          <p:cNvSpPr txBox="1">
            <a:spLocks/>
          </p:cNvSpPr>
          <p:nvPr/>
        </p:nvSpPr>
        <p:spPr>
          <a:xfrm>
            <a:off x="69188" y="116340"/>
            <a:ext cx="2737817" cy="6005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34275" tIns="17125" rIns="34275" bIns="17125" rtlCol="0" anchor="ctr" anchorCtr="0">
            <a:noAutofit/>
          </a:bodyPr>
          <a:lstStyle>
            <a:lvl1pPr marR="0" lvl="0" algn="ctr" defTabSz="457200" rtl="0" eaLnBrk="1" latinLnBrk="0" hangingPunct="1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kern="1200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 algn="l">
              <a:lnSpc>
                <a:spcPct val="90000"/>
              </a:lnSpc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3200" b="1">
                <a:solidFill>
                  <a:srgbClr val="4B87CC"/>
                </a:solidFill>
              </a:rPr>
              <a:t>SEBA + Terragraph</a:t>
            </a:r>
          </a:p>
        </p:txBody>
      </p:sp>
      <p:cxnSp>
        <p:nvCxnSpPr>
          <p:cNvPr id="80" name="Straight Connector 79"/>
          <p:cNvCxnSpPr/>
          <p:nvPr/>
        </p:nvCxnSpPr>
        <p:spPr>
          <a:xfrm flipH="1" flipV="1">
            <a:off x="5805823" y="2266793"/>
            <a:ext cx="4503" cy="104851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7842" y="4048236"/>
            <a:ext cx="1651891" cy="764631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265018" y="4287094"/>
            <a:ext cx="1755389" cy="275021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TG Termination</a:t>
            </a:r>
          </a:p>
        </p:txBody>
      </p:sp>
      <p:cxnSp>
        <p:nvCxnSpPr>
          <p:cNvPr id="84" name="Straight Connector 83"/>
          <p:cNvCxnSpPr>
            <a:stCxn id="3" idx="1"/>
            <a:endCxn id="2" idx="3"/>
          </p:cNvCxnSpPr>
          <p:nvPr/>
        </p:nvCxnSpPr>
        <p:spPr>
          <a:xfrm flipH="1">
            <a:off x="1634049" y="4424605"/>
            <a:ext cx="630969" cy="5947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598612" y="3801761"/>
            <a:ext cx="11325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Terragraph</a:t>
            </a:r>
          </a:p>
        </p:txBody>
      </p:sp>
      <p:sp>
        <p:nvSpPr>
          <p:cNvPr id="88" name="Left Brace 87"/>
          <p:cNvSpPr/>
          <p:nvPr/>
        </p:nvSpPr>
        <p:spPr>
          <a:xfrm rot="16200000">
            <a:off x="2077838" y="3006702"/>
            <a:ext cx="242681" cy="3719501"/>
          </a:xfrm>
          <a:prstGeom prst="leftBrace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/>
          <p:cNvSpPr txBox="1"/>
          <p:nvPr/>
        </p:nvSpPr>
        <p:spPr>
          <a:xfrm>
            <a:off x="1556157" y="4923395"/>
            <a:ext cx="14486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under discussion</a:t>
            </a:r>
          </a:p>
        </p:txBody>
      </p:sp>
    </p:spTree>
    <p:extLst>
      <p:ext uri="{BB962C8B-B14F-4D97-AF65-F5344CB8AC3E}">
        <p14:creationId xmlns:p14="http://schemas.microsoft.com/office/powerpoint/2010/main" val="3912995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7" grpId="0"/>
      <p:bldP spid="88" grpId="0" animBg="1"/>
      <p:bldP spid="9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02437" y="-6710"/>
            <a:ext cx="73709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>
              <a:buClrTx/>
              <a:buFontTx/>
              <a:buNone/>
            </a:pPr>
            <a:r>
              <a:rPr lang="en-US" sz="2800" b="1" kern="1200">
                <a:solidFill>
                  <a:srgbClr val="4F81BD"/>
                </a:solidFill>
                <a:latin typeface="Calibri"/>
                <a:ea typeface="+mn-ea"/>
                <a:cs typeface="+mn-cs"/>
              </a:rPr>
              <a:t>Summary</a:t>
            </a:r>
            <a:endParaRPr lang="en-US" sz="2800" b="1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796" y="612969"/>
            <a:ext cx="8045837" cy="4333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>
              <a:buClrTx/>
              <a:buFont typeface="Arial"/>
              <a:buChar char="•"/>
            </a:pPr>
            <a:r>
              <a:rPr lang="en-US" sz="2400" b="1" kern="1200">
                <a:solidFill>
                  <a:srgbClr val="4F81BD"/>
                </a:solidFill>
                <a:latin typeface="Calibri"/>
                <a:ea typeface="+mn-ea"/>
                <a:cs typeface="+mn-cs"/>
              </a:rPr>
              <a:t>ONF: Operator driven curated open source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6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CORD is the flagship umbrella project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6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SEBA </a:t>
            </a:r>
            <a:r>
              <a:rPr lang="mr-IN" sz="16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–</a:t>
            </a:r>
            <a:r>
              <a:rPr lang="en-US" sz="16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SDN Enabled Broadband Access built on the CORD platform</a:t>
            </a: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285750" indent="-285750" defTabSz="457200">
              <a:lnSpc>
                <a:spcPct val="140000"/>
              </a:lnSpc>
              <a:buClrTx/>
              <a:buFont typeface="Arial"/>
              <a:buChar char="•"/>
            </a:pPr>
            <a:r>
              <a:rPr lang="en-US" sz="2400" b="1" kern="1200">
                <a:solidFill>
                  <a:srgbClr val="4F81BD"/>
                </a:solidFill>
                <a:latin typeface="Calibri"/>
                <a:ea typeface="+mn-ea"/>
                <a:cs typeface="+mn-cs"/>
              </a:rPr>
              <a:t>Modular Components: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6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VOLTHA abstracts the PON as a quasi-Ethernet switch to the SDN controller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6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Trellis manages a multi-purpose leaf-spine fabric </a:t>
            </a:r>
          </a:p>
          <a:p>
            <a:pPr marL="285750" indent="-285750" defTabSz="457200">
              <a:lnSpc>
                <a:spcPct val="140000"/>
              </a:lnSpc>
              <a:buClrTx/>
              <a:buFont typeface="Arial"/>
              <a:buChar char="•"/>
            </a:pPr>
            <a:r>
              <a:rPr lang="en-US" sz="2400" b="1" kern="1200">
                <a:solidFill>
                  <a:srgbClr val="4F81BD"/>
                </a:solidFill>
                <a:latin typeface="Calibri"/>
                <a:ea typeface="+mn-ea"/>
                <a:cs typeface="+mn-cs"/>
              </a:rPr>
              <a:t>SEBA &amp; 5G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6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MWC Barcelona 2018: SPGW in hardware using Trellis + P4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6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MWC Barcelona 2019: SEBA + OMEC + 5G high-split RAN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6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5G low-split RAN on PON discussed by ORAN and ITU-T </a:t>
            </a:r>
            <a:r>
              <a:rPr lang="mr-IN" sz="16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–</a:t>
            </a:r>
            <a:r>
              <a:rPr lang="en-US" sz="16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a few years away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6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SEBA + Terragraph </a:t>
            </a:r>
            <a:r>
              <a:rPr lang="mr-IN" sz="16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–</a:t>
            </a:r>
            <a:r>
              <a:rPr lang="en-US" sz="16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mmWave backhaul </a:t>
            </a:r>
            <a:r>
              <a:rPr lang="mr-IN" sz="16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–</a:t>
            </a:r>
            <a:r>
              <a:rPr lang="en-US" sz="16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more near term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endParaRPr lang="en-US" sz="1600" i="1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endParaRPr lang="en-US" sz="24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5630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29</a:t>
            </a:fld>
            <a:endParaRPr lang="uk-UA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E8D97D14-5DC3-4F43-AFFC-70408CE658CC}"/>
              </a:ext>
            </a:extLst>
          </p:cNvPr>
          <p:cNvGrpSpPr/>
          <p:nvPr/>
        </p:nvGrpSpPr>
        <p:grpSpPr>
          <a:xfrm>
            <a:off x="457207" y="3034260"/>
            <a:ext cx="4108704" cy="1043159"/>
            <a:chOff x="0" y="3034260"/>
            <a:chExt cx="4565227" cy="104315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C22E68D1-0D59-BB40-9B16-AF65B4B373BA}"/>
                </a:ext>
              </a:extLst>
            </p:cNvPr>
            <p:cNvSpPr/>
            <p:nvPr/>
          </p:nvSpPr>
          <p:spPr>
            <a:xfrm>
              <a:off x="0" y="3034260"/>
              <a:ext cx="4565227" cy="1043159"/>
            </a:xfrm>
            <a:prstGeom prst="rect">
              <a:avLst/>
            </a:prstGeom>
            <a:solidFill>
              <a:srgbClr val="BE8D47">
                <a:alpha val="32549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411480">
                <a:buClrTx/>
                <a:buFontTx/>
                <a:buNone/>
                <a:defRPr/>
              </a:pPr>
              <a:endParaRPr lang="en-US" sz="1620" kern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A81AD1ED-8C7F-C64F-8BB1-20DC62D3E088}"/>
                </a:ext>
              </a:extLst>
            </p:cNvPr>
            <p:cNvSpPr txBox="1"/>
            <p:nvPr/>
          </p:nvSpPr>
          <p:spPr>
            <a:xfrm>
              <a:off x="892273" y="3109563"/>
              <a:ext cx="438511" cy="25853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r" defTabSz="411480">
                <a:buClrTx/>
                <a:buFontTx/>
                <a:buNone/>
                <a:defRPr/>
              </a:pPr>
              <a:r>
                <a:rPr lang="en-US" sz="1080" b="1" kern="1200" dirty="0">
                  <a:solidFill>
                    <a:srgbClr val="4B4B4B">
                      <a:lumMod val="50000"/>
                    </a:srgbClr>
                  </a:solidFill>
                  <a:latin typeface="Calibri"/>
                </a:rPr>
                <a:t>70+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5E357710-8403-3242-B7B9-AE0DED823BD6}"/>
                </a:ext>
              </a:extLst>
            </p:cNvPr>
            <p:cNvSpPr txBox="1"/>
            <p:nvPr/>
          </p:nvSpPr>
          <p:spPr>
            <a:xfrm>
              <a:off x="872050" y="3495730"/>
              <a:ext cx="438511" cy="25853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r" defTabSz="411480">
                <a:buClrTx/>
                <a:buFontTx/>
                <a:buNone/>
                <a:defRPr/>
              </a:pPr>
              <a:r>
                <a:rPr lang="en-US" sz="1080" b="1" kern="1200" dirty="0">
                  <a:solidFill>
                    <a:srgbClr val="4B4B4B">
                      <a:lumMod val="50000"/>
                    </a:srgbClr>
                  </a:solidFill>
                  <a:latin typeface="Calibri"/>
                </a:rPr>
                <a:t>70+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CF1FD12A-F317-BC44-B05F-4962E786D948}"/>
              </a:ext>
            </a:extLst>
          </p:cNvPr>
          <p:cNvGrpSpPr/>
          <p:nvPr/>
        </p:nvGrpSpPr>
        <p:grpSpPr>
          <a:xfrm>
            <a:off x="457207" y="2410284"/>
            <a:ext cx="4108704" cy="626786"/>
            <a:chOff x="0" y="2410284"/>
            <a:chExt cx="4565227" cy="62678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CC860851-5DAB-C549-BA55-7BC9B2F98143}"/>
                </a:ext>
              </a:extLst>
            </p:cNvPr>
            <p:cNvSpPr/>
            <p:nvPr/>
          </p:nvSpPr>
          <p:spPr>
            <a:xfrm>
              <a:off x="0" y="2410284"/>
              <a:ext cx="4565227" cy="623147"/>
            </a:xfrm>
            <a:prstGeom prst="rect">
              <a:avLst/>
            </a:prstGeom>
            <a:solidFill>
              <a:srgbClr val="B4CC85">
                <a:alpha val="38039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411480">
                <a:buClrTx/>
                <a:buFontTx/>
                <a:buNone/>
                <a:defRPr/>
              </a:pPr>
              <a:endParaRPr lang="en-US" sz="1620" kern="1200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EA035D4A-1D88-B445-9C22-C6BDBD481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0524" y="2484556"/>
              <a:ext cx="521803" cy="160020"/>
            </a:xfrm>
            <a:prstGeom prst="rect">
              <a:avLst/>
            </a:prstGeom>
            <a:effectLst/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2611E58C-1216-1C48-8BDF-EB5A1BAE6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1147" y="2474302"/>
              <a:ext cx="466531" cy="182880"/>
            </a:xfrm>
            <a:prstGeom prst="rect">
              <a:avLst/>
            </a:prstGeom>
            <a:effectLst/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38182F01-5B27-EC42-BF2F-9B2DAE78D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54818" y="2424535"/>
              <a:ext cx="320040" cy="320040"/>
            </a:xfrm>
            <a:prstGeom prst="rect">
              <a:avLst/>
            </a:prstGeom>
            <a:effectLst/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B4B3707E-E3DC-684D-8391-6C14ECE8A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3554" y="2631543"/>
              <a:ext cx="464162" cy="182880"/>
            </a:xfrm>
            <a:prstGeom prst="rect">
              <a:avLst/>
            </a:prstGeom>
            <a:effectLst/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97884C69-F334-8840-9CBF-37E717089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9636" y="2671050"/>
              <a:ext cx="373076" cy="155448"/>
            </a:xfrm>
            <a:prstGeom prst="rect">
              <a:avLst/>
            </a:prstGeom>
            <a:effectLst/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xmlns="" id="{9DB2C0DF-7822-4B47-BAF7-9D31EEC46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58395" y="2657928"/>
              <a:ext cx="526694" cy="192024"/>
            </a:xfrm>
            <a:prstGeom prst="rect">
              <a:avLst/>
            </a:prstGeom>
            <a:effectLst/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xmlns="" id="{3D33FCC8-2FFE-CC4D-A82A-547A77AB8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53300" y="2718767"/>
              <a:ext cx="493059" cy="100584"/>
            </a:xfrm>
            <a:prstGeom prst="rect">
              <a:avLst/>
            </a:prstGeom>
            <a:effectLst/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xmlns="" id="{99387513-6C48-E84B-9A2E-ADD788048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7766" y="2888773"/>
              <a:ext cx="373749" cy="61461"/>
            </a:xfrm>
            <a:prstGeom prst="rect">
              <a:avLst/>
            </a:prstGeom>
            <a:effectLst/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xmlns="" id="{B322BFB8-B26D-B044-BFF7-CEF585694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80338" y="2878193"/>
              <a:ext cx="313286" cy="83543"/>
            </a:xfrm>
            <a:prstGeom prst="rect">
              <a:avLst/>
            </a:prstGeom>
            <a:effectLst/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xmlns="" id="{BBC08FD2-1F82-BA4D-BC8A-5BB872525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36178" y="2830115"/>
              <a:ext cx="274320" cy="182880"/>
            </a:xfrm>
            <a:prstGeom prst="rect">
              <a:avLst/>
            </a:prstGeom>
            <a:effectLst/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xmlns="" id="{06A97414-7703-2C4F-8B4C-AEF3B95D2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185747" y="2874552"/>
              <a:ext cx="408215" cy="91440"/>
            </a:xfrm>
            <a:prstGeom prst="rect">
              <a:avLst/>
            </a:prstGeom>
            <a:effectLst/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xmlns="" id="{78D5869F-D3C4-B648-88D7-3876AC0EC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687162" y="2852367"/>
              <a:ext cx="457940" cy="184703"/>
            </a:xfrm>
            <a:prstGeom prst="rect">
              <a:avLst/>
            </a:prstGeom>
            <a:effectLst/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xmlns="" id="{B6266971-7446-6D4F-9C0E-CCC6635F7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388134" y="2484048"/>
              <a:ext cx="331581" cy="132632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AED4B694-5321-6C4C-A26F-782E76436872}"/>
              </a:ext>
            </a:extLst>
          </p:cNvPr>
          <p:cNvGrpSpPr/>
          <p:nvPr/>
        </p:nvGrpSpPr>
        <p:grpSpPr>
          <a:xfrm>
            <a:off x="457207" y="1872828"/>
            <a:ext cx="4108704" cy="538480"/>
            <a:chOff x="0" y="1872827"/>
            <a:chExt cx="4565227" cy="53848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7DBD8CFF-C521-D64F-8F9E-DE1DCEF359CB}"/>
                </a:ext>
              </a:extLst>
            </p:cNvPr>
            <p:cNvSpPr/>
            <p:nvPr/>
          </p:nvSpPr>
          <p:spPr>
            <a:xfrm>
              <a:off x="0" y="1872827"/>
              <a:ext cx="4565227" cy="538480"/>
            </a:xfrm>
            <a:prstGeom prst="rect">
              <a:avLst/>
            </a:prstGeom>
            <a:solidFill>
              <a:srgbClr val="5CA2D4">
                <a:alpha val="34118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411480">
                <a:buClrTx/>
                <a:buFontTx/>
                <a:buNone/>
                <a:defRPr/>
              </a:pPr>
              <a:endParaRPr lang="en-US" sz="1620" kern="1200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xmlns="" id="{1B57CD12-08E6-ED44-A3F8-1049B17FB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17579" y="1986360"/>
              <a:ext cx="456056" cy="109728"/>
            </a:xfrm>
            <a:prstGeom prst="rect">
              <a:avLst/>
            </a:prstGeom>
            <a:effectLst/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xmlns="" id="{2BAD02B8-38DA-8A47-9CF8-8CA471CB7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14825" y="1981468"/>
              <a:ext cx="355353" cy="118872"/>
            </a:xfrm>
            <a:prstGeom prst="rect">
              <a:avLst/>
            </a:prstGeom>
            <a:effectLst/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4CF964B7-F9F0-534B-9EF2-7F25EC2AC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22323" y="2175456"/>
              <a:ext cx="275422" cy="182880"/>
            </a:xfrm>
            <a:prstGeom prst="rect">
              <a:avLst/>
            </a:prstGeom>
            <a:effectLst/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xmlns="" id="{68D6829B-FC13-DA4B-BEC5-C4D7D243F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615741" y="2203133"/>
              <a:ext cx="453172" cy="137160"/>
            </a:xfrm>
            <a:prstGeom prst="rect">
              <a:avLst/>
            </a:prstGeom>
            <a:effectLst/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xmlns="" id="{9510820E-52E0-B049-B763-981B326D8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141492" y="2211593"/>
              <a:ext cx="424206" cy="109728"/>
            </a:xfrm>
            <a:prstGeom prst="rect">
              <a:avLst/>
            </a:prstGeom>
            <a:effectLst/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xmlns="" id="{625748DC-52A6-A34D-9077-51E5CAE67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211368" y="2015934"/>
              <a:ext cx="438912" cy="73152"/>
            </a:xfrm>
            <a:prstGeom prst="rect">
              <a:avLst/>
            </a:prstGeom>
            <a:effectLst/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xmlns="" id="{6EA8AE80-7943-3A43-BF60-315687450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691225" y="1986093"/>
              <a:ext cx="569890" cy="137160"/>
            </a:xfrm>
            <a:prstGeom prst="rect">
              <a:avLst/>
            </a:prstGeom>
            <a:effectLst/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xmlns="" id="{46EA4C13-B1CB-844F-BE6C-11A3D8B9F4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630035" y="2210560"/>
              <a:ext cx="653142" cy="109728"/>
            </a:xfrm>
            <a:prstGeom prst="rect">
              <a:avLst/>
            </a:prstGeom>
            <a:effectLst/>
          </p:spPr>
        </p:pic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01C9488B-1C42-FE4E-AB21-D7B75CF51087}"/>
              </a:ext>
            </a:extLst>
          </p:cNvPr>
          <p:cNvSpPr/>
          <p:nvPr/>
        </p:nvSpPr>
        <p:spPr>
          <a:xfrm>
            <a:off x="457200" y="1253067"/>
            <a:ext cx="4108704" cy="623146"/>
          </a:xfrm>
          <a:prstGeom prst="rect">
            <a:avLst/>
          </a:prstGeom>
          <a:solidFill>
            <a:srgbClr val="37C9AB">
              <a:alpha val="25882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411480">
              <a:buClrTx/>
              <a:buFontTx/>
              <a:buNone/>
              <a:defRPr/>
            </a:pPr>
            <a:endParaRPr lang="en-US" sz="1620" kern="12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xmlns="" id="{2DC5A99C-6706-FA41-89A9-7142D42007CA}"/>
              </a:ext>
            </a:extLst>
          </p:cNvPr>
          <p:cNvSpPr txBox="1">
            <a:spLocks/>
          </p:cNvSpPr>
          <p:nvPr/>
        </p:nvSpPr>
        <p:spPr>
          <a:xfrm>
            <a:off x="1509140" y="582398"/>
            <a:ext cx="3162477" cy="4206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19456" indent="-219456" algn="l" defTabSz="457200" rtl="0" eaLnBrk="1" latinLnBrk="0" hangingPunct="1">
              <a:lnSpc>
                <a:spcPts val="3000"/>
              </a:lnSpc>
              <a:spcBef>
                <a:spcPts val="800"/>
              </a:spcBef>
              <a:buClr>
                <a:schemeClr val="bg2"/>
              </a:buClr>
              <a:buSzPct val="85000"/>
              <a:buFont typeface="Arial"/>
              <a:buChar char="•"/>
              <a:defRPr sz="2400" kern="1200">
                <a:solidFill>
                  <a:srgbClr val="595959"/>
                </a:solidFill>
                <a:latin typeface="Corbel"/>
                <a:ea typeface="+mn-ea"/>
                <a:cs typeface="Corbel"/>
              </a:defRPr>
            </a:lvl1pPr>
            <a:lvl2pPr marL="411480" indent="-182880" algn="l" defTabSz="457200" rtl="0" eaLnBrk="1" latinLnBrk="0" hangingPunct="1">
              <a:lnSpc>
                <a:spcPts val="2600"/>
              </a:lnSpc>
              <a:spcBef>
                <a:spcPts val="800"/>
              </a:spcBef>
              <a:buClr>
                <a:schemeClr val="accent5"/>
              </a:buClr>
              <a:buSzPct val="60000"/>
              <a:buFont typeface="Wingdings" charset="2"/>
              <a:buChar char="§"/>
              <a:defRPr sz="2200" kern="1200">
                <a:solidFill>
                  <a:srgbClr val="595959"/>
                </a:solidFill>
                <a:latin typeface="Corbel"/>
                <a:ea typeface="+mn-ea"/>
                <a:cs typeface="Corbel"/>
              </a:defRPr>
            </a:lvl2pPr>
            <a:lvl3pPr marL="612648" indent="-182880" algn="l" defTabSz="457200" rtl="0" eaLnBrk="1" latinLnBrk="0" hangingPunct="1">
              <a:lnSpc>
                <a:spcPts val="2400"/>
              </a:lnSpc>
              <a:spcBef>
                <a:spcPts val="800"/>
              </a:spcBef>
              <a:buClr>
                <a:schemeClr val="bg2"/>
              </a:buClr>
              <a:buSzPct val="85000"/>
              <a:buFont typeface="Arial"/>
              <a:buChar char="•"/>
              <a:defRPr sz="2000" kern="1200">
                <a:solidFill>
                  <a:srgbClr val="595959"/>
                </a:solidFill>
                <a:latin typeface="Corbel"/>
                <a:ea typeface="+mn-ea"/>
                <a:cs typeface="Corbel"/>
              </a:defRPr>
            </a:lvl3pPr>
            <a:lvl4pPr marL="768096" indent="-164592" algn="l" defTabSz="457200" rtl="0" eaLnBrk="1" latinLnBrk="0" hangingPunct="1">
              <a:lnSpc>
                <a:spcPts val="2200"/>
              </a:lnSpc>
              <a:spcBef>
                <a:spcPts val="800"/>
              </a:spcBef>
              <a:buClr>
                <a:schemeClr val="accent5"/>
              </a:buClr>
              <a:buSzPct val="60000"/>
              <a:buFont typeface="Wingdings" charset="2"/>
              <a:buChar char="§"/>
              <a:defRPr sz="1800" kern="1200">
                <a:solidFill>
                  <a:srgbClr val="595959"/>
                </a:solidFill>
                <a:latin typeface="Corbel"/>
                <a:ea typeface="+mn-ea"/>
                <a:cs typeface="Corbel"/>
              </a:defRPr>
            </a:lvl4pPr>
            <a:lvl5pPr marL="914400" indent="-137160" algn="l" defTabSz="457200" rtl="0" eaLnBrk="1" latinLnBrk="0" hangingPunct="1">
              <a:spcBef>
                <a:spcPts val="800"/>
              </a:spcBef>
              <a:buClr>
                <a:schemeClr val="bg2"/>
              </a:buClr>
              <a:buSzPct val="85000"/>
              <a:buFont typeface="Arial"/>
              <a:buChar char="•"/>
              <a:defRPr sz="1800" kern="1200">
                <a:solidFill>
                  <a:srgbClr val="595959"/>
                </a:solidFill>
                <a:latin typeface="Corbel"/>
                <a:ea typeface="+mn-ea"/>
                <a:cs typeface="Corbe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Vibrant Operator Led Consortium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9DF8BF97-CC68-4A4E-91BC-947AE617AB7F}"/>
              </a:ext>
            </a:extLst>
          </p:cNvPr>
          <p:cNvGrpSpPr/>
          <p:nvPr/>
        </p:nvGrpSpPr>
        <p:grpSpPr>
          <a:xfrm>
            <a:off x="2555294" y="1238908"/>
            <a:ext cx="3752066" cy="3749039"/>
            <a:chOff x="2331208" y="1238904"/>
            <a:chExt cx="4168962" cy="3749039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C26E3B93-F23C-EA4E-ACA8-9AE4A227C9A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43832" y="1238904"/>
              <a:ext cx="3856338" cy="3749039"/>
              <a:chOff x="3392308" y="1552034"/>
              <a:chExt cx="4864100" cy="472876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xmlns="" id="{1B3E52A6-F6E3-CF4B-8CA3-CBA0E37B2B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392308" y="4464695"/>
                <a:ext cx="4864100" cy="1816101"/>
              </a:xfrm>
              <a:prstGeom prst="rect">
                <a:avLst/>
              </a:prstGeom>
            </p:spPr>
          </p:pic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xmlns="" id="{E21B3157-274F-2944-84CF-C6AFA00D33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868557" y="3778895"/>
                <a:ext cx="3911600" cy="1371600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xmlns="" id="{54C58FAB-CB00-094B-B7C4-674591980F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351157" y="3047854"/>
                <a:ext cx="2946400" cy="1206500"/>
              </a:xfrm>
              <a:prstGeom prst="rect">
                <a:avLst/>
              </a:prstGeom>
            </p:spPr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xmlns="" id="{87658EF2-1F94-7342-B12C-6DD0D96DB7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833757" y="2323163"/>
                <a:ext cx="1981200" cy="1028700"/>
              </a:xfrm>
              <a:prstGeom prst="rect">
                <a:avLst/>
              </a:prstGeom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xmlns="" id="{04ADC366-9CCD-5446-8177-5C8F4F8A63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316357" y="1552034"/>
                <a:ext cx="1016000" cy="927100"/>
              </a:xfrm>
              <a:prstGeom prst="rect">
                <a:avLst/>
              </a:prstGeom>
            </p:spPr>
          </p:pic>
        </p:grpSp>
        <p:sp>
          <p:nvSpPr>
            <p:cNvPr id="37" name="Oval 36">
              <a:extLst>
                <a:ext uri="{FF2B5EF4-FFF2-40B4-BE49-F238E27FC236}">
                  <a16:creationId xmlns:a16="http://schemas.microsoft.com/office/drawing/2014/main" xmlns="" id="{125F2792-0B6F-3A40-9EFC-D90F1F913FB9}"/>
                </a:ext>
              </a:extLst>
            </p:cNvPr>
            <p:cNvSpPr/>
            <p:nvPr/>
          </p:nvSpPr>
          <p:spPr>
            <a:xfrm>
              <a:off x="4409368" y="1574410"/>
              <a:ext cx="64008" cy="64008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numCol="1" rtlCol="0" anchor="ctr"/>
            <a:lstStyle/>
            <a:p>
              <a:pPr algn="ctr" defTabSz="411480">
                <a:buClrTx/>
                <a:buFontTx/>
                <a:buNone/>
                <a:defRPr/>
              </a:pPr>
              <a:endParaRPr lang="en-US" sz="1620" kern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xmlns="" id="{45A2549A-33C8-9F4C-8A06-8E08EB957381}"/>
                </a:ext>
              </a:extLst>
            </p:cNvPr>
            <p:cNvSpPr/>
            <p:nvPr/>
          </p:nvSpPr>
          <p:spPr>
            <a:xfrm>
              <a:off x="4031061" y="2135362"/>
              <a:ext cx="64008" cy="64008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numCol="1" rtlCol="0" anchor="ctr"/>
            <a:lstStyle/>
            <a:p>
              <a:pPr algn="ctr" defTabSz="411480">
                <a:buClrTx/>
                <a:buFontTx/>
                <a:buNone/>
                <a:defRPr/>
              </a:pPr>
              <a:endParaRPr lang="en-US" sz="1620" kern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xmlns="" id="{7A5B0A44-ABF4-F04D-8705-8610075ADF5B}"/>
                </a:ext>
              </a:extLst>
            </p:cNvPr>
            <p:cNvSpPr/>
            <p:nvPr/>
          </p:nvSpPr>
          <p:spPr>
            <a:xfrm>
              <a:off x="3649522" y="2709333"/>
              <a:ext cx="64008" cy="64008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numCol="1" rtlCol="0" anchor="ctr"/>
            <a:lstStyle/>
            <a:p>
              <a:pPr algn="ctr" defTabSz="411480">
                <a:buClrTx/>
                <a:buFontTx/>
                <a:buNone/>
                <a:defRPr/>
              </a:pPr>
              <a:endParaRPr lang="en-US" sz="1620" kern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xmlns="" id="{6CA81CDB-CC6F-544B-8B6D-63039029F07B}"/>
                </a:ext>
              </a:extLst>
            </p:cNvPr>
            <p:cNvSpPr/>
            <p:nvPr/>
          </p:nvSpPr>
          <p:spPr>
            <a:xfrm>
              <a:off x="3265157" y="3273914"/>
              <a:ext cx="64008" cy="64008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numCol="1" rtlCol="0" anchor="ctr"/>
            <a:lstStyle/>
            <a:p>
              <a:pPr algn="ctr" defTabSz="411480">
                <a:buClrTx/>
                <a:buFontTx/>
                <a:buNone/>
                <a:defRPr/>
              </a:pPr>
              <a:endParaRPr lang="en-US" sz="1620" kern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xmlns="" id="{CA2279C9-1665-C645-8B79-10FD6E0972B9}"/>
                </a:ext>
              </a:extLst>
            </p:cNvPr>
            <p:cNvSpPr/>
            <p:nvPr/>
          </p:nvSpPr>
          <p:spPr>
            <a:xfrm>
              <a:off x="2908938" y="3796562"/>
              <a:ext cx="64008" cy="64008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numCol="1" rtlCol="0" anchor="ctr"/>
            <a:lstStyle/>
            <a:p>
              <a:pPr algn="ctr" defTabSz="411480">
                <a:buClrTx/>
                <a:buFontTx/>
                <a:buNone/>
                <a:defRPr/>
              </a:pPr>
              <a:endParaRPr lang="en-US" sz="1620" kern="1200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xmlns="" id="{85A74C1D-BB67-804D-AE3F-D1F55754FA55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08" y="1606165"/>
              <a:ext cx="2078160" cy="0"/>
            </a:xfrm>
            <a:prstGeom prst="line">
              <a:avLst/>
            </a:prstGeom>
            <a:noFill/>
            <a:ln w="12700" cap="rnd" cmpd="sng" algn="ctr">
              <a:solidFill>
                <a:srgbClr val="4B4B4B">
                  <a:lumMod val="60000"/>
                  <a:lumOff val="40000"/>
                </a:srgb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xmlns="" id="{9A9DEA40-5001-DC43-AB1F-BC265BDAEE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31208" y="2165141"/>
              <a:ext cx="1699853" cy="2225"/>
            </a:xfrm>
            <a:prstGeom prst="line">
              <a:avLst/>
            </a:prstGeom>
            <a:noFill/>
            <a:ln w="12700" cap="rnd" cmpd="sng" algn="ctr">
              <a:solidFill>
                <a:srgbClr val="4B4B4B">
                  <a:lumMod val="60000"/>
                  <a:lumOff val="40000"/>
                </a:srgb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A8079B76-86CA-E040-B5F8-D1B124D3F719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08" y="2739872"/>
              <a:ext cx="1318314" cy="0"/>
            </a:xfrm>
            <a:prstGeom prst="line">
              <a:avLst/>
            </a:prstGeom>
            <a:noFill/>
            <a:ln w="12700" cap="rnd" cmpd="sng" algn="ctr">
              <a:solidFill>
                <a:srgbClr val="4B4B4B">
                  <a:lumMod val="60000"/>
                  <a:lumOff val="40000"/>
                </a:srgb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E9D01603-0305-584F-98ED-AB8D535DC811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08" y="3305918"/>
              <a:ext cx="903133" cy="0"/>
            </a:xfrm>
            <a:prstGeom prst="line">
              <a:avLst/>
            </a:prstGeom>
            <a:noFill/>
            <a:ln w="12700" cap="rnd" cmpd="sng" algn="ctr">
              <a:solidFill>
                <a:srgbClr val="4B4B4B">
                  <a:lumMod val="60000"/>
                  <a:lumOff val="40000"/>
                </a:srgb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xmlns="" id="{DC03E593-71BA-E246-9D39-16E3D1DF9BCC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08" y="3831293"/>
              <a:ext cx="577730" cy="0"/>
            </a:xfrm>
            <a:prstGeom prst="line">
              <a:avLst/>
            </a:prstGeom>
            <a:noFill/>
            <a:ln w="12700" cap="rnd" cmpd="sng" algn="ctr">
              <a:solidFill>
                <a:srgbClr val="4B4B4B">
                  <a:lumMod val="60000"/>
                  <a:lumOff val="40000"/>
                </a:srgb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912495F7-363D-9C41-9BAF-A5D38240A4C0}"/>
              </a:ext>
            </a:extLst>
          </p:cNvPr>
          <p:cNvSpPr txBox="1"/>
          <p:nvPr/>
        </p:nvSpPr>
        <p:spPr>
          <a:xfrm>
            <a:off x="3156753" y="1369739"/>
            <a:ext cx="12298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11480">
              <a:buClrTx/>
              <a:defRPr/>
            </a:pPr>
            <a:r>
              <a:rPr lang="en-US" sz="1080" b="1" kern="1200" dirty="0">
                <a:solidFill>
                  <a:srgbClr val="208973"/>
                </a:solidFill>
                <a:latin typeface="Calibri"/>
              </a:rPr>
              <a:t>Operator Partners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xmlns="" id="{F41DAAA7-D8D2-1141-93A9-9CB4C67CD6B4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48047" y="1378445"/>
            <a:ext cx="401444" cy="182880"/>
          </a:xfrm>
          <a:prstGeom prst="rect">
            <a:avLst/>
          </a:prstGeom>
          <a:effectLst/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xmlns="" id="{F3FC1DA1-30C5-1343-B2B7-5F8236E33B38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202730" y="1287005"/>
            <a:ext cx="452176" cy="274320"/>
          </a:xfrm>
          <a:prstGeom prst="rect">
            <a:avLst/>
          </a:prstGeom>
          <a:effectLst/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xmlns="" id="{513A30B7-CD86-3A4D-9116-ACEBF87EB306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052509" y="1354672"/>
            <a:ext cx="464075" cy="182880"/>
          </a:xfrm>
          <a:prstGeom prst="rect">
            <a:avLst/>
          </a:prstGeom>
          <a:effectLst/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xmlns="" id="{AF69B7CC-0192-5448-A076-7AB3CB2F8AA2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43021" y="1655277"/>
            <a:ext cx="388800" cy="146304"/>
          </a:xfrm>
          <a:prstGeom prst="rect">
            <a:avLst/>
          </a:prstGeom>
          <a:effectLst/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xmlns="" id="{602B6064-750E-AF4C-85B0-E84887F7EA80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196306" y="1650042"/>
            <a:ext cx="560610" cy="146304"/>
          </a:xfrm>
          <a:prstGeom prst="rect">
            <a:avLst/>
          </a:prstGeom>
          <a:effectLst/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xmlns="" id="{104E520E-44B8-2A4C-91E0-4817796E0033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824390" y="1608894"/>
            <a:ext cx="596011" cy="228600"/>
          </a:xfrm>
          <a:prstGeom prst="rect">
            <a:avLst/>
          </a:prstGeom>
          <a:effectLst/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xmlns="" id="{5A80EC77-6303-A043-B4FC-1DDA57BB1141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708150" y="1380557"/>
            <a:ext cx="291107" cy="159138"/>
          </a:xfrm>
          <a:prstGeom prst="rect">
            <a:avLst/>
          </a:prstGeom>
          <a:effectLst/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AEDE9071-4C1F-8A4D-B861-44A176513558}"/>
              </a:ext>
            </a:extLst>
          </p:cNvPr>
          <p:cNvSpPr txBox="1"/>
          <p:nvPr/>
        </p:nvSpPr>
        <p:spPr>
          <a:xfrm>
            <a:off x="2933589" y="1923658"/>
            <a:ext cx="1125629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11480">
              <a:buClrTx/>
              <a:defRPr/>
            </a:pPr>
            <a:r>
              <a:rPr lang="en-US" sz="1080" b="1" kern="1200" dirty="0">
                <a:solidFill>
                  <a:srgbClr val="296590"/>
                </a:solidFill>
                <a:latin typeface="Calibri"/>
              </a:rPr>
              <a:t>Vendor Partners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726E8D8C-5E9D-C94D-8EF1-B2E25FB3E212}"/>
              </a:ext>
            </a:extLst>
          </p:cNvPr>
          <p:cNvSpPr txBox="1"/>
          <p:nvPr/>
        </p:nvSpPr>
        <p:spPr>
          <a:xfrm>
            <a:off x="2336201" y="2502179"/>
            <a:ext cx="136127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11480">
              <a:buClrTx/>
              <a:defRPr/>
            </a:pPr>
            <a:r>
              <a:rPr lang="en-US" sz="1080" b="1" kern="1200" dirty="0">
                <a:solidFill>
                  <a:srgbClr val="768E46"/>
                </a:solidFill>
                <a:latin typeface="Calibri"/>
              </a:rPr>
              <a:t>Innovator Operators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213559AE-8ECA-0C48-A300-857C5FF18283}"/>
              </a:ext>
            </a:extLst>
          </p:cNvPr>
          <p:cNvSpPr txBox="1"/>
          <p:nvPr/>
        </p:nvSpPr>
        <p:spPr>
          <a:xfrm>
            <a:off x="2105086" y="3070221"/>
            <a:ext cx="1257075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11480">
              <a:buClrTx/>
              <a:defRPr/>
            </a:pPr>
            <a:r>
              <a:rPr lang="en-US" sz="1080" b="1" kern="1200" dirty="0">
                <a:solidFill>
                  <a:srgbClr val="768E46"/>
                </a:solidFill>
                <a:latin typeface="Calibri"/>
              </a:rPr>
              <a:t>Innovator Vendors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D3EF7B64-8310-2442-AD7B-49BCE1DE0640}"/>
              </a:ext>
            </a:extLst>
          </p:cNvPr>
          <p:cNvSpPr txBox="1"/>
          <p:nvPr/>
        </p:nvSpPr>
        <p:spPr>
          <a:xfrm>
            <a:off x="2114731" y="3580495"/>
            <a:ext cx="96052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11480">
              <a:buClrTx/>
              <a:defRPr/>
            </a:pPr>
            <a:r>
              <a:rPr lang="en-US" sz="1080" b="1" kern="1200" dirty="0">
                <a:solidFill>
                  <a:srgbClr val="768E46"/>
                </a:solidFill>
                <a:latin typeface="Calibri"/>
              </a:rPr>
              <a:t>Collaborators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291754" y="1398195"/>
            <a:ext cx="2631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1480">
              <a:buClrTx/>
            </a:pPr>
            <a:r>
              <a:rPr lang="en-US" sz="1800" kern="1200">
                <a:solidFill>
                  <a:prstClr val="black"/>
                </a:solidFill>
                <a:latin typeface="Calibri"/>
                <a:hlinkClick r:id="rId35"/>
              </a:rPr>
              <a:t>www.opennetworking.org</a:t>
            </a:r>
            <a:endParaRPr lang="en-US" sz="1800" kern="1200">
              <a:solidFill>
                <a:prstClr val="black"/>
              </a:solidFill>
              <a:latin typeface="Calibri"/>
            </a:endParaRPr>
          </a:p>
          <a:p>
            <a:pPr defTabSz="411480">
              <a:buClrTx/>
            </a:pPr>
            <a:endParaRPr lang="en-US" sz="1800" kern="1200">
              <a:solidFill>
                <a:prstClr val="black"/>
              </a:solidFill>
              <a:latin typeface="Calibri"/>
            </a:endParaRPr>
          </a:p>
          <a:p>
            <a:pPr algn="ctr" defTabSz="411480">
              <a:buClrTx/>
            </a:pPr>
            <a:r>
              <a:rPr lang="en-US" sz="1800" b="1" kern="1200">
                <a:solidFill>
                  <a:prstClr val="black"/>
                </a:solidFill>
                <a:latin typeface="Calibri"/>
              </a:rPr>
              <a:t>CORD</a:t>
            </a:r>
          </a:p>
        </p:txBody>
      </p:sp>
      <p:sp>
        <p:nvSpPr>
          <p:cNvPr id="65" name="Title 1"/>
          <p:cNvSpPr txBox="1">
            <a:spLocks/>
          </p:cNvSpPr>
          <p:nvPr/>
        </p:nvSpPr>
        <p:spPr>
          <a:xfrm>
            <a:off x="56626" y="0"/>
            <a:ext cx="8756990" cy="71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4B87CC"/>
                </a:solidFill>
                <a:latin typeface="+mj-lt"/>
              </a:rPr>
              <a:t>The ONF Ecosystem </a:t>
            </a:r>
            <a:endParaRPr lang="en-US" sz="3200" b="1">
              <a:solidFill>
                <a:srgbClr val="4B87CC"/>
              </a:solidFill>
              <a:latin typeface="+mj-lt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883792" y="741062"/>
            <a:ext cx="1966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  <a:defRPr/>
            </a:pPr>
            <a:r>
              <a:rPr lang="en-US" sz="1400" dirty="0">
                <a:solidFill>
                  <a:sysClr val="windowText" lastClr="000000"/>
                </a:solidFill>
              </a:rPr>
              <a:t>160+ Members Strong</a:t>
            </a:r>
            <a:endParaRPr lang="en-US" sz="1400">
              <a:solidFill>
                <a:sysClr val="windowText" lastClr="00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333254" y="2357481"/>
            <a:ext cx="2747455" cy="158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  <a:buClrTx/>
              <a:buFontTx/>
              <a:buNone/>
              <a:defRPr/>
            </a:pPr>
            <a:r>
              <a:rPr lang="en-US" sz="1400" b="1" dirty="0"/>
              <a:t>SEBA		Trellis</a:t>
            </a:r>
          </a:p>
          <a:p>
            <a:pPr>
              <a:lnSpc>
                <a:spcPct val="140000"/>
              </a:lnSpc>
              <a:buClrTx/>
              <a:buFontTx/>
              <a:buNone/>
              <a:defRPr/>
            </a:pPr>
            <a:r>
              <a:rPr lang="en-US" sz="1400" b="1" dirty="0"/>
              <a:t>VOLTHA		ONOS</a:t>
            </a:r>
          </a:p>
          <a:p>
            <a:pPr>
              <a:lnSpc>
                <a:spcPct val="140000"/>
              </a:lnSpc>
              <a:buClrTx/>
              <a:buFontTx/>
              <a:buNone/>
              <a:defRPr/>
            </a:pPr>
            <a:r>
              <a:rPr lang="en-US" sz="1400" b="1" dirty="0"/>
              <a:t>XOS		Stratum</a:t>
            </a:r>
          </a:p>
          <a:p>
            <a:pPr>
              <a:lnSpc>
                <a:spcPct val="140000"/>
              </a:lnSpc>
              <a:buClrTx/>
              <a:buFontTx/>
              <a:buNone/>
              <a:defRPr/>
            </a:pPr>
            <a:r>
              <a:rPr lang="en-US" sz="1400" b="1" dirty="0"/>
              <a:t>OMEC		COMAC</a:t>
            </a:r>
          </a:p>
          <a:p>
            <a:pPr>
              <a:lnSpc>
                <a:spcPct val="140000"/>
              </a:lnSpc>
              <a:buClrTx/>
              <a:buFontTx/>
              <a:buNone/>
              <a:defRPr/>
            </a:pPr>
            <a:r>
              <a:rPr lang="en-US" sz="1400" b="1" dirty="0"/>
              <a:t>ODTN		P4</a:t>
            </a:r>
          </a:p>
        </p:txBody>
      </p:sp>
      <p:cxnSp>
        <p:nvCxnSpPr>
          <p:cNvPr id="68" name="Straight Connector 67"/>
          <p:cNvCxnSpPr/>
          <p:nvPr/>
        </p:nvCxnSpPr>
        <p:spPr>
          <a:xfrm>
            <a:off x="6366457" y="2357481"/>
            <a:ext cx="2498440" cy="0"/>
          </a:xfrm>
          <a:prstGeom prst="line">
            <a:avLst/>
          </a:prstGeom>
          <a:noFill/>
          <a:ln w="25400" cap="rnd" cmpd="sng" algn="ctr">
            <a:solidFill>
              <a:srgbClr val="007DCC"/>
            </a:solidFill>
            <a:prstDash val="solid"/>
          </a:ln>
          <a:effectLst/>
        </p:spPr>
      </p:cxnSp>
      <p:cxnSp>
        <p:nvCxnSpPr>
          <p:cNvPr id="69" name="Straight Connector 68"/>
          <p:cNvCxnSpPr/>
          <p:nvPr/>
        </p:nvCxnSpPr>
        <p:spPr>
          <a:xfrm>
            <a:off x="6427552" y="3987457"/>
            <a:ext cx="2498440" cy="0"/>
          </a:xfrm>
          <a:prstGeom prst="line">
            <a:avLst/>
          </a:prstGeom>
          <a:noFill/>
          <a:ln w="25400" cap="rnd" cmpd="sng" algn="ctr">
            <a:solidFill>
              <a:srgbClr val="007DCC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282296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30</a:t>
            </a:fld>
            <a:endParaRPr lang="uk-UA"/>
          </a:p>
        </p:txBody>
      </p:sp>
      <p:sp>
        <p:nvSpPr>
          <p:cNvPr id="6" name="Google Shape;90;p22"/>
          <p:cNvSpPr txBox="1">
            <a:spLocks noGrp="1"/>
          </p:cNvSpPr>
          <p:nvPr>
            <p:ph type="title"/>
          </p:nvPr>
        </p:nvSpPr>
        <p:spPr>
          <a:xfrm>
            <a:off x="406345" y="105438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4B87CC"/>
                </a:solidFill>
                <a:effectLst/>
                <a:uLnTx/>
                <a:uFillTx/>
              </a:rPr>
              <a:t>How to get involved</a:t>
            </a:r>
            <a:endParaRPr kumimoji="0" sz="3200" b="1" i="0" u="none" strike="noStrike" kern="0" cap="none" spc="0" normalizeH="0" baseline="0" noProof="0">
              <a:ln>
                <a:noFill/>
              </a:ln>
              <a:solidFill>
                <a:srgbClr val="4B87CC"/>
              </a:solidFill>
              <a:effectLst/>
              <a:uLnTx/>
              <a:uFillTx/>
            </a:endParaRPr>
          </a:p>
        </p:txBody>
      </p:sp>
      <p:sp>
        <p:nvSpPr>
          <p:cNvPr id="7" name="Google Shape;91;p22"/>
          <p:cNvSpPr txBox="1">
            <a:spLocks/>
          </p:cNvSpPr>
          <p:nvPr/>
        </p:nvSpPr>
        <p:spPr>
          <a:xfrm>
            <a:off x="469501" y="870116"/>
            <a:ext cx="8443500" cy="3363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F6062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SEBA</a:t>
            </a: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800"/>
              <a:buFont typeface="Source Sans Pro"/>
              <a:buChar char="○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Community: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5F6062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 </a:t>
            </a:r>
            <a:r>
              <a:rPr kumimoji="0" lang="en-US" sz="1600" b="0" i="0" u="sng" strike="noStrike" kern="0" cap="none" spc="0" normalizeH="0" baseline="0" noProof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https://wiki.opencord.org/display/cord/seba </a:t>
            </a: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800"/>
              <a:buFont typeface="Source Sans Pro"/>
              <a:buChar char="○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Release: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  <a:hlinkClick r:id="rId2"/>
              </a:rPr>
              <a:t>https://guide.opencord.org/cord-6.1/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800"/>
              <a:buFont typeface="Source Sans Pro"/>
              <a:buChar char="○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BOM: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  <a:hlinkClick r:id="rId3"/>
              </a:rPr>
              <a:t>https://guide.opencord.org/cord-6.1/prereqs/hardware.html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914400" marR="0" lvl="1" indent="-34290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800"/>
              <a:buFont typeface="Source Sans Pro"/>
              <a:buChar char="○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5F6062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5F6062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F6062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VOLTHA</a:t>
            </a: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800"/>
              <a:buFont typeface="Source Sans Pro"/>
              <a:buChar char="○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Community: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5F6062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 </a:t>
            </a:r>
            <a:r>
              <a:rPr kumimoji="0" lang="en-US" sz="1600" b="0" i="0" u="sng" strike="noStrike" kern="0" cap="none" spc="0" normalizeH="0" baseline="0" noProof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https://wiki.opencord.org/display/cord/voltha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5F6062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tabLst/>
              <a:defRPr/>
            </a:pPr>
            <a:endParaRPr kumimoji="0" lang="en-US" sz="300" b="0" i="0" u="none" strike="noStrike" kern="0" cap="none" spc="0" normalizeH="0" baseline="0" noProof="0">
              <a:ln>
                <a:noFill/>
              </a:ln>
              <a:solidFill>
                <a:srgbClr val="5F6062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rgbClr val="5F6062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F6062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Trellis</a:t>
            </a: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800"/>
              <a:buFont typeface="Source Sans Pro"/>
              <a:buChar char="○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Community: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5F6062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 </a:t>
            </a:r>
            <a:r>
              <a:rPr kumimoji="0" lang="en-US" sz="1600" b="0" i="0" u="sng" strike="noStrike" kern="0" cap="none" spc="0" normalizeH="0" baseline="0" noProof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https://wiki.opencord.org/display/CORD/Trellis%3A+CORD+Network+Infrastructure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tabLst/>
              <a:defRPr/>
            </a:pPr>
            <a:endParaRPr kumimoji="0" lang="en-US" sz="100" b="0" i="0" u="none" strike="noStrike" kern="0" cap="none" spc="0" normalizeH="0" baseline="0" noProof="0">
              <a:ln>
                <a:noFill/>
              </a:ln>
              <a:solidFill>
                <a:srgbClr val="5F6062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F6062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OCP Telco/OpenEdge</a:t>
            </a: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800"/>
              <a:buFont typeface="Source Sans Pro"/>
              <a:buChar char="○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Wiki: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  <a:hlinkClick r:id="rId4"/>
              </a:rPr>
              <a:t>https://www.opencompute.org/wiki/Telcos/openEDGE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800"/>
              <a:buFont typeface="Source Sans Pro"/>
              <a:buChar char="○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Mailing list: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5F6062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  <a:hlinkClick r:id="rId5"/>
              </a:rPr>
              <a:t>https://ocp-all.groups.io/g/OCP-Open-Edge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5F6062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800"/>
              <a:buFont typeface="Source Sans Pro"/>
              <a:buChar char="○"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5F6062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800"/>
              <a:buFont typeface="Source Sans Pro"/>
              <a:buChar char="○"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800"/>
              <a:buFont typeface="Source Sans Pro"/>
              <a:buChar char="○"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800"/>
              <a:buFont typeface="Source Sans Pro"/>
              <a:buChar char="○"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800"/>
              <a:buFont typeface="Source Sans Pro"/>
              <a:buChar char="○"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5F6062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800"/>
              <a:buFont typeface="Source Sans Pro"/>
              <a:buChar char="○"/>
              <a:tabLst/>
              <a:defRPr/>
            </a:pPr>
            <a:endParaRPr kumimoji="0" lang="en-US" sz="600" b="0" i="0" u="none" strike="noStrike" kern="0" cap="none" spc="0" normalizeH="0" baseline="0" noProof="0">
              <a:ln>
                <a:noFill/>
              </a:ln>
              <a:solidFill>
                <a:srgbClr val="5F6062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820554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ONF PPT Template 100417">
  <a:themeElements>
    <a:clrScheme name="Custom 99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339966"/>
      </a:accent1>
      <a:accent2>
        <a:srgbClr val="CC3333"/>
      </a:accent2>
      <a:accent3>
        <a:srgbClr val="007DCC"/>
      </a:accent3>
      <a:accent4>
        <a:srgbClr val="664B97"/>
      </a:accent4>
      <a:accent5>
        <a:srgbClr val="FFAF00"/>
      </a:accent5>
      <a:accent6>
        <a:srgbClr val="CC6600"/>
      </a:accent6>
      <a:hlink>
        <a:srgbClr val="004B7D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NF PPT Template 100417">
  <a:themeElements>
    <a:clrScheme name="Custom 99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339966"/>
      </a:accent1>
      <a:accent2>
        <a:srgbClr val="CC3333"/>
      </a:accent2>
      <a:accent3>
        <a:srgbClr val="007DCC"/>
      </a:accent3>
      <a:accent4>
        <a:srgbClr val="664B97"/>
      </a:accent4>
      <a:accent5>
        <a:srgbClr val="FFAF00"/>
      </a:accent5>
      <a:accent6>
        <a:srgbClr val="CC6600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NF PPT Template 120118">
  <a:themeElements>
    <a:clrScheme name="Custom 108">
      <a:dk1>
        <a:srgbClr val="4B4B4B"/>
      </a:dk1>
      <a:lt1>
        <a:srgbClr val="FFFFFF"/>
      </a:lt1>
      <a:dk2>
        <a:srgbClr val="004B7D"/>
      </a:dk2>
      <a:lt2>
        <a:srgbClr val="FFAF00"/>
      </a:lt2>
      <a:accent1>
        <a:srgbClr val="007DCC"/>
      </a:accent1>
      <a:accent2>
        <a:srgbClr val="CC3333"/>
      </a:accent2>
      <a:accent3>
        <a:srgbClr val="339866"/>
      </a:accent3>
      <a:accent4>
        <a:srgbClr val="664B97"/>
      </a:accent4>
      <a:accent5>
        <a:srgbClr val="00CCFF"/>
      </a:accent5>
      <a:accent6>
        <a:srgbClr val="CC6600"/>
      </a:accent6>
      <a:hlink>
        <a:srgbClr val="004B7D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Office Theme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2697</TotalTime>
  <Words>1149</Words>
  <Application>Microsoft Macintosh PowerPoint</Application>
  <PresentationFormat>On-screen Show (16:9)</PresentationFormat>
  <Paragraphs>464</Paragraphs>
  <Slides>30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2_Office Theme</vt:lpstr>
      <vt:lpstr>1_Office Theme</vt:lpstr>
      <vt:lpstr>8_Office Theme</vt:lpstr>
      <vt:lpstr>1_ONF PPT Template 100417</vt:lpstr>
      <vt:lpstr>ONF PPT Template 100417</vt:lpstr>
      <vt:lpstr>ONF PPT Template 120118</vt:lpstr>
      <vt:lpstr>4_Office Theme</vt:lpstr>
      <vt:lpstr>SEBA &amp; 5G Backhaul/Fronthaul</vt:lpstr>
      <vt:lpstr>PowerPoint Presentation</vt:lpstr>
      <vt:lpstr>PowerPoint Presentation</vt:lpstr>
      <vt:lpstr>PowerPoint Presentation</vt:lpstr>
      <vt:lpstr>PowerPoint Presentation</vt:lpstr>
      <vt:lpstr>SEBA: Built on CORD</vt:lpstr>
      <vt:lpstr>SEBA Community</vt:lpstr>
      <vt:lpstr>VOLTHA: Disaggregated OLTs</vt:lpstr>
      <vt:lpstr>OLT Disaggregation  VOLTHA</vt:lpstr>
      <vt:lpstr>PowerPoint Presentation</vt:lpstr>
      <vt:lpstr>VOLTHA Operation</vt:lpstr>
      <vt:lpstr>PowerPoint Presentation</vt:lpstr>
      <vt:lpstr>Trellis: Multi-purpose leaf-spine fabric</vt:lpstr>
      <vt:lpstr>Trellis</vt:lpstr>
      <vt:lpstr>Trellis Community</vt:lpstr>
      <vt:lpstr>Whitebox ToR Switching</vt:lpstr>
      <vt:lpstr>PowerPoint Presentation</vt:lpstr>
      <vt:lpstr>PowerPoint Presentation</vt:lpstr>
      <vt:lpstr>SEBA &amp; 5G</vt:lpstr>
      <vt:lpstr>SPGW-U in Trellis</vt:lpstr>
      <vt:lpstr>5G RAN Split Options</vt:lpstr>
      <vt:lpstr>Multi-Access CORD</vt:lpstr>
      <vt:lpstr>Fronthaul F1 over PON</vt:lpstr>
      <vt:lpstr>5G RAN Split Options</vt:lpstr>
      <vt:lpstr>CO-DBA for Fronthaul Fx over PON</vt:lpstr>
      <vt:lpstr>mmWave Backhaul</vt:lpstr>
      <vt:lpstr>PowerPoint Presentation</vt:lpstr>
      <vt:lpstr>PowerPoint Presentation</vt:lpstr>
      <vt:lpstr>PowerPoint Presentation</vt:lpstr>
      <vt:lpstr>How to get involved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SEBA: SDN Enabled Broadband Access</dc:title>
  <cp:lastModifiedBy>Saurav Das</cp:lastModifiedBy>
  <cp:revision>105</cp:revision>
  <dcterms:modified xsi:type="dcterms:W3CDTF">2019-05-06T16:52:27Z</dcterms:modified>
</cp:coreProperties>
</file>